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33" autoAdjust="0"/>
    <p:restoredTop sz="86437" autoAdjust="0"/>
  </p:normalViewPr>
  <p:slideViewPr>
    <p:cSldViewPr>
      <p:cViewPr varScale="1">
        <p:scale>
          <a:sx n="105" d="100"/>
          <a:sy n="105" d="100"/>
        </p:scale>
        <p:origin x="-102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7990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2AF35-DE59-4FFA-B463-CBAAAE980C30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8C0B1-3421-4E6F-BE04-F408AC79F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812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8C0B1-3421-4E6F-BE04-F408AC79F7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46AC-4A1F-4640-ACAE-B3FDDBFA099D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19C1B-DBE3-4C68-87F8-1281BA486283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6644-799A-400B-8328-B2CB891745D5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6BD38-70B1-4B53-981E-8A0B2C2BDB62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16B7-3BBB-4290-995B-FE5141D2C0D0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D8B3-0A78-4AB0-9771-600BBBBF3D75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78FC-96F7-42D3-A023-754055E7DB0D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D1FA8-F93D-4A89-A4CE-06D7D421C52D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D942-D4DE-4078-A5C8-1F606CD2695D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41073-4DA8-42EC-91BF-F40EC37C52A6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1A5-1CBC-45DF-B575-902B96E3BE19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44E1A-D049-49A2-8F49-43216175105C}" type="datetime1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B4449-0AD5-4B53-B877-8F22598522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M/G/1 Queue &amp; </a:t>
            </a:r>
            <a:br>
              <a:rPr lang="en-US" dirty="0" smtClean="0"/>
            </a:br>
            <a:r>
              <a:rPr lang="en-US" dirty="0" smtClean="0"/>
              <a:t>Renewal Reward Theory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M/G/1/FCFS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4102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</a:pPr>
            <a:r>
              <a:rPr lang="en-US" sz="2800" dirty="0" smtClean="0">
                <a:latin typeface="Times New Roman"/>
                <a:cs typeface="Times New Roman"/>
                <a:sym typeface="Symbol"/>
              </a:rPr>
              <a:t>Poisson arrivals of rate </a:t>
            </a:r>
            <a:r>
              <a:rPr lang="el-GR" sz="2800" i="1" dirty="0" smtClean="0"/>
              <a:t>λ</a:t>
            </a:r>
            <a:r>
              <a:rPr lang="en-US" sz="2800" i="1" dirty="0" smtClean="0"/>
              <a:t>,</a:t>
            </a:r>
            <a:r>
              <a:rPr lang="en-US" sz="2800" dirty="0" smtClean="0"/>
              <a:t> single server of rate </a:t>
            </a:r>
            <a:r>
              <a:rPr lang="el-GR" sz="2800" i="1" dirty="0" smtClean="0">
                <a:latin typeface="Times New Roman"/>
                <a:cs typeface="Times New Roman"/>
                <a:sym typeface="Symbol"/>
              </a:rPr>
              <a:t>μ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,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 FCFS service order, </a:t>
            </a:r>
            <a:r>
              <a:rPr lang="en-US" sz="2800" i="1" u="sng" dirty="0" smtClean="0">
                <a:latin typeface="Times New Roman"/>
                <a:cs typeface="Times New Roman"/>
                <a:sym typeface="Symbol"/>
              </a:rPr>
              <a:t>general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 service time distribution</a:t>
            </a:r>
          </a:p>
          <a:p>
            <a:pPr lvl="1">
              <a:lnSpc>
                <a:spcPct val="140000"/>
              </a:lnSpc>
            </a:pPr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 lvl="1">
              <a:lnSpc>
                <a:spcPct val="140000"/>
              </a:lnSpc>
            </a:pPr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>
              <a:lnSpc>
                <a:spcPct val="140000"/>
              </a:lnSpc>
            </a:pPr>
            <a:r>
              <a:rPr lang="en-US" sz="2800" dirty="0" smtClean="0">
                <a:latin typeface="Times New Roman"/>
                <a:cs typeface="Times New Roman"/>
                <a:sym typeface="Symbol"/>
              </a:rPr>
              <a:t>When job arrives, its queueing time is sum of service times of other queued jobs, if any, and the excess/residual service time of the job in service, if any</a:t>
            </a:r>
            <a:endParaRPr lang="en-US" dirty="0">
              <a:sym typeface="Symbol"/>
            </a:endParaRPr>
          </a:p>
          <a:p>
            <a:pPr marL="347472" indent="-347472" defTabSz="347472">
              <a:lnSpc>
                <a:spcPct val="140000"/>
              </a:lnSpc>
              <a:buNone/>
            </a:pPr>
            <a:r>
              <a:rPr lang="en-US" sz="2800" dirty="0" smtClean="0">
                <a:latin typeface="Times New Roman"/>
                <a:cs typeface="Times New Roman"/>
                <a:sym typeface="Symbol"/>
              </a:rPr>
              <a:t>	E[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] = E[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N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]E[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] + </a:t>
            </a:r>
            <a:r>
              <a:rPr lang="el-GR" sz="2800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E[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/>
              </a:rPr>
              <a:t>e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] = E[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]</a:t>
            </a:r>
            <a:r>
              <a:rPr lang="el-GR" sz="2800" i="1" dirty="0" smtClean="0">
                <a:latin typeface="Times New Roman"/>
                <a:cs typeface="Times New Roman"/>
                <a:sym typeface="Symbol"/>
              </a:rPr>
              <a:t>λ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E[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sz="2800" dirty="0">
                <a:latin typeface="Times New Roman"/>
                <a:cs typeface="Times New Roman"/>
                <a:sym typeface="Symbol"/>
              </a:rPr>
              <a:t>] + </a:t>
            </a:r>
            <a:r>
              <a:rPr lang="el-GR" sz="2800" i="1" dirty="0">
                <a:latin typeface="Times New Roman"/>
                <a:cs typeface="Times New Roman"/>
                <a:sym typeface="Symbol"/>
              </a:rPr>
              <a:t>ρ</a:t>
            </a:r>
            <a:r>
              <a:rPr lang="en-US" sz="2800" dirty="0">
                <a:latin typeface="Times New Roman"/>
                <a:cs typeface="Times New Roman"/>
                <a:sym typeface="Symbol"/>
              </a:rPr>
              <a:t>E[</a:t>
            </a:r>
            <a:r>
              <a:rPr lang="en-US" sz="2800" i="1" dirty="0">
                <a:latin typeface="Times New Roman"/>
                <a:cs typeface="Times New Roman"/>
                <a:sym typeface="Symbol"/>
              </a:rPr>
              <a:t>S</a:t>
            </a:r>
            <a:r>
              <a:rPr lang="en-US" sz="2800" i="1" baseline="-25000" dirty="0">
                <a:latin typeface="Times New Roman"/>
                <a:cs typeface="Times New Roman"/>
                <a:sym typeface="Symbol"/>
              </a:rPr>
              <a:t>e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]</a:t>
            </a:r>
          </a:p>
          <a:p>
            <a:pPr marL="347472" indent="-347472" defTabSz="347472">
              <a:lnSpc>
                <a:spcPct val="140000"/>
              </a:lnSpc>
              <a:buNone/>
            </a:pP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sz="2800" b="1" dirty="0" smtClean="0">
                <a:latin typeface="Times New Roman"/>
                <a:cs typeface="Times New Roman"/>
                <a:sym typeface="Symbol"/>
              </a:rPr>
              <a:t>Note 1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:  We have used the fact that the service times of jobs in the queue are all independent, and PASTA to argue that an arrival saw 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N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 jobs in the queue and the server busy with probability </a:t>
            </a:r>
            <a:r>
              <a:rPr lang="el-GR" sz="2800" i="1" dirty="0" smtClean="0">
                <a:latin typeface="Times New Roman"/>
                <a:cs typeface="Times New Roman"/>
                <a:sym typeface="Symbol"/>
              </a:rPr>
              <a:t>ρ</a:t>
            </a:r>
            <a:endParaRPr lang="en-US" sz="2800" i="1" dirty="0" smtClean="0">
              <a:latin typeface="Times New Roman"/>
              <a:cs typeface="Times New Roman"/>
              <a:sym typeface="Symbol"/>
            </a:endParaRPr>
          </a:p>
          <a:p>
            <a:pPr marL="347472" indent="-347472" defTabSz="347472">
              <a:lnSpc>
                <a:spcPct val="140000"/>
              </a:lnSpc>
              <a:buNone/>
            </a:pP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sz="2800" b="1" dirty="0" smtClean="0">
                <a:latin typeface="Times New Roman"/>
                <a:cs typeface="Times New Roman"/>
                <a:sym typeface="Symbol"/>
              </a:rPr>
              <a:t>Note 2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: 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/>
              </a:rPr>
              <a:t>e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is the remaining service time </a:t>
            </a:r>
            <a:r>
              <a:rPr lang="en-US" sz="2800" i="1" u="sng" dirty="0" smtClean="0">
                <a:latin typeface="Times New Roman"/>
                <a:cs typeface="Times New Roman"/>
                <a:sym typeface="Symbol"/>
              </a:rPr>
              <a:t>given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 that there is a job in service</a:t>
            </a:r>
            <a:endParaRPr lang="en-US" sz="2800" i="1" dirty="0">
              <a:latin typeface="Times New Roman"/>
              <a:cs typeface="Times New Roman"/>
              <a:sym typeface="Symbol"/>
            </a:endParaRPr>
          </a:p>
          <a:p>
            <a:pPr marL="347472" indent="-347472" defTabSz="347472">
              <a:lnSpc>
                <a:spcPct val="140000"/>
              </a:lnSpc>
              <a:buNone/>
            </a:pPr>
            <a:r>
              <a:rPr lang="en-US" sz="2800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						 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sz="2800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sz="2800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sz="2800" dirty="0">
                <a:latin typeface="Times New Roman"/>
                <a:cs typeface="Times New Roman"/>
                <a:sym typeface="Symbol"/>
              </a:rPr>
              <a:t>] 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= </a:t>
            </a:r>
            <a:r>
              <a:rPr lang="en-US" sz="2800" dirty="0">
                <a:latin typeface="Times New Roman"/>
                <a:cs typeface="Times New Roman"/>
                <a:sym typeface="Symbol"/>
              </a:rPr>
              <a:t>E[</a:t>
            </a:r>
            <a:r>
              <a:rPr lang="en-US" sz="2800" i="1" dirty="0">
                <a:latin typeface="Times New Roman"/>
                <a:cs typeface="Times New Roman"/>
                <a:sym typeface="Symbol"/>
              </a:rPr>
              <a:t>S</a:t>
            </a:r>
            <a:r>
              <a:rPr lang="en-US" sz="2800" i="1" baseline="-25000" dirty="0">
                <a:latin typeface="Times New Roman"/>
                <a:cs typeface="Times New Roman"/>
                <a:sym typeface="Symbol"/>
              </a:rPr>
              <a:t>e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]</a:t>
            </a:r>
            <a:r>
              <a:rPr lang="el-GR" sz="2800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/(1- </a:t>
            </a:r>
            <a:r>
              <a:rPr lang="el-GR" sz="2800" i="1" dirty="0">
                <a:latin typeface="Times New Roman"/>
                <a:cs typeface="Times New Roman"/>
                <a:sym typeface="Symbol"/>
              </a:rPr>
              <a:t>ρ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 marL="347472" indent="-347472" defTabSz="347472">
              <a:lnSpc>
                <a:spcPct val="140000"/>
              </a:lnSpc>
              <a:buNone/>
            </a:pPr>
            <a:r>
              <a:rPr lang="en-US" sz="2800" dirty="0">
                <a:latin typeface="Times New Roman"/>
                <a:cs typeface="Times New Roman"/>
                <a:sym typeface="Symbol"/>
              </a:rPr>
              <a:t>	</a:t>
            </a:r>
            <a:r>
              <a:rPr lang="en-US" sz="2800" dirty="0" smtClean="0">
                <a:latin typeface="Times New Roman"/>
                <a:cs typeface="Times New Roman"/>
                <a:sym typeface="Symbol"/>
              </a:rPr>
              <a:t>So we need to compute</a:t>
            </a:r>
            <a:r>
              <a:rPr lang="en-US" sz="2800" dirty="0">
                <a:latin typeface="Times New Roman"/>
                <a:cs typeface="Times New Roman"/>
                <a:sym typeface="Symbol"/>
              </a:rPr>
              <a:t> E[</a:t>
            </a:r>
            <a:r>
              <a:rPr lang="en-US" sz="2800" i="1" dirty="0">
                <a:latin typeface="Times New Roman"/>
                <a:cs typeface="Times New Roman"/>
                <a:sym typeface="Symbol"/>
              </a:rPr>
              <a:t>S</a:t>
            </a:r>
            <a:r>
              <a:rPr lang="en-US" sz="2800" i="1" baseline="-25000" dirty="0">
                <a:latin typeface="Times New Roman"/>
                <a:cs typeface="Times New Roman"/>
                <a:sym typeface="Symbol"/>
              </a:rPr>
              <a:t>e</a:t>
            </a:r>
            <a:r>
              <a:rPr lang="en-US" sz="2800" dirty="0">
                <a:latin typeface="Times New Roman"/>
                <a:cs typeface="Times New Roman"/>
                <a:sym typeface="Symbol"/>
              </a:rPr>
              <a:t>]</a:t>
            </a:r>
          </a:p>
          <a:p>
            <a:pPr marL="347472" indent="-347472" defTabSz="347472">
              <a:lnSpc>
                <a:spcPct val="140000"/>
              </a:lnSpc>
              <a:buNone/>
            </a:pPr>
            <a:endParaRPr lang="en-US" sz="2800" dirty="0" smtClean="0">
              <a:latin typeface="Times New Roman"/>
              <a:cs typeface="Times New Roman"/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743200" y="1582270"/>
            <a:ext cx="3599079" cy="1264959"/>
            <a:chOff x="2514600" y="3449916"/>
            <a:chExt cx="3599079" cy="1264959"/>
          </a:xfrm>
        </p:grpSpPr>
        <p:grpSp>
          <p:nvGrpSpPr>
            <p:cNvPr id="28" name="Group 18"/>
            <p:cNvGrpSpPr/>
            <p:nvPr/>
          </p:nvGrpSpPr>
          <p:grpSpPr>
            <a:xfrm>
              <a:off x="4049354" y="3830916"/>
              <a:ext cx="914400" cy="594360"/>
              <a:chOff x="1818752" y="685800"/>
              <a:chExt cx="914400" cy="594360"/>
            </a:xfrm>
          </p:grpSpPr>
          <p:sp>
            <p:nvSpPr>
              <p:cNvPr id="37" name="Freeform 36"/>
              <p:cNvSpPr/>
              <p:nvPr/>
            </p:nvSpPr>
            <p:spPr>
              <a:xfrm>
                <a:off x="1818752" y="685800"/>
                <a:ext cx="914400" cy="592853"/>
              </a:xfrm>
              <a:custGeom>
                <a:avLst/>
                <a:gdLst>
                  <a:gd name="connsiteX0" fmla="*/ 10048 w 914400"/>
                  <a:gd name="connsiteY0" fmla="*/ 0 h 592853"/>
                  <a:gd name="connsiteX1" fmla="*/ 914400 w 914400"/>
                  <a:gd name="connsiteY1" fmla="*/ 0 h 592853"/>
                  <a:gd name="connsiteX2" fmla="*/ 914400 w 914400"/>
                  <a:gd name="connsiteY2" fmla="*/ 592853 h 592853"/>
                  <a:gd name="connsiteX3" fmla="*/ 0 w 914400"/>
                  <a:gd name="connsiteY3" fmla="*/ 592853 h 592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14400" h="592853">
                    <a:moveTo>
                      <a:pt x="10048" y="0"/>
                    </a:moveTo>
                    <a:lnTo>
                      <a:pt x="914400" y="0"/>
                    </a:lnTo>
                    <a:lnTo>
                      <a:pt x="914400" y="592853"/>
                    </a:lnTo>
                    <a:lnTo>
                      <a:pt x="0" y="592853"/>
                    </a:lnTo>
                  </a:path>
                </a:pathLst>
              </a:cu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25908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24384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22860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1336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1981200" y="685800"/>
                <a:ext cx="0" cy="59436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Oval 29"/>
            <p:cNvSpPr/>
            <p:nvPr/>
          </p:nvSpPr>
          <p:spPr>
            <a:xfrm>
              <a:off x="4973802" y="3861060"/>
              <a:ext cx="533400" cy="533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rtlCol="0" anchor="ctr"/>
            <a:lstStyle/>
            <a:p>
              <a:pPr algn="ctr"/>
              <a:r>
                <a:rPr lang="el-GR" i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μ</a:t>
              </a:r>
              <a:endParaRPr lang="en-US" i="1" dirty="0" smtClean="0">
                <a:solidFill>
                  <a:schemeClr val="tx1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3" name="Straight Arrow Connector 32"/>
            <p:cNvCxnSpPr>
              <a:stCxn id="30" idx="6"/>
            </p:cNvCxnSpPr>
            <p:nvPr/>
          </p:nvCxnSpPr>
          <p:spPr>
            <a:xfrm flipV="1">
              <a:off x="5507202" y="4120476"/>
              <a:ext cx="606477" cy="72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3602202" y="4120476"/>
              <a:ext cx="606477" cy="72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2514600" y="3891876"/>
              <a:ext cx="1196142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Poisson(</a:t>
              </a:r>
              <a:r>
                <a:rPr lang="el-GR" i="1" dirty="0" smtClean="0">
                  <a:latin typeface="Times New Roman"/>
                  <a:cs typeface="Times New Roman"/>
                </a:rPr>
                <a:t>λ</a:t>
              </a:r>
              <a:r>
                <a:rPr lang="en-US" dirty="0" smtClean="0">
                  <a:latin typeface="Times New Roman"/>
                  <a:cs typeface="Times New Roman"/>
                </a:rPr>
                <a:t>)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02529" y="3449916"/>
              <a:ext cx="750471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FCFS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800600" y="4345543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itchFamily="18" charset="0"/>
                  <a:cs typeface="Times New Roman" pitchFamily="18" charset="0"/>
                </a:rPr>
                <a:t>General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Excess Time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Exponential service time with mean 1/</a:t>
            </a:r>
            <a:r>
              <a:rPr lang="el-GR" i="1" dirty="0" smtClean="0"/>
              <a:t>μ</a:t>
            </a:r>
            <a:endParaRPr lang="en-US" i="1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Excess time is </a:t>
            </a:r>
            <a:r>
              <a:rPr lang="en-US" dirty="0"/>
              <a:t>1/</a:t>
            </a:r>
            <a:r>
              <a:rPr lang="el-GR" i="1" dirty="0" smtClean="0"/>
              <a:t>μ</a:t>
            </a:r>
            <a:r>
              <a:rPr lang="en-US" dirty="0" smtClean="0"/>
              <a:t> because of the memoryless property of the exponential distribution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Constant service time of duration </a:t>
            </a:r>
            <a:r>
              <a:rPr lang="en-US" dirty="0"/>
              <a:t>1/</a:t>
            </a:r>
            <a:r>
              <a:rPr lang="el-GR" i="1" dirty="0" smtClean="0"/>
              <a:t>μ</a:t>
            </a:r>
            <a:r>
              <a:rPr lang="en-US" i="1" dirty="0" smtClean="0"/>
              <a:t>	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Excess times is 1/2</a:t>
            </a:r>
            <a:r>
              <a:rPr lang="el-GR" i="1" dirty="0" smtClean="0"/>
              <a:t>μ</a:t>
            </a:r>
            <a:r>
              <a:rPr lang="en-US" dirty="0" smtClean="0"/>
              <a:t> since service time is sampled uniformly in [0,1/</a:t>
            </a:r>
            <a:r>
              <a:rPr lang="el-GR" i="1" dirty="0" smtClean="0"/>
              <a:t>μ</a:t>
            </a:r>
            <a:r>
              <a:rPr lang="en-US" dirty="0" smtClean="0"/>
              <a:t>]</a:t>
            </a:r>
          </a:p>
          <a:p>
            <a:pPr>
              <a:lnSpc>
                <a:spcPct val="120000"/>
              </a:lnSpc>
            </a:pPr>
            <a:r>
              <a:rPr lang="en-US" i="1" dirty="0" smtClean="0"/>
              <a:t>k</a:t>
            </a:r>
            <a:r>
              <a:rPr lang="en-US" dirty="0" smtClean="0"/>
              <a:t>-phase </a:t>
            </a:r>
            <a:r>
              <a:rPr lang="en-US" dirty="0" err="1" smtClean="0"/>
              <a:t>Erlang</a:t>
            </a:r>
            <a:r>
              <a:rPr lang="en-US" dirty="0" smtClean="0"/>
              <a:t> service time, where each phase has mean duration of 1/</a:t>
            </a:r>
            <a:r>
              <a:rPr lang="en-US" i="1" dirty="0" smtClean="0"/>
              <a:t>k</a:t>
            </a:r>
            <a:r>
              <a:rPr lang="el-GR" i="1" dirty="0" smtClean="0"/>
              <a:t>μ</a:t>
            </a:r>
            <a:endParaRPr lang="en-US" i="1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All stages are equally likely, so on average will arrive during “middle” stage, </a:t>
            </a:r>
            <a:r>
              <a:rPr lang="en-US" i="1" dirty="0" smtClean="0"/>
              <a:t>i.e.,</a:t>
            </a:r>
            <a:r>
              <a:rPr lang="en-US" dirty="0" smtClean="0"/>
              <a:t> stage </a:t>
            </a:r>
            <a:r>
              <a:rPr lang="en-US" dirty="0" smtClean="0">
                <a:sym typeface="Symbol"/>
              </a:rPr>
              <a:t>(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+1)/2, and the remaining time in each stage is 1/</a:t>
            </a:r>
            <a:r>
              <a:rPr lang="en-US" i="1" dirty="0" smtClean="0">
                <a:sym typeface="Symbol"/>
              </a:rPr>
              <a:t>k</a:t>
            </a:r>
            <a:r>
              <a:rPr lang="el-GR" i="1" dirty="0" smtClean="0"/>
              <a:t>μ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5743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Renewal-Reward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Recall that for a renewal process with mean time between renewals E[</a:t>
            </a:r>
            <a:r>
              <a:rPr lang="en-US" i="1" dirty="0" smtClean="0"/>
              <a:t>X</a:t>
            </a:r>
            <a:r>
              <a:rPr lang="en-US" dirty="0" smtClean="0"/>
              <a:t>]</a:t>
            </a:r>
            <a:r>
              <a:rPr lang="en-US" i="1" dirty="0" smtClean="0"/>
              <a:t>,</a:t>
            </a:r>
            <a:r>
              <a:rPr lang="en-US" dirty="0" smtClean="0"/>
              <a:t> we have</a:t>
            </a:r>
          </a:p>
          <a:p>
            <a:pPr marL="0" indent="0" defTabSz="347472">
              <a:lnSpc>
                <a:spcPct val="120000"/>
              </a:lnSpc>
              <a:buNone/>
            </a:pPr>
            <a:r>
              <a:rPr lang="en-US" dirty="0" smtClean="0"/>
              <a:t>			</a:t>
            </a:r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)/</a:t>
            </a:r>
            <a:r>
              <a:rPr lang="en-US" i="1" dirty="0" smtClean="0"/>
              <a:t>t </a:t>
            </a:r>
            <a:r>
              <a:rPr lang="en-US" dirty="0" smtClean="0">
                <a:sym typeface="Symbol"/>
              </a:rPr>
              <a:t> 1/E[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], as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 ∞, where 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is the number of 						renewals by time </a:t>
            </a:r>
            <a:r>
              <a:rPr lang="en-US" i="1" dirty="0" smtClean="0">
                <a:sym typeface="Symbol"/>
              </a:rPr>
              <a:t>t</a:t>
            </a:r>
          </a:p>
          <a:p>
            <a:pPr defTabSz="347472">
              <a:lnSpc>
                <a:spcPct val="120000"/>
              </a:lnSpc>
            </a:pPr>
            <a:r>
              <a:rPr lang="en-US" b="1" dirty="0" smtClean="0">
                <a:sym typeface="Symbol"/>
              </a:rPr>
              <a:t>Renewal-reward theorem</a:t>
            </a:r>
          </a:p>
          <a:p>
            <a:pPr marL="0" indent="0" defTabSz="347472">
              <a:lnSpc>
                <a:spcPct val="120000"/>
              </a:lnSpc>
              <a:buNone/>
            </a:pPr>
            <a:r>
              <a:rPr lang="en-US" dirty="0">
                <a:sym typeface="Symbol"/>
              </a:rPr>
              <a:t>	</a:t>
            </a:r>
            <a:r>
              <a:rPr lang="en-US" dirty="0" smtClean="0">
                <a:sym typeface="Symbol"/>
              </a:rPr>
              <a:t>Given a renewal process with </a:t>
            </a:r>
            <a:r>
              <a:rPr lang="en-US" dirty="0" err="1" smtClean="0">
                <a:sym typeface="Symbol"/>
              </a:rPr>
              <a:t>i.i.d</a:t>
            </a:r>
            <a:r>
              <a:rPr lang="en-US" dirty="0" smtClean="0">
                <a:sym typeface="Symbol"/>
              </a:rPr>
              <a:t>. renewals of finite mean 	duration E[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], and </a:t>
            </a:r>
            <a:r>
              <a:rPr lang="en-US" dirty="0" err="1" smtClean="0">
                <a:sym typeface="Symbol"/>
              </a:rPr>
              <a:t>i.i.d</a:t>
            </a:r>
            <a:r>
              <a:rPr lang="en-US" dirty="0" smtClean="0">
                <a:sym typeface="Symbol"/>
              </a:rPr>
              <a:t>. rewards accumulated during each 	renewal 	with finite mean E[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 0 (rewards can and often depend on length 	of renewal interval)</a:t>
            </a:r>
          </a:p>
          <a:p>
            <a:pPr marL="0" indent="0" defTabSz="347472">
              <a:lnSpc>
                <a:spcPct val="120000"/>
              </a:lnSpc>
              <a:buNone/>
            </a:pPr>
            <a:r>
              <a:rPr lang="en-US" dirty="0">
                <a:sym typeface="Symbol"/>
              </a:rPr>
              <a:t>	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)/</a:t>
            </a:r>
            <a:r>
              <a:rPr lang="en-US" i="1" dirty="0" smtClean="0">
                <a:sym typeface="Symbol"/>
              </a:rPr>
              <a:t>t </a:t>
            </a:r>
            <a:r>
              <a:rPr lang="en-US" dirty="0">
                <a:sym typeface="Symbol"/>
              </a:rPr>
              <a:t> 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]/E[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>
                <a:sym typeface="Symbol"/>
              </a:rPr>
              <a:t>], as </a:t>
            </a:r>
            <a:r>
              <a:rPr lang="en-US" i="1" dirty="0">
                <a:sym typeface="Symbol"/>
              </a:rPr>
              <a:t>t</a:t>
            </a:r>
            <a:r>
              <a:rPr lang="en-US" dirty="0">
                <a:sym typeface="Symbol"/>
              </a:rPr>
              <a:t>  ∞, where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>
                <a:sym typeface="Symbol"/>
              </a:rPr>
              <a:t>) is the </a:t>
            </a:r>
            <a:r>
              <a:rPr lang="en-US" dirty="0" smtClean="0">
                <a:sym typeface="Symbol"/>
              </a:rPr>
              <a:t>total	reward earned 	by </a:t>
            </a:r>
            <a:r>
              <a:rPr lang="en-US" dirty="0">
                <a:sym typeface="Symbol"/>
              </a:rPr>
              <a:t>time </a:t>
            </a:r>
            <a:r>
              <a:rPr lang="en-US" i="1" dirty="0" smtClean="0">
                <a:sym typeface="Symbol"/>
              </a:rPr>
              <a:t>t</a:t>
            </a:r>
          </a:p>
          <a:p>
            <a:pPr marL="0" indent="0" defTabSz="347472">
              <a:lnSpc>
                <a:spcPct val="120000"/>
              </a:lnSpc>
              <a:buNone/>
            </a:pPr>
            <a:r>
              <a:rPr lang="en-US" i="1" dirty="0" smtClean="0">
                <a:sym typeface="Symbol"/>
              </a:rPr>
              <a:t>	</a:t>
            </a:r>
            <a:r>
              <a:rPr lang="en-US" dirty="0" smtClean="0">
                <a:sym typeface="Symbol"/>
              </a:rPr>
              <a:t>Average rate a which reward is earned is the ratio of the average 	reward per cycle and the average cycle duration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589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Renewal Reward &amp; Excess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0372"/>
            <a:ext cx="8382000" cy="35728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Average excess time assuming a busy server (there is a job in service)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	E[</a:t>
            </a:r>
            <a:r>
              <a:rPr lang="en-US" i="1" dirty="0" smtClean="0"/>
              <a:t>S</a:t>
            </a:r>
            <a:r>
              <a:rPr lang="en-US" i="1" baseline="-25000" dirty="0" smtClean="0"/>
              <a:t>e</a:t>
            </a:r>
            <a:r>
              <a:rPr lang="en-US" dirty="0" smtClean="0"/>
              <a:t>] = </a:t>
            </a:r>
            <a:r>
              <a:rPr lang="en-US" dirty="0" err="1" smtClean="0"/>
              <a:t>lim</a:t>
            </a:r>
            <a:r>
              <a:rPr lang="en-US" i="1" baseline="-25000" dirty="0" err="1" smtClean="0"/>
              <a:t>s</a:t>
            </a:r>
            <a:r>
              <a:rPr lang="en-US" baseline="-25000" dirty="0" smtClean="0">
                <a:sym typeface="Symbol"/>
              </a:rPr>
              <a:t>∞</a:t>
            </a:r>
            <a:r>
              <a:rPr lang="en-US" sz="4000" dirty="0" smtClean="0">
                <a:sym typeface="Symbol"/>
              </a:rPr>
              <a:t>[</a:t>
            </a:r>
            <a:r>
              <a:rPr lang="en-US" dirty="0" smtClean="0">
                <a:sym typeface="Symbol"/>
              </a:rPr>
              <a:t>∫</a:t>
            </a:r>
            <a:r>
              <a:rPr lang="en-US" baseline="-25000" dirty="0" smtClean="0">
                <a:sym typeface="Symbol"/>
              </a:rPr>
              <a:t>{0 to </a:t>
            </a:r>
            <a:r>
              <a:rPr lang="en-US" i="1" baseline="-25000" dirty="0" smtClean="0"/>
              <a:t>s</a:t>
            </a:r>
            <a:r>
              <a:rPr lang="en-US" baseline="-25000" dirty="0" smtClean="0"/>
              <a:t>}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dt</a:t>
            </a:r>
            <a:r>
              <a:rPr lang="en-US" sz="4000" dirty="0" smtClean="0">
                <a:sym typeface="Symbol"/>
              </a:rPr>
              <a:t>]</a:t>
            </a:r>
            <a:r>
              <a:rPr lang="en-US" dirty="0" smtClean="0">
                <a:sym typeface="Symbol"/>
              </a:rPr>
              <a:t>/</a:t>
            </a:r>
            <a:r>
              <a:rPr lang="en-US" i="1" dirty="0" smtClean="0">
                <a:sym typeface="Symbol"/>
              </a:rPr>
              <a:t>s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Define total reward accumulated by time </a:t>
            </a:r>
            <a:r>
              <a:rPr lang="en-US" i="1" dirty="0" smtClean="0">
                <a:sym typeface="Symbol"/>
              </a:rPr>
              <a:t>s </a:t>
            </a:r>
            <a:r>
              <a:rPr lang="en-US" dirty="0" smtClean="0">
                <a:sym typeface="Symbol"/>
              </a:rPr>
              <a:t>as: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) = </a:t>
            </a:r>
            <a:r>
              <a:rPr lang="en-US" dirty="0">
                <a:sym typeface="Symbol"/>
              </a:rPr>
              <a:t>∫</a:t>
            </a:r>
            <a:r>
              <a:rPr lang="en-US" baseline="-25000" dirty="0">
                <a:sym typeface="Symbol"/>
              </a:rPr>
              <a:t>{0 to </a:t>
            </a:r>
            <a:r>
              <a:rPr lang="en-US" i="1" baseline="-25000" dirty="0" smtClean="0"/>
              <a:t>s</a:t>
            </a:r>
            <a:r>
              <a:rPr lang="en-US" baseline="-25000" dirty="0" smtClean="0"/>
              <a:t>}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dt</a:t>
            </a:r>
            <a:endParaRPr lang="en-US" i="1" dirty="0" smtClean="0"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Symbol"/>
              </a:rPr>
              <a:t>So the time-average reward E[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E[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], but by the Renewal-Reward Theorem, E[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is the ratio of the average reward in one cycle (service time) and the average cycle time (E[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])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Reward in one cycle of duration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= </a:t>
            </a:r>
            <a:r>
              <a:rPr lang="en-US" dirty="0">
                <a:sym typeface="Symbol"/>
              </a:rPr>
              <a:t>∫</a:t>
            </a:r>
            <a:r>
              <a:rPr lang="en-US" baseline="-25000" dirty="0">
                <a:sym typeface="Symbol"/>
              </a:rPr>
              <a:t>{0 to </a:t>
            </a:r>
            <a:r>
              <a:rPr lang="en-US" i="1" baseline="-25000" dirty="0" smtClean="0"/>
              <a:t>s</a:t>
            </a:r>
            <a:r>
              <a:rPr lang="en-US" baseline="-25000" dirty="0" smtClean="0"/>
              <a:t>}</a:t>
            </a:r>
            <a:r>
              <a:rPr lang="en-US" dirty="0" smtClean="0"/>
              <a:t>(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-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err="1" smtClean="0">
                <a:sym typeface="Symbol"/>
              </a:rPr>
              <a:t>dt</a:t>
            </a:r>
            <a:r>
              <a:rPr lang="en-US" i="1" dirty="0" smtClean="0">
                <a:sym typeface="Symbol"/>
              </a:rPr>
              <a:t> = s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/2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ym typeface="Symbol"/>
              </a:rPr>
              <a:t>Average reward in one cycle = E[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]/2</a:t>
            </a:r>
          </a:p>
          <a:p>
            <a:pPr marL="342900" lvl="1" indent="-342900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ym typeface="Symbol"/>
              </a:rPr>
              <a:t>Hence, we have E[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] = E[</a:t>
            </a:r>
            <a:r>
              <a:rPr lang="en-US" i="1" dirty="0" smtClean="0">
                <a:sym typeface="Symbol"/>
              </a:rPr>
              <a:t>S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] = </a:t>
            </a:r>
            <a:r>
              <a:rPr lang="en-US" dirty="0">
                <a:sym typeface="Symbol"/>
              </a:rPr>
              <a:t>E[</a:t>
            </a:r>
            <a:r>
              <a:rPr lang="en-US" i="1" dirty="0">
                <a:sym typeface="Symbol"/>
              </a:rPr>
              <a:t>S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]/</a:t>
            </a:r>
            <a:r>
              <a:rPr lang="en-US" dirty="0" smtClean="0">
                <a:sym typeface="Symbol"/>
              </a:rPr>
              <a:t>2E[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]</a:t>
            </a:r>
            <a:endParaRPr lang="en-US" dirty="0">
              <a:sym typeface="Symbo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809625" y="1066800"/>
            <a:ext cx="7419975" cy="1913572"/>
            <a:chOff x="504825" y="1143000"/>
            <a:chExt cx="7419975" cy="1913572"/>
          </a:xfrm>
        </p:grpSpPr>
        <p:grpSp>
          <p:nvGrpSpPr>
            <p:cNvPr id="20" name="Group 19"/>
            <p:cNvGrpSpPr/>
            <p:nvPr/>
          </p:nvGrpSpPr>
          <p:grpSpPr>
            <a:xfrm>
              <a:off x="914400" y="1219200"/>
              <a:ext cx="6705600" cy="1524000"/>
              <a:chOff x="914400" y="1219200"/>
              <a:chExt cx="6705600" cy="15240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914400" y="2590800"/>
                <a:ext cx="67056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/>
              <p:cNvCxnSpPr/>
              <p:nvPr/>
            </p:nvCxnSpPr>
            <p:spPr>
              <a:xfrm flipV="1">
                <a:off x="1066800" y="1371600"/>
                <a:ext cx="0" cy="137160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Isosceles Triangle 11"/>
              <p:cNvSpPr/>
              <p:nvPr/>
            </p:nvSpPr>
            <p:spPr>
              <a:xfrm>
                <a:off x="1066800" y="1676400"/>
                <a:ext cx="1060704" cy="914400"/>
              </a:xfrm>
              <a:prstGeom prst="triangle">
                <a:avLst>
                  <a:gd name="adj" fmla="val 0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Isosceles Triangle 12"/>
              <p:cNvSpPr/>
              <p:nvPr/>
            </p:nvSpPr>
            <p:spPr>
              <a:xfrm>
                <a:off x="2120646" y="1981200"/>
                <a:ext cx="774954" cy="609600"/>
              </a:xfrm>
              <a:prstGeom prst="triangle">
                <a:avLst>
                  <a:gd name="adj" fmla="val 898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Isosceles Triangle 13"/>
              <p:cNvSpPr/>
              <p:nvPr/>
            </p:nvSpPr>
            <p:spPr>
              <a:xfrm>
                <a:off x="2895600" y="1219200"/>
                <a:ext cx="1600200" cy="1371600"/>
              </a:xfrm>
              <a:prstGeom prst="triangle">
                <a:avLst>
                  <a:gd name="adj" fmla="val 898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Isosceles Triangle 14"/>
              <p:cNvSpPr/>
              <p:nvPr/>
            </p:nvSpPr>
            <p:spPr>
              <a:xfrm>
                <a:off x="4495800" y="1447800"/>
                <a:ext cx="1371600" cy="1143000"/>
              </a:xfrm>
              <a:prstGeom prst="triangle">
                <a:avLst>
                  <a:gd name="adj" fmla="val 898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Isosceles Triangle 15"/>
              <p:cNvSpPr/>
              <p:nvPr/>
            </p:nvSpPr>
            <p:spPr>
              <a:xfrm>
                <a:off x="5867400" y="2286000"/>
                <a:ext cx="381000" cy="304800"/>
              </a:xfrm>
              <a:prstGeom prst="triangle">
                <a:avLst>
                  <a:gd name="adj" fmla="val 898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Isosceles Triangle 16"/>
              <p:cNvSpPr/>
              <p:nvPr/>
            </p:nvSpPr>
            <p:spPr>
              <a:xfrm>
                <a:off x="6248400" y="1676400"/>
                <a:ext cx="1066800" cy="914400"/>
              </a:xfrm>
              <a:prstGeom prst="triangle">
                <a:avLst>
                  <a:gd name="adj" fmla="val 898"/>
                </a:avLst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>
              <a:off x="1066800" y="2743200"/>
              <a:ext cx="1053846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2137029" y="2743200"/>
              <a:ext cx="75857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2895600" y="2743200"/>
              <a:ext cx="1600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4495800" y="2743200"/>
              <a:ext cx="13716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5867400" y="2743200"/>
              <a:ext cx="381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6248400" y="2743200"/>
              <a:ext cx="10668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47800" y="2676525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362200" y="2678668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05200" y="268081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29200" y="2682954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05500" y="2685097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629400" y="268724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543800" y="2514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04825" y="1143000"/>
              <a:ext cx="6381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US" i="1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39568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M/G/1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Recall that we have </a:t>
            </a:r>
            <a:r>
              <a:rPr lang="en-US" dirty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>
                <a:latin typeface="Times New Roman"/>
                <a:cs typeface="Times New Roman"/>
                <a:sym typeface="Symbol"/>
              </a:rPr>
              <a:t>] = E[</a:t>
            </a:r>
            <a:r>
              <a:rPr lang="en-US" i="1" dirty="0">
                <a:latin typeface="Times New Roman"/>
                <a:cs typeface="Times New Roman"/>
                <a:sym typeface="Symbol"/>
              </a:rPr>
              <a:t>S</a:t>
            </a:r>
            <a:r>
              <a:rPr lang="en-US" i="1" baseline="-25000" dirty="0">
                <a:latin typeface="Times New Roman"/>
                <a:cs typeface="Times New Roman"/>
                <a:sym typeface="Symbol"/>
              </a:rPr>
              <a:t>e</a:t>
            </a:r>
            <a:r>
              <a:rPr lang="en-US" dirty="0">
                <a:latin typeface="Times New Roman"/>
                <a:cs typeface="Times New Roman"/>
                <a:sym typeface="Symbol"/>
              </a:rPr>
              <a:t>]</a:t>
            </a:r>
            <a:r>
              <a:rPr lang="el-GR" i="1" dirty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>
                <a:latin typeface="Times New Roman"/>
                <a:cs typeface="Times New Roman"/>
                <a:sym typeface="Symbol"/>
              </a:rPr>
              <a:t>/(1- </a:t>
            </a:r>
            <a:r>
              <a:rPr lang="el-GR" i="1" dirty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>
                <a:latin typeface="Times New Roman"/>
                <a:cs typeface="Times New Roman"/>
                <a:sym typeface="Symbol"/>
              </a:rPr>
              <a:t>)</a:t>
            </a:r>
          </a:p>
          <a:p>
            <a:r>
              <a:rPr lang="en-US" dirty="0" err="1" smtClean="0"/>
              <a:t>Pollaczek-Khinchin</a:t>
            </a:r>
            <a:r>
              <a:rPr lang="en-US" dirty="0" smtClean="0"/>
              <a:t> (P-K) formula</a:t>
            </a:r>
          </a:p>
          <a:p>
            <a:pPr marL="0" lvl="1" indent="0" defTabSz="347472">
              <a:buNone/>
            </a:pPr>
            <a:r>
              <a:rPr lang="en-US" dirty="0" smtClean="0"/>
              <a:t>	E[</a:t>
            </a:r>
            <a:r>
              <a:rPr lang="en-US" i="1" dirty="0" smtClean="0"/>
              <a:t>T</a:t>
            </a:r>
            <a:r>
              <a:rPr lang="en-US" i="1" baseline="-25000" dirty="0" smtClean="0"/>
              <a:t>Q</a:t>
            </a:r>
            <a:r>
              <a:rPr lang="en-US" dirty="0" smtClean="0"/>
              <a:t>] = </a:t>
            </a:r>
            <a:r>
              <a:rPr lang="el-GR" i="1" dirty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>
                <a:latin typeface="Times New Roman"/>
                <a:cs typeface="Times New Roman"/>
                <a:sym typeface="Symbol"/>
              </a:rPr>
              <a:t>/(1- </a:t>
            </a:r>
            <a:r>
              <a:rPr lang="el-GR" i="1" dirty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)</a:t>
            </a:r>
            <a:r>
              <a:rPr lang="en-US" dirty="0">
                <a:sym typeface="Symbol"/>
              </a:rPr>
              <a:t>E[</a:t>
            </a:r>
            <a:r>
              <a:rPr lang="en-US" i="1" dirty="0">
                <a:sym typeface="Symbol"/>
              </a:rPr>
              <a:t>S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]/2E[</a:t>
            </a:r>
            <a:r>
              <a:rPr lang="en-US" i="1" dirty="0">
                <a:sym typeface="Symbol"/>
              </a:rPr>
              <a:t>S</a:t>
            </a:r>
            <a:r>
              <a:rPr lang="en-US" dirty="0" smtClean="0">
                <a:sym typeface="Symbol"/>
              </a:rPr>
              <a:t>]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</a:t>
            </a:r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 marL="0" lvl="1" indent="0" defTabSz="347472">
              <a:buNone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		  </a:t>
            </a:r>
            <a:r>
              <a:rPr lang="en-US" sz="1200" dirty="0" smtClean="0">
                <a:latin typeface="Times New Roman"/>
                <a:cs typeface="Times New Roman"/>
                <a:sym typeface="Symbol"/>
              </a:rPr>
              <a:t>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λ</a:t>
            </a:r>
            <a:r>
              <a:rPr lang="en-US" dirty="0">
                <a:sym typeface="Symbol"/>
              </a:rPr>
              <a:t>E[</a:t>
            </a:r>
            <a:r>
              <a:rPr lang="en-US" i="1" dirty="0">
                <a:sym typeface="Symbol"/>
              </a:rPr>
              <a:t>S</a:t>
            </a:r>
            <a:r>
              <a:rPr lang="en-US" baseline="30000" dirty="0">
                <a:sym typeface="Symbol"/>
              </a:rPr>
              <a:t>2</a:t>
            </a:r>
            <a:r>
              <a:rPr lang="en-US" dirty="0" smtClean="0">
                <a:sym typeface="Symbol"/>
              </a:rPr>
              <a:t>]/2</a:t>
            </a:r>
            <a:r>
              <a:rPr lang="en-US" dirty="0">
                <a:latin typeface="Times New Roman"/>
                <a:cs typeface="Times New Roman"/>
                <a:sym typeface="Symbol"/>
              </a:rPr>
              <a:t>(1- </a:t>
            </a:r>
            <a:r>
              <a:rPr lang="el-GR" i="1" dirty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 marL="0" lvl="1" indent="0" defTabSz="347472">
              <a:buNone/>
            </a:pPr>
            <a:r>
              <a:rPr lang="en-US" i="1" dirty="0">
                <a:latin typeface="Times New Roman"/>
                <a:cs typeface="Times New Roman"/>
                <a:sym typeface="Symbol"/>
              </a:rPr>
              <a:t>	</a:t>
            </a:r>
            <a:endParaRPr lang="en-US" i="1" dirty="0" smtClean="0">
              <a:latin typeface="Times New Roman"/>
              <a:cs typeface="Times New Roman"/>
              <a:sym typeface="Symbol"/>
            </a:endParaRPr>
          </a:p>
          <a:p>
            <a:pPr marL="0" lvl="1" indent="0" defTabSz="347472">
              <a:buNone/>
            </a:pPr>
            <a:r>
              <a:rPr lang="en-US" i="1" dirty="0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+ 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S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</a:t>
            </a:r>
          </a:p>
          <a:p>
            <a:pPr marL="0" lvl="1" indent="0" defTabSz="347472">
              <a:buNone/>
            </a:pPr>
            <a:r>
              <a:rPr lang="en-US" dirty="0">
                <a:latin typeface="Times New Roman"/>
                <a:cs typeface="Times New Roman"/>
                <a:sym typeface="Symbol"/>
              </a:rPr>
              <a:t>	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N</a:t>
            </a:r>
            <a:r>
              <a:rPr lang="en-US" i="1" baseline="-25000" dirty="0" smtClean="0">
                <a:latin typeface="Times New Roman"/>
                <a:cs typeface="Times New Roman"/>
                <a:sym typeface="Symbol"/>
              </a:rPr>
              <a:t>Q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>
                <a:sym typeface="Symbol"/>
              </a:rPr>
              <a:t>]/2</a:t>
            </a:r>
            <a:r>
              <a:rPr lang="en-US" dirty="0">
                <a:latin typeface="Times New Roman"/>
                <a:cs typeface="Times New Roman"/>
                <a:sym typeface="Symbol"/>
              </a:rPr>
              <a:t>(1- </a:t>
            </a:r>
            <a:r>
              <a:rPr lang="el-GR" i="1" dirty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 marL="0" lvl="1" indent="0" defTabSz="347472">
              <a:buNone/>
            </a:pPr>
            <a:r>
              <a:rPr lang="en-US" i="1" dirty="0">
                <a:latin typeface="Times New Roman"/>
                <a:cs typeface="Times New Roman"/>
                <a:sym typeface="Symbol"/>
              </a:rPr>
              <a:t>	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N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</a:t>
            </a:r>
            <a:r>
              <a:rPr lang="el-GR" i="1" dirty="0">
                <a:latin typeface="Times New Roman"/>
                <a:cs typeface="Times New Roman"/>
                <a:sym typeface="Symbol"/>
              </a:rPr>
              <a:t>λ</a:t>
            </a:r>
            <a:r>
              <a:rPr lang="en-US" baseline="30000" dirty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>
                <a:sym typeface="Symbol"/>
              </a:rPr>
              <a:t>E[</a:t>
            </a:r>
            <a:r>
              <a:rPr lang="en-US" i="1" dirty="0">
                <a:sym typeface="Symbol"/>
              </a:rPr>
              <a:t>S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]/2</a:t>
            </a:r>
            <a:r>
              <a:rPr lang="en-US" dirty="0">
                <a:latin typeface="Times New Roman"/>
                <a:cs typeface="Times New Roman"/>
                <a:sym typeface="Symbol"/>
              </a:rPr>
              <a:t>(1-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 +</a:t>
            </a:r>
            <a:r>
              <a:rPr lang="el-GR" i="1" dirty="0">
                <a:latin typeface="Times New Roman"/>
                <a:cs typeface="Times New Roman"/>
                <a:sym typeface="Symbol"/>
              </a:rPr>
              <a:t>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 marL="747522" lvl="2" indent="-347472" defTabSz="347472">
              <a:buFont typeface="Times New Roman" panose="02020603050405020304" pitchFamily="18" charset="0"/>
              <a:buChar char="−"/>
            </a:pPr>
            <a:endParaRPr lang="en-US" dirty="0">
              <a:latin typeface="Times New Roman"/>
              <a:cs typeface="Times New Roman"/>
              <a:sym typeface="Symbo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795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E[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]/2(1-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B4449-0AD5-4B53-B877-8F22598522E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/>
          </a:bodyPr>
          <a:lstStyle/>
          <a:p>
            <a:pPr marL="347472" lvl="1" indent="-347472" defTabSz="347472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/>
                <a:cs typeface="Times New Roman"/>
                <a:sym typeface="Symbol"/>
              </a:rPr>
              <a:t>M/M/1 Queue (</a:t>
            </a:r>
            <a:r>
              <a:rPr lang="en-US" sz="3200" dirty="0" smtClean="0">
                <a:sym typeface="Symbol"/>
              </a:rPr>
              <a:t>E[</a:t>
            </a:r>
            <a:r>
              <a:rPr lang="en-US" sz="3200" i="1" dirty="0" smtClean="0">
                <a:sym typeface="Symbol"/>
              </a:rPr>
              <a:t>S</a:t>
            </a:r>
            <a:r>
              <a:rPr lang="en-US" sz="3200" baseline="30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] = 2/</a:t>
            </a:r>
            <a:r>
              <a:rPr lang="el-GR" sz="3200" i="1" dirty="0" smtClean="0">
                <a:sym typeface="Symbol"/>
              </a:rPr>
              <a:t>μ</a:t>
            </a:r>
            <a:r>
              <a:rPr lang="en-US" sz="3200" baseline="30000" dirty="0" smtClean="0">
                <a:sym typeface="Symbol"/>
              </a:rPr>
              <a:t>2</a:t>
            </a:r>
            <a:r>
              <a:rPr lang="en-US" sz="3200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 marL="747522" lvl="2" indent="-347472" defTabSz="347472">
              <a:buFont typeface="Times New Roman" panose="02020603050405020304" pitchFamily="18" charset="0"/>
              <a:buChar char="‒"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N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2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sym typeface="Symbol"/>
              </a:rPr>
              <a:t>/2</a:t>
            </a:r>
            <a:r>
              <a:rPr lang="el-GR" i="1" dirty="0" smtClean="0">
                <a:sym typeface="Symbol"/>
              </a:rPr>
              <a:t>μ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)+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)+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+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 marL="747522" lvl="2" indent="-347472" defTabSz="347472">
              <a:buFont typeface="Times New Roman" panose="02020603050405020304" pitchFamily="18" charset="0"/>
              <a:buChar char="‒"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2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λ</a:t>
            </a:r>
            <a:r>
              <a:rPr lang="en-US" dirty="0" smtClean="0">
                <a:sym typeface="Symbol"/>
              </a:rPr>
              <a:t>/2</a:t>
            </a:r>
            <a:r>
              <a:rPr lang="el-GR" i="1" dirty="0" smtClean="0">
                <a:sym typeface="Symbol"/>
              </a:rPr>
              <a:t>μ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)+1/</a:t>
            </a:r>
            <a:r>
              <a:rPr lang="el-GR" i="1" dirty="0" smtClean="0">
                <a:sym typeface="Symbol"/>
              </a:rPr>
              <a:t>μ</a:t>
            </a:r>
            <a:r>
              <a:rPr lang="en-US" i="1" dirty="0" smtClean="0">
                <a:sym typeface="Symbol"/>
              </a:rPr>
              <a:t> =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1/</a:t>
            </a:r>
            <a:r>
              <a:rPr lang="el-GR" i="1" dirty="0" smtClean="0">
                <a:sym typeface="Symbol"/>
              </a:rPr>
              <a:t>μ</a:t>
            </a:r>
            <a:r>
              <a:rPr lang="en-US" dirty="0" smtClean="0">
                <a:sym typeface="Symbol"/>
              </a:rPr>
              <a:t>[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)+1] = 1/</a:t>
            </a:r>
            <a:r>
              <a:rPr lang="el-GR" i="1" dirty="0" smtClean="0">
                <a:sym typeface="Symbol"/>
              </a:rPr>
              <a:t>μ</a:t>
            </a:r>
            <a:r>
              <a:rPr lang="en-US" dirty="0" smtClean="0">
                <a:sym typeface="Symbol"/>
              </a:rPr>
              <a:t>[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1/(1–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 = 1/(</a:t>
            </a:r>
            <a:r>
              <a:rPr lang="el-GR" i="1" dirty="0" smtClean="0">
                <a:sym typeface="Symbol"/>
              </a:rPr>
              <a:t>μ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λ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r>
              <a:rPr lang="en-US" dirty="0" smtClean="0"/>
              <a:t>M/D/1 Queue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(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] = </a:t>
            </a:r>
            <a:r>
              <a:rPr lang="en-US" dirty="0" smtClean="0">
                <a:sym typeface="Symbol"/>
              </a:rPr>
              <a:t>1/</a:t>
            </a:r>
            <a:r>
              <a:rPr lang="el-GR" i="1" dirty="0" smtClean="0">
                <a:sym typeface="Symbol"/>
              </a:rPr>
              <a:t>μ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 marL="747522" lvl="2" indent="-347472" defTabSz="347472">
              <a:buFont typeface="Times New Roman" panose="02020603050405020304" pitchFamily="18" charset="0"/>
              <a:buChar char="‒"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N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λ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sym typeface="Symbol"/>
              </a:rPr>
              <a:t>/2</a:t>
            </a:r>
            <a:r>
              <a:rPr lang="el-GR" i="1" dirty="0" smtClean="0">
                <a:sym typeface="Symbol"/>
              </a:rPr>
              <a:t>μ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)+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/2(1–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)+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 =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+2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–2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baseline="30000" dirty="0" smtClean="0">
                <a:latin typeface="Times New Roman"/>
                <a:cs typeface="Times New Roman"/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)/2(1–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 </a:t>
            </a:r>
            <a:endParaRPr lang="en-US" dirty="0" smtClean="0">
              <a:latin typeface="Times New Roman"/>
              <a:cs typeface="Times New Roman"/>
              <a:sym typeface="Symbol"/>
            </a:endParaRPr>
          </a:p>
          <a:p>
            <a:pPr marL="747522" lvl="2" indent="-347472" defTabSz="347472">
              <a:buNone/>
            </a:pPr>
            <a:r>
              <a:rPr lang="en-US" smtClean="0">
                <a:latin typeface="Times New Roman"/>
                <a:cs typeface="Times New Roman"/>
                <a:sym typeface="Symbol"/>
              </a:rPr>
              <a:t>	</a:t>
            </a:r>
            <a:r>
              <a:rPr lang="en-US" smtClean="0">
                <a:latin typeface="Times New Roman"/>
                <a:cs typeface="Times New Roman"/>
                <a:sym typeface="Symbol"/>
              </a:rPr>
              <a:t>		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(2–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)/2(1–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 marL="747522" lvl="2" indent="-347472" defTabSz="347472">
              <a:buFont typeface="Times New Roman" panose="02020603050405020304" pitchFamily="18" charset="0"/>
              <a:buChar char="‒"/>
            </a:pPr>
            <a:r>
              <a:rPr lang="en-US" dirty="0" smtClean="0">
                <a:latin typeface="Times New Roman"/>
                <a:cs typeface="Times New Roman"/>
                <a:sym typeface="Symbol"/>
              </a:rPr>
              <a:t>E[</a:t>
            </a:r>
            <a:r>
              <a:rPr lang="en-US" i="1" dirty="0" smtClean="0">
                <a:latin typeface="Times New Roman"/>
                <a:cs typeface="Times New Roman"/>
                <a:sym typeface="Symbol"/>
              </a:rPr>
              <a:t>T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] = 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λ</a:t>
            </a:r>
            <a:r>
              <a:rPr lang="en-US" dirty="0" smtClean="0">
                <a:sym typeface="Symbol"/>
              </a:rPr>
              <a:t>/2</a:t>
            </a:r>
            <a:r>
              <a:rPr lang="el-GR" i="1" dirty="0" smtClean="0">
                <a:sym typeface="Symbol"/>
              </a:rPr>
              <a:t>μ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)+1/</a:t>
            </a:r>
            <a:r>
              <a:rPr lang="el-GR" i="1" dirty="0" smtClean="0">
                <a:sym typeface="Symbol"/>
              </a:rPr>
              <a:t>μ</a:t>
            </a:r>
            <a:r>
              <a:rPr lang="en-US" i="1" dirty="0" smtClean="0">
                <a:sym typeface="Symbol"/>
              </a:rPr>
              <a:t> =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1/</a:t>
            </a:r>
            <a:r>
              <a:rPr lang="el-GR" i="1" dirty="0" smtClean="0">
                <a:sym typeface="Symbol"/>
              </a:rPr>
              <a:t>μ</a:t>
            </a:r>
            <a:r>
              <a:rPr lang="en-US" dirty="0" smtClean="0">
                <a:sym typeface="Symbol"/>
              </a:rPr>
              <a:t>[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/2(1–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)+1] = 1/</a:t>
            </a:r>
            <a:r>
              <a:rPr lang="el-GR" i="1" dirty="0" smtClean="0">
                <a:sym typeface="Symbol"/>
              </a:rPr>
              <a:t>μ</a:t>
            </a:r>
            <a:r>
              <a:rPr lang="en-US" dirty="0" smtClean="0">
                <a:sym typeface="Symbol"/>
              </a:rPr>
              <a:t>[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(2–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 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)/2(1–</a:t>
            </a:r>
            <a:r>
              <a:rPr lang="el-GR" i="1" dirty="0" smtClean="0">
                <a:latin typeface="Times New Roman"/>
                <a:cs typeface="Times New Roman"/>
                <a:sym typeface="Symbol"/>
              </a:rPr>
              <a:t>ρ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)] </a:t>
            </a:r>
          </a:p>
          <a:p>
            <a:r>
              <a:rPr lang="en-US" dirty="0" smtClean="0"/>
              <a:t>M/E</a:t>
            </a:r>
            <a:r>
              <a:rPr lang="en-US" baseline="-25000" dirty="0" smtClean="0"/>
              <a:t>2</a:t>
            </a:r>
            <a:r>
              <a:rPr lang="en-US" dirty="0" smtClean="0"/>
              <a:t>/1 Queue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 (</a:t>
            </a:r>
            <a:r>
              <a:rPr lang="en-US" dirty="0" smtClean="0">
                <a:sym typeface="Symbol"/>
              </a:rPr>
              <a:t>E[</a:t>
            </a:r>
            <a:r>
              <a:rPr lang="en-US" i="1" dirty="0" smtClean="0">
                <a:sym typeface="Symbol"/>
              </a:rPr>
              <a:t>S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] = 2/</a:t>
            </a:r>
            <a:r>
              <a:rPr lang="el-GR" i="1" dirty="0" smtClean="0">
                <a:sym typeface="Symbol"/>
              </a:rPr>
              <a:t>μ</a:t>
            </a:r>
            <a:r>
              <a:rPr lang="en-US" baseline="30000" dirty="0" smtClean="0">
                <a:sym typeface="Symbol"/>
              </a:rPr>
              <a:t>2 </a:t>
            </a:r>
            <a:r>
              <a:rPr lang="en-US" dirty="0" smtClean="0">
                <a:sym typeface="Symbol"/>
              </a:rPr>
              <a:t>+1/</a:t>
            </a:r>
            <a:r>
              <a:rPr lang="el-GR" i="1" dirty="0" smtClean="0">
                <a:sym typeface="Symbol"/>
              </a:rPr>
              <a:t>μ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7954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6523</TotalTime>
  <Words>314</Words>
  <Application>Microsoft Office PowerPoint</Application>
  <PresentationFormat>On-screen Show (4:3)</PresentationFormat>
  <Paragraphs>77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M/G/1 Queue &amp;  Renewal Reward Theory</vt:lpstr>
      <vt:lpstr>The M/G/1/FCFS Queue</vt:lpstr>
      <vt:lpstr>Excess Time Examples</vt:lpstr>
      <vt:lpstr>Renewal-Reward Theory</vt:lpstr>
      <vt:lpstr>Renewal Reward &amp; Excess Time</vt:lpstr>
      <vt:lpstr>Application to M/G/1 Queue</vt:lpstr>
      <vt:lpstr>Examples - E[TQ] = λE[S2]/2(1- ρ)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Roch Guerin</dc:creator>
  <cp:lastModifiedBy>Roch Guerin</cp:lastModifiedBy>
  <cp:revision>223</cp:revision>
  <dcterms:created xsi:type="dcterms:W3CDTF">2015-09-24T13:04:39Z</dcterms:created>
  <dcterms:modified xsi:type="dcterms:W3CDTF">2016-11-15T13:33:21Z</dcterms:modified>
</cp:coreProperties>
</file>