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74" r:id="rId4"/>
    <p:sldId id="273" r:id="rId5"/>
    <p:sldId id="275" r:id="rId6"/>
    <p:sldId id="27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02" y="-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B9C36F-09C0-4E41-A2AD-FA3D483EFCC8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77630-C836-4084-B714-9C3267E1ED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64806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77630-C836-4084-B714-9C3267E1EDD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77630-C836-4084-B714-9C3267E1EDD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77630-C836-4084-B714-9C3267E1ED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77630-C836-4084-B714-9C3267E1EDD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77630-C836-4084-B714-9C3267E1EDD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77630-C836-4084-B714-9C3267E1EDD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34038-08C3-4182-97F5-D3763DF02BDF}" type="datetime1">
              <a:rPr lang="en-US" smtClean="0"/>
              <a:pPr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631B-C114-4187-BEEF-498114DEC9FE}" type="datetime1">
              <a:rPr lang="en-US" smtClean="0"/>
              <a:pPr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7E291-BA5D-4ACA-B5FD-31624279D209}" type="datetime1">
              <a:rPr lang="en-US" smtClean="0"/>
              <a:pPr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2C4AC-8256-4B18-88A8-F431D3C77921}" type="datetime1">
              <a:rPr lang="en-US" smtClean="0"/>
              <a:pPr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78C5A-FB8B-4C77-9E87-98114F239DA3}" type="datetime1">
              <a:rPr lang="en-US" smtClean="0"/>
              <a:pPr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31F0D-072D-433D-99F8-F5EC421478B7}" type="datetime1">
              <a:rPr lang="en-US" smtClean="0"/>
              <a:pPr/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47C7F-0590-4BC5-B196-15CCC9ABD4CF}" type="datetime1">
              <a:rPr lang="en-US" smtClean="0"/>
              <a:pPr/>
              <a:t>9/22/2015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9AD66-4C90-4F75-9F09-2F531DDEE236}" type="datetime1">
              <a:rPr lang="en-US" smtClean="0"/>
              <a:pPr/>
              <a:t>9/22/2015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FDF5D-61D4-4058-AD05-25A1B068427D}" type="datetime1">
              <a:rPr lang="en-US" smtClean="0"/>
              <a:pPr/>
              <a:t>9/22/2015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F63A-58C1-4C19-8C88-35266F530295}" type="datetime1">
              <a:rPr lang="en-US" smtClean="0"/>
              <a:pPr/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60C0-D3B0-48CB-801E-8B1D6F10F5AF}" type="datetime1">
              <a:rPr lang="en-US" smtClean="0"/>
              <a:pPr/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9633F-167C-4D16-8CBC-126D93B0236F}" type="datetime1">
              <a:rPr lang="en-US" smtClean="0"/>
              <a:pPr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8E9D7-F266-4771-A2AB-6C120368C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543800" cy="1470025"/>
          </a:xfrm>
        </p:spPr>
        <p:txBody>
          <a:bodyPr/>
          <a:lstStyle/>
          <a:p>
            <a:r>
              <a:rPr lang="en-US" dirty="0" smtClean="0"/>
              <a:t>Examples of DTMCs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B6274-F839-468B-BE41-053EDF361579}" type="slidenum">
              <a:rPr lang="en-US"/>
              <a:pPr/>
              <a:t>2</a:t>
            </a:fld>
            <a:endParaRPr lang="en-US"/>
          </a:p>
        </p:txBody>
      </p:sp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Navigating the Web as a </a:t>
            </a:r>
            <a:r>
              <a:rPr lang="en-US" dirty="0"/>
              <a:t>Markov </a:t>
            </a:r>
            <a:r>
              <a:rPr lang="en-US" dirty="0" smtClean="0"/>
              <a:t>Chain</a:t>
            </a:r>
            <a:endParaRPr lang="en-US" dirty="0"/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001000" cy="5334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Ranking web pages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One option is to use the number of other pages that link to a given page (easy to fool)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Could weigh each page by the number of pages pointing to it (easy to fool through “cliques”)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A more robust option is proceed recursively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Rank of page depends on rank of pages pointing to it, which in turn may depend on your rank (and that of other pages)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Solution must satisfy </a:t>
            </a:r>
            <a:r>
              <a:rPr lang="en-US" i="1" dirty="0" smtClean="0">
                <a:sym typeface="Symbol"/>
              </a:rPr>
              <a:t></a:t>
            </a:r>
            <a:r>
              <a:rPr lang="en-US" i="1" baseline="-25000" dirty="0" smtClean="0">
                <a:sym typeface="Symbol"/>
              </a:rPr>
              <a:t>j</a:t>
            </a:r>
            <a:r>
              <a:rPr lang="en-US" i="1" dirty="0" smtClean="0">
                <a:sym typeface="Symbol"/>
              </a:rPr>
              <a:t> = </a:t>
            </a:r>
            <a:r>
              <a:rPr lang="en-US" dirty="0" smtClean="0">
                <a:sym typeface="Symbol"/>
              </a:rPr>
              <a:t>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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i="1" dirty="0" err="1" smtClean="0">
                <a:sym typeface="Symbol"/>
              </a:rPr>
              <a:t>P</a:t>
            </a:r>
            <a:r>
              <a:rPr lang="en-US" i="1" baseline="-25000" dirty="0" err="1" smtClean="0">
                <a:sym typeface="Symbol"/>
              </a:rPr>
              <a:t>ij</a:t>
            </a:r>
            <a:endParaRPr lang="en-US" i="1" baseline="-25000" dirty="0" smtClean="0">
              <a:sym typeface="Symbol"/>
            </a:endParaRPr>
          </a:p>
          <a:p>
            <a:pPr lvl="2">
              <a:lnSpc>
                <a:spcPct val="110000"/>
              </a:lnSpc>
            </a:pPr>
            <a:r>
              <a:rPr lang="en-US" dirty="0" smtClean="0">
                <a:sym typeface="Symbol"/>
              </a:rPr>
              <a:t>Same formulation as Markov chain</a:t>
            </a:r>
          </a:p>
          <a:p>
            <a:pPr lvl="2">
              <a:lnSpc>
                <a:spcPct val="110000"/>
              </a:lnSpc>
            </a:pPr>
            <a:r>
              <a:rPr lang="en-US" dirty="0" smtClean="0">
                <a:sym typeface="Symbol"/>
              </a:rPr>
              <a:t>Rank of page is its limiting probability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Real-World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web’s “Markov chain” is not irreducible…</a:t>
            </a:r>
          </a:p>
          <a:p>
            <a:pPr lvl="1"/>
            <a:r>
              <a:rPr lang="en-US" dirty="0" smtClean="0"/>
              <a:t>Pages that point to no other pages (absorbing state)</a:t>
            </a:r>
          </a:p>
          <a:p>
            <a:r>
              <a:rPr lang="en-US" dirty="0" smtClean="0"/>
              <a:t>Solution:  Add (fake) links from each page to all other pages with a small overall weight (popularity tax)</a:t>
            </a:r>
          </a:p>
          <a:p>
            <a:pPr lvl="1"/>
            <a:r>
              <a:rPr lang="en-US" dirty="0" smtClean="0"/>
              <a:t>Final solution is sensitive to magnitude of tax</a:t>
            </a:r>
          </a:p>
          <a:p>
            <a:r>
              <a:rPr lang="en-US" dirty="0" smtClean="0"/>
              <a:t>Solving for the limiting probabilities</a:t>
            </a:r>
          </a:p>
          <a:p>
            <a:pPr lvl="1"/>
            <a:r>
              <a:rPr lang="en-US" dirty="0" smtClean="0"/>
              <a:t>The transition matrix is  big but very sparse, so that matrix multiplication can be implemented efficiently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59110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Slotted Aloha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210" y="1752600"/>
            <a:ext cx="8244590" cy="48006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Distributed access of shared communication resource (channel)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Symbol"/>
              </a:rPr>
              <a:t>At most one successful packet transmission per time slot</a:t>
            </a:r>
          </a:p>
          <a:p>
            <a:pPr lvl="1">
              <a:lnSpc>
                <a:spcPct val="120000"/>
              </a:lnSpc>
            </a:pPr>
            <a:r>
              <a:rPr lang="en-US" i="1" dirty="0" smtClean="0">
                <a:sym typeface="Symbol"/>
              </a:rPr>
              <a:t>m</a:t>
            </a:r>
            <a:r>
              <a:rPr lang="en-US" dirty="0" smtClean="0">
                <a:sym typeface="Symbol"/>
              </a:rPr>
              <a:t> hosts that transmit with probability 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 in each time slot</a:t>
            </a:r>
          </a:p>
          <a:p>
            <a:pPr lvl="2">
              <a:lnSpc>
                <a:spcPct val="120000"/>
              </a:lnSpc>
            </a:pPr>
            <a:r>
              <a:rPr lang="en-US" dirty="0" smtClean="0">
                <a:sym typeface="Symbol"/>
              </a:rPr>
              <a:t>Collision if more than one host transmits in a slot</a:t>
            </a:r>
          </a:p>
          <a:p>
            <a:pPr lvl="2">
              <a:lnSpc>
                <a:spcPct val="120000"/>
              </a:lnSpc>
            </a:pPr>
            <a:r>
              <a:rPr lang="en-US" dirty="0" smtClean="0">
                <a:sym typeface="Symbol"/>
              </a:rPr>
              <a:t>Retransmission with probability </a:t>
            </a:r>
            <a:r>
              <a:rPr lang="en-US" i="1" dirty="0" smtClean="0">
                <a:sym typeface="Symbol"/>
              </a:rPr>
              <a:t>q</a:t>
            </a:r>
            <a:r>
              <a:rPr lang="en-US" dirty="0" smtClean="0">
                <a:sym typeface="Symbol"/>
              </a:rPr>
              <a:t> after failed transmission (this is in addition to new transmissions)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/>
              </a:rPr>
              <a:t>Aloha Markov chain:  State is number of messages being retransmitted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Symbol"/>
              </a:rPr>
              <a:t>Probability </a:t>
            </a:r>
            <a:r>
              <a:rPr lang="en-US" i="1" dirty="0" err="1" smtClean="0">
                <a:sym typeface="Symbol"/>
              </a:rPr>
              <a:t>p</a:t>
            </a:r>
            <a:r>
              <a:rPr lang="en-US" i="1" baseline="-25000" dirty="0" err="1" smtClean="0">
                <a:sym typeface="Symbol"/>
              </a:rPr>
              <a:t>k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of </a:t>
            </a:r>
            <a:r>
              <a:rPr lang="en-US" i="1" dirty="0" smtClean="0">
                <a:sym typeface="Symbol"/>
              </a:rPr>
              <a:t> k</a:t>
            </a:r>
            <a:r>
              <a:rPr lang="en-US" dirty="0" smtClean="0">
                <a:sym typeface="Symbol"/>
              </a:rPr>
              <a:t> new messages if Binomial(</a:t>
            </a:r>
            <a:r>
              <a:rPr lang="en-US" i="1" dirty="0" err="1" smtClean="0">
                <a:sym typeface="Symbol"/>
              </a:rPr>
              <a:t>m,p</a:t>
            </a:r>
            <a:r>
              <a:rPr lang="en-US" dirty="0" smtClean="0">
                <a:sym typeface="Symbol"/>
              </a:rPr>
              <a:t>)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Symbol"/>
              </a:rPr>
              <a:t>Probability </a:t>
            </a:r>
            <a:r>
              <a:rPr lang="en-US" i="1" dirty="0" err="1" smtClean="0">
                <a:sym typeface="Symbol"/>
              </a:rPr>
              <a:t>q</a:t>
            </a:r>
            <a:r>
              <a:rPr lang="en-US" i="1" baseline="30000" dirty="0" err="1" smtClean="0">
                <a:sym typeface="Symbol"/>
              </a:rPr>
              <a:t>n</a:t>
            </a:r>
            <a:r>
              <a:rPr lang="en-US" i="1" baseline="-25000" dirty="0" err="1" smtClean="0">
                <a:sym typeface="Symbol"/>
              </a:rPr>
              <a:t>k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of </a:t>
            </a:r>
            <a:r>
              <a:rPr lang="en-US" i="1" dirty="0" smtClean="0">
                <a:sym typeface="Symbol"/>
              </a:rPr>
              <a:t>k </a:t>
            </a:r>
            <a:r>
              <a:rPr lang="en-US" dirty="0" smtClean="0">
                <a:sym typeface="Symbol"/>
              </a:rPr>
              <a:t>retransmissions given 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retransmission messages is also Binomial(</a:t>
            </a:r>
            <a:r>
              <a:rPr lang="en-US" i="1" dirty="0" err="1" smtClean="0">
                <a:sym typeface="Symbol"/>
              </a:rPr>
              <a:t>n,q</a:t>
            </a:r>
            <a:r>
              <a:rPr lang="en-US" dirty="0" smtClean="0">
                <a:sym typeface="Symbol"/>
              </a:rPr>
              <a:t>)</a:t>
            </a:r>
            <a:endParaRPr lang="en-US" dirty="0">
              <a:sym typeface="Symbo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47939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Aloha Transition Probabilities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410200"/>
          </a:xfrm>
        </p:spPr>
        <p:txBody>
          <a:bodyPr>
            <a:noAutofit/>
          </a:bodyPr>
          <a:lstStyle/>
          <a:p>
            <a:r>
              <a:rPr lang="en-US" sz="2000" dirty="0" smtClean="0"/>
              <a:t>If in state 0 (no packet left in system)</a:t>
            </a:r>
          </a:p>
          <a:p>
            <a:pPr lvl="1"/>
            <a:r>
              <a:rPr lang="en-US" sz="1600" i="1" dirty="0" smtClean="0"/>
              <a:t>P</a:t>
            </a:r>
            <a:r>
              <a:rPr lang="en-US" sz="1600" baseline="-25000" dirty="0" smtClean="0"/>
              <a:t>0,0</a:t>
            </a:r>
            <a:r>
              <a:rPr lang="en-US" sz="1600" i="1" dirty="0" smtClean="0"/>
              <a:t> = </a:t>
            </a:r>
            <a:r>
              <a:rPr lang="en-US" sz="1600" dirty="0" smtClean="0"/>
              <a:t>(1-</a:t>
            </a:r>
            <a:r>
              <a:rPr lang="en-US" sz="1600" i="1" dirty="0" smtClean="0"/>
              <a:t>p</a:t>
            </a:r>
            <a:r>
              <a:rPr lang="en-US" sz="1600" dirty="0" smtClean="0"/>
              <a:t>)</a:t>
            </a:r>
            <a:r>
              <a:rPr lang="en-US" sz="1600" i="1" baseline="30000" dirty="0" err="1" smtClean="0"/>
              <a:t>m</a:t>
            </a:r>
            <a:r>
              <a:rPr lang="en-US" sz="1600" i="1" dirty="0" err="1" smtClean="0"/>
              <a:t>+mp</a:t>
            </a:r>
            <a:r>
              <a:rPr lang="en-US" sz="1600" dirty="0" smtClean="0"/>
              <a:t>(1-</a:t>
            </a:r>
            <a:r>
              <a:rPr lang="en-US" sz="1600" i="1" dirty="0" smtClean="0"/>
              <a:t>p</a:t>
            </a:r>
            <a:r>
              <a:rPr lang="en-US" sz="1600" dirty="0" smtClean="0"/>
              <a:t>)</a:t>
            </a:r>
            <a:r>
              <a:rPr lang="en-US" sz="1600" i="1" baseline="30000" dirty="0" smtClean="0"/>
              <a:t>m</a:t>
            </a:r>
            <a:r>
              <a:rPr lang="en-US" sz="1600" baseline="30000" dirty="0" smtClean="0"/>
              <a:t>-1</a:t>
            </a:r>
            <a:r>
              <a:rPr lang="en-US" sz="1600" dirty="0" smtClean="0"/>
              <a:t> (0 or 1 packet transmission)</a:t>
            </a:r>
            <a:endParaRPr lang="en-US" sz="1600" baseline="30000" dirty="0" smtClean="0"/>
          </a:p>
          <a:p>
            <a:pPr lvl="1"/>
            <a:r>
              <a:rPr lang="en-US" sz="1600" i="1" dirty="0" smtClean="0"/>
              <a:t>P</a:t>
            </a:r>
            <a:r>
              <a:rPr lang="en-US" sz="1600" baseline="-25000" dirty="0" smtClean="0"/>
              <a:t>0,1</a:t>
            </a:r>
            <a:r>
              <a:rPr lang="en-US" sz="1600" i="1" dirty="0" smtClean="0"/>
              <a:t> = </a:t>
            </a:r>
            <a:r>
              <a:rPr lang="en-US" sz="1600" dirty="0" smtClean="0"/>
              <a:t>0 (at least 2 packets left after a collision)</a:t>
            </a:r>
          </a:p>
          <a:p>
            <a:pPr lvl="1"/>
            <a:r>
              <a:rPr lang="en-US" sz="1600" i="1" dirty="0" smtClean="0"/>
              <a:t>P</a:t>
            </a:r>
            <a:r>
              <a:rPr lang="en-US" sz="1600" baseline="-25000" dirty="0" smtClean="0"/>
              <a:t>0</a:t>
            </a:r>
            <a:r>
              <a:rPr lang="en-US" sz="1600" i="1" baseline="-25000" dirty="0" smtClean="0"/>
              <a:t>,j</a:t>
            </a:r>
            <a:r>
              <a:rPr lang="en-US" sz="1600" i="1" dirty="0" smtClean="0"/>
              <a:t> = </a:t>
            </a:r>
            <a:r>
              <a:rPr lang="en-US" sz="1600" dirty="0" smtClean="0"/>
              <a:t>Choose(</a:t>
            </a:r>
            <a:r>
              <a:rPr lang="en-US" sz="1600" i="1" dirty="0" err="1" smtClean="0"/>
              <a:t>m,j</a:t>
            </a:r>
            <a:r>
              <a:rPr lang="en-US" sz="1600" dirty="0" smtClean="0"/>
              <a:t>)</a:t>
            </a:r>
            <a:r>
              <a:rPr lang="en-US" sz="1600" i="1" dirty="0" err="1" smtClean="0"/>
              <a:t>p</a:t>
            </a:r>
            <a:r>
              <a:rPr lang="en-US" sz="1600" i="1" baseline="30000" dirty="0" err="1" smtClean="0"/>
              <a:t>j</a:t>
            </a:r>
            <a:r>
              <a:rPr lang="en-US" sz="1600" dirty="0" smtClean="0"/>
              <a:t>(1-</a:t>
            </a:r>
            <a:r>
              <a:rPr lang="en-US" sz="1600" i="1" dirty="0" smtClean="0"/>
              <a:t>p</a:t>
            </a:r>
            <a:r>
              <a:rPr lang="en-US" sz="1600" dirty="0" smtClean="0"/>
              <a:t>)</a:t>
            </a:r>
            <a:r>
              <a:rPr lang="en-US" sz="1600" i="1" baseline="30000" dirty="0" smtClean="0"/>
              <a:t>m-j</a:t>
            </a:r>
            <a:r>
              <a:rPr lang="en-US" sz="1600" i="1" dirty="0" smtClean="0"/>
              <a:t>, j=</a:t>
            </a:r>
            <a:r>
              <a:rPr lang="en-US" sz="1600" dirty="0" smtClean="0"/>
              <a:t>2,…,</a:t>
            </a:r>
            <a:r>
              <a:rPr lang="en-US" sz="1600" i="1" dirty="0" smtClean="0"/>
              <a:t>m</a:t>
            </a:r>
          </a:p>
          <a:p>
            <a:pPr lvl="1"/>
            <a:r>
              <a:rPr lang="en-US" sz="1600" i="1" dirty="0" smtClean="0"/>
              <a:t>P</a:t>
            </a:r>
            <a:r>
              <a:rPr lang="en-US" sz="1600" baseline="-25000" dirty="0" smtClean="0"/>
              <a:t>0</a:t>
            </a:r>
            <a:r>
              <a:rPr lang="en-US" sz="1600" i="1" baseline="-25000" dirty="0" smtClean="0"/>
              <a:t>,j</a:t>
            </a:r>
            <a:r>
              <a:rPr lang="en-US" sz="1600" i="1" dirty="0" smtClean="0"/>
              <a:t> = </a:t>
            </a:r>
            <a:r>
              <a:rPr lang="en-US" sz="1600" dirty="0" smtClean="0"/>
              <a:t>0</a:t>
            </a:r>
            <a:r>
              <a:rPr lang="en-US" sz="1600" i="1" dirty="0" smtClean="0"/>
              <a:t>, j&gt;m</a:t>
            </a:r>
            <a:r>
              <a:rPr lang="en-US" sz="1600" dirty="0" smtClean="0"/>
              <a:t> (cannot increase state by more than </a:t>
            </a:r>
            <a:r>
              <a:rPr lang="en-US" sz="1600" i="1" dirty="0" smtClean="0"/>
              <a:t>m</a:t>
            </a:r>
            <a:r>
              <a:rPr lang="en-US" sz="1600" dirty="0" smtClean="0"/>
              <a:t>)</a:t>
            </a:r>
            <a:endParaRPr lang="en-US" sz="1600" i="1" dirty="0" smtClean="0"/>
          </a:p>
          <a:p>
            <a:r>
              <a:rPr lang="en-US" sz="2000" dirty="0" smtClean="0"/>
              <a:t>If in state </a:t>
            </a:r>
            <a:r>
              <a:rPr lang="en-US" sz="2000" i="1" dirty="0" smtClean="0"/>
              <a:t>k</a:t>
            </a:r>
            <a:r>
              <a:rPr lang="en-US" sz="2000" dirty="0" smtClean="0"/>
              <a:t>&gt;0 (</a:t>
            </a:r>
            <a:r>
              <a:rPr lang="en-US" sz="2000" i="1" dirty="0" smtClean="0"/>
              <a:t>k </a:t>
            </a:r>
            <a:r>
              <a:rPr lang="en-US" sz="2000" dirty="0" smtClean="0"/>
              <a:t>packets waiting for retransmission)</a:t>
            </a:r>
          </a:p>
          <a:p>
            <a:pPr lvl="1"/>
            <a:r>
              <a:rPr lang="en-US" sz="1600" i="1" dirty="0" err="1" smtClean="0"/>
              <a:t>P</a:t>
            </a:r>
            <a:r>
              <a:rPr lang="en-US" sz="1600" i="1" baseline="-25000" dirty="0" err="1" smtClean="0"/>
              <a:t>k,j</a:t>
            </a:r>
            <a:r>
              <a:rPr lang="en-US" sz="1600" i="1" dirty="0" smtClean="0"/>
              <a:t> = </a:t>
            </a:r>
            <a:r>
              <a:rPr lang="en-US" sz="1600" dirty="0" smtClean="0"/>
              <a:t>0</a:t>
            </a:r>
            <a:r>
              <a:rPr lang="en-US" sz="1600" i="1" dirty="0" smtClean="0"/>
              <a:t>, j</a:t>
            </a:r>
            <a:r>
              <a:rPr lang="en-US" sz="1600" dirty="0" smtClean="0">
                <a:sym typeface="Symbol"/>
              </a:rPr>
              <a:t></a:t>
            </a:r>
            <a:r>
              <a:rPr lang="en-US" sz="1600" i="1" dirty="0" smtClean="0">
                <a:sym typeface="Symbol"/>
              </a:rPr>
              <a:t>k-</a:t>
            </a:r>
            <a:r>
              <a:rPr lang="en-US" sz="1600" dirty="0" smtClean="0"/>
              <a:t>2 or </a:t>
            </a:r>
            <a:r>
              <a:rPr lang="en-US" sz="1600" i="1" dirty="0" smtClean="0"/>
              <a:t>j</a:t>
            </a:r>
            <a:r>
              <a:rPr lang="en-US" sz="1600" dirty="0" smtClean="0"/>
              <a:t>&gt;</a:t>
            </a:r>
            <a:r>
              <a:rPr lang="en-US" sz="1600" i="1" dirty="0" err="1" smtClean="0"/>
              <a:t>k+m</a:t>
            </a:r>
            <a:r>
              <a:rPr lang="en-US" sz="1600" i="1" dirty="0" smtClean="0"/>
              <a:t> </a:t>
            </a:r>
          </a:p>
          <a:p>
            <a:pPr lvl="2"/>
            <a:r>
              <a:rPr lang="en-US" sz="1400" i="1" dirty="0" smtClean="0"/>
              <a:t>A</a:t>
            </a:r>
            <a:r>
              <a:rPr lang="en-US" sz="1400" dirty="0" smtClean="0"/>
              <a:t>t most one successful transmission and no more than </a:t>
            </a:r>
            <a:r>
              <a:rPr lang="en-US" sz="1400" i="1" dirty="0" smtClean="0"/>
              <a:t>m </a:t>
            </a:r>
            <a:r>
              <a:rPr lang="en-US" sz="1400" dirty="0" smtClean="0"/>
              <a:t>new packets</a:t>
            </a:r>
          </a:p>
          <a:p>
            <a:pPr lvl="1"/>
            <a:r>
              <a:rPr lang="en-US" sz="1600" i="1" dirty="0" smtClean="0"/>
              <a:t>P</a:t>
            </a:r>
            <a:r>
              <a:rPr lang="en-US" sz="1600" i="1" baseline="-25000" dirty="0" smtClean="0"/>
              <a:t>k,k</a:t>
            </a:r>
            <a:r>
              <a:rPr lang="en-US" sz="1600" baseline="-25000" dirty="0" smtClean="0"/>
              <a:t>-1</a:t>
            </a:r>
            <a:r>
              <a:rPr lang="en-US" sz="1600" i="1" dirty="0" smtClean="0"/>
              <a:t> = </a:t>
            </a:r>
            <a:r>
              <a:rPr lang="en-US" sz="1600" dirty="0" smtClean="0"/>
              <a:t>(1-</a:t>
            </a:r>
            <a:r>
              <a:rPr lang="en-US" sz="1600" i="1" dirty="0" smtClean="0"/>
              <a:t>p</a:t>
            </a:r>
            <a:r>
              <a:rPr lang="en-US" sz="1600" dirty="0" smtClean="0"/>
              <a:t>)</a:t>
            </a:r>
            <a:r>
              <a:rPr lang="en-US" sz="1600" i="1" baseline="30000" dirty="0" err="1" smtClean="0"/>
              <a:t>m</a:t>
            </a:r>
            <a:r>
              <a:rPr lang="en-US" sz="1600" i="1" dirty="0" err="1" smtClean="0"/>
              <a:t>+kp</a:t>
            </a:r>
            <a:r>
              <a:rPr lang="en-US" sz="1600" dirty="0" smtClean="0"/>
              <a:t>(1-</a:t>
            </a:r>
            <a:r>
              <a:rPr lang="en-US" sz="1600" i="1" dirty="0" smtClean="0"/>
              <a:t>p</a:t>
            </a:r>
            <a:r>
              <a:rPr lang="en-US" sz="1600" dirty="0" smtClean="0"/>
              <a:t>)</a:t>
            </a:r>
            <a:r>
              <a:rPr lang="en-US" sz="1600" i="1" baseline="30000" dirty="0" smtClean="0"/>
              <a:t>k</a:t>
            </a:r>
            <a:r>
              <a:rPr lang="en-US" sz="1600" baseline="30000" dirty="0" smtClean="0"/>
              <a:t>-1</a:t>
            </a:r>
            <a:r>
              <a:rPr lang="en-US" sz="1600" dirty="0" smtClean="0"/>
              <a:t> </a:t>
            </a:r>
          </a:p>
          <a:p>
            <a:pPr lvl="2"/>
            <a:r>
              <a:rPr lang="en-US" sz="1400" dirty="0" smtClean="0"/>
              <a:t>No new transmission, one retransmission</a:t>
            </a:r>
          </a:p>
          <a:p>
            <a:pPr lvl="1"/>
            <a:r>
              <a:rPr lang="en-US" sz="1600" i="1" dirty="0" err="1" smtClean="0"/>
              <a:t>P</a:t>
            </a:r>
            <a:r>
              <a:rPr lang="en-US" sz="1600" i="1" baseline="-25000" dirty="0" err="1" smtClean="0"/>
              <a:t>k,k</a:t>
            </a:r>
            <a:r>
              <a:rPr lang="en-US" sz="1600" i="1" dirty="0" smtClean="0"/>
              <a:t> =</a:t>
            </a:r>
            <a:r>
              <a:rPr lang="en-US" sz="1600" dirty="0" smtClean="0"/>
              <a:t> </a:t>
            </a:r>
            <a:r>
              <a:rPr lang="en-US" sz="1600" i="1" dirty="0" smtClean="0"/>
              <a:t>m</a:t>
            </a:r>
            <a:r>
              <a:rPr lang="en-US" sz="1600" dirty="0" smtClean="0"/>
              <a:t>(1-</a:t>
            </a:r>
            <a:r>
              <a:rPr lang="en-US" sz="1600" i="1" dirty="0" smtClean="0"/>
              <a:t>p</a:t>
            </a:r>
            <a:r>
              <a:rPr lang="en-US" sz="1600" dirty="0" smtClean="0"/>
              <a:t>)</a:t>
            </a:r>
            <a:r>
              <a:rPr lang="en-US" sz="1600" i="1" baseline="30000" dirty="0" smtClean="0"/>
              <a:t>m-</a:t>
            </a:r>
            <a:r>
              <a:rPr lang="en-US" sz="1600" baseline="30000" dirty="0" smtClean="0"/>
              <a:t>1</a:t>
            </a:r>
            <a:r>
              <a:rPr lang="en-US" sz="1600" dirty="0" smtClean="0"/>
              <a:t>(1-</a:t>
            </a:r>
            <a:r>
              <a:rPr lang="en-US" sz="1600" i="1" dirty="0" smtClean="0"/>
              <a:t>q</a:t>
            </a:r>
            <a:r>
              <a:rPr lang="en-US" sz="1600" dirty="0" smtClean="0"/>
              <a:t>)</a:t>
            </a:r>
            <a:r>
              <a:rPr lang="en-US" sz="1600" i="1" baseline="30000" dirty="0" smtClean="0"/>
              <a:t>k</a:t>
            </a:r>
            <a:r>
              <a:rPr lang="en-US" sz="1600" dirty="0" smtClean="0"/>
              <a:t> +(1-</a:t>
            </a:r>
            <a:r>
              <a:rPr lang="en-US" sz="1600" i="1" dirty="0" smtClean="0"/>
              <a:t>p</a:t>
            </a:r>
            <a:r>
              <a:rPr lang="en-US" sz="1600" dirty="0" smtClean="0"/>
              <a:t>)</a:t>
            </a:r>
            <a:r>
              <a:rPr lang="en-US" sz="1600" i="1" baseline="30000" dirty="0" smtClean="0"/>
              <a:t>m</a:t>
            </a:r>
            <a:r>
              <a:rPr lang="en-US" sz="1600" dirty="0" smtClean="0"/>
              <a:t>(1-</a:t>
            </a:r>
            <a:r>
              <a:rPr lang="en-US" sz="1600" i="1" dirty="0" smtClean="0"/>
              <a:t>q</a:t>
            </a:r>
            <a:r>
              <a:rPr lang="en-US" sz="1600" dirty="0" smtClean="0"/>
              <a:t>)</a:t>
            </a:r>
            <a:r>
              <a:rPr lang="en-US" sz="1600" i="1" baseline="30000" dirty="0" smtClean="0"/>
              <a:t>k</a:t>
            </a:r>
            <a:r>
              <a:rPr lang="en-US" sz="1600" dirty="0" smtClean="0"/>
              <a:t> +(1-</a:t>
            </a:r>
            <a:r>
              <a:rPr lang="en-US" sz="1600" i="1" dirty="0" smtClean="0"/>
              <a:t>p</a:t>
            </a:r>
            <a:r>
              <a:rPr lang="en-US" sz="1600" dirty="0" smtClean="0"/>
              <a:t>)</a:t>
            </a:r>
            <a:r>
              <a:rPr lang="en-US" sz="1600" i="1" baseline="30000" dirty="0" smtClean="0"/>
              <a:t>m</a:t>
            </a:r>
            <a:r>
              <a:rPr lang="en-US" sz="1600" dirty="0" smtClean="0"/>
              <a:t>(1-(1-</a:t>
            </a:r>
            <a:r>
              <a:rPr lang="en-US" sz="1600" i="1" dirty="0" smtClean="0"/>
              <a:t>q</a:t>
            </a:r>
            <a:r>
              <a:rPr lang="en-US" sz="1600" dirty="0" smtClean="0"/>
              <a:t>)</a:t>
            </a:r>
            <a:r>
              <a:rPr lang="en-US" sz="1600" i="1" baseline="30000" dirty="0" smtClean="0"/>
              <a:t>k</a:t>
            </a:r>
            <a:r>
              <a:rPr lang="en-US" sz="1600" dirty="0" smtClean="0"/>
              <a:t> –</a:t>
            </a:r>
            <a:r>
              <a:rPr lang="en-US" sz="1600" i="1" dirty="0" err="1" smtClean="0"/>
              <a:t>kq</a:t>
            </a:r>
            <a:r>
              <a:rPr lang="en-US" sz="1600" dirty="0" smtClean="0"/>
              <a:t>(1-</a:t>
            </a:r>
            <a:r>
              <a:rPr lang="en-US" sz="1600" i="1" dirty="0" smtClean="0"/>
              <a:t>q</a:t>
            </a:r>
            <a:r>
              <a:rPr lang="en-US" sz="1600" dirty="0" smtClean="0"/>
              <a:t>)</a:t>
            </a:r>
            <a:r>
              <a:rPr lang="en-US" sz="1600" i="1" baseline="30000" dirty="0" smtClean="0"/>
              <a:t>k</a:t>
            </a:r>
            <a:r>
              <a:rPr lang="en-US" sz="1600" baseline="30000" dirty="0" smtClean="0"/>
              <a:t>-1</a:t>
            </a:r>
            <a:r>
              <a:rPr lang="en-US" sz="1600" dirty="0" smtClean="0"/>
              <a:t>)</a:t>
            </a:r>
          </a:p>
          <a:p>
            <a:pPr lvl="2"/>
            <a:r>
              <a:rPr lang="en-US" sz="1400" dirty="0" smtClean="0"/>
              <a:t>one new transmission, no retransmission</a:t>
            </a:r>
          </a:p>
          <a:p>
            <a:pPr lvl="2"/>
            <a:r>
              <a:rPr lang="en-US" sz="1400" dirty="0" smtClean="0"/>
              <a:t>No new transmission and no retransmission</a:t>
            </a:r>
          </a:p>
          <a:p>
            <a:pPr lvl="2"/>
            <a:r>
              <a:rPr lang="en-US" sz="1400" dirty="0" smtClean="0"/>
              <a:t>No new transmission and two or more retransmissions</a:t>
            </a:r>
          </a:p>
          <a:p>
            <a:pPr lvl="1"/>
            <a:r>
              <a:rPr lang="en-US" sz="1600" i="1" dirty="0" smtClean="0"/>
              <a:t>P</a:t>
            </a:r>
            <a:r>
              <a:rPr lang="en-US" sz="1600" i="1" baseline="-25000" dirty="0" smtClean="0"/>
              <a:t>k,k</a:t>
            </a:r>
            <a:r>
              <a:rPr lang="en-US" sz="1600" baseline="-25000" dirty="0" smtClean="0"/>
              <a:t>+1</a:t>
            </a:r>
            <a:r>
              <a:rPr lang="en-US" sz="1600" i="1" dirty="0" smtClean="0"/>
              <a:t> = m</a:t>
            </a:r>
            <a:r>
              <a:rPr lang="en-US" sz="1600" dirty="0" smtClean="0"/>
              <a:t>(1-</a:t>
            </a:r>
            <a:r>
              <a:rPr lang="en-US" sz="1600" i="1" dirty="0" smtClean="0"/>
              <a:t>p</a:t>
            </a:r>
            <a:r>
              <a:rPr lang="en-US" sz="1600" dirty="0" smtClean="0"/>
              <a:t>)</a:t>
            </a:r>
            <a:r>
              <a:rPr lang="en-US" sz="1600" i="1" baseline="30000" dirty="0" smtClean="0"/>
              <a:t>m-</a:t>
            </a:r>
            <a:r>
              <a:rPr lang="en-US" sz="1600" baseline="30000" dirty="0" smtClean="0"/>
              <a:t>1</a:t>
            </a:r>
            <a:r>
              <a:rPr lang="en-US" sz="1600" dirty="0" smtClean="0"/>
              <a:t>(1(1-</a:t>
            </a:r>
            <a:r>
              <a:rPr lang="en-US" sz="1600" i="1" dirty="0" smtClean="0"/>
              <a:t>q</a:t>
            </a:r>
            <a:r>
              <a:rPr lang="en-US" sz="1600" dirty="0" smtClean="0"/>
              <a:t>)</a:t>
            </a:r>
            <a:r>
              <a:rPr lang="en-US" sz="1600" i="1" baseline="30000" dirty="0" smtClean="0"/>
              <a:t>k</a:t>
            </a:r>
            <a:r>
              <a:rPr lang="en-US" sz="1600" dirty="0" smtClean="0"/>
              <a:t>)</a:t>
            </a:r>
          </a:p>
          <a:p>
            <a:pPr lvl="2"/>
            <a:r>
              <a:rPr lang="en-US" sz="1400" dirty="0" smtClean="0"/>
              <a:t>One new transmission and one or more retransmissions</a:t>
            </a:r>
          </a:p>
          <a:p>
            <a:pPr lvl="1"/>
            <a:r>
              <a:rPr lang="en-US" sz="1600" i="1" dirty="0" err="1" smtClean="0"/>
              <a:t>P</a:t>
            </a:r>
            <a:r>
              <a:rPr lang="en-US" sz="1600" i="1" baseline="-25000" dirty="0" err="1" smtClean="0"/>
              <a:t>k,k</a:t>
            </a:r>
            <a:r>
              <a:rPr lang="en-US" sz="1600" baseline="-25000" dirty="0" err="1" smtClean="0"/>
              <a:t>+</a:t>
            </a:r>
            <a:r>
              <a:rPr lang="en-US" sz="1600" i="1" baseline="-25000" dirty="0" err="1" smtClean="0"/>
              <a:t>j</a:t>
            </a:r>
            <a:r>
              <a:rPr lang="en-US" sz="1600" i="1" dirty="0" smtClean="0"/>
              <a:t> =</a:t>
            </a:r>
            <a:r>
              <a:rPr lang="en-US" sz="1600" dirty="0" smtClean="0"/>
              <a:t> Choose(</a:t>
            </a:r>
            <a:r>
              <a:rPr lang="en-US" sz="1600" i="1" dirty="0" err="1" smtClean="0"/>
              <a:t>m,j</a:t>
            </a:r>
            <a:r>
              <a:rPr lang="en-US" sz="1600" dirty="0" smtClean="0"/>
              <a:t>)</a:t>
            </a:r>
            <a:r>
              <a:rPr lang="en-US" sz="1600" i="1" dirty="0" err="1" smtClean="0"/>
              <a:t>p</a:t>
            </a:r>
            <a:r>
              <a:rPr lang="en-US" sz="1600" i="1" baseline="30000" dirty="0" err="1" smtClean="0"/>
              <a:t>j</a:t>
            </a:r>
            <a:r>
              <a:rPr lang="en-US" sz="1600" dirty="0" smtClean="0"/>
              <a:t>(1-</a:t>
            </a:r>
            <a:r>
              <a:rPr lang="en-US" sz="1600" i="1" dirty="0" smtClean="0"/>
              <a:t>p</a:t>
            </a:r>
            <a:r>
              <a:rPr lang="en-US" sz="1600" dirty="0" smtClean="0"/>
              <a:t>)</a:t>
            </a:r>
            <a:r>
              <a:rPr lang="en-US" sz="1600" i="1" baseline="30000" dirty="0" smtClean="0"/>
              <a:t>m-j</a:t>
            </a:r>
            <a:r>
              <a:rPr lang="en-US" sz="1600" i="1" dirty="0" smtClean="0"/>
              <a:t>, j=</a:t>
            </a:r>
            <a:r>
              <a:rPr lang="en-US" sz="1600" dirty="0" smtClean="0"/>
              <a:t>2,…,</a:t>
            </a:r>
            <a:r>
              <a:rPr lang="en-US" sz="1600" i="1" dirty="0" smtClean="0"/>
              <a:t>m</a:t>
            </a:r>
          </a:p>
          <a:p>
            <a:pPr lvl="2"/>
            <a:r>
              <a:rPr lang="en-US" sz="1400" i="1" dirty="0" smtClean="0"/>
              <a:t>j</a:t>
            </a:r>
            <a:r>
              <a:rPr lang="en-US" sz="1400" dirty="0" smtClean="0"/>
              <a:t>&gt;1</a:t>
            </a:r>
            <a:r>
              <a:rPr lang="en-US" sz="1400" i="1" dirty="0" smtClean="0"/>
              <a:t> </a:t>
            </a:r>
            <a:r>
              <a:rPr lang="en-US" sz="1400" dirty="0" smtClean="0"/>
              <a:t>new transmissions and any number of retransmissions</a:t>
            </a:r>
            <a:endParaRPr lang="en-US" sz="140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Aloha Protocol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Chain is readily seen to be irreducible and </a:t>
            </a:r>
            <a:r>
              <a:rPr lang="en-US" dirty="0" err="1" smtClean="0"/>
              <a:t>aperiodic</a:t>
            </a:r>
            <a:endParaRPr lang="en-US" dirty="0" smtClean="0"/>
          </a:p>
          <a:p>
            <a:pPr>
              <a:lnSpc>
                <a:spcPct val="110000"/>
              </a:lnSpc>
            </a:pPr>
            <a:r>
              <a:rPr lang="en-US" dirty="0" smtClean="0"/>
              <a:t>However it is transient for any fixed value of </a:t>
            </a:r>
            <a:r>
              <a:rPr lang="en-US" i="1" dirty="0" smtClean="0"/>
              <a:t>q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Expected number of transmissions when in state </a:t>
            </a:r>
            <a:r>
              <a:rPr lang="en-US" i="1" dirty="0" smtClean="0"/>
              <a:t>k</a:t>
            </a:r>
            <a:endParaRPr lang="en-US" dirty="0" smtClean="0"/>
          </a:p>
          <a:p>
            <a:pPr lvl="1">
              <a:lnSpc>
                <a:spcPct val="110000"/>
              </a:lnSpc>
              <a:buNone/>
            </a:pPr>
            <a:r>
              <a:rPr lang="en-US" dirty="0" smtClean="0"/>
              <a:t>	E[</a:t>
            </a:r>
            <a:r>
              <a:rPr lang="en-US" i="1" dirty="0" smtClean="0"/>
              <a:t>N</a:t>
            </a:r>
            <a:r>
              <a:rPr lang="en-US" dirty="0" smtClean="0"/>
              <a:t>] = </a:t>
            </a:r>
            <a:r>
              <a:rPr lang="en-US" i="1" dirty="0" err="1" smtClean="0"/>
              <a:t>mp+kq</a:t>
            </a:r>
            <a:r>
              <a:rPr lang="en-US" i="1" dirty="0" smtClean="0"/>
              <a:t> </a:t>
            </a:r>
            <a:r>
              <a:rPr lang="en-US" dirty="0" smtClean="0"/>
              <a:t>(we obviously need </a:t>
            </a:r>
            <a:r>
              <a:rPr lang="en-US" i="1" dirty="0" smtClean="0"/>
              <a:t>mp</a:t>
            </a:r>
            <a:r>
              <a:rPr lang="en-US" dirty="0" smtClean="0"/>
              <a:t> &lt; 1, but it is not enough to ensure “stability”)</a:t>
            </a:r>
            <a:endParaRPr lang="en-US" dirty="0" smtClean="0"/>
          </a:p>
          <a:p>
            <a:pPr lvl="1">
              <a:lnSpc>
                <a:spcPct val="110000"/>
              </a:lnSpc>
              <a:buNone/>
            </a:pPr>
            <a:r>
              <a:rPr lang="en-US" dirty="0" smtClean="0"/>
              <a:t>	E[</a:t>
            </a:r>
            <a:r>
              <a:rPr lang="en-US" i="1" dirty="0" smtClean="0"/>
              <a:t>N</a:t>
            </a:r>
            <a:r>
              <a:rPr lang="en-US" dirty="0" smtClean="0"/>
              <a:t>] &gt; 1 whenever </a:t>
            </a:r>
            <a:r>
              <a:rPr lang="en-US" i="1" dirty="0" smtClean="0"/>
              <a:t>k &gt; </a:t>
            </a:r>
            <a:r>
              <a:rPr lang="en-US" dirty="0" smtClean="0"/>
              <a:t>1/</a:t>
            </a:r>
            <a:r>
              <a:rPr lang="en-US" i="1" dirty="0" smtClean="0"/>
              <a:t>q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Stabilizing the chain calls for making </a:t>
            </a:r>
            <a:r>
              <a:rPr lang="en-US" i="1" dirty="0" smtClean="0"/>
              <a:t>q </a:t>
            </a:r>
            <a:r>
              <a:rPr lang="en-US" dirty="0" smtClean="0"/>
              <a:t> state dependent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We need </a:t>
            </a:r>
            <a:r>
              <a:rPr lang="en-US" i="1" dirty="0" err="1" smtClean="0"/>
              <a:t>mp+kq</a:t>
            </a:r>
            <a:r>
              <a:rPr lang="en-US" i="1" baseline="-25000" dirty="0" err="1" smtClean="0"/>
              <a:t>k</a:t>
            </a:r>
            <a:r>
              <a:rPr lang="en-US" i="1" dirty="0" smtClean="0"/>
              <a:t> &lt;</a:t>
            </a:r>
            <a:r>
              <a:rPr lang="en-US" dirty="0" smtClean="0"/>
              <a:t> 1 or </a:t>
            </a:r>
            <a:r>
              <a:rPr lang="en-US" i="1" dirty="0" err="1" smtClean="0"/>
              <a:t>q</a:t>
            </a:r>
            <a:r>
              <a:rPr lang="en-US" i="1" baseline="-25000" dirty="0" err="1" smtClean="0"/>
              <a:t>k</a:t>
            </a:r>
            <a:r>
              <a:rPr lang="en-US" i="1" dirty="0" smtClean="0"/>
              <a:t> </a:t>
            </a:r>
            <a:r>
              <a:rPr lang="en-US" dirty="0" smtClean="0"/>
              <a:t>&lt; (1-</a:t>
            </a:r>
            <a:r>
              <a:rPr lang="en-US" i="1" dirty="0" smtClean="0"/>
              <a:t>mp</a:t>
            </a:r>
            <a:r>
              <a:rPr lang="en-US" dirty="0" smtClean="0"/>
              <a:t>)/</a:t>
            </a:r>
            <a:r>
              <a:rPr lang="en-US" i="1" dirty="0" smtClean="0"/>
              <a:t>k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One possible option: </a:t>
            </a:r>
            <a:r>
              <a:rPr lang="en-US" i="1" dirty="0" smtClean="0"/>
              <a:t>q = </a:t>
            </a:r>
            <a:r>
              <a:rPr lang="en-US" i="1" dirty="0" smtClean="0">
                <a:sym typeface="Symbol"/>
              </a:rPr>
              <a:t></a:t>
            </a:r>
            <a:r>
              <a:rPr lang="en-US" i="1" baseline="30000" dirty="0" smtClean="0">
                <a:sym typeface="Symbol"/>
              </a:rPr>
              <a:t>-k</a:t>
            </a:r>
            <a:r>
              <a:rPr lang="en-US" i="1" dirty="0" smtClean="0">
                <a:sym typeface="Symbol"/>
              </a:rPr>
              <a:t>, </a:t>
            </a:r>
            <a:r>
              <a:rPr lang="en-US" dirty="0" smtClean="0">
                <a:sym typeface="Symbol"/>
              </a:rPr>
              <a:t> &gt; 1 (Ethernet protocol)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4058</TotalTime>
  <Words>480</Words>
  <Application>Microsoft Office PowerPoint</Application>
  <PresentationFormat>On-screen Show (4:3)</PresentationFormat>
  <Paragraphs>65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Examples of DTMCs</vt:lpstr>
      <vt:lpstr>Navigating the Web as a Markov Chain</vt:lpstr>
      <vt:lpstr>Some Real-World Challenges</vt:lpstr>
      <vt:lpstr>The Slotted Aloha Protocol</vt:lpstr>
      <vt:lpstr>Aloha Transition Probabilities</vt:lpstr>
      <vt:lpstr>Aloha Protocol Properties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Probability Refresher</dc:title>
  <dc:creator>Roch Guerin</dc:creator>
  <cp:lastModifiedBy>Roch Guerin</cp:lastModifiedBy>
  <cp:revision>236</cp:revision>
  <dcterms:created xsi:type="dcterms:W3CDTF">2015-08-26T14:43:30Z</dcterms:created>
  <dcterms:modified xsi:type="dcterms:W3CDTF">2015-09-22T12:56:39Z</dcterms:modified>
</cp:coreProperties>
</file>