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8" r:id="rId3"/>
    <p:sldId id="269" r:id="rId4"/>
    <p:sldId id="256" r:id="rId5"/>
    <p:sldId id="257" r:id="rId6"/>
    <p:sldId id="259" r:id="rId7"/>
    <p:sldId id="262" r:id="rId8"/>
    <p:sldId id="265" r:id="rId9"/>
    <p:sldId id="266" r:id="rId10"/>
    <p:sldId id="258" r:id="rId11"/>
    <p:sldId id="260" r:id="rId12"/>
    <p:sldId id="264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3096-3FFB-4D2A-988B-60A5AF25D4C1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0FD0-0DB2-4DD4-B321-9533F00D8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2692-3D46-426B-9952-A1DBBABB19CE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AD2C-9AAB-453C-BE12-17B9E2755A8E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0B7D-2594-493E-AD40-FAAA16406CC2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7CEF-6C87-40FD-8D53-905634AEFFB1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D2BA-A767-483C-B996-381EA0CDF640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1A1E-A923-4142-B19E-7FD67D7FA140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AB83-B7CE-4966-9FCF-E446084B322E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2AF4-BCE8-4845-8C35-CFD752A0997F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6577-B86E-47A4-9B15-313A20D9DC98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81E-E218-4BAE-9D9F-67653E5BE007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3207-B34F-4C23-9CF3-3CD92BC5F526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71B4-1BC0-44D0-97CD-C941EC1CE358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erin@wustl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asses.engineering.wustl.edu/cse538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538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Instructor:  Roch Guerin (</a:t>
            </a:r>
            <a:r>
              <a:rPr lang="en-US" dirty="0" smtClean="0">
                <a:hlinkClick r:id="rId3"/>
              </a:rPr>
              <a:t>guerin@wustl.edu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Office hours: Mon &amp; Wed 4:00-5:00pm in Bryan 509</a:t>
            </a:r>
          </a:p>
          <a:p>
            <a:r>
              <a:rPr lang="en-US" dirty="0" smtClean="0"/>
              <a:t>Classes: Tuesday &amp; Thursday 10:00-11:30am in </a:t>
            </a:r>
            <a:r>
              <a:rPr lang="en-US" dirty="0" err="1" smtClean="0"/>
              <a:t>Lopata</a:t>
            </a:r>
            <a:r>
              <a:rPr lang="en-US" dirty="0" smtClean="0"/>
              <a:t> 103</a:t>
            </a:r>
          </a:p>
          <a:p>
            <a:r>
              <a:rPr lang="en-US" dirty="0" smtClean="0"/>
              <a:t>Textbook: M. </a:t>
            </a:r>
            <a:r>
              <a:rPr lang="en-US" dirty="0" err="1" smtClean="0"/>
              <a:t>Harchol-Balter</a:t>
            </a:r>
            <a:r>
              <a:rPr lang="en-US" dirty="0" smtClean="0"/>
              <a:t>, </a:t>
            </a:r>
            <a:r>
              <a:rPr lang="en-US" i="1" dirty="0" smtClean="0"/>
              <a:t>"Performance Modeling and Design of Computer Systems." </a:t>
            </a:r>
            <a:r>
              <a:rPr lang="en-US" dirty="0" smtClean="0"/>
              <a:t>Cambridge University Press (2013), ISBN: 978-1-107-02750-3</a:t>
            </a:r>
          </a:p>
          <a:p>
            <a:r>
              <a:rPr lang="en-US" dirty="0" smtClean="0"/>
              <a:t>Class wiki: </a:t>
            </a:r>
            <a:r>
              <a:rPr lang="en-US" dirty="0" smtClean="0">
                <a:hlinkClick r:id="rId4"/>
              </a:rPr>
              <a:t>http://classes.engineering.wustl.edu/cse538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 system with multiple connected queues and servers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Open networks: external arrivals and jobs eventually leave the system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Closed networks: No external arrivals or departures (departure rate = arrival rate)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Batch systems and interactive systems (main difference is how fast new jobs are submitted once a job completes a “cycle”)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468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Probabilistic routing</a:t>
            </a:r>
          </a:p>
          <a:p>
            <a:pPr lvl="1"/>
            <a:r>
              <a:rPr lang="en-US" dirty="0" smtClean="0"/>
              <a:t>“Probabilities” determine where jobs go next</a:t>
            </a:r>
          </a:p>
          <a:p>
            <a:pPr lvl="2"/>
            <a:r>
              <a:rPr lang="en-US" dirty="0" smtClean="0"/>
              <a:t>Note that </a:t>
            </a:r>
            <a:r>
              <a:rPr lang="en-US" i="1" dirty="0" smtClean="0"/>
              <a:t>p</a:t>
            </a:r>
            <a:r>
              <a:rPr lang="en-US" baseline="-25000" dirty="0" smtClean="0"/>
              <a:t>1,out</a:t>
            </a:r>
            <a:r>
              <a:rPr lang="en-US" dirty="0" smtClean="0"/>
              <a:t> + </a:t>
            </a:r>
            <a:r>
              <a:rPr lang="en-US" i="1" dirty="0" smtClean="0"/>
              <a:t>p</a:t>
            </a:r>
            <a:r>
              <a:rPr lang="en-US" baseline="-25000" dirty="0" smtClean="0"/>
              <a:t>12</a:t>
            </a:r>
            <a:r>
              <a:rPr lang="en-US" dirty="0" smtClean="0"/>
              <a:t> + </a:t>
            </a:r>
            <a:r>
              <a:rPr lang="en-US" i="1" dirty="0" smtClean="0"/>
              <a:t>p</a:t>
            </a:r>
            <a:r>
              <a:rPr lang="en-US" baseline="-25000" dirty="0" smtClean="0"/>
              <a:t>13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Deterministic routing</a:t>
            </a:r>
          </a:p>
          <a:p>
            <a:pPr lvl="1"/>
            <a:r>
              <a:rPr lang="en-US" dirty="0" smtClean="0"/>
              <a:t>Every jobs follows a fixed path, possibly visiting each server more than once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76200" y="1654200"/>
            <a:ext cx="5655733" cy="2079600"/>
            <a:chOff x="533400" y="1383268"/>
            <a:chExt cx="5655733" cy="2079600"/>
          </a:xfrm>
        </p:grpSpPr>
        <p:grpSp>
          <p:nvGrpSpPr>
            <p:cNvPr id="16" name="Group 15"/>
            <p:cNvGrpSpPr/>
            <p:nvPr/>
          </p:nvGrpSpPr>
          <p:grpSpPr>
            <a:xfrm>
              <a:off x="2726267" y="1600200"/>
              <a:ext cx="1388533" cy="389467"/>
              <a:chOff x="2726267" y="1600200"/>
              <a:chExt cx="1388533" cy="389467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631267" y="2506133"/>
              <a:ext cx="1388533" cy="389467"/>
              <a:chOff x="2726267" y="1600200"/>
              <a:chExt cx="1388533" cy="389467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90600" y="2514600"/>
              <a:ext cx="1388533" cy="389467"/>
              <a:chOff x="2726267" y="1600200"/>
              <a:chExt cx="1388533" cy="389467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2209800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33400" y="26670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2379133" y="1888064"/>
              <a:ext cx="304800" cy="753534"/>
            </a:xfrm>
            <a:custGeom>
              <a:avLst/>
              <a:gdLst>
                <a:gd name="connsiteX0" fmla="*/ 0 w 304800"/>
                <a:gd name="connsiteY0" fmla="*/ 753534 h 753534"/>
                <a:gd name="connsiteX1" fmla="*/ 143933 w 304800"/>
                <a:gd name="connsiteY1" fmla="*/ 753534 h 753534"/>
                <a:gd name="connsiteX2" fmla="*/ 143933 w 304800"/>
                <a:gd name="connsiteY2" fmla="*/ 0 h 753534"/>
                <a:gd name="connsiteX3" fmla="*/ 304800 w 304800"/>
                <a:gd name="connsiteY3" fmla="*/ 0 h 75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753534">
                  <a:moveTo>
                    <a:pt x="0" y="753534"/>
                  </a:moveTo>
                  <a:lnTo>
                    <a:pt x="143933" y="753534"/>
                  </a:lnTo>
                  <a:lnTo>
                    <a:pt x="143933" y="0"/>
                  </a:lnTo>
                  <a:lnTo>
                    <a:pt x="304800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34" idx="6"/>
            </p:cNvCxnSpPr>
            <p:nvPr/>
          </p:nvCxnSpPr>
          <p:spPr>
            <a:xfrm>
              <a:off x="2379133" y="2705100"/>
              <a:ext cx="2269067" cy="42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2362200" y="2802467"/>
              <a:ext cx="169333" cy="414866"/>
            </a:xfrm>
            <a:custGeom>
              <a:avLst/>
              <a:gdLst>
                <a:gd name="connsiteX0" fmla="*/ 0 w 169333"/>
                <a:gd name="connsiteY0" fmla="*/ 0 h 414866"/>
                <a:gd name="connsiteX1" fmla="*/ 160867 w 169333"/>
                <a:gd name="connsiteY1" fmla="*/ 0 h 414866"/>
                <a:gd name="connsiteX2" fmla="*/ 169333 w 169333"/>
                <a:gd name="connsiteY2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333" h="414866">
                  <a:moveTo>
                    <a:pt x="0" y="0"/>
                  </a:moveTo>
                  <a:lnTo>
                    <a:pt x="160867" y="0"/>
                  </a:lnTo>
                  <a:lnTo>
                    <a:pt x="169333" y="414866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38200" y="2700867"/>
              <a:ext cx="5350933" cy="313266"/>
            </a:xfrm>
            <a:custGeom>
              <a:avLst/>
              <a:gdLst>
                <a:gd name="connsiteX0" fmla="*/ 5173133 w 5350933"/>
                <a:gd name="connsiteY0" fmla="*/ 0 h 313266"/>
                <a:gd name="connsiteX1" fmla="*/ 5350933 w 5350933"/>
                <a:gd name="connsiteY1" fmla="*/ 0 h 313266"/>
                <a:gd name="connsiteX2" fmla="*/ 5350933 w 5350933"/>
                <a:gd name="connsiteY2" fmla="*/ 313266 h 313266"/>
                <a:gd name="connsiteX3" fmla="*/ 76200 w 5350933"/>
                <a:gd name="connsiteY3" fmla="*/ 313266 h 313266"/>
                <a:gd name="connsiteX4" fmla="*/ 0 w 5350933"/>
                <a:gd name="connsiteY4" fmla="*/ 313266 h 313266"/>
                <a:gd name="connsiteX5" fmla="*/ 0 w 5350933"/>
                <a:gd name="connsiteY5" fmla="*/ 118533 h 313266"/>
                <a:gd name="connsiteX6" fmla="*/ 93133 w 5350933"/>
                <a:gd name="connsiteY6" fmla="*/ 127000 h 3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0933" h="313266">
                  <a:moveTo>
                    <a:pt x="5173133" y="0"/>
                  </a:moveTo>
                  <a:lnTo>
                    <a:pt x="5350933" y="0"/>
                  </a:lnTo>
                  <a:lnTo>
                    <a:pt x="5350933" y="313266"/>
                  </a:lnTo>
                  <a:lnTo>
                    <a:pt x="76200" y="313266"/>
                  </a:lnTo>
                  <a:lnTo>
                    <a:pt x="0" y="313266"/>
                  </a:lnTo>
                  <a:lnTo>
                    <a:pt x="0" y="118533"/>
                  </a:lnTo>
                  <a:lnTo>
                    <a:pt x="93133" y="1270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4097866" y="1701798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4106333" y="1854200"/>
              <a:ext cx="491067" cy="736600"/>
            </a:xfrm>
            <a:custGeom>
              <a:avLst/>
              <a:gdLst>
                <a:gd name="connsiteX0" fmla="*/ 0 w 491067"/>
                <a:gd name="connsiteY0" fmla="*/ 0 h 736600"/>
                <a:gd name="connsiteX1" fmla="*/ 160867 w 491067"/>
                <a:gd name="connsiteY1" fmla="*/ 8467 h 736600"/>
                <a:gd name="connsiteX2" fmla="*/ 143934 w 491067"/>
                <a:gd name="connsiteY2" fmla="*/ 728133 h 736600"/>
                <a:gd name="connsiteX3" fmla="*/ 491067 w 491067"/>
                <a:gd name="connsiteY3" fmla="*/ 7366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7" h="736600">
                  <a:moveTo>
                    <a:pt x="0" y="0"/>
                  </a:moveTo>
                  <a:lnTo>
                    <a:pt x="160867" y="8467"/>
                  </a:lnTo>
                  <a:lnTo>
                    <a:pt x="143934" y="728133"/>
                  </a:lnTo>
                  <a:lnTo>
                    <a:pt x="491067" y="7366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377267" y="2844800"/>
              <a:ext cx="211666" cy="321733"/>
            </a:xfrm>
            <a:custGeom>
              <a:avLst/>
              <a:gdLst>
                <a:gd name="connsiteX0" fmla="*/ 8466 w 211666"/>
                <a:gd name="connsiteY0" fmla="*/ 321733 h 321733"/>
                <a:gd name="connsiteX1" fmla="*/ 0 w 211666"/>
                <a:gd name="connsiteY1" fmla="*/ 0 h 321733"/>
                <a:gd name="connsiteX2" fmla="*/ 211666 w 211666"/>
                <a:gd name="connsiteY2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666" h="321733">
                  <a:moveTo>
                    <a:pt x="8466" y="321733"/>
                  </a:moveTo>
                  <a:lnTo>
                    <a:pt x="0" y="0"/>
                  </a:lnTo>
                  <a:lnTo>
                    <a:pt x="211666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33400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09800" y="1383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14800" y="3059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57400" y="2057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86000" y="309353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72000" y="147320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95600" y="235373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2672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48000" y="29834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562600" y="1518734"/>
            <a:ext cx="3505200" cy="2215066"/>
            <a:chOff x="5334000" y="1278466"/>
            <a:chExt cx="3505200" cy="2215066"/>
          </a:xfrm>
        </p:grpSpPr>
        <p:grpSp>
          <p:nvGrpSpPr>
            <p:cNvPr id="80" name="Group 79"/>
            <p:cNvGrpSpPr/>
            <p:nvPr/>
          </p:nvGrpSpPr>
          <p:grpSpPr>
            <a:xfrm>
              <a:off x="5799667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Oval 78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7323667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84" name="Freeform 83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Oval 82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flipH="1">
              <a:off x="7315200" y="2667000"/>
              <a:ext cx="1058333" cy="457200"/>
              <a:chOff x="5799667" y="1600200"/>
              <a:chExt cx="1058333" cy="4572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Oval 89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5" name="Straight Arrow Connector 94"/>
            <p:cNvCxnSpPr/>
            <p:nvPr/>
          </p:nvCxnSpPr>
          <p:spPr>
            <a:xfrm>
              <a:off x="5410200" y="1828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6841066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382000" y="1820333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 97"/>
            <p:cNvSpPr/>
            <p:nvPr/>
          </p:nvSpPr>
          <p:spPr>
            <a:xfrm>
              <a:off x="8348133" y="1947333"/>
              <a:ext cx="296334" cy="914400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flipH="1" flipV="1">
              <a:off x="7027333" y="1972733"/>
              <a:ext cx="296334" cy="914400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290732" y="127846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696200" y="129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Disk 1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2800" y="3124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Disk 2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334000" y="14478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866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2x around</a:t>
              </a:r>
            </a:p>
            <a:p>
              <a:r>
                <a:rPr lang="en-US" dirty="0" smtClean="0"/>
                <a:t>Disks 1,2,1,2,1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Networks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throughput:  </a:t>
            </a:r>
            <a:r>
              <a:rPr lang="en-US" i="1" dirty="0" smtClean="0"/>
              <a:t>X </a:t>
            </a:r>
            <a:r>
              <a:rPr lang="en-US" dirty="0" smtClean="0"/>
              <a:t>= </a:t>
            </a:r>
            <a:r>
              <a:rPr lang="el-GR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r>
              <a:rPr lang="en-US" dirty="0" smtClean="0"/>
              <a:t>Single server throughput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but what is</a:t>
            </a:r>
            <a:r>
              <a:rPr lang="el-GR" i="1" dirty="0" smtClean="0"/>
              <a:t> λ</a:t>
            </a:r>
            <a:r>
              <a:rPr lang="en-US" i="1" baseline="-25000" dirty="0" err="1" smtClean="0"/>
              <a:t>i</a:t>
            </a:r>
            <a:r>
              <a:rPr lang="en-US" dirty="0" smtClean="0"/>
              <a:t>?</a:t>
            </a:r>
          </a:p>
          <a:p>
            <a:pPr lvl="1"/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l-GR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r>
              <a:rPr lang="en-US" i="1" dirty="0" smtClean="0"/>
              <a:t> </a:t>
            </a:r>
            <a:r>
              <a:rPr lang="el-GR" i="1" dirty="0" smtClean="0"/>
              <a:t>λ</a:t>
            </a:r>
            <a:r>
              <a:rPr lang="en-US" i="1" baseline="-25000" dirty="0" smtClean="0"/>
              <a:t>j </a:t>
            </a:r>
            <a:r>
              <a:rPr lang="en-US" dirty="0" smtClean="0"/>
              <a:t>(a system of equations)</a:t>
            </a:r>
          </a:p>
          <a:p>
            <a:pPr lvl="1"/>
            <a:r>
              <a:rPr lang="en-US" dirty="0" smtClean="0"/>
              <a:t>Note that the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are constrained by the fact that we need </a:t>
            </a:r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&lt; </a:t>
            </a:r>
            <a:r>
              <a:rPr lang="el-GR" i="1" dirty="0" smtClean="0"/>
              <a:t>μ</a:t>
            </a:r>
            <a:r>
              <a:rPr lang="en-US" i="1" baseline="-25000" dirty="0" err="1" smtClean="0"/>
              <a:t>i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78467" y="1219200"/>
            <a:ext cx="5655733" cy="2079600"/>
            <a:chOff x="533400" y="1383268"/>
            <a:chExt cx="5655733" cy="2079600"/>
          </a:xfrm>
        </p:grpSpPr>
        <p:grpSp>
          <p:nvGrpSpPr>
            <p:cNvPr id="6" name="Group 15"/>
            <p:cNvGrpSpPr/>
            <p:nvPr/>
          </p:nvGrpSpPr>
          <p:grpSpPr>
            <a:xfrm>
              <a:off x="2726267" y="1600200"/>
              <a:ext cx="1388533" cy="389467"/>
              <a:chOff x="2726267" y="1600200"/>
              <a:chExt cx="1388533" cy="389467"/>
            </a:xfrm>
          </p:grpSpPr>
          <p:sp>
            <p:nvSpPr>
              <p:cNvPr id="43" name="Freeform 42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4631267" y="2506133"/>
              <a:ext cx="1388533" cy="389467"/>
              <a:chOff x="2726267" y="1600200"/>
              <a:chExt cx="1388533" cy="389467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25"/>
            <p:cNvGrpSpPr/>
            <p:nvPr/>
          </p:nvGrpSpPr>
          <p:grpSpPr>
            <a:xfrm>
              <a:off x="990600" y="2514600"/>
              <a:ext cx="1388533" cy="389467"/>
              <a:chOff x="2726267" y="1600200"/>
              <a:chExt cx="1388533" cy="389467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2209800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26670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2379133" y="1888064"/>
              <a:ext cx="304800" cy="753534"/>
            </a:xfrm>
            <a:custGeom>
              <a:avLst/>
              <a:gdLst>
                <a:gd name="connsiteX0" fmla="*/ 0 w 304800"/>
                <a:gd name="connsiteY0" fmla="*/ 753534 h 753534"/>
                <a:gd name="connsiteX1" fmla="*/ 143933 w 304800"/>
                <a:gd name="connsiteY1" fmla="*/ 753534 h 753534"/>
                <a:gd name="connsiteX2" fmla="*/ 143933 w 304800"/>
                <a:gd name="connsiteY2" fmla="*/ 0 h 753534"/>
                <a:gd name="connsiteX3" fmla="*/ 304800 w 304800"/>
                <a:gd name="connsiteY3" fmla="*/ 0 h 75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753534">
                  <a:moveTo>
                    <a:pt x="0" y="753534"/>
                  </a:moveTo>
                  <a:lnTo>
                    <a:pt x="143933" y="753534"/>
                  </a:lnTo>
                  <a:lnTo>
                    <a:pt x="143933" y="0"/>
                  </a:lnTo>
                  <a:lnTo>
                    <a:pt x="304800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34" idx="6"/>
            </p:cNvCxnSpPr>
            <p:nvPr/>
          </p:nvCxnSpPr>
          <p:spPr>
            <a:xfrm>
              <a:off x="2379133" y="2705100"/>
              <a:ext cx="2269067" cy="42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2362200" y="2802467"/>
              <a:ext cx="169333" cy="414866"/>
            </a:xfrm>
            <a:custGeom>
              <a:avLst/>
              <a:gdLst>
                <a:gd name="connsiteX0" fmla="*/ 0 w 169333"/>
                <a:gd name="connsiteY0" fmla="*/ 0 h 414866"/>
                <a:gd name="connsiteX1" fmla="*/ 160867 w 169333"/>
                <a:gd name="connsiteY1" fmla="*/ 0 h 414866"/>
                <a:gd name="connsiteX2" fmla="*/ 169333 w 169333"/>
                <a:gd name="connsiteY2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333" h="414866">
                  <a:moveTo>
                    <a:pt x="0" y="0"/>
                  </a:moveTo>
                  <a:lnTo>
                    <a:pt x="160867" y="0"/>
                  </a:lnTo>
                  <a:lnTo>
                    <a:pt x="169333" y="414866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200" y="2700867"/>
              <a:ext cx="5350933" cy="313266"/>
            </a:xfrm>
            <a:custGeom>
              <a:avLst/>
              <a:gdLst>
                <a:gd name="connsiteX0" fmla="*/ 5173133 w 5350933"/>
                <a:gd name="connsiteY0" fmla="*/ 0 h 313266"/>
                <a:gd name="connsiteX1" fmla="*/ 5350933 w 5350933"/>
                <a:gd name="connsiteY1" fmla="*/ 0 h 313266"/>
                <a:gd name="connsiteX2" fmla="*/ 5350933 w 5350933"/>
                <a:gd name="connsiteY2" fmla="*/ 313266 h 313266"/>
                <a:gd name="connsiteX3" fmla="*/ 76200 w 5350933"/>
                <a:gd name="connsiteY3" fmla="*/ 313266 h 313266"/>
                <a:gd name="connsiteX4" fmla="*/ 0 w 5350933"/>
                <a:gd name="connsiteY4" fmla="*/ 313266 h 313266"/>
                <a:gd name="connsiteX5" fmla="*/ 0 w 5350933"/>
                <a:gd name="connsiteY5" fmla="*/ 118533 h 313266"/>
                <a:gd name="connsiteX6" fmla="*/ 93133 w 5350933"/>
                <a:gd name="connsiteY6" fmla="*/ 127000 h 3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0933" h="313266">
                  <a:moveTo>
                    <a:pt x="5173133" y="0"/>
                  </a:moveTo>
                  <a:lnTo>
                    <a:pt x="5350933" y="0"/>
                  </a:lnTo>
                  <a:lnTo>
                    <a:pt x="5350933" y="313266"/>
                  </a:lnTo>
                  <a:lnTo>
                    <a:pt x="76200" y="313266"/>
                  </a:lnTo>
                  <a:lnTo>
                    <a:pt x="0" y="313266"/>
                  </a:lnTo>
                  <a:lnTo>
                    <a:pt x="0" y="118533"/>
                  </a:lnTo>
                  <a:lnTo>
                    <a:pt x="93133" y="1270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097866" y="1701798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106333" y="1854200"/>
              <a:ext cx="491067" cy="736600"/>
            </a:xfrm>
            <a:custGeom>
              <a:avLst/>
              <a:gdLst>
                <a:gd name="connsiteX0" fmla="*/ 0 w 491067"/>
                <a:gd name="connsiteY0" fmla="*/ 0 h 736600"/>
                <a:gd name="connsiteX1" fmla="*/ 160867 w 491067"/>
                <a:gd name="connsiteY1" fmla="*/ 8467 h 736600"/>
                <a:gd name="connsiteX2" fmla="*/ 143934 w 491067"/>
                <a:gd name="connsiteY2" fmla="*/ 728133 h 736600"/>
                <a:gd name="connsiteX3" fmla="*/ 491067 w 491067"/>
                <a:gd name="connsiteY3" fmla="*/ 7366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7" h="736600">
                  <a:moveTo>
                    <a:pt x="0" y="0"/>
                  </a:moveTo>
                  <a:lnTo>
                    <a:pt x="160867" y="8467"/>
                  </a:lnTo>
                  <a:lnTo>
                    <a:pt x="143934" y="728133"/>
                  </a:lnTo>
                  <a:lnTo>
                    <a:pt x="491067" y="7366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77267" y="2844800"/>
              <a:ext cx="211666" cy="321733"/>
            </a:xfrm>
            <a:custGeom>
              <a:avLst/>
              <a:gdLst>
                <a:gd name="connsiteX0" fmla="*/ 8466 w 211666"/>
                <a:gd name="connsiteY0" fmla="*/ 321733 h 321733"/>
                <a:gd name="connsiteX1" fmla="*/ 0 w 211666"/>
                <a:gd name="connsiteY1" fmla="*/ 0 h 321733"/>
                <a:gd name="connsiteX2" fmla="*/ 211666 w 211666"/>
                <a:gd name="connsiteY2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666" h="321733">
                  <a:moveTo>
                    <a:pt x="8466" y="321733"/>
                  </a:moveTo>
                  <a:lnTo>
                    <a:pt x="0" y="0"/>
                  </a:lnTo>
                  <a:lnTo>
                    <a:pt x="211666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09800" y="1383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3059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7400" y="2057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309353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147320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95600" y="235373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672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29834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468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Fixed number of jobs “circulate” in the system</a:t>
            </a:r>
          </a:p>
          <a:p>
            <a:pPr lvl="1"/>
            <a:r>
              <a:rPr lang="en-US" dirty="0" smtClean="0"/>
              <a:t>Often called the system load</a:t>
            </a:r>
          </a:p>
          <a:p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A fixed number of users submit jobs</a:t>
            </a:r>
          </a:p>
          <a:p>
            <a:pPr lvl="1"/>
            <a:r>
              <a:rPr lang="en-US" dirty="0" smtClean="0"/>
              <a:t>A user can only submit a new job after her previous job completes</a:t>
            </a:r>
          </a:p>
          <a:p>
            <a:pPr lvl="1"/>
            <a:r>
              <a:rPr lang="en-US" dirty="0" smtClean="0"/>
              <a:t>A user has a “think time” before submitting her new job</a:t>
            </a:r>
          </a:p>
          <a:p>
            <a:r>
              <a:rPr lang="en-US" dirty="0" smtClean="0"/>
              <a:t>Batch</a:t>
            </a:r>
          </a:p>
          <a:p>
            <a:pPr lvl="1"/>
            <a:r>
              <a:rPr lang="en-US" dirty="0" smtClean="0"/>
              <a:t>Same as interactive with a think time of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7" name="Group 79"/>
          <p:cNvGrpSpPr/>
          <p:nvPr/>
        </p:nvGrpSpPr>
        <p:grpSpPr>
          <a:xfrm>
            <a:off x="541867" y="1600200"/>
            <a:ext cx="1058333" cy="457200"/>
            <a:chOff x="5799667" y="1600200"/>
            <a:chExt cx="1058333" cy="457200"/>
          </a:xfrm>
        </p:grpSpPr>
        <p:grpSp>
          <p:nvGrpSpPr>
            <p:cNvPr id="26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Oval 78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6" name="Straight Arrow Connector 95"/>
          <p:cNvCxnSpPr/>
          <p:nvPr/>
        </p:nvCxnSpPr>
        <p:spPr>
          <a:xfrm>
            <a:off x="1583266" y="17526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056465" y="1820332"/>
            <a:ext cx="296334" cy="1109133"/>
          </a:xfrm>
          <a:custGeom>
            <a:avLst/>
            <a:gdLst>
              <a:gd name="connsiteX0" fmla="*/ 0 w 296334"/>
              <a:gd name="connsiteY0" fmla="*/ 0 h 914400"/>
              <a:gd name="connsiteX1" fmla="*/ 287867 w 296334"/>
              <a:gd name="connsiteY1" fmla="*/ 8467 h 914400"/>
              <a:gd name="connsiteX2" fmla="*/ 296334 w 296334"/>
              <a:gd name="connsiteY2" fmla="*/ 914400 h 914400"/>
              <a:gd name="connsiteX3" fmla="*/ 50800 w 296334"/>
              <a:gd name="connsiteY3" fmla="*/ 90593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334" h="914400">
                <a:moveTo>
                  <a:pt x="0" y="0"/>
                </a:moveTo>
                <a:lnTo>
                  <a:pt x="287867" y="8467"/>
                </a:lnTo>
                <a:cubicBezTo>
                  <a:pt x="290689" y="310445"/>
                  <a:pt x="293512" y="612422"/>
                  <a:pt x="296334" y="914400"/>
                </a:cubicBezTo>
                <a:lnTo>
                  <a:pt x="50800" y="905934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79"/>
          <p:cNvGrpSpPr/>
          <p:nvPr/>
        </p:nvGrpSpPr>
        <p:grpSpPr>
          <a:xfrm>
            <a:off x="1989667" y="1600200"/>
            <a:ext cx="1058333" cy="457200"/>
            <a:chOff x="5799667" y="1600200"/>
            <a:chExt cx="1058333" cy="457200"/>
          </a:xfrm>
        </p:grpSpPr>
        <p:grpSp>
          <p:nvGrpSpPr>
            <p:cNvPr id="88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Oval 88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" name="Group 79"/>
          <p:cNvGrpSpPr/>
          <p:nvPr/>
        </p:nvGrpSpPr>
        <p:grpSpPr>
          <a:xfrm flipH="1">
            <a:off x="2065867" y="2667000"/>
            <a:ext cx="1058333" cy="457200"/>
            <a:chOff x="5799667" y="1600200"/>
            <a:chExt cx="1058333" cy="457200"/>
          </a:xfrm>
        </p:grpSpPr>
        <p:grpSp>
          <p:nvGrpSpPr>
            <p:cNvPr id="110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112" name="Freeform 111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Oval 110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902201" y="1600200"/>
            <a:ext cx="3022599" cy="1524000"/>
            <a:chOff x="4902201" y="1600200"/>
            <a:chExt cx="3022599" cy="1524000"/>
          </a:xfrm>
        </p:grpSpPr>
        <p:grpSp>
          <p:nvGrpSpPr>
            <p:cNvPr id="118" name="Group 79"/>
            <p:cNvGrpSpPr/>
            <p:nvPr/>
          </p:nvGrpSpPr>
          <p:grpSpPr>
            <a:xfrm>
              <a:off x="5113868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119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21" name="Freeform 120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Oval 119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5" name="Straight Arrow Connector 124"/>
            <p:cNvCxnSpPr/>
            <p:nvPr/>
          </p:nvCxnSpPr>
          <p:spPr>
            <a:xfrm>
              <a:off x="6155267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Freeform 125"/>
            <p:cNvSpPr/>
            <p:nvPr/>
          </p:nvSpPr>
          <p:spPr>
            <a:xfrm>
              <a:off x="7628466" y="1820332"/>
              <a:ext cx="296334" cy="1109133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79"/>
            <p:cNvGrpSpPr/>
            <p:nvPr/>
          </p:nvGrpSpPr>
          <p:grpSpPr>
            <a:xfrm>
              <a:off x="6561668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128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30" name="Freeform 129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Oval 128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4" name="Group 79"/>
            <p:cNvGrpSpPr/>
            <p:nvPr/>
          </p:nvGrpSpPr>
          <p:grpSpPr>
            <a:xfrm flipH="1">
              <a:off x="6637868" y="2667000"/>
              <a:ext cx="1058333" cy="457200"/>
              <a:chOff x="5799667" y="1600200"/>
              <a:chExt cx="1058333" cy="457200"/>
            </a:xfrm>
          </p:grpSpPr>
          <p:grpSp>
            <p:nvGrpSpPr>
              <p:cNvPr id="135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Oval 135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1" name="Freeform 140"/>
            <p:cNvSpPr/>
            <p:nvPr/>
          </p:nvSpPr>
          <p:spPr>
            <a:xfrm>
              <a:off x="4902201" y="1837267"/>
              <a:ext cx="1727200" cy="1066800"/>
            </a:xfrm>
            <a:custGeom>
              <a:avLst/>
              <a:gdLst>
                <a:gd name="connsiteX0" fmla="*/ 1727200 w 1727200"/>
                <a:gd name="connsiteY0" fmla="*/ 1066800 h 1066800"/>
                <a:gd name="connsiteX1" fmla="*/ 0 w 1727200"/>
                <a:gd name="connsiteY1" fmla="*/ 1058333 h 1066800"/>
                <a:gd name="connsiteX2" fmla="*/ 16933 w 1727200"/>
                <a:gd name="connsiteY2" fmla="*/ 0 h 1066800"/>
                <a:gd name="connsiteX3" fmla="*/ 220133 w 1727200"/>
                <a:gd name="connsiteY3" fmla="*/ 0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066800">
                  <a:moveTo>
                    <a:pt x="1727200" y="1066800"/>
                  </a:moveTo>
                  <a:lnTo>
                    <a:pt x="0" y="1058333"/>
                  </a:lnTo>
                  <a:lnTo>
                    <a:pt x="16933" y="0"/>
                  </a:lnTo>
                  <a:lnTo>
                    <a:pt x="220133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Straight Arrow Connector 143"/>
          <p:cNvCxnSpPr>
            <a:stCxn id="111" idx="6"/>
          </p:cNvCxnSpPr>
          <p:nvPr/>
        </p:nvCxnSpPr>
        <p:spPr>
          <a:xfrm flipH="1">
            <a:off x="1295400" y="2895600"/>
            <a:ext cx="77046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745069" y="2362200"/>
            <a:ext cx="572676" cy="1075267"/>
            <a:chOff x="745069" y="2404532"/>
            <a:chExt cx="572676" cy="1075267"/>
          </a:xfrm>
        </p:grpSpPr>
        <p:grpSp>
          <p:nvGrpSpPr>
            <p:cNvPr id="150" name="Group 149"/>
            <p:cNvGrpSpPr/>
            <p:nvPr/>
          </p:nvGrpSpPr>
          <p:grpSpPr>
            <a:xfrm>
              <a:off x="914400" y="2438400"/>
              <a:ext cx="152400" cy="990600"/>
              <a:chOff x="914400" y="2438400"/>
              <a:chExt cx="152400" cy="99060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914400" y="24384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914400" y="26670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914400" y="28956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914400" y="32766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TextBox 148"/>
            <p:cNvSpPr txBox="1"/>
            <p:nvPr/>
          </p:nvSpPr>
          <p:spPr>
            <a:xfrm>
              <a:off x="804335" y="3034267"/>
              <a:ext cx="513410" cy="369332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dirty="0" smtClean="0"/>
                <a:t>… </a:t>
              </a:r>
              <a:endParaRPr lang="en-US" dirty="0"/>
            </a:p>
          </p:txBody>
        </p:sp>
        <p:sp>
          <p:nvSpPr>
            <p:cNvPr id="151" name="Left Brace 150"/>
            <p:cNvSpPr/>
            <p:nvPr/>
          </p:nvSpPr>
          <p:spPr>
            <a:xfrm>
              <a:off x="745069" y="2404532"/>
              <a:ext cx="152400" cy="1066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 Brace 151"/>
            <p:cNvSpPr/>
            <p:nvPr/>
          </p:nvSpPr>
          <p:spPr>
            <a:xfrm flipH="1">
              <a:off x="1066800" y="2412999"/>
              <a:ext cx="152400" cy="1066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 153"/>
          <p:cNvSpPr/>
          <p:nvPr/>
        </p:nvSpPr>
        <p:spPr>
          <a:xfrm>
            <a:off x="381000" y="1845733"/>
            <a:ext cx="355600" cy="1049867"/>
          </a:xfrm>
          <a:custGeom>
            <a:avLst/>
            <a:gdLst>
              <a:gd name="connsiteX0" fmla="*/ 355600 w 355600"/>
              <a:gd name="connsiteY0" fmla="*/ 1049867 h 1049867"/>
              <a:gd name="connsiteX1" fmla="*/ 0 w 355600"/>
              <a:gd name="connsiteY1" fmla="*/ 1049867 h 1049867"/>
              <a:gd name="connsiteX2" fmla="*/ 0 w 355600"/>
              <a:gd name="connsiteY2" fmla="*/ 0 h 1049867"/>
              <a:gd name="connsiteX3" fmla="*/ 177800 w 355600"/>
              <a:gd name="connsiteY3" fmla="*/ 0 h 104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600" h="1049867">
                <a:moveTo>
                  <a:pt x="355600" y="1049867"/>
                </a:moveTo>
                <a:lnTo>
                  <a:pt x="0" y="1049867"/>
                </a:lnTo>
                <a:lnTo>
                  <a:pt x="0" y="0"/>
                </a:lnTo>
                <a:lnTo>
                  <a:pt x="177800" y="0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6858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“users”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1066800" y="106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Interactive</a:t>
            </a:r>
            <a:endParaRPr lang="en-US" sz="2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638800" y="106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Networks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343401"/>
          </a:xfrm>
        </p:spPr>
        <p:txBody>
          <a:bodyPr>
            <a:normAutofit/>
          </a:bodyPr>
          <a:lstStyle/>
          <a:p>
            <a:r>
              <a:rPr lang="en-US" dirty="0" smtClean="0"/>
              <a:t>Single server batch network</a:t>
            </a:r>
          </a:p>
          <a:p>
            <a:pPr lvl="1"/>
            <a:r>
              <a:rPr lang="en-US" i="1" dirty="0" smtClean="0"/>
              <a:t>X =</a:t>
            </a:r>
            <a:r>
              <a:rPr lang="en-US" dirty="0" smtClean="0"/>
              <a:t> </a:t>
            </a:r>
            <a:r>
              <a:rPr lang="el-GR" i="1" dirty="0" smtClean="0"/>
              <a:t>μ</a:t>
            </a:r>
            <a:r>
              <a:rPr lang="en-US" i="1" dirty="0" smtClean="0"/>
              <a:t> </a:t>
            </a:r>
            <a:r>
              <a:rPr lang="en-US" dirty="0" smtClean="0"/>
              <a:t>(depends on service rate!)</a:t>
            </a:r>
          </a:p>
          <a:p>
            <a:r>
              <a:rPr lang="en-US" dirty="0" smtClean="0"/>
              <a:t>Multiple servers </a:t>
            </a:r>
          </a:p>
          <a:p>
            <a:pPr lvl="1"/>
            <a:r>
              <a:rPr lang="en-US" dirty="0" smtClean="0"/>
              <a:t>A bit more complicated.  We’ll explore </a:t>
            </a:r>
            <a:r>
              <a:rPr lang="en-US" smtClean="0"/>
              <a:t>this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4853940" y="1371600"/>
            <a:ext cx="4191000" cy="5410200"/>
            <a:chOff x="4343400" y="1371600"/>
            <a:chExt cx="4191000" cy="5410200"/>
          </a:xfrm>
        </p:grpSpPr>
        <p:grpSp>
          <p:nvGrpSpPr>
            <p:cNvPr id="27" name="Group 26"/>
            <p:cNvGrpSpPr/>
            <p:nvPr/>
          </p:nvGrpSpPr>
          <p:grpSpPr>
            <a:xfrm>
              <a:off x="7823648" y="1371600"/>
              <a:ext cx="710752" cy="5410200"/>
              <a:chOff x="7823648" y="1371600"/>
              <a:chExt cx="710752" cy="5410200"/>
            </a:xfrm>
          </p:grpSpPr>
          <p:pic>
            <p:nvPicPr>
              <p:cNvPr id="9" name="Picture 8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13716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0" name="Picture 9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20447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1" name="Picture 10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26670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2" name="Picture 11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33401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3" name="Picture 12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39624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4" name="Picture 13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46355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5" name="Picture 14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52578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6" name="Picture 15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5930900"/>
                <a:ext cx="710752" cy="850900"/>
              </a:xfrm>
              <a:prstGeom prst="rect">
                <a:avLst/>
              </a:prstGeom>
            </p:spPr>
          </p:pic>
        </p:grpSp>
        <p:pic>
          <p:nvPicPr>
            <p:cNvPr id="1029" name="Picture 5" descr="C:\Users\Guerin\AppData\Local\Microsoft\Windows\Temporary Internet Files\Content.IE5\I7SJJ0NP\600px-AWS_Simple_Icons_Networking_Amazon_Elastic_Load_Balancer.svg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2971800"/>
              <a:ext cx="1562100" cy="1562100"/>
            </a:xfrm>
            <a:prstGeom prst="rect">
              <a:avLst/>
            </a:prstGeom>
            <a:noFill/>
          </p:spPr>
        </p:pic>
        <p:grpSp>
          <p:nvGrpSpPr>
            <p:cNvPr id="26" name="Group 25"/>
            <p:cNvGrpSpPr/>
            <p:nvPr/>
          </p:nvGrpSpPr>
          <p:grpSpPr>
            <a:xfrm>
              <a:off x="4343400" y="1905000"/>
              <a:ext cx="990600" cy="3957320"/>
              <a:chOff x="4343400" y="2291080"/>
              <a:chExt cx="990600" cy="3957320"/>
            </a:xfrm>
          </p:grpSpPr>
          <p:pic>
            <p:nvPicPr>
              <p:cNvPr id="1032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229108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3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327660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4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427228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5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5257800"/>
                <a:ext cx="990600" cy="990600"/>
              </a:xfrm>
              <a:prstGeom prst="rect">
                <a:avLst/>
              </a:prstGeom>
              <a:noFill/>
            </p:spPr>
          </p:pic>
        </p:grpSp>
        <p:cxnSp>
          <p:nvCxnSpPr>
            <p:cNvPr id="29" name="Straight Arrow Connector 28"/>
            <p:cNvCxnSpPr>
              <a:stCxn id="1032" idx="3"/>
            </p:cNvCxnSpPr>
            <p:nvPr/>
          </p:nvCxnSpPr>
          <p:spPr>
            <a:xfrm>
              <a:off x="5334000" y="2400300"/>
              <a:ext cx="990600" cy="11049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3" idx="3"/>
            </p:cNvCxnSpPr>
            <p:nvPr/>
          </p:nvCxnSpPr>
          <p:spPr>
            <a:xfrm>
              <a:off x="5334000" y="3385820"/>
              <a:ext cx="990600" cy="4241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4" idx="3"/>
            </p:cNvCxnSpPr>
            <p:nvPr/>
          </p:nvCxnSpPr>
          <p:spPr>
            <a:xfrm flipV="1">
              <a:off x="5334000" y="4038600"/>
              <a:ext cx="990600" cy="3429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5" idx="3"/>
            </p:cNvCxnSpPr>
            <p:nvPr/>
          </p:nvCxnSpPr>
          <p:spPr>
            <a:xfrm flipV="1">
              <a:off x="5334000" y="4267200"/>
              <a:ext cx="1143000" cy="10998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We Going To Be Looking 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Jobs arrive</a:t>
            </a:r>
          </a:p>
          <a:p>
            <a:pPr lvl="1"/>
            <a:r>
              <a:rPr lang="en-US" dirty="0" smtClean="0"/>
              <a:t>How often, with what patterns?</a:t>
            </a:r>
          </a:p>
          <a:p>
            <a:r>
              <a:rPr lang="en-US" dirty="0" smtClean="0"/>
              <a:t>Each job brings a certain amount of work (service time)</a:t>
            </a:r>
          </a:p>
          <a:p>
            <a:pPr lvl="1"/>
            <a:r>
              <a:rPr lang="en-US" dirty="0" smtClean="0"/>
              <a:t> How much, with what variations?</a:t>
            </a:r>
          </a:p>
          <a:p>
            <a:r>
              <a:rPr lang="en-US" dirty="0" smtClean="0"/>
              <a:t>System has resources</a:t>
            </a:r>
          </a:p>
          <a:p>
            <a:pPr lvl="1"/>
            <a:r>
              <a:rPr lang="en-US" dirty="0" smtClean="0"/>
              <a:t>CPU, memory, bandwidth, etc.</a:t>
            </a:r>
          </a:p>
          <a:p>
            <a:r>
              <a:rPr lang="en-US" b="1" dirty="0" smtClean="0"/>
              <a:t>Basic questions</a:t>
            </a:r>
          </a:p>
          <a:p>
            <a:pPr lvl="1"/>
            <a:r>
              <a:rPr lang="en-US" dirty="0" smtClean="0"/>
              <a:t>What is the system response time</a:t>
            </a:r>
          </a:p>
          <a:p>
            <a:pPr lvl="1"/>
            <a:r>
              <a:rPr lang="en-US" dirty="0" smtClean="0"/>
              <a:t>How much better will it be if I increase CPU speed, bandwidth, memory, etc.?</a:t>
            </a:r>
          </a:p>
          <a:p>
            <a:pPr lvl="1"/>
            <a:r>
              <a:rPr lang="en-US" dirty="0" smtClean="0"/>
              <a:t>How should I assign jobs to servers?</a:t>
            </a:r>
          </a:p>
          <a:p>
            <a:pPr lvl="1"/>
            <a:r>
              <a:rPr lang="en-US" dirty="0" smtClean="0"/>
              <a:t>Should I pool jobs together, or split them apart across servers?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C:\Users\Guerin\AppData\Local\Microsoft\Windows\Temporary Internet Files\Content.IE5\I7SJJ0NP\m69Bq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431" y="707472"/>
            <a:ext cx="7647137" cy="5443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Formalizing a Conceptual Approach</a:t>
            </a:r>
            <a:br>
              <a:rPr lang="en-US" dirty="0" smtClean="0"/>
            </a:br>
            <a:r>
              <a:rPr lang="en-US" dirty="0" smtClean="0"/>
              <a:t>Queueing Nomenclature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86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Arrival rate (</a:t>
            </a:r>
            <a:r>
              <a:rPr lang="el-GR" i="1" dirty="0" smtClean="0"/>
              <a:t>λ</a:t>
            </a:r>
            <a:r>
              <a:rPr lang="en-US" dirty="0" smtClean="0"/>
              <a:t>), average (mean) inter-arrival time (1/</a:t>
            </a:r>
            <a:r>
              <a:rPr lang="el-GR" i="1" dirty="0" smtClean="0"/>
              <a:t>λ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 rate (</a:t>
            </a:r>
            <a:r>
              <a:rPr lang="el-GR" i="1" dirty="0" smtClean="0"/>
              <a:t>μ</a:t>
            </a:r>
            <a:r>
              <a:rPr lang="en-US" dirty="0" smtClean="0"/>
              <a:t>), average (mean) service time (1/</a:t>
            </a:r>
            <a:r>
              <a:rPr lang="el-GR" i="1" dirty="0" smtClean="0"/>
              <a:t>μ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 disciplines: </a:t>
            </a:r>
          </a:p>
          <a:p>
            <a:pPr lvl="1"/>
            <a:r>
              <a:rPr lang="en-US" dirty="0" smtClean="0"/>
              <a:t>First-in-first-out (FIFO) or fist-come-first-served (FCFS)</a:t>
            </a:r>
          </a:p>
          <a:p>
            <a:pPr lvl="1"/>
            <a:r>
              <a:rPr lang="en-US" dirty="0" smtClean="0"/>
              <a:t>Last-in-first-out (LIFO)</a:t>
            </a:r>
          </a:p>
          <a:p>
            <a:pPr lvl="1"/>
            <a:r>
              <a:rPr lang="en-US" dirty="0" smtClean="0"/>
              <a:t>Random-in-random-out (RIRO)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rocessor sharing (PS)</a:t>
            </a:r>
          </a:p>
          <a:p>
            <a:pPr lvl="1"/>
            <a:r>
              <a:rPr lang="en-US" dirty="0" smtClean="0"/>
              <a:t>Work conserving (or not)</a:t>
            </a:r>
          </a:p>
          <a:p>
            <a:r>
              <a:rPr lang="en-US" dirty="0" smtClean="0"/>
              <a:t>Queueing system notation: A/B/c/d, </a:t>
            </a:r>
            <a:r>
              <a:rPr lang="en-US" i="1" dirty="0" smtClean="0"/>
              <a:t>e.g.,</a:t>
            </a:r>
            <a:r>
              <a:rPr lang="en-US" dirty="0" smtClean="0"/>
              <a:t> M/M/1/∞ or M/M/1</a:t>
            </a:r>
          </a:p>
          <a:p>
            <a:pPr lvl="1"/>
            <a:r>
              <a:rPr lang="en-US" dirty="0" smtClean="0"/>
              <a:t>A: type of arrival process</a:t>
            </a:r>
          </a:p>
          <a:p>
            <a:pPr lvl="1"/>
            <a:r>
              <a:rPr lang="en-US" dirty="0" smtClean="0"/>
              <a:t>B: service time distribution</a:t>
            </a:r>
          </a:p>
          <a:p>
            <a:pPr lvl="1"/>
            <a:r>
              <a:rPr lang="en-US" dirty="0" smtClean="0"/>
              <a:t>c: number of servers</a:t>
            </a:r>
          </a:p>
          <a:p>
            <a:pPr lvl="1"/>
            <a:r>
              <a:rPr lang="en-US" dirty="0" smtClean="0"/>
              <a:t>d: maximum number of jobs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295400" y="1449973"/>
            <a:ext cx="5943600" cy="1434197"/>
            <a:chOff x="838200" y="1219200"/>
            <a:chExt cx="5943600" cy="1434197"/>
          </a:xfrm>
        </p:grpSpPr>
        <p:sp>
          <p:nvSpPr>
            <p:cNvPr id="7" name="Freeform 6"/>
            <p:cNvSpPr/>
            <p:nvPr/>
          </p:nvSpPr>
          <p:spPr>
            <a:xfrm>
              <a:off x="1820411" y="1601948"/>
              <a:ext cx="2751589" cy="461395"/>
            </a:xfrm>
            <a:custGeom>
              <a:avLst/>
              <a:gdLst>
                <a:gd name="connsiteX0" fmla="*/ 8389 w 2751589"/>
                <a:gd name="connsiteY0" fmla="*/ 0 h 461395"/>
                <a:gd name="connsiteX1" fmla="*/ 2751589 w 2751589"/>
                <a:gd name="connsiteY1" fmla="*/ 0 h 461395"/>
                <a:gd name="connsiteX2" fmla="*/ 2743200 w 2751589"/>
                <a:gd name="connsiteY2" fmla="*/ 461395 h 461395"/>
                <a:gd name="connsiteX3" fmla="*/ 0 w 2751589"/>
                <a:gd name="connsiteY3" fmla="*/ 461395 h 46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1589" h="461395">
                  <a:moveTo>
                    <a:pt x="8389" y="0"/>
                  </a:moveTo>
                  <a:lnTo>
                    <a:pt x="2751589" y="0"/>
                  </a:lnTo>
                  <a:lnTo>
                    <a:pt x="2743200" y="461395"/>
                  </a:lnTo>
                  <a:lnTo>
                    <a:pt x="0" y="461395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43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148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862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6576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90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00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9718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432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46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57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1832645"/>
              <a:ext cx="9144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029200" y="1565945"/>
              <a:ext cx="533400" cy="533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endCxn id="22" idx="2"/>
            </p:cNvCxnSpPr>
            <p:nvPr/>
          </p:nvCxnSpPr>
          <p:spPr>
            <a:xfrm flipV="1">
              <a:off x="4572000" y="1832645"/>
              <a:ext cx="457200" cy="64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562600" y="1830723"/>
              <a:ext cx="762000" cy="38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219200" y="1524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64123" y="16421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8200" y="1806213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Arrivals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180293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Departures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34855" y="1219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Server(s)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43400" y="2007066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Service discipline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2200" y="1219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Waiting facility</a:t>
              </a:r>
              <a:endParaRPr lang="en-US" dirty="0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Waiting time or queueing time or delay: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dirty="0" smtClean="0"/>
              <a:t> or </a:t>
            </a:r>
            <a:r>
              <a:rPr lang="en-US" i="1" dirty="0" smtClean="0"/>
              <a:t>W</a:t>
            </a:r>
            <a:endParaRPr lang="en-US" baseline="-25000" dirty="0"/>
          </a:p>
          <a:p>
            <a:pPr lvl="1">
              <a:lnSpc>
                <a:spcPct val="120000"/>
              </a:lnSpc>
            </a:pPr>
            <a:r>
              <a:rPr lang="en-US" dirty="0"/>
              <a:t>T</a:t>
            </a:r>
            <a:r>
              <a:rPr lang="en-US" dirty="0" smtClean="0"/>
              <a:t>ime spent in queue (from arrival to access to server)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Response time or sojourn time or time in system: </a:t>
            </a:r>
            <a:r>
              <a:rPr lang="en-US" i="1" dirty="0" smtClean="0"/>
              <a:t>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long a job spends in the system from arrival to departure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Equal to waiting time + service 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Number in the system: </a:t>
            </a:r>
            <a:r>
              <a:rPr lang="en-US" i="1" dirty="0" smtClean="0"/>
              <a:t>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Number of jobs in the queue and server(s)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Number in the queue: </a:t>
            </a:r>
            <a:r>
              <a:rPr lang="en-US" i="1" dirty="0" smtClean="0"/>
              <a:t>N</a:t>
            </a:r>
            <a:r>
              <a:rPr lang="en-US" i="1" baseline="-25000" dirty="0" smtClean="0"/>
              <a:t>Q</a:t>
            </a:r>
            <a:endParaRPr lang="en-US" baseline="-25000" dirty="0" smtClean="0"/>
          </a:p>
          <a:p>
            <a:pPr lvl="1"/>
            <a:r>
              <a:rPr lang="en-US" dirty="0" smtClean="0"/>
              <a:t>Number of jobs waiting to access server</a:t>
            </a:r>
          </a:p>
          <a:p>
            <a:r>
              <a:rPr lang="en-US" dirty="0" smtClean="0"/>
              <a:t>Server/device utilization or load: </a:t>
            </a:r>
            <a:r>
              <a:rPr lang="el-GR" i="1" dirty="0" smtClean="0"/>
              <a:t>ρ</a:t>
            </a:r>
            <a:endParaRPr lang="en-US" i="1" dirty="0" smtClean="0"/>
          </a:p>
          <a:p>
            <a:pPr lvl="1"/>
            <a:r>
              <a:rPr lang="en-US" dirty="0" smtClean="0"/>
              <a:t>Fraction of time the server is busy (at least one job in it)</a:t>
            </a:r>
          </a:p>
          <a:p>
            <a:r>
              <a:rPr lang="en-US" dirty="0" smtClean="0"/>
              <a:t>Server/device throughput: </a:t>
            </a:r>
            <a:r>
              <a:rPr lang="en-US" i="1" dirty="0" smtClean="0"/>
              <a:t>X</a:t>
            </a:r>
            <a:endParaRPr lang="en-US" dirty="0" smtClean="0"/>
          </a:p>
          <a:p>
            <a:pPr lvl="1"/>
            <a:r>
              <a:rPr lang="en-US" dirty="0" smtClean="0"/>
              <a:t>Rate of (service) completions at server, </a:t>
            </a:r>
            <a:r>
              <a:rPr lang="en-US" i="1" dirty="0" smtClean="0"/>
              <a:t>i.e.,</a:t>
            </a:r>
            <a:r>
              <a:rPr lang="en-US" dirty="0" smtClean="0"/>
              <a:t> jobs/sec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Utilization &amp;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Server utilization = Average # jobs in service: </a:t>
            </a:r>
            <a:r>
              <a:rPr lang="el-GR" i="1" dirty="0" smtClean="0"/>
              <a:t>ρ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Utilization = fraction of time server is busy ~ probability server is busy: </a:t>
            </a:r>
            <a:r>
              <a:rPr lang="el-GR" i="1" dirty="0" smtClean="0"/>
              <a:t>ρ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1)</a:t>
            </a:r>
          </a:p>
          <a:p>
            <a:pPr lvl="1"/>
            <a:r>
              <a:rPr lang="en-US" dirty="0" smtClean="0"/>
              <a:t>When server is busy: One job in server (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 = 1)</a:t>
            </a:r>
          </a:p>
          <a:p>
            <a:pPr lvl="1"/>
            <a:r>
              <a:rPr lang="en-US" dirty="0" smtClean="0"/>
              <a:t>When server is not busy: Zero job in server (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 = 0)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]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1) </a:t>
            </a:r>
            <a:r>
              <a:rPr lang="en-US" dirty="0" smtClean="0">
                <a:sym typeface="Symbol"/>
              </a:rPr>
              <a:t> 1+</a:t>
            </a:r>
            <a:r>
              <a:rPr lang="en-US" i="1" dirty="0" smtClean="0"/>
              <a:t> 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0)</a:t>
            </a:r>
            <a:r>
              <a:rPr lang="en-US" dirty="0" smtClean="0">
                <a:sym typeface="Symbol"/>
              </a:rPr>
              <a:t>  0 = </a:t>
            </a:r>
            <a:r>
              <a:rPr lang="el-GR" i="1" dirty="0" smtClean="0"/>
              <a:t>ρ</a:t>
            </a:r>
            <a:r>
              <a:rPr lang="en-US" dirty="0" smtClean="0">
                <a:sym typeface="Symbol"/>
              </a:rPr>
              <a:t>  1</a:t>
            </a:r>
            <a:r>
              <a:rPr lang="en-US" i="1" dirty="0" smtClean="0"/>
              <a:t> = </a:t>
            </a:r>
            <a:r>
              <a:rPr lang="el-GR" i="1" dirty="0" smtClean="0"/>
              <a:t>ρ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19600"/>
            <a:ext cx="8686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jobs in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τ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for a total service time of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</a:t>
            </a:r>
            <a:r>
              <a:rPr kumimoji="0" lang="en-US" sz="32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know</a:t>
            </a:r>
            <a:endParaRPr kumimoji="0" lang="en-US" sz="32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Utilization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ρ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~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Throughput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~ 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~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 .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 . 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kumimoji="0" lang="en-US" sz="28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~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Hence:  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33400" y="3640666"/>
            <a:ext cx="8153400" cy="914400"/>
            <a:chOff x="533400" y="3962400"/>
            <a:chExt cx="8153400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33400" y="4343400"/>
              <a:ext cx="81534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4267200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458200" y="4267200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914400" y="4038600"/>
              <a:ext cx="24384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200" y="4038600"/>
              <a:ext cx="14478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67400" y="4038600"/>
              <a:ext cx="3810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15200" y="4038600"/>
              <a:ext cx="11430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371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133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242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191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181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20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01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Left Brace 24"/>
            <p:cNvSpPr/>
            <p:nvPr/>
          </p:nvSpPr>
          <p:spPr>
            <a:xfrm rot="16200000">
              <a:off x="4572000" y="685801"/>
              <a:ext cx="228600" cy="7543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4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6467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862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92601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0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80002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84334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13602" y="4013313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C-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85667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43800" y="4013313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C-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8132" y="45382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1" dirty="0" smtClean="0">
                  <a:latin typeface="Times New Roman" pitchFamily="18" charset="0"/>
                  <a:cs typeface="Times New Roman" pitchFamily="18" charset="0"/>
                </a:rPr>
                <a:t>τ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29400" y="3962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42467" y="3962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Derivation</a:t>
            </a:r>
            <a:br>
              <a:rPr lang="en-US" dirty="0" smtClean="0"/>
            </a:br>
            <a:r>
              <a:rPr lang="en-US" sz="3600" dirty="0" smtClean="0"/>
              <a:t>(Conditional Expectation)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X</a:t>
            </a:r>
            <a:r>
              <a:rPr lang="en-US" dirty="0" smtClean="0"/>
              <a:t> = Mean rate of job completion at server</a:t>
            </a:r>
          </a:p>
          <a:p>
            <a:pPr>
              <a:buNone/>
            </a:pPr>
            <a:r>
              <a:rPr lang="en-US" i="1" dirty="0"/>
              <a:t>	 </a:t>
            </a:r>
            <a:r>
              <a:rPr lang="en-US" i="1" dirty="0" smtClean="0"/>
              <a:t>  </a:t>
            </a:r>
            <a:r>
              <a:rPr lang="en-US" dirty="0" smtClean="0"/>
              <a:t>= E[Rate of completion at server | server is busy]. P{server is busy} + E[Rate of completion at server | server is idle]. P{server is idle}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= </a:t>
            </a:r>
            <a:r>
              <a:rPr lang="el-GR" i="1" dirty="0" smtClean="0"/>
              <a:t>μ</a:t>
            </a:r>
            <a:r>
              <a:rPr lang="en-US" dirty="0" smtClean="0"/>
              <a:t> . P{server is busy} + 0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= </a:t>
            </a:r>
            <a:r>
              <a:rPr lang="el-GR" i="1" dirty="0" smtClean="0"/>
              <a:t>μ</a:t>
            </a:r>
            <a:r>
              <a:rPr lang="en-US" dirty="0" smtClean="0"/>
              <a:t> . </a:t>
            </a:r>
            <a:r>
              <a:rPr lang="el-GR" i="1" dirty="0" smtClean="0"/>
              <a:t>ρ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Throughput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686800" cy="277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</a:t>
            </a:r>
            <a:r>
              <a:rPr lang="el-GR" i="1" dirty="0" smtClean="0"/>
              <a:t>λ</a:t>
            </a:r>
            <a:r>
              <a:rPr lang="en-US" dirty="0" smtClean="0"/>
              <a:t> = 1/6 and </a:t>
            </a:r>
            <a:r>
              <a:rPr lang="el-GR" i="1" dirty="0" smtClean="0"/>
              <a:t>μ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Throughput is </a:t>
            </a:r>
            <a:r>
              <a:rPr lang="en-US" i="1" dirty="0"/>
              <a:t>X = </a:t>
            </a:r>
            <a:r>
              <a:rPr lang="el-GR" i="1" dirty="0"/>
              <a:t>ρ</a:t>
            </a:r>
            <a:r>
              <a:rPr lang="en-US" i="1" dirty="0"/>
              <a:t> . </a:t>
            </a:r>
            <a:r>
              <a:rPr lang="el-GR" i="1" dirty="0" smtClean="0"/>
              <a:t>μ</a:t>
            </a:r>
            <a:r>
              <a:rPr lang="en-US" dirty="0" smtClean="0"/>
              <a:t>, </a:t>
            </a:r>
            <a:r>
              <a:rPr lang="en-US" dirty="0" smtClean="0"/>
              <a:t>but what is</a:t>
            </a:r>
            <a:r>
              <a:rPr lang="el-GR" i="1" dirty="0" smtClean="0"/>
              <a:t> ρ</a:t>
            </a:r>
            <a:r>
              <a:rPr lang="en-US" dirty="0" smtClean="0"/>
              <a:t>?</a:t>
            </a:r>
          </a:p>
          <a:p>
            <a:r>
              <a:rPr lang="en-US" dirty="0" smtClean="0"/>
              <a:t>Rough intuition</a:t>
            </a:r>
          </a:p>
          <a:p>
            <a:pPr lvl="1"/>
            <a:r>
              <a:rPr lang="el-GR" i="1" dirty="0" smtClean="0"/>
              <a:t>ρ </a:t>
            </a:r>
            <a:r>
              <a:rPr lang="en-US" dirty="0" smtClean="0"/>
              <a:t>= fraction of time server is busy</a:t>
            </a:r>
          </a:p>
          <a:p>
            <a:pPr lvl="1">
              <a:buNone/>
            </a:pPr>
            <a:r>
              <a:rPr lang="en-US" dirty="0" smtClean="0"/>
              <a:t>      = (average service time)/(average time between arrivals)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   = (1/</a:t>
            </a:r>
            <a:r>
              <a:rPr lang="el-GR" i="1" dirty="0" smtClean="0"/>
              <a:t>μ</a:t>
            </a:r>
            <a:r>
              <a:rPr lang="en-US" dirty="0" smtClean="0"/>
              <a:t>)/(1/</a:t>
            </a:r>
            <a:r>
              <a:rPr lang="el-GR" i="1" dirty="0" smtClean="0"/>
              <a:t>λ</a:t>
            </a:r>
            <a:r>
              <a:rPr lang="en-US" dirty="0" smtClean="0"/>
              <a:t>) = </a:t>
            </a:r>
            <a:r>
              <a:rPr lang="el-GR" i="1" dirty="0" smtClean="0"/>
              <a:t>λ</a:t>
            </a:r>
            <a:r>
              <a:rPr lang="en-US" dirty="0" smtClean="0"/>
              <a:t>/</a:t>
            </a:r>
            <a:r>
              <a:rPr lang="el-GR" i="1" dirty="0" smtClean="0"/>
              <a:t>μ</a:t>
            </a:r>
            <a:endParaRPr lang="en-US" i="1" dirty="0" smtClean="0"/>
          </a:p>
          <a:p>
            <a:r>
              <a:rPr lang="en-US" dirty="0" smtClean="0"/>
              <a:t>So </a:t>
            </a:r>
            <a:r>
              <a:rPr lang="en-US" i="1" dirty="0" smtClean="0"/>
              <a:t>X = </a:t>
            </a:r>
            <a:r>
              <a:rPr lang="el-GR" i="1" dirty="0" smtClean="0"/>
              <a:t>λ</a:t>
            </a:r>
            <a:r>
              <a:rPr lang="en-US" i="1" dirty="0" smtClean="0"/>
              <a:t>, </a:t>
            </a:r>
            <a:r>
              <a:rPr lang="en-US" dirty="0" smtClean="0"/>
              <a:t>and does </a:t>
            </a:r>
            <a:r>
              <a:rPr lang="en-US" b="1" u="sng" dirty="0" smtClean="0"/>
              <a:t>not</a:t>
            </a:r>
            <a:r>
              <a:rPr lang="en-US" dirty="0" smtClean="0"/>
              <a:t> depend on service rate!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1411" y="2273550"/>
            <a:ext cx="2751589" cy="461395"/>
          </a:xfrm>
          <a:custGeom>
            <a:avLst/>
            <a:gdLst>
              <a:gd name="connsiteX0" fmla="*/ 8389 w 2751589"/>
              <a:gd name="connsiteY0" fmla="*/ 0 h 461395"/>
              <a:gd name="connsiteX1" fmla="*/ 2751589 w 2751589"/>
              <a:gd name="connsiteY1" fmla="*/ 0 h 461395"/>
              <a:gd name="connsiteX2" fmla="*/ 2743200 w 2751589"/>
              <a:gd name="connsiteY2" fmla="*/ 461395 h 461395"/>
              <a:gd name="connsiteX3" fmla="*/ 0 w 2751589"/>
              <a:gd name="connsiteY3" fmla="*/ 461395 h 46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589" h="461395">
                <a:moveTo>
                  <a:pt x="8389" y="0"/>
                </a:moveTo>
                <a:lnTo>
                  <a:pt x="2751589" y="0"/>
                </a:lnTo>
                <a:lnTo>
                  <a:pt x="2743200" y="461395"/>
                </a:lnTo>
                <a:lnTo>
                  <a:pt x="0" y="46139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2504247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10200" y="2237547"/>
            <a:ext cx="533400" cy="533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2"/>
          </p:cNvCxnSpPr>
          <p:nvPr/>
        </p:nvCxnSpPr>
        <p:spPr>
          <a:xfrm flipV="1">
            <a:off x="4953000" y="2504247"/>
            <a:ext cx="457200" cy="64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943600" y="2502325"/>
            <a:ext cx="762000" cy="38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2195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5123" y="23137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1890802"/>
            <a:ext cx="141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server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76800" y="267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FCFS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18908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waiting facility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Server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686800" cy="277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Arrival rate of </a:t>
            </a:r>
            <a:r>
              <a:rPr lang="el-GR" i="1" dirty="0" smtClean="0"/>
              <a:t>λ</a:t>
            </a:r>
            <a:r>
              <a:rPr lang="en-US" dirty="0" smtClean="0"/>
              <a:t> and service rate of </a:t>
            </a:r>
            <a:r>
              <a:rPr lang="el-GR" i="1" dirty="0" smtClean="0"/>
              <a:t>μ</a:t>
            </a: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number of jobs in system at time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and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are numbers of arrivals and departures by time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We have:</a:t>
            </a:r>
            <a:r>
              <a:rPr lang="en-US" i="1" dirty="0" smtClean="0"/>
              <a:t>   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–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≥ </a:t>
            </a:r>
            <a:r>
              <a:rPr lang="el-GR" i="1" dirty="0" smtClean="0"/>
              <a:t>λ</a:t>
            </a:r>
            <a:r>
              <a:rPr lang="en-US" i="1" dirty="0" smtClean="0"/>
              <a:t>t – </a:t>
            </a:r>
            <a:r>
              <a:rPr lang="el-GR" i="1" dirty="0" smtClean="0"/>
              <a:t>μ</a:t>
            </a:r>
            <a:r>
              <a:rPr lang="en-US" i="1" dirty="0" smtClean="0"/>
              <a:t>t = t</a:t>
            </a:r>
            <a:r>
              <a:rPr lang="en-US" dirty="0" smtClean="0"/>
              <a:t>(</a:t>
            </a:r>
            <a:r>
              <a:rPr lang="el-GR" i="1" dirty="0" smtClean="0"/>
              <a:t>λ</a:t>
            </a:r>
            <a:r>
              <a:rPr lang="en-US" i="1" dirty="0" smtClean="0"/>
              <a:t>-</a:t>
            </a:r>
            <a:r>
              <a:rPr lang="el-GR" i="1" dirty="0" smtClean="0"/>
              <a:t>μ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Hence we need </a:t>
            </a:r>
            <a:r>
              <a:rPr lang="el-GR" i="1" dirty="0" smtClean="0"/>
              <a:t>λ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l-GR" i="1" dirty="0" smtClean="0"/>
              <a:t>μ</a:t>
            </a:r>
            <a:r>
              <a:rPr lang="en-US" dirty="0" smtClean="0"/>
              <a:t> for the system to be stable</a:t>
            </a:r>
          </a:p>
          <a:p>
            <a:pPr lvl="1"/>
            <a:r>
              <a:rPr lang="en-US" dirty="0" smtClean="0"/>
              <a:t>Service rate must exceed arrival rate…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1411" y="2273550"/>
            <a:ext cx="2751589" cy="461395"/>
          </a:xfrm>
          <a:custGeom>
            <a:avLst/>
            <a:gdLst>
              <a:gd name="connsiteX0" fmla="*/ 8389 w 2751589"/>
              <a:gd name="connsiteY0" fmla="*/ 0 h 461395"/>
              <a:gd name="connsiteX1" fmla="*/ 2751589 w 2751589"/>
              <a:gd name="connsiteY1" fmla="*/ 0 h 461395"/>
              <a:gd name="connsiteX2" fmla="*/ 2743200 w 2751589"/>
              <a:gd name="connsiteY2" fmla="*/ 461395 h 461395"/>
              <a:gd name="connsiteX3" fmla="*/ 0 w 2751589"/>
              <a:gd name="connsiteY3" fmla="*/ 461395 h 46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589" h="461395">
                <a:moveTo>
                  <a:pt x="8389" y="0"/>
                </a:moveTo>
                <a:lnTo>
                  <a:pt x="2751589" y="0"/>
                </a:lnTo>
                <a:lnTo>
                  <a:pt x="2743200" y="461395"/>
                </a:lnTo>
                <a:lnTo>
                  <a:pt x="0" y="46139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2504247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10200" y="2237547"/>
            <a:ext cx="533400" cy="533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2"/>
          </p:cNvCxnSpPr>
          <p:nvPr/>
        </p:nvCxnSpPr>
        <p:spPr>
          <a:xfrm flipV="1">
            <a:off x="4953000" y="2504247"/>
            <a:ext cx="457200" cy="64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943600" y="2502325"/>
            <a:ext cx="762000" cy="38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2195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5123" y="23137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1890802"/>
            <a:ext cx="141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server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18908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waiting facility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1057</Words>
  <Application>Microsoft Office PowerPoint</Application>
  <PresentationFormat>On-screen Show (4:3)</PresentationFormat>
  <Paragraphs>207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CSE 538</vt:lpstr>
      <vt:lpstr>What Are We Going To Be Looking At?</vt:lpstr>
      <vt:lpstr>Slide 3</vt:lpstr>
      <vt:lpstr>Formalizing a Conceptual Approach Queueing Nomenclature</vt:lpstr>
      <vt:lpstr>Queueing Metrics</vt:lpstr>
      <vt:lpstr>More on Utilization &amp; Throughput</vt:lpstr>
      <vt:lpstr>Alternative Derivation (Conditional Expectation)</vt:lpstr>
      <vt:lpstr>A Simple Throughput Example</vt:lpstr>
      <vt:lpstr>Single Server Stability</vt:lpstr>
      <vt:lpstr>Queueing Networks</vt:lpstr>
      <vt:lpstr>Open Networks</vt:lpstr>
      <vt:lpstr>Open Networks Throughput</vt:lpstr>
      <vt:lpstr>Closed Networks</vt:lpstr>
      <vt:lpstr>Closed Networks Throughput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Nomenclature</dc:title>
  <dc:creator>Roch Guerin</dc:creator>
  <cp:lastModifiedBy>Roch Guerin</cp:lastModifiedBy>
  <cp:revision>27</cp:revision>
  <dcterms:created xsi:type="dcterms:W3CDTF">2015-08-25T11:43:44Z</dcterms:created>
  <dcterms:modified xsi:type="dcterms:W3CDTF">2016-08-30T17:00:48Z</dcterms:modified>
</cp:coreProperties>
</file>