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78" r:id="rId4"/>
    <p:sldId id="289" r:id="rId5"/>
    <p:sldId id="288" r:id="rId6"/>
    <p:sldId id="281" r:id="rId7"/>
    <p:sldId id="287" r:id="rId8"/>
    <p:sldId id="282" r:id="rId9"/>
    <p:sldId id="283" r:id="rId10"/>
    <p:sldId id="284" r:id="rId11"/>
    <p:sldId id="286" r:id="rId12"/>
    <p:sldId id="290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3" autoAdjust="0"/>
    <p:restoredTop sz="86437" autoAdjust="0"/>
  </p:normalViewPr>
  <p:slideViewPr>
    <p:cSldViewPr>
      <p:cViewPr varScale="1">
        <p:scale>
          <a:sx n="115" d="100"/>
          <a:sy n="115" d="100"/>
        </p:scale>
        <p:origin x="-9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9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81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Transform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in System for M/G/1 –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105400"/>
            <a:ext cx="8458200" cy="1600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We know that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0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1 –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,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so that we have</a:t>
            </a:r>
          </a:p>
          <a:p>
            <a:pPr lvl="1"/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 lvl="1"/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 lvl="1"/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and we can now get all the moments of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z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82688" y="1219200"/>
          <a:ext cx="5954712" cy="3954462"/>
        </p:xfrm>
        <a:graphic>
          <a:graphicData uri="http://schemas.openxmlformats.org/presentationml/2006/ole">
            <p:oleObj spid="_x0000_s2050" name="Equation" r:id="rId4" imgW="3670200" imgH="24382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76400" y="5486400"/>
          <a:ext cx="4883150" cy="701675"/>
        </p:xfrm>
        <a:graphic>
          <a:graphicData uri="http://schemas.openxmlformats.org/presentationml/2006/ole">
            <p:oleObj spid="_x0000_s2051" name="Equation" r:id="rId5" imgW="3009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in System for M/G/1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34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smtClean="0"/>
              <a:t>T</a:t>
            </a:r>
            <a:r>
              <a:rPr lang="en-US" dirty="0" smtClean="0"/>
              <a:t> be a job’s time in the system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z</a:t>
            </a:r>
            <a:r>
              <a:rPr lang="en-US" dirty="0" smtClean="0"/>
              <a:t>-transform of the number of Poisson arrivals of rate </a:t>
            </a:r>
            <a:r>
              <a:rPr lang="el-GR" i="1" dirty="0" smtClean="0">
                <a:latin typeface="Times New Roman"/>
                <a:cs typeface="Times New Roman"/>
              </a:rPr>
              <a:t>λ </a:t>
            </a:r>
            <a:r>
              <a:rPr lang="en-US" dirty="0" smtClean="0"/>
              <a:t>during </a:t>
            </a:r>
            <a:r>
              <a:rPr lang="en-US" i="1" dirty="0" smtClean="0"/>
              <a:t>T</a:t>
            </a:r>
            <a:r>
              <a:rPr lang="en-US" dirty="0" smtClean="0"/>
              <a:t> is given by </a:t>
            </a:r>
            <a:r>
              <a:rPr lang="en-US" i="1" dirty="0" smtClean="0"/>
              <a:t>A</a:t>
            </a:r>
            <a:r>
              <a:rPr lang="en-US" i="1" baseline="-25000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i="1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But</a:t>
            </a:r>
            <a:r>
              <a:rPr lang="en-US" dirty="0" smtClean="0"/>
              <a:t> the number of arrivals during </a:t>
            </a:r>
            <a:r>
              <a:rPr lang="en-US" i="1" dirty="0" smtClean="0"/>
              <a:t>T</a:t>
            </a:r>
            <a:r>
              <a:rPr lang="en-US" dirty="0" smtClean="0"/>
              <a:t> is the number of jobs in the system seen by a departure, so</a:t>
            </a:r>
            <a:r>
              <a:rPr lang="en-US" i="1" dirty="0" smtClean="0"/>
              <a:t> T</a:t>
            </a:r>
            <a:r>
              <a:rPr lang="en-US" dirty="0" smtClean="0"/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i="1" dirty="0" smtClean="0">
                <a:latin typeface="Times New Roman"/>
                <a:cs typeface="Times New Roman"/>
              </a:rPr>
              <a:t>= N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Hence, we have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Similarly, since </a:t>
            </a:r>
            <a:r>
              <a:rPr lang="en-US" i="1" dirty="0" smtClean="0">
                <a:latin typeface="Times New Roman"/>
                <a:cs typeface="Times New Roman"/>
              </a:rPr>
              <a:t>T = S + 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i="1" dirty="0" smtClean="0">
                <a:latin typeface="Times New Roman"/>
                <a:cs typeface="Times New Roman"/>
              </a:rPr>
              <a:t>,</a:t>
            </a:r>
            <a:r>
              <a:rPr lang="en-US" dirty="0" smtClean="0">
                <a:latin typeface="Times New Roman"/>
                <a:cs typeface="Times New Roman"/>
              </a:rPr>
              <a:t> we get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31963" y="3733800"/>
          <a:ext cx="5583237" cy="1465263"/>
        </p:xfrm>
        <a:graphic>
          <a:graphicData uri="http://schemas.openxmlformats.org/presentationml/2006/ole">
            <p:oleObj spid="_x0000_s4099" name="Equation" r:id="rId4" imgW="2958840" imgH="77436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75013" y="5727700"/>
          <a:ext cx="3259137" cy="793750"/>
        </p:xfrm>
        <a:graphic>
          <a:graphicData uri="http://schemas.openxmlformats.org/presentationml/2006/ole">
            <p:oleObj spid="_x0000_s4100" name="Equation" r:id="rId5" imgW="17269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Re-deriving the P-K Formula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77327" y="1676400"/>
          <a:ext cx="8966200" cy="4343400"/>
        </p:xfrm>
        <a:graphic>
          <a:graphicData uri="http://schemas.openxmlformats.org/presentationml/2006/ole">
            <p:oleObj spid="_x0000_s44034" name="Equation" r:id="rId4" imgW="5105160" imgH="246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Transform Properties –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Given a continuous </a:t>
            </a:r>
            <a:r>
              <a:rPr lang="en-US" dirty="0" err="1" smtClean="0"/>
              <a:t>r.v</a:t>
            </a:r>
            <a:r>
              <a:rPr lang="en-US" dirty="0" smtClean="0"/>
              <a:t>. with </a:t>
            </a:r>
            <a:r>
              <a:rPr lang="en-US" dirty="0" err="1" smtClean="0"/>
              <a:t>p.d.f</a:t>
            </a:r>
            <a:r>
              <a:rPr lang="en-US" dirty="0" smtClean="0"/>
              <a:t>. </a:t>
            </a:r>
            <a:r>
              <a:rPr lang="en-US" i="1" dirty="0" smtClean="0"/>
              <a:t>b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) and </a:t>
            </a:r>
            <a:r>
              <a:rPr lang="en-US" dirty="0" err="1" smtClean="0">
                <a:sym typeface="Symbol"/>
              </a:rPr>
              <a:t>c.d.f</a:t>
            </a:r>
            <a:r>
              <a:rPr lang="en-US" dirty="0" smtClean="0">
                <a:sym typeface="Symbol"/>
              </a:rPr>
              <a:t>.</a:t>
            </a:r>
            <a:r>
              <a:rPr lang="en-US" i="1" dirty="0" smtClean="0"/>
              <a:t> B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), then 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)/</a:t>
            </a:r>
            <a:r>
              <a:rPr lang="en-US" i="1" dirty="0" smtClean="0">
                <a:sym typeface="Symbol"/>
              </a:rPr>
              <a:t>s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	i.e., </a:t>
            </a:r>
            <a:r>
              <a:rPr lang="en-US" dirty="0" smtClean="0">
                <a:sym typeface="Symbol"/>
              </a:rPr>
              <a:t>the Laplace transform of the distribution is the Laplace transform of the density function divided by </a:t>
            </a:r>
            <a:r>
              <a:rPr lang="en-US" i="1" dirty="0" smtClean="0">
                <a:sym typeface="Symbol"/>
              </a:rPr>
              <a:t>s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Note also that the Laplace transform of the complementary </a:t>
            </a:r>
            <a:r>
              <a:rPr lang="en-US" dirty="0" err="1" smtClean="0">
                <a:sym typeface="Symbol"/>
              </a:rPr>
              <a:t>c.d.f</a:t>
            </a:r>
            <a:r>
              <a:rPr lang="en-US" dirty="0" smtClean="0">
                <a:sym typeface="Symbol"/>
              </a:rPr>
              <a:t>. is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= (1 –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))/</a:t>
            </a:r>
            <a:r>
              <a:rPr lang="en-US" i="1" dirty="0" smtClean="0">
                <a:sym typeface="Symbol"/>
              </a:rPr>
              <a:t>s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875417" y="5325687"/>
            <a:ext cx="18288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Transforms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r>
              <a:rPr lang="en-US" dirty="0" smtClean="0"/>
              <a:t>Discrete random variable: </a:t>
            </a:r>
            <a:r>
              <a:rPr lang="en-US" i="1" dirty="0" smtClean="0"/>
              <a:t>z</a:t>
            </a:r>
            <a:r>
              <a:rPr lang="en-US" dirty="0" smtClean="0"/>
              <a:t>-transform</a:t>
            </a:r>
          </a:p>
          <a:p>
            <a:pPr lvl="1"/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</a:t>
            </a:r>
            <a:r>
              <a:rPr lang="en-US" i="1" dirty="0" smtClean="0"/>
              <a:t>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E[</a:t>
            </a:r>
            <a:r>
              <a:rPr lang="en-US" i="1" dirty="0" err="1" smtClean="0"/>
              <a:t>z</a:t>
            </a:r>
            <a:r>
              <a:rPr lang="en-US" i="1" baseline="30000" dirty="0" err="1" smtClean="0"/>
              <a:t>X</a:t>
            </a:r>
            <a:r>
              <a:rPr lang="en-US" dirty="0" smtClean="0"/>
              <a:t>] =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baseline="-25000" dirty="0" smtClean="0"/>
              <a:t>= 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i="1" baseline="30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, </a:t>
            </a:r>
          </a:p>
          <a:p>
            <a:pPr lvl="1"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where P{</a:t>
            </a:r>
            <a:r>
              <a:rPr lang="en-US" i="1" dirty="0" smtClean="0">
                <a:sym typeface="Symbol"/>
              </a:rPr>
              <a:t>X=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 =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Note that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(1) = 1</a:t>
            </a:r>
          </a:p>
          <a:p>
            <a:r>
              <a:rPr lang="en-US" dirty="0" smtClean="0">
                <a:sym typeface="Symbol"/>
              </a:rPr>
              <a:t>Continuous random variable: Laplace transform</a:t>
            </a:r>
          </a:p>
          <a:p>
            <a:pPr lvl="1"/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 = L</a:t>
            </a:r>
            <a:r>
              <a:rPr lang="en-US" i="1" baseline="-25000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E[</a:t>
            </a:r>
            <a:r>
              <a:rPr lang="en-US" i="1" dirty="0" smtClean="0">
                <a:sym typeface="Symbol"/>
              </a:rPr>
              <a:t>e</a:t>
            </a:r>
            <a:r>
              <a:rPr lang="en-US" i="1" baseline="30000" dirty="0" smtClean="0">
                <a:sym typeface="Symbol"/>
              </a:rPr>
              <a:t>–</a:t>
            </a:r>
            <a:r>
              <a:rPr lang="en-US" i="1" baseline="30000" dirty="0" err="1" smtClean="0">
                <a:sym typeface="Symbol"/>
              </a:rPr>
              <a:t>sX</a:t>
            </a:r>
            <a:r>
              <a:rPr lang="en-US" dirty="0" smtClean="0">
                <a:sym typeface="Symbol"/>
              </a:rPr>
              <a:t>]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e</a:t>
            </a:r>
            <a:r>
              <a:rPr lang="en-US" i="1" baseline="30000" dirty="0" smtClean="0">
                <a:sym typeface="Symbol"/>
              </a:rPr>
              <a:t>–</a:t>
            </a:r>
            <a:r>
              <a:rPr lang="en-US" i="1" baseline="30000" dirty="0" err="1" smtClean="0">
                <a:sym typeface="Symbol"/>
              </a:rPr>
              <a:t>st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endParaRPr lang="en-US" i="1" dirty="0" smtClean="0">
              <a:sym typeface="Symbol"/>
            </a:endParaRPr>
          </a:p>
          <a:p>
            <a:pPr lvl="1"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where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()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</a:t>
            </a:r>
            <a:r>
              <a:rPr lang="en-US" dirty="0" err="1" smtClean="0">
                <a:sym typeface="Symbol"/>
              </a:rPr>
              <a:t>p.d.f</a:t>
            </a:r>
            <a:r>
              <a:rPr lang="en-US" dirty="0" smtClean="0">
                <a:sym typeface="Symbol"/>
              </a:rPr>
              <a:t>. of </a:t>
            </a:r>
            <a:r>
              <a:rPr lang="en-US" i="1" dirty="0" smtClean="0">
                <a:sym typeface="Symbol"/>
              </a:rPr>
              <a:t>X</a:t>
            </a:r>
          </a:p>
          <a:p>
            <a:pPr lvl="1"/>
            <a:r>
              <a:rPr lang="en-US" dirty="0" smtClean="0">
                <a:sym typeface="Symbol"/>
              </a:rPr>
              <a:t>Note that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(0) =  1</a:t>
            </a:r>
            <a:endParaRPr lang="en-US" dirty="0" smtClean="0"/>
          </a:p>
          <a:p>
            <a:pPr lvl="1"/>
            <a:r>
              <a:rPr lang="en-US" dirty="0" smtClean="0"/>
              <a:t>Note also that </a:t>
            </a:r>
            <a:r>
              <a:rPr lang="en-US" i="1" dirty="0" smtClean="0"/>
              <a:t>X</a:t>
            </a:r>
            <a:r>
              <a:rPr lang="en-US" i="1" baseline="-25000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>
                <a:sym typeface="Symbol"/>
              </a:rPr>
              <a:t>e</a:t>
            </a:r>
            <a:r>
              <a:rPr lang="en-US" i="1" baseline="30000" dirty="0" smtClean="0">
                <a:sym typeface="Symbol"/>
              </a:rPr>
              <a:t>–</a:t>
            </a:r>
            <a:r>
              <a:rPr lang="en-US" i="1" baseline="30000" dirty="0" err="1" smtClean="0">
                <a:sym typeface="Symbol"/>
              </a:rPr>
              <a:t>sx</a:t>
            </a:r>
            <a:r>
              <a:rPr lang="en-US" dirty="0" smtClean="0">
                <a:sym typeface="Symbol"/>
              </a:rPr>
              <a:t> when P{</a:t>
            </a:r>
            <a:r>
              <a:rPr lang="en-US" i="1" dirty="0" smtClean="0">
                <a:sym typeface="Symbol"/>
              </a:rPr>
              <a:t>X=x</a:t>
            </a:r>
            <a:r>
              <a:rPr lang="en-US" dirty="0" smtClean="0">
                <a:sym typeface="Symbol"/>
              </a:rPr>
              <a:t>} =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Transform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410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i="1" dirty="0" smtClean="0"/>
              <a:t> </a:t>
            </a:r>
          </a:p>
          <a:p>
            <a:pPr lvl="4">
              <a:lnSpc>
                <a:spcPct val="120000"/>
              </a:lnSpc>
            </a:pPr>
            <a:endParaRPr lang="en-US" sz="1000" i="1" dirty="0" smtClean="0"/>
          </a:p>
          <a:p>
            <a:pPr>
              <a:lnSpc>
                <a:spcPct val="120000"/>
              </a:lnSpc>
            </a:pPr>
            <a:r>
              <a:rPr lang="en-US" i="1" dirty="0" smtClean="0"/>
              <a:t> </a:t>
            </a:r>
          </a:p>
          <a:p>
            <a:pPr lvl="4">
              <a:lnSpc>
                <a:spcPct val="120000"/>
              </a:lnSpc>
            </a:pPr>
            <a:endParaRPr lang="en-US" sz="1000" i="1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smtClean="0"/>
              <a:t>Z = X+Y, </a:t>
            </a:r>
            <a:r>
              <a:rPr lang="en-US" dirty="0" smtClean="0"/>
              <a:t>with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 </a:t>
            </a:r>
            <a:r>
              <a:rPr lang="en-US" dirty="0" smtClean="0"/>
              <a:t>two discrete </a:t>
            </a:r>
            <a:r>
              <a:rPr lang="en-US" u="sng" dirty="0" smtClean="0"/>
              <a:t>independent</a:t>
            </a:r>
            <a:r>
              <a:rPr lang="en-US" dirty="0" smtClean="0"/>
              <a:t> </a:t>
            </a:r>
            <a:r>
              <a:rPr lang="en-US" dirty="0" err="1" smtClean="0"/>
              <a:t>r.v.’s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smtClean="0"/>
              <a:t>Z = X+Y, </a:t>
            </a:r>
            <a:r>
              <a:rPr lang="en-US" dirty="0" smtClean="0"/>
              <a:t>with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 </a:t>
            </a:r>
            <a:r>
              <a:rPr lang="en-US" dirty="0" smtClean="0"/>
              <a:t>two continuous </a:t>
            </a:r>
            <a:r>
              <a:rPr lang="en-US" u="sng" dirty="0" smtClean="0"/>
              <a:t>independent</a:t>
            </a:r>
            <a:r>
              <a:rPr lang="en-US" dirty="0" smtClean="0"/>
              <a:t> </a:t>
            </a:r>
            <a:r>
              <a:rPr lang="en-US" dirty="0" err="1" smtClean="0"/>
              <a:t>r.v.’s</a:t>
            </a:r>
            <a:r>
              <a:rPr lang="en-US" dirty="0" smtClean="0"/>
              <a:t> with </a:t>
            </a:r>
            <a:r>
              <a:rPr lang="en-US" dirty="0" err="1" smtClean="0"/>
              <a:t>p.d.f</a:t>
            </a:r>
            <a:r>
              <a:rPr lang="en-US" dirty="0" smtClean="0"/>
              <a:t>. 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and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), </a:t>
            </a:r>
            <a:r>
              <a:rPr lang="en-US" i="1" dirty="0" smtClean="0"/>
              <a:t>t </a:t>
            </a:r>
            <a:r>
              <a:rPr lang="en-US" dirty="0" smtClean="0">
                <a:sym typeface="Symbol"/>
              </a:rPr>
              <a:t> 0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Let </a:t>
            </a:r>
            <a:r>
              <a:rPr lang="en-US" i="1" dirty="0" smtClean="0">
                <a:sym typeface="Symbol"/>
              </a:rPr>
              <a:t>X = A</a:t>
            </a:r>
            <a:r>
              <a:rPr lang="en-US" dirty="0" smtClean="0">
                <a:sym typeface="Symbol"/>
              </a:rPr>
              <a:t> with prob.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and </a:t>
            </a:r>
            <a:r>
              <a:rPr lang="en-US" i="1" dirty="0" smtClean="0">
                <a:sym typeface="Symbol"/>
              </a:rPr>
              <a:t>X = B</a:t>
            </a:r>
            <a:r>
              <a:rPr lang="en-US" dirty="0" smtClean="0">
                <a:sym typeface="Symbol"/>
              </a:rPr>
              <a:t> with prob. 1-</a:t>
            </a:r>
            <a:r>
              <a:rPr lang="en-US" i="1" dirty="0" smtClean="0">
                <a:sym typeface="Symbol"/>
              </a:rPr>
              <a:t>p,</a:t>
            </a:r>
            <a:r>
              <a:rPr lang="en-US" dirty="0" smtClean="0">
                <a:sym typeface="Symbol"/>
              </a:rPr>
              <a:t> then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 + (1 –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), if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&amp; </a:t>
            </a:r>
            <a:r>
              <a:rPr lang="en-US" i="1" dirty="0" smtClean="0">
                <a:sym typeface="Symbol"/>
              </a:rPr>
              <a:t>B </a:t>
            </a:r>
            <a:r>
              <a:rPr lang="en-US" dirty="0" smtClean="0">
                <a:sym typeface="Symbol"/>
              </a:rPr>
              <a:t>are discrete </a:t>
            </a:r>
            <a:r>
              <a:rPr lang="en-US" dirty="0" err="1" smtClean="0">
                <a:sym typeface="Symbol"/>
              </a:rPr>
              <a:t>r.v.’s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+ (1 –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), if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&amp; </a:t>
            </a:r>
            <a:r>
              <a:rPr lang="en-US" i="1" dirty="0" smtClean="0">
                <a:sym typeface="Symbol"/>
              </a:rPr>
              <a:t>B </a:t>
            </a:r>
            <a:r>
              <a:rPr lang="en-US" dirty="0" smtClean="0">
                <a:sym typeface="Symbol"/>
              </a:rPr>
              <a:t>are continuous </a:t>
            </a:r>
            <a:r>
              <a:rPr lang="en-US" dirty="0" err="1" smtClean="0">
                <a:sym typeface="Symbol"/>
              </a:rPr>
              <a:t>r.v.’s</a:t>
            </a:r>
            <a:endParaRPr lang="en-US" dirty="0" smtClean="0">
              <a:sym typeface="Symbo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27100" y="1423987"/>
          <a:ext cx="5861050" cy="633413"/>
        </p:xfrm>
        <a:graphic>
          <a:graphicData uri="http://schemas.openxmlformats.org/presentationml/2006/ole">
            <p:oleObj spid="_x0000_s1026" name="Equation" r:id="rId4" imgW="2705040" imgH="2919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91990" y="1905000"/>
          <a:ext cx="3379787" cy="1119188"/>
        </p:xfrm>
        <a:graphic>
          <a:graphicData uri="http://schemas.openxmlformats.org/presentationml/2006/ole">
            <p:oleObj spid="_x0000_s1027" name="Equation" r:id="rId5" imgW="156204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Transform Properties – (1a)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2286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Y</a:t>
            </a:r>
            <a:r>
              <a:rPr lang="en-US" dirty="0" smtClean="0"/>
              <a:t> is a discrete </a:t>
            </a:r>
            <a:r>
              <a:rPr lang="en-US" dirty="0" err="1" smtClean="0"/>
              <a:t>r.v</a:t>
            </a:r>
            <a:r>
              <a:rPr lang="en-US" dirty="0" smtClean="0"/>
              <a:t>. with probabilities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k</a:t>
            </a:r>
            <a:r>
              <a:rPr lang="en-US" dirty="0" smtClean="0"/>
              <a:t>, </a:t>
            </a:r>
            <a:r>
              <a:rPr lang="en-US" i="1" dirty="0" smtClean="0"/>
              <a:t>k</a:t>
            </a:r>
            <a:r>
              <a:rPr lang="en-US" dirty="0" smtClean="0"/>
              <a:t> = 0,1,2,…, and </a:t>
            </a:r>
            <a:r>
              <a:rPr lang="en-US" i="1" dirty="0" smtClean="0"/>
              <a:t>X</a:t>
            </a:r>
            <a:r>
              <a:rPr lang="en-US" i="1" baseline="-25000" dirty="0" smtClean="0"/>
              <a:t>Y</a:t>
            </a:r>
            <a:r>
              <a:rPr lang="en-US" i="1" dirty="0" smtClean="0"/>
              <a:t> </a:t>
            </a:r>
            <a:r>
              <a:rPr lang="en-US" dirty="0" smtClean="0"/>
              <a:t>is a discrete/continuous </a:t>
            </a:r>
            <a:r>
              <a:rPr lang="en-US" dirty="0" err="1" smtClean="0"/>
              <a:t>r.v</a:t>
            </a:r>
            <a:r>
              <a:rPr lang="en-US" dirty="0" smtClean="0"/>
              <a:t>. that depends on </a:t>
            </a:r>
            <a:r>
              <a:rPr lang="en-US" i="1" dirty="0" smtClean="0"/>
              <a:t>Y</a:t>
            </a:r>
            <a:r>
              <a:rPr lang="en-US" dirty="0" smtClean="0"/>
              <a:t>, then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X</a:t>
            </a:r>
            <a:r>
              <a:rPr lang="en-US" i="1" baseline="-25000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dirty="0" smtClean="0">
                <a:sym typeface="Symbol"/>
              </a:rPr>
              <a:t> 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   –  </a:t>
            </a:r>
            <a:r>
              <a:rPr lang="en-US" dirty="0" smtClean="0">
                <a:sym typeface="Symbol"/>
              </a:rPr>
              <a:t>(discrete)</a:t>
            </a:r>
          </a:p>
          <a:p>
            <a:pPr lvl="5">
              <a:lnSpc>
                <a:spcPct val="120000"/>
              </a:lnSpc>
            </a:pPr>
            <a:endParaRPr lang="en-US" sz="1300" i="1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i="1" dirty="0" smtClean="0"/>
              <a:t>X</a:t>
            </a:r>
            <a:r>
              <a:rPr lang="en-US" i="1" baseline="-25000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dirty="0" smtClean="0">
                <a:sym typeface="Symbol"/>
              </a:rPr>
              <a:t>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   –</a:t>
            </a:r>
            <a:r>
              <a:rPr lang="en-US" dirty="0" smtClean="0">
                <a:sym typeface="Symbol"/>
              </a:rPr>
              <a:t>  (continuous)</a:t>
            </a:r>
            <a:endParaRPr lang="en-US" i="1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4876800" y="4114800"/>
            <a:ext cx="4038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the continuous case, we have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lang="en-US" sz="3800" dirty="0" smtClean="0">
                <a:sym typeface="Symbol"/>
              </a:rPr>
              <a:t>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{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=0 to </a:t>
            </a:r>
            <a:r>
              <a:rPr lang="el-GR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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32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 </a:t>
            </a:r>
            <a:r>
              <a:rPr lang="en-US" sz="3800" dirty="0" smtClean="0">
                <a:sym typeface="Symbol"/>
              </a:rPr>
              <a:t>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{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=0 to </a:t>
            </a:r>
            <a:r>
              <a:rPr lang="el-GR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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32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lang="en-US" sz="3800" dirty="0" smtClean="0">
                <a:sym typeface="Symbol"/>
              </a:rPr>
              <a:t>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{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=0 to </a:t>
            </a:r>
            <a:r>
              <a:rPr lang="el-GR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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)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32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533400" y="4114800"/>
            <a:ext cx="4038600" cy="2286001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the discrete case, we have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lang="en-US" sz="3800" dirty="0" smtClean="0">
                <a:sym typeface="Symbol"/>
              </a:rPr>
              <a:t>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p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 </a:t>
            </a:r>
            <a:r>
              <a:rPr lang="en-US" sz="3800" dirty="0" smtClean="0">
                <a:sym typeface="Symbol"/>
              </a:rPr>
              <a:t>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p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lang="en-US" sz="3800" dirty="0" smtClean="0">
                <a:sym typeface="Symbol"/>
              </a:rPr>
              <a:t>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p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k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Transform Properties – (1b)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2286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Y</a:t>
            </a:r>
            <a:r>
              <a:rPr lang="en-US" dirty="0" smtClean="0"/>
              <a:t> is a continuous </a:t>
            </a:r>
            <a:r>
              <a:rPr lang="en-US" dirty="0" err="1" smtClean="0"/>
              <a:t>r.v</a:t>
            </a:r>
            <a:r>
              <a:rPr lang="en-US" dirty="0" smtClean="0"/>
              <a:t>. with </a:t>
            </a:r>
            <a:r>
              <a:rPr lang="en-US" dirty="0" err="1" smtClean="0"/>
              <a:t>p.d.f</a:t>
            </a:r>
            <a:r>
              <a:rPr lang="en-US" dirty="0" smtClean="0"/>
              <a:t>.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), and </a:t>
            </a:r>
            <a:r>
              <a:rPr lang="en-US" i="1" dirty="0" smtClean="0"/>
              <a:t>X</a:t>
            </a:r>
            <a:r>
              <a:rPr lang="en-US" i="1" baseline="-25000" dirty="0" smtClean="0"/>
              <a:t>Y</a:t>
            </a:r>
            <a:r>
              <a:rPr lang="en-US" i="1" dirty="0" smtClean="0"/>
              <a:t> </a:t>
            </a:r>
            <a:r>
              <a:rPr lang="en-US" dirty="0" smtClean="0"/>
              <a:t>is a discrete/continuous </a:t>
            </a:r>
            <a:r>
              <a:rPr lang="en-US" dirty="0" err="1" smtClean="0"/>
              <a:t>r.v</a:t>
            </a:r>
            <a:r>
              <a:rPr lang="en-US" dirty="0" smtClean="0"/>
              <a:t>. that depends on </a:t>
            </a:r>
            <a:r>
              <a:rPr lang="en-US" i="1" dirty="0" smtClean="0"/>
              <a:t>Y</a:t>
            </a:r>
            <a:r>
              <a:rPr lang="en-US" dirty="0" smtClean="0"/>
              <a:t>, then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X</a:t>
            </a:r>
            <a:r>
              <a:rPr lang="en-US" i="1" baseline="-25000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dy</a:t>
            </a:r>
            <a:r>
              <a:rPr lang="en-US" i="1" dirty="0" smtClean="0">
                <a:sym typeface="Symbol"/>
              </a:rPr>
              <a:t>   –  </a:t>
            </a:r>
            <a:r>
              <a:rPr lang="en-US" dirty="0" smtClean="0">
                <a:sym typeface="Symbol"/>
              </a:rPr>
              <a:t>(discrete)</a:t>
            </a:r>
          </a:p>
          <a:p>
            <a:pPr lvl="5">
              <a:lnSpc>
                <a:spcPct val="120000"/>
              </a:lnSpc>
            </a:pPr>
            <a:endParaRPr lang="en-US" sz="1300" i="1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i="1" dirty="0" smtClean="0"/>
              <a:t>X</a:t>
            </a:r>
            <a:r>
              <a:rPr lang="en-US" i="1" baseline="-25000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dy</a:t>
            </a:r>
            <a:r>
              <a:rPr lang="en-US" i="1" dirty="0" smtClean="0">
                <a:sym typeface="Symbol"/>
              </a:rPr>
              <a:t>   –</a:t>
            </a:r>
            <a:r>
              <a:rPr lang="en-US" dirty="0" smtClean="0">
                <a:sym typeface="Symbol"/>
              </a:rPr>
              <a:t>  (continuous)</a:t>
            </a:r>
            <a:endParaRPr lang="en-US" i="1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4876800" y="4114800"/>
            <a:ext cx="4038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the continuous case, we have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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f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dy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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f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dy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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f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dy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533400" y="4114800"/>
            <a:ext cx="4038600" cy="2286001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the discrete case, we have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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f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dy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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1800" b="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|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f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dy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	    =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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{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=0 to </a:t>
            </a:r>
            <a:r>
              <a:rPr kumimoji="0" lang="el-G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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)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f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)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dy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to # Arrivals in a Service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Number of Poisson arrivals </a:t>
            </a:r>
            <a:r>
              <a:rPr lang="en-US" i="1" dirty="0" smtClean="0"/>
              <a:t>A</a:t>
            </a:r>
            <a:r>
              <a:rPr lang="en-US" dirty="0" smtClean="0"/>
              <a:t> (of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/>
              <a:t>) during a (service) time with distribution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– </a:t>
            </a:r>
            <a:r>
              <a:rPr lang="en-US" i="1" dirty="0" smtClean="0"/>
              <a:t>A</a:t>
            </a:r>
            <a:r>
              <a:rPr lang="en-US" dirty="0" smtClean="0"/>
              <a:t> is a discrete random variable and </a:t>
            </a:r>
            <a:r>
              <a:rPr lang="en-US" i="1" dirty="0" smtClean="0"/>
              <a:t>S</a:t>
            </a:r>
            <a:r>
              <a:rPr lang="en-US" dirty="0" smtClean="0"/>
              <a:t> a continuous one</a:t>
            </a:r>
            <a:endParaRPr lang="en-US" i="1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</a:t>
            </a:r>
            <a:r>
              <a:rPr lang="en-US" i="1" dirty="0" smtClean="0"/>
              <a:t> A</a:t>
            </a:r>
            <a:r>
              <a:rPr lang="en-US" i="1" baseline="-25000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A</a:t>
            </a:r>
            <a:r>
              <a:rPr lang="en-US" i="1" baseline="-25000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dirty="0" err="1" smtClean="0">
                <a:sym typeface="Symbol"/>
              </a:rPr>
              <a:t>|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i="1" dirty="0" smtClean="0">
                <a:sym typeface="Symbol"/>
              </a:rPr>
              <a:t>=t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    </a:t>
            </a:r>
            <a:r>
              <a:rPr lang="en-US" sz="3600" i="1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        </a:t>
            </a: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A</a:t>
            </a:r>
            <a:r>
              <a:rPr lang="en-US" i="1" baseline="-25000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    </a:t>
            </a:r>
            <a:r>
              <a:rPr lang="en-US" sz="3600" i="1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        </a:t>
            </a: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e</a:t>
            </a:r>
            <a:r>
              <a:rPr lang="en-US" i="1" baseline="30000" dirty="0" smtClean="0">
                <a:sym typeface="Symbol"/>
              </a:rPr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(1–</a:t>
            </a:r>
            <a:r>
              <a:rPr lang="en-US" i="1" baseline="30000" dirty="0" smtClean="0">
                <a:latin typeface="Times New Roman"/>
                <a:cs typeface="Times New Roman"/>
              </a:rPr>
              <a:t>z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t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i="1" dirty="0" smtClean="0">
                <a:sym typeface="Symbol"/>
              </a:rPr>
              <a:t>    </a:t>
            </a:r>
            <a:r>
              <a:rPr lang="en-US" dirty="0" smtClean="0">
                <a:sym typeface="Symbol"/>
              </a:rPr>
              <a:t>(see next slide)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    </a:t>
            </a:r>
            <a:r>
              <a:rPr lang="en-US" sz="3600" i="1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        </a:t>
            </a: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 – a more direct derivation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-Transform of Poisson Arrivals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dirty="0" smtClean="0"/>
              <a:t>Given Poisson arrivals of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/>
              <a:t>, what is the </a:t>
            </a:r>
            <a:r>
              <a:rPr lang="en-US" i="1" dirty="0" smtClean="0"/>
              <a:t>z</a:t>
            </a:r>
            <a:r>
              <a:rPr lang="en-US" dirty="0" smtClean="0"/>
              <a:t>-transform of the number of arrivals in </a:t>
            </a:r>
            <a:r>
              <a:rPr lang="en-US" i="1" dirty="0" smtClean="0"/>
              <a:t>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46513" y="2710538"/>
          <a:ext cx="4497388" cy="3658512"/>
        </p:xfrm>
        <a:graphic>
          <a:graphicData uri="http://schemas.openxmlformats.org/presentationml/2006/ole">
            <p:oleObj spid="_x0000_s31746" name="Equation" r:id="rId4" imgW="1841400" imgH="149832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Transform Properties –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smtClean="0"/>
              <a:t>Z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i="1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+…+</a:t>
            </a:r>
            <a:r>
              <a:rPr lang="en-US" i="1" dirty="0" smtClean="0"/>
              <a:t>Y</a:t>
            </a:r>
            <a:r>
              <a:rPr lang="en-US" i="1" baseline="-25000" dirty="0" smtClean="0"/>
              <a:t>X</a:t>
            </a:r>
            <a:r>
              <a:rPr lang="en-US" dirty="0" smtClean="0"/>
              <a:t>, where the 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dirty="0" smtClean="0"/>
              <a:t>‘s are discrete/continuous </a:t>
            </a:r>
            <a:r>
              <a:rPr lang="en-US" dirty="0" err="1" smtClean="0"/>
              <a:t>i.i.d</a:t>
            </a:r>
            <a:r>
              <a:rPr lang="en-US" dirty="0" smtClean="0"/>
              <a:t>. </a:t>
            </a:r>
            <a:r>
              <a:rPr lang="en-US" dirty="0" err="1" smtClean="0"/>
              <a:t>r.v.’s</a:t>
            </a:r>
            <a:r>
              <a:rPr lang="en-US" dirty="0" smtClean="0"/>
              <a:t> and </a:t>
            </a:r>
            <a:r>
              <a:rPr lang="en-US" i="1" dirty="0" smtClean="0"/>
              <a:t>X </a:t>
            </a:r>
            <a:r>
              <a:rPr lang="en-US" dirty="0" smtClean="0"/>
              <a:t>is a discrete </a:t>
            </a:r>
            <a:r>
              <a:rPr lang="en-US" dirty="0" err="1" smtClean="0"/>
              <a:t>r.v</a:t>
            </a:r>
            <a:r>
              <a:rPr lang="en-US" dirty="0" smtClean="0"/>
              <a:t>. independent of the 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i="1" dirty="0" smtClean="0"/>
              <a:t>’s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i="1" dirty="0" smtClean="0"/>
              <a:t>Z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)) – </a:t>
            </a:r>
            <a:r>
              <a:rPr lang="en-US" i="1" dirty="0" smtClean="0"/>
              <a:t>z</a:t>
            </a:r>
            <a:r>
              <a:rPr lang="en-US" dirty="0" smtClean="0"/>
              <a:t>-transform of </a:t>
            </a:r>
            <a:r>
              <a:rPr lang="en-US" i="1" dirty="0" smtClean="0"/>
              <a:t>Z </a:t>
            </a:r>
            <a:r>
              <a:rPr lang="en-US" dirty="0" smtClean="0"/>
              <a:t>is </a:t>
            </a:r>
            <a:r>
              <a:rPr lang="en-US" i="1" dirty="0" smtClean="0"/>
              <a:t>z</a:t>
            </a:r>
            <a:r>
              <a:rPr lang="en-US" dirty="0" smtClean="0"/>
              <a:t>-transform of </a:t>
            </a:r>
            <a:r>
              <a:rPr lang="en-US" i="1" dirty="0" smtClean="0"/>
              <a:t>X</a:t>
            </a:r>
            <a:r>
              <a:rPr lang="en-US" dirty="0" smtClean="0"/>
              <a:t> evaluated at the </a:t>
            </a:r>
            <a:r>
              <a:rPr lang="en-US" i="1" dirty="0" smtClean="0"/>
              <a:t>z</a:t>
            </a:r>
            <a:r>
              <a:rPr lang="en-US" dirty="0" smtClean="0"/>
              <a:t>-transform of </a:t>
            </a:r>
            <a:r>
              <a:rPr lang="en-US" i="1" dirty="0" smtClean="0"/>
              <a:t>Y </a:t>
            </a:r>
            <a:r>
              <a:rPr lang="en-US" dirty="0" smtClean="0"/>
              <a:t>– (discrete)</a:t>
            </a:r>
            <a:endParaRPr lang="en-US" i="1" dirty="0" smtClean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i="1" dirty="0" smtClean="0"/>
              <a:t>Z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)) – Laplace transform of </a:t>
            </a:r>
            <a:r>
              <a:rPr lang="en-US" i="1" dirty="0" smtClean="0"/>
              <a:t>Z </a:t>
            </a:r>
            <a:r>
              <a:rPr lang="en-US" dirty="0" smtClean="0"/>
              <a:t>is </a:t>
            </a:r>
            <a:r>
              <a:rPr lang="en-US" i="1" dirty="0" smtClean="0"/>
              <a:t>z</a:t>
            </a:r>
            <a:r>
              <a:rPr lang="en-US" dirty="0" smtClean="0"/>
              <a:t>-transform of </a:t>
            </a:r>
            <a:r>
              <a:rPr lang="en-US" i="1" dirty="0" smtClean="0"/>
              <a:t>X</a:t>
            </a:r>
            <a:r>
              <a:rPr lang="en-US" dirty="0" smtClean="0"/>
              <a:t> evaluated at the Laplace transform of </a:t>
            </a:r>
            <a:r>
              <a:rPr lang="en-US" i="1" dirty="0" smtClean="0"/>
              <a:t>Y </a:t>
            </a:r>
            <a:r>
              <a:rPr lang="en-US" dirty="0" smtClean="0"/>
              <a:t>– (continuous)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i="1" baseline="-25000" dirty="0" smtClean="0"/>
              <a:t>	</a:t>
            </a:r>
            <a:r>
              <a:rPr lang="en-US" dirty="0" smtClean="0"/>
              <a:t>Based on transform of sum of </a:t>
            </a:r>
            <a:r>
              <a:rPr lang="en-US" dirty="0" err="1" smtClean="0"/>
              <a:t>i.i.d</a:t>
            </a:r>
            <a:r>
              <a:rPr lang="en-US" dirty="0" smtClean="0"/>
              <a:t>. </a:t>
            </a:r>
            <a:r>
              <a:rPr lang="en-US" dirty="0" err="1" smtClean="0"/>
              <a:t>r.v.’s</a:t>
            </a:r>
            <a:r>
              <a:rPr lang="en-US" dirty="0" smtClean="0"/>
              <a:t> is product of transform and </a:t>
            </a:r>
            <a:r>
              <a:rPr lang="en-US" i="1" dirty="0" smtClean="0"/>
              <a:t>z</a:t>
            </a:r>
            <a:r>
              <a:rPr lang="en-US" dirty="0" smtClean="0"/>
              <a:t>-transform as an expectation after conditioning</a:t>
            </a:r>
            <a:endParaRPr lang="en-US" i="1" baseline="-25000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Assume 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dirty="0" smtClean="0"/>
              <a:t>‘s are exponential with parameter 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dirty="0" smtClean="0">
                <a:latin typeface="Times New Roman"/>
                <a:cs typeface="Times New Roman"/>
              </a:rPr>
              <a:t>, and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 is </a:t>
            </a:r>
            <a:r>
              <a:rPr lang="en-US" dirty="0" err="1" smtClean="0">
                <a:latin typeface="Times New Roman"/>
                <a:cs typeface="Times New Roman"/>
              </a:rPr>
              <a:t>Geom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2">
              <a:lnSpc>
                <a:spcPct val="120000"/>
              </a:lnSpc>
            </a:pP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n-US" i="1" dirty="0" err="1" smtClean="0">
                <a:latin typeface="Times New Roman"/>
                <a:cs typeface="Times New Roman"/>
              </a:rPr>
              <a:t>zp</a:t>
            </a:r>
            <a:r>
              <a:rPr lang="en-US" dirty="0" smtClean="0">
                <a:latin typeface="Times New Roman"/>
                <a:cs typeface="Times New Roman"/>
              </a:rPr>
              <a:t>/[1-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)];   </a:t>
            </a:r>
            <a:r>
              <a:rPr lang="en-US" i="1" dirty="0" smtClean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dirty="0" smtClean="0">
                <a:latin typeface="Times New Roman"/>
                <a:cs typeface="Times New Roman"/>
              </a:rPr>
              <a:t>/(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2">
              <a:lnSpc>
                <a:spcPct val="120000"/>
              </a:lnSpc>
            </a:pPr>
            <a:r>
              <a:rPr lang="en-US" i="1" dirty="0" smtClean="0"/>
              <a:t>Z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/(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+s–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+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/(</a:t>
            </a:r>
            <a:r>
              <a:rPr lang="en-US" i="1" dirty="0" smtClean="0">
                <a:latin typeface="Times New Roman"/>
                <a:cs typeface="Times New Roman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2">
              <a:lnSpc>
                <a:spcPct val="120000"/>
              </a:lnSpc>
              <a:buFont typeface="Symbol" pitchFamily="18" charset="2"/>
              <a:buChar char="Þ"/>
            </a:pPr>
            <a:r>
              <a:rPr lang="en-US" i="1" dirty="0" smtClean="0">
                <a:latin typeface="Times New Roman"/>
                <a:cs typeface="Times New Roman"/>
              </a:rPr>
              <a:t> Z</a:t>
            </a:r>
            <a:r>
              <a:rPr lang="en-US" dirty="0" smtClean="0">
                <a:latin typeface="Times New Roman"/>
                <a:cs typeface="Times New Roman"/>
              </a:rPr>
              <a:t> is exponential with parameter 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in System for M/G/1 –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Consider the queue state at </a:t>
            </a:r>
            <a:r>
              <a:rPr lang="en-US" i="1" dirty="0" smtClean="0"/>
              <a:t>departure</a:t>
            </a:r>
            <a:r>
              <a:rPr lang="en-US" dirty="0" smtClean="0"/>
              <a:t> times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ym typeface="Symbol"/>
              </a:rPr>
              <a:t>This forms an embedded DTMC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ym typeface="Symbol"/>
              </a:rPr>
              <a:t>Recall that statistics seen by departures, arrivals, and at random times are identical (PASTA and level crossing argument)</a:t>
            </a:r>
          </a:p>
          <a:p>
            <a:pPr lvl="1">
              <a:lnSpc>
                <a:spcPct val="110000"/>
              </a:lnSpc>
            </a:pP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π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0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a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+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=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 to 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+1}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a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j–i+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where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a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is the probability of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arrivals during one service time</a:t>
            </a:r>
            <a:endParaRPr lang="en-US" i="1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Recall that we know </a:t>
            </a:r>
            <a:r>
              <a:rPr lang="en-US" i="1" dirty="0" smtClean="0"/>
              <a:t>A</a:t>
            </a:r>
            <a:r>
              <a:rPr lang="en-US" i="1" baseline="-25000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</a:t>
            </a:r>
            <a:r>
              <a:rPr lang="en-US" dirty="0" smtClean="0"/>
              <a:t>, so we can express 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– </a:t>
            </a:r>
            <a:r>
              <a:rPr lang="en-US" i="1" dirty="0" smtClean="0"/>
              <a:t>z</a:t>
            </a:r>
            <a:r>
              <a:rPr lang="en-US" dirty="0" smtClean="0"/>
              <a:t>-transform of number in the system,</a:t>
            </a:r>
            <a:r>
              <a:rPr lang="en-US" i="1" dirty="0" smtClean="0"/>
              <a:t> </a:t>
            </a:r>
            <a:r>
              <a:rPr lang="en-US" dirty="0" smtClean="0"/>
              <a:t>in terms of the Laplace transform of the service time evaluated at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8136</TotalTime>
  <Words>693</Words>
  <Application>Microsoft Office PowerPoint</Application>
  <PresentationFormat>On-screen Show (4:3)</PresentationFormat>
  <Paragraphs>125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Transform Analysis</vt:lpstr>
      <vt:lpstr>Two Types of Transforms</vt:lpstr>
      <vt:lpstr>Basic Transform Properties</vt:lpstr>
      <vt:lpstr>Other Transform Properties – (1a)</vt:lpstr>
      <vt:lpstr>Other Transform Properties – (1b)</vt:lpstr>
      <vt:lpstr>Applying to # Arrivals in a Service Time</vt:lpstr>
      <vt:lpstr>z-Transform of Poisson Arrivals</vt:lpstr>
      <vt:lpstr>Other Transform Properties – (2)</vt:lpstr>
      <vt:lpstr>Number in System for M/G/1 – (1) </vt:lpstr>
      <vt:lpstr>Number in System for M/G/1 – (2) </vt:lpstr>
      <vt:lpstr>Time in System for M/G/1</vt:lpstr>
      <vt:lpstr>Re-deriving the P-K Formula</vt:lpstr>
      <vt:lpstr>Other Transform Properties –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319</cp:revision>
  <dcterms:created xsi:type="dcterms:W3CDTF">2015-09-24T13:04:39Z</dcterms:created>
  <dcterms:modified xsi:type="dcterms:W3CDTF">2016-11-29T15:32:52Z</dcterms:modified>
</cp:coreProperties>
</file>