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0" r:id="rId3"/>
    <p:sldId id="278" r:id="rId4"/>
    <p:sldId id="289" r:id="rId5"/>
    <p:sldId id="288" r:id="rId6"/>
    <p:sldId id="281" r:id="rId7"/>
    <p:sldId id="287" r:id="rId8"/>
    <p:sldId id="282" r:id="rId9"/>
    <p:sldId id="283" r:id="rId10"/>
    <p:sldId id="284" r:id="rId11"/>
    <p:sldId id="286" r:id="rId12"/>
    <p:sldId id="290" r:id="rId13"/>
    <p:sldId id="29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533" autoAdjust="0"/>
    <p:restoredTop sz="86437" autoAdjust="0"/>
  </p:normalViewPr>
  <p:slideViewPr>
    <p:cSldViewPr>
      <p:cViewPr varScale="1">
        <p:scale>
          <a:sx n="115" d="100"/>
          <a:sy n="115" d="100"/>
        </p:scale>
        <p:origin x="-96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7990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2AF35-DE59-4FFA-B463-CBAAAE980C30}" type="datetimeFigureOut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48C0B1-3421-4E6F-BE04-F408AC79F7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8124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77630-C836-4084-B714-9C3267E1EDD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48C0B1-3421-4E6F-BE04-F408AC79F7D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A46AC-4A1F-4640-ACAE-B3FDDBFA099D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9C1B-DBE3-4C68-87F8-1281BA486283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76644-799A-400B-8328-B2CB891745D5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6BD38-70B1-4B53-981E-8A0B2C2BDB62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6C16B7-3BBB-4290-995B-FE5141D2C0D0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D8B3-0A78-4AB0-9771-600BBBBF3D75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778FC-96F7-42D3-A023-754055E7DB0D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D1FA8-F93D-4A89-A4CE-06D7D421C52D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BD942-D4DE-4078-A5C8-1F606CD2695D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41073-4DA8-42EC-91BF-F40EC37C52A6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821A5-1CBC-45DF-B575-902B96E3BE19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44E1A-D049-49A2-8F49-43216175105C}" type="datetime1">
              <a:rPr lang="en-US" smtClean="0"/>
              <a:pPr/>
              <a:t>11/29/2016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B4449-0AD5-4B53-B877-8F22598522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Transform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in System for M/G/1 – (2)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5105400"/>
            <a:ext cx="8458200" cy="16002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We know that 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π</a:t>
            </a:r>
            <a:r>
              <a:rPr lang="en-US" baseline="-25000" dirty="0" smtClean="0">
                <a:latin typeface="Times New Roman"/>
                <a:cs typeface="Times New Roman"/>
                <a:sym typeface="Symbol"/>
              </a:rPr>
              <a:t>0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= 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1 – </a:t>
            </a:r>
            <a:r>
              <a:rPr lang="el-GR" i="1" dirty="0" smtClean="0">
                <a:latin typeface="Times New Roman"/>
                <a:cs typeface="Times New Roman"/>
                <a:sym typeface="Symbol"/>
              </a:rPr>
              <a:t>ρ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,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so that we have</a:t>
            </a:r>
          </a:p>
          <a:p>
            <a:pPr lvl="1"/>
            <a:endParaRPr lang="en-US" dirty="0" smtClean="0">
              <a:latin typeface="Times New Roman"/>
              <a:cs typeface="Times New Roman"/>
              <a:sym typeface="Symbol"/>
            </a:endParaRPr>
          </a:p>
          <a:p>
            <a:pPr lvl="1"/>
            <a:endParaRPr lang="en-US" dirty="0" smtClean="0">
              <a:latin typeface="Times New Roman"/>
              <a:cs typeface="Times New Roman"/>
              <a:sym typeface="Symbol"/>
            </a:endParaRPr>
          </a:p>
          <a:p>
            <a:pPr lvl="1"/>
            <a:endParaRPr lang="en-US" dirty="0" smtClean="0">
              <a:latin typeface="Times New Roman"/>
              <a:cs typeface="Times New Roman"/>
              <a:sym typeface="Symbol"/>
            </a:endParaRPr>
          </a:p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	and we can now get all the moments of 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N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(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z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)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82688" y="1219200"/>
          <a:ext cx="5954712" cy="3954462"/>
        </p:xfrm>
        <a:graphic>
          <a:graphicData uri="http://schemas.openxmlformats.org/presentationml/2006/ole">
            <p:oleObj spid="_x0000_s2050" name="Equation" r:id="rId4" imgW="3670200" imgH="24382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676400" y="5486400"/>
          <a:ext cx="4883150" cy="701675"/>
        </p:xfrm>
        <a:graphic>
          <a:graphicData uri="http://schemas.openxmlformats.org/presentationml/2006/ole">
            <p:oleObj spid="_x0000_s2051" name="Equation" r:id="rId5" imgW="30096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in System for M/G/1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534400" cy="53340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Let </a:t>
            </a:r>
            <a:r>
              <a:rPr lang="en-US" i="1" dirty="0" smtClean="0"/>
              <a:t>T</a:t>
            </a:r>
            <a:r>
              <a:rPr lang="en-US" dirty="0" smtClean="0"/>
              <a:t> be a job’s time in the system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The </a:t>
            </a:r>
            <a:r>
              <a:rPr lang="en-US" i="1" dirty="0" smtClean="0"/>
              <a:t>z</a:t>
            </a:r>
            <a:r>
              <a:rPr lang="en-US" dirty="0" smtClean="0"/>
              <a:t>-transform of the number of Poisson arrivals of rate </a:t>
            </a:r>
            <a:r>
              <a:rPr lang="el-GR" i="1" dirty="0" smtClean="0">
                <a:latin typeface="Times New Roman"/>
                <a:cs typeface="Times New Roman"/>
              </a:rPr>
              <a:t>λ </a:t>
            </a:r>
            <a:r>
              <a:rPr lang="en-US" dirty="0" smtClean="0"/>
              <a:t>during </a:t>
            </a:r>
            <a:r>
              <a:rPr lang="en-US" i="1" dirty="0" smtClean="0"/>
              <a:t>T</a:t>
            </a:r>
            <a:r>
              <a:rPr lang="en-US" dirty="0" smtClean="0"/>
              <a:t> is given by </a:t>
            </a:r>
            <a:r>
              <a:rPr lang="en-US" i="1" dirty="0" smtClean="0"/>
              <a:t>A</a:t>
            </a:r>
            <a:r>
              <a:rPr lang="en-US" i="1" baseline="-25000" dirty="0" smtClean="0"/>
              <a:t>T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i="1" dirty="0" smtClean="0"/>
              <a:t>T</a:t>
            </a:r>
            <a:r>
              <a:rPr lang="en-US" dirty="0" smtClean="0"/>
              <a:t>(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–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endParaRPr lang="en-US" i="1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But</a:t>
            </a:r>
            <a:r>
              <a:rPr lang="en-US" dirty="0" smtClean="0"/>
              <a:t> the number of arrivals during </a:t>
            </a:r>
            <a:r>
              <a:rPr lang="en-US" i="1" dirty="0" smtClean="0"/>
              <a:t>T</a:t>
            </a:r>
            <a:r>
              <a:rPr lang="en-US" dirty="0" smtClean="0"/>
              <a:t> is the number of jobs in the system seen by a departure, so</a:t>
            </a:r>
            <a:r>
              <a:rPr lang="en-US" i="1" dirty="0" smtClean="0"/>
              <a:t> T</a:t>
            </a:r>
            <a:r>
              <a:rPr lang="en-US" dirty="0" smtClean="0"/>
              <a:t>(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–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 </a:t>
            </a:r>
            <a:r>
              <a:rPr lang="en-US" i="1" dirty="0" smtClean="0">
                <a:latin typeface="Times New Roman"/>
                <a:cs typeface="Times New Roman"/>
              </a:rPr>
              <a:t>= N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Hence, we have</a:t>
            </a:r>
          </a:p>
          <a:p>
            <a:pPr>
              <a:lnSpc>
                <a:spcPct val="120000"/>
              </a:lnSpc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latin typeface="Times New Roman"/>
                <a:cs typeface="Times New Roman"/>
              </a:rPr>
              <a:t>Similarly, since </a:t>
            </a:r>
            <a:r>
              <a:rPr lang="en-US" i="1" dirty="0" smtClean="0">
                <a:latin typeface="Times New Roman"/>
                <a:cs typeface="Times New Roman"/>
              </a:rPr>
              <a:t>T = S + T</a:t>
            </a:r>
            <a:r>
              <a:rPr lang="en-US" i="1" baseline="-25000" dirty="0" smtClean="0">
                <a:latin typeface="Times New Roman"/>
                <a:cs typeface="Times New Roman"/>
              </a:rPr>
              <a:t>Q</a:t>
            </a:r>
            <a:r>
              <a:rPr lang="en-US" i="1" dirty="0" smtClean="0">
                <a:latin typeface="Times New Roman"/>
                <a:cs typeface="Times New Roman"/>
              </a:rPr>
              <a:t>,</a:t>
            </a:r>
            <a:r>
              <a:rPr lang="en-US" dirty="0" smtClean="0">
                <a:latin typeface="Times New Roman"/>
                <a:cs typeface="Times New Roman"/>
              </a:rPr>
              <a:t> we get</a:t>
            </a:r>
          </a:p>
          <a:p>
            <a:pPr>
              <a:lnSpc>
                <a:spcPct val="120000"/>
              </a:lnSpc>
            </a:pPr>
            <a:endParaRPr lang="en-US" dirty="0" smtClean="0">
              <a:latin typeface="Times New Roman"/>
              <a:cs typeface="Times New Roman"/>
            </a:endParaRPr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latin typeface="Times New Roman"/>
                <a:cs typeface="Times New Roman"/>
              </a:rPr>
              <a:t> 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731963" y="3733800"/>
          <a:ext cx="5583237" cy="1465263"/>
        </p:xfrm>
        <a:graphic>
          <a:graphicData uri="http://schemas.openxmlformats.org/presentationml/2006/ole">
            <p:oleObj spid="_x0000_s4099" name="Equation" r:id="rId4" imgW="2958840" imgH="77436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275013" y="5727700"/>
          <a:ext cx="3259137" cy="793750"/>
        </p:xfrm>
        <a:graphic>
          <a:graphicData uri="http://schemas.openxmlformats.org/presentationml/2006/ole">
            <p:oleObj spid="_x0000_s4100" name="Equation" r:id="rId5" imgW="1726920" imgH="41904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Re-deriving the P-K Formula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77327" y="1676400"/>
          <a:ext cx="8966200" cy="4343400"/>
        </p:xfrm>
        <a:graphic>
          <a:graphicData uri="http://schemas.openxmlformats.org/presentationml/2006/ole">
            <p:oleObj spid="_x0000_s44034" name="Equation" r:id="rId4" imgW="5105160" imgH="246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Transform Properties –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2578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Given a continuous </a:t>
            </a:r>
            <a:r>
              <a:rPr lang="en-US" dirty="0" err="1" smtClean="0"/>
              <a:t>r.v</a:t>
            </a:r>
            <a:r>
              <a:rPr lang="en-US" dirty="0" smtClean="0"/>
              <a:t>. with </a:t>
            </a:r>
            <a:r>
              <a:rPr lang="en-US" dirty="0" err="1" smtClean="0"/>
              <a:t>p.d.f</a:t>
            </a:r>
            <a:r>
              <a:rPr lang="en-US" dirty="0" smtClean="0"/>
              <a:t>. </a:t>
            </a:r>
            <a:r>
              <a:rPr lang="en-US" i="1" dirty="0" smtClean="0"/>
              <a:t>b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) and </a:t>
            </a:r>
            <a:r>
              <a:rPr lang="en-US" dirty="0" err="1" smtClean="0">
                <a:sym typeface="Symbol"/>
              </a:rPr>
              <a:t>c.d.f</a:t>
            </a:r>
            <a:r>
              <a:rPr lang="en-US" dirty="0" smtClean="0">
                <a:sym typeface="Symbol"/>
              </a:rPr>
              <a:t>.</a:t>
            </a:r>
            <a:r>
              <a:rPr lang="en-US" i="1" dirty="0" smtClean="0"/>
              <a:t> B</a:t>
            </a:r>
            <a:r>
              <a:rPr lang="en-US" dirty="0" smtClean="0"/>
              <a:t>(</a:t>
            </a:r>
            <a:r>
              <a:rPr lang="en-US" dirty="0" smtClean="0">
                <a:sym typeface="Symbol"/>
              </a:rPr>
              <a:t>), then 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=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)/</a:t>
            </a:r>
            <a:r>
              <a:rPr lang="en-US" i="1" dirty="0" smtClean="0">
                <a:sym typeface="Symbol"/>
              </a:rPr>
              <a:t>s</a:t>
            </a:r>
          </a:p>
          <a:p>
            <a:pPr>
              <a:lnSpc>
                <a:spcPct val="120000"/>
              </a:lnSpc>
              <a:buNone/>
            </a:pPr>
            <a:r>
              <a:rPr lang="en-US" i="1" dirty="0" smtClean="0">
                <a:sym typeface="Symbol"/>
              </a:rPr>
              <a:t>	i.e., </a:t>
            </a:r>
            <a:r>
              <a:rPr lang="en-US" dirty="0" smtClean="0">
                <a:sym typeface="Symbol"/>
              </a:rPr>
              <a:t>the Laplace transform of the distribution is the Laplace transform of the density function divided by </a:t>
            </a:r>
            <a:r>
              <a:rPr lang="en-US" i="1" dirty="0" smtClean="0">
                <a:sym typeface="Symbol"/>
              </a:rPr>
              <a:t>s</a:t>
            </a:r>
            <a:endParaRPr lang="en-US" dirty="0" smtClean="0">
              <a:sym typeface="Symbol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Note also that the Laplace transform of the complementary </a:t>
            </a:r>
            <a:r>
              <a:rPr lang="en-US" dirty="0" err="1" smtClean="0">
                <a:sym typeface="Symbol"/>
              </a:rPr>
              <a:t>c.d.f</a:t>
            </a:r>
            <a:r>
              <a:rPr lang="en-US" dirty="0" smtClean="0">
                <a:sym typeface="Symbol"/>
              </a:rPr>
              <a:t>. is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</a:t>
            </a:r>
            <a:r>
              <a:rPr lang="en-US" dirty="0" smtClean="0">
                <a:sym typeface="Symbol"/>
              </a:rPr>
              <a:t>= (1 – 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))/</a:t>
            </a:r>
            <a:r>
              <a:rPr lang="en-US" i="1" dirty="0" smtClean="0">
                <a:sym typeface="Symbol"/>
              </a:rPr>
              <a:t>s</a:t>
            </a:r>
            <a:endParaRPr lang="en-US" dirty="0" smtClean="0">
              <a:sym typeface="Symbo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875417" y="5325687"/>
            <a:ext cx="182880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Transforms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/>
          <a:lstStyle/>
          <a:p>
            <a:r>
              <a:rPr lang="en-US" dirty="0" smtClean="0"/>
              <a:t>Discrete random variable: </a:t>
            </a:r>
            <a:r>
              <a:rPr lang="en-US" i="1" dirty="0" smtClean="0"/>
              <a:t>z</a:t>
            </a:r>
            <a:r>
              <a:rPr lang="en-US" dirty="0" smtClean="0"/>
              <a:t>-transform</a:t>
            </a:r>
          </a:p>
          <a:p>
            <a:pPr lvl="1"/>
            <a:r>
              <a:rPr lang="en-US" i="1" dirty="0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=</a:t>
            </a:r>
            <a:r>
              <a:rPr lang="en-US" i="1" dirty="0" smtClean="0"/>
              <a:t> </a:t>
            </a:r>
            <a:r>
              <a:rPr lang="en-US" i="1" dirty="0" err="1" smtClean="0"/>
              <a:t>G</a:t>
            </a:r>
            <a:r>
              <a:rPr lang="en-US" i="1" baseline="-25000" dirty="0" err="1" smtClean="0"/>
              <a:t>p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= E[</a:t>
            </a:r>
            <a:r>
              <a:rPr lang="en-US" i="1" dirty="0" err="1" smtClean="0"/>
              <a:t>z</a:t>
            </a:r>
            <a:r>
              <a:rPr lang="en-US" i="1" baseline="30000" dirty="0" err="1" smtClean="0"/>
              <a:t>X</a:t>
            </a:r>
            <a:r>
              <a:rPr lang="en-US" dirty="0" smtClean="0"/>
              <a:t>] = </a:t>
            </a:r>
            <a:r>
              <a:rPr lang="el-GR" dirty="0" smtClean="0"/>
              <a:t>Σ</a:t>
            </a:r>
            <a:r>
              <a:rPr lang="en-US" baseline="-25000" dirty="0" smtClean="0"/>
              <a:t>{</a:t>
            </a:r>
            <a:r>
              <a:rPr lang="en-US" i="1" baseline="-25000" dirty="0" err="1" smtClean="0"/>
              <a:t>i</a:t>
            </a:r>
            <a:r>
              <a:rPr lang="en-US" i="1" baseline="-25000" dirty="0" smtClean="0"/>
              <a:t> </a:t>
            </a:r>
            <a:r>
              <a:rPr lang="en-US" baseline="-25000" dirty="0" smtClean="0"/>
              <a:t>= 0 to </a:t>
            </a:r>
            <a:r>
              <a:rPr lang="el-GR" baseline="-25000" dirty="0" smtClean="0">
                <a:sym typeface="Symbol"/>
              </a:rPr>
              <a:t>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z</a:t>
            </a:r>
            <a:r>
              <a:rPr lang="en-US" i="1" baseline="30000" dirty="0" err="1" smtClean="0">
                <a:sym typeface="Symbol"/>
              </a:rPr>
              <a:t>i</a:t>
            </a:r>
            <a:r>
              <a:rPr lang="en-US" i="1" dirty="0" smtClean="0">
                <a:sym typeface="Symbol"/>
              </a:rPr>
              <a:t>, </a:t>
            </a:r>
          </a:p>
          <a:p>
            <a:pPr lvl="1">
              <a:buNone/>
            </a:pPr>
            <a:r>
              <a:rPr lang="en-US" i="1" dirty="0" smtClean="0">
                <a:sym typeface="Symbol"/>
              </a:rPr>
              <a:t>	</a:t>
            </a:r>
            <a:r>
              <a:rPr lang="en-US" dirty="0" smtClean="0">
                <a:sym typeface="Symbol"/>
              </a:rPr>
              <a:t>where P{</a:t>
            </a:r>
            <a:r>
              <a:rPr lang="en-US" i="1" dirty="0" smtClean="0">
                <a:sym typeface="Symbol"/>
              </a:rPr>
              <a:t>X=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} =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)</a:t>
            </a:r>
          </a:p>
          <a:p>
            <a:pPr lvl="1"/>
            <a:r>
              <a:rPr lang="en-US" dirty="0" smtClean="0">
                <a:sym typeface="Symbol"/>
              </a:rPr>
              <a:t>Note that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(1) = 1</a:t>
            </a:r>
          </a:p>
          <a:p>
            <a:r>
              <a:rPr lang="en-US" dirty="0" smtClean="0">
                <a:sym typeface="Symbol"/>
              </a:rPr>
              <a:t>Continuous random variable: Laplace transform</a:t>
            </a:r>
          </a:p>
          <a:p>
            <a:pPr lvl="1"/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smtClean="0">
                <a:sym typeface="Symbol"/>
              </a:rPr>
              <a:t> = L</a:t>
            </a:r>
            <a:r>
              <a:rPr lang="en-US" i="1" baseline="-25000" dirty="0" smtClean="0">
                <a:sym typeface="Symbol"/>
              </a:rPr>
              <a:t>f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= E[</a:t>
            </a:r>
            <a:r>
              <a:rPr lang="en-US" i="1" dirty="0" smtClean="0">
                <a:sym typeface="Symbol"/>
              </a:rPr>
              <a:t>e</a:t>
            </a:r>
            <a:r>
              <a:rPr lang="en-US" i="1" baseline="30000" dirty="0" smtClean="0">
                <a:sym typeface="Symbol"/>
              </a:rPr>
              <a:t>–</a:t>
            </a:r>
            <a:r>
              <a:rPr lang="en-US" i="1" baseline="30000" dirty="0" err="1" smtClean="0">
                <a:sym typeface="Symbol"/>
              </a:rPr>
              <a:t>sX</a:t>
            </a:r>
            <a:r>
              <a:rPr lang="en-US" dirty="0" smtClean="0">
                <a:sym typeface="Symbol"/>
              </a:rPr>
              <a:t>] </a:t>
            </a:r>
            <a:r>
              <a:rPr lang="en-US" i="1" dirty="0" smtClean="0">
                <a:sym typeface="Symbol"/>
              </a:rPr>
              <a:t></a:t>
            </a:r>
            <a:r>
              <a:rPr lang="en-US" baseline="-25000" dirty="0" smtClean="0">
                <a:sym typeface="Symbol"/>
              </a:rPr>
              <a:t>{</a:t>
            </a:r>
            <a:r>
              <a:rPr lang="en-US" i="1" baseline="-25000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=0 to </a:t>
            </a:r>
            <a:r>
              <a:rPr lang="el-GR" baseline="-25000" dirty="0" smtClean="0">
                <a:sym typeface="Symbol"/>
              </a:rPr>
              <a:t>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i="1" dirty="0" smtClean="0">
                <a:sym typeface="Symbol"/>
              </a:rPr>
              <a:t>e</a:t>
            </a:r>
            <a:r>
              <a:rPr lang="en-US" i="1" baseline="30000" dirty="0" smtClean="0">
                <a:sym typeface="Symbol"/>
              </a:rPr>
              <a:t>–</a:t>
            </a:r>
            <a:r>
              <a:rPr lang="en-US" i="1" baseline="30000" dirty="0" err="1" smtClean="0">
                <a:sym typeface="Symbol"/>
              </a:rPr>
              <a:t>st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dt</a:t>
            </a:r>
            <a:endParaRPr lang="en-US" i="1" dirty="0" smtClean="0">
              <a:sym typeface="Symbol"/>
            </a:endParaRPr>
          </a:p>
          <a:p>
            <a:pPr lvl="1">
              <a:buNone/>
            </a:pPr>
            <a:r>
              <a:rPr lang="en-US" i="1" dirty="0" smtClean="0">
                <a:sym typeface="Symbol"/>
              </a:rPr>
              <a:t>	</a:t>
            </a:r>
            <a:r>
              <a:rPr lang="en-US" dirty="0" smtClean="0">
                <a:sym typeface="Symbol"/>
              </a:rPr>
              <a:t>where 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()</a:t>
            </a:r>
            <a:r>
              <a:rPr lang="en-US" i="1" dirty="0" smtClean="0">
                <a:sym typeface="Symbol"/>
              </a:rPr>
              <a:t> </a:t>
            </a:r>
            <a:r>
              <a:rPr lang="en-US" dirty="0" smtClean="0">
                <a:sym typeface="Symbol"/>
              </a:rPr>
              <a:t>is </a:t>
            </a:r>
            <a:r>
              <a:rPr lang="en-US" dirty="0" err="1" smtClean="0">
                <a:sym typeface="Symbol"/>
              </a:rPr>
              <a:t>p.d.f</a:t>
            </a:r>
            <a:r>
              <a:rPr lang="en-US" dirty="0" smtClean="0">
                <a:sym typeface="Symbol"/>
              </a:rPr>
              <a:t>. of </a:t>
            </a:r>
            <a:r>
              <a:rPr lang="en-US" i="1" dirty="0" smtClean="0">
                <a:sym typeface="Symbol"/>
              </a:rPr>
              <a:t>X</a:t>
            </a:r>
          </a:p>
          <a:p>
            <a:pPr lvl="1"/>
            <a:r>
              <a:rPr lang="en-US" dirty="0" smtClean="0">
                <a:sym typeface="Symbol"/>
              </a:rPr>
              <a:t>Note that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(0) =  1</a:t>
            </a:r>
            <a:endParaRPr lang="en-US" dirty="0" smtClean="0"/>
          </a:p>
          <a:p>
            <a:pPr lvl="1"/>
            <a:r>
              <a:rPr lang="en-US" dirty="0" smtClean="0"/>
              <a:t>Note also that </a:t>
            </a:r>
            <a:r>
              <a:rPr lang="en-US" i="1" dirty="0" smtClean="0"/>
              <a:t>X</a:t>
            </a:r>
            <a:r>
              <a:rPr lang="en-US" i="1" baseline="-25000" dirty="0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= </a:t>
            </a:r>
            <a:r>
              <a:rPr lang="en-US" i="1" dirty="0" smtClean="0">
                <a:sym typeface="Symbol"/>
              </a:rPr>
              <a:t>e</a:t>
            </a:r>
            <a:r>
              <a:rPr lang="en-US" i="1" baseline="30000" dirty="0" smtClean="0">
                <a:sym typeface="Symbol"/>
              </a:rPr>
              <a:t>–</a:t>
            </a:r>
            <a:r>
              <a:rPr lang="en-US" i="1" baseline="30000" dirty="0" err="1" smtClean="0">
                <a:sym typeface="Symbol"/>
              </a:rPr>
              <a:t>sx</a:t>
            </a:r>
            <a:r>
              <a:rPr lang="en-US" dirty="0" smtClean="0">
                <a:sym typeface="Symbol"/>
              </a:rPr>
              <a:t> when P{</a:t>
            </a:r>
            <a:r>
              <a:rPr lang="en-US" i="1" dirty="0" smtClean="0">
                <a:sym typeface="Symbol"/>
              </a:rPr>
              <a:t>X=x</a:t>
            </a:r>
            <a:r>
              <a:rPr lang="en-US" dirty="0" smtClean="0">
                <a:sym typeface="Symbol"/>
              </a:rPr>
              <a:t>} = 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Transform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4102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i="1" dirty="0" smtClean="0"/>
              <a:t> </a:t>
            </a:r>
          </a:p>
          <a:p>
            <a:pPr lvl="4">
              <a:lnSpc>
                <a:spcPct val="120000"/>
              </a:lnSpc>
            </a:pPr>
            <a:endParaRPr lang="en-US" sz="1000" i="1" dirty="0" smtClean="0"/>
          </a:p>
          <a:p>
            <a:pPr>
              <a:lnSpc>
                <a:spcPct val="120000"/>
              </a:lnSpc>
            </a:pPr>
            <a:r>
              <a:rPr lang="en-US" i="1" dirty="0" smtClean="0"/>
              <a:t> </a:t>
            </a:r>
          </a:p>
          <a:p>
            <a:pPr lvl="4">
              <a:lnSpc>
                <a:spcPct val="120000"/>
              </a:lnSpc>
            </a:pPr>
            <a:endParaRPr lang="en-US" sz="1000" i="1" dirty="0" smtClean="0"/>
          </a:p>
          <a:p>
            <a:pPr>
              <a:lnSpc>
                <a:spcPct val="120000"/>
              </a:lnSpc>
            </a:pPr>
            <a:r>
              <a:rPr lang="en-US" dirty="0" smtClean="0"/>
              <a:t>Let </a:t>
            </a:r>
            <a:r>
              <a:rPr lang="en-US" i="1" dirty="0" smtClean="0"/>
              <a:t>Z = X+Y, </a:t>
            </a:r>
            <a:r>
              <a:rPr lang="en-US" dirty="0" smtClean="0"/>
              <a:t>with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 </a:t>
            </a:r>
            <a:r>
              <a:rPr lang="en-US" dirty="0" smtClean="0"/>
              <a:t>two discrete </a:t>
            </a:r>
            <a:r>
              <a:rPr lang="en-US" u="sng" dirty="0" smtClean="0"/>
              <a:t>independent</a:t>
            </a:r>
            <a:r>
              <a:rPr lang="en-US" dirty="0" smtClean="0"/>
              <a:t> </a:t>
            </a:r>
            <a:r>
              <a:rPr lang="en-US" dirty="0" err="1" smtClean="0"/>
              <a:t>r.v.’s</a:t>
            </a:r>
            <a:endParaRPr lang="en-US" dirty="0" smtClean="0">
              <a:sym typeface="Symbol"/>
            </a:endParaRPr>
          </a:p>
          <a:p>
            <a:pPr lvl="1"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) =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)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Let </a:t>
            </a:r>
            <a:r>
              <a:rPr lang="en-US" i="1" dirty="0" smtClean="0"/>
              <a:t>Z = X+Y, </a:t>
            </a:r>
            <a:r>
              <a:rPr lang="en-US" dirty="0" smtClean="0"/>
              <a:t>with </a:t>
            </a:r>
            <a:r>
              <a:rPr lang="en-US" i="1" dirty="0" smtClean="0"/>
              <a:t>X</a:t>
            </a:r>
            <a:r>
              <a:rPr lang="en-US" dirty="0" smtClean="0"/>
              <a:t> and </a:t>
            </a:r>
            <a:r>
              <a:rPr lang="en-US" i="1" dirty="0" smtClean="0"/>
              <a:t>Y </a:t>
            </a:r>
            <a:r>
              <a:rPr lang="en-US" dirty="0" smtClean="0"/>
              <a:t>two continuous </a:t>
            </a:r>
            <a:r>
              <a:rPr lang="en-US" u="sng" dirty="0" smtClean="0"/>
              <a:t>independent</a:t>
            </a:r>
            <a:r>
              <a:rPr lang="en-US" dirty="0" smtClean="0"/>
              <a:t> </a:t>
            </a:r>
            <a:r>
              <a:rPr lang="en-US" dirty="0" err="1" smtClean="0"/>
              <a:t>r.v.’s</a:t>
            </a:r>
            <a:r>
              <a:rPr lang="en-US" dirty="0" smtClean="0"/>
              <a:t> with </a:t>
            </a:r>
            <a:r>
              <a:rPr lang="en-US" dirty="0" err="1" smtClean="0"/>
              <a:t>p.d.f</a:t>
            </a:r>
            <a:r>
              <a:rPr lang="en-US" dirty="0" smtClean="0"/>
              <a:t>. </a:t>
            </a:r>
            <a:r>
              <a:rPr lang="en-US" i="1" dirty="0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and </a:t>
            </a:r>
            <a:r>
              <a:rPr lang="en-US" i="1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), </a:t>
            </a:r>
            <a:r>
              <a:rPr lang="en-US" i="1" dirty="0" smtClean="0"/>
              <a:t>t </a:t>
            </a:r>
            <a:r>
              <a:rPr lang="en-US" dirty="0" smtClean="0">
                <a:sym typeface="Symbol"/>
              </a:rPr>
              <a:t> 0</a:t>
            </a:r>
          </a:p>
          <a:p>
            <a:pPr lvl="1"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= </a:t>
            </a: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)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Symbol"/>
              </a:rPr>
              <a:t>Let </a:t>
            </a:r>
            <a:r>
              <a:rPr lang="en-US" i="1" dirty="0" smtClean="0">
                <a:sym typeface="Symbol"/>
              </a:rPr>
              <a:t>X = A</a:t>
            </a:r>
            <a:r>
              <a:rPr lang="en-US" dirty="0" smtClean="0">
                <a:sym typeface="Symbol"/>
              </a:rPr>
              <a:t> with prob.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 and </a:t>
            </a:r>
            <a:r>
              <a:rPr lang="en-US" i="1" dirty="0" smtClean="0">
                <a:sym typeface="Symbol"/>
              </a:rPr>
              <a:t>X = B</a:t>
            </a:r>
            <a:r>
              <a:rPr lang="en-US" dirty="0" smtClean="0">
                <a:sym typeface="Symbol"/>
              </a:rPr>
              <a:t> with prob. 1-</a:t>
            </a:r>
            <a:r>
              <a:rPr lang="en-US" i="1" dirty="0" smtClean="0">
                <a:sym typeface="Symbol"/>
              </a:rPr>
              <a:t>p,</a:t>
            </a:r>
            <a:r>
              <a:rPr lang="en-US" dirty="0" smtClean="0">
                <a:sym typeface="Symbol"/>
              </a:rPr>
              <a:t> then</a:t>
            </a:r>
          </a:p>
          <a:p>
            <a:pPr lvl="1"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) = 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dirty="0" err="1" smtClean="0">
                <a:sym typeface="Symbol"/>
              </a:rPr>
              <a:t></a:t>
            </a:r>
            <a:r>
              <a:rPr lang="en-US" i="1" dirty="0" err="1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) + (1 –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)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), if </a:t>
            </a:r>
            <a:r>
              <a:rPr lang="en-US" i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&amp; </a:t>
            </a:r>
            <a:r>
              <a:rPr lang="en-US" i="1" dirty="0" smtClean="0">
                <a:sym typeface="Symbol"/>
              </a:rPr>
              <a:t>B </a:t>
            </a:r>
            <a:r>
              <a:rPr lang="en-US" dirty="0" smtClean="0">
                <a:sym typeface="Symbol"/>
              </a:rPr>
              <a:t>are discrete </a:t>
            </a:r>
            <a:r>
              <a:rPr lang="en-US" dirty="0" err="1" smtClean="0">
                <a:sym typeface="Symbol"/>
              </a:rPr>
              <a:t>r.v.’s</a:t>
            </a:r>
            <a:endParaRPr lang="en-US" dirty="0" smtClean="0">
              <a:sym typeface="Symbol"/>
            </a:endParaRPr>
          </a:p>
          <a:p>
            <a:pPr lvl="1">
              <a:lnSpc>
                <a:spcPct val="120000"/>
              </a:lnSpc>
            </a:pPr>
            <a:r>
              <a:rPr lang="en-US" i="1" dirty="0" smtClean="0">
                <a:sym typeface="Symbol"/>
              </a:rPr>
              <a:t>X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= 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dirty="0" err="1" smtClean="0">
                <a:sym typeface="Symbol"/>
              </a:rPr>
              <a:t></a:t>
            </a:r>
            <a:r>
              <a:rPr lang="en-US" i="1" dirty="0" err="1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 + (1 – </a:t>
            </a:r>
            <a:r>
              <a:rPr lang="en-US" i="1" dirty="0" smtClean="0">
                <a:sym typeface="Symbol"/>
              </a:rPr>
              <a:t>p</a:t>
            </a:r>
            <a:r>
              <a:rPr lang="en-US" dirty="0" smtClean="0">
                <a:sym typeface="Symbol"/>
              </a:rPr>
              <a:t>)</a:t>
            </a:r>
            <a:r>
              <a:rPr lang="en-US" i="1" dirty="0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), if </a:t>
            </a:r>
            <a:r>
              <a:rPr lang="en-US" i="1" dirty="0" smtClean="0">
                <a:sym typeface="Symbol"/>
              </a:rPr>
              <a:t>A</a:t>
            </a:r>
            <a:r>
              <a:rPr lang="en-US" dirty="0" smtClean="0">
                <a:sym typeface="Symbol"/>
              </a:rPr>
              <a:t> &amp; </a:t>
            </a:r>
            <a:r>
              <a:rPr lang="en-US" i="1" dirty="0" smtClean="0">
                <a:sym typeface="Symbol"/>
              </a:rPr>
              <a:t>B </a:t>
            </a:r>
            <a:r>
              <a:rPr lang="en-US" dirty="0" smtClean="0">
                <a:sym typeface="Symbol"/>
              </a:rPr>
              <a:t>are continuous </a:t>
            </a:r>
            <a:r>
              <a:rPr lang="en-US" dirty="0" err="1" smtClean="0">
                <a:sym typeface="Symbol"/>
              </a:rPr>
              <a:t>r.v.’s</a:t>
            </a:r>
            <a:endParaRPr lang="en-US" dirty="0" smtClean="0">
              <a:sym typeface="Symbol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8E9D7-F266-4771-A2AB-6C120368CA62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927100" y="1423987"/>
          <a:ext cx="5861050" cy="633413"/>
        </p:xfrm>
        <a:graphic>
          <a:graphicData uri="http://schemas.openxmlformats.org/presentationml/2006/ole">
            <p:oleObj spid="_x0000_s1026" name="Equation" r:id="rId4" imgW="2705040" imgH="29196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91990" y="1905000"/>
          <a:ext cx="3379787" cy="1119188"/>
        </p:xfrm>
        <a:graphic>
          <a:graphicData uri="http://schemas.openxmlformats.org/presentationml/2006/ole">
            <p:oleObj spid="_x0000_s1027" name="Equation" r:id="rId5" imgW="1562040" imgH="52056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Transform Properties – (1a)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22860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If </a:t>
            </a:r>
            <a:r>
              <a:rPr lang="en-US" i="1" dirty="0" smtClean="0"/>
              <a:t>Y</a:t>
            </a:r>
            <a:r>
              <a:rPr lang="en-US" dirty="0" smtClean="0"/>
              <a:t> is a discrete </a:t>
            </a:r>
            <a:r>
              <a:rPr lang="en-US" dirty="0" err="1" smtClean="0"/>
              <a:t>r.v</a:t>
            </a:r>
            <a:r>
              <a:rPr lang="en-US" dirty="0" smtClean="0"/>
              <a:t>. with probabilities 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k</a:t>
            </a:r>
            <a:r>
              <a:rPr lang="en-US" dirty="0" smtClean="0"/>
              <a:t>, </a:t>
            </a:r>
            <a:r>
              <a:rPr lang="en-US" i="1" dirty="0" smtClean="0"/>
              <a:t>k</a:t>
            </a:r>
            <a:r>
              <a:rPr lang="en-US" dirty="0" smtClean="0"/>
              <a:t> = 0,1,2,…, and </a:t>
            </a:r>
            <a:r>
              <a:rPr lang="en-US" i="1" dirty="0" smtClean="0"/>
              <a:t>X</a:t>
            </a:r>
            <a:r>
              <a:rPr lang="en-US" i="1" baseline="-25000" dirty="0" smtClean="0"/>
              <a:t>Y</a:t>
            </a:r>
            <a:r>
              <a:rPr lang="en-US" i="1" dirty="0" smtClean="0"/>
              <a:t> </a:t>
            </a:r>
            <a:r>
              <a:rPr lang="en-US" dirty="0" smtClean="0"/>
              <a:t>is a discrete/continuous </a:t>
            </a:r>
            <a:r>
              <a:rPr lang="en-US" dirty="0" err="1" smtClean="0"/>
              <a:t>r.v</a:t>
            </a:r>
            <a:r>
              <a:rPr lang="en-US" dirty="0" smtClean="0"/>
              <a:t>. that depends on </a:t>
            </a:r>
            <a:r>
              <a:rPr lang="en-US" i="1" dirty="0" smtClean="0"/>
              <a:t>Y</a:t>
            </a:r>
            <a:r>
              <a:rPr lang="en-US" dirty="0" smtClean="0"/>
              <a:t>, then</a:t>
            </a:r>
          </a:p>
          <a:p>
            <a:pPr>
              <a:lnSpc>
                <a:spcPct val="120000"/>
              </a:lnSpc>
              <a:buNone/>
            </a:pPr>
            <a:r>
              <a:rPr lang="en-US" i="1" dirty="0" smtClean="0"/>
              <a:t>	X</a:t>
            </a:r>
            <a:r>
              <a:rPr lang="en-US" i="1" baseline="-25000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dirty="0" smtClean="0">
                <a:sym typeface="Symbol"/>
              </a:rPr>
              <a:t> </a:t>
            </a:r>
            <a:r>
              <a:rPr lang="en-US" baseline="-25000" dirty="0" smtClean="0">
                <a:sym typeface="Symbol"/>
              </a:rPr>
              <a:t>{</a:t>
            </a:r>
            <a:r>
              <a:rPr lang="en-US" i="1" baseline="-25000" dirty="0" smtClean="0">
                <a:sym typeface="Symbol"/>
              </a:rPr>
              <a:t>k</a:t>
            </a:r>
            <a:r>
              <a:rPr lang="en-US" baseline="-25000" dirty="0" smtClean="0">
                <a:sym typeface="Symbol"/>
              </a:rPr>
              <a:t>=0 to </a:t>
            </a:r>
            <a:r>
              <a:rPr lang="el-GR" baseline="-25000" dirty="0" smtClean="0">
                <a:sym typeface="Symbol"/>
              </a:rPr>
              <a:t>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)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i="1" baseline="-25000" dirty="0" err="1" smtClean="0">
                <a:sym typeface="Symbol"/>
              </a:rPr>
              <a:t>k</a:t>
            </a:r>
            <a:r>
              <a:rPr lang="en-US" i="1" dirty="0" smtClean="0">
                <a:sym typeface="Symbol"/>
              </a:rPr>
              <a:t>   –  </a:t>
            </a:r>
            <a:r>
              <a:rPr lang="en-US" dirty="0" smtClean="0">
                <a:sym typeface="Symbol"/>
              </a:rPr>
              <a:t>(discrete)</a:t>
            </a:r>
          </a:p>
          <a:p>
            <a:pPr lvl="5">
              <a:lnSpc>
                <a:spcPct val="120000"/>
              </a:lnSpc>
            </a:pPr>
            <a:endParaRPr lang="en-US" sz="1300" i="1" dirty="0" smtClean="0">
              <a:sym typeface="Symbol"/>
            </a:endParaRPr>
          </a:p>
          <a:p>
            <a:pPr>
              <a:lnSpc>
                <a:spcPct val="120000"/>
              </a:lnSpc>
              <a:buNone/>
            </a:pPr>
            <a:r>
              <a:rPr lang="en-US" i="1" dirty="0" smtClean="0">
                <a:sym typeface="Symbol"/>
              </a:rPr>
              <a:t>	</a:t>
            </a:r>
            <a:r>
              <a:rPr lang="en-US" i="1" dirty="0" smtClean="0"/>
              <a:t>X</a:t>
            </a:r>
            <a:r>
              <a:rPr lang="en-US" i="1" baseline="-25000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= </a:t>
            </a:r>
            <a:r>
              <a:rPr lang="en-US" dirty="0" smtClean="0">
                <a:sym typeface="Symbol"/>
              </a:rPr>
              <a:t></a:t>
            </a:r>
            <a:r>
              <a:rPr lang="en-US" baseline="-25000" dirty="0" smtClean="0">
                <a:sym typeface="Symbol"/>
              </a:rPr>
              <a:t>{</a:t>
            </a:r>
            <a:r>
              <a:rPr lang="en-US" i="1" baseline="-25000" dirty="0" smtClean="0">
                <a:sym typeface="Symbol"/>
              </a:rPr>
              <a:t>k</a:t>
            </a:r>
            <a:r>
              <a:rPr lang="en-US" baseline="-25000" dirty="0" smtClean="0">
                <a:sym typeface="Symbol"/>
              </a:rPr>
              <a:t>=0 to </a:t>
            </a:r>
            <a:r>
              <a:rPr lang="el-GR" baseline="-25000" dirty="0" smtClean="0">
                <a:sym typeface="Symbol"/>
              </a:rPr>
              <a:t>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)</a:t>
            </a:r>
            <a:r>
              <a:rPr lang="en-US" i="1" dirty="0" err="1" smtClean="0">
                <a:sym typeface="Symbol"/>
              </a:rPr>
              <a:t>p</a:t>
            </a:r>
            <a:r>
              <a:rPr lang="en-US" i="1" baseline="-25000" dirty="0" err="1" smtClean="0">
                <a:sym typeface="Symbol"/>
              </a:rPr>
              <a:t>k</a:t>
            </a:r>
            <a:r>
              <a:rPr lang="en-US" i="1" dirty="0" smtClean="0">
                <a:sym typeface="Symbol"/>
              </a:rPr>
              <a:t>   –</a:t>
            </a:r>
            <a:r>
              <a:rPr lang="en-US" dirty="0" smtClean="0">
                <a:sym typeface="Symbol"/>
              </a:rPr>
              <a:t>  (continuous)</a:t>
            </a:r>
            <a:endParaRPr lang="en-US" i="1" dirty="0" smtClean="0">
              <a:sym typeface="Symbo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4876800" y="4114800"/>
            <a:ext cx="4038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 the continuous case, we have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3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=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–</a:t>
            </a:r>
            <a:r>
              <a:rPr kumimoji="0" lang="en-US" sz="32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sX</a:t>
            </a:r>
            <a:r>
              <a:rPr kumimoji="0" lang="en-US" sz="18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	    = </a:t>
            </a:r>
            <a:r>
              <a:rPr lang="en-US" sz="3800" dirty="0" smtClean="0">
                <a:sym typeface="Symbol"/>
              </a:rPr>
              <a:t>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{</a:t>
            </a:r>
            <a:r>
              <a:rPr lang="en-US" sz="32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=0 to </a:t>
            </a:r>
            <a:r>
              <a:rPr lang="el-GR" sz="32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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}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32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–</a:t>
            </a:r>
            <a:r>
              <a:rPr kumimoji="0" lang="en-US" sz="32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sX</a:t>
            </a:r>
            <a:r>
              <a:rPr kumimoji="0" lang="en-US" sz="18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|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=k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]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sz="320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/>
            </a:endParaRP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	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= </a:t>
            </a:r>
            <a:r>
              <a:rPr lang="en-US" sz="3800" dirty="0" smtClean="0">
                <a:sym typeface="Symbol"/>
              </a:rPr>
              <a:t>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{</a:t>
            </a:r>
            <a:r>
              <a:rPr lang="en-US" sz="32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=0 to </a:t>
            </a:r>
            <a:r>
              <a:rPr lang="el-GR" sz="32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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}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32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–</a:t>
            </a:r>
            <a:r>
              <a:rPr kumimoji="0" lang="en-US" sz="32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sX</a:t>
            </a:r>
            <a:r>
              <a:rPr kumimoji="0" lang="en-US" sz="18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|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=k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]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sz="320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/>
            </a:endParaRP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	    = </a:t>
            </a:r>
            <a:r>
              <a:rPr lang="en-US" sz="3800" dirty="0" smtClean="0">
                <a:sym typeface="Symbol"/>
              </a:rPr>
              <a:t>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{</a:t>
            </a:r>
            <a:r>
              <a:rPr lang="en-US" sz="3200" i="1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=0 to </a:t>
            </a:r>
            <a:r>
              <a:rPr lang="el-GR" sz="32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</a:t>
            </a:r>
            <a:r>
              <a:rPr lang="en-US" sz="3200" baseline="-25000" dirty="0" smtClean="0">
                <a:latin typeface="Times New Roman" pitchFamily="18" charset="0"/>
                <a:cs typeface="Times New Roman" pitchFamily="18" charset="0"/>
                <a:sym typeface="Symbol"/>
              </a:rPr>
              <a:t>}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X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)</a:t>
            </a:r>
            <a:r>
              <a:rPr lang="en-US" sz="3200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p</a:t>
            </a:r>
            <a:r>
              <a:rPr lang="en-US" sz="3200" i="1" baseline="-25000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533400" y="4114800"/>
            <a:ext cx="4038600" cy="2286001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 the discrete case, we have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3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=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z</a:t>
            </a:r>
            <a:r>
              <a:rPr kumimoji="0" lang="en-US" sz="32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X</a:t>
            </a:r>
            <a:r>
              <a:rPr kumimoji="0" lang="en-US" sz="18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</a:t>
            </a: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	    = </a:t>
            </a:r>
            <a:r>
              <a:rPr lang="en-US" sz="3800" dirty="0" smtClean="0">
                <a:sym typeface="Symbol"/>
              </a:rPr>
              <a:t>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{</a:t>
            </a:r>
            <a:r>
              <a:rPr kumimoji="0" lang="en-US" sz="3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k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=0 to </a:t>
            </a:r>
            <a:r>
              <a:rPr kumimoji="0" lang="el-GR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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}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z</a:t>
            </a:r>
            <a:r>
              <a:rPr kumimoji="0" lang="en-US" sz="32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X</a:t>
            </a:r>
            <a:r>
              <a:rPr kumimoji="0" lang="en-US" sz="18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|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=k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]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p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k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/>
            </a:endParaRP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	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= </a:t>
            </a:r>
            <a:r>
              <a:rPr lang="en-US" sz="3800" dirty="0" smtClean="0">
                <a:sym typeface="Symbol"/>
              </a:rPr>
              <a:t>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{</a:t>
            </a:r>
            <a:r>
              <a:rPr kumimoji="0" lang="en-US" sz="3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k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=0 to </a:t>
            </a:r>
            <a:r>
              <a:rPr kumimoji="0" lang="el-GR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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}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z</a:t>
            </a:r>
            <a:r>
              <a:rPr kumimoji="0" lang="en-US" sz="32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X</a:t>
            </a:r>
            <a:r>
              <a:rPr kumimoji="0" lang="en-US" sz="18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k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|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=k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]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p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k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/>
            </a:endParaRPr>
          </a:p>
          <a:p>
            <a:pPr marL="342900" lvl="0" indent="-342900">
              <a:lnSpc>
                <a:spcPct val="120000"/>
              </a:lnSpc>
              <a:spcBef>
                <a:spcPct val="20000"/>
              </a:spcBef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	    = </a:t>
            </a:r>
            <a:r>
              <a:rPr lang="en-US" sz="3800" dirty="0" smtClean="0">
                <a:sym typeface="Symbol"/>
              </a:rPr>
              <a:t>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{</a:t>
            </a:r>
            <a:r>
              <a:rPr kumimoji="0" lang="en-US" sz="3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k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=0 to </a:t>
            </a:r>
            <a:r>
              <a:rPr kumimoji="0" lang="el-GR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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}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X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k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)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p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Transform Properties – (1b)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2286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If </a:t>
            </a:r>
            <a:r>
              <a:rPr lang="en-US" i="1" dirty="0" smtClean="0"/>
              <a:t>Y</a:t>
            </a:r>
            <a:r>
              <a:rPr lang="en-US" dirty="0" smtClean="0"/>
              <a:t> is a continuous </a:t>
            </a:r>
            <a:r>
              <a:rPr lang="en-US" dirty="0" err="1" smtClean="0"/>
              <a:t>r.v</a:t>
            </a:r>
            <a:r>
              <a:rPr lang="en-US" dirty="0" smtClean="0"/>
              <a:t>. with </a:t>
            </a:r>
            <a:r>
              <a:rPr lang="en-US" dirty="0" err="1" smtClean="0"/>
              <a:t>p.d.f</a:t>
            </a:r>
            <a:r>
              <a:rPr lang="en-US" dirty="0" smtClean="0"/>
              <a:t>. </a:t>
            </a:r>
            <a:r>
              <a:rPr lang="en-US" i="1" dirty="0" err="1" smtClean="0"/>
              <a:t>f</a:t>
            </a:r>
            <a:r>
              <a:rPr lang="en-US" i="1" baseline="-25000" dirty="0" err="1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), and </a:t>
            </a:r>
            <a:r>
              <a:rPr lang="en-US" i="1" dirty="0" smtClean="0"/>
              <a:t>X</a:t>
            </a:r>
            <a:r>
              <a:rPr lang="en-US" i="1" baseline="-25000" dirty="0" smtClean="0"/>
              <a:t>Y</a:t>
            </a:r>
            <a:r>
              <a:rPr lang="en-US" i="1" dirty="0" smtClean="0"/>
              <a:t> </a:t>
            </a:r>
            <a:r>
              <a:rPr lang="en-US" dirty="0" smtClean="0"/>
              <a:t>is a discrete/continuous </a:t>
            </a:r>
            <a:r>
              <a:rPr lang="en-US" dirty="0" err="1" smtClean="0"/>
              <a:t>r.v</a:t>
            </a:r>
            <a:r>
              <a:rPr lang="en-US" dirty="0" smtClean="0"/>
              <a:t>. that depends on </a:t>
            </a:r>
            <a:r>
              <a:rPr lang="en-US" i="1" dirty="0" smtClean="0"/>
              <a:t>Y</a:t>
            </a:r>
            <a:r>
              <a:rPr lang="en-US" dirty="0" smtClean="0"/>
              <a:t>, then</a:t>
            </a:r>
          </a:p>
          <a:p>
            <a:pPr>
              <a:lnSpc>
                <a:spcPct val="120000"/>
              </a:lnSpc>
              <a:buNone/>
            </a:pPr>
            <a:r>
              <a:rPr lang="en-US" i="1" dirty="0" smtClean="0"/>
              <a:t>	X</a:t>
            </a:r>
            <a:r>
              <a:rPr lang="en-US" i="1" baseline="-25000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</a:t>
            </a:r>
            <a:r>
              <a:rPr lang="en-US" baseline="-25000" dirty="0" smtClean="0">
                <a:sym typeface="Symbol"/>
              </a:rPr>
              <a:t>{</a:t>
            </a:r>
            <a:r>
              <a:rPr lang="en-US" i="1" baseline="-25000" dirty="0" smtClean="0">
                <a:sym typeface="Symbol"/>
              </a:rPr>
              <a:t>y</a:t>
            </a:r>
            <a:r>
              <a:rPr lang="en-US" baseline="-25000" dirty="0" smtClean="0">
                <a:sym typeface="Symbol"/>
              </a:rPr>
              <a:t>=0 to </a:t>
            </a:r>
            <a:r>
              <a:rPr lang="el-GR" baseline="-25000" dirty="0" smtClean="0">
                <a:sym typeface="Symbol"/>
              </a:rPr>
              <a:t>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-25000" dirty="0" err="1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dy</a:t>
            </a:r>
            <a:r>
              <a:rPr lang="en-US" i="1" dirty="0" smtClean="0">
                <a:sym typeface="Symbol"/>
              </a:rPr>
              <a:t>   –  </a:t>
            </a:r>
            <a:r>
              <a:rPr lang="en-US" dirty="0" smtClean="0">
                <a:sym typeface="Symbol"/>
              </a:rPr>
              <a:t>(discrete)</a:t>
            </a:r>
          </a:p>
          <a:p>
            <a:pPr lvl="5">
              <a:lnSpc>
                <a:spcPct val="120000"/>
              </a:lnSpc>
            </a:pPr>
            <a:endParaRPr lang="en-US" sz="1300" i="1" dirty="0" smtClean="0">
              <a:sym typeface="Symbol"/>
            </a:endParaRPr>
          </a:p>
          <a:p>
            <a:pPr>
              <a:lnSpc>
                <a:spcPct val="120000"/>
              </a:lnSpc>
              <a:buNone/>
            </a:pPr>
            <a:r>
              <a:rPr lang="en-US" i="1" dirty="0" smtClean="0">
                <a:sym typeface="Symbol"/>
              </a:rPr>
              <a:t>	</a:t>
            </a:r>
            <a:r>
              <a:rPr lang="en-US" i="1" dirty="0" smtClean="0"/>
              <a:t>X</a:t>
            </a:r>
            <a:r>
              <a:rPr lang="en-US" i="1" baseline="-25000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= 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</a:t>
            </a:r>
            <a:r>
              <a:rPr lang="en-US" baseline="-25000" dirty="0" smtClean="0">
                <a:sym typeface="Symbol"/>
              </a:rPr>
              <a:t>{</a:t>
            </a:r>
            <a:r>
              <a:rPr lang="en-US" i="1" baseline="-25000" dirty="0" smtClean="0">
                <a:sym typeface="Symbol"/>
              </a:rPr>
              <a:t>y</a:t>
            </a:r>
            <a:r>
              <a:rPr lang="en-US" baseline="-25000" dirty="0" smtClean="0">
                <a:sym typeface="Symbol"/>
              </a:rPr>
              <a:t>=0 to </a:t>
            </a:r>
            <a:r>
              <a:rPr lang="el-GR" baseline="-25000" dirty="0" smtClean="0">
                <a:sym typeface="Symbol"/>
              </a:rPr>
              <a:t>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i="1" dirty="0" err="1" smtClean="0">
                <a:sym typeface="Symbol"/>
              </a:rPr>
              <a:t>X</a:t>
            </a:r>
            <a:r>
              <a:rPr lang="en-US" i="1" baseline="-25000" dirty="0" err="1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y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dy</a:t>
            </a:r>
            <a:r>
              <a:rPr lang="en-US" i="1" dirty="0" smtClean="0">
                <a:sym typeface="Symbol"/>
              </a:rPr>
              <a:t>   –</a:t>
            </a:r>
            <a:r>
              <a:rPr lang="en-US" dirty="0" smtClean="0">
                <a:sym typeface="Symbol"/>
              </a:rPr>
              <a:t>  (continuous)</a:t>
            </a:r>
            <a:endParaRPr lang="en-US" i="1" dirty="0" smtClean="0">
              <a:sym typeface="Symbo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6"/>
          <p:cNvSpPr txBox="1">
            <a:spLocks/>
          </p:cNvSpPr>
          <p:nvPr/>
        </p:nvSpPr>
        <p:spPr>
          <a:xfrm>
            <a:off x="4876800" y="4114800"/>
            <a:ext cx="4038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 the continuous case, we have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3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=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–</a:t>
            </a:r>
            <a:r>
              <a:rPr kumimoji="0" lang="en-US" sz="32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sX</a:t>
            </a:r>
            <a:r>
              <a:rPr kumimoji="0" lang="en-US" sz="18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	    =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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{</a:t>
            </a:r>
            <a:r>
              <a:rPr kumimoji="0" lang="en-US" sz="3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=0 to </a:t>
            </a:r>
            <a:r>
              <a:rPr kumimoji="0" lang="el-GR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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}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32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–</a:t>
            </a:r>
            <a:r>
              <a:rPr kumimoji="0" lang="en-US" sz="32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sX</a:t>
            </a:r>
            <a:r>
              <a:rPr kumimoji="0" lang="en-US" sz="18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|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=y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]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f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)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dy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	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=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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{</a:t>
            </a:r>
            <a:r>
              <a:rPr kumimoji="0" lang="en-US" sz="3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=0 to </a:t>
            </a:r>
            <a:r>
              <a:rPr kumimoji="0" lang="el-GR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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}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32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–</a:t>
            </a:r>
            <a:r>
              <a:rPr kumimoji="0" lang="en-US" sz="32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sX</a:t>
            </a:r>
            <a:r>
              <a:rPr kumimoji="0" lang="en-US" sz="18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|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=y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]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f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)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dy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	    =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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{</a:t>
            </a:r>
            <a:r>
              <a:rPr kumimoji="0" lang="en-US" sz="3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=0 to </a:t>
            </a:r>
            <a:r>
              <a:rPr kumimoji="0" lang="el-GR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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}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X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)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f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)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dy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533400" y="4114800"/>
            <a:ext cx="4038600" cy="2286001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In the discrete case, we have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X</a:t>
            </a:r>
            <a:r>
              <a:rPr kumimoji="0" lang="en-US" sz="3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) =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z</a:t>
            </a:r>
            <a:r>
              <a:rPr kumimoji="0" lang="en-US" sz="32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X</a:t>
            </a:r>
            <a:r>
              <a:rPr kumimoji="0" lang="en-US" sz="18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 </a:t>
            </a: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	    =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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{</a:t>
            </a:r>
            <a:r>
              <a:rPr kumimoji="0" lang="en-US" sz="3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=0 to </a:t>
            </a:r>
            <a:r>
              <a:rPr kumimoji="0" lang="el-GR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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}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z</a:t>
            </a:r>
            <a:r>
              <a:rPr kumimoji="0" lang="en-US" sz="32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X</a:t>
            </a:r>
            <a:r>
              <a:rPr kumimoji="0" lang="en-US" sz="18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|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=y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]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f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)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dy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	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=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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{</a:t>
            </a:r>
            <a:r>
              <a:rPr kumimoji="0" lang="en-US" sz="3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=0 to </a:t>
            </a:r>
            <a:r>
              <a:rPr kumimoji="0" lang="el-GR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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}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[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z</a:t>
            </a:r>
            <a:r>
              <a:rPr kumimoji="0" lang="en-US" sz="32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X</a:t>
            </a:r>
            <a:r>
              <a:rPr kumimoji="0" lang="en-US" sz="1800" b="0" i="1" u="none" strike="noStrike" kern="1200" cap="none" spc="0" normalizeH="0" baseline="30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|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=y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]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f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)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dy</a:t>
            </a:r>
            <a:endParaRPr kumimoji="0" lang="en-US" sz="32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	    =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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{</a:t>
            </a:r>
            <a:r>
              <a:rPr kumimoji="0" lang="en-US" sz="3200" b="0" i="1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=0 to </a:t>
            </a:r>
            <a:r>
              <a:rPr kumimoji="0" lang="el-GR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</a:t>
            </a:r>
            <a:r>
              <a:rPr kumimoji="0" lang="en-US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}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X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z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)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f</a:t>
            </a:r>
            <a:r>
              <a:rPr kumimoji="0" lang="en-US" sz="3200" b="0" i="1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(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y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)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  <a:sym typeface="Symbol"/>
              </a:rPr>
              <a:t>dy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  <a:sym typeface="Symbo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Applying to # Arrivals in a Service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50292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Number of Poisson arrivals </a:t>
            </a:r>
            <a:r>
              <a:rPr lang="en-US" i="1" dirty="0" smtClean="0"/>
              <a:t>A</a:t>
            </a:r>
            <a:r>
              <a:rPr lang="en-US" dirty="0" smtClean="0"/>
              <a:t> (of rate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/>
              <a:t>) during a (service) time with distribution </a:t>
            </a:r>
            <a:r>
              <a:rPr lang="en-US" i="1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 – </a:t>
            </a:r>
            <a:r>
              <a:rPr lang="en-US" i="1" dirty="0" smtClean="0"/>
              <a:t>A</a:t>
            </a:r>
            <a:r>
              <a:rPr lang="en-US" dirty="0" smtClean="0"/>
              <a:t> is a discrete random variable and </a:t>
            </a:r>
            <a:r>
              <a:rPr lang="en-US" i="1" dirty="0" smtClean="0"/>
              <a:t>S</a:t>
            </a:r>
            <a:r>
              <a:rPr lang="en-US" dirty="0" smtClean="0"/>
              <a:t> a continuous one</a:t>
            </a:r>
            <a:endParaRPr lang="en-US" i="1" dirty="0" smtClean="0"/>
          </a:p>
          <a:p>
            <a:pPr>
              <a:lnSpc>
                <a:spcPct val="120000"/>
              </a:lnSpc>
              <a:buNone/>
            </a:pPr>
            <a:r>
              <a:rPr lang="en-US" dirty="0" smtClean="0">
                <a:sym typeface="Symbol"/>
              </a:rPr>
              <a:t>	</a:t>
            </a:r>
            <a:r>
              <a:rPr lang="en-US" i="1" dirty="0" smtClean="0"/>
              <a:t> A</a:t>
            </a:r>
            <a:r>
              <a:rPr lang="en-US" i="1" baseline="-25000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</a:t>
            </a:r>
            <a:r>
              <a:rPr lang="en-US" baseline="-25000" dirty="0" smtClean="0">
                <a:sym typeface="Symbol"/>
              </a:rPr>
              <a:t>{</a:t>
            </a:r>
            <a:r>
              <a:rPr lang="en-US" i="1" baseline="-25000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=0 to </a:t>
            </a:r>
            <a:r>
              <a:rPr lang="el-GR" baseline="-25000" dirty="0" smtClean="0">
                <a:sym typeface="Symbol"/>
              </a:rPr>
              <a:t>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i="1" dirty="0" smtClean="0">
                <a:sym typeface="Symbol"/>
              </a:rPr>
              <a:t>A</a:t>
            </a:r>
            <a:r>
              <a:rPr lang="en-US" i="1" baseline="-25000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err="1" smtClean="0">
                <a:sym typeface="Symbol"/>
              </a:rPr>
              <a:t>z</a:t>
            </a:r>
            <a:r>
              <a:rPr lang="en-US" dirty="0" err="1" smtClean="0">
                <a:sym typeface="Symbol"/>
              </a:rPr>
              <a:t>|</a:t>
            </a:r>
            <a:r>
              <a:rPr lang="en-US" i="1" dirty="0" err="1" smtClean="0">
                <a:sym typeface="Symbol"/>
              </a:rPr>
              <a:t>S</a:t>
            </a:r>
            <a:r>
              <a:rPr lang="en-US" i="1" dirty="0" smtClean="0">
                <a:sym typeface="Symbol"/>
              </a:rPr>
              <a:t>=t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dt</a:t>
            </a:r>
            <a:endParaRPr lang="en-US" i="1" dirty="0" smtClean="0">
              <a:sym typeface="Symbol"/>
            </a:endParaRPr>
          </a:p>
          <a:p>
            <a:pPr>
              <a:lnSpc>
                <a:spcPct val="120000"/>
              </a:lnSpc>
              <a:buNone/>
            </a:pPr>
            <a:r>
              <a:rPr lang="en-US" i="1" dirty="0" smtClean="0">
                <a:sym typeface="Symbol"/>
              </a:rPr>
              <a:t>    </a:t>
            </a:r>
            <a:r>
              <a:rPr lang="en-US" sz="3600" i="1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        </a:t>
            </a:r>
            <a:r>
              <a:rPr lang="en-US" dirty="0" smtClean="0"/>
              <a:t>= 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</a:t>
            </a:r>
            <a:r>
              <a:rPr lang="en-US" baseline="-25000" dirty="0" smtClean="0">
                <a:sym typeface="Symbol"/>
              </a:rPr>
              <a:t>{</a:t>
            </a:r>
            <a:r>
              <a:rPr lang="en-US" i="1" baseline="-25000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=0 to </a:t>
            </a:r>
            <a:r>
              <a:rPr lang="el-GR" baseline="-25000" dirty="0" smtClean="0">
                <a:sym typeface="Symbol"/>
              </a:rPr>
              <a:t>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i="1" dirty="0" smtClean="0">
                <a:sym typeface="Symbol"/>
              </a:rPr>
              <a:t>A</a:t>
            </a:r>
            <a:r>
              <a:rPr lang="en-US" i="1" baseline="-25000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z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dt</a:t>
            </a:r>
            <a:endParaRPr lang="en-US" i="1" dirty="0" smtClean="0">
              <a:sym typeface="Symbol"/>
            </a:endParaRPr>
          </a:p>
          <a:p>
            <a:pPr>
              <a:lnSpc>
                <a:spcPct val="120000"/>
              </a:lnSpc>
              <a:buNone/>
            </a:pPr>
            <a:r>
              <a:rPr lang="en-US" i="1" dirty="0" smtClean="0">
                <a:sym typeface="Symbol"/>
              </a:rPr>
              <a:t>    </a:t>
            </a:r>
            <a:r>
              <a:rPr lang="en-US" sz="3600" i="1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        </a:t>
            </a:r>
            <a:r>
              <a:rPr lang="en-US" dirty="0" smtClean="0"/>
              <a:t>= 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</a:t>
            </a:r>
            <a:r>
              <a:rPr lang="en-US" baseline="-25000" dirty="0" smtClean="0">
                <a:sym typeface="Symbol"/>
              </a:rPr>
              <a:t>{</a:t>
            </a:r>
            <a:r>
              <a:rPr lang="en-US" i="1" baseline="-25000" dirty="0" smtClean="0">
                <a:sym typeface="Symbol"/>
              </a:rPr>
              <a:t>t</a:t>
            </a:r>
            <a:r>
              <a:rPr lang="en-US" baseline="-25000" dirty="0" smtClean="0">
                <a:sym typeface="Symbol"/>
              </a:rPr>
              <a:t>=0 to </a:t>
            </a:r>
            <a:r>
              <a:rPr lang="el-GR" baseline="-25000" dirty="0" smtClean="0">
                <a:sym typeface="Symbol"/>
              </a:rPr>
              <a:t></a:t>
            </a:r>
            <a:r>
              <a:rPr lang="en-US" baseline="-25000" dirty="0" smtClean="0">
                <a:sym typeface="Symbol"/>
              </a:rPr>
              <a:t>}</a:t>
            </a:r>
            <a:r>
              <a:rPr lang="en-US" i="1" dirty="0" smtClean="0">
                <a:sym typeface="Symbol"/>
              </a:rPr>
              <a:t>e</a:t>
            </a:r>
            <a:r>
              <a:rPr lang="en-US" i="1" baseline="30000" dirty="0" smtClean="0">
                <a:sym typeface="Symbol"/>
              </a:rPr>
              <a:t>–</a:t>
            </a:r>
            <a:r>
              <a:rPr lang="el-GR" i="1" baseline="30000" dirty="0" smtClean="0">
                <a:latin typeface="Times New Roman"/>
                <a:cs typeface="Times New Roman"/>
              </a:rPr>
              <a:t>λ</a:t>
            </a:r>
            <a:r>
              <a:rPr lang="en-US" baseline="30000" dirty="0" smtClean="0">
                <a:latin typeface="Times New Roman"/>
                <a:cs typeface="Times New Roman"/>
              </a:rPr>
              <a:t>(1–</a:t>
            </a:r>
            <a:r>
              <a:rPr lang="en-US" i="1" baseline="30000" dirty="0" smtClean="0">
                <a:latin typeface="Times New Roman"/>
                <a:cs typeface="Times New Roman"/>
              </a:rPr>
              <a:t>z</a:t>
            </a:r>
            <a:r>
              <a:rPr lang="en-US" baseline="30000" dirty="0" smtClean="0">
                <a:latin typeface="Times New Roman"/>
                <a:cs typeface="Times New Roman"/>
              </a:rPr>
              <a:t>)</a:t>
            </a:r>
            <a:r>
              <a:rPr lang="en-US" i="1" baseline="30000" dirty="0" err="1" smtClean="0">
                <a:latin typeface="Times New Roman"/>
                <a:cs typeface="Times New Roman"/>
              </a:rPr>
              <a:t>t</a:t>
            </a:r>
            <a:r>
              <a:rPr lang="en-US" i="1" dirty="0" err="1" smtClean="0">
                <a:sym typeface="Symbol"/>
              </a:rPr>
              <a:t>f</a:t>
            </a:r>
            <a:r>
              <a:rPr lang="en-US" i="1" baseline="-25000" dirty="0" err="1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(</a:t>
            </a:r>
            <a:r>
              <a:rPr lang="en-US" i="1" dirty="0" smtClean="0">
                <a:sym typeface="Symbol"/>
              </a:rPr>
              <a:t>t</a:t>
            </a:r>
            <a:r>
              <a:rPr lang="en-US" dirty="0" smtClean="0">
                <a:sym typeface="Symbol"/>
              </a:rPr>
              <a:t>)</a:t>
            </a:r>
            <a:r>
              <a:rPr lang="en-US" i="1" dirty="0" err="1" smtClean="0">
                <a:sym typeface="Symbol"/>
              </a:rPr>
              <a:t>dt</a:t>
            </a:r>
            <a:r>
              <a:rPr lang="en-US" i="1" dirty="0" smtClean="0">
                <a:sym typeface="Symbol"/>
              </a:rPr>
              <a:t>    </a:t>
            </a:r>
            <a:r>
              <a:rPr lang="en-US" dirty="0" smtClean="0">
                <a:sym typeface="Symbol"/>
              </a:rPr>
              <a:t>(see next slide)</a:t>
            </a:r>
            <a:endParaRPr lang="en-US" i="1" dirty="0" smtClean="0">
              <a:sym typeface="Symbol"/>
            </a:endParaRPr>
          </a:p>
          <a:p>
            <a:pPr>
              <a:lnSpc>
                <a:spcPct val="120000"/>
              </a:lnSpc>
              <a:buNone/>
            </a:pPr>
            <a:r>
              <a:rPr lang="en-US" i="1" dirty="0" smtClean="0">
                <a:sym typeface="Symbol"/>
              </a:rPr>
              <a:t>    </a:t>
            </a:r>
            <a:r>
              <a:rPr lang="en-US" sz="3600" i="1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        </a:t>
            </a:r>
            <a:r>
              <a:rPr lang="en-US" dirty="0" smtClean="0"/>
              <a:t>= </a:t>
            </a:r>
            <a:r>
              <a:rPr lang="en-US" dirty="0" smtClean="0">
                <a:sym typeface="Symbol"/>
              </a:rPr>
              <a:t>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(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(1–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)) – a more direct derivation</a:t>
            </a:r>
            <a:endParaRPr lang="en-US" dirty="0" smtClean="0">
              <a:sym typeface="Symbo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 smtClean="0"/>
              <a:t>-Transform of Poisson Arrivals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4000"/>
          </a:xfrm>
        </p:spPr>
        <p:txBody>
          <a:bodyPr/>
          <a:lstStyle/>
          <a:p>
            <a:r>
              <a:rPr lang="en-US" dirty="0" smtClean="0"/>
              <a:t>Given Poisson arrivals of rate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/>
              <a:t>, what is the </a:t>
            </a:r>
            <a:r>
              <a:rPr lang="en-US" i="1" dirty="0" smtClean="0"/>
              <a:t>z</a:t>
            </a:r>
            <a:r>
              <a:rPr lang="en-US" dirty="0" smtClean="0"/>
              <a:t>-transform of the number of arrivals in </a:t>
            </a:r>
            <a:r>
              <a:rPr lang="en-US" i="1" dirty="0" smtClean="0"/>
              <a:t>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46513" y="2710538"/>
          <a:ext cx="4497388" cy="3658512"/>
        </p:xfrm>
        <a:graphic>
          <a:graphicData uri="http://schemas.openxmlformats.org/presentationml/2006/ole">
            <p:oleObj spid="_x0000_s31746" name="Equation" r:id="rId4" imgW="1841400" imgH="149832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Transform Properties –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534400" cy="5257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Let </a:t>
            </a:r>
            <a:r>
              <a:rPr lang="en-US" i="1" dirty="0" smtClean="0"/>
              <a:t>Z</a:t>
            </a:r>
            <a:r>
              <a:rPr lang="en-US" dirty="0" smtClean="0"/>
              <a:t> = </a:t>
            </a:r>
            <a:r>
              <a:rPr lang="en-US" i="1" dirty="0" smtClean="0"/>
              <a:t>Y</a:t>
            </a:r>
            <a:r>
              <a:rPr lang="en-US" baseline="-25000" dirty="0" smtClean="0"/>
              <a:t>1</a:t>
            </a:r>
            <a:r>
              <a:rPr lang="en-US" dirty="0" smtClean="0"/>
              <a:t>+</a:t>
            </a:r>
            <a:r>
              <a:rPr lang="en-US" i="1" dirty="0" smtClean="0"/>
              <a:t>Y</a:t>
            </a:r>
            <a:r>
              <a:rPr lang="en-US" baseline="-25000" dirty="0" smtClean="0"/>
              <a:t>2</a:t>
            </a:r>
            <a:r>
              <a:rPr lang="en-US" dirty="0" smtClean="0"/>
              <a:t>+…+</a:t>
            </a:r>
            <a:r>
              <a:rPr lang="en-US" i="1" dirty="0" smtClean="0"/>
              <a:t>Y</a:t>
            </a:r>
            <a:r>
              <a:rPr lang="en-US" i="1" baseline="-25000" dirty="0" smtClean="0"/>
              <a:t>X</a:t>
            </a:r>
            <a:r>
              <a:rPr lang="en-US" dirty="0" smtClean="0"/>
              <a:t>, where the </a:t>
            </a:r>
            <a:r>
              <a:rPr lang="en-US" i="1" dirty="0" smtClean="0"/>
              <a:t>Y</a:t>
            </a:r>
            <a:r>
              <a:rPr lang="en-US" i="1" baseline="-25000" dirty="0" smtClean="0"/>
              <a:t>i</a:t>
            </a:r>
            <a:r>
              <a:rPr lang="en-US" dirty="0" smtClean="0"/>
              <a:t>‘s are discrete/continuous </a:t>
            </a:r>
            <a:r>
              <a:rPr lang="en-US" dirty="0" err="1" smtClean="0"/>
              <a:t>i.i.d</a:t>
            </a:r>
            <a:r>
              <a:rPr lang="en-US" dirty="0" smtClean="0"/>
              <a:t>. </a:t>
            </a:r>
            <a:r>
              <a:rPr lang="en-US" dirty="0" err="1" smtClean="0"/>
              <a:t>r.v.’s</a:t>
            </a:r>
            <a:r>
              <a:rPr lang="en-US" dirty="0" smtClean="0"/>
              <a:t> and </a:t>
            </a:r>
            <a:r>
              <a:rPr lang="en-US" i="1" dirty="0" smtClean="0"/>
              <a:t>X </a:t>
            </a:r>
            <a:r>
              <a:rPr lang="en-US" dirty="0" smtClean="0"/>
              <a:t>is a discrete </a:t>
            </a:r>
            <a:r>
              <a:rPr lang="en-US" dirty="0" err="1" smtClean="0"/>
              <a:t>r.v</a:t>
            </a:r>
            <a:r>
              <a:rPr lang="en-US" dirty="0" smtClean="0"/>
              <a:t>. independent of the </a:t>
            </a:r>
            <a:r>
              <a:rPr lang="en-US" i="1" dirty="0" smtClean="0"/>
              <a:t>Y</a:t>
            </a:r>
            <a:r>
              <a:rPr lang="en-US" i="1" baseline="-25000" dirty="0" smtClean="0"/>
              <a:t>i</a:t>
            </a:r>
            <a:r>
              <a:rPr lang="en-US" i="1" dirty="0" smtClean="0"/>
              <a:t>’s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i="1" dirty="0" smtClean="0"/>
              <a:t>Z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)) – </a:t>
            </a:r>
            <a:r>
              <a:rPr lang="en-US" i="1" dirty="0" smtClean="0"/>
              <a:t>z</a:t>
            </a:r>
            <a:r>
              <a:rPr lang="en-US" dirty="0" smtClean="0"/>
              <a:t>-transform of </a:t>
            </a:r>
            <a:r>
              <a:rPr lang="en-US" i="1" dirty="0" smtClean="0"/>
              <a:t>Z </a:t>
            </a:r>
            <a:r>
              <a:rPr lang="en-US" dirty="0" smtClean="0"/>
              <a:t>is </a:t>
            </a:r>
            <a:r>
              <a:rPr lang="en-US" i="1" dirty="0" smtClean="0"/>
              <a:t>z</a:t>
            </a:r>
            <a:r>
              <a:rPr lang="en-US" dirty="0" smtClean="0"/>
              <a:t>-transform of </a:t>
            </a:r>
            <a:r>
              <a:rPr lang="en-US" i="1" dirty="0" smtClean="0"/>
              <a:t>X</a:t>
            </a:r>
            <a:r>
              <a:rPr lang="en-US" dirty="0" smtClean="0"/>
              <a:t> evaluated at the </a:t>
            </a:r>
            <a:r>
              <a:rPr lang="en-US" i="1" dirty="0" smtClean="0"/>
              <a:t>z</a:t>
            </a:r>
            <a:r>
              <a:rPr lang="en-US" dirty="0" smtClean="0"/>
              <a:t>-transform of </a:t>
            </a:r>
            <a:r>
              <a:rPr lang="en-US" i="1" dirty="0" smtClean="0"/>
              <a:t>Y </a:t>
            </a:r>
            <a:r>
              <a:rPr lang="en-US" dirty="0" smtClean="0"/>
              <a:t>– (discrete)</a:t>
            </a:r>
            <a:endParaRPr lang="en-US" i="1" dirty="0" smtClean="0"/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i="1" dirty="0" smtClean="0"/>
              <a:t>Z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= </a:t>
            </a:r>
            <a:r>
              <a:rPr lang="en-US" i="1" dirty="0" smtClean="0"/>
              <a:t>X</a:t>
            </a:r>
            <a:r>
              <a:rPr lang="en-US" dirty="0" smtClean="0"/>
              <a:t>(</a:t>
            </a:r>
            <a:r>
              <a:rPr lang="en-US" i="1" dirty="0" smtClean="0"/>
              <a:t>Y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)) – Laplace transform of </a:t>
            </a:r>
            <a:r>
              <a:rPr lang="en-US" i="1" dirty="0" smtClean="0"/>
              <a:t>Z </a:t>
            </a:r>
            <a:r>
              <a:rPr lang="en-US" dirty="0" smtClean="0"/>
              <a:t>is </a:t>
            </a:r>
            <a:r>
              <a:rPr lang="en-US" i="1" dirty="0" smtClean="0"/>
              <a:t>z</a:t>
            </a:r>
            <a:r>
              <a:rPr lang="en-US" dirty="0" smtClean="0"/>
              <a:t>-transform of </a:t>
            </a:r>
            <a:r>
              <a:rPr lang="en-US" i="1" dirty="0" smtClean="0"/>
              <a:t>X</a:t>
            </a:r>
            <a:r>
              <a:rPr lang="en-US" dirty="0" smtClean="0"/>
              <a:t> evaluated at the Laplace transform of </a:t>
            </a:r>
            <a:r>
              <a:rPr lang="en-US" i="1" dirty="0" smtClean="0"/>
              <a:t>Y </a:t>
            </a:r>
            <a:r>
              <a:rPr lang="en-US" dirty="0" smtClean="0"/>
              <a:t>– (continuous)</a:t>
            </a:r>
          </a:p>
          <a:p>
            <a:pPr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i="1" baseline="-25000" dirty="0" smtClean="0"/>
              <a:t>	</a:t>
            </a:r>
            <a:r>
              <a:rPr lang="en-US" dirty="0" smtClean="0"/>
              <a:t>Based on transform of sum of </a:t>
            </a:r>
            <a:r>
              <a:rPr lang="en-US" dirty="0" err="1" smtClean="0"/>
              <a:t>i.i.d</a:t>
            </a:r>
            <a:r>
              <a:rPr lang="en-US" dirty="0" smtClean="0"/>
              <a:t>. </a:t>
            </a:r>
            <a:r>
              <a:rPr lang="en-US" dirty="0" err="1" smtClean="0"/>
              <a:t>r.v.’s</a:t>
            </a:r>
            <a:r>
              <a:rPr lang="en-US" dirty="0" smtClean="0"/>
              <a:t> is product of transform and </a:t>
            </a:r>
            <a:r>
              <a:rPr lang="en-US" i="1" dirty="0" smtClean="0"/>
              <a:t>z</a:t>
            </a:r>
            <a:r>
              <a:rPr lang="en-US" dirty="0" smtClean="0"/>
              <a:t>-transform as an expectation after conditioning</a:t>
            </a:r>
            <a:endParaRPr lang="en-US" i="1" baseline="-25000" dirty="0" smtClean="0"/>
          </a:p>
          <a:p>
            <a:pPr lvl="1">
              <a:lnSpc>
                <a:spcPct val="120000"/>
              </a:lnSpc>
            </a:pPr>
            <a:r>
              <a:rPr lang="en-US" dirty="0" smtClean="0"/>
              <a:t>Assume </a:t>
            </a:r>
            <a:r>
              <a:rPr lang="en-US" i="1" dirty="0" smtClean="0"/>
              <a:t>Y</a:t>
            </a:r>
            <a:r>
              <a:rPr lang="en-US" i="1" baseline="-25000" dirty="0" smtClean="0"/>
              <a:t>i</a:t>
            </a:r>
            <a:r>
              <a:rPr lang="en-US" dirty="0" smtClean="0"/>
              <a:t>‘s are exponential with parameter 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dirty="0" smtClean="0">
                <a:latin typeface="Times New Roman"/>
                <a:cs typeface="Times New Roman"/>
              </a:rPr>
              <a:t>, and </a:t>
            </a: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 is </a:t>
            </a:r>
            <a:r>
              <a:rPr lang="en-US" dirty="0" err="1" smtClean="0">
                <a:latin typeface="Times New Roman"/>
                <a:cs typeface="Times New Roman"/>
              </a:rPr>
              <a:t>Geom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pPr lvl="2">
              <a:lnSpc>
                <a:spcPct val="120000"/>
              </a:lnSpc>
            </a:pPr>
            <a:r>
              <a:rPr lang="en-US" i="1" dirty="0" smtClean="0">
                <a:latin typeface="Times New Roman"/>
                <a:cs typeface="Times New Roman"/>
              </a:rPr>
              <a:t>X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 = </a:t>
            </a:r>
            <a:r>
              <a:rPr lang="en-US" i="1" dirty="0" err="1" smtClean="0">
                <a:latin typeface="Times New Roman"/>
                <a:cs typeface="Times New Roman"/>
              </a:rPr>
              <a:t>zp</a:t>
            </a:r>
            <a:r>
              <a:rPr lang="en-US" dirty="0" smtClean="0">
                <a:latin typeface="Times New Roman"/>
                <a:cs typeface="Times New Roman"/>
              </a:rPr>
              <a:t>/[1-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(1–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)];   </a:t>
            </a:r>
            <a:r>
              <a:rPr lang="en-US" i="1" dirty="0" smtClean="0">
                <a:latin typeface="Times New Roman"/>
                <a:cs typeface="Times New Roman"/>
              </a:rPr>
              <a:t>Y</a:t>
            </a:r>
            <a:r>
              <a:rPr lang="en-US" dirty="0" smtClean="0">
                <a:latin typeface="Times New Roman"/>
                <a:cs typeface="Times New Roman"/>
              </a:rPr>
              <a:t>(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 = 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dirty="0" smtClean="0">
                <a:latin typeface="Times New Roman"/>
                <a:cs typeface="Times New Roman"/>
              </a:rPr>
              <a:t>/(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dirty="0" smtClean="0">
                <a:latin typeface="Times New Roman"/>
                <a:cs typeface="Times New Roman"/>
              </a:rPr>
              <a:t>+</a:t>
            </a:r>
            <a:r>
              <a:rPr lang="en-US" i="1" dirty="0" smtClean="0">
                <a:latin typeface="Times New Roman"/>
                <a:cs typeface="Times New Roman"/>
              </a:rPr>
              <a:t>s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pPr lvl="2">
              <a:lnSpc>
                <a:spcPct val="120000"/>
              </a:lnSpc>
            </a:pPr>
            <a:r>
              <a:rPr lang="en-US" i="1" dirty="0" smtClean="0"/>
              <a:t>Z</a:t>
            </a:r>
            <a:r>
              <a:rPr lang="en-US" dirty="0" smtClean="0"/>
              <a:t>(</a:t>
            </a:r>
            <a:r>
              <a:rPr lang="en-US" i="1" dirty="0" smtClean="0"/>
              <a:t>s</a:t>
            </a:r>
            <a:r>
              <a:rPr lang="en-US" dirty="0" smtClean="0"/>
              <a:t>) = 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/(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dirty="0" smtClean="0">
                <a:latin typeface="Times New Roman"/>
                <a:cs typeface="Times New Roman"/>
              </a:rPr>
              <a:t>+s–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dirty="0" smtClean="0">
                <a:latin typeface="Times New Roman"/>
                <a:cs typeface="Times New Roman"/>
              </a:rPr>
              <a:t>+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) = 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/(</a:t>
            </a:r>
            <a:r>
              <a:rPr lang="en-US" i="1" dirty="0" smtClean="0">
                <a:latin typeface="Times New Roman"/>
                <a:cs typeface="Times New Roman"/>
              </a:rPr>
              <a:t>s+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pPr lvl="2">
              <a:lnSpc>
                <a:spcPct val="120000"/>
              </a:lnSpc>
              <a:buFont typeface="Symbol" pitchFamily="18" charset="2"/>
              <a:buChar char="Þ"/>
            </a:pPr>
            <a:r>
              <a:rPr lang="en-US" i="1" dirty="0" smtClean="0">
                <a:latin typeface="Times New Roman"/>
                <a:cs typeface="Times New Roman"/>
              </a:rPr>
              <a:t> Z</a:t>
            </a:r>
            <a:r>
              <a:rPr lang="en-US" dirty="0" smtClean="0">
                <a:latin typeface="Times New Roman"/>
                <a:cs typeface="Times New Roman"/>
              </a:rPr>
              <a:t> is exponential with parameter </a:t>
            </a:r>
            <a:r>
              <a:rPr lang="el-GR" i="1" dirty="0" smtClean="0">
                <a:latin typeface="Times New Roman"/>
                <a:cs typeface="Times New Roman"/>
              </a:rPr>
              <a:t>μ</a:t>
            </a:r>
            <a:r>
              <a:rPr lang="en-US" i="1" dirty="0" smtClean="0">
                <a:latin typeface="Times New Roman"/>
                <a:cs typeface="Times New Roman"/>
              </a:rPr>
              <a:t>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in System for M/G/1 – (1)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Consider the queue state at </a:t>
            </a:r>
            <a:r>
              <a:rPr lang="en-US" i="1" dirty="0" smtClean="0"/>
              <a:t>departure</a:t>
            </a:r>
            <a:r>
              <a:rPr lang="en-US" dirty="0" smtClean="0"/>
              <a:t> times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sym typeface="Symbol"/>
              </a:rPr>
              <a:t>This forms an embedded DTMC</a:t>
            </a:r>
          </a:p>
          <a:p>
            <a:pPr lvl="1">
              <a:lnSpc>
                <a:spcPct val="110000"/>
              </a:lnSpc>
            </a:pPr>
            <a:r>
              <a:rPr lang="en-US" dirty="0" smtClean="0">
                <a:sym typeface="Symbol"/>
              </a:rPr>
              <a:t>Recall that statistics seen by departures, arrivals, and at random times are identical (PASTA and level crossing argument)</a:t>
            </a:r>
          </a:p>
          <a:p>
            <a:pPr lvl="1">
              <a:lnSpc>
                <a:spcPct val="110000"/>
              </a:lnSpc>
            </a:pP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π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j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 = π</a:t>
            </a:r>
            <a:r>
              <a:rPr lang="en-US" baseline="-25000" dirty="0" smtClean="0">
                <a:latin typeface="Times New Roman"/>
                <a:cs typeface="Times New Roman"/>
                <a:sym typeface="Symbol"/>
              </a:rPr>
              <a:t>0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a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j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+ </a:t>
            </a:r>
            <a:r>
              <a:rPr lang="el-GR" dirty="0" smtClean="0">
                <a:latin typeface="Times New Roman"/>
                <a:cs typeface="Times New Roman"/>
                <a:sym typeface="Symbol"/>
              </a:rPr>
              <a:t>Σ</a:t>
            </a:r>
            <a:r>
              <a:rPr lang="en-US" baseline="-25000" dirty="0" smtClean="0">
                <a:latin typeface="Times New Roman"/>
                <a:cs typeface="Times New Roman"/>
                <a:sym typeface="Symbol"/>
              </a:rPr>
              <a:t>{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=</a:t>
            </a:r>
            <a:r>
              <a:rPr lang="en-US" baseline="-25000" dirty="0" smtClean="0">
                <a:latin typeface="Times New Roman"/>
                <a:cs typeface="Times New Roman"/>
                <a:sym typeface="Symbol"/>
              </a:rPr>
              <a:t>1 to 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j</a:t>
            </a:r>
            <a:r>
              <a:rPr lang="en-US" baseline="-25000" dirty="0" smtClean="0">
                <a:latin typeface="Times New Roman"/>
                <a:cs typeface="Times New Roman"/>
                <a:sym typeface="Symbol"/>
              </a:rPr>
              <a:t>+1}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π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i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a</a:t>
            </a:r>
            <a:r>
              <a:rPr lang="en-US" i="1" baseline="-25000" dirty="0" smtClean="0">
                <a:latin typeface="Times New Roman"/>
                <a:cs typeface="Times New Roman"/>
                <a:sym typeface="Symbol"/>
              </a:rPr>
              <a:t>j–i+</a:t>
            </a:r>
            <a:r>
              <a:rPr lang="en-US" baseline="-25000" dirty="0" smtClean="0">
                <a:latin typeface="Times New Roman"/>
                <a:cs typeface="Times New Roman"/>
                <a:sym typeface="Symbol"/>
              </a:rPr>
              <a:t>1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where </a:t>
            </a:r>
            <a:r>
              <a:rPr lang="en-US" i="1" dirty="0" err="1" smtClean="0">
                <a:latin typeface="Times New Roman"/>
                <a:cs typeface="Times New Roman"/>
                <a:sym typeface="Symbol"/>
              </a:rPr>
              <a:t>a</a:t>
            </a:r>
            <a:r>
              <a:rPr lang="en-US" i="1" baseline="-25000" dirty="0" err="1" smtClean="0">
                <a:latin typeface="Times New Roman"/>
                <a:cs typeface="Times New Roman"/>
                <a:sym typeface="Symbol"/>
              </a:rPr>
              <a:t>j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is the probability of </a:t>
            </a:r>
            <a:r>
              <a:rPr lang="en-US" i="1" dirty="0" smtClean="0">
                <a:latin typeface="Times New Roman"/>
                <a:cs typeface="Times New Roman"/>
                <a:sym typeface="Symbol"/>
              </a:rPr>
              <a:t>j</a:t>
            </a:r>
            <a:r>
              <a:rPr lang="en-US" dirty="0" smtClean="0">
                <a:latin typeface="Times New Roman"/>
                <a:cs typeface="Times New Roman"/>
                <a:sym typeface="Symbol"/>
              </a:rPr>
              <a:t> arrivals during one service time</a:t>
            </a:r>
            <a:endParaRPr lang="en-US" i="1" dirty="0" smtClean="0">
              <a:latin typeface="Times New Roman"/>
              <a:cs typeface="Times New Roman"/>
              <a:sym typeface="Symbol"/>
            </a:endParaRPr>
          </a:p>
          <a:p>
            <a:pPr>
              <a:lnSpc>
                <a:spcPct val="110000"/>
              </a:lnSpc>
            </a:pPr>
            <a:r>
              <a:rPr lang="en-US" dirty="0" smtClean="0">
                <a:latin typeface="Times New Roman"/>
                <a:cs typeface="Times New Roman"/>
                <a:sym typeface="Symbol"/>
              </a:rPr>
              <a:t>Recall that we know </a:t>
            </a:r>
            <a:r>
              <a:rPr lang="en-US" i="1" dirty="0" smtClean="0"/>
              <a:t>A</a:t>
            </a:r>
            <a:r>
              <a:rPr lang="en-US" i="1" baseline="-25000" dirty="0" smtClean="0"/>
              <a:t>S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= </a:t>
            </a:r>
            <a:r>
              <a:rPr lang="en-US" i="1" dirty="0" smtClean="0">
                <a:sym typeface="Symbol"/>
              </a:rPr>
              <a:t>S</a:t>
            </a:r>
            <a:r>
              <a:rPr lang="en-US" dirty="0" smtClean="0">
                <a:sym typeface="Symbol"/>
              </a:rPr>
              <a:t>(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(1–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))</a:t>
            </a:r>
            <a:r>
              <a:rPr lang="en-US" dirty="0" smtClean="0"/>
              <a:t>, so we can express </a:t>
            </a:r>
            <a:r>
              <a:rPr lang="en-US" i="1" dirty="0" smtClean="0"/>
              <a:t>N</a:t>
            </a:r>
            <a:r>
              <a:rPr lang="en-US" dirty="0" smtClean="0"/>
              <a:t>(</a:t>
            </a:r>
            <a:r>
              <a:rPr lang="en-US" i="1" dirty="0" smtClean="0"/>
              <a:t>z</a:t>
            </a:r>
            <a:r>
              <a:rPr lang="en-US" dirty="0" smtClean="0"/>
              <a:t>) – </a:t>
            </a:r>
            <a:r>
              <a:rPr lang="en-US" i="1" dirty="0" smtClean="0"/>
              <a:t>z</a:t>
            </a:r>
            <a:r>
              <a:rPr lang="en-US" dirty="0" smtClean="0"/>
              <a:t>-transform of number in the system,</a:t>
            </a:r>
            <a:r>
              <a:rPr lang="en-US" i="1" dirty="0" smtClean="0"/>
              <a:t> </a:t>
            </a:r>
            <a:r>
              <a:rPr lang="en-US" dirty="0" smtClean="0"/>
              <a:t>in terms of the Laplace transform of the service time evaluated at </a:t>
            </a:r>
            <a:r>
              <a:rPr lang="el-GR" i="1" dirty="0" smtClean="0">
                <a:latin typeface="Times New Roman"/>
                <a:cs typeface="Times New Roman"/>
              </a:rPr>
              <a:t>λ</a:t>
            </a:r>
            <a:r>
              <a:rPr lang="en-US" dirty="0" smtClean="0">
                <a:latin typeface="Times New Roman"/>
                <a:cs typeface="Times New Roman"/>
              </a:rPr>
              <a:t>(1–</a:t>
            </a:r>
            <a:r>
              <a:rPr lang="en-US" i="1" dirty="0" smtClean="0">
                <a:latin typeface="Times New Roman"/>
                <a:cs typeface="Times New Roman"/>
              </a:rPr>
              <a:t>z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endParaRPr lang="en-US" dirty="0" smtClean="0">
              <a:sym typeface="Symbol"/>
            </a:endParaRP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4449-0AD5-4B53-B877-8F22598522E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8136</TotalTime>
  <Words>693</Words>
  <Application>Microsoft Office PowerPoint</Application>
  <PresentationFormat>On-screen Show (4:3)</PresentationFormat>
  <Paragraphs>125</Paragraphs>
  <Slides>13</Slides>
  <Notes>13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Transform Analysis</vt:lpstr>
      <vt:lpstr>Two Types of Transforms</vt:lpstr>
      <vt:lpstr>Basic Transform Properties</vt:lpstr>
      <vt:lpstr>Other Transform Properties – (1a)</vt:lpstr>
      <vt:lpstr>Other Transform Properties – (1b)</vt:lpstr>
      <vt:lpstr>Applying to # Arrivals in a Service Time</vt:lpstr>
      <vt:lpstr>z-Transform of Poisson Arrivals</vt:lpstr>
      <vt:lpstr>Other Transform Properties – (2)</vt:lpstr>
      <vt:lpstr>Number in System for M/G/1 – (1) </vt:lpstr>
      <vt:lpstr>Number in System for M/G/1 – (2) </vt:lpstr>
      <vt:lpstr>Time in System for M/G/1</vt:lpstr>
      <vt:lpstr>Re-deriving the P-K Formula</vt:lpstr>
      <vt:lpstr>Other Transform Properties – (3)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Roch Guerin</dc:creator>
  <cp:lastModifiedBy>Roch Guerin</cp:lastModifiedBy>
  <cp:revision>319</cp:revision>
  <dcterms:created xsi:type="dcterms:W3CDTF">2015-09-24T13:04:39Z</dcterms:created>
  <dcterms:modified xsi:type="dcterms:W3CDTF">2016-11-29T15:32:52Z</dcterms:modified>
</cp:coreProperties>
</file>