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4"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84" y="-4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B9C36F-09C0-4E41-A2AD-FA3D483EFCC8}" type="datetimeFigureOut">
              <a:rPr lang="en-US" smtClean="0"/>
              <a:pPr/>
              <a:t>9/8/2016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577630-C836-4084-B714-9C3267E1EDD9}" type="slidenum">
              <a:rPr lang="en-US" smtClean="0"/>
              <a:pPr/>
              <a:t>‹#›</a:t>
            </a:fld>
            <a:endParaRPr lang="en-US"/>
          </a:p>
        </p:txBody>
      </p:sp>
    </p:spTree>
    <p:extLst>
      <p:ext uri="{BB962C8B-B14F-4D97-AF65-F5344CB8AC3E}">
        <p14:creationId xmlns="" xmlns:p14="http://schemas.microsoft.com/office/powerpoint/2010/main" val="2964806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577630-C836-4084-B714-9C3267E1EDD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577630-C836-4084-B714-9C3267E1EDD9}"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577630-C836-4084-B714-9C3267E1EDD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577630-C836-4084-B714-9C3267E1EDD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577630-C836-4084-B714-9C3267E1EDD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577630-C836-4084-B714-9C3267E1EDD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577630-C836-4084-B714-9C3267E1EDD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577630-C836-4084-B714-9C3267E1EDD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577630-C836-4084-B714-9C3267E1EDD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034038-08C3-4182-97F5-D3763DF02BDF}" type="datetime1">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8E9D7-F266-4771-A2AB-6C120368CA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8D631B-C114-4187-BEEF-498114DEC9FE}" type="datetime1">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8E9D7-F266-4771-A2AB-6C120368CA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7E291-BA5D-4ACA-B5FD-31624279D209}" type="datetime1">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8E9D7-F266-4771-A2AB-6C120368CA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A2C4AC-8256-4B18-88A8-F431D3C77921}" type="datetime1">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8E9D7-F266-4771-A2AB-6C120368CA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878C5A-FB8B-4C77-9E87-98114F239DA3}" type="datetime1">
              <a:rPr lang="en-US" smtClean="0"/>
              <a:pPr/>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8E9D7-F266-4771-A2AB-6C120368CA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A31F0D-072D-433D-99F8-F5EC421478B7}" type="datetime1">
              <a:rPr lang="en-US" smtClean="0"/>
              <a:pPr/>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8E9D7-F266-4771-A2AB-6C120368CA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347C7F-0590-4BC5-B196-15CCC9ABD4CF}" type="datetime1">
              <a:rPr lang="en-US" smtClean="0"/>
              <a:pPr/>
              <a:t>9/8/2016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C8E9D7-F266-4771-A2AB-6C120368CA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59AD66-4C90-4F75-9F09-2F531DDEE236}" type="datetime1">
              <a:rPr lang="en-US" smtClean="0"/>
              <a:pPr/>
              <a:t>9/8/2016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C8E9D7-F266-4771-A2AB-6C120368CA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0FDF5D-61D4-4058-AD05-25A1B068427D}" type="datetime1">
              <a:rPr lang="en-US" smtClean="0"/>
              <a:pPr/>
              <a:t>9/8/2016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C8E9D7-F266-4771-A2AB-6C120368CA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FF63A-58C1-4C19-8C88-35266F530295}" type="datetime1">
              <a:rPr lang="en-US" smtClean="0"/>
              <a:pPr/>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8E9D7-F266-4771-A2AB-6C120368CA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CD60C0-D3B0-48CB-801E-8B1D6F10F5AF}" type="datetime1">
              <a:rPr lang="en-US" smtClean="0"/>
              <a:pPr/>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8E9D7-F266-4771-A2AB-6C120368CA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39633F-167C-4D16-8CBC-126D93B0236F}" type="datetime1">
              <a:rPr lang="en-US" smtClean="0"/>
              <a:pPr/>
              <a:t>9/8/2016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C8E9D7-F266-4771-A2AB-6C120368CA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543800" cy="1470025"/>
          </a:xfrm>
        </p:spPr>
        <p:txBody>
          <a:bodyPr/>
          <a:lstStyle/>
          <a:p>
            <a:r>
              <a:rPr lang="en-US" dirty="0" smtClean="0"/>
              <a:t>Sample Paths, Convergence, and Averages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Convergence</a:t>
            </a:r>
            <a:endParaRPr lang="en-US" dirty="0"/>
          </a:p>
        </p:txBody>
      </p:sp>
      <p:sp>
        <p:nvSpPr>
          <p:cNvPr id="3" name="Content Placeholder 2"/>
          <p:cNvSpPr>
            <a:spLocks noGrp="1"/>
          </p:cNvSpPr>
          <p:nvPr>
            <p:ph idx="1"/>
          </p:nvPr>
        </p:nvSpPr>
        <p:spPr/>
        <p:txBody>
          <a:bodyPr>
            <a:normAutofit/>
          </a:bodyPr>
          <a:lstStyle/>
          <a:p>
            <a:r>
              <a:rPr lang="en-US" dirty="0" smtClean="0"/>
              <a:t>Definition: {</a:t>
            </a:r>
            <a:r>
              <a:rPr lang="en-US" i="1" dirty="0" smtClean="0"/>
              <a:t>a</a:t>
            </a:r>
            <a:r>
              <a:rPr lang="en-US" i="1" baseline="-25000" dirty="0" smtClean="0"/>
              <a:t>n</a:t>
            </a:r>
            <a:r>
              <a:rPr lang="en-US" dirty="0" smtClean="0"/>
              <a:t> : </a:t>
            </a:r>
            <a:r>
              <a:rPr lang="en-US" i="1" dirty="0" smtClean="0"/>
              <a:t>n </a:t>
            </a:r>
            <a:r>
              <a:rPr lang="en-US" dirty="0" smtClean="0"/>
              <a:t>= 1, 2, …} converges to </a:t>
            </a:r>
            <a:r>
              <a:rPr lang="en-US" i="1" dirty="0" smtClean="0"/>
              <a:t>b</a:t>
            </a:r>
            <a:r>
              <a:rPr lang="en-US" dirty="0" smtClean="0"/>
              <a:t> as </a:t>
            </a:r>
            <a:r>
              <a:rPr lang="en-US" i="1" dirty="0" smtClean="0"/>
              <a:t>n </a:t>
            </a:r>
            <a:r>
              <a:rPr lang="en-US" dirty="0" smtClean="0">
                <a:sym typeface="Symbol"/>
              </a:rPr>
              <a:t></a:t>
            </a:r>
            <a:r>
              <a:rPr lang="en-US" i="1" dirty="0" smtClean="0">
                <a:sym typeface="Symbol"/>
              </a:rPr>
              <a:t> ∞</a:t>
            </a:r>
            <a:r>
              <a:rPr lang="en-US" dirty="0" smtClean="0">
                <a:sym typeface="Symbol"/>
              </a:rPr>
              <a:t> means that</a:t>
            </a:r>
          </a:p>
          <a:p>
            <a:pPr marL="0" indent="0">
              <a:buNone/>
            </a:pPr>
            <a:r>
              <a:rPr lang="en-US" dirty="0" smtClean="0">
                <a:sym typeface="Symbol"/>
              </a:rPr>
              <a:t>   </a:t>
            </a:r>
            <a:r>
              <a:rPr lang="en-US" i="1" dirty="0" smtClean="0">
                <a:sym typeface="Symbol"/>
              </a:rPr>
              <a:t></a:t>
            </a:r>
            <a:r>
              <a:rPr lang="en-US" dirty="0" smtClean="0">
                <a:sym typeface="Symbol"/>
              </a:rPr>
              <a:t> &gt; 0, </a:t>
            </a:r>
            <a:r>
              <a:rPr lang="en-US" i="1" dirty="0" smtClean="0">
                <a:sym typeface="Symbol"/>
              </a:rPr>
              <a:t>n</a:t>
            </a:r>
            <a:r>
              <a:rPr lang="en-US" baseline="-25000" dirty="0" smtClean="0">
                <a:sym typeface="Symbol"/>
              </a:rPr>
              <a:t>0</a:t>
            </a:r>
            <a:r>
              <a:rPr lang="en-US" dirty="0" smtClean="0">
                <a:sym typeface="Symbol"/>
              </a:rPr>
              <a:t>(</a:t>
            </a:r>
            <a:r>
              <a:rPr lang="en-US" i="1" dirty="0" smtClean="0">
                <a:sym typeface="Symbol"/>
              </a:rPr>
              <a:t></a:t>
            </a:r>
            <a:r>
              <a:rPr lang="en-US" dirty="0" smtClean="0">
                <a:sym typeface="Symbol"/>
              </a:rPr>
              <a:t>), such that </a:t>
            </a:r>
            <a:r>
              <a:rPr lang="en-US" i="1" dirty="0" smtClean="0">
                <a:sym typeface="Symbol"/>
              </a:rPr>
              <a:t>n</a:t>
            </a:r>
            <a:r>
              <a:rPr lang="en-US" dirty="0" smtClean="0">
                <a:sym typeface="Symbol"/>
              </a:rPr>
              <a:t> &gt; </a:t>
            </a:r>
            <a:r>
              <a:rPr lang="en-US" i="1" dirty="0" smtClean="0">
                <a:sym typeface="Symbol"/>
              </a:rPr>
              <a:t>n</a:t>
            </a:r>
            <a:r>
              <a:rPr lang="en-US" baseline="-25000" dirty="0" smtClean="0">
                <a:sym typeface="Symbol"/>
              </a:rPr>
              <a:t>0</a:t>
            </a:r>
            <a:r>
              <a:rPr lang="en-US" dirty="0">
                <a:sym typeface="Symbol"/>
              </a:rPr>
              <a:t>(</a:t>
            </a:r>
            <a:r>
              <a:rPr lang="en-US" i="1" dirty="0">
                <a:sym typeface="Symbol"/>
              </a:rPr>
              <a:t></a:t>
            </a:r>
            <a:r>
              <a:rPr lang="en-US" dirty="0" smtClean="0">
                <a:sym typeface="Symbol"/>
              </a:rPr>
              <a:t>), |</a:t>
            </a:r>
            <a:r>
              <a:rPr lang="en-US" i="1" dirty="0" smtClean="0"/>
              <a:t>a</a:t>
            </a:r>
            <a:r>
              <a:rPr lang="en-US" i="1" baseline="-25000" dirty="0" smtClean="0"/>
              <a:t>n</a:t>
            </a:r>
            <a:r>
              <a:rPr lang="en-US" dirty="0" smtClean="0"/>
              <a:t> – </a:t>
            </a:r>
            <a:r>
              <a:rPr lang="en-US" i="1" dirty="0" smtClean="0"/>
              <a:t>b</a:t>
            </a:r>
            <a:r>
              <a:rPr lang="en-US" dirty="0" smtClean="0"/>
              <a:t>| &lt; </a:t>
            </a:r>
            <a:r>
              <a:rPr lang="en-US" i="1" dirty="0" smtClean="0">
                <a:sym typeface="Symbol"/>
              </a:rPr>
              <a:t></a:t>
            </a:r>
          </a:p>
          <a:p>
            <a:pPr marL="0" indent="0">
              <a:buNone/>
            </a:pPr>
            <a:endParaRPr lang="en-US" i="1" dirty="0">
              <a:sym typeface="Symbol"/>
            </a:endParaRPr>
          </a:p>
          <a:p>
            <a:r>
              <a:rPr lang="en-US" dirty="0" smtClean="0">
                <a:sym typeface="Symbol"/>
              </a:rPr>
              <a:t>Example: </a:t>
            </a:r>
            <a:r>
              <a:rPr lang="en-US" i="1" dirty="0"/>
              <a:t>a</a:t>
            </a:r>
            <a:r>
              <a:rPr lang="en-US" i="1" baseline="-25000" dirty="0"/>
              <a:t>n</a:t>
            </a:r>
            <a:r>
              <a:rPr lang="en-US" dirty="0"/>
              <a:t> </a:t>
            </a:r>
            <a:r>
              <a:rPr lang="en-US" dirty="0" smtClean="0"/>
              <a:t>= 1/</a:t>
            </a:r>
            <a:r>
              <a:rPr lang="en-US" i="1" dirty="0" smtClean="0"/>
              <a:t>n </a:t>
            </a:r>
            <a:r>
              <a:rPr lang="en-US" dirty="0" smtClean="0"/>
              <a:t>converges to 0 as </a:t>
            </a:r>
            <a:r>
              <a:rPr lang="en-US" i="1" dirty="0"/>
              <a:t>n </a:t>
            </a:r>
            <a:r>
              <a:rPr lang="en-US" dirty="0">
                <a:sym typeface="Symbol"/>
              </a:rPr>
              <a:t></a:t>
            </a:r>
            <a:r>
              <a:rPr lang="en-US" i="1" dirty="0">
                <a:sym typeface="Symbol"/>
              </a:rPr>
              <a:t> ∞</a:t>
            </a:r>
            <a:r>
              <a:rPr lang="en-US" dirty="0">
                <a:sym typeface="Symbol"/>
              </a:rPr>
              <a:t> </a:t>
            </a:r>
            <a:r>
              <a:rPr lang="en-US" dirty="0" smtClean="0">
                <a:sym typeface="Symbol"/>
              </a:rPr>
              <a:t>since </a:t>
            </a:r>
            <a:r>
              <a:rPr lang="en-US" dirty="0">
                <a:sym typeface="Symbol"/>
              </a:rPr>
              <a:t></a:t>
            </a:r>
            <a:r>
              <a:rPr lang="en-US" i="1" dirty="0">
                <a:sym typeface="Symbol"/>
              </a:rPr>
              <a:t></a:t>
            </a:r>
            <a:r>
              <a:rPr lang="en-US" dirty="0">
                <a:sym typeface="Symbol"/>
              </a:rPr>
              <a:t> &gt; </a:t>
            </a:r>
            <a:r>
              <a:rPr lang="en-US" dirty="0" smtClean="0">
                <a:sym typeface="Symbol"/>
              </a:rPr>
              <a:t>0, choosing </a:t>
            </a:r>
            <a:r>
              <a:rPr lang="en-US" i="1" dirty="0">
                <a:sym typeface="Symbol"/>
              </a:rPr>
              <a:t>n</a:t>
            </a:r>
            <a:r>
              <a:rPr lang="en-US" baseline="-25000" dirty="0">
                <a:sym typeface="Symbol"/>
              </a:rPr>
              <a:t>0</a:t>
            </a:r>
            <a:r>
              <a:rPr lang="en-US" dirty="0">
                <a:sym typeface="Symbol"/>
              </a:rPr>
              <a:t>(</a:t>
            </a:r>
            <a:r>
              <a:rPr lang="en-US" i="1" dirty="0">
                <a:sym typeface="Symbol"/>
              </a:rPr>
              <a:t></a:t>
            </a:r>
            <a:r>
              <a:rPr lang="en-US" dirty="0" smtClean="0">
                <a:sym typeface="Symbol"/>
              </a:rPr>
              <a:t>) = 1/</a:t>
            </a:r>
            <a:r>
              <a:rPr lang="en-US" i="1" dirty="0" smtClean="0">
                <a:sym typeface="Symbol"/>
              </a:rPr>
              <a:t></a:t>
            </a:r>
            <a:r>
              <a:rPr lang="en-US" dirty="0" smtClean="0">
                <a:sym typeface="Symbol"/>
              </a:rPr>
              <a:t> ensures that </a:t>
            </a:r>
            <a:r>
              <a:rPr lang="en-US" dirty="0">
                <a:sym typeface="Symbol"/>
              </a:rPr>
              <a:t></a:t>
            </a:r>
            <a:r>
              <a:rPr lang="en-US" i="1" dirty="0">
                <a:sym typeface="Symbol"/>
              </a:rPr>
              <a:t>n</a:t>
            </a:r>
            <a:r>
              <a:rPr lang="en-US" dirty="0">
                <a:sym typeface="Symbol"/>
              </a:rPr>
              <a:t> &gt; </a:t>
            </a:r>
            <a:r>
              <a:rPr lang="en-US" i="1" dirty="0">
                <a:sym typeface="Symbol"/>
              </a:rPr>
              <a:t>n</a:t>
            </a:r>
            <a:r>
              <a:rPr lang="en-US" baseline="-25000" dirty="0">
                <a:sym typeface="Symbol"/>
              </a:rPr>
              <a:t>0</a:t>
            </a:r>
            <a:r>
              <a:rPr lang="en-US" dirty="0">
                <a:sym typeface="Symbol"/>
              </a:rPr>
              <a:t>(</a:t>
            </a:r>
            <a:r>
              <a:rPr lang="en-US" i="1" dirty="0">
                <a:sym typeface="Symbol"/>
              </a:rPr>
              <a:t></a:t>
            </a:r>
            <a:r>
              <a:rPr lang="en-US" dirty="0">
                <a:sym typeface="Symbol"/>
              </a:rPr>
              <a:t>), </a:t>
            </a:r>
            <a:r>
              <a:rPr lang="en-US" i="1" dirty="0" smtClean="0"/>
              <a:t>a</a:t>
            </a:r>
            <a:r>
              <a:rPr lang="en-US" i="1" baseline="-25000" dirty="0" smtClean="0"/>
              <a:t>n</a:t>
            </a:r>
            <a:r>
              <a:rPr lang="en-US" dirty="0" smtClean="0"/>
              <a:t> = 1/</a:t>
            </a:r>
            <a:r>
              <a:rPr lang="en-US" i="1" dirty="0" smtClean="0"/>
              <a:t>n </a:t>
            </a:r>
            <a:r>
              <a:rPr lang="en-US" dirty="0" smtClean="0"/>
              <a:t>&lt; 1/</a:t>
            </a:r>
            <a:r>
              <a:rPr lang="en-US" i="1" dirty="0" smtClean="0">
                <a:sym typeface="Symbol"/>
              </a:rPr>
              <a:t>n</a:t>
            </a:r>
            <a:r>
              <a:rPr lang="en-US" baseline="-25000" dirty="0" smtClean="0">
                <a:sym typeface="Symbol"/>
              </a:rPr>
              <a:t>0</a:t>
            </a:r>
            <a:r>
              <a:rPr lang="en-US" dirty="0">
                <a:sym typeface="Symbol"/>
              </a:rPr>
              <a:t>(</a:t>
            </a:r>
            <a:r>
              <a:rPr lang="en-US" i="1" dirty="0">
                <a:sym typeface="Symbol"/>
              </a:rPr>
              <a:t></a:t>
            </a:r>
            <a:r>
              <a:rPr lang="en-US" dirty="0">
                <a:sym typeface="Symbol"/>
              </a:rPr>
              <a:t>)</a:t>
            </a:r>
            <a:r>
              <a:rPr lang="en-US" dirty="0" smtClean="0"/>
              <a:t> </a:t>
            </a:r>
            <a:r>
              <a:rPr lang="en-US" dirty="0"/>
              <a:t>&lt; </a:t>
            </a:r>
            <a:r>
              <a:rPr lang="en-US" i="1" dirty="0">
                <a:sym typeface="Symbol"/>
              </a:rPr>
              <a:t></a:t>
            </a:r>
          </a:p>
          <a:p>
            <a:endParaRPr lang="en-US" dirty="0">
              <a:sym typeface="Symbol"/>
            </a:endParaRPr>
          </a:p>
          <a:p>
            <a:endParaRPr lang="en-US" dirty="0" smtClean="0">
              <a:sym typeface="Symbol"/>
            </a:endParaRPr>
          </a:p>
        </p:txBody>
      </p:sp>
      <p:sp>
        <p:nvSpPr>
          <p:cNvPr id="4" name="Slide Number Placeholder 3"/>
          <p:cNvSpPr>
            <a:spLocks noGrp="1"/>
          </p:cNvSpPr>
          <p:nvPr>
            <p:ph type="sldNum" sz="quarter" idx="12"/>
          </p:nvPr>
        </p:nvSpPr>
        <p:spPr/>
        <p:txBody>
          <a:bodyPr/>
          <a:lstStyle/>
          <a:p>
            <a:fld id="{8EC8E9D7-F266-4771-A2AB-6C120368CA62}" type="slidenum">
              <a:rPr lang="en-US" smtClean="0"/>
              <a:pPr/>
              <a:t>2</a:t>
            </a:fld>
            <a:endParaRPr lang="en-US"/>
          </a:p>
        </p:txBody>
      </p:sp>
    </p:spTree>
    <p:extLst>
      <p:ext uri="{BB962C8B-B14F-4D97-AF65-F5344CB8AC3E}">
        <p14:creationId xmlns="" xmlns:p14="http://schemas.microsoft.com/office/powerpoint/2010/main" val="3049325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Convergence Almost Surely</a:t>
            </a:r>
            <a:br>
              <a:rPr lang="en-US" dirty="0" smtClean="0"/>
            </a:br>
            <a:r>
              <a:rPr lang="en-US" dirty="0" smtClean="0"/>
              <a:t>(with Probability 1)</a:t>
            </a:r>
            <a:endParaRPr lang="en-US" dirty="0"/>
          </a:p>
        </p:txBody>
      </p:sp>
      <p:sp>
        <p:nvSpPr>
          <p:cNvPr id="3" name="Content Placeholder 2"/>
          <p:cNvSpPr>
            <a:spLocks noGrp="1"/>
          </p:cNvSpPr>
          <p:nvPr>
            <p:ph idx="1"/>
          </p:nvPr>
        </p:nvSpPr>
        <p:spPr>
          <a:xfrm>
            <a:off x="457200" y="1676400"/>
            <a:ext cx="8458200" cy="5029200"/>
          </a:xfrm>
        </p:spPr>
        <p:txBody>
          <a:bodyPr>
            <a:normAutofit fontScale="70000" lnSpcReduction="20000"/>
          </a:bodyPr>
          <a:lstStyle/>
          <a:p>
            <a:pPr>
              <a:lnSpc>
                <a:spcPct val="120000"/>
              </a:lnSpc>
            </a:pPr>
            <a:r>
              <a:rPr lang="en-US" dirty="0" smtClean="0"/>
              <a:t>{</a:t>
            </a:r>
            <a:r>
              <a:rPr lang="en-US" i="1" dirty="0" err="1" smtClean="0"/>
              <a:t>Y</a:t>
            </a:r>
            <a:r>
              <a:rPr lang="en-US" i="1" baseline="-25000" dirty="0" err="1" smtClean="0"/>
              <a:t>n</a:t>
            </a:r>
            <a:r>
              <a:rPr lang="en-US" dirty="0" smtClean="0"/>
              <a:t> </a:t>
            </a:r>
            <a:r>
              <a:rPr lang="en-US" dirty="0"/>
              <a:t>: </a:t>
            </a:r>
            <a:r>
              <a:rPr lang="en-US" i="1" dirty="0"/>
              <a:t>n </a:t>
            </a:r>
            <a:r>
              <a:rPr lang="en-US" dirty="0"/>
              <a:t>= 1, 2, …} converges </a:t>
            </a:r>
            <a:r>
              <a:rPr lang="en-US" dirty="0" smtClean="0"/>
              <a:t>almost surely to </a:t>
            </a:r>
            <a:r>
              <a:rPr lang="el-GR" i="1" dirty="0" smtClean="0"/>
              <a:t>μ</a:t>
            </a:r>
            <a:r>
              <a:rPr lang="en-US" i="1" dirty="0" smtClean="0"/>
              <a:t> </a:t>
            </a:r>
            <a:r>
              <a:rPr lang="en-US" dirty="0"/>
              <a:t>as </a:t>
            </a:r>
            <a:r>
              <a:rPr lang="en-US" i="1" dirty="0"/>
              <a:t>n </a:t>
            </a:r>
            <a:r>
              <a:rPr lang="en-US" dirty="0">
                <a:sym typeface="Symbol"/>
              </a:rPr>
              <a:t></a:t>
            </a:r>
            <a:r>
              <a:rPr lang="en-US" i="1" dirty="0">
                <a:sym typeface="Symbol"/>
              </a:rPr>
              <a:t> </a:t>
            </a:r>
            <a:r>
              <a:rPr lang="en-US" i="1" dirty="0" smtClean="0">
                <a:sym typeface="Symbol"/>
              </a:rPr>
              <a:t>∞</a:t>
            </a:r>
            <a:r>
              <a:rPr lang="en-US" dirty="0" smtClean="0">
                <a:sym typeface="Symbol"/>
              </a:rPr>
              <a:t>, if</a:t>
            </a:r>
          </a:p>
          <a:p>
            <a:pPr marL="0" indent="0">
              <a:lnSpc>
                <a:spcPct val="120000"/>
              </a:lnSpc>
              <a:buNone/>
            </a:pPr>
            <a:r>
              <a:rPr lang="en-US" dirty="0" smtClean="0">
                <a:sym typeface="Symbol"/>
              </a:rPr>
              <a:t>		</a:t>
            </a:r>
            <a:r>
              <a:rPr lang="el-GR" i="1" dirty="0" smtClean="0">
                <a:sym typeface="Symbol"/>
              </a:rPr>
              <a:t>ε</a:t>
            </a:r>
            <a:r>
              <a:rPr lang="en-US" dirty="0" smtClean="0">
                <a:sym typeface="Symbol"/>
              </a:rPr>
              <a:t> </a:t>
            </a:r>
            <a:r>
              <a:rPr lang="en-US" dirty="0">
                <a:sym typeface="Symbol"/>
              </a:rPr>
              <a:t>&gt; 0, </a:t>
            </a:r>
            <a:r>
              <a:rPr lang="en-US" dirty="0" smtClean="0">
                <a:sym typeface="Symbol"/>
              </a:rPr>
              <a:t>P{lim</a:t>
            </a:r>
            <a:r>
              <a:rPr lang="en-US" i="1" baseline="-25000" dirty="0" smtClean="0"/>
              <a:t>n</a:t>
            </a:r>
            <a:r>
              <a:rPr lang="en-US" baseline="-25000" dirty="0" smtClean="0">
                <a:sym typeface="Symbol"/>
              </a:rPr>
              <a:t></a:t>
            </a:r>
            <a:r>
              <a:rPr lang="en-US" i="1" baseline="-25000" dirty="0" smtClean="0">
                <a:sym typeface="Symbol"/>
              </a:rPr>
              <a:t>∞</a:t>
            </a:r>
            <a:r>
              <a:rPr lang="en-US" dirty="0" smtClean="0">
                <a:sym typeface="Symbol"/>
              </a:rPr>
              <a:t> |</a:t>
            </a:r>
            <a:r>
              <a:rPr lang="en-US" i="1" dirty="0" err="1" smtClean="0">
                <a:sym typeface="Symbol"/>
              </a:rPr>
              <a:t>Y</a:t>
            </a:r>
            <a:r>
              <a:rPr lang="en-US" i="1" baseline="-25000" dirty="0" err="1" smtClean="0">
                <a:sym typeface="Symbol"/>
              </a:rPr>
              <a:t>n</a:t>
            </a:r>
            <a:r>
              <a:rPr lang="en-US" dirty="0" smtClean="0">
                <a:sym typeface="Symbol"/>
              </a:rPr>
              <a:t> – </a:t>
            </a:r>
            <a:r>
              <a:rPr lang="el-GR" i="1" dirty="0" smtClean="0"/>
              <a:t>μ</a:t>
            </a:r>
            <a:r>
              <a:rPr lang="en-US" dirty="0" smtClean="0">
                <a:sym typeface="Symbol"/>
              </a:rPr>
              <a:t>| &gt; </a:t>
            </a:r>
            <a:r>
              <a:rPr lang="el-GR" i="1" dirty="0" smtClean="0">
                <a:sym typeface="Symbol"/>
              </a:rPr>
              <a:t>ε</a:t>
            </a:r>
            <a:r>
              <a:rPr lang="en-US" dirty="0" smtClean="0">
                <a:sym typeface="Symbol"/>
              </a:rPr>
              <a:t>} = 0</a:t>
            </a:r>
          </a:p>
          <a:p>
            <a:pPr>
              <a:lnSpc>
                <a:spcPct val="120000"/>
              </a:lnSpc>
            </a:pPr>
            <a:r>
              <a:rPr lang="en-US" dirty="0" smtClean="0">
                <a:sym typeface="Symbol"/>
              </a:rPr>
              <a:t>In other words, the probability mass of the </a:t>
            </a:r>
            <a:r>
              <a:rPr lang="en-US" i="1" dirty="0" smtClean="0">
                <a:sym typeface="Symbol"/>
              </a:rPr>
              <a:t>set of sample paths </a:t>
            </a:r>
            <a:r>
              <a:rPr lang="en-US" dirty="0" smtClean="0">
                <a:sym typeface="Symbol"/>
              </a:rPr>
              <a:t>that misbehave (</a:t>
            </a:r>
            <a:r>
              <a:rPr lang="en-US" i="1" dirty="0" err="1">
                <a:sym typeface="Symbol"/>
              </a:rPr>
              <a:t>Y</a:t>
            </a:r>
            <a:r>
              <a:rPr lang="en-US" i="1" baseline="-25000" dirty="0" err="1">
                <a:sym typeface="Symbol"/>
              </a:rPr>
              <a:t>n</a:t>
            </a:r>
            <a:r>
              <a:rPr lang="en-US" dirty="0">
                <a:sym typeface="Symbol"/>
              </a:rPr>
              <a:t> </a:t>
            </a:r>
            <a:r>
              <a:rPr lang="en-US" dirty="0" smtClean="0">
                <a:sym typeface="Symbol"/>
              </a:rPr>
              <a:t>deviates from </a:t>
            </a:r>
            <a:r>
              <a:rPr lang="el-GR" i="1" dirty="0" smtClean="0"/>
              <a:t>μ</a:t>
            </a:r>
            <a:r>
              <a:rPr lang="en-US" dirty="0" smtClean="0">
                <a:sym typeface="Symbol"/>
              </a:rPr>
              <a:t> by more than </a:t>
            </a:r>
            <a:r>
              <a:rPr lang="el-GR" i="1" dirty="0" smtClean="0">
                <a:sym typeface="Symbol"/>
              </a:rPr>
              <a:t>ε</a:t>
            </a:r>
            <a:r>
              <a:rPr lang="en-US" dirty="0" smtClean="0">
                <a:sym typeface="Symbol"/>
              </a:rPr>
              <a:t>) is 0 if we take </a:t>
            </a:r>
            <a:r>
              <a:rPr lang="en-US" i="1" dirty="0" smtClean="0">
                <a:sym typeface="Symbol"/>
              </a:rPr>
              <a:t>n</a:t>
            </a:r>
            <a:r>
              <a:rPr lang="en-US" dirty="0" smtClean="0">
                <a:sym typeface="Symbol"/>
              </a:rPr>
              <a:t> to be large enough </a:t>
            </a:r>
          </a:p>
          <a:p>
            <a:pPr lvl="1">
              <a:lnSpc>
                <a:spcPct val="120000"/>
              </a:lnSpc>
            </a:pPr>
            <a:r>
              <a:rPr lang="en-US" dirty="0" smtClean="0">
                <a:sym typeface="Symbol"/>
              </a:rPr>
              <a:t>Note:  This does not mean that </a:t>
            </a:r>
            <a:r>
              <a:rPr lang="en-US" i="1" dirty="0" smtClean="0">
                <a:sym typeface="Symbol"/>
              </a:rPr>
              <a:t>no sample path </a:t>
            </a:r>
            <a:r>
              <a:rPr lang="en-US" dirty="0" smtClean="0">
                <a:sym typeface="Symbol"/>
              </a:rPr>
              <a:t>misbehaves, and only that the total probability mass of these “bad” paths is (of measure) zero</a:t>
            </a:r>
          </a:p>
          <a:p>
            <a:pPr lvl="1">
              <a:lnSpc>
                <a:spcPct val="120000"/>
              </a:lnSpc>
            </a:pPr>
            <a:r>
              <a:rPr lang="en-US" dirty="0" smtClean="0">
                <a:sym typeface="Symbol"/>
              </a:rPr>
              <a:t>A sample path misbehaves if no matter what value of </a:t>
            </a:r>
            <a:r>
              <a:rPr lang="en-US" i="1" dirty="0" smtClean="0">
                <a:sym typeface="Symbol"/>
              </a:rPr>
              <a:t>n </a:t>
            </a:r>
            <a:r>
              <a:rPr lang="en-US" dirty="0" smtClean="0">
                <a:sym typeface="Symbol"/>
              </a:rPr>
              <a:t>we choose, it is still possible to have |</a:t>
            </a:r>
            <a:r>
              <a:rPr lang="en-US" i="1" dirty="0" err="1" smtClean="0">
                <a:sym typeface="Symbol"/>
              </a:rPr>
              <a:t>Y</a:t>
            </a:r>
            <a:r>
              <a:rPr lang="en-US" i="1" baseline="-25000" dirty="0" err="1" smtClean="0">
                <a:sym typeface="Symbol"/>
              </a:rPr>
              <a:t>n</a:t>
            </a:r>
            <a:r>
              <a:rPr lang="en-US" dirty="0" smtClean="0">
                <a:sym typeface="Symbol"/>
              </a:rPr>
              <a:t> – </a:t>
            </a:r>
            <a:r>
              <a:rPr lang="el-GR" i="1" dirty="0" smtClean="0"/>
              <a:t>μ</a:t>
            </a:r>
            <a:r>
              <a:rPr lang="en-US" dirty="0" smtClean="0">
                <a:sym typeface="Symbol"/>
              </a:rPr>
              <a:t>| &gt;</a:t>
            </a:r>
            <a:r>
              <a:rPr lang="el-GR" i="1" dirty="0" smtClean="0">
                <a:sym typeface="Symbol"/>
              </a:rPr>
              <a:t> ε</a:t>
            </a:r>
            <a:endParaRPr lang="en-US" dirty="0" smtClean="0">
              <a:sym typeface="Symbol"/>
            </a:endParaRPr>
          </a:p>
          <a:p>
            <a:pPr lvl="1">
              <a:lnSpc>
                <a:spcPct val="120000"/>
              </a:lnSpc>
              <a:buNone/>
            </a:pPr>
            <a:r>
              <a:rPr lang="en-US" dirty="0" smtClean="0">
                <a:sym typeface="Symbol"/>
              </a:rPr>
              <a:t>	Consider the average of </a:t>
            </a:r>
            <a:r>
              <a:rPr lang="en-US" i="1" dirty="0" smtClean="0">
                <a:sym typeface="Symbol"/>
              </a:rPr>
              <a:t>n</a:t>
            </a:r>
            <a:r>
              <a:rPr lang="en-US" dirty="0" smtClean="0">
                <a:sym typeface="Symbol"/>
              </a:rPr>
              <a:t> coin flips.  Most sample paths will converge to a value of ½.  However, some sample paths wont, </a:t>
            </a:r>
            <a:r>
              <a:rPr lang="en-US" i="1" dirty="0" smtClean="0">
                <a:sym typeface="Symbol"/>
              </a:rPr>
              <a:t>e.g.,</a:t>
            </a:r>
            <a:r>
              <a:rPr lang="en-US" dirty="0" smtClean="0">
                <a:sym typeface="Symbol"/>
              </a:rPr>
              <a:t> the sample path 1,1,1,1,1,1,…  We have convergence almost surely, because even though there are an uncountable number of “bad” paths, that number becomes vanishingly small (of measure 0) as </a:t>
            </a:r>
            <a:r>
              <a:rPr lang="en-US" i="1" dirty="0" smtClean="0">
                <a:sym typeface="Symbol"/>
              </a:rPr>
              <a:t>n</a:t>
            </a:r>
            <a:r>
              <a:rPr lang="en-US" dirty="0" smtClean="0">
                <a:sym typeface="Symbol"/>
              </a:rPr>
              <a:t> goes to infinity</a:t>
            </a:r>
            <a:endParaRPr lang="en-US" dirty="0">
              <a:sym typeface="Symbol"/>
            </a:endParaRPr>
          </a:p>
        </p:txBody>
      </p:sp>
      <p:sp>
        <p:nvSpPr>
          <p:cNvPr id="4" name="Slide Number Placeholder 3"/>
          <p:cNvSpPr>
            <a:spLocks noGrp="1"/>
          </p:cNvSpPr>
          <p:nvPr>
            <p:ph type="sldNum" sz="quarter" idx="12"/>
          </p:nvPr>
        </p:nvSpPr>
        <p:spPr/>
        <p:txBody>
          <a:bodyPr/>
          <a:lstStyle/>
          <a:p>
            <a:fld id="{8EC8E9D7-F266-4771-A2AB-6C120368CA62}" type="slidenum">
              <a:rPr lang="en-US" smtClean="0"/>
              <a:pPr/>
              <a:t>3</a:t>
            </a:fld>
            <a:endParaRPr lang="en-US"/>
          </a:p>
        </p:txBody>
      </p:sp>
    </p:spTree>
    <p:extLst>
      <p:ext uri="{BB962C8B-B14F-4D97-AF65-F5344CB8AC3E}">
        <p14:creationId xmlns="" xmlns:p14="http://schemas.microsoft.com/office/powerpoint/2010/main" val="1153265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Convergence in Probability</a:t>
            </a:r>
            <a:endParaRPr lang="en-US" dirty="0"/>
          </a:p>
        </p:txBody>
      </p:sp>
      <p:sp>
        <p:nvSpPr>
          <p:cNvPr id="3" name="Content Placeholder 2"/>
          <p:cNvSpPr>
            <a:spLocks noGrp="1"/>
          </p:cNvSpPr>
          <p:nvPr>
            <p:ph idx="1"/>
          </p:nvPr>
        </p:nvSpPr>
        <p:spPr>
          <a:xfrm>
            <a:off x="457200" y="1447800"/>
            <a:ext cx="8458200" cy="5334000"/>
          </a:xfrm>
        </p:spPr>
        <p:txBody>
          <a:bodyPr>
            <a:normAutofit fontScale="70000" lnSpcReduction="20000"/>
          </a:bodyPr>
          <a:lstStyle/>
          <a:p>
            <a:pPr>
              <a:lnSpc>
                <a:spcPct val="120000"/>
              </a:lnSpc>
            </a:pPr>
            <a:r>
              <a:rPr lang="en-US" i="1" dirty="0" err="1" smtClean="0"/>
              <a:t>Y</a:t>
            </a:r>
            <a:r>
              <a:rPr lang="en-US" i="1" baseline="-25000" dirty="0" err="1" smtClean="0"/>
              <a:t>n</a:t>
            </a:r>
            <a:r>
              <a:rPr lang="en-US" dirty="0" smtClean="0"/>
              <a:t> : </a:t>
            </a:r>
            <a:r>
              <a:rPr lang="en-US" i="1" dirty="0" smtClean="0"/>
              <a:t>n </a:t>
            </a:r>
            <a:r>
              <a:rPr lang="en-US" dirty="0" smtClean="0"/>
              <a:t>= 1, 2, …} converges in probability to </a:t>
            </a:r>
            <a:r>
              <a:rPr lang="el-GR" i="1" dirty="0" smtClean="0"/>
              <a:t>μ</a:t>
            </a:r>
            <a:r>
              <a:rPr lang="en-US" i="1" dirty="0" smtClean="0"/>
              <a:t> </a:t>
            </a:r>
            <a:r>
              <a:rPr lang="en-US" dirty="0" smtClean="0"/>
              <a:t>as </a:t>
            </a:r>
            <a:r>
              <a:rPr lang="en-US" i="1" dirty="0" smtClean="0"/>
              <a:t>n </a:t>
            </a:r>
            <a:r>
              <a:rPr lang="en-US" dirty="0" smtClean="0">
                <a:sym typeface="Symbol"/>
              </a:rPr>
              <a:t></a:t>
            </a:r>
            <a:r>
              <a:rPr lang="en-US" i="1" dirty="0" smtClean="0">
                <a:sym typeface="Symbol"/>
              </a:rPr>
              <a:t> ∞</a:t>
            </a:r>
            <a:r>
              <a:rPr lang="en-US" dirty="0" smtClean="0">
                <a:sym typeface="Symbol"/>
              </a:rPr>
              <a:t>, if</a:t>
            </a:r>
          </a:p>
          <a:p>
            <a:pPr marL="0" indent="0">
              <a:lnSpc>
                <a:spcPct val="120000"/>
              </a:lnSpc>
              <a:buNone/>
            </a:pPr>
            <a:r>
              <a:rPr lang="en-US" dirty="0" smtClean="0">
                <a:sym typeface="Symbol"/>
              </a:rPr>
              <a:t>	</a:t>
            </a:r>
            <a:r>
              <a:rPr lang="el-GR" i="1" dirty="0" smtClean="0">
                <a:sym typeface="Symbol"/>
              </a:rPr>
              <a:t> ε</a:t>
            </a:r>
            <a:r>
              <a:rPr lang="en-US" dirty="0" smtClean="0">
                <a:sym typeface="Symbol"/>
              </a:rPr>
              <a:t> &gt; 0, lim</a:t>
            </a:r>
            <a:r>
              <a:rPr lang="en-US" i="1" baseline="-25000" dirty="0" smtClean="0"/>
              <a:t>n</a:t>
            </a:r>
            <a:r>
              <a:rPr lang="en-US" baseline="-25000" dirty="0" smtClean="0">
                <a:sym typeface="Symbol"/>
              </a:rPr>
              <a:t></a:t>
            </a:r>
            <a:r>
              <a:rPr lang="en-US" i="1" baseline="-25000" dirty="0" smtClean="0">
                <a:sym typeface="Symbol"/>
              </a:rPr>
              <a:t>∞</a:t>
            </a:r>
            <a:r>
              <a:rPr lang="en-US" dirty="0" smtClean="0">
                <a:sym typeface="Symbol"/>
              </a:rPr>
              <a:t>P{|</a:t>
            </a:r>
            <a:r>
              <a:rPr lang="en-US" i="1" dirty="0" err="1" smtClean="0">
                <a:sym typeface="Symbol"/>
              </a:rPr>
              <a:t>Y</a:t>
            </a:r>
            <a:r>
              <a:rPr lang="en-US" i="1" baseline="-25000" dirty="0" err="1" smtClean="0">
                <a:sym typeface="Symbol"/>
              </a:rPr>
              <a:t>n</a:t>
            </a:r>
            <a:r>
              <a:rPr lang="en-US" dirty="0" smtClean="0">
                <a:sym typeface="Symbol"/>
              </a:rPr>
              <a:t> – </a:t>
            </a:r>
            <a:r>
              <a:rPr lang="el-GR" i="1" dirty="0" smtClean="0"/>
              <a:t>μ</a:t>
            </a:r>
            <a:r>
              <a:rPr lang="en-US" dirty="0" smtClean="0">
                <a:sym typeface="Symbol"/>
              </a:rPr>
              <a:t>| &gt; </a:t>
            </a:r>
            <a:r>
              <a:rPr lang="el-GR" i="1" dirty="0" smtClean="0">
                <a:sym typeface="Symbol"/>
              </a:rPr>
              <a:t>ε</a:t>
            </a:r>
            <a:r>
              <a:rPr lang="en-US" dirty="0" smtClean="0">
                <a:sym typeface="Symbol"/>
              </a:rPr>
              <a:t>} = 0</a:t>
            </a:r>
          </a:p>
          <a:p>
            <a:pPr marL="0" indent="0">
              <a:lnSpc>
                <a:spcPct val="120000"/>
              </a:lnSpc>
              <a:buNone/>
            </a:pPr>
            <a:r>
              <a:rPr lang="en-US" dirty="0" smtClean="0">
                <a:sym typeface="Symbol"/>
              </a:rPr>
              <a:t>(the limit applies to the probability, and not the random variables)</a:t>
            </a:r>
          </a:p>
          <a:p>
            <a:pPr>
              <a:lnSpc>
                <a:spcPct val="120000"/>
              </a:lnSpc>
            </a:pPr>
            <a:r>
              <a:rPr lang="en-US" dirty="0" smtClean="0">
                <a:sym typeface="Symbol"/>
              </a:rPr>
              <a:t>In other words, the odds that an individual sample path behaves badly for </a:t>
            </a:r>
            <a:r>
              <a:rPr lang="en-US" i="1" dirty="0" err="1" smtClean="0">
                <a:sym typeface="Symbol"/>
              </a:rPr>
              <a:t>Y</a:t>
            </a:r>
            <a:r>
              <a:rPr lang="en-US" i="1" baseline="-25000" dirty="0" err="1" smtClean="0">
                <a:sym typeface="Symbol"/>
              </a:rPr>
              <a:t>n</a:t>
            </a:r>
            <a:r>
              <a:rPr lang="en-US" dirty="0" smtClean="0">
                <a:sym typeface="Symbol"/>
              </a:rPr>
              <a:t> go to 0 as </a:t>
            </a:r>
            <a:r>
              <a:rPr lang="en-US" i="1" dirty="0" smtClean="0"/>
              <a:t>n </a:t>
            </a:r>
            <a:r>
              <a:rPr lang="en-US" dirty="0" smtClean="0">
                <a:sym typeface="Symbol"/>
              </a:rPr>
              <a:t></a:t>
            </a:r>
            <a:r>
              <a:rPr lang="en-US" i="1" dirty="0" smtClean="0">
                <a:sym typeface="Symbol"/>
              </a:rPr>
              <a:t> ∞</a:t>
            </a:r>
          </a:p>
          <a:p>
            <a:pPr lvl="1">
              <a:lnSpc>
                <a:spcPct val="120000"/>
              </a:lnSpc>
            </a:pPr>
            <a:r>
              <a:rPr lang="en-US" dirty="0" smtClean="0">
                <a:sym typeface="Symbol"/>
              </a:rPr>
              <a:t>Pick a given </a:t>
            </a:r>
            <a:r>
              <a:rPr lang="en-US" i="1" dirty="0" smtClean="0">
                <a:sym typeface="Symbol"/>
              </a:rPr>
              <a:t>n</a:t>
            </a:r>
            <a:r>
              <a:rPr lang="en-US" dirty="0" smtClean="0">
                <a:sym typeface="Symbol"/>
              </a:rPr>
              <a:t> and a random path, what are the odds that it is “bad”?</a:t>
            </a:r>
          </a:p>
          <a:p>
            <a:pPr lvl="1">
              <a:lnSpc>
                <a:spcPct val="120000"/>
              </a:lnSpc>
            </a:pPr>
            <a:r>
              <a:rPr lang="en-US" dirty="0" smtClean="0">
                <a:sym typeface="Symbol"/>
              </a:rPr>
              <a:t>As </a:t>
            </a:r>
            <a:r>
              <a:rPr lang="en-US" i="1" dirty="0" smtClean="0">
                <a:sym typeface="Symbol"/>
              </a:rPr>
              <a:t>n</a:t>
            </a:r>
            <a:r>
              <a:rPr lang="en-US" dirty="0" smtClean="0">
                <a:sym typeface="Symbol"/>
              </a:rPr>
              <a:t> grows, those odds should go to 0</a:t>
            </a:r>
          </a:p>
          <a:p>
            <a:pPr>
              <a:lnSpc>
                <a:spcPct val="120000"/>
              </a:lnSpc>
            </a:pPr>
            <a:r>
              <a:rPr lang="en-US" dirty="0" smtClean="0"/>
              <a:t>However, this does not preclude the possibility that all (or a non-negligible number) sample paths occasionally behave badly </a:t>
            </a:r>
            <a:r>
              <a:rPr lang="en-US" dirty="0" smtClean="0">
                <a:sym typeface="Symbol"/>
              </a:rPr>
              <a:t>as </a:t>
            </a:r>
            <a:r>
              <a:rPr lang="en-US" i="1" dirty="0" smtClean="0"/>
              <a:t>n </a:t>
            </a:r>
            <a:r>
              <a:rPr lang="en-US" dirty="0" smtClean="0">
                <a:sym typeface="Symbol"/>
              </a:rPr>
              <a:t></a:t>
            </a:r>
            <a:r>
              <a:rPr lang="en-US" i="1" dirty="0" smtClean="0">
                <a:sym typeface="Symbol"/>
              </a:rPr>
              <a:t> ∞</a:t>
            </a:r>
          </a:p>
          <a:p>
            <a:pPr>
              <a:lnSpc>
                <a:spcPct val="120000"/>
              </a:lnSpc>
            </a:pPr>
            <a:r>
              <a:rPr lang="en-US" dirty="0" smtClean="0">
                <a:sym typeface="Symbol"/>
              </a:rPr>
              <a:t>Convergence almost surely implies convergence in probability, but the converse is </a:t>
            </a:r>
            <a:r>
              <a:rPr lang="en-US" b="1" dirty="0" smtClean="0">
                <a:sym typeface="Symbol"/>
              </a:rPr>
              <a:t>not</a:t>
            </a:r>
            <a:r>
              <a:rPr lang="en-US" dirty="0" smtClean="0">
                <a:sym typeface="Symbol"/>
              </a:rPr>
              <a:t> true</a:t>
            </a:r>
          </a:p>
          <a:p>
            <a:pPr lvl="1">
              <a:lnSpc>
                <a:spcPct val="120000"/>
              </a:lnSpc>
            </a:pPr>
            <a:r>
              <a:rPr lang="en-US" dirty="0" smtClean="0">
                <a:sym typeface="Symbol"/>
              </a:rPr>
              <a:t>Example:  See review problem S4.4</a:t>
            </a:r>
          </a:p>
        </p:txBody>
      </p:sp>
      <p:sp>
        <p:nvSpPr>
          <p:cNvPr id="4" name="Slide Number Placeholder 3"/>
          <p:cNvSpPr>
            <a:spLocks noGrp="1"/>
          </p:cNvSpPr>
          <p:nvPr>
            <p:ph type="sldNum" sz="quarter" idx="12"/>
          </p:nvPr>
        </p:nvSpPr>
        <p:spPr/>
        <p:txBody>
          <a:bodyPr/>
          <a:lstStyle/>
          <a:p>
            <a:fld id="{8EC8E9D7-F266-4771-A2AB-6C120368CA6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Strong &amp; Weak Laws of Large Numbers</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10000"/>
          </a:bodyPr>
          <a:lstStyle/>
          <a:p>
            <a:pPr>
              <a:lnSpc>
                <a:spcPct val="120000"/>
              </a:lnSpc>
            </a:pPr>
            <a:r>
              <a:rPr lang="en-US" dirty="0" smtClean="0"/>
              <a:t>Weak Law:  Let </a:t>
            </a:r>
            <a:r>
              <a:rPr lang="en-US" i="1" dirty="0" smtClean="0"/>
              <a:t>X</a:t>
            </a:r>
            <a:r>
              <a:rPr lang="en-US" baseline="-25000" dirty="0" smtClean="0"/>
              <a:t>1</a:t>
            </a:r>
            <a:r>
              <a:rPr lang="en-US" dirty="0" smtClean="0"/>
              <a:t>, </a:t>
            </a:r>
            <a:r>
              <a:rPr lang="en-US" i="1" dirty="0" smtClean="0"/>
              <a:t>X</a:t>
            </a:r>
            <a:r>
              <a:rPr lang="en-US" baseline="-25000" dirty="0" smtClean="0"/>
              <a:t>2</a:t>
            </a:r>
            <a:r>
              <a:rPr lang="en-US" dirty="0" smtClean="0"/>
              <a:t>, </a:t>
            </a:r>
            <a:r>
              <a:rPr lang="en-US" i="1" dirty="0" smtClean="0"/>
              <a:t>X</a:t>
            </a:r>
            <a:r>
              <a:rPr lang="en-US" baseline="-25000" dirty="0" smtClean="0"/>
              <a:t>3</a:t>
            </a:r>
            <a:r>
              <a:rPr lang="en-US" dirty="0" smtClean="0"/>
              <a:t>,… be </a:t>
            </a:r>
            <a:r>
              <a:rPr lang="en-US" dirty="0" err="1" smtClean="0"/>
              <a:t>i.i.d</a:t>
            </a:r>
            <a:r>
              <a:rPr lang="en-US" dirty="0" smtClean="0"/>
              <a:t>. random variables with mean </a:t>
            </a:r>
            <a:r>
              <a:rPr lang="en-US" i="1" dirty="0" smtClean="0"/>
              <a:t>E</a:t>
            </a:r>
            <a:r>
              <a:rPr lang="en-US" dirty="0" smtClean="0"/>
              <a:t>[</a:t>
            </a:r>
            <a:r>
              <a:rPr lang="en-US" i="1" dirty="0" smtClean="0"/>
              <a:t>X</a:t>
            </a:r>
            <a:r>
              <a:rPr lang="en-US" dirty="0" smtClean="0"/>
              <a:t>], </a:t>
            </a:r>
            <a:r>
              <a:rPr lang="en-US" i="1" dirty="0" err="1" smtClean="0"/>
              <a:t>S</a:t>
            </a:r>
            <a:r>
              <a:rPr lang="en-US" i="1" baseline="-25000" dirty="0" err="1" smtClean="0"/>
              <a:t>n</a:t>
            </a:r>
            <a:r>
              <a:rPr lang="en-US" i="1" dirty="0" smtClean="0"/>
              <a:t> </a:t>
            </a:r>
            <a:r>
              <a:rPr lang="en-US" dirty="0" smtClean="0"/>
              <a:t>=</a:t>
            </a:r>
            <a:r>
              <a:rPr lang="en-US" i="1" dirty="0" smtClean="0"/>
              <a:t> </a:t>
            </a:r>
            <a:r>
              <a:rPr lang="el-GR" dirty="0" smtClean="0"/>
              <a:t>Σ</a:t>
            </a:r>
            <a:r>
              <a:rPr lang="en-US" baseline="-25000" dirty="0" smtClean="0"/>
              <a:t>{</a:t>
            </a:r>
            <a:r>
              <a:rPr lang="en-US" i="1" baseline="-25000" dirty="0" err="1" smtClean="0"/>
              <a:t>i</a:t>
            </a:r>
            <a:r>
              <a:rPr lang="en-US" baseline="-25000" dirty="0" smtClean="0"/>
              <a:t>=1,…,</a:t>
            </a:r>
            <a:r>
              <a:rPr lang="en-US" i="1" baseline="-25000" dirty="0" smtClean="0"/>
              <a:t>n</a:t>
            </a:r>
            <a:r>
              <a:rPr lang="en-US" baseline="-25000" dirty="0" smtClean="0"/>
              <a:t>}</a:t>
            </a:r>
            <a:r>
              <a:rPr lang="en-US" i="1" dirty="0" smtClean="0"/>
              <a:t>X</a:t>
            </a:r>
            <a:r>
              <a:rPr lang="en-US" i="1" baseline="-25000" dirty="0" smtClean="0"/>
              <a:t>i</a:t>
            </a:r>
            <a:r>
              <a:rPr lang="en-US" i="1" dirty="0" smtClean="0"/>
              <a:t>,</a:t>
            </a:r>
            <a:r>
              <a:rPr lang="en-US" dirty="0" smtClean="0"/>
              <a:t> and </a:t>
            </a:r>
            <a:r>
              <a:rPr lang="en-US" i="1" dirty="0" err="1" smtClean="0"/>
              <a:t>Y</a:t>
            </a:r>
            <a:r>
              <a:rPr lang="en-US" i="1" baseline="-25000" dirty="0" err="1" smtClean="0"/>
              <a:t>n</a:t>
            </a:r>
            <a:r>
              <a:rPr lang="en-US" dirty="0" smtClean="0"/>
              <a:t> = </a:t>
            </a:r>
            <a:r>
              <a:rPr lang="en-US" i="1" dirty="0" err="1" smtClean="0"/>
              <a:t>S</a:t>
            </a:r>
            <a:r>
              <a:rPr lang="en-US" i="1" baseline="-25000" dirty="0" err="1" smtClean="0"/>
              <a:t>n</a:t>
            </a:r>
            <a:r>
              <a:rPr lang="en-US" i="1" dirty="0" smtClean="0"/>
              <a:t>/n</a:t>
            </a:r>
          </a:p>
          <a:p>
            <a:pPr>
              <a:lnSpc>
                <a:spcPct val="120000"/>
              </a:lnSpc>
              <a:buNone/>
            </a:pPr>
            <a:r>
              <a:rPr lang="en-US" dirty="0" smtClean="0"/>
              <a:t>	Then </a:t>
            </a:r>
            <a:r>
              <a:rPr lang="en-US" i="1" dirty="0" err="1" smtClean="0"/>
              <a:t>Y</a:t>
            </a:r>
            <a:r>
              <a:rPr lang="en-US" i="1" baseline="-25000" dirty="0" err="1" smtClean="0"/>
              <a:t>n</a:t>
            </a:r>
            <a:r>
              <a:rPr lang="en-US" dirty="0" smtClean="0"/>
              <a:t> converges in probability to </a:t>
            </a:r>
            <a:r>
              <a:rPr lang="en-US" i="1" dirty="0" smtClean="0"/>
              <a:t>E</a:t>
            </a:r>
            <a:r>
              <a:rPr lang="en-US" dirty="0" smtClean="0"/>
              <a:t>[</a:t>
            </a:r>
            <a:r>
              <a:rPr lang="en-US" i="1" dirty="0" smtClean="0"/>
              <a:t>X</a:t>
            </a:r>
            <a:r>
              <a:rPr lang="en-US" dirty="0" smtClean="0"/>
              <a:t>]</a:t>
            </a:r>
          </a:p>
          <a:p>
            <a:pPr>
              <a:lnSpc>
                <a:spcPct val="120000"/>
              </a:lnSpc>
            </a:pPr>
            <a:r>
              <a:rPr lang="en-US" dirty="0" smtClean="0"/>
              <a:t>Strong Law: Let </a:t>
            </a:r>
            <a:r>
              <a:rPr lang="en-US" i="1" dirty="0" smtClean="0"/>
              <a:t>X</a:t>
            </a:r>
            <a:r>
              <a:rPr lang="en-US" baseline="-25000" dirty="0" smtClean="0"/>
              <a:t>1</a:t>
            </a:r>
            <a:r>
              <a:rPr lang="en-US" dirty="0" smtClean="0"/>
              <a:t>, </a:t>
            </a:r>
            <a:r>
              <a:rPr lang="en-US" i="1" dirty="0" smtClean="0"/>
              <a:t>X</a:t>
            </a:r>
            <a:r>
              <a:rPr lang="en-US" baseline="-25000" dirty="0" smtClean="0"/>
              <a:t>2</a:t>
            </a:r>
            <a:r>
              <a:rPr lang="en-US" dirty="0" smtClean="0"/>
              <a:t>, </a:t>
            </a:r>
            <a:r>
              <a:rPr lang="en-US" i="1" dirty="0" smtClean="0"/>
              <a:t>X</a:t>
            </a:r>
            <a:r>
              <a:rPr lang="en-US" baseline="-25000" dirty="0" smtClean="0"/>
              <a:t>3</a:t>
            </a:r>
            <a:r>
              <a:rPr lang="en-US" dirty="0" smtClean="0"/>
              <a:t>,… be </a:t>
            </a:r>
            <a:r>
              <a:rPr lang="en-US" dirty="0" err="1" smtClean="0"/>
              <a:t>i.i.d</a:t>
            </a:r>
            <a:r>
              <a:rPr lang="en-US" dirty="0" smtClean="0"/>
              <a:t>. random variables with mean </a:t>
            </a:r>
            <a:r>
              <a:rPr lang="en-US" i="1" dirty="0" smtClean="0"/>
              <a:t>E</a:t>
            </a:r>
            <a:r>
              <a:rPr lang="en-US" dirty="0" smtClean="0"/>
              <a:t>[</a:t>
            </a:r>
            <a:r>
              <a:rPr lang="en-US" i="1" dirty="0" smtClean="0"/>
              <a:t>X</a:t>
            </a:r>
            <a:r>
              <a:rPr lang="en-US" dirty="0" smtClean="0"/>
              <a:t>], </a:t>
            </a:r>
            <a:r>
              <a:rPr lang="en-US" i="1" dirty="0" err="1" smtClean="0"/>
              <a:t>S</a:t>
            </a:r>
            <a:r>
              <a:rPr lang="en-US" i="1" baseline="-25000" dirty="0" err="1" smtClean="0"/>
              <a:t>n</a:t>
            </a:r>
            <a:r>
              <a:rPr lang="en-US" i="1" dirty="0" smtClean="0"/>
              <a:t> </a:t>
            </a:r>
            <a:r>
              <a:rPr lang="en-US" dirty="0" smtClean="0"/>
              <a:t>=</a:t>
            </a:r>
            <a:r>
              <a:rPr lang="en-US" i="1" dirty="0" smtClean="0"/>
              <a:t> </a:t>
            </a:r>
            <a:r>
              <a:rPr lang="el-GR" dirty="0" smtClean="0"/>
              <a:t>Σ</a:t>
            </a:r>
            <a:r>
              <a:rPr lang="en-US" baseline="-25000" dirty="0" smtClean="0"/>
              <a:t>{</a:t>
            </a:r>
            <a:r>
              <a:rPr lang="en-US" i="1" baseline="-25000" dirty="0" err="1" smtClean="0"/>
              <a:t>i</a:t>
            </a:r>
            <a:r>
              <a:rPr lang="en-US" baseline="-25000" dirty="0" smtClean="0"/>
              <a:t>=1,…,</a:t>
            </a:r>
            <a:r>
              <a:rPr lang="en-US" i="1" baseline="-25000" dirty="0" smtClean="0"/>
              <a:t>n</a:t>
            </a:r>
            <a:r>
              <a:rPr lang="en-US" baseline="-25000" dirty="0" smtClean="0"/>
              <a:t>}</a:t>
            </a:r>
            <a:r>
              <a:rPr lang="en-US" i="1" dirty="0" smtClean="0"/>
              <a:t>X</a:t>
            </a:r>
            <a:r>
              <a:rPr lang="en-US" i="1" baseline="-25000" dirty="0" smtClean="0"/>
              <a:t>i</a:t>
            </a:r>
            <a:r>
              <a:rPr lang="en-US" i="1" dirty="0" smtClean="0"/>
              <a:t>,</a:t>
            </a:r>
            <a:r>
              <a:rPr lang="en-US" dirty="0" smtClean="0"/>
              <a:t> and </a:t>
            </a:r>
            <a:r>
              <a:rPr lang="en-US" i="1" dirty="0" err="1" smtClean="0"/>
              <a:t>Y</a:t>
            </a:r>
            <a:r>
              <a:rPr lang="en-US" i="1" baseline="-25000" dirty="0" err="1" smtClean="0"/>
              <a:t>n</a:t>
            </a:r>
            <a:r>
              <a:rPr lang="en-US" dirty="0" smtClean="0"/>
              <a:t> = </a:t>
            </a:r>
            <a:r>
              <a:rPr lang="en-US" i="1" dirty="0" err="1" smtClean="0"/>
              <a:t>S</a:t>
            </a:r>
            <a:r>
              <a:rPr lang="en-US" i="1" baseline="-25000" dirty="0" err="1" smtClean="0"/>
              <a:t>n</a:t>
            </a:r>
            <a:r>
              <a:rPr lang="en-US" i="1" dirty="0" smtClean="0"/>
              <a:t>/n</a:t>
            </a:r>
          </a:p>
          <a:p>
            <a:pPr>
              <a:lnSpc>
                <a:spcPct val="120000"/>
              </a:lnSpc>
              <a:buNone/>
            </a:pPr>
            <a:r>
              <a:rPr lang="en-US" dirty="0" smtClean="0"/>
              <a:t>	Then </a:t>
            </a:r>
            <a:r>
              <a:rPr lang="en-US" i="1" dirty="0" err="1" smtClean="0"/>
              <a:t>Y</a:t>
            </a:r>
            <a:r>
              <a:rPr lang="en-US" i="1" baseline="-25000" dirty="0" err="1" smtClean="0"/>
              <a:t>n</a:t>
            </a:r>
            <a:r>
              <a:rPr lang="en-US" dirty="0" smtClean="0"/>
              <a:t> converges almost surely to </a:t>
            </a:r>
            <a:r>
              <a:rPr lang="en-US" i="1" dirty="0" smtClean="0"/>
              <a:t>E</a:t>
            </a:r>
            <a:r>
              <a:rPr lang="en-US" dirty="0" smtClean="0"/>
              <a:t>[</a:t>
            </a:r>
            <a:r>
              <a:rPr lang="en-US" i="1" dirty="0" smtClean="0"/>
              <a:t>X</a:t>
            </a:r>
            <a:r>
              <a:rPr lang="en-US" dirty="0" smtClean="0"/>
              <a:t>]</a:t>
            </a:r>
          </a:p>
          <a:p>
            <a:pPr>
              <a:lnSpc>
                <a:spcPct val="120000"/>
              </a:lnSpc>
            </a:pPr>
            <a:r>
              <a:rPr lang="en-US" dirty="0" smtClean="0"/>
              <a:t>Implications:  Almost every sample paths of successive trials of </a:t>
            </a:r>
            <a:r>
              <a:rPr lang="en-US" i="1" dirty="0" err="1" smtClean="0"/>
              <a:t>X</a:t>
            </a:r>
            <a:r>
              <a:rPr lang="en-US" i="1" baseline="-25000" dirty="0" err="1" smtClean="0"/>
              <a:t>n</a:t>
            </a:r>
            <a:r>
              <a:rPr lang="en-US" dirty="0" smtClean="0"/>
              <a:t> converges to a mean value of </a:t>
            </a:r>
            <a:r>
              <a:rPr lang="en-US" i="1" dirty="0" smtClean="0"/>
              <a:t>E</a:t>
            </a:r>
            <a:r>
              <a:rPr lang="en-US" dirty="0" smtClean="0"/>
              <a:t>[</a:t>
            </a:r>
            <a:r>
              <a:rPr lang="en-US" i="1" dirty="0" smtClean="0"/>
              <a:t>X</a:t>
            </a:r>
            <a:r>
              <a:rPr lang="en-US" dirty="0" smtClean="0"/>
              <a:t>]</a:t>
            </a:r>
          </a:p>
          <a:p>
            <a:pPr lvl="1">
              <a:lnSpc>
                <a:spcPct val="120000"/>
              </a:lnSpc>
            </a:pPr>
            <a:r>
              <a:rPr lang="en-US" dirty="0" smtClean="0"/>
              <a:t>There can still be bad sample paths, but the odds of picking one tend to zero as </a:t>
            </a:r>
            <a:r>
              <a:rPr lang="en-US" i="1" dirty="0" smtClean="0"/>
              <a:t>n </a:t>
            </a:r>
            <a:r>
              <a:rPr lang="en-US" dirty="0" smtClean="0">
                <a:sym typeface="Symbol"/>
              </a:rPr>
              <a:t></a:t>
            </a:r>
            <a:r>
              <a:rPr lang="en-US" i="1" dirty="0" smtClean="0">
                <a:sym typeface="Symbol"/>
              </a:rPr>
              <a:t> ∞</a:t>
            </a:r>
            <a:endParaRPr lang="en-US" dirty="0"/>
          </a:p>
        </p:txBody>
      </p:sp>
      <p:sp>
        <p:nvSpPr>
          <p:cNvPr id="4" name="Slide Number Placeholder 3"/>
          <p:cNvSpPr>
            <a:spLocks noGrp="1"/>
          </p:cNvSpPr>
          <p:nvPr>
            <p:ph type="sldNum" sz="quarter" idx="12"/>
          </p:nvPr>
        </p:nvSpPr>
        <p:spPr/>
        <p:txBody>
          <a:bodyPr/>
          <a:lstStyle/>
          <a:p>
            <a:fld id="{8EC8E9D7-F266-4771-A2AB-6C120368CA6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&amp; Ensemble Averages</a:t>
            </a:r>
            <a:endParaRPr lang="en-US" dirty="0"/>
          </a:p>
        </p:txBody>
      </p:sp>
      <p:sp>
        <p:nvSpPr>
          <p:cNvPr id="3" name="Content Placeholder 2"/>
          <p:cNvSpPr>
            <a:spLocks noGrp="1"/>
          </p:cNvSpPr>
          <p:nvPr>
            <p:ph idx="1"/>
          </p:nvPr>
        </p:nvSpPr>
        <p:spPr>
          <a:xfrm>
            <a:off x="457200" y="1600200"/>
            <a:ext cx="8229600" cy="4495800"/>
          </a:xfrm>
        </p:spPr>
        <p:txBody>
          <a:bodyPr>
            <a:normAutofit fontScale="85000" lnSpcReduction="20000"/>
          </a:bodyPr>
          <a:lstStyle/>
          <a:p>
            <a:pPr>
              <a:lnSpc>
                <a:spcPct val="120000"/>
              </a:lnSpc>
            </a:pPr>
            <a:r>
              <a:rPr lang="en-US" dirty="0" smtClean="0"/>
              <a:t>Basic concept:  Run a single experiment for 10 hours versus run 100 experiments of 6 minutes each</a:t>
            </a:r>
          </a:p>
          <a:p>
            <a:pPr lvl="1">
              <a:lnSpc>
                <a:spcPct val="120000"/>
              </a:lnSpc>
            </a:pPr>
            <a:r>
              <a:rPr lang="en-US" dirty="0" smtClean="0"/>
              <a:t>Record average value of experiment variable over the 10 hours of the first experiment and compare it to the average of the experiment variable at the end of each of the 100 6 minutes experiments</a:t>
            </a:r>
          </a:p>
          <a:p>
            <a:pPr>
              <a:lnSpc>
                <a:spcPct val="120000"/>
              </a:lnSpc>
            </a:pPr>
            <a:r>
              <a:rPr lang="en-US" dirty="0" smtClean="0"/>
              <a:t>Time average</a:t>
            </a:r>
          </a:p>
          <a:p>
            <a:pPr lvl="2">
              <a:lnSpc>
                <a:spcPct val="120000"/>
              </a:lnSpc>
            </a:pPr>
            <a:endParaRPr lang="en-US" dirty="0" smtClean="0"/>
          </a:p>
          <a:p>
            <a:pPr>
              <a:lnSpc>
                <a:spcPct val="140000"/>
              </a:lnSpc>
            </a:pPr>
            <a:r>
              <a:rPr lang="en-US" dirty="0" smtClean="0"/>
              <a:t>Ensemble average</a:t>
            </a:r>
          </a:p>
          <a:p>
            <a:pPr>
              <a:lnSpc>
                <a:spcPct val="140000"/>
              </a:lnSpc>
              <a:buNone/>
            </a:pPr>
            <a:r>
              <a:rPr lang="en-US" dirty="0" smtClean="0"/>
              <a:t>	where </a:t>
            </a:r>
            <a:r>
              <a:rPr lang="en-US" i="1" dirty="0" smtClean="0"/>
              <a:t>p</a:t>
            </a:r>
            <a:r>
              <a:rPr lang="en-US" i="1" baseline="-25000" dirty="0" smtClean="0"/>
              <a:t>i</a:t>
            </a:r>
            <a:r>
              <a:rPr lang="en-US" i="1" dirty="0" smtClean="0"/>
              <a:t> = </a:t>
            </a:r>
            <a:r>
              <a:rPr lang="en-US" dirty="0" err="1" smtClean="0"/>
              <a:t>lim</a:t>
            </a:r>
            <a:r>
              <a:rPr lang="en-US" i="1" baseline="-25000" dirty="0" err="1" smtClean="0"/>
              <a:t>t</a:t>
            </a:r>
            <a:r>
              <a:rPr lang="en-US" baseline="-25000" dirty="0" smtClean="0">
                <a:sym typeface="Symbol"/>
              </a:rPr>
              <a:t></a:t>
            </a:r>
            <a:r>
              <a:rPr lang="en-US" i="1" baseline="-25000" dirty="0" smtClean="0">
                <a:sym typeface="Symbol"/>
              </a:rPr>
              <a:t>∞</a:t>
            </a:r>
            <a:r>
              <a:rPr lang="en-US" i="1" dirty="0" smtClean="0">
                <a:sym typeface="Symbol"/>
              </a:rPr>
              <a:t>P</a:t>
            </a:r>
            <a:r>
              <a:rPr lang="en-US" sz="3300" dirty="0" smtClean="0">
                <a:sym typeface="Symbol"/>
              </a:rPr>
              <a:t>{</a:t>
            </a:r>
            <a:r>
              <a:rPr lang="en-US" sz="3300" i="1" dirty="0" smtClean="0">
                <a:sym typeface="Symbol"/>
              </a:rPr>
              <a:t>N</a:t>
            </a:r>
            <a:r>
              <a:rPr lang="en-US" sz="3300" dirty="0" smtClean="0">
                <a:sym typeface="Symbol"/>
              </a:rPr>
              <a:t>(</a:t>
            </a:r>
            <a:r>
              <a:rPr lang="en-US" sz="3300" i="1" dirty="0" smtClean="0">
                <a:sym typeface="Symbol"/>
              </a:rPr>
              <a:t>t</a:t>
            </a:r>
            <a:r>
              <a:rPr lang="en-US" sz="3300" dirty="0" smtClean="0">
                <a:sym typeface="Symbol"/>
              </a:rPr>
              <a:t>) =</a:t>
            </a:r>
            <a:r>
              <a:rPr lang="en-US" sz="3300" i="1" dirty="0" smtClean="0">
                <a:sym typeface="Symbol"/>
              </a:rPr>
              <a:t> </a:t>
            </a:r>
            <a:r>
              <a:rPr lang="en-US" sz="3300" i="1" dirty="0" err="1" smtClean="0">
                <a:sym typeface="Symbol"/>
              </a:rPr>
              <a:t>i</a:t>
            </a:r>
            <a:r>
              <a:rPr lang="en-US" sz="3300" dirty="0" smtClean="0">
                <a:sym typeface="Symbol"/>
              </a:rPr>
              <a:t>}</a:t>
            </a:r>
            <a:endParaRPr lang="en-US" dirty="0" smtClean="0"/>
          </a:p>
        </p:txBody>
      </p:sp>
      <p:sp>
        <p:nvSpPr>
          <p:cNvPr id="4" name="Slide Number Placeholder 3"/>
          <p:cNvSpPr>
            <a:spLocks noGrp="1"/>
          </p:cNvSpPr>
          <p:nvPr>
            <p:ph type="sldNum" sz="quarter" idx="12"/>
          </p:nvPr>
        </p:nvSpPr>
        <p:spPr/>
        <p:txBody>
          <a:bodyPr/>
          <a:lstStyle/>
          <a:p>
            <a:fld id="{8EC8E9D7-F266-4771-A2AB-6C120368CA62}" type="slidenum">
              <a:rPr lang="en-US" smtClean="0"/>
              <a:pPr/>
              <a:t>6</a:t>
            </a:fld>
            <a:endParaRPr lang="en-US"/>
          </a:p>
        </p:txBody>
      </p:sp>
      <p:graphicFrame>
        <p:nvGraphicFramePr>
          <p:cNvPr id="5" name="Object 4"/>
          <p:cNvGraphicFramePr>
            <a:graphicFrameLocks noChangeAspect="1"/>
          </p:cNvGraphicFramePr>
          <p:nvPr/>
        </p:nvGraphicFramePr>
        <p:xfrm>
          <a:off x="3132666" y="3674534"/>
          <a:ext cx="3039533" cy="1057229"/>
        </p:xfrm>
        <a:graphic>
          <a:graphicData uri="http://schemas.openxmlformats.org/presentationml/2006/ole">
            <p:oleObj spid="_x0000_s1026" name="Equation" r:id="rId4" imgW="1460160" imgH="507960" progId="Equation.3">
              <p:embed/>
            </p:oleObj>
          </a:graphicData>
        </a:graphic>
      </p:graphicFrame>
      <p:graphicFrame>
        <p:nvGraphicFramePr>
          <p:cNvPr id="6" name="Object 5"/>
          <p:cNvGraphicFramePr>
            <a:graphicFrameLocks noChangeAspect="1"/>
          </p:cNvGraphicFramePr>
          <p:nvPr/>
        </p:nvGraphicFramePr>
        <p:xfrm>
          <a:off x="3581400" y="4891614"/>
          <a:ext cx="4239411" cy="679450"/>
        </p:xfrm>
        <a:graphic>
          <a:graphicData uri="http://schemas.openxmlformats.org/presentationml/2006/ole">
            <p:oleObj spid="_x0000_s1027" name="Equation" r:id="rId5" imgW="1981080" imgH="317160" progId="Equation.3">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Averages</a:t>
            </a:r>
            <a:endParaRPr lang="en-US" dirty="0"/>
          </a:p>
        </p:txBody>
      </p:sp>
      <p:sp>
        <p:nvSpPr>
          <p:cNvPr id="3" name="Content Placeholder 2"/>
          <p:cNvSpPr>
            <a:spLocks noGrp="1"/>
          </p:cNvSpPr>
          <p:nvPr>
            <p:ph idx="1"/>
          </p:nvPr>
        </p:nvSpPr>
        <p:spPr>
          <a:xfrm>
            <a:off x="304800" y="1600200"/>
            <a:ext cx="8686800" cy="4525963"/>
          </a:xfrm>
        </p:spPr>
        <p:txBody>
          <a:bodyPr>
            <a:normAutofit/>
          </a:bodyPr>
          <a:lstStyle/>
          <a:p>
            <a:r>
              <a:rPr lang="en-US" dirty="0" smtClean="0"/>
              <a:t>Average number of jobs in system:  </a:t>
            </a:r>
            <a:r>
              <a:rPr lang="en-US" i="1" dirty="0" smtClean="0"/>
              <a:t>N</a:t>
            </a:r>
          </a:p>
          <a:p>
            <a:pPr lvl="1"/>
            <a:r>
              <a:rPr lang="en-US" dirty="0" smtClean="0"/>
              <a:t>Time average:  In every time interval during which the number of jobs is constant, record interval duration, </a:t>
            </a:r>
            <a:r>
              <a:rPr lang="en-US" i="1" dirty="0" err="1" smtClean="0"/>
              <a:t>t</a:t>
            </a:r>
            <a:r>
              <a:rPr lang="en-US" i="1" baseline="-25000" dirty="0" err="1" smtClean="0"/>
              <a:t>i</a:t>
            </a:r>
            <a:r>
              <a:rPr lang="en-US" dirty="0" smtClean="0"/>
              <a:t>, and number of jobs, </a:t>
            </a:r>
            <a:r>
              <a:rPr lang="en-US" i="1" dirty="0" err="1" smtClean="0"/>
              <a:t>n</a:t>
            </a:r>
            <a:r>
              <a:rPr lang="en-US" i="1" baseline="-25000" dirty="0" err="1" smtClean="0"/>
              <a:t>i</a:t>
            </a:r>
            <a:endParaRPr lang="en-US" baseline="-25000" dirty="0" smtClean="0"/>
          </a:p>
          <a:p>
            <a:pPr lvl="2"/>
            <a:r>
              <a:rPr lang="en-US" dirty="0" smtClean="0"/>
              <a:t>Time average of number of jobs is </a:t>
            </a:r>
            <a:r>
              <a:rPr lang="en-US" i="1" dirty="0" err="1" smtClean="0"/>
              <a:t>N</a:t>
            </a:r>
            <a:r>
              <a:rPr lang="en-US" baseline="30000" dirty="0" err="1" smtClean="0"/>
              <a:t>time</a:t>
            </a:r>
            <a:r>
              <a:rPr lang="en-US" i="1" dirty="0" smtClean="0"/>
              <a:t> = </a:t>
            </a:r>
            <a:r>
              <a:rPr lang="en-US" dirty="0" smtClean="0"/>
              <a:t>(</a:t>
            </a:r>
            <a:r>
              <a:rPr lang="el-GR" dirty="0" smtClean="0"/>
              <a:t>Σ</a:t>
            </a:r>
            <a:r>
              <a:rPr lang="en-US" i="1" baseline="-25000" dirty="0" err="1" smtClean="0"/>
              <a:t>i</a:t>
            </a:r>
            <a:r>
              <a:rPr lang="en-US" i="1" dirty="0" err="1" smtClean="0"/>
              <a:t>N</a:t>
            </a:r>
            <a:r>
              <a:rPr lang="en-US" i="1" baseline="-25000" dirty="0" err="1" smtClean="0"/>
              <a:t>i</a:t>
            </a:r>
            <a:r>
              <a:rPr lang="en-US" i="1" dirty="0" err="1" smtClean="0"/>
              <a:t>t</a:t>
            </a:r>
            <a:r>
              <a:rPr lang="en-US" i="1" baseline="-25000" dirty="0" err="1" smtClean="0"/>
              <a:t>i</a:t>
            </a:r>
            <a:r>
              <a:rPr lang="en-US" dirty="0" smtClean="0"/>
              <a:t>)/(</a:t>
            </a:r>
            <a:r>
              <a:rPr lang="el-GR" dirty="0" smtClean="0"/>
              <a:t>Σ</a:t>
            </a:r>
            <a:r>
              <a:rPr lang="en-US" i="1" baseline="-25000" dirty="0" err="1" smtClean="0"/>
              <a:t>i</a:t>
            </a:r>
            <a:r>
              <a:rPr lang="en-US" i="1" dirty="0" err="1" smtClean="0"/>
              <a:t>t</a:t>
            </a:r>
            <a:r>
              <a:rPr lang="en-US" i="1" baseline="-25000" dirty="0" err="1" smtClean="0"/>
              <a:t>i</a:t>
            </a:r>
            <a:r>
              <a:rPr lang="en-US" dirty="0" smtClean="0"/>
              <a:t>)</a:t>
            </a:r>
          </a:p>
          <a:p>
            <a:pPr lvl="1"/>
            <a:r>
              <a:rPr lang="en-US" dirty="0" smtClean="0"/>
              <a:t>Ensemble average: Run </a:t>
            </a:r>
            <a:r>
              <a:rPr lang="en-US" i="1" dirty="0" smtClean="0"/>
              <a:t>M</a:t>
            </a:r>
            <a:r>
              <a:rPr lang="en-US" dirty="0" smtClean="0"/>
              <a:t> experiments of duration </a:t>
            </a:r>
            <a:r>
              <a:rPr lang="en-US" i="1" dirty="0" smtClean="0"/>
              <a:t>t</a:t>
            </a:r>
            <a:r>
              <a:rPr lang="en-US" dirty="0" smtClean="0"/>
              <a:t>, where </a:t>
            </a:r>
            <a:r>
              <a:rPr lang="en-US" i="1" dirty="0" smtClean="0"/>
              <a:t>Mt = </a:t>
            </a:r>
            <a:r>
              <a:rPr lang="el-GR" dirty="0" smtClean="0"/>
              <a:t>Σ</a:t>
            </a:r>
            <a:r>
              <a:rPr lang="en-US" i="1" baseline="-25000" dirty="0" err="1" smtClean="0"/>
              <a:t>i</a:t>
            </a:r>
            <a:r>
              <a:rPr lang="en-US" i="1" dirty="0" err="1" smtClean="0"/>
              <a:t>t</a:t>
            </a:r>
            <a:r>
              <a:rPr lang="en-US" i="1" baseline="-25000" dirty="0" err="1" smtClean="0"/>
              <a:t>i</a:t>
            </a:r>
            <a:r>
              <a:rPr lang="en-US" dirty="0" smtClean="0"/>
              <a:t>, and record </a:t>
            </a:r>
            <a:r>
              <a:rPr lang="en-US" i="1" dirty="0" err="1" smtClean="0"/>
              <a:t>n</a:t>
            </a:r>
            <a:r>
              <a:rPr lang="en-US" i="1" baseline="-25000" dirty="0" err="1" smtClean="0"/>
              <a:t>k</a:t>
            </a:r>
            <a:r>
              <a:rPr lang="en-US" dirty="0" smtClean="0"/>
              <a:t>(</a:t>
            </a:r>
            <a:r>
              <a:rPr lang="en-US" i="1" dirty="0" smtClean="0"/>
              <a:t>t</a:t>
            </a:r>
            <a:r>
              <a:rPr lang="en-US" dirty="0" smtClean="0"/>
              <a:t>), </a:t>
            </a:r>
            <a:r>
              <a:rPr lang="en-US" i="1" dirty="0" smtClean="0"/>
              <a:t>k</a:t>
            </a:r>
            <a:r>
              <a:rPr lang="en-US" dirty="0" smtClean="0"/>
              <a:t> = 1, 2, …,</a:t>
            </a:r>
            <a:r>
              <a:rPr lang="en-US" i="1" dirty="0" smtClean="0"/>
              <a:t> M</a:t>
            </a:r>
            <a:endParaRPr lang="en-US" dirty="0" smtClean="0"/>
          </a:p>
          <a:p>
            <a:pPr lvl="2"/>
            <a:r>
              <a:rPr lang="en-US" dirty="0" smtClean="0"/>
              <a:t>Ensemble average of number of jobs is </a:t>
            </a:r>
            <a:r>
              <a:rPr lang="en-US" i="1" dirty="0" err="1" smtClean="0"/>
              <a:t>N</a:t>
            </a:r>
            <a:r>
              <a:rPr lang="en-US" baseline="30000" dirty="0" err="1" smtClean="0"/>
              <a:t>ensemble</a:t>
            </a:r>
            <a:r>
              <a:rPr lang="en-US" i="1" dirty="0" smtClean="0"/>
              <a:t> = </a:t>
            </a:r>
            <a:r>
              <a:rPr lang="el-GR" dirty="0" smtClean="0"/>
              <a:t>Σ</a:t>
            </a:r>
            <a:r>
              <a:rPr lang="en-US" i="1" baseline="-25000" dirty="0" err="1" smtClean="0"/>
              <a:t>k</a:t>
            </a:r>
            <a:r>
              <a:rPr lang="en-US" i="1" dirty="0" err="1" smtClean="0"/>
              <a:t>n</a:t>
            </a:r>
            <a:r>
              <a:rPr lang="en-US" i="1" baseline="-25000" dirty="0" err="1" smtClean="0"/>
              <a:t>k</a:t>
            </a:r>
            <a:r>
              <a:rPr lang="en-US" dirty="0" smtClean="0"/>
              <a:t>(</a:t>
            </a:r>
            <a:r>
              <a:rPr lang="en-US" i="1" dirty="0" smtClean="0"/>
              <a:t>t</a:t>
            </a:r>
            <a:r>
              <a:rPr lang="en-US" dirty="0" smtClean="0"/>
              <a:t>)/</a:t>
            </a:r>
            <a:r>
              <a:rPr lang="en-US" i="1" dirty="0" smtClean="0"/>
              <a:t>M</a:t>
            </a:r>
            <a:endParaRPr lang="en-US" dirty="0" smtClean="0"/>
          </a:p>
          <a:p>
            <a:r>
              <a:rPr lang="en-US" dirty="0" smtClean="0"/>
              <a:t>Average job time in system</a:t>
            </a:r>
            <a:endParaRPr lang="en-US" dirty="0"/>
          </a:p>
        </p:txBody>
      </p:sp>
      <p:sp>
        <p:nvSpPr>
          <p:cNvPr id="4" name="Slide Number Placeholder 3"/>
          <p:cNvSpPr>
            <a:spLocks noGrp="1"/>
          </p:cNvSpPr>
          <p:nvPr>
            <p:ph type="sldNum" sz="quarter" idx="12"/>
          </p:nvPr>
        </p:nvSpPr>
        <p:spPr/>
        <p:txBody>
          <a:bodyPr/>
          <a:lstStyle/>
          <a:p>
            <a:fld id="{8EC8E9D7-F266-4771-A2AB-6C120368CA62}"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Ergodicity</a:t>
            </a:r>
            <a:endParaRPr lang="en-US" dirty="0"/>
          </a:p>
        </p:txBody>
      </p:sp>
      <p:sp>
        <p:nvSpPr>
          <p:cNvPr id="3" name="Content Placeholder 2"/>
          <p:cNvSpPr>
            <a:spLocks noGrp="1"/>
          </p:cNvSpPr>
          <p:nvPr>
            <p:ph idx="1"/>
          </p:nvPr>
        </p:nvSpPr>
        <p:spPr/>
        <p:txBody>
          <a:bodyPr>
            <a:normAutofit fontScale="85000" lnSpcReduction="20000"/>
          </a:bodyPr>
          <a:lstStyle/>
          <a:p>
            <a:pPr>
              <a:lnSpc>
                <a:spcPct val="110000"/>
              </a:lnSpc>
            </a:pPr>
            <a:r>
              <a:rPr lang="en-US" dirty="0" smtClean="0"/>
              <a:t>An </a:t>
            </a:r>
            <a:r>
              <a:rPr lang="en-US" dirty="0" err="1" smtClean="0"/>
              <a:t>ergodic</a:t>
            </a:r>
            <a:r>
              <a:rPr lang="en-US" dirty="0" smtClean="0"/>
              <a:t> system is positive recurrent, </a:t>
            </a:r>
            <a:r>
              <a:rPr lang="en-US" dirty="0" err="1" smtClean="0"/>
              <a:t>aperiodic</a:t>
            </a:r>
            <a:r>
              <a:rPr lang="en-US" dirty="0" smtClean="0"/>
              <a:t>, and irreducible</a:t>
            </a:r>
          </a:p>
          <a:p>
            <a:pPr lvl="1">
              <a:lnSpc>
                <a:spcPct val="110000"/>
              </a:lnSpc>
            </a:pPr>
            <a:r>
              <a:rPr lang="en-US" i="1" dirty="0" smtClean="0"/>
              <a:t>Irreducible</a:t>
            </a:r>
            <a:r>
              <a:rPr lang="en-US" dirty="0" smtClean="0"/>
              <a:t>: We can get from any state to any other state</a:t>
            </a:r>
          </a:p>
          <a:p>
            <a:pPr lvl="1">
              <a:lnSpc>
                <a:spcPct val="110000"/>
              </a:lnSpc>
            </a:pPr>
            <a:r>
              <a:rPr lang="en-US" i="1" dirty="0" smtClean="0"/>
              <a:t>Positive recurrent</a:t>
            </a:r>
            <a:r>
              <a:rPr lang="en-US" dirty="0" smtClean="0"/>
              <a:t>: Every system state is visited infinitely often, and the mean time between successive visits is finite (and the visit of each state is a renewal point – the system probabilistically restart itself)</a:t>
            </a:r>
          </a:p>
          <a:p>
            <a:pPr lvl="1">
              <a:lnSpc>
                <a:spcPct val="110000"/>
              </a:lnSpc>
            </a:pPr>
            <a:r>
              <a:rPr lang="en-US" i="1" dirty="0" err="1" smtClean="0"/>
              <a:t>Aperiodic</a:t>
            </a:r>
            <a:r>
              <a:rPr lang="en-US" dirty="0" smtClean="0"/>
              <a:t>: The system state is not deterministically coupled to a particular time period</a:t>
            </a:r>
          </a:p>
          <a:p>
            <a:pPr>
              <a:lnSpc>
                <a:spcPct val="110000"/>
              </a:lnSpc>
            </a:pPr>
            <a:r>
              <a:rPr lang="en-US" dirty="0" smtClean="0"/>
              <a:t>For an </a:t>
            </a:r>
            <a:r>
              <a:rPr lang="en-US" dirty="0" err="1" smtClean="0"/>
              <a:t>ergodic</a:t>
            </a:r>
            <a:r>
              <a:rPr lang="en-US" dirty="0" smtClean="0"/>
              <a:t> system, the ensemble average exists and with probability 1 is equal to </a:t>
            </a:r>
            <a:r>
              <a:rPr lang="en-US" smtClean="0"/>
              <a:t>the </a:t>
            </a:r>
            <a:r>
              <a:rPr lang="en-US" smtClean="0"/>
              <a:t>time average</a:t>
            </a:r>
            <a:endParaRPr lang="en-US" dirty="0"/>
          </a:p>
        </p:txBody>
      </p:sp>
      <p:sp>
        <p:nvSpPr>
          <p:cNvPr id="4" name="Slide Number Placeholder 3"/>
          <p:cNvSpPr>
            <a:spLocks noGrp="1"/>
          </p:cNvSpPr>
          <p:nvPr>
            <p:ph type="sldNum" sz="quarter" idx="12"/>
          </p:nvPr>
        </p:nvSpPr>
        <p:spPr/>
        <p:txBody>
          <a:bodyPr/>
          <a:lstStyle/>
          <a:p>
            <a:fld id="{8EC8E9D7-F266-4771-A2AB-6C120368CA62}"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a:t>
            </a:r>
            <a:r>
              <a:rPr lang="en-US" dirty="0" err="1" smtClean="0"/>
              <a:t>Ergodic</a:t>
            </a:r>
            <a:r>
              <a:rPr lang="en-US" dirty="0" smtClean="0"/>
              <a:t> Systems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Systems where the state evolution depends on some initial conditions</a:t>
            </a:r>
          </a:p>
          <a:p>
            <a:pPr lvl="1"/>
            <a:r>
              <a:rPr lang="en-US" dirty="0" smtClean="0"/>
              <a:t>Flip a coin and with probability </a:t>
            </a:r>
            <a:r>
              <a:rPr lang="en-US" i="1" dirty="0" smtClean="0"/>
              <a:t>p</a:t>
            </a:r>
            <a:r>
              <a:rPr lang="en-US" dirty="0" smtClean="0"/>
              <a:t> the system will receive 1 job/sec, and with probability 1 – </a:t>
            </a:r>
            <a:r>
              <a:rPr lang="en-US" i="1" dirty="0" smtClean="0"/>
              <a:t>p</a:t>
            </a:r>
            <a:r>
              <a:rPr lang="en-US" dirty="0" smtClean="0"/>
              <a:t> it will receive 2 jobs/sec</a:t>
            </a:r>
          </a:p>
          <a:p>
            <a:pPr lvl="1"/>
            <a:r>
              <a:rPr lang="en-US" dirty="0" smtClean="0"/>
              <a:t>System state at time </a:t>
            </a:r>
            <a:r>
              <a:rPr lang="en-US" i="1" dirty="0" smtClean="0"/>
              <a:t>t</a:t>
            </a:r>
            <a:r>
              <a:rPr lang="en-US" dirty="0" smtClean="0"/>
              <a:t> will be very different depending on the starting condition </a:t>
            </a:r>
          </a:p>
          <a:p>
            <a:r>
              <a:rPr lang="en-US" dirty="0" smtClean="0"/>
              <a:t>Periodic systems</a:t>
            </a:r>
          </a:p>
          <a:p>
            <a:pPr lvl="1"/>
            <a:r>
              <a:rPr lang="en-US" dirty="0" smtClean="0"/>
              <a:t>At the start of every 5mins interval, the system receives 2 jobs each taking 1min to process</a:t>
            </a:r>
          </a:p>
          <a:p>
            <a:pPr lvl="1"/>
            <a:r>
              <a:rPr lang="en-US" dirty="0" smtClean="0"/>
              <a:t>The ensemble average does not exist in this case (different results depending on when the systems are sampled)</a:t>
            </a:r>
            <a:endParaRPr lang="en-US" dirty="0"/>
          </a:p>
        </p:txBody>
      </p:sp>
      <p:sp>
        <p:nvSpPr>
          <p:cNvPr id="4" name="Slide Number Placeholder 3"/>
          <p:cNvSpPr>
            <a:spLocks noGrp="1"/>
          </p:cNvSpPr>
          <p:nvPr>
            <p:ph type="sldNum" sz="quarter" idx="12"/>
          </p:nvPr>
        </p:nvSpPr>
        <p:spPr/>
        <p:txBody>
          <a:bodyPr/>
          <a:lstStyle/>
          <a:p>
            <a:fld id="{8EC8E9D7-F266-4771-A2AB-6C120368CA62}"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1995</TotalTime>
  <Words>549</Words>
  <Application>Microsoft Office PowerPoint</Application>
  <PresentationFormat>On-screen Show (4:3)</PresentationFormat>
  <Paragraphs>74</Paragraphs>
  <Slides>9</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Equation</vt:lpstr>
      <vt:lpstr>Sample Paths, Convergence, and Averages</vt:lpstr>
      <vt:lpstr>Convergence</vt:lpstr>
      <vt:lpstr>Convergence Almost Surely (with Probability 1)</vt:lpstr>
      <vt:lpstr>Convergence in Probability</vt:lpstr>
      <vt:lpstr>Strong &amp; Weak Laws of Large Numbers</vt:lpstr>
      <vt:lpstr>Time &amp; Ensemble Averages</vt:lpstr>
      <vt:lpstr>System Averages</vt:lpstr>
      <vt:lpstr>Ergodicity</vt:lpstr>
      <vt:lpstr>Non-Ergodic Systems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Probability Refresher</dc:title>
  <dc:creator>Roch Guerin</dc:creator>
  <cp:lastModifiedBy>Roch Guerin</cp:lastModifiedBy>
  <cp:revision>58</cp:revision>
  <dcterms:created xsi:type="dcterms:W3CDTF">2015-08-26T14:43:30Z</dcterms:created>
  <dcterms:modified xsi:type="dcterms:W3CDTF">2016-09-08T16:57:30Z</dcterms:modified>
</cp:coreProperties>
</file>