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9C36F-09C0-4E41-A2AD-FA3D483EFCC8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77630-C836-4084-B714-9C3267E1E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80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4038-08C3-4182-97F5-D3763DF02BD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631B-C114-4187-BEEF-498114DEC9FE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E291-BA5D-4ACA-B5FD-31624279D2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C4AC-8256-4B18-88A8-F431D3C77921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8C5A-FB8B-4C77-9E87-98114F239DA3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F0D-072D-433D-99F8-F5EC421478B7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7C7F-0590-4BC5-B196-15CCC9ABD4C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AD66-4C90-4F75-9F09-2F531DDEE236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DF5D-61D4-4058-AD05-25A1B068427D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63A-58C1-4C19-8C88-35266F530295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60C0-D3B0-48CB-801E-8B1D6F10F5A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633F-167C-4D16-8CBC-126D93B0236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43800" cy="1470025"/>
          </a:xfrm>
        </p:spPr>
        <p:txBody>
          <a:bodyPr/>
          <a:lstStyle/>
          <a:p>
            <a:r>
              <a:rPr lang="en-US" dirty="0" smtClean="0"/>
              <a:t>Z-Transforms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z</a:t>
            </a:r>
            <a:r>
              <a:rPr lang="en-US" dirty="0" smtClean="0"/>
              <a:t>-transform of a discrete function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), </a:t>
            </a:r>
            <a:r>
              <a:rPr lang="en-US" i="1" dirty="0" err="1" smtClean="0"/>
              <a:t>i</a:t>
            </a:r>
            <a:r>
              <a:rPr lang="en-US" dirty="0" smtClean="0"/>
              <a:t> = 0, 1, 2, … is defined as</a:t>
            </a:r>
          </a:p>
          <a:p>
            <a:pPr>
              <a:buNone/>
            </a:pPr>
            <a:r>
              <a:rPr lang="en-US" i="1" dirty="0" smtClean="0"/>
              <a:t>			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baseline="-25000" dirty="0" smtClean="0"/>
              <a:t>= 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i="1" baseline="30000" dirty="0" err="1" smtClean="0">
                <a:sym typeface="Symbol"/>
              </a:rPr>
              <a:t>i</a:t>
            </a:r>
            <a:endParaRPr lang="en-US" i="1" baseline="300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Examples:</a:t>
            </a:r>
          </a:p>
          <a:p>
            <a:pPr lvl="1"/>
            <a:r>
              <a:rPr lang="en-US" i="1" dirty="0" smtClean="0">
                <a:sym typeface="Symbol"/>
              </a:rPr>
              <a:t>X = </a:t>
            </a:r>
            <a:r>
              <a:rPr lang="en-US" dirty="0" smtClean="0">
                <a:sym typeface="Symbol"/>
              </a:rPr>
              <a:t>Binomial(</a:t>
            </a:r>
            <a:r>
              <a:rPr lang="en-US" i="1" dirty="0" err="1" smtClean="0">
                <a:sym typeface="Symbol"/>
              </a:rPr>
              <a:t>n,p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Geometric(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56933" y="4191000"/>
          <a:ext cx="6053667" cy="990600"/>
        </p:xfrm>
        <a:graphic>
          <a:graphicData uri="http://schemas.openxmlformats.org/presentationml/2006/ole">
            <p:oleObj spid="_x0000_s106502" name="Equation" r:id="rId4" imgW="279400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17788" y="5299075"/>
          <a:ext cx="5035550" cy="908050"/>
        </p:xfrm>
        <a:graphic>
          <a:graphicData uri="http://schemas.openxmlformats.org/presentationml/2006/ole">
            <p:oleObj spid="_x0000_s106503" name="Equation" r:id="rId5" imgW="23241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is a </a:t>
            </a:r>
            <a:r>
              <a:rPr lang="en-US" dirty="0" err="1" smtClean="0"/>
              <a:t>r.v</a:t>
            </a:r>
            <a:r>
              <a:rPr lang="en-US" dirty="0" smtClean="0"/>
              <a:t>. with </a:t>
            </a:r>
            <a:r>
              <a:rPr lang="en-US" i="1" dirty="0" smtClean="0"/>
              <a:t>z</a:t>
            </a:r>
            <a:r>
              <a:rPr lang="en-US" dirty="0" smtClean="0"/>
              <a:t>-transform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), then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G</a:t>
            </a:r>
            <a:r>
              <a:rPr lang="en-US" i="1" baseline="-25000" dirty="0" err="1" smtClean="0"/>
              <a:t>p</a:t>
            </a:r>
            <a:r>
              <a:rPr lang="en-US" dirty="0" smtClean="0"/>
              <a:t>(1) = 1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G</a:t>
            </a:r>
            <a:r>
              <a:rPr lang="en-US" i="1" baseline="30000" dirty="0" err="1" smtClean="0"/>
              <a:t>’</a:t>
            </a:r>
            <a:r>
              <a:rPr lang="en-US" i="1" baseline="-25000" dirty="0" err="1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z)|</a:t>
            </a:r>
            <a:r>
              <a:rPr lang="en-US" i="1" baseline="-25000" dirty="0" smtClean="0"/>
              <a:t>z</a:t>
            </a:r>
            <a:r>
              <a:rPr lang="en-US" baseline="-25000" dirty="0" smtClean="0"/>
              <a:t>=1</a:t>
            </a:r>
            <a:r>
              <a:rPr lang="en-US" dirty="0" smtClean="0"/>
              <a:t> = E[</a:t>
            </a:r>
            <a:r>
              <a:rPr lang="en-US" i="1" dirty="0" smtClean="0"/>
              <a:t>X</a:t>
            </a:r>
            <a:r>
              <a:rPr lang="en-US" dirty="0" smtClean="0"/>
              <a:t>]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G</a:t>
            </a:r>
            <a:r>
              <a:rPr lang="en-US" i="1" baseline="30000" dirty="0" err="1" smtClean="0"/>
              <a:t>’’</a:t>
            </a:r>
            <a:r>
              <a:rPr lang="en-US" i="1" baseline="-25000" dirty="0" err="1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z)|</a:t>
            </a:r>
            <a:r>
              <a:rPr lang="en-US" i="1" baseline="-25000" dirty="0" smtClean="0"/>
              <a:t>z</a:t>
            </a:r>
            <a:r>
              <a:rPr lang="en-US" baseline="-25000" dirty="0" smtClean="0"/>
              <a:t>=1</a:t>
            </a:r>
            <a:r>
              <a:rPr lang="en-US" dirty="0" smtClean="0"/>
              <a:t> = E[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-1)]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)</a:t>
            </a:r>
            <a:r>
              <a:rPr lang="en-US" i="1" baseline="-25000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z)|</a:t>
            </a:r>
            <a:r>
              <a:rPr lang="en-US" i="1" baseline="-25000" dirty="0" smtClean="0"/>
              <a:t>z</a:t>
            </a:r>
            <a:r>
              <a:rPr lang="en-US" baseline="-25000" dirty="0" smtClean="0"/>
              <a:t>=1</a:t>
            </a:r>
            <a:r>
              <a:rPr lang="en-US" dirty="0" smtClean="0"/>
              <a:t> = E[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-1) (</a:t>
            </a:r>
            <a:r>
              <a:rPr lang="en-US" i="1" dirty="0" smtClean="0"/>
              <a:t>X</a:t>
            </a:r>
            <a:r>
              <a:rPr lang="en-US" dirty="0" smtClean="0"/>
              <a:t>-2)…(</a:t>
            </a:r>
            <a:r>
              <a:rPr lang="en-US" i="1" dirty="0" smtClean="0"/>
              <a:t>X-n</a:t>
            </a:r>
            <a:r>
              <a:rPr lang="en-US" dirty="0" smtClean="0"/>
              <a:t>+1)]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be two discrete, </a:t>
            </a:r>
            <a:r>
              <a:rPr lang="en-US" i="1" u="sng" dirty="0" smtClean="0"/>
              <a:t>independent</a:t>
            </a:r>
            <a:r>
              <a:rPr lang="en-US" dirty="0" smtClean="0"/>
              <a:t> </a:t>
            </a:r>
            <a:r>
              <a:rPr lang="en-US" dirty="0" err="1" smtClean="0"/>
              <a:t>r.v.’s</a:t>
            </a:r>
            <a:r>
              <a:rPr lang="en-US" dirty="0" smtClean="0"/>
              <a:t> with </a:t>
            </a:r>
            <a:r>
              <a:rPr lang="en-US" i="1" dirty="0" smtClean="0"/>
              <a:t>z</a:t>
            </a:r>
            <a:r>
              <a:rPr lang="en-US" dirty="0" smtClean="0"/>
              <a:t>-transforms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and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), then the </a:t>
            </a:r>
            <a:r>
              <a:rPr lang="en-US" i="1" dirty="0" smtClean="0"/>
              <a:t>z-</a:t>
            </a:r>
            <a:r>
              <a:rPr lang="en-US" dirty="0" smtClean="0"/>
              <a:t>transform of </a:t>
            </a:r>
            <a:r>
              <a:rPr lang="en-US" i="1" dirty="0" smtClean="0"/>
              <a:t>Z=X+Y</a:t>
            </a:r>
            <a:r>
              <a:rPr lang="en-US" dirty="0" smtClean="0"/>
              <a:t> is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			Z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</a:t>
            </a:r>
            <a:r>
              <a:rPr lang="en-US" smtClean="0"/>
              <a:t>= </a:t>
            </a:r>
            <a:r>
              <a:rPr lang="en-US" i="1" smtClean="0"/>
              <a:t>X</a:t>
            </a:r>
            <a:r>
              <a:rPr lang="en-US" smtClean="0"/>
              <a:t>(</a:t>
            </a:r>
            <a:r>
              <a:rPr lang="en-US" i="1" smtClean="0"/>
              <a:t>z</a:t>
            </a:r>
            <a:r>
              <a:rPr lang="en-US" smtClean="0"/>
              <a:t>)</a:t>
            </a:r>
            <a:r>
              <a:rPr lang="en-US">
                <a:sym typeface="Symbol"/>
              </a:rPr>
              <a:t></a:t>
            </a:r>
            <a:r>
              <a:rPr lang="en-US" i="1" smtClean="0"/>
              <a:t>Y</a:t>
            </a:r>
            <a:r>
              <a:rPr lang="en-US" smtClean="0"/>
              <a:t>(</a:t>
            </a:r>
            <a:r>
              <a:rPr lang="en-US" i="1" smtClean="0"/>
              <a:t>z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X, A,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discrete </a:t>
            </a:r>
            <a:r>
              <a:rPr lang="en-US" dirty="0" err="1" smtClean="0"/>
              <a:t>r.v.’s</a:t>
            </a:r>
            <a:r>
              <a:rPr lang="en-US" dirty="0" smtClean="0"/>
              <a:t> where </a:t>
            </a:r>
            <a:r>
              <a:rPr lang="en-US" i="1" dirty="0" smtClean="0"/>
              <a:t>X</a:t>
            </a:r>
            <a:r>
              <a:rPr lang="en-US" dirty="0" smtClean="0"/>
              <a:t> is equal to </a:t>
            </a:r>
            <a:r>
              <a:rPr lang="en-US" i="1" dirty="0" smtClean="0"/>
              <a:t>A </a:t>
            </a:r>
            <a:r>
              <a:rPr lang="en-US" dirty="0" smtClean="0"/>
              <a:t>(resp. </a:t>
            </a:r>
            <a:r>
              <a:rPr lang="en-US" i="1" dirty="0" smtClean="0"/>
              <a:t>B</a:t>
            </a:r>
            <a:r>
              <a:rPr lang="en-US" dirty="0" smtClean="0"/>
              <a:t>) with probability </a:t>
            </a:r>
            <a:r>
              <a:rPr lang="en-US" i="1" dirty="0" smtClean="0"/>
              <a:t>p </a:t>
            </a:r>
            <a:r>
              <a:rPr lang="en-US" dirty="0" smtClean="0"/>
              <a:t>(resp. 1-</a:t>
            </a:r>
            <a:r>
              <a:rPr lang="en-US" i="1" dirty="0" smtClean="0"/>
              <a:t>p</a:t>
            </a:r>
            <a:r>
              <a:rPr lang="en-US" dirty="0" smtClean="0"/>
              <a:t>), then 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			X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err="1" smtClean="0"/>
              <a:t>pA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+ (1-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 in </a:t>
            </a:r>
            <a:r>
              <a:rPr lang="en-US" dirty="0" err="1" smtClean="0"/>
              <a:t>Geom</a:t>
            </a:r>
            <a:r>
              <a:rPr lang="en-US" dirty="0" smtClean="0"/>
              <a:t>/</a:t>
            </a:r>
            <a:r>
              <a:rPr lang="en-US" dirty="0" err="1" smtClean="0"/>
              <a:t>Geom</a:t>
            </a:r>
            <a:r>
              <a:rPr lang="en-US" dirty="0" smtClean="0"/>
              <a:t>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Consider a </a:t>
            </a:r>
            <a:r>
              <a:rPr lang="en-US" dirty="0" err="1" smtClean="0"/>
              <a:t>Geom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)/</a:t>
            </a:r>
            <a:r>
              <a:rPr lang="en-US" dirty="0" err="1" smtClean="0"/>
              <a:t>Geom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)/1 queue with </a:t>
            </a:r>
            <a:r>
              <a:rPr lang="en-US" i="1" dirty="0" smtClean="0"/>
              <a:t>p&lt;q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know that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30000" dirty="0" smtClean="0">
                <a:sym typeface="Symbol"/>
              </a:rPr>
              <a:t> 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, </a:t>
            </a:r>
            <a:r>
              <a:rPr lang="en-US" dirty="0" smtClean="0">
                <a:sym typeface="Symbol"/>
              </a:rPr>
              <a:t>where </a:t>
            </a:r>
            <a:r>
              <a:rPr lang="en-US" i="1" dirty="0" smtClean="0">
                <a:sym typeface="Symbol"/>
              </a:rPr>
              <a:t> = p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/q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endParaRPr lang="en-US" i="1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We want the distribution of the system response time, </a:t>
            </a:r>
            <a:r>
              <a:rPr lang="en-US" i="1" dirty="0" smtClean="0"/>
              <a:t>i.e.,</a:t>
            </a:r>
            <a:r>
              <a:rPr lang="en-US" dirty="0" smtClean="0"/>
              <a:t> P(</a:t>
            </a:r>
            <a:r>
              <a:rPr lang="en-US" i="1" dirty="0" err="1" smtClean="0"/>
              <a:t>T</a:t>
            </a:r>
            <a:r>
              <a:rPr lang="en-US" dirty="0" err="1" smtClean="0">
                <a:sym typeface="Symbol"/>
              </a:rPr>
              <a:t></a:t>
            </a:r>
            <a:r>
              <a:rPr lang="en-US" i="1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ym typeface="Symbol"/>
              </a:rPr>
              <a:t>Consider job that arrives to find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jobs (with probability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 = S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+…+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+</a:t>
            </a:r>
            <a:r>
              <a:rPr lang="en-US" i="1" dirty="0" smtClean="0">
                <a:sym typeface="Symbol"/>
              </a:rPr>
              <a:t> S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+1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ym typeface="Symbol"/>
              </a:rPr>
              <a:t>So that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 = </a:t>
            </a:r>
            <a:r>
              <a:rPr lang="en-US" sz="3200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zq</a:t>
            </a:r>
            <a:r>
              <a:rPr lang="en-US" dirty="0" smtClean="0">
                <a:sym typeface="Symbol"/>
              </a:rPr>
              <a:t>/(1-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+1</a:t>
            </a:r>
            <a:r>
              <a:rPr lang="en-US" dirty="0" smtClean="0">
                <a:sym typeface="Symbol"/>
              </a:rPr>
              <a:t> – service time is geometric with parameter </a:t>
            </a:r>
            <a:r>
              <a:rPr lang="en-US" i="1" dirty="0" smtClean="0">
                <a:sym typeface="Symbol"/>
              </a:rPr>
              <a:t>q</a:t>
            </a:r>
            <a:endParaRPr lang="en-US" i="1" baseline="30000" dirty="0" smtClean="0">
              <a:sym typeface="Symbol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ym typeface="Symbol"/>
              </a:rPr>
              <a:t>This implies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 =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30000" dirty="0" smtClean="0">
                <a:sym typeface="Symbol"/>
              </a:rPr>
              <a:t> k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)</a:t>
            </a:r>
            <a:r>
              <a:rPr lang="en-US" sz="3500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zq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/(1-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sz="3500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+1</a:t>
            </a: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 in </a:t>
            </a:r>
            <a:r>
              <a:rPr lang="en-US" dirty="0" err="1" smtClean="0"/>
              <a:t>Geom</a:t>
            </a:r>
            <a:r>
              <a:rPr lang="en-US" dirty="0" smtClean="0"/>
              <a:t>/</a:t>
            </a:r>
            <a:r>
              <a:rPr lang="en-US" dirty="0" err="1" smtClean="0"/>
              <a:t>Geom</a:t>
            </a:r>
            <a:r>
              <a:rPr lang="en-US" dirty="0" smtClean="0"/>
              <a:t>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1371600"/>
          <a:ext cx="5181600" cy="4449736"/>
        </p:xfrm>
        <a:graphic>
          <a:graphicData uri="http://schemas.openxmlformats.org/presentationml/2006/ole">
            <p:oleObj spid="_x0000_s107526" name="Equation" r:id="rId4" imgW="2247900" imgH="1930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6019800"/>
          <a:ext cx="6529388" cy="496887"/>
        </p:xfrm>
        <a:graphic>
          <a:graphicData uri="http://schemas.openxmlformats.org/presentationml/2006/ole">
            <p:oleObj spid="_x0000_s107527" name="Equation" r:id="rId5" imgW="2832100" imgH="2159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78704" y="4948718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((1-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distribution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Arrivals in a Service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 a </a:t>
            </a:r>
            <a:r>
              <a:rPr lang="en-US" dirty="0" err="1" smtClean="0"/>
              <a:t>Geom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)/</a:t>
            </a:r>
            <a:r>
              <a:rPr lang="en-US" dirty="0" err="1" smtClean="0"/>
              <a:t>Geom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dirty="0" smtClean="0"/>
              <a:t>)/1 queue with </a:t>
            </a:r>
            <a:r>
              <a:rPr lang="en-US" i="1" dirty="0" smtClean="0"/>
              <a:t>p&lt;q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is the distribution (</a:t>
            </a:r>
            <a:r>
              <a:rPr lang="en-US" i="1" dirty="0" smtClean="0"/>
              <a:t>z</a:t>
            </a:r>
            <a:r>
              <a:rPr lang="en-US" dirty="0" smtClean="0"/>
              <a:t>-transform) of the number of arrivals during a service time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P{</a:t>
            </a:r>
            <a:r>
              <a:rPr lang="en-US" i="1" dirty="0" smtClean="0"/>
              <a:t>j</a:t>
            </a:r>
            <a:r>
              <a:rPr lang="en-US" dirty="0" smtClean="0"/>
              <a:t> arrivals in service time </a:t>
            </a:r>
            <a:r>
              <a:rPr lang="en-US" i="1" dirty="0" smtClean="0"/>
              <a:t>S</a:t>
            </a:r>
            <a:r>
              <a:rPr lang="en-US" dirty="0" smtClean="0"/>
              <a:t>}, so that </a:t>
            </a:r>
            <a:r>
              <a:rPr lang="en-US" i="1" dirty="0" smtClean="0"/>
              <a:t>Â</a:t>
            </a:r>
            <a:r>
              <a:rPr lang="en-US" i="1" baseline="-25000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</a:t>
            </a:r>
            <a:r>
              <a:rPr lang="en-US" i="1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j=</a:t>
            </a:r>
            <a:r>
              <a:rPr lang="en-US" baseline="-25000" dirty="0" smtClean="0"/>
              <a:t>0 to </a:t>
            </a:r>
            <a:r>
              <a:rPr lang="en-US" baseline="-25000" dirty="0" smtClean="0">
                <a:sym typeface="Symbol"/>
              </a:rPr>
              <a:t>}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i="1" baseline="30000" dirty="0" err="1" smtClean="0">
                <a:sym typeface="Symbol"/>
              </a:rPr>
              <a:t>j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the corresponding 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-transform</a:t>
            </a:r>
            <a:endParaRPr lang="en-US" i="1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smtClean="0"/>
              <a:t>Â</a:t>
            </a:r>
            <a:r>
              <a:rPr lang="en-US" i="1" baseline="-25000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</a:t>
            </a:r>
            <a:r>
              <a:rPr lang="en-US" i="1" dirty="0" smtClean="0">
                <a:sym typeface="Symbol"/>
              </a:rPr>
              <a:t>=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j=</a:t>
            </a:r>
            <a:r>
              <a:rPr lang="en-US" baseline="-25000" dirty="0" smtClean="0"/>
              <a:t>0 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dirty="0" smtClean="0">
                <a:sym typeface="Symbol"/>
              </a:rPr>
              <a:t>(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k=</a:t>
            </a:r>
            <a:r>
              <a:rPr lang="en-US" baseline="-25000" dirty="0" smtClean="0"/>
              <a:t>1 to</a:t>
            </a:r>
            <a:r>
              <a:rPr lang="en-US" dirty="0" smtClean="0"/>
              <a:t> </a:t>
            </a:r>
            <a:r>
              <a:rPr lang="en-US" baseline="-25000" dirty="0" smtClean="0">
                <a:sym typeface="Symbol"/>
              </a:rPr>
              <a:t>}</a:t>
            </a:r>
            <a:r>
              <a:rPr lang="en-US" dirty="0" smtClean="0">
                <a:sym typeface="Symbol"/>
              </a:rPr>
              <a:t>P{</a:t>
            </a:r>
            <a:r>
              <a:rPr lang="en-US" i="1" dirty="0" smtClean="0">
                <a:sym typeface="Symbol"/>
              </a:rPr>
              <a:t>A</a:t>
            </a:r>
            <a:r>
              <a:rPr lang="en-US" i="1" baseline="-25000" dirty="0" smtClean="0">
                <a:sym typeface="Symbol"/>
              </a:rPr>
              <a:t>S</a:t>
            </a:r>
            <a:r>
              <a:rPr lang="en-US" i="1" dirty="0" smtClean="0">
                <a:sym typeface="Symbol"/>
              </a:rPr>
              <a:t>=j </a:t>
            </a:r>
            <a:r>
              <a:rPr lang="en-US" dirty="0" smtClean="0">
                <a:sym typeface="Symbol"/>
              </a:rPr>
              <a:t>|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S=k</a:t>
            </a:r>
            <a:r>
              <a:rPr lang="en-US" dirty="0" smtClean="0">
                <a:sym typeface="Symbol"/>
              </a:rPr>
              <a:t>}(1-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i="1" baseline="30000" dirty="0" err="1" smtClean="0">
                <a:sym typeface="Symbol"/>
              </a:rPr>
              <a:t>j</a:t>
            </a:r>
            <a:endParaRPr lang="en-US" i="1" baseline="30000" dirty="0" smtClean="0">
              <a:sym typeface="Symbol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i="1" baseline="30000" dirty="0" smtClean="0">
                <a:sym typeface="Symbol"/>
              </a:rPr>
              <a:t>	            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=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j=</a:t>
            </a:r>
            <a:r>
              <a:rPr lang="en-US" baseline="-25000" dirty="0" smtClean="0"/>
              <a:t>0 to </a:t>
            </a:r>
            <a:r>
              <a:rPr lang="en-US" baseline="-25000" dirty="0" smtClean="0">
                <a:sym typeface="Symbol"/>
              </a:rPr>
              <a:t>}</a:t>
            </a:r>
            <a:r>
              <a:rPr lang="en-US" dirty="0" smtClean="0">
                <a:sym typeface="Symbol"/>
              </a:rPr>
              <a:t>(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k=</a:t>
            </a:r>
            <a:r>
              <a:rPr lang="en-US" baseline="-25000" dirty="0" smtClean="0"/>
              <a:t>1 to</a:t>
            </a:r>
            <a:r>
              <a:rPr lang="en-US" dirty="0" smtClean="0"/>
              <a:t>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>
                <a:sym typeface="Symbol"/>
              </a:rPr>
              <a:t>}choose(</a:t>
            </a:r>
            <a:r>
              <a:rPr lang="en-US" i="1" dirty="0" err="1" smtClean="0">
                <a:sym typeface="Symbol"/>
              </a:rPr>
              <a:t>k,j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30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k-j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i="1" baseline="30000" dirty="0" err="1" smtClean="0">
                <a:sym typeface="Symbol"/>
              </a:rPr>
              <a:t>j</a:t>
            </a:r>
            <a:endParaRPr lang="en-US" i="1" baseline="30000" dirty="0" smtClean="0">
              <a:sym typeface="Symbol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i="1" baseline="30000" dirty="0" smtClean="0">
                <a:sym typeface="Symbol"/>
              </a:rPr>
              <a:t>	            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=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k=</a:t>
            </a:r>
            <a:r>
              <a:rPr lang="en-US" baseline="-25000" dirty="0" smtClean="0"/>
              <a:t>1 </a:t>
            </a:r>
            <a:r>
              <a:rPr lang="en-US" baseline="-25000" dirty="0" smtClean="0"/>
              <a:t>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ym typeface="Symbol"/>
              </a:rPr>
              <a:t>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(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j=</a:t>
            </a:r>
            <a:r>
              <a:rPr lang="en-US" baseline="-25000" dirty="0" smtClean="0"/>
              <a:t>0 </a:t>
            </a:r>
            <a:r>
              <a:rPr lang="en-US" baseline="-25000" dirty="0" smtClean="0"/>
              <a:t>to</a:t>
            </a:r>
            <a:r>
              <a:rPr lang="en-US" dirty="0" smtClean="0"/>
              <a:t> 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}choose(</a:t>
            </a:r>
            <a:r>
              <a:rPr lang="en-US" i="1" dirty="0" err="1" smtClean="0">
                <a:sym typeface="Symbol"/>
              </a:rPr>
              <a:t>k,j</a:t>
            </a:r>
            <a:r>
              <a:rPr lang="en-US" dirty="0" smtClean="0">
                <a:sym typeface="Symbol"/>
              </a:rPr>
              <a:t>)(</a:t>
            </a:r>
            <a:r>
              <a:rPr lang="en-US" i="1" dirty="0" err="1" smtClean="0">
                <a:sym typeface="Symbol"/>
              </a:rPr>
              <a:t>zp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k-j</a:t>
            </a:r>
            <a:r>
              <a:rPr lang="en-US" dirty="0" smtClean="0">
                <a:sym typeface="Symbol"/>
              </a:rPr>
              <a:t>)</a:t>
            </a:r>
            <a:endParaRPr lang="en-US" i="1" baseline="30000" dirty="0" smtClean="0">
              <a:sym typeface="Symbol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i="1" baseline="30000" dirty="0" smtClean="0">
                <a:sym typeface="Symbol"/>
              </a:rPr>
              <a:t>	            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=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k=</a:t>
            </a:r>
            <a:r>
              <a:rPr lang="en-US" baseline="-25000" dirty="0" smtClean="0"/>
              <a:t>1 to </a:t>
            </a:r>
            <a:r>
              <a:rPr lang="en-US" baseline="-25000" dirty="0" smtClean="0">
                <a:sym typeface="Symbol"/>
              </a:rPr>
              <a:t>}</a:t>
            </a:r>
            <a:r>
              <a:rPr lang="en-US" dirty="0" smtClean="0">
                <a:sym typeface="Symbol"/>
              </a:rPr>
              <a:t> (</a:t>
            </a:r>
            <a:r>
              <a:rPr lang="en-US" dirty="0" smtClean="0">
                <a:sym typeface="Symbol"/>
              </a:rPr>
              <a:t>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 (</a:t>
            </a:r>
            <a:r>
              <a:rPr lang="en-US" i="1" dirty="0" err="1" smtClean="0">
                <a:sym typeface="Symbol"/>
              </a:rPr>
              <a:t>zp</a:t>
            </a:r>
            <a:r>
              <a:rPr lang="en-US" i="1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))</a:t>
            </a:r>
            <a:r>
              <a:rPr lang="en-US" i="1" baseline="30000" dirty="0" smtClean="0">
                <a:sym typeface="Symbol"/>
              </a:rPr>
              <a:t>k</a:t>
            </a:r>
            <a:endParaRPr lang="en-US" i="1" baseline="30000" dirty="0" smtClean="0">
              <a:sym typeface="Symbol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i="1" baseline="30000" dirty="0" smtClean="0">
                <a:sym typeface="Symbol"/>
              </a:rPr>
              <a:t>	            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= q</a:t>
            </a:r>
            <a:r>
              <a:rPr lang="en-US" dirty="0" smtClean="0">
                <a:sym typeface="Symbol"/>
              </a:rPr>
              <a:t> (</a:t>
            </a:r>
            <a:r>
              <a:rPr lang="en-US" i="1" dirty="0" err="1" smtClean="0">
                <a:sym typeface="Symbol"/>
              </a:rPr>
              <a:t>zp</a:t>
            </a:r>
            <a:r>
              <a:rPr lang="en-US" i="1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))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smtClean="0"/>
              <a:t>k=</a:t>
            </a:r>
            <a:r>
              <a:rPr lang="en-US" baseline="-25000" dirty="0" smtClean="0"/>
              <a:t>0 </a:t>
            </a:r>
            <a:r>
              <a:rPr lang="en-US" baseline="-25000" dirty="0" smtClean="0"/>
              <a:t>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dirty="0" smtClean="0">
                <a:sym typeface="Symbol"/>
              </a:rPr>
              <a:t>[(1-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zp</a:t>
            </a:r>
            <a:r>
              <a:rPr lang="en-US" i="1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))</a:t>
            </a:r>
            <a:r>
              <a:rPr lang="en-US" i="1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]</a:t>
            </a:r>
            <a:endParaRPr lang="en-US" baseline="30000" dirty="0" smtClean="0">
              <a:sym typeface="Symbol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i="1" baseline="30000" dirty="0" smtClean="0">
                <a:sym typeface="Symbol"/>
              </a:rPr>
              <a:t>	            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= q</a:t>
            </a:r>
            <a:r>
              <a:rPr lang="en-US" dirty="0" smtClean="0">
                <a:sym typeface="Symbol"/>
              </a:rPr>
              <a:t> (</a:t>
            </a:r>
            <a:r>
              <a:rPr lang="en-US" i="1" dirty="0" err="1" smtClean="0">
                <a:sym typeface="Symbol"/>
              </a:rPr>
              <a:t>zp</a:t>
            </a:r>
            <a:r>
              <a:rPr lang="en-US" i="1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))/1-[(</a:t>
            </a:r>
            <a:r>
              <a:rPr lang="en-US" dirty="0" smtClean="0">
                <a:sym typeface="Symbol"/>
              </a:rPr>
              <a:t>1-</a:t>
            </a:r>
            <a:r>
              <a:rPr lang="en-US" i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)(</a:t>
            </a:r>
            <a:r>
              <a:rPr lang="en-US" i="1" dirty="0" err="1" smtClean="0">
                <a:sym typeface="Symbol"/>
              </a:rPr>
              <a:t>zp</a:t>
            </a:r>
            <a:r>
              <a:rPr lang="en-US" i="1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))]</a:t>
            </a:r>
            <a:endParaRPr lang="en-US" baseline="30000" dirty="0" smtClean="0">
              <a:sym typeface="Symbol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i="1" baseline="30000" dirty="0" smtClean="0">
                <a:sym typeface="Symbol"/>
              </a:rPr>
              <a:t>	            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Ŝ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zp</a:t>
            </a:r>
            <a:r>
              <a:rPr lang="en-US" i="1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)) – recall that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is geometrically distributed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Chain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49831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Let a chain be characterized by 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+2</a:t>
            </a:r>
            <a:r>
              <a:rPr lang="en-US" dirty="0" smtClean="0"/>
              <a:t>=</a:t>
            </a:r>
            <a:r>
              <a:rPr lang="en-US" i="1" dirty="0" smtClean="0"/>
              <a:t>bf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+1</a:t>
            </a:r>
            <a:r>
              <a:rPr lang="en-US" dirty="0" smtClean="0"/>
              <a:t>+</a:t>
            </a:r>
            <a:r>
              <a:rPr lang="en-US" i="1" dirty="0" smtClean="0"/>
              <a:t>af</a:t>
            </a:r>
            <a:r>
              <a:rPr lang="en-US" i="1" baseline="-25000" dirty="0" smtClean="0"/>
              <a:t>i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use </a:t>
            </a:r>
            <a:r>
              <a:rPr lang="en-US" i="1" dirty="0" smtClean="0"/>
              <a:t>z</a:t>
            </a:r>
            <a:r>
              <a:rPr lang="en-US" dirty="0" smtClean="0"/>
              <a:t>-transforms to find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f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+2 </a:t>
            </a:r>
            <a:r>
              <a:rPr lang="en-US" i="1" dirty="0" smtClean="0"/>
              <a:t>z</a:t>
            </a:r>
            <a:r>
              <a:rPr lang="en-US" i="1" baseline="30000" dirty="0" smtClean="0"/>
              <a:t>i</a:t>
            </a:r>
            <a:r>
              <a:rPr lang="en-US" baseline="30000" dirty="0" smtClean="0"/>
              <a:t>+2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bf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+1</a:t>
            </a:r>
            <a:r>
              <a:rPr lang="en-US" i="1" dirty="0" smtClean="0"/>
              <a:t>z</a:t>
            </a:r>
            <a:r>
              <a:rPr lang="en-US" i="1" baseline="30000" dirty="0" smtClean="0"/>
              <a:t>i</a:t>
            </a:r>
            <a:r>
              <a:rPr lang="en-US" baseline="30000" dirty="0" smtClean="0"/>
              <a:t>+2</a:t>
            </a:r>
            <a:r>
              <a:rPr lang="en-US" baseline="-25000" dirty="0" smtClean="0"/>
              <a:t> </a:t>
            </a:r>
            <a:r>
              <a:rPr lang="en-US" dirty="0" smtClean="0"/>
              <a:t>+</a:t>
            </a:r>
            <a:r>
              <a:rPr lang="en-US" i="1" dirty="0" err="1" smtClean="0"/>
              <a:t>af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z</a:t>
            </a:r>
            <a:r>
              <a:rPr lang="en-US" i="1" baseline="30000" dirty="0" smtClean="0"/>
              <a:t>i</a:t>
            </a:r>
            <a:r>
              <a:rPr lang="en-US" baseline="30000" dirty="0" smtClean="0"/>
              <a:t>+2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=0 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/>
              <a:t>}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+2 </a:t>
            </a:r>
            <a:r>
              <a:rPr lang="en-US" i="1" dirty="0" smtClean="0"/>
              <a:t>z</a:t>
            </a:r>
            <a:r>
              <a:rPr lang="en-US" i="1" baseline="30000" dirty="0" smtClean="0"/>
              <a:t>i</a:t>
            </a:r>
            <a:r>
              <a:rPr lang="en-US" baseline="30000" dirty="0" smtClean="0"/>
              <a:t>+2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b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=0 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/>
              <a:t>} 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+1</a:t>
            </a:r>
            <a:r>
              <a:rPr lang="en-US" i="1" dirty="0" smtClean="0"/>
              <a:t>z</a:t>
            </a:r>
            <a:r>
              <a:rPr lang="en-US" i="1" baseline="30000" dirty="0" smtClean="0"/>
              <a:t>i</a:t>
            </a:r>
            <a:r>
              <a:rPr lang="en-US" baseline="30000" dirty="0" smtClean="0"/>
              <a:t>+2</a:t>
            </a:r>
            <a:r>
              <a:rPr lang="en-US" baseline="-25000" dirty="0" smtClean="0"/>
              <a:t> </a:t>
            </a:r>
            <a:r>
              <a:rPr lang="en-US" dirty="0" smtClean="0"/>
              <a:t>+</a:t>
            </a:r>
            <a:r>
              <a:rPr lang="en-US" i="1" dirty="0" smtClean="0"/>
              <a:t>a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=0 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/>
              <a:t>}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z</a:t>
            </a:r>
            <a:r>
              <a:rPr lang="en-US" i="1" baseline="30000" dirty="0" smtClean="0"/>
              <a:t>i</a:t>
            </a:r>
            <a:r>
              <a:rPr lang="en-US" baseline="30000" dirty="0" smtClean="0"/>
              <a:t>+2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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)-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i="1" dirty="0" smtClean="0"/>
              <a:t>z</a:t>
            </a:r>
            <a:r>
              <a:rPr lang="en-US" dirty="0" smtClean="0"/>
              <a:t>-</a:t>
            </a:r>
            <a:r>
              <a:rPr lang="en-US" i="1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=</a:t>
            </a:r>
            <a:r>
              <a:rPr lang="en-US" i="1" dirty="0" err="1" smtClean="0"/>
              <a:t>bz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)-</a:t>
            </a:r>
            <a:r>
              <a:rPr lang="en-US" i="1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)+</a:t>
            </a:r>
            <a:r>
              <a:rPr lang="en-US" i="1" dirty="0" smtClean="0"/>
              <a:t>az</a:t>
            </a:r>
            <a:r>
              <a:rPr lang="en-US" baseline="30000" dirty="0" smtClean="0"/>
              <a:t>2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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)=(</a:t>
            </a:r>
            <a:r>
              <a:rPr lang="en-US" i="1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+</a:t>
            </a:r>
            <a:r>
              <a:rPr lang="en-US" i="1" dirty="0" smtClean="0"/>
              <a:t>z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en-US" i="1" dirty="0" smtClean="0"/>
              <a:t>bf</a:t>
            </a:r>
            <a:r>
              <a:rPr lang="en-US" baseline="-25000" dirty="0" smtClean="0"/>
              <a:t>0</a:t>
            </a:r>
            <a:r>
              <a:rPr lang="en-US" dirty="0" smtClean="0"/>
              <a:t>)/(1-</a:t>
            </a:r>
            <a:r>
              <a:rPr lang="en-US" i="1" dirty="0" smtClean="0"/>
              <a:t>bz-az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rewrite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via partial fractions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z)=N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)/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)=</a:t>
            </a:r>
            <a:r>
              <a:rPr lang="en-US" i="1" dirty="0" smtClean="0"/>
              <a:t>A</a:t>
            </a:r>
            <a:r>
              <a:rPr lang="en-US" dirty="0" smtClean="0"/>
              <a:t>/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)+</a:t>
            </a:r>
            <a:r>
              <a:rPr lang="en-US" i="1" dirty="0" smtClean="0"/>
              <a:t>B</a:t>
            </a:r>
            <a:r>
              <a:rPr lang="en-US" dirty="0" smtClean="0"/>
              <a:t>/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), where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)=(1-</a:t>
            </a:r>
            <a:r>
              <a:rPr lang="en-US" i="1" dirty="0" smtClean="0"/>
              <a:t>z/r</a:t>
            </a:r>
            <a:r>
              <a:rPr lang="en-US" baseline="-25000" dirty="0" smtClean="0"/>
              <a:t>0</a:t>
            </a:r>
            <a:r>
              <a:rPr lang="en-US" dirty="0" smtClean="0"/>
              <a:t>),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)=(1-</a:t>
            </a:r>
            <a:r>
              <a:rPr lang="en-US" i="1" dirty="0" smtClean="0"/>
              <a:t>z/r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i="1" dirty="0" smtClean="0"/>
              <a:t>A</a:t>
            </a:r>
            <a:r>
              <a:rPr lang="en-US" dirty="0" smtClean="0"/>
              <a:t>=</a:t>
            </a:r>
            <a:r>
              <a:rPr lang="en-US" i="1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-</a:t>
            </a:r>
            <a:r>
              <a:rPr lang="en-US" i="1" dirty="0" smtClean="0"/>
              <a:t>B, B=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i="1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+(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en-US" i="1" dirty="0" smtClean="0"/>
              <a:t>f</a:t>
            </a:r>
            <a:r>
              <a:rPr lang="en-US" baseline="-25000" dirty="0" smtClean="0"/>
              <a:t>0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)/(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-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), and </a:t>
            </a:r>
            <a:r>
              <a:rPr lang="en-US" i="1" dirty="0" smtClean="0"/>
              <a:t>r</a:t>
            </a:r>
            <a:r>
              <a:rPr lang="en-US" baseline="-25000" dirty="0" smtClean="0"/>
              <a:t>0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are the roots of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)=1</a:t>
            </a:r>
            <a:r>
              <a:rPr lang="en-US" i="1" dirty="0" smtClean="0"/>
              <a:t>-bz-az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Chain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)=</a:t>
            </a:r>
            <a:r>
              <a:rPr lang="en-US" i="1" dirty="0" smtClean="0"/>
              <a:t>az</a:t>
            </a:r>
            <a:r>
              <a:rPr lang="en-US" baseline="30000" dirty="0" smtClean="0"/>
              <a:t>2</a:t>
            </a:r>
            <a:r>
              <a:rPr lang="en-US" i="1" dirty="0" smtClean="0"/>
              <a:t>+bz+</a:t>
            </a:r>
            <a:r>
              <a:rPr lang="en-US" dirty="0" smtClean="0"/>
              <a:t>1, then</a:t>
            </a:r>
          </a:p>
          <a:p>
            <a:pPr>
              <a:buNone/>
            </a:pPr>
            <a:r>
              <a:rPr lang="en-US" i="1" dirty="0" smtClean="0"/>
              <a:t>			D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=(1-</a:t>
            </a:r>
            <a:r>
              <a:rPr lang="en-US" i="1" dirty="0" smtClean="0"/>
              <a:t>z/r</a:t>
            </a:r>
            <a:r>
              <a:rPr lang="en-US" baseline="-25000" dirty="0" smtClean="0"/>
              <a:t>0</a:t>
            </a:r>
            <a:r>
              <a:rPr lang="en-US" dirty="0" smtClean="0"/>
              <a:t>)(1-</a:t>
            </a:r>
            <a:r>
              <a:rPr lang="en-US" i="1" dirty="0" smtClean="0"/>
              <a:t>z/r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are the (real) roots of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then expand </a:t>
            </a:r>
            <a:r>
              <a:rPr lang="en-US" i="1" dirty="0" smtClean="0"/>
              <a:t>A</a:t>
            </a:r>
            <a:r>
              <a:rPr lang="en-US" dirty="0" smtClean="0"/>
              <a:t>/(1-</a:t>
            </a:r>
            <a:r>
              <a:rPr lang="en-US" i="1" dirty="0" smtClean="0"/>
              <a:t>z/r</a:t>
            </a:r>
            <a:r>
              <a:rPr lang="en-US" baseline="-25000" dirty="0" smtClean="0"/>
              <a:t>0</a:t>
            </a:r>
            <a:r>
              <a:rPr lang="en-US" dirty="0" smtClean="0"/>
              <a:t>)+</a:t>
            </a:r>
            <a:r>
              <a:rPr lang="en-US" i="1" dirty="0" smtClean="0"/>
              <a:t>B</a:t>
            </a:r>
            <a:r>
              <a:rPr lang="en-US" dirty="0" smtClean="0"/>
              <a:t>/(1-</a:t>
            </a:r>
            <a:r>
              <a:rPr lang="en-US" i="1" dirty="0" smtClean="0"/>
              <a:t>z/r</a:t>
            </a:r>
            <a:r>
              <a:rPr lang="en-US" baseline="-25000" dirty="0" smtClean="0"/>
              <a:t>1</a:t>
            </a:r>
            <a:r>
              <a:rPr lang="en-US" dirty="0" smtClean="0"/>
              <a:t>) into a series and identify individual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terms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smtClean="0"/>
              <a:t>A/</a:t>
            </a:r>
            <a:r>
              <a:rPr lang="en-US" dirty="0" smtClean="0"/>
              <a:t>(1-</a:t>
            </a:r>
            <a:r>
              <a:rPr lang="en-US" i="1" dirty="0" smtClean="0"/>
              <a:t>z/r</a:t>
            </a:r>
            <a:r>
              <a:rPr lang="en-US" baseline="-25000" dirty="0" smtClean="0"/>
              <a:t>0</a:t>
            </a:r>
            <a:r>
              <a:rPr lang="en-US" dirty="0" smtClean="0"/>
              <a:t>)=</a:t>
            </a:r>
            <a:r>
              <a:rPr lang="en-US" i="1" dirty="0" smtClean="0"/>
              <a:t>A</a:t>
            </a:r>
            <a:r>
              <a:rPr lang="en-US" dirty="0" smtClean="0">
                <a:sym typeface="Symbol"/>
              </a:rPr>
              <a:t>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=0 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/>
              <a:t>}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/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i="1" baseline="30000" dirty="0" err="1" smtClean="0"/>
              <a:t>i</a:t>
            </a:r>
            <a:endParaRPr lang="en-US" i="1" baseline="30000" dirty="0" smtClean="0"/>
          </a:p>
          <a:p>
            <a:pPr>
              <a:buNone/>
            </a:pPr>
            <a:r>
              <a:rPr lang="en-US" i="1" baseline="30000" dirty="0" smtClean="0"/>
              <a:t>			</a:t>
            </a:r>
            <a:r>
              <a:rPr lang="en-US" i="1" dirty="0" smtClean="0"/>
              <a:t>B/</a:t>
            </a:r>
            <a:r>
              <a:rPr lang="en-US" dirty="0" smtClean="0"/>
              <a:t>(1-</a:t>
            </a:r>
            <a:r>
              <a:rPr lang="en-US" i="1" dirty="0" smtClean="0"/>
              <a:t>z/r</a:t>
            </a:r>
            <a:r>
              <a:rPr lang="en-US" baseline="-25000" dirty="0" smtClean="0"/>
              <a:t>1</a:t>
            </a:r>
            <a:r>
              <a:rPr lang="en-US" dirty="0" smtClean="0"/>
              <a:t>)=</a:t>
            </a:r>
            <a:r>
              <a:rPr lang="en-US" i="1" dirty="0" smtClean="0"/>
              <a:t>B</a:t>
            </a:r>
            <a:r>
              <a:rPr lang="en-US" dirty="0" smtClean="0">
                <a:sym typeface="Symbol"/>
              </a:rPr>
              <a:t>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=0 to 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baseline="-25000" dirty="0" smtClean="0"/>
              <a:t>}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/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i="1" baseline="30000" dirty="0" err="1" smtClean="0"/>
              <a:t>i</a:t>
            </a:r>
            <a:endParaRPr lang="en-US" dirty="0" smtClean="0"/>
          </a:p>
          <a:p>
            <a:r>
              <a:rPr lang="en-US" dirty="0" smtClean="0"/>
              <a:t>So that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A/r</a:t>
            </a:r>
            <a:r>
              <a:rPr lang="en-US" baseline="-25000" dirty="0" smtClean="0"/>
              <a:t>0</a:t>
            </a:r>
            <a:r>
              <a:rPr lang="en-US" i="1" baseline="30000" dirty="0" smtClean="0"/>
              <a:t>i</a:t>
            </a:r>
            <a:r>
              <a:rPr lang="en-US" i="1" dirty="0" smtClean="0"/>
              <a:t>+B/r</a:t>
            </a:r>
            <a:r>
              <a:rPr lang="en-US" baseline="-25000" dirty="0" smtClean="0"/>
              <a:t>1</a:t>
            </a:r>
            <a:r>
              <a:rPr lang="en-US" i="1" baseline="30000" dirty="0" smtClean="0"/>
              <a:t>i</a:t>
            </a:r>
            <a:endParaRPr lang="en-US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327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Z-Transforms</vt:lpstr>
      <vt:lpstr>Definition</vt:lpstr>
      <vt:lpstr>Properties</vt:lpstr>
      <vt:lpstr>Response Time in Geom/Geom/1</vt:lpstr>
      <vt:lpstr>Response Time in Geom/Geom/1</vt:lpstr>
      <vt:lpstr>Number of Arrivals in a Service Time</vt:lpstr>
      <vt:lpstr>General Chain Analysis</vt:lpstr>
      <vt:lpstr>General Chain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Refresher</dc:title>
  <dc:creator>Roch Guerin</dc:creator>
  <cp:lastModifiedBy>Roch Guerin</cp:lastModifiedBy>
  <cp:revision>256</cp:revision>
  <dcterms:created xsi:type="dcterms:W3CDTF">2015-08-26T14:43:30Z</dcterms:created>
  <dcterms:modified xsi:type="dcterms:W3CDTF">2016-09-27T14:39:17Z</dcterms:modified>
</cp:coreProperties>
</file>