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84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B9C36F-09C0-4E41-A2AD-FA3D483EFCC8}" type="datetimeFigureOut">
              <a:rPr lang="en-US" smtClean="0"/>
              <a:pPr/>
              <a:t>9/27/2016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77630-C836-4084-B714-9C3267E1ED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4806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34038-08C3-4182-97F5-D3763DF02BDF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631B-C114-4187-BEEF-498114DEC9FE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7E291-BA5D-4ACA-B5FD-31624279D209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2C4AC-8256-4B18-88A8-F431D3C77921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78C5A-FB8B-4C77-9E87-98114F239DA3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31F0D-072D-433D-99F8-F5EC421478B7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47C7F-0590-4BC5-B196-15CCC9ABD4CF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9AD66-4C90-4F75-9F09-2F531DDEE236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FDF5D-61D4-4058-AD05-25A1B068427D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F63A-58C1-4C19-8C88-35266F530295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60C0-D3B0-48CB-801E-8B1D6F10F5AF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9633F-167C-4D16-8CBC-126D93B0236F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543800" cy="1470025"/>
          </a:xfrm>
        </p:spPr>
        <p:txBody>
          <a:bodyPr/>
          <a:lstStyle/>
          <a:p>
            <a:r>
              <a:rPr lang="en-US" dirty="0" smtClean="0"/>
              <a:t>Z-Transforms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z</a:t>
            </a:r>
            <a:r>
              <a:rPr lang="en-US" dirty="0" smtClean="0"/>
              <a:t>-transform of a discrete function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err="1" smtClean="0"/>
              <a:t>i</a:t>
            </a:r>
            <a:r>
              <a:rPr lang="en-US" dirty="0" smtClean="0"/>
              <a:t>), </a:t>
            </a:r>
            <a:r>
              <a:rPr lang="en-US" i="1" dirty="0" err="1" smtClean="0"/>
              <a:t>i</a:t>
            </a:r>
            <a:r>
              <a:rPr lang="en-US" dirty="0" smtClean="0"/>
              <a:t> = 0, 1, 2, … is defined as</a:t>
            </a:r>
          </a:p>
          <a:p>
            <a:pPr>
              <a:buNone/>
            </a:pPr>
            <a:r>
              <a:rPr lang="en-US" i="1" dirty="0" smtClean="0"/>
              <a:t>			</a:t>
            </a:r>
            <a:r>
              <a:rPr lang="en-US" i="1" dirty="0" err="1" smtClean="0"/>
              <a:t>G</a:t>
            </a:r>
            <a:r>
              <a:rPr lang="en-US" i="1" baseline="-25000" dirty="0" err="1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= </a:t>
            </a:r>
            <a:r>
              <a:rPr lang="el-GR" dirty="0" smtClean="0"/>
              <a:t>Σ</a:t>
            </a:r>
            <a:r>
              <a:rPr lang="en-US" baseline="-25000" dirty="0" smtClean="0"/>
              <a:t>{</a:t>
            </a:r>
            <a:r>
              <a:rPr lang="en-US" i="1" baseline="-25000" dirty="0" err="1" smtClean="0"/>
              <a:t>i</a:t>
            </a:r>
            <a:r>
              <a:rPr lang="en-US" i="1" baseline="-25000" dirty="0" smtClean="0"/>
              <a:t> </a:t>
            </a:r>
            <a:r>
              <a:rPr lang="en-US" baseline="-25000" dirty="0" smtClean="0"/>
              <a:t>= 0 to </a:t>
            </a:r>
            <a:r>
              <a:rPr lang="el-GR" baseline="-25000" dirty="0" smtClean="0">
                <a:sym typeface="Symbol"/>
              </a:rPr>
              <a:t></a:t>
            </a:r>
            <a:r>
              <a:rPr lang="en-US" baseline="-25000" dirty="0" smtClean="0">
                <a:sym typeface="Symbol"/>
              </a:rPr>
              <a:t>}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)</a:t>
            </a:r>
            <a:r>
              <a:rPr lang="en-US" i="1" dirty="0" err="1" smtClean="0">
                <a:sym typeface="Symbol"/>
              </a:rPr>
              <a:t>z</a:t>
            </a:r>
            <a:r>
              <a:rPr lang="en-US" i="1" baseline="30000" dirty="0" err="1" smtClean="0">
                <a:sym typeface="Symbol"/>
              </a:rPr>
              <a:t>i</a:t>
            </a:r>
            <a:endParaRPr lang="en-US" i="1" baseline="30000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Examples:</a:t>
            </a:r>
          </a:p>
          <a:p>
            <a:pPr lvl="1"/>
            <a:r>
              <a:rPr lang="en-US" i="1" dirty="0" smtClean="0">
                <a:sym typeface="Symbol"/>
              </a:rPr>
              <a:t>X = </a:t>
            </a:r>
            <a:r>
              <a:rPr lang="en-US" dirty="0" smtClean="0">
                <a:sym typeface="Symbol"/>
              </a:rPr>
              <a:t>Binomial(</a:t>
            </a:r>
            <a:r>
              <a:rPr lang="en-US" i="1" dirty="0" err="1" smtClean="0">
                <a:sym typeface="Symbol"/>
              </a:rPr>
              <a:t>n,p</a:t>
            </a:r>
            <a:r>
              <a:rPr lang="en-US" dirty="0" smtClean="0">
                <a:sym typeface="Symbol"/>
              </a:rPr>
              <a:t>)</a:t>
            </a:r>
          </a:p>
          <a:p>
            <a:pPr lvl="1"/>
            <a:endParaRPr lang="en-US" dirty="0" smtClean="0">
              <a:sym typeface="Symbol"/>
            </a:endParaRPr>
          </a:p>
          <a:p>
            <a:pPr lvl="1"/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= Geometric(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)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556933" y="4191000"/>
          <a:ext cx="6053667" cy="990600"/>
        </p:xfrm>
        <a:graphic>
          <a:graphicData uri="http://schemas.openxmlformats.org/presentationml/2006/ole">
            <p:oleObj spid="_x0000_s106502" name="Equation" r:id="rId4" imgW="2794000" imgH="4572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617788" y="5299075"/>
          <a:ext cx="5035550" cy="908050"/>
        </p:xfrm>
        <a:graphic>
          <a:graphicData uri="http://schemas.openxmlformats.org/presentationml/2006/ole">
            <p:oleObj spid="_x0000_s106503" name="Equation" r:id="rId5" imgW="2324100" imgH="41910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52578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If </a:t>
            </a:r>
            <a:r>
              <a:rPr lang="en-US" i="1" dirty="0" smtClean="0"/>
              <a:t>X</a:t>
            </a:r>
            <a:r>
              <a:rPr lang="en-US" dirty="0" smtClean="0"/>
              <a:t> is a </a:t>
            </a:r>
            <a:r>
              <a:rPr lang="en-US" dirty="0" err="1" smtClean="0"/>
              <a:t>r.v</a:t>
            </a:r>
            <a:r>
              <a:rPr lang="en-US" dirty="0" smtClean="0"/>
              <a:t>. with </a:t>
            </a:r>
            <a:r>
              <a:rPr lang="en-US" i="1" dirty="0" smtClean="0"/>
              <a:t>z</a:t>
            </a:r>
            <a:r>
              <a:rPr lang="en-US" dirty="0" smtClean="0"/>
              <a:t>-transform </a:t>
            </a:r>
            <a:r>
              <a:rPr lang="en-US" i="1" dirty="0" err="1" smtClean="0"/>
              <a:t>G</a:t>
            </a:r>
            <a:r>
              <a:rPr lang="en-US" i="1" baseline="-25000" dirty="0" err="1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), then</a:t>
            </a:r>
          </a:p>
          <a:p>
            <a:pPr lvl="1">
              <a:lnSpc>
                <a:spcPct val="120000"/>
              </a:lnSpc>
            </a:pPr>
            <a:r>
              <a:rPr lang="en-US" i="1" dirty="0" err="1" smtClean="0"/>
              <a:t>G</a:t>
            </a:r>
            <a:r>
              <a:rPr lang="en-US" i="1" baseline="-25000" dirty="0" err="1" smtClean="0"/>
              <a:t>p</a:t>
            </a:r>
            <a:r>
              <a:rPr lang="en-US" dirty="0" smtClean="0"/>
              <a:t>(1) = 1</a:t>
            </a:r>
          </a:p>
          <a:p>
            <a:pPr lvl="1">
              <a:lnSpc>
                <a:spcPct val="120000"/>
              </a:lnSpc>
            </a:pPr>
            <a:r>
              <a:rPr lang="en-US" i="1" dirty="0" err="1" smtClean="0"/>
              <a:t>G</a:t>
            </a:r>
            <a:r>
              <a:rPr lang="en-US" i="1" baseline="30000" dirty="0" err="1" smtClean="0"/>
              <a:t>’</a:t>
            </a:r>
            <a:r>
              <a:rPr lang="en-US" i="1" baseline="-25000" dirty="0" err="1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z)|</a:t>
            </a:r>
            <a:r>
              <a:rPr lang="en-US" i="1" baseline="-25000" dirty="0" smtClean="0"/>
              <a:t>z</a:t>
            </a:r>
            <a:r>
              <a:rPr lang="en-US" baseline="-25000" dirty="0" smtClean="0"/>
              <a:t>=1</a:t>
            </a:r>
            <a:r>
              <a:rPr lang="en-US" dirty="0" smtClean="0"/>
              <a:t> = E[</a:t>
            </a:r>
            <a:r>
              <a:rPr lang="en-US" i="1" dirty="0" smtClean="0"/>
              <a:t>X</a:t>
            </a:r>
            <a:r>
              <a:rPr lang="en-US" dirty="0" smtClean="0"/>
              <a:t>]</a:t>
            </a:r>
          </a:p>
          <a:p>
            <a:pPr lvl="1">
              <a:lnSpc>
                <a:spcPct val="120000"/>
              </a:lnSpc>
            </a:pPr>
            <a:r>
              <a:rPr lang="en-US" i="1" dirty="0" err="1" smtClean="0"/>
              <a:t>G</a:t>
            </a:r>
            <a:r>
              <a:rPr lang="en-US" i="1" baseline="30000" dirty="0" err="1" smtClean="0"/>
              <a:t>’’</a:t>
            </a:r>
            <a:r>
              <a:rPr lang="en-US" i="1" baseline="-25000" dirty="0" err="1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z)|</a:t>
            </a:r>
            <a:r>
              <a:rPr lang="en-US" i="1" baseline="-25000" dirty="0" smtClean="0"/>
              <a:t>z</a:t>
            </a:r>
            <a:r>
              <a:rPr lang="en-US" baseline="-25000" dirty="0" smtClean="0"/>
              <a:t>=1</a:t>
            </a:r>
            <a:r>
              <a:rPr lang="en-US" dirty="0" smtClean="0"/>
              <a:t> = E[</a:t>
            </a:r>
            <a:r>
              <a:rPr lang="en-US" i="1" dirty="0" smtClean="0"/>
              <a:t>X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-1)]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G</a:t>
            </a:r>
            <a:r>
              <a:rPr lang="en-US" baseline="30000" dirty="0" smtClean="0"/>
              <a:t>(</a:t>
            </a:r>
            <a:r>
              <a:rPr lang="en-US" i="1" baseline="30000" dirty="0" smtClean="0"/>
              <a:t>n</a:t>
            </a:r>
            <a:r>
              <a:rPr lang="en-US" baseline="30000" dirty="0" smtClean="0"/>
              <a:t>)</a:t>
            </a:r>
            <a:r>
              <a:rPr lang="en-US" i="1" baseline="-25000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z)|</a:t>
            </a:r>
            <a:r>
              <a:rPr lang="en-US" i="1" baseline="-25000" dirty="0" smtClean="0"/>
              <a:t>z</a:t>
            </a:r>
            <a:r>
              <a:rPr lang="en-US" baseline="-25000" dirty="0" smtClean="0"/>
              <a:t>=1</a:t>
            </a:r>
            <a:r>
              <a:rPr lang="en-US" dirty="0" smtClean="0"/>
              <a:t> = E[</a:t>
            </a:r>
            <a:r>
              <a:rPr lang="en-US" i="1" dirty="0" smtClean="0"/>
              <a:t>X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-1) (</a:t>
            </a:r>
            <a:r>
              <a:rPr lang="en-US" i="1" dirty="0" smtClean="0"/>
              <a:t>X</a:t>
            </a:r>
            <a:r>
              <a:rPr lang="en-US" dirty="0" smtClean="0"/>
              <a:t>-2)…(</a:t>
            </a:r>
            <a:r>
              <a:rPr lang="en-US" i="1" dirty="0" smtClean="0"/>
              <a:t>X-n</a:t>
            </a:r>
            <a:r>
              <a:rPr lang="en-US" dirty="0" smtClean="0"/>
              <a:t>+1)]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Let </a:t>
            </a:r>
            <a:r>
              <a:rPr lang="en-US" i="1" dirty="0" smtClean="0"/>
              <a:t>X</a:t>
            </a:r>
            <a:r>
              <a:rPr lang="en-US" dirty="0" smtClean="0"/>
              <a:t> and </a:t>
            </a:r>
            <a:r>
              <a:rPr lang="en-US" i="1" dirty="0" smtClean="0"/>
              <a:t>Y</a:t>
            </a:r>
            <a:r>
              <a:rPr lang="en-US" dirty="0" smtClean="0"/>
              <a:t> be two discrete, </a:t>
            </a:r>
            <a:r>
              <a:rPr lang="en-US" i="1" u="sng" dirty="0" smtClean="0"/>
              <a:t>independent</a:t>
            </a:r>
            <a:r>
              <a:rPr lang="en-US" dirty="0" smtClean="0"/>
              <a:t> </a:t>
            </a:r>
            <a:r>
              <a:rPr lang="en-US" dirty="0" err="1" smtClean="0"/>
              <a:t>r.v.’s</a:t>
            </a:r>
            <a:r>
              <a:rPr lang="en-US" dirty="0" smtClean="0"/>
              <a:t> with </a:t>
            </a:r>
            <a:r>
              <a:rPr lang="en-US" i="1" dirty="0" smtClean="0"/>
              <a:t>z</a:t>
            </a:r>
            <a:r>
              <a:rPr lang="en-US" dirty="0" smtClean="0"/>
              <a:t>-transforms </a:t>
            </a:r>
            <a:r>
              <a:rPr lang="en-US" i="1" dirty="0" smtClean="0"/>
              <a:t>X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and </a:t>
            </a:r>
            <a:r>
              <a:rPr lang="en-US" i="1" dirty="0" smtClean="0"/>
              <a:t>Y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), then the </a:t>
            </a:r>
            <a:r>
              <a:rPr lang="en-US" i="1" dirty="0" smtClean="0"/>
              <a:t>z-</a:t>
            </a:r>
            <a:r>
              <a:rPr lang="en-US" dirty="0" smtClean="0"/>
              <a:t>transform of </a:t>
            </a:r>
            <a:r>
              <a:rPr lang="en-US" i="1" dirty="0" smtClean="0"/>
              <a:t>Z=X+Y</a:t>
            </a:r>
            <a:r>
              <a:rPr lang="en-US" dirty="0" smtClean="0"/>
              <a:t> is</a:t>
            </a:r>
          </a:p>
          <a:p>
            <a:pPr>
              <a:lnSpc>
                <a:spcPct val="120000"/>
              </a:lnSpc>
              <a:buNone/>
            </a:pPr>
            <a:r>
              <a:rPr lang="en-US" i="1" dirty="0" smtClean="0"/>
              <a:t>				Z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</a:t>
            </a:r>
            <a:r>
              <a:rPr lang="en-US" smtClean="0"/>
              <a:t>= </a:t>
            </a:r>
            <a:r>
              <a:rPr lang="en-US" i="1" smtClean="0"/>
              <a:t>X</a:t>
            </a:r>
            <a:r>
              <a:rPr lang="en-US" smtClean="0"/>
              <a:t>(</a:t>
            </a:r>
            <a:r>
              <a:rPr lang="en-US" i="1" smtClean="0"/>
              <a:t>z</a:t>
            </a:r>
            <a:r>
              <a:rPr lang="en-US" smtClean="0"/>
              <a:t>)</a:t>
            </a:r>
            <a:r>
              <a:rPr lang="en-US">
                <a:sym typeface="Symbol"/>
              </a:rPr>
              <a:t></a:t>
            </a:r>
            <a:r>
              <a:rPr lang="en-US" i="1" smtClean="0"/>
              <a:t>Y</a:t>
            </a:r>
            <a:r>
              <a:rPr lang="en-US" smtClean="0"/>
              <a:t>(</a:t>
            </a:r>
            <a:r>
              <a:rPr lang="en-US" i="1" smtClean="0"/>
              <a:t>z</a:t>
            </a:r>
            <a:r>
              <a:rPr lang="en-US" dirty="0" smtClean="0"/>
              <a:t>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If </a:t>
            </a:r>
            <a:r>
              <a:rPr lang="en-US" i="1" dirty="0" smtClean="0"/>
              <a:t>X, A,</a:t>
            </a:r>
            <a:r>
              <a:rPr lang="en-US" dirty="0" smtClean="0"/>
              <a:t> and </a:t>
            </a:r>
            <a:r>
              <a:rPr lang="en-US" i="1" dirty="0" smtClean="0"/>
              <a:t>B</a:t>
            </a:r>
            <a:r>
              <a:rPr lang="en-US" dirty="0" smtClean="0"/>
              <a:t> are discrete </a:t>
            </a:r>
            <a:r>
              <a:rPr lang="en-US" dirty="0" err="1" smtClean="0"/>
              <a:t>r.v.’s</a:t>
            </a:r>
            <a:r>
              <a:rPr lang="en-US" dirty="0" smtClean="0"/>
              <a:t> where </a:t>
            </a:r>
            <a:r>
              <a:rPr lang="en-US" i="1" dirty="0" smtClean="0"/>
              <a:t>X</a:t>
            </a:r>
            <a:r>
              <a:rPr lang="en-US" dirty="0" smtClean="0"/>
              <a:t> is equal to </a:t>
            </a:r>
            <a:r>
              <a:rPr lang="en-US" i="1" dirty="0" smtClean="0"/>
              <a:t>A </a:t>
            </a:r>
            <a:r>
              <a:rPr lang="en-US" dirty="0" smtClean="0"/>
              <a:t>(resp. </a:t>
            </a:r>
            <a:r>
              <a:rPr lang="en-US" i="1" dirty="0" smtClean="0"/>
              <a:t>B</a:t>
            </a:r>
            <a:r>
              <a:rPr lang="en-US" dirty="0" smtClean="0"/>
              <a:t>) with probability </a:t>
            </a:r>
            <a:r>
              <a:rPr lang="en-US" i="1" dirty="0" smtClean="0"/>
              <a:t>p </a:t>
            </a:r>
            <a:r>
              <a:rPr lang="en-US" dirty="0" smtClean="0"/>
              <a:t>(resp. 1-</a:t>
            </a:r>
            <a:r>
              <a:rPr lang="en-US" i="1" dirty="0" smtClean="0"/>
              <a:t>p</a:t>
            </a:r>
            <a:r>
              <a:rPr lang="en-US" dirty="0" smtClean="0"/>
              <a:t>), then </a:t>
            </a:r>
          </a:p>
          <a:p>
            <a:pPr>
              <a:lnSpc>
                <a:spcPct val="120000"/>
              </a:lnSpc>
              <a:buNone/>
            </a:pPr>
            <a:r>
              <a:rPr lang="en-US" i="1" dirty="0" smtClean="0"/>
              <a:t>				X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= </a:t>
            </a:r>
            <a:r>
              <a:rPr lang="en-US" i="1" dirty="0" err="1" smtClean="0"/>
              <a:t>pA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+ (1-</a:t>
            </a:r>
            <a:r>
              <a:rPr lang="en-US" i="1" dirty="0" smtClean="0"/>
              <a:t>p</a:t>
            </a:r>
            <a:r>
              <a:rPr lang="en-US" dirty="0" smtClean="0"/>
              <a:t>)</a:t>
            </a:r>
            <a:r>
              <a:rPr lang="en-US" i="1" dirty="0" smtClean="0"/>
              <a:t>B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Time in </a:t>
            </a:r>
            <a:r>
              <a:rPr lang="en-US" dirty="0" err="1" smtClean="0"/>
              <a:t>Geom</a:t>
            </a:r>
            <a:r>
              <a:rPr lang="en-US" dirty="0" smtClean="0"/>
              <a:t>/</a:t>
            </a:r>
            <a:r>
              <a:rPr lang="en-US" dirty="0" err="1" smtClean="0"/>
              <a:t>Geom</a:t>
            </a:r>
            <a:r>
              <a:rPr lang="en-US" dirty="0" smtClean="0"/>
              <a:t>/1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686800" cy="50292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Consider a </a:t>
            </a:r>
            <a:r>
              <a:rPr lang="en-US" dirty="0" err="1" smtClean="0"/>
              <a:t>Geom</a:t>
            </a:r>
            <a:r>
              <a:rPr lang="en-US" dirty="0" smtClean="0"/>
              <a:t>(</a:t>
            </a:r>
            <a:r>
              <a:rPr lang="en-US" i="1" dirty="0" smtClean="0"/>
              <a:t>p</a:t>
            </a:r>
            <a:r>
              <a:rPr lang="en-US" dirty="0" smtClean="0"/>
              <a:t>)/</a:t>
            </a:r>
            <a:r>
              <a:rPr lang="en-US" dirty="0" err="1" smtClean="0"/>
              <a:t>Geom</a:t>
            </a:r>
            <a:r>
              <a:rPr lang="en-US" dirty="0" smtClean="0"/>
              <a:t>(</a:t>
            </a:r>
            <a:r>
              <a:rPr lang="en-US" i="1" dirty="0" smtClean="0"/>
              <a:t>q</a:t>
            </a:r>
            <a:r>
              <a:rPr lang="en-US" dirty="0" smtClean="0"/>
              <a:t>)/1 queue with </a:t>
            </a:r>
            <a:r>
              <a:rPr lang="en-US" i="1" dirty="0" smtClean="0"/>
              <a:t>p&lt;q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We know that </a:t>
            </a:r>
            <a:r>
              <a:rPr lang="en-US" i="1" dirty="0" smtClean="0">
                <a:sym typeface="Symbol"/>
              </a:rPr>
              <a:t>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= </a:t>
            </a:r>
            <a:r>
              <a:rPr lang="en-US" i="1" dirty="0" smtClean="0">
                <a:sym typeface="Symbol"/>
              </a:rPr>
              <a:t></a:t>
            </a:r>
            <a:r>
              <a:rPr lang="en-US" i="1" baseline="30000" dirty="0" smtClean="0">
                <a:sym typeface="Symbol"/>
              </a:rPr>
              <a:t> </a:t>
            </a:r>
            <a:r>
              <a:rPr lang="en-US" i="1" baseline="30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(1-</a:t>
            </a:r>
            <a:r>
              <a:rPr lang="en-US" i="1" dirty="0" smtClean="0">
                <a:sym typeface="Symbol"/>
              </a:rPr>
              <a:t></a:t>
            </a:r>
            <a:r>
              <a:rPr lang="en-US" dirty="0" smtClean="0">
                <a:sym typeface="Symbol"/>
              </a:rPr>
              <a:t>)</a:t>
            </a:r>
            <a:r>
              <a:rPr lang="en-US" i="1" dirty="0" smtClean="0">
                <a:sym typeface="Symbol"/>
              </a:rPr>
              <a:t>, </a:t>
            </a:r>
            <a:r>
              <a:rPr lang="en-US" dirty="0" smtClean="0">
                <a:sym typeface="Symbol"/>
              </a:rPr>
              <a:t>where </a:t>
            </a:r>
            <a:r>
              <a:rPr lang="en-US" i="1" dirty="0" smtClean="0">
                <a:sym typeface="Symbol"/>
              </a:rPr>
              <a:t> = p</a:t>
            </a:r>
            <a:r>
              <a:rPr lang="en-US" dirty="0" smtClean="0">
                <a:sym typeface="Symbol"/>
              </a:rPr>
              <a:t>(1-</a:t>
            </a:r>
            <a:r>
              <a:rPr lang="en-US" i="1" dirty="0" smtClean="0">
                <a:sym typeface="Symbol"/>
              </a:rPr>
              <a:t>q</a:t>
            </a:r>
            <a:r>
              <a:rPr lang="en-US" dirty="0" smtClean="0">
                <a:sym typeface="Symbol"/>
              </a:rPr>
              <a:t>)</a:t>
            </a:r>
            <a:r>
              <a:rPr lang="en-US" i="1" dirty="0" smtClean="0">
                <a:sym typeface="Symbol"/>
              </a:rPr>
              <a:t>/q</a:t>
            </a:r>
            <a:r>
              <a:rPr lang="en-US" dirty="0" smtClean="0">
                <a:sym typeface="Symbol"/>
              </a:rPr>
              <a:t>(1-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)</a:t>
            </a:r>
            <a:endParaRPr lang="en-US" i="1" dirty="0" smtClean="0"/>
          </a:p>
          <a:p>
            <a:pPr>
              <a:lnSpc>
                <a:spcPct val="110000"/>
              </a:lnSpc>
            </a:pPr>
            <a:r>
              <a:rPr lang="en-US" dirty="0" smtClean="0"/>
              <a:t>We want the distribution of the system response time, </a:t>
            </a:r>
            <a:r>
              <a:rPr lang="en-US" i="1" dirty="0" smtClean="0"/>
              <a:t>i.e.,</a:t>
            </a:r>
            <a:r>
              <a:rPr lang="en-US" dirty="0" smtClean="0"/>
              <a:t> P(</a:t>
            </a:r>
            <a:r>
              <a:rPr lang="en-US" i="1" dirty="0" err="1" smtClean="0"/>
              <a:t>T</a:t>
            </a:r>
            <a:r>
              <a:rPr lang="en-US" dirty="0" err="1" smtClean="0">
                <a:sym typeface="Symbol"/>
              </a:rPr>
              <a:t></a:t>
            </a:r>
            <a:r>
              <a:rPr lang="en-US" i="1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sym typeface="Symbol"/>
              </a:rPr>
              <a:t>Consider job that arrives to find </a:t>
            </a:r>
            <a:r>
              <a:rPr lang="en-US" i="1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 jobs (with probability </a:t>
            </a:r>
            <a:r>
              <a:rPr lang="en-US" i="1" dirty="0" smtClean="0">
                <a:sym typeface="Symbol"/>
              </a:rPr>
              <a:t></a:t>
            </a:r>
            <a:r>
              <a:rPr lang="en-US" i="1" baseline="-25000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)</a:t>
            </a:r>
          </a:p>
          <a:p>
            <a:pPr lvl="1">
              <a:lnSpc>
                <a:spcPct val="110000"/>
              </a:lnSpc>
            </a:pPr>
            <a:r>
              <a:rPr lang="en-US" i="1" dirty="0" err="1" smtClean="0">
                <a:sym typeface="Symbol"/>
              </a:rPr>
              <a:t>T</a:t>
            </a:r>
            <a:r>
              <a:rPr lang="en-US" i="1" baseline="-25000" dirty="0" err="1" smtClean="0">
                <a:sym typeface="Symbol"/>
              </a:rPr>
              <a:t>k</a:t>
            </a:r>
            <a:r>
              <a:rPr lang="en-US" i="1" dirty="0" smtClean="0">
                <a:sym typeface="Symbol"/>
              </a:rPr>
              <a:t> = S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+ </a:t>
            </a:r>
            <a:r>
              <a:rPr lang="en-US" i="1" dirty="0" smtClean="0">
                <a:sym typeface="Symbol"/>
              </a:rPr>
              <a:t>S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 +…+</a:t>
            </a:r>
            <a:r>
              <a:rPr lang="en-US" i="1" dirty="0" err="1" smtClean="0">
                <a:sym typeface="Symbol"/>
              </a:rPr>
              <a:t>S</a:t>
            </a:r>
            <a:r>
              <a:rPr lang="en-US" i="1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 +</a:t>
            </a:r>
            <a:r>
              <a:rPr lang="en-US" i="1" dirty="0" smtClean="0">
                <a:sym typeface="Symbol"/>
              </a:rPr>
              <a:t> S</a:t>
            </a:r>
            <a:r>
              <a:rPr lang="en-US" i="1" baseline="-25000" dirty="0" smtClean="0">
                <a:sym typeface="Symbol"/>
              </a:rPr>
              <a:t>k</a:t>
            </a:r>
            <a:r>
              <a:rPr lang="en-US" baseline="-25000" dirty="0" smtClean="0">
                <a:sym typeface="Symbol"/>
              </a:rPr>
              <a:t>+1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sym typeface="Symbol"/>
              </a:rPr>
              <a:t>So that </a:t>
            </a:r>
            <a:r>
              <a:rPr lang="en-US" i="1" dirty="0" err="1" smtClean="0">
                <a:sym typeface="Symbol"/>
              </a:rPr>
              <a:t>T</a:t>
            </a:r>
            <a:r>
              <a:rPr lang="en-US" i="1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z</a:t>
            </a:r>
            <a:r>
              <a:rPr lang="en-US" dirty="0" smtClean="0">
                <a:sym typeface="Symbol"/>
              </a:rPr>
              <a:t>) = </a:t>
            </a:r>
            <a:r>
              <a:rPr lang="en-US" sz="3200" dirty="0" smtClean="0">
                <a:sym typeface="Symbol"/>
              </a:rPr>
              <a:t>(</a:t>
            </a:r>
            <a:r>
              <a:rPr lang="en-US" i="1" dirty="0" err="1" smtClean="0">
                <a:sym typeface="Symbol"/>
              </a:rPr>
              <a:t>zq</a:t>
            </a:r>
            <a:r>
              <a:rPr lang="en-US" dirty="0" smtClean="0">
                <a:sym typeface="Symbol"/>
              </a:rPr>
              <a:t>/(1-</a:t>
            </a:r>
            <a:r>
              <a:rPr lang="en-US" i="1" dirty="0" smtClean="0">
                <a:sym typeface="Symbol"/>
              </a:rPr>
              <a:t>z</a:t>
            </a:r>
            <a:r>
              <a:rPr lang="en-US" dirty="0" smtClean="0">
                <a:sym typeface="Symbol"/>
              </a:rPr>
              <a:t>(1-</a:t>
            </a:r>
            <a:r>
              <a:rPr lang="en-US" i="1" dirty="0" smtClean="0">
                <a:sym typeface="Symbol"/>
              </a:rPr>
              <a:t>q</a:t>
            </a:r>
            <a:r>
              <a:rPr lang="en-US" dirty="0" smtClean="0">
                <a:sym typeface="Symbol"/>
              </a:rPr>
              <a:t>)</a:t>
            </a:r>
            <a:r>
              <a:rPr lang="en-US" sz="3200" dirty="0" smtClean="0">
                <a:sym typeface="Symbol"/>
              </a:rPr>
              <a:t>)</a:t>
            </a:r>
            <a:r>
              <a:rPr lang="en-US" i="1" baseline="30000" dirty="0" smtClean="0">
                <a:sym typeface="Symbol"/>
              </a:rPr>
              <a:t>k</a:t>
            </a:r>
            <a:r>
              <a:rPr lang="en-US" baseline="30000" dirty="0" smtClean="0">
                <a:sym typeface="Symbol"/>
              </a:rPr>
              <a:t>+1</a:t>
            </a:r>
            <a:r>
              <a:rPr lang="en-US" dirty="0" smtClean="0">
                <a:sym typeface="Symbol"/>
              </a:rPr>
              <a:t> – service time is geometric with parameter </a:t>
            </a:r>
            <a:r>
              <a:rPr lang="en-US" i="1" dirty="0" smtClean="0">
                <a:sym typeface="Symbol"/>
              </a:rPr>
              <a:t>q</a:t>
            </a:r>
            <a:endParaRPr lang="en-US" i="1" baseline="30000" dirty="0" smtClean="0">
              <a:sym typeface="Symbol"/>
            </a:endParaRPr>
          </a:p>
          <a:p>
            <a:pPr>
              <a:lnSpc>
                <a:spcPct val="110000"/>
              </a:lnSpc>
            </a:pPr>
            <a:r>
              <a:rPr lang="en-US" dirty="0" smtClean="0">
                <a:sym typeface="Symbol"/>
              </a:rPr>
              <a:t>This implies 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z</a:t>
            </a:r>
            <a:r>
              <a:rPr lang="en-US" dirty="0" smtClean="0">
                <a:sym typeface="Symbol"/>
              </a:rPr>
              <a:t>) = </a:t>
            </a:r>
            <a:r>
              <a:rPr lang="el-GR" dirty="0" smtClean="0"/>
              <a:t>Σ</a:t>
            </a:r>
            <a:r>
              <a:rPr lang="en-US" baseline="-25000" dirty="0" smtClean="0"/>
              <a:t>{</a:t>
            </a:r>
            <a:r>
              <a:rPr lang="en-US" i="1" baseline="-25000" dirty="0" smtClean="0"/>
              <a:t>k</a:t>
            </a:r>
            <a:r>
              <a:rPr lang="en-US" baseline="-25000" dirty="0" smtClean="0"/>
              <a:t>=0 to </a:t>
            </a:r>
            <a:r>
              <a:rPr lang="el-GR" baseline="-25000" dirty="0" smtClean="0">
                <a:sym typeface="Symbol"/>
              </a:rPr>
              <a:t></a:t>
            </a:r>
            <a:r>
              <a:rPr lang="en-US" baseline="-25000" dirty="0" smtClean="0">
                <a:sym typeface="Symbol"/>
              </a:rPr>
              <a:t>}</a:t>
            </a:r>
            <a:r>
              <a:rPr lang="en-US" i="1" dirty="0" smtClean="0">
                <a:sym typeface="Symbol"/>
              </a:rPr>
              <a:t></a:t>
            </a:r>
            <a:r>
              <a:rPr lang="en-US" i="1" baseline="30000" dirty="0" smtClean="0">
                <a:sym typeface="Symbol"/>
              </a:rPr>
              <a:t> k</a:t>
            </a:r>
            <a:r>
              <a:rPr lang="en-US" dirty="0" smtClean="0">
                <a:sym typeface="Symbol"/>
              </a:rPr>
              <a:t>(1-</a:t>
            </a:r>
            <a:r>
              <a:rPr lang="en-US" i="1" dirty="0" smtClean="0">
                <a:sym typeface="Symbol"/>
              </a:rPr>
              <a:t></a:t>
            </a:r>
            <a:r>
              <a:rPr lang="en-US" dirty="0" smtClean="0">
                <a:sym typeface="Symbol"/>
              </a:rPr>
              <a:t>)</a:t>
            </a:r>
            <a:r>
              <a:rPr lang="en-US" sz="3500" dirty="0" smtClean="0">
                <a:sym typeface="Symbol"/>
              </a:rPr>
              <a:t>(</a:t>
            </a:r>
            <a:r>
              <a:rPr lang="en-US" i="1" dirty="0" err="1" smtClean="0">
                <a:sym typeface="Symbol"/>
              </a:rPr>
              <a:t>zq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/(1-</a:t>
            </a:r>
            <a:r>
              <a:rPr lang="en-US" i="1" dirty="0" smtClean="0">
                <a:sym typeface="Symbol"/>
              </a:rPr>
              <a:t>z</a:t>
            </a:r>
            <a:r>
              <a:rPr lang="en-US" dirty="0" smtClean="0">
                <a:sym typeface="Symbol"/>
              </a:rPr>
              <a:t>(1-</a:t>
            </a:r>
            <a:r>
              <a:rPr lang="en-US" i="1" dirty="0" smtClean="0">
                <a:sym typeface="Symbol"/>
              </a:rPr>
              <a:t>q</a:t>
            </a:r>
            <a:r>
              <a:rPr lang="en-US" dirty="0" smtClean="0">
                <a:sym typeface="Symbol"/>
              </a:rPr>
              <a:t>)</a:t>
            </a:r>
            <a:r>
              <a:rPr lang="en-US" sz="3500" dirty="0" smtClean="0">
                <a:sym typeface="Symbol"/>
              </a:rPr>
              <a:t>)</a:t>
            </a:r>
            <a:r>
              <a:rPr lang="en-US" i="1" baseline="30000" dirty="0" smtClean="0">
                <a:sym typeface="Symbol"/>
              </a:rPr>
              <a:t>k</a:t>
            </a:r>
            <a:r>
              <a:rPr lang="en-US" baseline="30000" dirty="0" smtClean="0">
                <a:sym typeface="Symbol"/>
              </a:rPr>
              <a:t>+1</a:t>
            </a:r>
            <a:endParaRPr lang="en-US" dirty="0" smtClean="0">
              <a:sym typeface="Symbo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Time in </a:t>
            </a:r>
            <a:r>
              <a:rPr lang="en-US" dirty="0" err="1" smtClean="0"/>
              <a:t>Geom</a:t>
            </a:r>
            <a:r>
              <a:rPr lang="en-US" dirty="0" smtClean="0"/>
              <a:t>/</a:t>
            </a:r>
            <a:r>
              <a:rPr lang="en-US" dirty="0" err="1" smtClean="0"/>
              <a:t>Geom</a:t>
            </a:r>
            <a:r>
              <a:rPr lang="en-US" dirty="0" smtClean="0"/>
              <a:t>/1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09600" y="1371600"/>
          <a:ext cx="5181600" cy="4449736"/>
        </p:xfrm>
        <a:graphic>
          <a:graphicData uri="http://schemas.openxmlformats.org/presentationml/2006/ole">
            <p:oleObj spid="_x0000_s107526" name="Equation" r:id="rId4" imgW="2247900" imgH="19304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838200" y="6019800"/>
          <a:ext cx="6529388" cy="496887"/>
        </p:xfrm>
        <a:graphic>
          <a:graphicData uri="http://schemas.openxmlformats.org/presentationml/2006/ole">
            <p:oleObj spid="_x0000_s107527" name="Equation" r:id="rId5" imgW="2832100" imgH="21590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978704" y="4948718"/>
            <a:ext cx="312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is 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Geom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((1-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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q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distribution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Number of Arrivals in a Service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8768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Consider a </a:t>
            </a:r>
            <a:r>
              <a:rPr lang="en-US" dirty="0" err="1" smtClean="0"/>
              <a:t>Geom</a:t>
            </a:r>
            <a:r>
              <a:rPr lang="en-US" dirty="0" smtClean="0"/>
              <a:t>(</a:t>
            </a:r>
            <a:r>
              <a:rPr lang="en-US" i="1" dirty="0" smtClean="0"/>
              <a:t>p</a:t>
            </a:r>
            <a:r>
              <a:rPr lang="en-US" dirty="0" smtClean="0"/>
              <a:t>)/</a:t>
            </a:r>
            <a:r>
              <a:rPr lang="en-US" dirty="0" err="1" smtClean="0"/>
              <a:t>Geom</a:t>
            </a:r>
            <a:r>
              <a:rPr lang="en-US" dirty="0" smtClean="0"/>
              <a:t>(</a:t>
            </a:r>
            <a:r>
              <a:rPr lang="en-US" i="1" dirty="0" smtClean="0"/>
              <a:t>q</a:t>
            </a:r>
            <a:r>
              <a:rPr lang="en-US" dirty="0" smtClean="0"/>
              <a:t>)/1 queue with </a:t>
            </a:r>
            <a:r>
              <a:rPr lang="en-US" i="1" dirty="0" smtClean="0"/>
              <a:t>p&lt;q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What is the distribution (</a:t>
            </a:r>
            <a:r>
              <a:rPr lang="en-US" i="1" dirty="0" smtClean="0"/>
              <a:t>z</a:t>
            </a:r>
            <a:r>
              <a:rPr lang="en-US" dirty="0" smtClean="0"/>
              <a:t>-transform) of the number of arrivals during a service time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Let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j</a:t>
            </a:r>
            <a:r>
              <a:rPr lang="en-US" dirty="0" smtClean="0"/>
              <a:t> = P{</a:t>
            </a:r>
            <a:r>
              <a:rPr lang="en-US" i="1" dirty="0" smtClean="0"/>
              <a:t>j</a:t>
            </a:r>
            <a:r>
              <a:rPr lang="en-US" dirty="0" smtClean="0"/>
              <a:t> arrivals in service time </a:t>
            </a:r>
            <a:r>
              <a:rPr lang="en-US" i="1" dirty="0" smtClean="0"/>
              <a:t>S</a:t>
            </a:r>
            <a:r>
              <a:rPr lang="en-US" dirty="0" smtClean="0"/>
              <a:t>}, so that </a:t>
            </a:r>
            <a:r>
              <a:rPr lang="en-US" i="1" dirty="0" smtClean="0"/>
              <a:t>Â</a:t>
            </a:r>
            <a:r>
              <a:rPr lang="en-US" i="1" baseline="-25000" dirty="0" smtClean="0"/>
              <a:t>S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</a:t>
            </a:r>
            <a:r>
              <a:rPr lang="en-US" i="1" dirty="0" smtClean="0"/>
              <a:t>=</a:t>
            </a:r>
            <a:r>
              <a:rPr lang="en-US" dirty="0" smtClean="0"/>
              <a:t> </a:t>
            </a:r>
            <a:r>
              <a:rPr lang="el-GR" dirty="0" smtClean="0"/>
              <a:t>Σ</a:t>
            </a:r>
            <a:r>
              <a:rPr lang="en-US" baseline="-25000" dirty="0" smtClean="0"/>
              <a:t>{</a:t>
            </a:r>
            <a:r>
              <a:rPr lang="en-US" i="1" baseline="-25000" dirty="0" smtClean="0"/>
              <a:t>j=</a:t>
            </a:r>
            <a:r>
              <a:rPr lang="en-US" baseline="-25000" dirty="0" smtClean="0"/>
              <a:t>0 to </a:t>
            </a:r>
            <a:r>
              <a:rPr lang="en-US" baseline="-25000" dirty="0" smtClean="0">
                <a:sym typeface="Symbol"/>
              </a:rPr>
              <a:t>}</a:t>
            </a:r>
            <a:r>
              <a:rPr lang="en-US" i="1" dirty="0" err="1" smtClean="0">
                <a:sym typeface="Symbol"/>
              </a:rPr>
              <a:t>a</a:t>
            </a:r>
            <a:r>
              <a:rPr lang="en-US" i="1" baseline="-25000" dirty="0" err="1" smtClean="0">
                <a:sym typeface="Symbol"/>
              </a:rPr>
              <a:t>j</a:t>
            </a:r>
            <a:r>
              <a:rPr lang="en-US" i="1" dirty="0" err="1" smtClean="0">
                <a:sym typeface="Symbol"/>
              </a:rPr>
              <a:t>z</a:t>
            </a:r>
            <a:r>
              <a:rPr lang="en-US" i="1" baseline="30000" dirty="0" err="1" smtClean="0">
                <a:sym typeface="Symbol"/>
              </a:rPr>
              <a:t>j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is the corresponding </a:t>
            </a:r>
            <a:r>
              <a:rPr lang="en-US" i="1" dirty="0" smtClean="0">
                <a:sym typeface="Symbol"/>
              </a:rPr>
              <a:t>z</a:t>
            </a:r>
            <a:r>
              <a:rPr lang="en-US" dirty="0" smtClean="0">
                <a:sym typeface="Symbol"/>
              </a:rPr>
              <a:t>-transform</a:t>
            </a:r>
            <a:endParaRPr lang="en-US" i="1" dirty="0" smtClean="0">
              <a:sym typeface="Symbol"/>
            </a:endParaRPr>
          </a:p>
          <a:p>
            <a:pPr lvl="1">
              <a:lnSpc>
                <a:spcPct val="120000"/>
              </a:lnSpc>
            </a:pPr>
            <a:r>
              <a:rPr lang="en-US" i="1" dirty="0" smtClean="0"/>
              <a:t>Â</a:t>
            </a:r>
            <a:r>
              <a:rPr lang="en-US" i="1" baseline="-25000" dirty="0" smtClean="0"/>
              <a:t>S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</a:t>
            </a:r>
            <a:r>
              <a:rPr lang="en-US" i="1" dirty="0" smtClean="0">
                <a:sym typeface="Symbol"/>
              </a:rPr>
              <a:t>= </a:t>
            </a:r>
            <a:r>
              <a:rPr lang="el-GR" dirty="0" smtClean="0"/>
              <a:t>Σ</a:t>
            </a:r>
            <a:r>
              <a:rPr lang="en-US" baseline="-25000" dirty="0" smtClean="0"/>
              <a:t>{</a:t>
            </a:r>
            <a:r>
              <a:rPr lang="en-US" i="1" baseline="-25000" dirty="0" smtClean="0"/>
              <a:t>j=</a:t>
            </a:r>
            <a:r>
              <a:rPr lang="en-US" baseline="-25000" dirty="0" smtClean="0"/>
              <a:t>0 to </a:t>
            </a:r>
            <a:r>
              <a:rPr lang="en-US" baseline="-25000" dirty="0" smtClean="0">
                <a:sym typeface="Symbol"/>
              </a:rPr>
              <a:t></a:t>
            </a:r>
            <a:r>
              <a:rPr lang="en-US" baseline="-25000" dirty="0" smtClean="0">
                <a:sym typeface="Symbol"/>
              </a:rPr>
              <a:t>}</a:t>
            </a:r>
            <a:r>
              <a:rPr lang="en-US" dirty="0" smtClean="0">
                <a:sym typeface="Symbol"/>
              </a:rPr>
              <a:t>(</a:t>
            </a:r>
            <a:r>
              <a:rPr lang="el-GR" dirty="0" smtClean="0"/>
              <a:t>Σ</a:t>
            </a:r>
            <a:r>
              <a:rPr lang="en-US" baseline="-25000" dirty="0" smtClean="0"/>
              <a:t>{</a:t>
            </a:r>
            <a:r>
              <a:rPr lang="en-US" i="1" baseline="-25000" dirty="0" smtClean="0"/>
              <a:t>k=</a:t>
            </a:r>
            <a:r>
              <a:rPr lang="en-US" baseline="-25000" dirty="0" smtClean="0"/>
              <a:t>1 to</a:t>
            </a:r>
            <a:r>
              <a:rPr lang="en-US" dirty="0" smtClean="0"/>
              <a:t> </a:t>
            </a:r>
            <a:r>
              <a:rPr lang="en-US" baseline="-25000" dirty="0" smtClean="0">
                <a:sym typeface="Symbol"/>
              </a:rPr>
              <a:t>}</a:t>
            </a:r>
            <a:r>
              <a:rPr lang="en-US" dirty="0" smtClean="0">
                <a:sym typeface="Symbol"/>
              </a:rPr>
              <a:t>P{</a:t>
            </a:r>
            <a:r>
              <a:rPr lang="en-US" i="1" dirty="0" smtClean="0">
                <a:sym typeface="Symbol"/>
              </a:rPr>
              <a:t>A</a:t>
            </a:r>
            <a:r>
              <a:rPr lang="en-US" i="1" baseline="-25000" dirty="0" smtClean="0">
                <a:sym typeface="Symbol"/>
              </a:rPr>
              <a:t>S</a:t>
            </a:r>
            <a:r>
              <a:rPr lang="en-US" i="1" dirty="0" smtClean="0">
                <a:sym typeface="Symbol"/>
              </a:rPr>
              <a:t>=j </a:t>
            </a:r>
            <a:r>
              <a:rPr lang="en-US" dirty="0" smtClean="0">
                <a:sym typeface="Symbol"/>
              </a:rPr>
              <a:t>|</a:t>
            </a:r>
            <a:r>
              <a:rPr lang="en-US" baseline="-25000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S=k</a:t>
            </a:r>
            <a:r>
              <a:rPr lang="en-US" dirty="0" smtClean="0">
                <a:sym typeface="Symbol"/>
              </a:rPr>
              <a:t>}(1-</a:t>
            </a:r>
            <a:r>
              <a:rPr lang="en-US" i="1" dirty="0" smtClean="0">
                <a:sym typeface="Symbol"/>
              </a:rPr>
              <a:t>q</a:t>
            </a:r>
            <a:r>
              <a:rPr lang="en-US" dirty="0" smtClean="0">
                <a:sym typeface="Symbol"/>
              </a:rPr>
              <a:t>)</a:t>
            </a:r>
            <a:r>
              <a:rPr lang="en-US" i="1" baseline="30000" dirty="0" smtClean="0">
                <a:sym typeface="Symbol"/>
              </a:rPr>
              <a:t>k</a:t>
            </a:r>
            <a:r>
              <a:rPr lang="en-US" baseline="30000" dirty="0" smtClean="0">
                <a:sym typeface="Symbol"/>
              </a:rPr>
              <a:t>-1</a:t>
            </a:r>
            <a:r>
              <a:rPr lang="en-US" i="1" dirty="0" smtClean="0">
                <a:sym typeface="Symbol"/>
              </a:rPr>
              <a:t>q</a:t>
            </a:r>
            <a:r>
              <a:rPr lang="en-US" dirty="0" smtClean="0">
                <a:sym typeface="Symbol"/>
              </a:rPr>
              <a:t>)</a:t>
            </a:r>
            <a:r>
              <a:rPr lang="en-US" i="1" dirty="0" err="1" smtClean="0">
                <a:sym typeface="Symbol"/>
              </a:rPr>
              <a:t>z</a:t>
            </a:r>
            <a:r>
              <a:rPr lang="en-US" i="1" baseline="30000" dirty="0" err="1" smtClean="0">
                <a:sym typeface="Symbol"/>
              </a:rPr>
              <a:t>j</a:t>
            </a:r>
            <a:endParaRPr lang="en-US" i="1" baseline="30000" dirty="0" smtClean="0">
              <a:sym typeface="Symbol"/>
            </a:endParaRPr>
          </a:p>
          <a:p>
            <a:pPr lvl="1">
              <a:lnSpc>
                <a:spcPct val="120000"/>
              </a:lnSpc>
              <a:buNone/>
            </a:pPr>
            <a:r>
              <a:rPr lang="en-US" i="1" baseline="30000" dirty="0" smtClean="0">
                <a:sym typeface="Symbol"/>
              </a:rPr>
              <a:t>	            </a:t>
            </a:r>
            <a:r>
              <a:rPr lang="en-US" dirty="0" smtClean="0"/>
              <a:t> </a:t>
            </a:r>
            <a:r>
              <a:rPr lang="en-US" i="1" dirty="0" smtClean="0">
                <a:sym typeface="Symbol"/>
              </a:rPr>
              <a:t>= </a:t>
            </a:r>
            <a:r>
              <a:rPr lang="el-GR" dirty="0" smtClean="0"/>
              <a:t>Σ</a:t>
            </a:r>
            <a:r>
              <a:rPr lang="en-US" baseline="-25000" dirty="0" smtClean="0"/>
              <a:t>{</a:t>
            </a:r>
            <a:r>
              <a:rPr lang="en-US" i="1" baseline="-25000" dirty="0" smtClean="0"/>
              <a:t>j=</a:t>
            </a:r>
            <a:r>
              <a:rPr lang="en-US" baseline="-25000" dirty="0" smtClean="0"/>
              <a:t>0 to </a:t>
            </a:r>
            <a:r>
              <a:rPr lang="en-US" baseline="-25000" dirty="0" smtClean="0">
                <a:sym typeface="Symbol"/>
              </a:rPr>
              <a:t>}</a:t>
            </a:r>
            <a:r>
              <a:rPr lang="en-US" dirty="0" smtClean="0">
                <a:sym typeface="Symbol"/>
              </a:rPr>
              <a:t>(</a:t>
            </a:r>
            <a:r>
              <a:rPr lang="el-GR" dirty="0" smtClean="0"/>
              <a:t>Σ</a:t>
            </a:r>
            <a:r>
              <a:rPr lang="en-US" baseline="-25000" dirty="0" smtClean="0"/>
              <a:t>{</a:t>
            </a:r>
            <a:r>
              <a:rPr lang="en-US" i="1" baseline="-25000" dirty="0" smtClean="0"/>
              <a:t>k=</a:t>
            </a:r>
            <a:r>
              <a:rPr lang="en-US" baseline="-25000" dirty="0" smtClean="0"/>
              <a:t>1 to</a:t>
            </a:r>
            <a:r>
              <a:rPr lang="en-US" dirty="0" smtClean="0"/>
              <a:t> </a:t>
            </a:r>
            <a:r>
              <a:rPr lang="en-US" baseline="-25000" dirty="0" smtClean="0">
                <a:sym typeface="Symbol"/>
              </a:rPr>
              <a:t></a:t>
            </a:r>
            <a:r>
              <a:rPr lang="en-US" dirty="0" smtClean="0">
                <a:sym typeface="Symbol"/>
              </a:rPr>
              <a:t>}choose(</a:t>
            </a:r>
            <a:r>
              <a:rPr lang="en-US" i="1" dirty="0" err="1" smtClean="0">
                <a:sym typeface="Symbol"/>
              </a:rPr>
              <a:t>k,j</a:t>
            </a:r>
            <a:r>
              <a:rPr lang="en-US" dirty="0" smtClean="0">
                <a:sym typeface="Symbol"/>
              </a:rPr>
              <a:t>)</a:t>
            </a:r>
            <a:r>
              <a:rPr lang="en-US" i="1" dirty="0" err="1" smtClean="0">
                <a:sym typeface="Symbol"/>
              </a:rPr>
              <a:t>p</a:t>
            </a:r>
            <a:r>
              <a:rPr lang="en-US" i="1" baseline="30000" dirty="0" err="1" smtClean="0">
                <a:sym typeface="Symbol"/>
              </a:rPr>
              <a:t>j</a:t>
            </a:r>
            <a:r>
              <a:rPr lang="en-US" dirty="0" smtClean="0">
                <a:sym typeface="Symbol"/>
              </a:rPr>
              <a:t>(1-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)</a:t>
            </a:r>
            <a:r>
              <a:rPr lang="en-US" i="1" baseline="30000" dirty="0" smtClean="0">
                <a:sym typeface="Symbol"/>
              </a:rPr>
              <a:t>k-j</a:t>
            </a:r>
            <a:r>
              <a:rPr lang="en-US" dirty="0" smtClean="0">
                <a:sym typeface="Symbol"/>
              </a:rPr>
              <a:t>(1-</a:t>
            </a:r>
            <a:r>
              <a:rPr lang="en-US" i="1" dirty="0" smtClean="0">
                <a:sym typeface="Symbol"/>
              </a:rPr>
              <a:t>q</a:t>
            </a:r>
            <a:r>
              <a:rPr lang="en-US" dirty="0" smtClean="0">
                <a:sym typeface="Symbol"/>
              </a:rPr>
              <a:t>)</a:t>
            </a:r>
            <a:r>
              <a:rPr lang="en-US" i="1" baseline="30000" dirty="0" smtClean="0">
                <a:sym typeface="Symbol"/>
              </a:rPr>
              <a:t>k</a:t>
            </a:r>
            <a:r>
              <a:rPr lang="en-US" baseline="30000" dirty="0" smtClean="0">
                <a:sym typeface="Symbol"/>
              </a:rPr>
              <a:t>-1</a:t>
            </a:r>
            <a:r>
              <a:rPr lang="en-US" i="1" dirty="0" smtClean="0">
                <a:sym typeface="Symbol"/>
              </a:rPr>
              <a:t>q</a:t>
            </a:r>
            <a:r>
              <a:rPr lang="en-US" dirty="0" smtClean="0">
                <a:sym typeface="Symbol"/>
              </a:rPr>
              <a:t>)</a:t>
            </a:r>
            <a:r>
              <a:rPr lang="en-US" i="1" dirty="0" err="1" smtClean="0">
                <a:sym typeface="Symbol"/>
              </a:rPr>
              <a:t>z</a:t>
            </a:r>
            <a:r>
              <a:rPr lang="en-US" i="1" baseline="30000" dirty="0" err="1" smtClean="0">
                <a:sym typeface="Symbol"/>
              </a:rPr>
              <a:t>j</a:t>
            </a:r>
            <a:endParaRPr lang="en-US" i="1" baseline="30000" dirty="0" smtClean="0">
              <a:sym typeface="Symbol"/>
            </a:endParaRPr>
          </a:p>
          <a:p>
            <a:pPr lvl="1">
              <a:lnSpc>
                <a:spcPct val="120000"/>
              </a:lnSpc>
              <a:buNone/>
            </a:pPr>
            <a:r>
              <a:rPr lang="en-US" i="1" baseline="30000" dirty="0" smtClean="0">
                <a:sym typeface="Symbol"/>
              </a:rPr>
              <a:t>	            </a:t>
            </a:r>
            <a:r>
              <a:rPr lang="en-US" dirty="0" smtClean="0"/>
              <a:t> </a:t>
            </a:r>
            <a:r>
              <a:rPr lang="en-US" i="1" dirty="0" smtClean="0">
                <a:sym typeface="Symbol"/>
              </a:rPr>
              <a:t>= </a:t>
            </a:r>
            <a:r>
              <a:rPr lang="el-GR" dirty="0" smtClean="0"/>
              <a:t>Σ</a:t>
            </a:r>
            <a:r>
              <a:rPr lang="en-US" baseline="-25000" dirty="0" smtClean="0"/>
              <a:t>{</a:t>
            </a:r>
            <a:r>
              <a:rPr lang="en-US" i="1" baseline="-25000" dirty="0" smtClean="0"/>
              <a:t>k=</a:t>
            </a:r>
            <a:r>
              <a:rPr lang="en-US" baseline="-25000" dirty="0" smtClean="0"/>
              <a:t>1 </a:t>
            </a:r>
            <a:r>
              <a:rPr lang="en-US" baseline="-25000" dirty="0" smtClean="0"/>
              <a:t>to </a:t>
            </a:r>
            <a:r>
              <a:rPr lang="en-US" baseline="-25000" dirty="0" smtClean="0">
                <a:sym typeface="Symbol"/>
              </a:rPr>
              <a:t></a:t>
            </a:r>
            <a:r>
              <a:rPr lang="en-US" baseline="-25000" dirty="0" smtClean="0">
                <a:sym typeface="Symbol"/>
              </a:rPr>
              <a:t>}</a:t>
            </a:r>
            <a:r>
              <a:rPr lang="en-US" dirty="0" smtClean="0">
                <a:sym typeface="Symbol"/>
              </a:rPr>
              <a:t>(</a:t>
            </a:r>
            <a:r>
              <a:rPr lang="en-US" dirty="0" smtClean="0">
                <a:sym typeface="Symbol"/>
              </a:rPr>
              <a:t>1-</a:t>
            </a:r>
            <a:r>
              <a:rPr lang="en-US" i="1" dirty="0" smtClean="0">
                <a:sym typeface="Symbol"/>
              </a:rPr>
              <a:t>q</a:t>
            </a:r>
            <a:r>
              <a:rPr lang="en-US" dirty="0" smtClean="0">
                <a:sym typeface="Symbol"/>
              </a:rPr>
              <a:t>)</a:t>
            </a:r>
            <a:r>
              <a:rPr lang="en-US" i="1" baseline="30000" dirty="0" smtClean="0">
                <a:sym typeface="Symbol"/>
              </a:rPr>
              <a:t>k</a:t>
            </a:r>
            <a:r>
              <a:rPr lang="en-US" baseline="30000" dirty="0" smtClean="0">
                <a:sym typeface="Symbol"/>
              </a:rPr>
              <a:t>-1</a:t>
            </a:r>
            <a:r>
              <a:rPr lang="en-US" i="1" dirty="0" smtClean="0">
                <a:sym typeface="Symbol"/>
              </a:rPr>
              <a:t>q</a:t>
            </a:r>
            <a:r>
              <a:rPr lang="en-US" dirty="0" smtClean="0">
                <a:sym typeface="Symbol"/>
              </a:rPr>
              <a:t>(</a:t>
            </a:r>
            <a:r>
              <a:rPr lang="el-GR" dirty="0" smtClean="0"/>
              <a:t>Σ</a:t>
            </a:r>
            <a:r>
              <a:rPr lang="en-US" baseline="-25000" dirty="0" smtClean="0"/>
              <a:t>{</a:t>
            </a:r>
            <a:r>
              <a:rPr lang="en-US" i="1" baseline="-25000" dirty="0" smtClean="0"/>
              <a:t>j=</a:t>
            </a:r>
            <a:r>
              <a:rPr lang="en-US" baseline="-25000" dirty="0" smtClean="0"/>
              <a:t>0 </a:t>
            </a:r>
            <a:r>
              <a:rPr lang="en-US" baseline="-25000" dirty="0" smtClean="0"/>
              <a:t>to</a:t>
            </a:r>
            <a:r>
              <a:rPr lang="en-US" dirty="0" smtClean="0"/>
              <a:t> </a:t>
            </a:r>
            <a:r>
              <a:rPr lang="en-US" i="1" baseline="-25000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}choose(</a:t>
            </a:r>
            <a:r>
              <a:rPr lang="en-US" i="1" dirty="0" err="1" smtClean="0">
                <a:sym typeface="Symbol"/>
              </a:rPr>
              <a:t>k,j</a:t>
            </a:r>
            <a:r>
              <a:rPr lang="en-US" dirty="0" smtClean="0">
                <a:sym typeface="Symbol"/>
              </a:rPr>
              <a:t>)(</a:t>
            </a:r>
            <a:r>
              <a:rPr lang="en-US" i="1" dirty="0" err="1" smtClean="0">
                <a:sym typeface="Symbol"/>
              </a:rPr>
              <a:t>zp</a:t>
            </a:r>
            <a:r>
              <a:rPr lang="en-US" dirty="0" smtClean="0">
                <a:sym typeface="Symbol"/>
              </a:rPr>
              <a:t>)</a:t>
            </a:r>
            <a:r>
              <a:rPr lang="en-US" i="1" baseline="30000" dirty="0" smtClean="0">
                <a:sym typeface="Symbol"/>
              </a:rPr>
              <a:t>j</a:t>
            </a:r>
            <a:r>
              <a:rPr lang="en-US" dirty="0" smtClean="0">
                <a:sym typeface="Symbol"/>
              </a:rPr>
              <a:t>(1-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)</a:t>
            </a:r>
            <a:r>
              <a:rPr lang="en-US" i="1" baseline="30000" dirty="0" smtClean="0">
                <a:sym typeface="Symbol"/>
              </a:rPr>
              <a:t>k-j</a:t>
            </a:r>
            <a:r>
              <a:rPr lang="en-US" dirty="0" smtClean="0">
                <a:sym typeface="Symbol"/>
              </a:rPr>
              <a:t>)</a:t>
            </a:r>
            <a:endParaRPr lang="en-US" i="1" baseline="30000" dirty="0" smtClean="0">
              <a:sym typeface="Symbol"/>
            </a:endParaRPr>
          </a:p>
          <a:p>
            <a:pPr lvl="1">
              <a:lnSpc>
                <a:spcPct val="120000"/>
              </a:lnSpc>
              <a:buNone/>
            </a:pPr>
            <a:r>
              <a:rPr lang="en-US" i="1" baseline="30000" dirty="0" smtClean="0">
                <a:sym typeface="Symbol"/>
              </a:rPr>
              <a:t>	            </a:t>
            </a:r>
            <a:r>
              <a:rPr lang="en-US" dirty="0" smtClean="0"/>
              <a:t> </a:t>
            </a:r>
            <a:r>
              <a:rPr lang="en-US" i="1" dirty="0" smtClean="0">
                <a:sym typeface="Symbol"/>
              </a:rPr>
              <a:t>= </a:t>
            </a:r>
            <a:r>
              <a:rPr lang="el-GR" dirty="0" smtClean="0"/>
              <a:t>Σ</a:t>
            </a:r>
            <a:r>
              <a:rPr lang="en-US" baseline="-25000" dirty="0" smtClean="0"/>
              <a:t>{</a:t>
            </a:r>
            <a:r>
              <a:rPr lang="en-US" i="1" baseline="-25000" dirty="0" smtClean="0"/>
              <a:t>k=</a:t>
            </a:r>
            <a:r>
              <a:rPr lang="en-US" baseline="-25000" dirty="0" smtClean="0"/>
              <a:t>1 to </a:t>
            </a:r>
            <a:r>
              <a:rPr lang="en-US" baseline="-25000" dirty="0" smtClean="0">
                <a:sym typeface="Symbol"/>
              </a:rPr>
              <a:t>}</a:t>
            </a:r>
            <a:r>
              <a:rPr lang="en-US" dirty="0" smtClean="0">
                <a:sym typeface="Symbol"/>
              </a:rPr>
              <a:t> (</a:t>
            </a:r>
            <a:r>
              <a:rPr lang="en-US" dirty="0" smtClean="0">
                <a:sym typeface="Symbol"/>
              </a:rPr>
              <a:t>1-</a:t>
            </a:r>
            <a:r>
              <a:rPr lang="en-US" i="1" dirty="0" smtClean="0">
                <a:sym typeface="Symbol"/>
              </a:rPr>
              <a:t>q</a:t>
            </a:r>
            <a:r>
              <a:rPr lang="en-US" dirty="0" smtClean="0">
                <a:sym typeface="Symbol"/>
              </a:rPr>
              <a:t>)</a:t>
            </a:r>
            <a:r>
              <a:rPr lang="en-US" i="1" baseline="30000" dirty="0" smtClean="0">
                <a:sym typeface="Symbol"/>
              </a:rPr>
              <a:t>k</a:t>
            </a:r>
            <a:r>
              <a:rPr lang="en-US" baseline="30000" dirty="0" smtClean="0">
                <a:sym typeface="Symbol"/>
              </a:rPr>
              <a:t>-1</a:t>
            </a:r>
            <a:r>
              <a:rPr lang="en-US" i="1" dirty="0" smtClean="0">
                <a:sym typeface="Symbol"/>
              </a:rPr>
              <a:t>q</a:t>
            </a:r>
            <a:r>
              <a:rPr lang="en-US" dirty="0" smtClean="0">
                <a:sym typeface="Symbol"/>
              </a:rPr>
              <a:t> (</a:t>
            </a:r>
            <a:r>
              <a:rPr lang="en-US" i="1" dirty="0" err="1" smtClean="0">
                <a:sym typeface="Symbol"/>
              </a:rPr>
              <a:t>zp</a:t>
            </a:r>
            <a:r>
              <a:rPr lang="en-US" i="1" dirty="0" smtClean="0">
                <a:sym typeface="Symbol"/>
              </a:rPr>
              <a:t>+</a:t>
            </a:r>
            <a:r>
              <a:rPr lang="en-US" dirty="0" smtClean="0">
                <a:sym typeface="Symbol"/>
              </a:rPr>
              <a:t>(1-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))</a:t>
            </a:r>
            <a:r>
              <a:rPr lang="en-US" i="1" baseline="30000" dirty="0" smtClean="0">
                <a:sym typeface="Symbol"/>
              </a:rPr>
              <a:t>k</a:t>
            </a:r>
            <a:endParaRPr lang="en-US" i="1" baseline="30000" dirty="0" smtClean="0">
              <a:sym typeface="Symbol"/>
            </a:endParaRPr>
          </a:p>
          <a:p>
            <a:pPr lvl="1">
              <a:lnSpc>
                <a:spcPct val="120000"/>
              </a:lnSpc>
              <a:buNone/>
            </a:pPr>
            <a:r>
              <a:rPr lang="en-US" i="1" baseline="30000" dirty="0" smtClean="0">
                <a:sym typeface="Symbol"/>
              </a:rPr>
              <a:t>	            </a:t>
            </a:r>
            <a:r>
              <a:rPr lang="en-US" dirty="0" smtClean="0"/>
              <a:t> </a:t>
            </a:r>
            <a:r>
              <a:rPr lang="en-US" i="1" dirty="0" smtClean="0">
                <a:sym typeface="Symbol"/>
              </a:rPr>
              <a:t>= q</a:t>
            </a:r>
            <a:r>
              <a:rPr lang="en-US" dirty="0" smtClean="0">
                <a:sym typeface="Symbol"/>
              </a:rPr>
              <a:t> (</a:t>
            </a:r>
            <a:r>
              <a:rPr lang="en-US" i="1" dirty="0" err="1" smtClean="0">
                <a:sym typeface="Symbol"/>
              </a:rPr>
              <a:t>zp</a:t>
            </a:r>
            <a:r>
              <a:rPr lang="en-US" i="1" dirty="0" smtClean="0">
                <a:sym typeface="Symbol"/>
              </a:rPr>
              <a:t>+</a:t>
            </a:r>
            <a:r>
              <a:rPr lang="en-US" dirty="0" smtClean="0">
                <a:sym typeface="Symbol"/>
              </a:rPr>
              <a:t>(1-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))</a:t>
            </a:r>
            <a:r>
              <a:rPr lang="el-GR" dirty="0" smtClean="0"/>
              <a:t>Σ</a:t>
            </a:r>
            <a:r>
              <a:rPr lang="en-US" baseline="-25000" dirty="0" smtClean="0"/>
              <a:t>{</a:t>
            </a:r>
            <a:r>
              <a:rPr lang="en-US" i="1" baseline="-25000" dirty="0" smtClean="0"/>
              <a:t>k=</a:t>
            </a:r>
            <a:r>
              <a:rPr lang="en-US" baseline="-25000" dirty="0" smtClean="0"/>
              <a:t>0 </a:t>
            </a:r>
            <a:r>
              <a:rPr lang="en-US" baseline="-25000" dirty="0" smtClean="0"/>
              <a:t>to </a:t>
            </a:r>
            <a:r>
              <a:rPr lang="en-US" baseline="-25000" dirty="0" smtClean="0">
                <a:sym typeface="Symbol"/>
              </a:rPr>
              <a:t></a:t>
            </a:r>
            <a:r>
              <a:rPr lang="en-US" baseline="-25000" dirty="0" smtClean="0">
                <a:sym typeface="Symbol"/>
              </a:rPr>
              <a:t>}</a:t>
            </a:r>
            <a:r>
              <a:rPr lang="en-US" dirty="0" smtClean="0">
                <a:sym typeface="Symbol"/>
              </a:rPr>
              <a:t>[(1-</a:t>
            </a:r>
            <a:r>
              <a:rPr lang="en-US" i="1" dirty="0" smtClean="0">
                <a:sym typeface="Symbol"/>
              </a:rPr>
              <a:t>q</a:t>
            </a:r>
            <a:r>
              <a:rPr lang="en-US" dirty="0" smtClean="0">
                <a:sym typeface="Symbol"/>
              </a:rPr>
              <a:t>)</a:t>
            </a:r>
            <a:r>
              <a:rPr lang="en-US" i="1" baseline="30000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err="1" smtClean="0">
                <a:sym typeface="Symbol"/>
              </a:rPr>
              <a:t>zp</a:t>
            </a:r>
            <a:r>
              <a:rPr lang="en-US" i="1" dirty="0" smtClean="0">
                <a:sym typeface="Symbol"/>
              </a:rPr>
              <a:t>+</a:t>
            </a:r>
            <a:r>
              <a:rPr lang="en-US" dirty="0" smtClean="0">
                <a:sym typeface="Symbol"/>
              </a:rPr>
              <a:t>(1-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))</a:t>
            </a:r>
            <a:r>
              <a:rPr lang="en-US" i="1" baseline="30000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]</a:t>
            </a:r>
            <a:endParaRPr lang="en-US" baseline="30000" dirty="0" smtClean="0">
              <a:sym typeface="Symbol"/>
            </a:endParaRPr>
          </a:p>
          <a:p>
            <a:pPr lvl="1">
              <a:lnSpc>
                <a:spcPct val="120000"/>
              </a:lnSpc>
              <a:buNone/>
            </a:pPr>
            <a:r>
              <a:rPr lang="en-US" i="1" baseline="30000" dirty="0" smtClean="0">
                <a:sym typeface="Symbol"/>
              </a:rPr>
              <a:t>	            </a:t>
            </a:r>
            <a:r>
              <a:rPr lang="en-US" dirty="0" smtClean="0"/>
              <a:t> </a:t>
            </a:r>
            <a:r>
              <a:rPr lang="en-US" i="1" dirty="0" smtClean="0">
                <a:sym typeface="Symbol"/>
              </a:rPr>
              <a:t>= q</a:t>
            </a:r>
            <a:r>
              <a:rPr lang="en-US" dirty="0" smtClean="0">
                <a:sym typeface="Symbol"/>
              </a:rPr>
              <a:t> (</a:t>
            </a:r>
            <a:r>
              <a:rPr lang="en-US" i="1" dirty="0" err="1" smtClean="0">
                <a:sym typeface="Symbol"/>
              </a:rPr>
              <a:t>zp</a:t>
            </a:r>
            <a:r>
              <a:rPr lang="en-US" i="1" dirty="0" smtClean="0">
                <a:sym typeface="Symbol"/>
              </a:rPr>
              <a:t>+</a:t>
            </a:r>
            <a:r>
              <a:rPr lang="en-US" dirty="0" smtClean="0">
                <a:sym typeface="Symbol"/>
              </a:rPr>
              <a:t>(1-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))/1-[(</a:t>
            </a:r>
            <a:r>
              <a:rPr lang="en-US" dirty="0" smtClean="0">
                <a:sym typeface="Symbol"/>
              </a:rPr>
              <a:t>1-</a:t>
            </a:r>
            <a:r>
              <a:rPr lang="en-US" i="1" dirty="0" smtClean="0">
                <a:sym typeface="Symbol"/>
              </a:rPr>
              <a:t>q</a:t>
            </a:r>
            <a:r>
              <a:rPr lang="en-US" dirty="0" smtClean="0">
                <a:sym typeface="Symbol"/>
              </a:rPr>
              <a:t>)(</a:t>
            </a:r>
            <a:r>
              <a:rPr lang="en-US" i="1" dirty="0" err="1" smtClean="0">
                <a:sym typeface="Symbol"/>
              </a:rPr>
              <a:t>zp</a:t>
            </a:r>
            <a:r>
              <a:rPr lang="en-US" i="1" dirty="0" smtClean="0">
                <a:sym typeface="Symbol"/>
              </a:rPr>
              <a:t>+</a:t>
            </a:r>
            <a:r>
              <a:rPr lang="en-US" dirty="0" smtClean="0">
                <a:sym typeface="Symbol"/>
              </a:rPr>
              <a:t>(1-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))]</a:t>
            </a:r>
            <a:endParaRPr lang="en-US" baseline="30000" dirty="0" smtClean="0">
              <a:sym typeface="Symbol"/>
            </a:endParaRPr>
          </a:p>
          <a:p>
            <a:pPr lvl="1">
              <a:lnSpc>
                <a:spcPct val="120000"/>
              </a:lnSpc>
              <a:buNone/>
            </a:pPr>
            <a:r>
              <a:rPr lang="en-US" i="1" baseline="30000" dirty="0" smtClean="0">
                <a:sym typeface="Symbol"/>
              </a:rPr>
              <a:t>	            </a:t>
            </a:r>
            <a:r>
              <a:rPr lang="en-US" dirty="0" smtClean="0"/>
              <a:t> </a:t>
            </a:r>
            <a:r>
              <a:rPr lang="en-US" i="1" dirty="0" smtClean="0">
                <a:sym typeface="Symbol"/>
              </a:rPr>
              <a:t>= </a:t>
            </a:r>
            <a:r>
              <a:rPr lang="en-US" i="1" dirty="0" smtClean="0">
                <a:sym typeface="Symbol"/>
              </a:rPr>
              <a:t>Ŝ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err="1" smtClean="0">
                <a:sym typeface="Symbol"/>
              </a:rPr>
              <a:t>zp</a:t>
            </a:r>
            <a:r>
              <a:rPr lang="en-US" i="1" dirty="0" smtClean="0">
                <a:sym typeface="Symbol"/>
              </a:rPr>
              <a:t>+</a:t>
            </a:r>
            <a:r>
              <a:rPr lang="en-US" dirty="0" smtClean="0">
                <a:sym typeface="Symbol"/>
              </a:rPr>
              <a:t>(1-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)) – recall that 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 is geometrically distributed</a:t>
            </a:r>
            <a:endParaRPr lang="en-US" baseline="30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Chain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077200" cy="49831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Let a chain be characterized by </a:t>
            </a:r>
            <a:r>
              <a:rPr lang="en-US" i="1" dirty="0" smtClean="0"/>
              <a:t>f</a:t>
            </a:r>
            <a:r>
              <a:rPr lang="en-US" i="1" baseline="-25000" dirty="0" smtClean="0"/>
              <a:t>i</a:t>
            </a:r>
            <a:r>
              <a:rPr lang="en-US" baseline="-25000" dirty="0" smtClean="0"/>
              <a:t>+2</a:t>
            </a:r>
            <a:r>
              <a:rPr lang="en-US" dirty="0" smtClean="0"/>
              <a:t>=</a:t>
            </a:r>
            <a:r>
              <a:rPr lang="en-US" i="1" dirty="0" smtClean="0"/>
              <a:t>bf</a:t>
            </a:r>
            <a:r>
              <a:rPr lang="en-US" i="1" baseline="-25000" dirty="0" smtClean="0"/>
              <a:t>i</a:t>
            </a:r>
            <a:r>
              <a:rPr lang="en-US" baseline="-25000" dirty="0" smtClean="0"/>
              <a:t>+1</a:t>
            </a:r>
            <a:r>
              <a:rPr lang="en-US" dirty="0" smtClean="0"/>
              <a:t>+</a:t>
            </a:r>
            <a:r>
              <a:rPr lang="en-US" i="1" dirty="0" smtClean="0"/>
              <a:t>af</a:t>
            </a:r>
            <a:r>
              <a:rPr lang="en-US" i="1" baseline="-25000" dirty="0" smtClean="0"/>
              <a:t>i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We use </a:t>
            </a:r>
            <a:r>
              <a:rPr lang="en-US" i="1" dirty="0" smtClean="0"/>
              <a:t>z</a:t>
            </a:r>
            <a:r>
              <a:rPr lang="en-US" dirty="0" smtClean="0"/>
              <a:t>-transforms to find 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i</a:t>
            </a:r>
            <a:endParaRPr lang="en-US" i="1" baseline="-25000" dirty="0" smtClean="0"/>
          </a:p>
          <a:p>
            <a:pPr>
              <a:lnSpc>
                <a:spcPct val="120000"/>
              </a:lnSpc>
              <a:buNone/>
            </a:pPr>
            <a:r>
              <a:rPr lang="en-US" i="1" dirty="0" smtClean="0"/>
              <a:t>	f</a:t>
            </a:r>
            <a:r>
              <a:rPr lang="en-US" i="1" baseline="-25000" dirty="0" smtClean="0"/>
              <a:t>i</a:t>
            </a:r>
            <a:r>
              <a:rPr lang="en-US" baseline="-25000" dirty="0" smtClean="0"/>
              <a:t>+2 </a:t>
            </a:r>
            <a:r>
              <a:rPr lang="en-US" i="1" dirty="0" smtClean="0"/>
              <a:t>z</a:t>
            </a:r>
            <a:r>
              <a:rPr lang="en-US" i="1" baseline="30000" dirty="0" smtClean="0"/>
              <a:t>i</a:t>
            </a:r>
            <a:r>
              <a:rPr lang="en-US" baseline="30000" dirty="0" smtClean="0"/>
              <a:t>+2</a:t>
            </a:r>
            <a:r>
              <a:rPr lang="en-US" i="1" dirty="0" smtClean="0"/>
              <a:t> </a:t>
            </a:r>
            <a:r>
              <a:rPr lang="en-US" dirty="0" smtClean="0"/>
              <a:t>=</a:t>
            </a:r>
            <a:r>
              <a:rPr lang="en-US" i="1" dirty="0" smtClean="0"/>
              <a:t>bf</a:t>
            </a:r>
            <a:r>
              <a:rPr lang="en-US" i="1" baseline="-25000" dirty="0" smtClean="0"/>
              <a:t>i</a:t>
            </a:r>
            <a:r>
              <a:rPr lang="en-US" baseline="-25000" dirty="0" smtClean="0"/>
              <a:t>+1</a:t>
            </a:r>
            <a:r>
              <a:rPr lang="en-US" i="1" dirty="0" smtClean="0"/>
              <a:t>z</a:t>
            </a:r>
            <a:r>
              <a:rPr lang="en-US" i="1" baseline="30000" dirty="0" smtClean="0"/>
              <a:t>i</a:t>
            </a:r>
            <a:r>
              <a:rPr lang="en-US" baseline="30000" dirty="0" smtClean="0"/>
              <a:t>+2</a:t>
            </a:r>
            <a:r>
              <a:rPr lang="en-US" baseline="-25000" dirty="0" smtClean="0"/>
              <a:t> </a:t>
            </a:r>
            <a:r>
              <a:rPr lang="en-US" dirty="0" smtClean="0"/>
              <a:t>+</a:t>
            </a:r>
            <a:r>
              <a:rPr lang="en-US" i="1" dirty="0" err="1" smtClean="0"/>
              <a:t>af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 z</a:t>
            </a:r>
            <a:r>
              <a:rPr lang="en-US" i="1" baseline="30000" dirty="0" smtClean="0"/>
              <a:t>i</a:t>
            </a:r>
            <a:r>
              <a:rPr lang="en-US" baseline="30000" dirty="0" smtClean="0"/>
              <a:t>+2</a:t>
            </a:r>
          </a:p>
          <a:p>
            <a:pPr>
              <a:lnSpc>
                <a:spcPct val="120000"/>
              </a:lnSpc>
              <a:buNone/>
            </a:pPr>
            <a:r>
              <a:rPr lang="en-US" i="1" dirty="0" smtClean="0"/>
              <a:t>	</a:t>
            </a:r>
            <a:r>
              <a:rPr lang="el-GR" dirty="0" smtClean="0"/>
              <a:t>Σ</a:t>
            </a:r>
            <a:r>
              <a:rPr lang="en-US" baseline="-25000" dirty="0" smtClean="0"/>
              <a:t>{</a:t>
            </a:r>
            <a:r>
              <a:rPr lang="en-US" i="1" baseline="-25000" dirty="0" err="1" smtClean="0"/>
              <a:t>i</a:t>
            </a:r>
            <a:r>
              <a:rPr lang="en-US" baseline="-25000" dirty="0" smtClean="0"/>
              <a:t>=0 to </a:t>
            </a:r>
            <a:r>
              <a:rPr lang="en-US" baseline="-25000" dirty="0" smtClean="0">
                <a:sym typeface="Symbol"/>
              </a:rPr>
              <a:t></a:t>
            </a:r>
            <a:r>
              <a:rPr lang="en-US" baseline="-25000" dirty="0" smtClean="0"/>
              <a:t>}</a:t>
            </a:r>
            <a:r>
              <a:rPr lang="en-US" i="1" dirty="0" smtClean="0"/>
              <a:t>f</a:t>
            </a:r>
            <a:r>
              <a:rPr lang="en-US" i="1" baseline="-25000" dirty="0" smtClean="0"/>
              <a:t>i</a:t>
            </a:r>
            <a:r>
              <a:rPr lang="en-US" baseline="-25000" dirty="0" smtClean="0"/>
              <a:t>+2 </a:t>
            </a:r>
            <a:r>
              <a:rPr lang="en-US" i="1" dirty="0" smtClean="0"/>
              <a:t>z</a:t>
            </a:r>
            <a:r>
              <a:rPr lang="en-US" i="1" baseline="30000" dirty="0" smtClean="0"/>
              <a:t>i</a:t>
            </a:r>
            <a:r>
              <a:rPr lang="en-US" baseline="30000" dirty="0" smtClean="0"/>
              <a:t>+2</a:t>
            </a:r>
            <a:r>
              <a:rPr lang="en-US" i="1" dirty="0" smtClean="0"/>
              <a:t> </a:t>
            </a:r>
            <a:r>
              <a:rPr lang="en-US" dirty="0" smtClean="0"/>
              <a:t>=</a:t>
            </a:r>
            <a:r>
              <a:rPr lang="en-US" i="1" dirty="0" smtClean="0"/>
              <a:t>b</a:t>
            </a:r>
            <a:r>
              <a:rPr lang="el-GR" dirty="0" smtClean="0"/>
              <a:t>Σ</a:t>
            </a:r>
            <a:r>
              <a:rPr lang="en-US" baseline="-25000" dirty="0" smtClean="0"/>
              <a:t>{</a:t>
            </a:r>
            <a:r>
              <a:rPr lang="en-US" i="1" baseline="-25000" dirty="0" err="1" smtClean="0"/>
              <a:t>i</a:t>
            </a:r>
            <a:r>
              <a:rPr lang="en-US" baseline="-25000" dirty="0" smtClean="0"/>
              <a:t>=0 to </a:t>
            </a:r>
            <a:r>
              <a:rPr lang="en-US" baseline="-25000" dirty="0" smtClean="0">
                <a:sym typeface="Symbol"/>
              </a:rPr>
              <a:t></a:t>
            </a:r>
            <a:r>
              <a:rPr lang="en-US" baseline="-25000" dirty="0" smtClean="0"/>
              <a:t>} </a:t>
            </a:r>
            <a:r>
              <a:rPr lang="en-US" i="1" dirty="0" smtClean="0"/>
              <a:t>f</a:t>
            </a:r>
            <a:r>
              <a:rPr lang="en-US" i="1" baseline="-25000" dirty="0" smtClean="0"/>
              <a:t>i</a:t>
            </a:r>
            <a:r>
              <a:rPr lang="en-US" baseline="-25000" dirty="0" smtClean="0"/>
              <a:t>+1</a:t>
            </a:r>
            <a:r>
              <a:rPr lang="en-US" i="1" dirty="0" smtClean="0"/>
              <a:t>z</a:t>
            </a:r>
            <a:r>
              <a:rPr lang="en-US" i="1" baseline="30000" dirty="0" smtClean="0"/>
              <a:t>i</a:t>
            </a:r>
            <a:r>
              <a:rPr lang="en-US" baseline="30000" dirty="0" smtClean="0"/>
              <a:t>+2</a:t>
            </a:r>
            <a:r>
              <a:rPr lang="en-US" baseline="-25000" dirty="0" smtClean="0"/>
              <a:t> </a:t>
            </a:r>
            <a:r>
              <a:rPr lang="en-US" dirty="0" smtClean="0"/>
              <a:t>+</a:t>
            </a:r>
            <a:r>
              <a:rPr lang="en-US" i="1" dirty="0" smtClean="0"/>
              <a:t>a</a:t>
            </a:r>
            <a:r>
              <a:rPr lang="el-GR" dirty="0" smtClean="0"/>
              <a:t>Σ</a:t>
            </a:r>
            <a:r>
              <a:rPr lang="en-US" baseline="-25000" dirty="0" smtClean="0"/>
              <a:t>{</a:t>
            </a:r>
            <a:r>
              <a:rPr lang="en-US" i="1" baseline="-25000" dirty="0" err="1" smtClean="0"/>
              <a:t>i</a:t>
            </a:r>
            <a:r>
              <a:rPr lang="en-US" baseline="-25000" dirty="0" smtClean="0"/>
              <a:t>=0 to </a:t>
            </a:r>
            <a:r>
              <a:rPr lang="en-US" baseline="-25000" dirty="0" smtClean="0">
                <a:sym typeface="Symbol"/>
              </a:rPr>
              <a:t></a:t>
            </a:r>
            <a:r>
              <a:rPr lang="en-US" baseline="-25000" dirty="0" smtClean="0"/>
              <a:t>} 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 z</a:t>
            </a:r>
            <a:r>
              <a:rPr lang="en-US" i="1" baseline="30000" dirty="0" smtClean="0"/>
              <a:t>i</a:t>
            </a:r>
            <a:r>
              <a:rPr lang="en-US" baseline="30000" dirty="0" smtClean="0"/>
              <a:t>+2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/>
              <a:t>	</a:t>
            </a:r>
            <a:r>
              <a:rPr lang="en-US" dirty="0" smtClean="0">
                <a:sym typeface="Symbol"/>
              </a:rPr>
              <a:t> 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)-</a:t>
            </a:r>
            <a:r>
              <a:rPr lang="en-US" i="1" dirty="0" smtClean="0"/>
              <a:t>f</a:t>
            </a:r>
            <a:r>
              <a:rPr lang="en-US" baseline="-25000" dirty="0" smtClean="0"/>
              <a:t>1</a:t>
            </a:r>
            <a:r>
              <a:rPr lang="en-US" i="1" dirty="0" smtClean="0"/>
              <a:t>z</a:t>
            </a:r>
            <a:r>
              <a:rPr lang="en-US" dirty="0" smtClean="0"/>
              <a:t>-</a:t>
            </a:r>
            <a:r>
              <a:rPr lang="en-US" i="1" dirty="0" smtClean="0"/>
              <a:t>f</a:t>
            </a:r>
            <a:r>
              <a:rPr lang="en-US" baseline="-25000" dirty="0" smtClean="0"/>
              <a:t>0</a:t>
            </a:r>
            <a:r>
              <a:rPr lang="en-US" dirty="0" smtClean="0"/>
              <a:t> =</a:t>
            </a:r>
            <a:r>
              <a:rPr lang="en-US" i="1" dirty="0" err="1" smtClean="0"/>
              <a:t>bz</a:t>
            </a:r>
            <a:r>
              <a:rPr lang="en-US" dirty="0" smtClean="0"/>
              <a:t>(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)-</a:t>
            </a:r>
            <a:r>
              <a:rPr lang="en-US" i="1" dirty="0" smtClean="0"/>
              <a:t>f</a:t>
            </a:r>
            <a:r>
              <a:rPr lang="en-US" baseline="-25000" dirty="0" smtClean="0"/>
              <a:t>0</a:t>
            </a:r>
            <a:r>
              <a:rPr lang="en-US" dirty="0" smtClean="0"/>
              <a:t>)+</a:t>
            </a:r>
            <a:r>
              <a:rPr lang="en-US" i="1" dirty="0" smtClean="0"/>
              <a:t>az</a:t>
            </a:r>
            <a:r>
              <a:rPr lang="en-US" baseline="30000" dirty="0" smtClean="0"/>
              <a:t>2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sym typeface="Symbol"/>
              </a:rPr>
              <a:t>	 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)=(</a:t>
            </a:r>
            <a:r>
              <a:rPr lang="en-US" i="1" dirty="0" smtClean="0"/>
              <a:t>f</a:t>
            </a:r>
            <a:r>
              <a:rPr lang="en-US" baseline="-25000" dirty="0" smtClean="0"/>
              <a:t>0</a:t>
            </a:r>
            <a:r>
              <a:rPr lang="en-US" dirty="0" smtClean="0"/>
              <a:t>+</a:t>
            </a:r>
            <a:r>
              <a:rPr lang="en-US" i="1" dirty="0" smtClean="0"/>
              <a:t>z</a:t>
            </a:r>
            <a:r>
              <a:rPr lang="en-US" dirty="0" smtClean="0"/>
              <a:t>(</a:t>
            </a:r>
            <a:r>
              <a:rPr lang="en-US" i="1" dirty="0" smtClean="0"/>
              <a:t>f</a:t>
            </a:r>
            <a:r>
              <a:rPr lang="en-US" baseline="-25000" dirty="0" smtClean="0"/>
              <a:t>1</a:t>
            </a:r>
            <a:r>
              <a:rPr lang="en-US" dirty="0" smtClean="0"/>
              <a:t>-</a:t>
            </a:r>
            <a:r>
              <a:rPr lang="en-US" i="1" dirty="0" smtClean="0"/>
              <a:t>bf</a:t>
            </a:r>
            <a:r>
              <a:rPr lang="en-US" baseline="-25000" dirty="0" smtClean="0"/>
              <a:t>0</a:t>
            </a:r>
            <a:r>
              <a:rPr lang="en-US" dirty="0" smtClean="0"/>
              <a:t>)/(1-</a:t>
            </a:r>
            <a:r>
              <a:rPr lang="en-US" i="1" dirty="0" smtClean="0"/>
              <a:t>bz-az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We rewrite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via partial fractions</a:t>
            </a:r>
          </a:p>
          <a:p>
            <a:pPr>
              <a:lnSpc>
                <a:spcPct val="120000"/>
              </a:lnSpc>
              <a:buNone/>
            </a:pPr>
            <a:r>
              <a:rPr lang="en-US" i="1" dirty="0" smtClean="0"/>
              <a:t>	F</a:t>
            </a:r>
            <a:r>
              <a:rPr lang="en-US" dirty="0" smtClean="0"/>
              <a:t>(</a:t>
            </a:r>
            <a:r>
              <a:rPr lang="en-US" i="1" dirty="0" smtClean="0"/>
              <a:t>z)=N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)/</a:t>
            </a:r>
            <a:r>
              <a:rPr lang="en-US" i="1" dirty="0" smtClean="0"/>
              <a:t>D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)=</a:t>
            </a:r>
            <a:r>
              <a:rPr lang="en-US" i="1" dirty="0" smtClean="0"/>
              <a:t>A</a:t>
            </a:r>
            <a:r>
              <a:rPr lang="en-US" dirty="0" smtClean="0"/>
              <a:t>/</a:t>
            </a:r>
            <a:r>
              <a:rPr lang="en-US" i="1" dirty="0" smtClean="0"/>
              <a:t>h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)+</a:t>
            </a:r>
            <a:r>
              <a:rPr lang="en-US" i="1" dirty="0" smtClean="0"/>
              <a:t>B</a:t>
            </a:r>
            <a:r>
              <a:rPr lang="en-US" dirty="0" smtClean="0"/>
              <a:t>/</a:t>
            </a:r>
            <a:r>
              <a:rPr lang="en-US" i="1" dirty="0" smtClean="0"/>
              <a:t>g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), where </a:t>
            </a:r>
            <a:r>
              <a:rPr lang="en-US" i="1" dirty="0" smtClean="0"/>
              <a:t>h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)=(1-</a:t>
            </a:r>
            <a:r>
              <a:rPr lang="en-US" i="1" dirty="0" smtClean="0"/>
              <a:t>z/r</a:t>
            </a:r>
            <a:r>
              <a:rPr lang="en-US" baseline="-25000" dirty="0" smtClean="0"/>
              <a:t>0</a:t>
            </a:r>
            <a:r>
              <a:rPr lang="en-US" dirty="0" smtClean="0"/>
              <a:t>), </a:t>
            </a:r>
            <a:r>
              <a:rPr lang="en-US" i="1" dirty="0" smtClean="0"/>
              <a:t>g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)=(1-</a:t>
            </a:r>
            <a:r>
              <a:rPr lang="en-US" i="1" dirty="0" smtClean="0"/>
              <a:t>z/r</a:t>
            </a:r>
            <a:r>
              <a:rPr lang="en-US" baseline="-25000" dirty="0" smtClean="0"/>
              <a:t>1</a:t>
            </a:r>
            <a:r>
              <a:rPr lang="en-US" dirty="0" smtClean="0"/>
              <a:t>), </a:t>
            </a:r>
            <a:r>
              <a:rPr lang="en-US" i="1" dirty="0" smtClean="0"/>
              <a:t>A</a:t>
            </a:r>
            <a:r>
              <a:rPr lang="en-US" dirty="0" smtClean="0"/>
              <a:t>=</a:t>
            </a:r>
            <a:r>
              <a:rPr lang="en-US" i="1" dirty="0" smtClean="0"/>
              <a:t>f</a:t>
            </a:r>
            <a:r>
              <a:rPr lang="en-US" baseline="-25000" dirty="0" smtClean="0"/>
              <a:t>0</a:t>
            </a:r>
            <a:r>
              <a:rPr lang="en-US" dirty="0" smtClean="0"/>
              <a:t>-</a:t>
            </a:r>
            <a:r>
              <a:rPr lang="en-US" i="1" dirty="0" smtClean="0"/>
              <a:t>B, B=</a:t>
            </a:r>
            <a:r>
              <a:rPr lang="en-US" dirty="0" smtClean="0"/>
              <a:t>(</a:t>
            </a:r>
            <a:r>
              <a:rPr lang="en-US" i="1" dirty="0" smtClean="0"/>
              <a:t>r</a:t>
            </a:r>
            <a:r>
              <a:rPr lang="en-US" baseline="-25000" dirty="0" smtClean="0"/>
              <a:t>0</a:t>
            </a:r>
            <a:r>
              <a:rPr lang="en-US" i="1" dirty="0" smtClean="0"/>
              <a:t>f</a:t>
            </a:r>
            <a:r>
              <a:rPr lang="en-US" baseline="-25000" dirty="0" smtClean="0"/>
              <a:t>0</a:t>
            </a:r>
            <a:r>
              <a:rPr lang="en-US" dirty="0" smtClean="0"/>
              <a:t>+(</a:t>
            </a:r>
            <a:r>
              <a:rPr lang="en-US" i="1" dirty="0" smtClean="0"/>
              <a:t>f</a:t>
            </a:r>
            <a:r>
              <a:rPr lang="en-US" baseline="-25000" dirty="0" smtClean="0"/>
              <a:t>1</a:t>
            </a:r>
            <a:r>
              <a:rPr lang="en-US" dirty="0" smtClean="0"/>
              <a:t>-</a:t>
            </a:r>
            <a:r>
              <a:rPr lang="en-US" i="1" dirty="0" smtClean="0"/>
              <a:t>f</a:t>
            </a:r>
            <a:r>
              <a:rPr lang="en-US" baseline="-25000" dirty="0" smtClean="0"/>
              <a:t>0</a:t>
            </a:r>
            <a:r>
              <a:rPr lang="en-US" i="1" dirty="0" smtClean="0"/>
              <a:t>b</a:t>
            </a:r>
            <a:r>
              <a:rPr lang="en-US" dirty="0" smtClean="0"/>
              <a:t>)</a:t>
            </a:r>
            <a:r>
              <a:rPr lang="en-US" i="1" dirty="0" smtClean="0"/>
              <a:t>r</a:t>
            </a:r>
            <a:r>
              <a:rPr lang="en-US" baseline="-25000" dirty="0" smtClean="0"/>
              <a:t>0</a:t>
            </a:r>
            <a:r>
              <a:rPr lang="en-US" i="1" dirty="0" smtClean="0"/>
              <a:t>r</a:t>
            </a:r>
            <a:r>
              <a:rPr lang="en-US" baseline="-25000" dirty="0" smtClean="0"/>
              <a:t>1</a:t>
            </a:r>
            <a:r>
              <a:rPr lang="en-US" dirty="0" smtClean="0"/>
              <a:t>)/(</a:t>
            </a:r>
            <a:r>
              <a:rPr lang="en-US" i="1" dirty="0" smtClean="0"/>
              <a:t>r</a:t>
            </a:r>
            <a:r>
              <a:rPr lang="en-US" baseline="-25000" dirty="0" smtClean="0"/>
              <a:t>0</a:t>
            </a:r>
            <a:r>
              <a:rPr lang="en-US" dirty="0" smtClean="0"/>
              <a:t>-</a:t>
            </a:r>
            <a:r>
              <a:rPr lang="en-US" i="1" dirty="0" smtClean="0"/>
              <a:t>r</a:t>
            </a:r>
            <a:r>
              <a:rPr lang="en-US" baseline="-25000" dirty="0" smtClean="0"/>
              <a:t>1</a:t>
            </a:r>
            <a:r>
              <a:rPr lang="en-US" dirty="0" smtClean="0"/>
              <a:t>), and </a:t>
            </a:r>
            <a:r>
              <a:rPr lang="en-US" i="1" dirty="0" smtClean="0"/>
              <a:t>r</a:t>
            </a:r>
            <a:r>
              <a:rPr lang="en-US" baseline="-25000" dirty="0" smtClean="0"/>
              <a:t>0 </a:t>
            </a:r>
            <a:r>
              <a:rPr lang="en-US" dirty="0" smtClean="0"/>
              <a:t>and </a:t>
            </a:r>
            <a:r>
              <a:rPr lang="en-US" i="1" dirty="0" smtClean="0"/>
              <a:t>r</a:t>
            </a:r>
            <a:r>
              <a:rPr lang="en-US" baseline="-25000" dirty="0" smtClean="0"/>
              <a:t>1</a:t>
            </a:r>
            <a:r>
              <a:rPr lang="en-US" dirty="0" smtClean="0"/>
              <a:t> are the roots of </a:t>
            </a:r>
            <a:r>
              <a:rPr lang="en-US" i="1" dirty="0" smtClean="0"/>
              <a:t>D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)=1</a:t>
            </a:r>
            <a:r>
              <a:rPr lang="en-US" i="1" dirty="0" smtClean="0"/>
              <a:t>-bz-az</a:t>
            </a:r>
            <a:r>
              <a:rPr lang="en-US" baseline="30000" dirty="0" smtClean="0"/>
              <a:t>2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Chain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When </a:t>
            </a:r>
            <a:r>
              <a:rPr lang="en-US" i="1" dirty="0" smtClean="0"/>
              <a:t>D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)=</a:t>
            </a:r>
            <a:r>
              <a:rPr lang="en-US" i="1" dirty="0" smtClean="0"/>
              <a:t>az</a:t>
            </a:r>
            <a:r>
              <a:rPr lang="en-US" baseline="30000" dirty="0" smtClean="0"/>
              <a:t>2</a:t>
            </a:r>
            <a:r>
              <a:rPr lang="en-US" i="1" dirty="0" smtClean="0"/>
              <a:t>+bz+</a:t>
            </a:r>
            <a:r>
              <a:rPr lang="en-US" dirty="0" smtClean="0"/>
              <a:t>1, then</a:t>
            </a:r>
          </a:p>
          <a:p>
            <a:pPr>
              <a:buNone/>
            </a:pPr>
            <a:r>
              <a:rPr lang="en-US" i="1" dirty="0" smtClean="0"/>
              <a:t>			D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=(1-</a:t>
            </a:r>
            <a:r>
              <a:rPr lang="en-US" i="1" dirty="0" smtClean="0"/>
              <a:t>z/r</a:t>
            </a:r>
            <a:r>
              <a:rPr lang="en-US" baseline="-25000" dirty="0" smtClean="0"/>
              <a:t>0</a:t>
            </a:r>
            <a:r>
              <a:rPr lang="en-US" dirty="0" smtClean="0"/>
              <a:t>)(1-</a:t>
            </a:r>
            <a:r>
              <a:rPr lang="en-US" i="1" dirty="0" smtClean="0"/>
              <a:t>z/r</a:t>
            </a:r>
            <a:r>
              <a:rPr lang="en-US" baseline="-25000" dirty="0" smtClean="0"/>
              <a:t>1</a:t>
            </a:r>
            <a:r>
              <a:rPr lang="en-US" dirty="0" smtClean="0"/>
              <a:t>) </a:t>
            </a:r>
          </a:p>
          <a:p>
            <a:pPr>
              <a:buNone/>
            </a:pPr>
            <a:r>
              <a:rPr lang="en-US" dirty="0" smtClean="0"/>
              <a:t>	where </a:t>
            </a:r>
            <a:r>
              <a:rPr lang="en-US" i="1" dirty="0" smtClean="0"/>
              <a:t>r</a:t>
            </a:r>
            <a:r>
              <a:rPr lang="en-US" baseline="-25000" dirty="0" smtClean="0"/>
              <a:t>0</a:t>
            </a:r>
            <a:r>
              <a:rPr lang="en-US" dirty="0" smtClean="0"/>
              <a:t> and </a:t>
            </a:r>
            <a:r>
              <a:rPr lang="en-US" i="1" dirty="0" smtClean="0"/>
              <a:t>r</a:t>
            </a:r>
            <a:r>
              <a:rPr lang="en-US" baseline="-25000" dirty="0" smtClean="0"/>
              <a:t>1</a:t>
            </a:r>
            <a:r>
              <a:rPr lang="en-US" i="1" dirty="0" smtClean="0"/>
              <a:t> </a:t>
            </a:r>
            <a:r>
              <a:rPr lang="en-US" dirty="0" smtClean="0"/>
              <a:t>are the (real) roots of </a:t>
            </a:r>
            <a:r>
              <a:rPr lang="en-US" i="1" dirty="0" smtClean="0"/>
              <a:t>D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</a:t>
            </a:r>
          </a:p>
          <a:p>
            <a:r>
              <a:rPr lang="en-US" dirty="0" smtClean="0"/>
              <a:t>We can then expand </a:t>
            </a:r>
            <a:r>
              <a:rPr lang="en-US" i="1" dirty="0" smtClean="0"/>
              <a:t>A</a:t>
            </a:r>
            <a:r>
              <a:rPr lang="en-US" dirty="0" smtClean="0"/>
              <a:t>/(1-</a:t>
            </a:r>
            <a:r>
              <a:rPr lang="en-US" i="1" dirty="0" smtClean="0"/>
              <a:t>z/r</a:t>
            </a:r>
            <a:r>
              <a:rPr lang="en-US" baseline="-25000" dirty="0" smtClean="0"/>
              <a:t>0</a:t>
            </a:r>
            <a:r>
              <a:rPr lang="en-US" dirty="0" smtClean="0"/>
              <a:t>)+</a:t>
            </a:r>
            <a:r>
              <a:rPr lang="en-US" i="1" dirty="0" smtClean="0"/>
              <a:t>B</a:t>
            </a:r>
            <a:r>
              <a:rPr lang="en-US" dirty="0" smtClean="0"/>
              <a:t>/(1-</a:t>
            </a:r>
            <a:r>
              <a:rPr lang="en-US" i="1" dirty="0" smtClean="0"/>
              <a:t>z/r</a:t>
            </a:r>
            <a:r>
              <a:rPr lang="en-US" baseline="-25000" dirty="0" smtClean="0"/>
              <a:t>1</a:t>
            </a:r>
            <a:r>
              <a:rPr lang="en-US" dirty="0" smtClean="0"/>
              <a:t>) into a series and identify individual 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i</a:t>
            </a:r>
            <a:r>
              <a:rPr lang="en-US" dirty="0" smtClean="0"/>
              <a:t> terms</a:t>
            </a:r>
          </a:p>
          <a:p>
            <a:pPr>
              <a:buNone/>
            </a:pPr>
            <a:r>
              <a:rPr lang="en-US" dirty="0" smtClean="0"/>
              <a:t>			</a:t>
            </a:r>
            <a:r>
              <a:rPr lang="en-US" i="1" dirty="0" smtClean="0"/>
              <a:t>A/</a:t>
            </a:r>
            <a:r>
              <a:rPr lang="en-US" dirty="0" smtClean="0"/>
              <a:t>(1-</a:t>
            </a:r>
            <a:r>
              <a:rPr lang="en-US" i="1" dirty="0" smtClean="0"/>
              <a:t>z/r</a:t>
            </a:r>
            <a:r>
              <a:rPr lang="en-US" baseline="-25000" dirty="0" smtClean="0"/>
              <a:t>0</a:t>
            </a:r>
            <a:r>
              <a:rPr lang="en-US" dirty="0" smtClean="0"/>
              <a:t>)=</a:t>
            </a:r>
            <a:r>
              <a:rPr lang="en-US" i="1" dirty="0" smtClean="0"/>
              <a:t>A</a:t>
            </a:r>
            <a:r>
              <a:rPr lang="en-US" dirty="0" smtClean="0">
                <a:sym typeface="Symbol"/>
              </a:rPr>
              <a:t></a:t>
            </a:r>
            <a:r>
              <a:rPr lang="el-GR" dirty="0" smtClean="0"/>
              <a:t>Σ</a:t>
            </a:r>
            <a:r>
              <a:rPr lang="en-US" baseline="-25000" dirty="0" smtClean="0"/>
              <a:t>{</a:t>
            </a:r>
            <a:r>
              <a:rPr lang="en-US" i="1" baseline="-25000" dirty="0" err="1" smtClean="0"/>
              <a:t>i</a:t>
            </a:r>
            <a:r>
              <a:rPr lang="en-US" baseline="-25000" dirty="0" smtClean="0"/>
              <a:t>=0 to </a:t>
            </a:r>
            <a:r>
              <a:rPr lang="en-US" baseline="-25000" dirty="0" smtClean="0">
                <a:sym typeface="Symbol"/>
              </a:rPr>
              <a:t></a:t>
            </a:r>
            <a:r>
              <a:rPr lang="en-US" baseline="-25000" dirty="0" smtClean="0"/>
              <a:t>}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/</a:t>
            </a:r>
            <a:r>
              <a:rPr lang="en-US" i="1" dirty="0" smtClean="0"/>
              <a:t>r</a:t>
            </a:r>
            <a:r>
              <a:rPr lang="en-US" baseline="-25000" dirty="0" smtClean="0"/>
              <a:t>0</a:t>
            </a:r>
            <a:r>
              <a:rPr lang="en-US" dirty="0" smtClean="0"/>
              <a:t>)</a:t>
            </a:r>
            <a:r>
              <a:rPr lang="en-US" i="1" baseline="30000" dirty="0" err="1" smtClean="0"/>
              <a:t>i</a:t>
            </a:r>
            <a:endParaRPr lang="en-US" i="1" baseline="30000" dirty="0" smtClean="0"/>
          </a:p>
          <a:p>
            <a:pPr>
              <a:buNone/>
            </a:pPr>
            <a:r>
              <a:rPr lang="en-US" i="1" baseline="30000" dirty="0" smtClean="0"/>
              <a:t>			</a:t>
            </a:r>
            <a:r>
              <a:rPr lang="en-US" i="1" dirty="0" smtClean="0"/>
              <a:t>B/</a:t>
            </a:r>
            <a:r>
              <a:rPr lang="en-US" dirty="0" smtClean="0"/>
              <a:t>(1-</a:t>
            </a:r>
            <a:r>
              <a:rPr lang="en-US" i="1" dirty="0" smtClean="0"/>
              <a:t>z/r</a:t>
            </a:r>
            <a:r>
              <a:rPr lang="en-US" baseline="-25000" dirty="0" smtClean="0"/>
              <a:t>1</a:t>
            </a:r>
            <a:r>
              <a:rPr lang="en-US" dirty="0" smtClean="0"/>
              <a:t>)=</a:t>
            </a:r>
            <a:r>
              <a:rPr lang="en-US" i="1" dirty="0" smtClean="0"/>
              <a:t>B</a:t>
            </a:r>
            <a:r>
              <a:rPr lang="en-US" dirty="0" smtClean="0">
                <a:sym typeface="Symbol"/>
              </a:rPr>
              <a:t></a:t>
            </a:r>
            <a:r>
              <a:rPr lang="el-GR" dirty="0" smtClean="0"/>
              <a:t>Σ</a:t>
            </a:r>
            <a:r>
              <a:rPr lang="en-US" baseline="-25000" dirty="0" smtClean="0"/>
              <a:t>{</a:t>
            </a:r>
            <a:r>
              <a:rPr lang="en-US" i="1" baseline="-25000" dirty="0" err="1" smtClean="0"/>
              <a:t>i</a:t>
            </a:r>
            <a:r>
              <a:rPr lang="en-US" baseline="-25000" dirty="0" smtClean="0"/>
              <a:t>=0 to </a:t>
            </a:r>
            <a:r>
              <a:rPr lang="en-US" baseline="-25000" dirty="0" smtClean="0">
                <a:sym typeface="Symbol"/>
              </a:rPr>
              <a:t></a:t>
            </a:r>
            <a:r>
              <a:rPr lang="en-US" baseline="-25000" dirty="0" smtClean="0"/>
              <a:t>}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/</a:t>
            </a:r>
            <a:r>
              <a:rPr lang="en-US" i="1" dirty="0" smtClean="0"/>
              <a:t>r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  <a:r>
              <a:rPr lang="en-US" i="1" baseline="30000" dirty="0" err="1" smtClean="0"/>
              <a:t>i</a:t>
            </a:r>
            <a:endParaRPr lang="en-US" dirty="0" smtClean="0"/>
          </a:p>
          <a:p>
            <a:r>
              <a:rPr lang="en-US" dirty="0" smtClean="0"/>
              <a:t>So that 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 = A/r</a:t>
            </a:r>
            <a:r>
              <a:rPr lang="en-US" baseline="-25000" dirty="0" smtClean="0"/>
              <a:t>0</a:t>
            </a:r>
            <a:r>
              <a:rPr lang="en-US" i="1" baseline="30000" dirty="0" smtClean="0"/>
              <a:t>i</a:t>
            </a:r>
            <a:r>
              <a:rPr lang="en-US" i="1" dirty="0" smtClean="0"/>
              <a:t>+B/r</a:t>
            </a:r>
            <a:r>
              <a:rPr lang="en-US" baseline="-25000" dirty="0" smtClean="0"/>
              <a:t>1</a:t>
            </a:r>
            <a:r>
              <a:rPr lang="en-US" i="1" baseline="30000" dirty="0" smtClean="0"/>
              <a:t>i</a:t>
            </a:r>
            <a:endParaRPr lang="en-US" i="1" baseline="30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4055</TotalTime>
  <Words>327</Words>
  <Application>Microsoft Office PowerPoint</Application>
  <PresentationFormat>On-screen Show (4:3)</PresentationFormat>
  <Paragraphs>71</Paragraphs>
  <Slides>8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Equation</vt:lpstr>
      <vt:lpstr>Z-Transforms</vt:lpstr>
      <vt:lpstr>Definition</vt:lpstr>
      <vt:lpstr>Properties</vt:lpstr>
      <vt:lpstr>Response Time in Geom/Geom/1</vt:lpstr>
      <vt:lpstr>Response Time in Geom/Geom/1</vt:lpstr>
      <vt:lpstr>Number of Arrivals in a Service Time</vt:lpstr>
      <vt:lpstr>General Chain Analysis</vt:lpstr>
      <vt:lpstr>General Chain Analysis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Probability Refresher</dc:title>
  <dc:creator>Roch Guerin</dc:creator>
  <cp:lastModifiedBy>Roch Guerin</cp:lastModifiedBy>
  <cp:revision>256</cp:revision>
  <dcterms:created xsi:type="dcterms:W3CDTF">2015-08-26T14:43:30Z</dcterms:created>
  <dcterms:modified xsi:type="dcterms:W3CDTF">2016-09-27T14:39:17Z</dcterms:modified>
</cp:coreProperties>
</file>