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1" r:id="rId2"/>
    <p:sldId id="268" r:id="rId3"/>
    <p:sldId id="269" r:id="rId4"/>
    <p:sldId id="256" r:id="rId5"/>
    <p:sldId id="257" r:id="rId6"/>
    <p:sldId id="259" r:id="rId7"/>
    <p:sldId id="262" r:id="rId8"/>
    <p:sldId id="265" r:id="rId9"/>
    <p:sldId id="266" r:id="rId10"/>
    <p:sldId id="258" r:id="rId11"/>
    <p:sldId id="260" r:id="rId12"/>
    <p:sldId id="264" r:id="rId13"/>
    <p:sldId id="263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90" y="-8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C23096-3FFB-4D2A-988B-60A5AF25D4C1}" type="datetimeFigureOut">
              <a:rPr lang="en-US" smtClean="0"/>
              <a:pPr/>
              <a:t>8/29/2016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9D0FD0-0DB2-4DD4-B321-9533F00D81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9D0FD0-0DB2-4DD4-B321-9533F00D818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9D0FD0-0DB2-4DD4-B321-9533F00D818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9D0FD0-0DB2-4DD4-B321-9533F00D818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9D0FD0-0DB2-4DD4-B321-9533F00D818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9D0FD0-0DB2-4DD4-B321-9533F00D818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9D0FD0-0DB2-4DD4-B321-9533F00D818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9D0FD0-0DB2-4DD4-B321-9533F00D818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9D0FD0-0DB2-4DD4-B321-9533F00D818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9D0FD0-0DB2-4DD4-B321-9533F00D818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9D0FD0-0DB2-4DD4-B321-9533F00D818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9D0FD0-0DB2-4DD4-B321-9533F00D818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9D0FD0-0DB2-4DD4-B321-9533F00D818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9D0FD0-0DB2-4DD4-B321-9533F00D818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9D0FD0-0DB2-4DD4-B321-9533F00D818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E2692-3D46-426B-9952-A1DBBABB19CE}" type="datetime1">
              <a:rPr lang="en-US" smtClean="0"/>
              <a:pPr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DBCA-59B1-423E-88DC-EFBE0EEDE9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4AD2C-9AAB-453C-BE12-17B9E2755A8E}" type="datetime1">
              <a:rPr lang="en-US" smtClean="0"/>
              <a:pPr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DBCA-59B1-423E-88DC-EFBE0EEDE9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C0B7D-2594-493E-AD40-FAAA16406CC2}" type="datetime1">
              <a:rPr lang="en-US" smtClean="0"/>
              <a:pPr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DBCA-59B1-423E-88DC-EFBE0EEDE9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E7CEF-6C87-40FD-8D53-905634AEFFB1}" type="datetime1">
              <a:rPr lang="en-US" smtClean="0"/>
              <a:pPr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DBCA-59B1-423E-88DC-EFBE0EEDE9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FD2BA-A767-483C-B996-381EA0CDF640}" type="datetime1">
              <a:rPr lang="en-US" smtClean="0"/>
              <a:pPr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DBCA-59B1-423E-88DC-EFBE0EEDE9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D1A1E-A923-4142-B19E-7FD67D7FA140}" type="datetime1">
              <a:rPr lang="en-US" smtClean="0"/>
              <a:pPr/>
              <a:t>8/29/2016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DBCA-59B1-423E-88DC-EFBE0EEDE9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FAB83-B7CE-4966-9FCF-E446084B322E}" type="datetime1">
              <a:rPr lang="en-US" smtClean="0"/>
              <a:pPr/>
              <a:t>8/29/2016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DBCA-59B1-423E-88DC-EFBE0EEDE9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E2AF4-BCE8-4845-8C35-CFD752A0997F}" type="datetime1">
              <a:rPr lang="en-US" smtClean="0"/>
              <a:pPr/>
              <a:t>8/29/2016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DBCA-59B1-423E-88DC-EFBE0EEDE9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C6577-B86E-47A4-9B15-313A20D9DC98}" type="datetime1">
              <a:rPr lang="en-US" smtClean="0"/>
              <a:pPr/>
              <a:t>8/29/2016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DBCA-59B1-423E-88DC-EFBE0EEDE9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F81E-E218-4BAE-9D9F-67653E5BE007}" type="datetime1">
              <a:rPr lang="en-US" smtClean="0"/>
              <a:pPr/>
              <a:t>8/29/2016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DBCA-59B1-423E-88DC-EFBE0EEDE9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D3207-B34F-4C23-9CF3-3CD92BC5F526}" type="datetime1">
              <a:rPr lang="en-US" smtClean="0"/>
              <a:pPr/>
              <a:t>8/29/2016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DBCA-59B1-423E-88DC-EFBE0EEDE9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571B4-1BC0-44D0-97CD-C941EC1CE358}" type="datetime1">
              <a:rPr lang="en-US" smtClean="0"/>
              <a:pPr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8DBCA-59B1-423E-88DC-EFBE0EEDE94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uerin@wustl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lasses.engineering.wustl.edu/cse538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CSE 538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Instructor:  Roch Guerin (</a:t>
            </a:r>
            <a:r>
              <a:rPr lang="en-US" dirty="0" smtClean="0">
                <a:hlinkClick r:id="rId3"/>
              </a:rPr>
              <a:t>guerin@wustl.edu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Office hours: Mon &amp; Wed 4:00-5:00pm in Bryan 509</a:t>
            </a:r>
          </a:p>
          <a:p>
            <a:r>
              <a:rPr lang="en-US" dirty="0" smtClean="0"/>
              <a:t>Classes</a:t>
            </a:r>
            <a:r>
              <a:rPr lang="en-US" dirty="0" smtClean="0"/>
              <a:t>: Tuesday &amp; Thursday 10:00-11:30am in </a:t>
            </a:r>
            <a:r>
              <a:rPr lang="en-US" dirty="0" err="1" smtClean="0"/>
              <a:t>Lopata</a:t>
            </a:r>
            <a:r>
              <a:rPr lang="en-US" dirty="0" smtClean="0"/>
              <a:t> </a:t>
            </a:r>
            <a:r>
              <a:rPr lang="en-US" dirty="0" smtClean="0"/>
              <a:t>103</a:t>
            </a:r>
            <a:endParaRPr lang="en-US" dirty="0" smtClean="0"/>
          </a:p>
          <a:p>
            <a:r>
              <a:rPr lang="en-US" dirty="0" smtClean="0"/>
              <a:t>Textbook: M. </a:t>
            </a:r>
            <a:r>
              <a:rPr lang="en-US" dirty="0" err="1" smtClean="0"/>
              <a:t>Harchol-Balter</a:t>
            </a:r>
            <a:r>
              <a:rPr lang="en-US" dirty="0" smtClean="0"/>
              <a:t>, </a:t>
            </a:r>
            <a:r>
              <a:rPr lang="en-US" i="1" dirty="0" smtClean="0"/>
              <a:t>"Performance Modeling and Design of Computer Systems." </a:t>
            </a:r>
            <a:r>
              <a:rPr lang="en-US" dirty="0" smtClean="0"/>
              <a:t>Cambridge University Press (2013), ISBN: 978-1-107-02750-3</a:t>
            </a:r>
          </a:p>
          <a:p>
            <a:r>
              <a:rPr lang="en-US" dirty="0" smtClean="0"/>
              <a:t>Class wiki: </a:t>
            </a:r>
            <a:r>
              <a:rPr lang="en-US" dirty="0" smtClean="0">
                <a:hlinkClick r:id="rId4"/>
              </a:rPr>
              <a:t>http://classes.engineering.wustl.edu/cse538</a:t>
            </a:r>
            <a:r>
              <a:rPr 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DBCA-59B1-423E-88DC-EFBE0EEDE94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Queueing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US" dirty="0" smtClean="0"/>
              <a:t>A system with multiple connected queues and servers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Open networks: external arrivals and jobs eventually leave the system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Closed networks: No external arrivals or departures (departure rate = arrival rate)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Batch systems and interactive systems (main difference is how fast new jobs are submitted once a job completes a “cycle”)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DBCA-59B1-423E-88DC-EFBE0EEDE94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32237"/>
            <a:ext cx="8229600" cy="24685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Probabilistic routing</a:t>
            </a:r>
          </a:p>
          <a:p>
            <a:pPr lvl="1"/>
            <a:r>
              <a:rPr lang="en-US" dirty="0" smtClean="0"/>
              <a:t>“Probabilities” determine where jobs go next</a:t>
            </a:r>
          </a:p>
          <a:p>
            <a:pPr lvl="2"/>
            <a:r>
              <a:rPr lang="en-US" dirty="0" smtClean="0"/>
              <a:t>Note that </a:t>
            </a:r>
            <a:r>
              <a:rPr lang="en-US" i="1" dirty="0" smtClean="0"/>
              <a:t>p</a:t>
            </a:r>
            <a:r>
              <a:rPr lang="en-US" baseline="-25000" dirty="0" smtClean="0"/>
              <a:t>1,out</a:t>
            </a:r>
            <a:r>
              <a:rPr lang="en-US" dirty="0" smtClean="0"/>
              <a:t> + </a:t>
            </a:r>
            <a:r>
              <a:rPr lang="en-US" i="1" dirty="0" smtClean="0"/>
              <a:t>p</a:t>
            </a:r>
            <a:r>
              <a:rPr lang="en-US" baseline="-25000" dirty="0" smtClean="0"/>
              <a:t>12</a:t>
            </a:r>
            <a:r>
              <a:rPr lang="en-US" dirty="0" smtClean="0"/>
              <a:t> + </a:t>
            </a:r>
            <a:r>
              <a:rPr lang="en-US" i="1" dirty="0" smtClean="0"/>
              <a:t>p</a:t>
            </a:r>
            <a:r>
              <a:rPr lang="en-US" baseline="-25000" dirty="0" smtClean="0"/>
              <a:t>13</a:t>
            </a:r>
            <a:r>
              <a:rPr lang="en-US" dirty="0" smtClean="0"/>
              <a:t> = 1</a:t>
            </a:r>
          </a:p>
          <a:p>
            <a:r>
              <a:rPr lang="en-US" dirty="0" smtClean="0"/>
              <a:t>Deterministic routing</a:t>
            </a:r>
          </a:p>
          <a:p>
            <a:pPr lvl="1"/>
            <a:r>
              <a:rPr lang="en-US" dirty="0" smtClean="0"/>
              <a:t>Every jobs follows a fixed path, possibly visiting each server more than once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DBCA-59B1-423E-88DC-EFBE0EEDE944}" type="slidenum">
              <a:rPr lang="en-US" smtClean="0"/>
              <a:pPr/>
              <a:t>11</a:t>
            </a:fld>
            <a:endParaRPr lang="en-US"/>
          </a:p>
        </p:txBody>
      </p:sp>
      <p:grpSp>
        <p:nvGrpSpPr>
          <p:cNvPr id="70" name="Group 69"/>
          <p:cNvGrpSpPr/>
          <p:nvPr/>
        </p:nvGrpSpPr>
        <p:grpSpPr>
          <a:xfrm>
            <a:off x="76200" y="1654200"/>
            <a:ext cx="5655733" cy="2079600"/>
            <a:chOff x="533400" y="1383268"/>
            <a:chExt cx="5655733" cy="2079600"/>
          </a:xfrm>
        </p:grpSpPr>
        <p:grpSp>
          <p:nvGrpSpPr>
            <p:cNvPr id="16" name="Group 15"/>
            <p:cNvGrpSpPr/>
            <p:nvPr/>
          </p:nvGrpSpPr>
          <p:grpSpPr>
            <a:xfrm>
              <a:off x="2726267" y="1600200"/>
              <a:ext cx="1388533" cy="389467"/>
              <a:chOff x="2726267" y="1600200"/>
              <a:chExt cx="1388533" cy="389467"/>
            </a:xfrm>
          </p:grpSpPr>
          <p:sp>
            <p:nvSpPr>
              <p:cNvPr id="7" name="Freeform 6"/>
              <p:cNvSpPr/>
              <p:nvPr/>
            </p:nvSpPr>
            <p:spPr>
              <a:xfrm>
                <a:off x="2726267" y="1600200"/>
                <a:ext cx="914400" cy="389467"/>
              </a:xfrm>
              <a:custGeom>
                <a:avLst/>
                <a:gdLst>
                  <a:gd name="connsiteX0" fmla="*/ 16933 w 914400"/>
                  <a:gd name="connsiteY0" fmla="*/ 0 h 389467"/>
                  <a:gd name="connsiteX1" fmla="*/ 914400 w 914400"/>
                  <a:gd name="connsiteY1" fmla="*/ 0 h 389467"/>
                  <a:gd name="connsiteX2" fmla="*/ 914400 w 914400"/>
                  <a:gd name="connsiteY2" fmla="*/ 389467 h 389467"/>
                  <a:gd name="connsiteX3" fmla="*/ 0 w 914400"/>
                  <a:gd name="connsiteY3" fmla="*/ 389467 h 389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14400" h="389467">
                    <a:moveTo>
                      <a:pt x="16933" y="0"/>
                    </a:moveTo>
                    <a:lnTo>
                      <a:pt x="914400" y="0"/>
                    </a:lnTo>
                    <a:lnTo>
                      <a:pt x="914400" y="389467"/>
                    </a:lnTo>
                    <a:lnTo>
                      <a:pt x="0" y="389467"/>
                    </a:lnTo>
                  </a:path>
                </a:pathLst>
              </a:cu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3505200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3369734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3234268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3098802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2963336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2827870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Oval 14"/>
              <p:cNvSpPr/>
              <p:nvPr/>
            </p:nvSpPr>
            <p:spPr>
              <a:xfrm>
                <a:off x="3657600" y="1600200"/>
                <a:ext cx="457200" cy="381000"/>
              </a:xfrm>
              <a:prstGeom prst="ellips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lIns="0" tIns="0" rIns="0" bIns="91440" rtlCol="0" anchor="ctr"/>
              <a:lstStyle/>
              <a:p>
                <a:pPr algn="ctr"/>
                <a:r>
                  <a:rPr lang="el-GR" i="1" dirty="0" smtClean="0">
                    <a:latin typeface="Times New Roman" pitchFamily="18" charset="0"/>
                    <a:cs typeface="Times New Roman" pitchFamily="18" charset="0"/>
                  </a:rPr>
                  <a:t>μ</a:t>
                </a:r>
                <a:r>
                  <a:rPr lang="en-US" baseline="-25000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en-US" i="1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4631267" y="2506133"/>
              <a:ext cx="1388533" cy="389467"/>
              <a:chOff x="2726267" y="1600200"/>
              <a:chExt cx="1388533" cy="389467"/>
            </a:xfrm>
          </p:grpSpPr>
          <p:sp>
            <p:nvSpPr>
              <p:cNvPr id="18" name="Freeform 17"/>
              <p:cNvSpPr/>
              <p:nvPr/>
            </p:nvSpPr>
            <p:spPr>
              <a:xfrm>
                <a:off x="2726267" y="1600200"/>
                <a:ext cx="914400" cy="389467"/>
              </a:xfrm>
              <a:custGeom>
                <a:avLst/>
                <a:gdLst>
                  <a:gd name="connsiteX0" fmla="*/ 16933 w 914400"/>
                  <a:gd name="connsiteY0" fmla="*/ 0 h 389467"/>
                  <a:gd name="connsiteX1" fmla="*/ 914400 w 914400"/>
                  <a:gd name="connsiteY1" fmla="*/ 0 h 389467"/>
                  <a:gd name="connsiteX2" fmla="*/ 914400 w 914400"/>
                  <a:gd name="connsiteY2" fmla="*/ 389467 h 389467"/>
                  <a:gd name="connsiteX3" fmla="*/ 0 w 914400"/>
                  <a:gd name="connsiteY3" fmla="*/ 389467 h 389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14400" h="389467">
                    <a:moveTo>
                      <a:pt x="16933" y="0"/>
                    </a:moveTo>
                    <a:lnTo>
                      <a:pt x="914400" y="0"/>
                    </a:lnTo>
                    <a:lnTo>
                      <a:pt x="914400" y="389467"/>
                    </a:lnTo>
                    <a:lnTo>
                      <a:pt x="0" y="389467"/>
                    </a:lnTo>
                  </a:path>
                </a:pathLst>
              </a:cu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9" name="Straight Connector 18"/>
              <p:cNvCxnSpPr/>
              <p:nvPr/>
            </p:nvCxnSpPr>
            <p:spPr>
              <a:xfrm>
                <a:off x="3505200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3369734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3234268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3098802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2963336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>
                <a:off x="2827870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Oval 24"/>
              <p:cNvSpPr/>
              <p:nvPr/>
            </p:nvSpPr>
            <p:spPr>
              <a:xfrm>
                <a:off x="3657600" y="1600200"/>
                <a:ext cx="457200" cy="381000"/>
              </a:xfrm>
              <a:prstGeom prst="ellips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lIns="0" tIns="0" rIns="0" bIns="91440" rtlCol="0" anchor="ctr"/>
              <a:lstStyle/>
              <a:p>
                <a:pPr algn="ctr"/>
                <a:r>
                  <a:rPr lang="el-GR" i="1" dirty="0" smtClean="0">
                    <a:latin typeface="Times New Roman" pitchFamily="18" charset="0"/>
                    <a:cs typeface="Times New Roman" pitchFamily="18" charset="0"/>
                  </a:rPr>
                  <a:t>μ</a:t>
                </a:r>
                <a:r>
                  <a:rPr lang="en-US" baseline="-25000" dirty="0" smtClean="0">
                    <a:latin typeface="Times New Roman" pitchFamily="18" charset="0"/>
                    <a:cs typeface="Times New Roman" pitchFamily="18" charset="0"/>
                  </a:rPr>
                  <a:t>3</a:t>
                </a:r>
                <a:endParaRPr lang="en-US" i="1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990600" y="2514600"/>
              <a:ext cx="1388533" cy="389467"/>
              <a:chOff x="2726267" y="1600200"/>
              <a:chExt cx="1388533" cy="389467"/>
            </a:xfrm>
          </p:grpSpPr>
          <p:sp>
            <p:nvSpPr>
              <p:cNvPr id="27" name="Freeform 26"/>
              <p:cNvSpPr/>
              <p:nvPr/>
            </p:nvSpPr>
            <p:spPr>
              <a:xfrm>
                <a:off x="2726267" y="1600200"/>
                <a:ext cx="914400" cy="389467"/>
              </a:xfrm>
              <a:custGeom>
                <a:avLst/>
                <a:gdLst>
                  <a:gd name="connsiteX0" fmla="*/ 16933 w 914400"/>
                  <a:gd name="connsiteY0" fmla="*/ 0 h 389467"/>
                  <a:gd name="connsiteX1" fmla="*/ 914400 w 914400"/>
                  <a:gd name="connsiteY1" fmla="*/ 0 h 389467"/>
                  <a:gd name="connsiteX2" fmla="*/ 914400 w 914400"/>
                  <a:gd name="connsiteY2" fmla="*/ 389467 h 389467"/>
                  <a:gd name="connsiteX3" fmla="*/ 0 w 914400"/>
                  <a:gd name="connsiteY3" fmla="*/ 389467 h 389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14400" h="389467">
                    <a:moveTo>
                      <a:pt x="16933" y="0"/>
                    </a:moveTo>
                    <a:lnTo>
                      <a:pt x="914400" y="0"/>
                    </a:lnTo>
                    <a:lnTo>
                      <a:pt x="914400" y="389467"/>
                    </a:lnTo>
                    <a:lnTo>
                      <a:pt x="0" y="389467"/>
                    </a:lnTo>
                  </a:path>
                </a:pathLst>
              </a:cu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3505200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3369734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>
                <a:off x="3234268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3098802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2963336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2827870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Oval 33"/>
              <p:cNvSpPr/>
              <p:nvPr/>
            </p:nvSpPr>
            <p:spPr>
              <a:xfrm>
                <a:off x="3657600" y="1600200"/>
                <a:ext cx="457200" cy="381000"/>
              </a:xfrm>
              <a:prstGeom prst="ellips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lIns="0" tIns="0" rIns="0" bIns="91440" rtlCol="0" anchor="ctr"/>
              <a:lstStyle/>
              <a:p>
                <a:pPr algn="ctr"/>
                <a:r>
                  <a:rPr lang="el-GR" i="1" dirty="0" smtClean="0">
                    <a:latin typeface="Times New Roman" pitchFamily="18" charset="0"/>
                    <a:cs typeface="Times New Roman" pitchFamily="18" charset="0"/>
                  </a:rPr>
                  <a:t>μ</a:t>
                </a:r>
                <a:r>
                  <a:rPr lang="en-US" baseline="-25000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en-US" i="1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37" name="Straight Arrow Connector 36"/>
            <p:cNvCxnSpPr/>
            <p:nvPr/>
          </p:nvCxnSpPr>
          <p:spPr>
            <a:xfrm>
              <a:off x="2209800" y="1752600"/>
              <a:ext cx="45720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>
              <a:off x="533400" y="2667000"/>
              <a:ext cx="45720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Freeform 43"/>
            <p:cNvSpPr/>
            <p:nvPr/>
          </p:nvSpPr>
          <p:spPr>
            <a:xfrm>
              <a:off x="2379133" y="1888064"/>
              <a:ext cx="304800" cy="753534"/>
            </a:xfrm>
            <a:custGeom>
              <a:avLst/>
              <a:gdLst>
                <a:gd name="connsiteX0" fmla="*/ 0 w 304800"/>
                <a:gd name="connsiteY0" fmla="*/ 753534 h 753534"/>
                <a:gd name="connsiteX1" fmla="*/ 143933 w 304800"/>
                <a:gd name="connsiteY1" fmla="*/ 753534 h 753534"/>
                <a:gd name="connsiteX2" fmla="*/ 143933 w 304800"/>
                <a:gd name="connsiteY2" fmla="*/ 0 h 753534"/>
                <a:gd name="connsiteX3" fmla="*/ 304800 w 304800"/>
                <a:gd name="connsiteY3" fmla="*/ 0 h 753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4800" h="753534">
                  <a:moveTo>
                    <a:pt x="0" y="753534"/>
                  </a:moveTo>
                  <a:lnTo>
                    <a:pt x="143933" y="753534"/>
                  </a:lnTo>
                  <a:lnTo>
                    <a:pt x="143933" y="0"/>
                  </a:lnTo>
                  <a:lnTo>
                    <a:pt x="304800" y="0"/>
                  </a:lnTo>
                </a:path>
              </a:pathLst>
            </a:cu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" name="Straight Arrow Connector 45"/>
            <p:cNvCxnSpPr>
              <a:stCxn id="34" idx="6"/>
            </p:cNvCxnSpPr>
            <p:nvPr/>
          </p:nvCxnSpPr>
          <p:spPr>
            <a:xfrm>
              <a:off x="2379133" y="2705100"/>
              <a:ext cx="2269067" cy="423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Freeform 47"/>
            <p:cNvSpPr/>
            <p:nvPr/>
          </p:nvSpPr>
          <p:spPr>
            <a:xfrm>
              <a:off x="2362200" y="2802467"/>
              <a:ext cx="169333" cy="414866"/>
            </a:xfrm>
            <a:custGeom>
              <a:avLst/>
              <a:gdLst>
                <a:gd name="connsiteX0" fmla="*/ 0 w 169333"/>
                <a:gd name="connsiteY0" fmla="*/ 0 h 414866"/>
                <a:gd name="connsiteX1" fmla="*/ 160867 w 169333"/>
                <a:gd name="connsiteY1" fmla="*/ 0 h 414866"/>
                <a:gd name="connsiteX2" fmla="*/ 169333 w 169333"/>
                <a:gd name="connsiteY2" fmla="*/ 414866 h 414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9333" h="414866">
                  <a:moveTo>
                    <a:pt x="0" y="0"/>
                  </a:moveTo>
                  <a:lnTo>
                    <a:pt x="160867" y="0"/>
                  </a:lnTo>
                  <a:lnTo>
                    <a:pt x="169333" y="414866"/>
                  </a:lnTo>
                </a:path>
              </a:pathLst>
            </a:cu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Freeform 52"/>
            <p:cNvSpPr/>
            <p:nvPr/>
          </p:nvSpPr>
          <p:spPr>
            <a:xfrm>
              <a:off x="838200" y="2700867"/>
              <a:ext cx="5350933" cy="313266"/>
            </a:xfrm>
            <a:custGeom>
              <a:avLst/>
              <a:gdLst>
                <a:gd name="connsiteX0" fmla="*/ 5173133 w 5350933"/>
                <a:gd name="connsiteY0" fmla="*/ 0 h 313266"/>
                <a:gd name="connsiteX1" fmla="*/ 5350933 w 5350933"/>
                <a:gd name="connsiteY1" fmla="*/ 0 h 313266"/>
                <a:gd name="connsiteX2" fmla="*/ 5350933 w 5350933"/>
                <a:gd name="connsiteY2" fmla="*/ 313266 h 313266"/>
                <a:gd name="connsiteX3" fmla="*/ 76200 w 5350933"/>
                <a:gd name="connsiteY3" fmla="*/ 313266 h 313266"/>
                <a:gd name="connsiteX4" fmla="*/ 0 w 5350933"/>
                <a:gd name="connsiteY4" fmla="*/ 313266 h 313266"/>
                <a:gd name="connsiteX5" fmla="*/ 0 w 5350933"/>
                <a:gd name="connsiteY5" fmla="*/ 118533 h 313266"/>
                <a:gd name="connsiteX6" fmla="*/ 93133 w 5350933"/>
                <a:gd name="connsiteY6" fmla="*/ 127000 h 3132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50933" h="313266">
                  <a:moveTo>
                    <a:pt x="5173133" y="0"/>
                  </a:moveTo>
                  <a:lnTo>
                    <a:pt x="5350933" y="0"/>
                  </a:lnTo>
                  <a:lnTo>
                    <a:pt x="5350933" y="313266"/>
                  </a:lnTo>
                  <a:lnTo>
                    <a:pt x="76200" y="313266"/>
                  </a:lnTo>
                  <a:lnTo>
                    <a:pt x="0" y="313266"/>
                  </a:lnTo>
                  <a:lnTo>
                    <a:pt x="0" y="118533"/>
                  </a:lnTo>
                  <a:lnTo>
                    <a:pt x="93133" y="127000"/>
                  </a:lnTo>
                </a:path>
              </a:pathLst>
            </a:cu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6" name="Straight Arrow Connector 55"/>
            <p:cNvCxnSpPr/>
            <p:nvPr/>
          </p:nvCxnSpPr>
          <p:spPr>
            <a:xfrm>
              <a:off x="4097866" y="1701798"/>
              <a:ext cx="45720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Freeform 58"/>
            <p:cNvSpPr/>
            <p:nvPr/>
          </p:nvSpPr>
          <p:spPr>
            <a:xfrm>
              <a:off x="4106333" y="1854200"/>
              <a:ext cx="491067" cy="736600"/>
            </a:xfrm>
            <a:custGeom>
              <a:avLst/>
              <a:gdLst>
                <a:gd name="connsiteX0" fmla="*/ 0 w 491067"/>
                <a:gd name="connsiteY0" fmla="*/ 0 h 736600"/>
                <a:gd name="connsiteX1" fmla="*/ 160867 w 491067"/>
                <a:gd name="connsiteY1" fmla="*/ 8467 h 736600"/>
                <a:gd name="connsiteX2" fmla="*/ 143934 w 491067"/>
                <a:gd name="connsiteY2" fmla="*/ 728133 h 736600"/>
                <a:gd name="connsiteX3" fmla="*/ 491067 w 491067"/>
                <a:gd name="connsiteY3" fmla="*/ 736600 h 736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067" h="736600">
                  <a:moveTo>
                    <a:pt x="0" y="0"/>
                  </a:moveTo>
                  <a:lnTo>
                    <a:pt x="160867" y="8467"/>
                  </a:lnTo>
                  <a:lnTo>
                    <a:pt x="143934" y="728133"/>
                  </a:lnTo>
                  <a:lnTo>
                    <a:pt x="491067" y="736600"/>
                  </a:lnTo>
                </a:path>
              </a:pathLst>
            </a:cu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Freeform 59"/>
            <p:cNvSpPr/>
            <p:nvPr/>
          </p:nvSpPr>
          <p:spPr>
            <a:xfrm>
              <a:off x="4377267" y="2844800"/>
              <a:ext cx="211666" cy="321733"/>
            </a:xfrm>
            <a:custGeom>
              <a:avLst/>
              <a:gdLst>
                <a:gd name="connsiteX0" fmla="*/ 8466 w 211666"/>
                <a:gd name="connsiteY0" fmla="*/ 321733 h 321733"/>
                <a:gd name="connsiteX1" fmla="*/ 0 w 211666"/>
                <a:gd name="connsiteY1" fmla="*/ 0 h 321733"/>
                <a:gd name="connsiteX2" fmla="*/ 211666 w 211666"/>
                <a:gd name="connsiteY2" fmla="*/ 0 h 321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1666" h="321733">
                  <a:moveTo>
                    <a:pt x="8466" y="321733"/>
                  </a:moveTo>
                  <a:lnTo>
                    <a:pt x="0" y="0"/>
                  </a:lnTo>
                  <a:lnTo>
                    <a:pt x="211666" y="0"/>
                  </a:lnTo>
                </a:path>
              </a:pathLst>
            </a:cu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533400" y="22860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2209800" y="138326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4114800" y="305966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2057400" y="20574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12</a:t>
              </a:r>
              <a:endParaRPr lang="en-US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2286000" y="3093536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1,out</a:t>
              </a:r>
              <a:endParaRPr lang="en-US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572000" y="1473201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2,out</a:t>
              </a:r>
              <a:endParaRPr lang="en-US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2895600" y="2353733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13</a:t>
              </a:r>
              <a:endParaRPr lang="en-US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4267200" y="19050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23</a:t>
              </a:r>
              <a:endParaRPr lang="en-US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048000" y="2983468"/>
              <a:ext cx="838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31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= 1</a:t>
              </a:r>
              <a:endParaRPr lang="en-US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5562600" y="1518734"/>
            <a:ext cx="3505200" cy="2215066"/>
            <a:chOff x="5334000" y="1278466"/>
            <a:chExt cx="3505200" cy="2215066"/>
          </a:xfrm>
        </p:grpSpPr>
        <p:grpSp>
          <p:nvGrpSpPr>
            <p:cNvPr id="80" name="Group 79"/>
            <p:cNvGrpSpPr/>
            <p:nvPr/>
          </p:nvGrpSpPr>
          <p:grpSpPr>
            <a:xfrm>
              <a:off x="5799667" y="1600200"/>
              <a:ext cx="1058333" cy="457200"/>
              <a:chOff x="5799667" y="1600200"/>
              <a:chExt cx="1058333" cy="457200"/>
            </a:xfrm>
          </p:grpSpPr>
          <p:grpSp>
            <p:nvGrpSpPr>
              <p:cNvPr id="78" name="Group 77"/>
              <p:cNvGrpSpPr/>
              <p:nvPr/>
            </p:nvGrpSpPr>
            <p:grpSpPr>
              <a:xfrm>
                <a:off x="5799667" y="1600200"/>
                <a:ext cx="524933" cy="457200"/>
                <a:chOff x="5799667" y="1600200"/>
                <a:chExt cx="524933" cy="457200"/>
              </a:xfrm>
            </p:grpSpPr>
            <p:sp>
              <p:nvSpPr>
                <p:cNvPr id="73" name="Freeform 72"/>
                <p:cNvSpPr/>
                <p:nvPr/>
              </p:nvSpPr>
              <p:spPr>
                <a:xfrm>
                  <a:off x="5799667" y="1608667"/>
                  <a:ext cx="524933" cy="440267"/>
                </a:xfrm>
                <a:custGeom>
                  <a:avLst/>
                  <a:gdLst>
                    <a:gd name="connsiteX0" fmla="*/ 0 w 524933"/>
                    <a:gd name="connsiteY0" fmla="*/ 0 h 440267"/>
                    <a:gd name="connsiteX1" fmla="*/ 524933 w 524933"/>
                    <a:gd name="connsiteY1" fmla="*/ 8467 h 440267"/>
                    <a:gd name="connsiteX2" fmla="*/ 524933 w 524933"/>
                    <a:gd name="connsiteY2" fmla="*/ 440267 h 440267"/>
                    <a:gd name="connsiteX3" fmla="*/ 8466 w 524933"/>
                    <a:gd name="connsiteY3" fmla="*/ 423333 h 4402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24933" h="440267">
                      <a:moveTo>
                        <a:pt x="0" y="0"/>
                      </a:moveTo>
                      <a:lnTo>
                        <a:pt x="524933" y="8467"/>
                      </a:lnTo>
                      <a:lnTo>
                        <a:pt x="524933" y="440267"/>
                      </a:lnTo>
                      <a:lnTo>
                        <a:pt x="8466" y="423333"/>
                      </a:ln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5" name="Straight Connector 74"/>
                <p:cNvCxnSpPr/>
                <p:nvPr/>
              </p:nvCxnSpPr>
              <p:spPr>
                <a:xfrm>
                  <a:off x="6172200" y="1600200"/>
                  <a:ext cx="0" cy="4572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Straight Connector 75"/>
                <p:cNvCxnSpPr/>
                <p:nvPr/>
              </p:nvCxnSpPr>
              <p:spPr>
                <a:xfrm>
                  <a:off x="6019800" y="1600200"/>
                  <a:ext cx="0" cy="4572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/>
                <p:cNvCxnSpPr/>
                <p:nvPr/>
              </p:nvCxnSpPr>
              <p:spPr>
                <a:xfrm>
                  <a:off x="5867400" y="1600200"/>
                  <a:ext cx="0" cy="4572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9" name="Oval 78"/>
              <p:cNvSpPr/>
              <p:nvPr/>
            </p:nvSpPr>
            <p:spPr>
              <a:xfrm>
                <a:off x="6324600" y="1600200"/>
                <a:ext cx="533400" cy="457200"/>
              </a:xfrm>
              <a:prstGeom prst="ellips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1" name="Group 80"/>
            <p:cNvGrpSpPr/>
            <p:nvPr/>
          </p:nvGrpSpPr>
          <p:grpSpPr>
            <a:xfrm>
              <a:off x="7323667" y="1600200"/>
              <a:ext cx="1058333" cy="457200"/>
              <a:chOff x="5799667" y="1600200"/>
              <a:chExt cx="1058333" cy="457200"/>
            </a:xfrm>
          </p:grpSpPr>
          <p:grpSp>
            <p:nvGrpSpPr>
              <p:cNvPr id="82" name="Group 81"/>
              <p:cNvGrpSpPr/>
              <p:nvPr/>
            </p:nvGrpSpPr>
            <p:grpSpPr>
              <a:xfrm>
                <a:off x="5799667" y="1600200"/>
                <a:ext cx="524933" cy="457200"/>
                <a:chOff x="5799667" y="1600200"/>
                <a:chExt cx="524933" cy="457200"/>
              </a:xfrm>
            </p:grpSpPr>
            <p:sp>
              <p:nvSpPr>
                <p:cNvPr id="84" name="Freeform 83"/>
                <p:cNvSpPr/>
                <p:nvPr/>
              </p:nvSpPr>
              <p:spPr>
                <a:xfrm>
                  <a:off x="5799667" y="1608667"/>
                  <a:ext cx="524933" cy="440267"/>
                </a:xfrm>
                <a:custGeom>
                  <a:avLst/>
                  <a:gdLst>
                    <a:gd name="connsiteX0" fmla="*/ 0 w 524933"/>
                    <a:gd name="connsiteY0" fmla="*/ 0 h 440267"/>
                    <a:gd name="connsiteX1" fmla="*/ 524933 w 524933"/>
                    <a:gd name="connsiteY1" fmla="*/ 8467 h 440267"/>
                    <a:gd name="connsiteX2" fmla="*/ 524933 w 524933"/>
                    <a:gd name="connsiteY2" fmla="*/ 440267 h 440267"/>
                    <a:gd name="connsiteX3" fmla="*/ 8466 w 524933"/>
                    <a:gd name="connsiteY3" fmla="*/ 423333 h 4402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24933" h="440267">
                      <a:moveTo>
                        <a:pt x="0" y="0"/>
                      </a:moveTo>
                      <a:lnTo>
                        <a:pt x="524933" y="8467"/>
                      </a:lnTo>
                      <a:lnTo>
                        <a:pt x="524933" y="440267"/>
                      </a:lnTo>
                      <a:lnTo>
                        <a:pt x="8466" y="423333"/>
                      </a:ln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85" name="Straight Connector 84"/>
                <p:cNvCxnSpPr/>
                <p:nvPr/>
              </p:nvCxnSpPr>
              <p:spPr>
                <a:xfrm>
                  <a:off x="6172200" y="1600200"/>
                  <a:ext cx="0" cy="4572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Straight Connector 85"/>
                <p:cNvCxnSpPr/>
                <p:nvPr/>
              </p:nvCxnSpPr>
              <p:spPr>
                <a:xfrm>
                  <a:off x="6019800" y="1600200"/>
                  <a:ext cx="0" cy="4572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Straight Connector 86"/>
                <p:cNvCxnSpPr/>
                <p:nvPr/>
              </p:nvCxnSpPr>
              <p:spPr>
                <a:xfrm>
                  <a:off x="5867400" y="1600200"/>
                  <a:ext cx="0" cy="4572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3" name="Oval 82"/>
              <p:cNvSpPr/>
              <p:nvPr/>
            </p:nvSpPr>
            <p:spPr>
              <a:xfrm>
                <a:off x="6324600" y="1600200"/>
                <a:ext cx="533400" cy="457200"/>
              </a:xfrm>
              <a:prstGeom prst="ellips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8" name="Group 87"/>
            <p:cNvGrpSpPr/>
            <p:nvPr/>
          </p:nvGrpSpPr>
          <p:grpSpPr>
            <a:xfrm flipH="1">
              <a:off x="7315200" y="2667000"/>
              <a:ext cx="1058333" cy="457200"/>
              <a:chOff x="5799667" y="1600200"/>
              <a:chExt cx="1058333" cy="457200"/>
            </a:xfrm>
          </p:grpSpPr>
          <p:grpSp>
            <p:nvGrpSpPr>
              <p:cNvPr id="89" name="Group 88"/>
              <p:cNvGrpSpPr/>
              <p:nvPr/>
            </p:nvGrpSpPr>
            <p:grpSpPr>
              <a:xfrm>
                <a:off x="5799667" y="1600200"/>
                <a:ext cx="524933" cy="457200"/>
                <a:chOff x="5799667" y="1600200"/>
                <a:chExt cx="524933" cy="457200"/>
              </a:xfrm>
            </p:grpSpPr>
            <p:sp>
              <p:nvSpPr>
                <p:cNvPr id="91" name="Freeform 90"/>
                <p:cNvSpPr/>
                <p:nvPr/>
              </p:nvSpPr>
              <p:spPr>
                <a:xfrm>
                  <a:off x="5799667" y="1608667"/>
                  <a:ext cx="524933" cy="440267"/>
                </a:xfrm>
                <a:custGeom>
                  <a:avLst/>
                  <a:gdLst>
                    <a:gd name="connsiteX0" fmla="*/ 0 w 524933"/>
                    <a:gd name="connsiteY0" fmla="*/ 0 h 440267"/>
                    <a:gd name="connsiteX1" fmla="*/ 524933 w 524933"/>
                    <a:gd name="connsiteY1" fmla="*/ 8467 h 440267"/>
                    <a:gd name="connsiteX2" fmla="*/ 524933 w 524933"/>
                    <a:gd name="connsiteY2" fmla="*/ 440267 h 440267"/>
                    <a:gd name="connsiteX3" fmla="*/ 8466 w 524933"/>
                    <a:gd name="connsiteY3" fmla="*/ 423333 h 4402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24933" h="440267">
                      <a:moveTo>
                        <a:pt x="0" y="0"/>
                      </a:moveTo>
                      <a:lnTo>
                        <a:pt x="524933" y="8467"/>
                      </a:lnTo>
                      <a:lnTo>
                        <a:pt x="524933" y="440267"/>
                      </a:lnTo>
                      <a:lnTo>
                        <a:pt x="8466" y="423333"/>
                      </a:ln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92" name="Straight Connector 91"/>
                <p:cNvCxnSpPr/>
                <p:nvPr/>
              </p:nvCxnSpPr>
              <p:spPr>
                <a:xfrm>
                  <a:off x="6172200" y="1600200"/>
                  <a:ext cx="0" cy="4572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Straight Connector 92"/>
                <p:cNvCxnSpPr/>
                <p:nvPr/>
              </p:nvCxnSpPr>
              <p:spPr>
                <a:xfrm>
                  <a:off x="6019800" y="1600200"/>
                  <a:ext cx="0" cy="4572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Straight Connector 93"/>
                <p:cNvCxnSpPr/>
                <p:nvPr/>
              </p:nvCxnSpPr>
              <p:spPr>
                <a:xfrm>
                  <a:off x="5867400" y="1600200"/>
                  <a:ext cx="0" cy="4572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0" name="Oval 89"/>
              <p:cNvSpPr/>
              <p:nvPr/>
            </p:nvSpPr>
            <p:spPr>
              <a:xfrm>
                <a:off x="6324600" y="1600200"/>
                <a:ext cx="533400" cy="457200"/>
              </a:xfrm>
              <a:prstGeom prst="ellips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95" name="Straight Arrow Connector 94"/>
            <p:cNvCxnSpPr/>
            <p:nvPr/>
          </p:nvCxnSpPr>
          <p:spPr>
            <a:xfrm>
              <a:off x="5410200" y="1828800"/>
              <a:ext cx="45720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/>
            <p:nvPr/>
          </p:nvCxnSpPr>
          <p:spPr>
            <a:xfrm>
              <a:off x="6841066" y="1752600"/>
              <a:ext cx="45720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/>
            <p:nvPr/>
          </p:nvCxnSpPr>
          <p:spPr>
            <a:xfrm>
              <a:off x="8382000" y="1820333"/>
              <a:ext cx="45720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Freeform 97"/>
            <p:cNvSpPr/>
            <p:nvPr/>
          </p:nvSpPr>
          <p:spPr>
            <a:xfrm>
              <a:off x="8348133" y="1947333"/>
              <a:ext cx="296334" cy="914400"/>
            </a:xfrm>
            <a:custGeom>
              <a:avLst/>
              <a:gdLst>
                <a:gd name="connsiteX0" fmla="*/ 0 w 296334"/>
                <a:gd name="connsiteY0" fmla="*/ 0 h 914400"/>
                <a:gd name="connsiteX1" fmla="*/ 287867 w 296334"/>
                <a:gd name="connsiteY1" fmla="*/ 8467 h 914400"/>
                <a:gd name="connsiteX2" fmla="*/ 296334 w 296334"/>
                <a:gd name="connsiteY2" fmla="*/ 914400 h 914400"/>
                <a:gd name="connsiteX3" fmla="*/ 50800 w 296334"/>
                <a:gd name="connsiteY3" fmla="*/ 905934 h 91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6334" h="914400">
                  <a:moveTo>
                    <a:pt x="0" y="0"/>
                  </a:moveTo>
                  <a:lnTo>
                    <a:pt x="287867" y="8467"/>
                  </a:lnTo>
                  <a:cubicBezTo>
                    <a:pt x="290689" y="310445"/>
                    <a:pt x="293512" y="612422"/>
                    <a:pt x="296334" y="914400"/>
                  </a:cubicBezTo>
                  <a:lnTo>
                    <a:pt x="50800" y="905934"/>
                  </a:lnTo>
                </a:path>
              </a:pathLst>
            </a:cu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flipH="1" flipV="1">
              <a:off x="7027333" y="1972733"/>
              <a:ext cx="296334" cy="914400"/>
            </a:xfrm>
            <a:custGeom>
              <a:avLst/>
              <a:gdLst>
                <a:gd name="connsiteX0" fmla="*/ 0 w 296334"/>
                <a:gd name="connsiteY0" fmla="*/ 0 h 914400"/>
                <a:gd name="connsiteX1" fmla="*/ 287867 w 296334"/>
                <a:gd name="connsiteY1" fmla="*/ 8467 h 914400"/>
                <a:gd name="connsiteX2" fmla="*/ 296334 w 296334"/>
                <a:gd name="connsiteY2" fmla="*/ 914400 h 914400"/>
                <a:gd name="connsiteX3" fmla="*/ 50800 w 296334"/>
                <a:gd name="connsiteY3" fmla="*/ 905934 h 91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6334" h="914400">
                  <a:moveTo>
                    <a:pt x="0" y="0"/>
                  </a:moveTo>
                  <a:lnTo>
                    <a:pt x="287867" y="8467"/>
                  </a:lnTo>
                  <a:cubicBezTo>
                    <a:pt x="290689" y="310445"/>
                    <a:pt x="293512" y="612422"/>
                    <a:pt x="296334" y="914400"/>
                  </a:cubicBezTo>
                  <a:lnTo>
                    <a:pt x="50800" y="905934"/>
                  </a:lnTo>
                </a:path>
              </a:pathLst>
            </a:cu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6290732" y="1278466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CPU</a:t>
              </a:r>
              <a:endParaRPr lang="en-US" dirty="0"/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7696200" y="1295400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Disk 1</a:t>
              </a:r>
              <a:endParaRPr lang="en-US" dirty="0"/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7162800" y="3124200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Disk 2</a:t>
              </a:r>
              <a:endParaRPr lang="en-US" dirty="0"/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5334000" y="1447800"/>
              <a:ext cx="3810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i="1" dirty="0" smtClean="0">
                  <a:latin typeface="Times New Roman" pitchFamily="18" charset="0"/>
                  <a:cs typeface="Times New Roman" pitchFamily="18" charset="0"/>
                </a:rPr>
                <a:t>λ</a:t>
              </a:r>
              <a:endParaRPr lang="en-US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7086600" y="2057400"/>
              <a:ext cx="1524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2x around</a:t>
              </a:r>
            </a:p>
            <a:p>
              <a:r>
                <a:rPr lang="en-US" dirty="0" smtClean="0"/>
                <a:t>Disks 1,2,1,2,1</a:t>
              </a:r>
              <a:endParaRPr lang="en-US" dirty="0"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Networks Throughput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57600"/>
            <a:ext cx="8229600" cy="24685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System throughput:  </a:t>
            </a:r>
            <a:r>
              <a:rPr lang="en-US" i="1" dirty="0" smtClean="0"/>
              <a:t>X </a:t>
            </a:r>
            <a:r>
              <a:rPr lang="en-US" dirty="0" smtClean="0"/>
              <a:t>= </a:t>
            </a:r>
            <a:r>
              <a:rPr lang="el-GR" dirty="0" smtClean="0"/>
              <a:t>Σ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 </a:t>
            </a:r>
            <a:r>
              <a:rPr lang="en-US" i="1" dirty="0" err="1" smtClean="0"/>
              <a:t>r</a:t>
            </a:r>
            <a:r>
              <a:rPr lang="en-US" i="1" baseline="-25000" dirty="0" err="1" smtClean="0"/>
              <a:t>i</a:t>
            </a:r>
            <a:endParaRPr lang="en-US" i="1" baseline="-25000" dirty="0" smtClean="0"/>
          </a:p>
          <a:p>
            <a:r>
              <a:rPr lang="en-US" dirty="0" smtClean="0"/>
              <a:t>Single server throughput </a:t>
            </a:r>
            <a:r>
              <a:rPr lang="en-US" i="1" dirty="0" smtClean="0"/>
              <a:t>X</a:t>
            </a:r>
            <a:r>
              <a:rPr lang="en-US" i="1" baseline="-25000" dirty="0" smtClean="0"/>
              <a:t>i</a:t>
            </a:r>
            <a:r>
              <a:rPr lang="en-US" i="1" dirty="0" smtClean="0"/>
              <a:t> </a:t>
            </a:r>
            <a:r>
              <a:rPr lang="en-US" dirty="0" smtClean="0"/>
              <a:t>= </a:t>
            </a:r>
            <a:r>
              <a:rPr lang="el-GR" i="1" dirty="0" smtClean="0"/>
              <a:t>λ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, </a:t>
            </a:r>
            <a:r>
              <a:rPr lang="en-US" dirty="0" smtClean="0"/>
              <a:t>but what is</a:t>
            </a:r>
            <a:r>
              <a:rPr lang="el-GR" i="1" dirty="0" smtClean="0"/>
              <a:t> λ</a:t>
            </a:r>
            <a:r>
              <a:rPr lang="en-US" i="1" baseline="-25000" dirty="0" err="1" smtClean="0"/>
              <a:t>i</a:t>
            </a:r>
            <a:r>
              <a:rPr lang="en-US" dirty="0" smtClean="0"/>
              <a:t>?</a:t>
            </a:r>
          </a:p>
          <a:p>
            <a:pPr lvl="1"/>
            <a:r>
              <a:rPr lang="el-GR" i="1" dirty="0" smtClean="0"/>
              <a:t>λ</a:t>
            </a:r>
            <a:r>
              <a:rPr lang="en-US" i="1" baseline="-25000" dirty="0" err="1" smtClean="0"/>
              <a:t>i</a:t>
            </a:r>
            <a:r>
              <a:rPr lang="en-US" i="1" baseline="-25000" dirty="0" smtClean="0"/>
              <a:t> </a:t>
            </a:r>
            <a:r>
              <a:rPr lang="en-US" dirty="0" smtClean="0"/>
              <a:t>= </a:t>
            </a:r>
            <a:r>
              <a:rPr lang="en-US" i="1" dirty="0" err="1" smtClean="0"/>
              <a:t>r</a:t>
            </a:r>
            <a:r>
              <a:rPr lang="en-US" i="1" baseline="-25000" dirty="0" err="1" smtClean="0"/>
              <a:t>i</a:t>
            </a:r>
            <a:r>
              <a:rPr lang="en-US" dirty="0" smtClean="0"/>
              <a:t> + </a:t>
            </a:r>
            <a:r>
              <a:rPr lang="el-GR" dirty="0" smtClean="0"/>
              <a:t>Σ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ji</a:t>
            </a:r>
            <a:r>
              <a:rPr lang="en-US" i="1" dirty="0" smtClean="0"/>
              <a:t> </a:t>
            </a:r>
            <a:r>
              <a:rPr lang="el-GR" i="1" dirty="0" smtClean="0"/>
              <a:t>λ</a:t>
            </a:r>
            <a:r>
              <a:rPr lang="en-US" i="1" baseline="-25000" dirty="0" smtClean="0"/>
              <a:t>j </a:t>
            </a:r>
            <a:r>
              <a:rPr lang="en-US" dirty="0" smtClean="0"/>
              <a:t>(a system of equations)</a:t>
            </a:r>
          </a:p>
          <a:p>
            <a:pPr lvl="1"/>
            <a:r>
              <a:rPr lang="en-US" dirty="0" smtClean="0"/>
              <a:t>Note that the </a:t>
            </a:r>
            <a:r>
              <a:rPr lang="en-US" i="1" dirty="0" err="1" smtClean="0"/>
              <a:t>r</a:t>
            </a:r>
            <a:r>
              <a:rPr lang="en-US" i="1" baseline="-25000" dirty="0" err="1" smtClean="0"/>
              <a:t>i</a:t>
            </a:r>
            <a:r>
              <a:rPr lang="en-US" dirty="0" err="1" smtClean="0"/>
              <a:t>’s</a:t>
            </a:r>
            <a:r>
              <a:rPr lang="en-US" dirty="0" smtClean="0"/>
              <a:t> are constrained by the fact that we need </a:t>
            </a:r>
            <a:r>
              <a:rPr lang="el-GR" i="1" dirty="0" smtClean="0"/>
              <a:t>λ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 &lt; </a:t>
            </a:r>
            <a:r>
              <a:rPr lang="el-GR" i="1" dirty="0" smtClean="0"/>
              <a:t>μ</a:t>
            </a:r>
            <a:r>
              <a:rPr lang="en-US" i="1" baseline="-25000" dirty="0" err="1" smtClean="0"/>
              <a:t>i</a:t>
            </a:r>
            <a:endParaRPr lang="en-US" baseline="-25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DBCA-59B1-423E-88DC-EFBE0EEDE944}" type="slidenum">
              <a:rPr lang="en-US" smtClean="0"/>
              <a:pPr/>
              <a:t>12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278467" y="1219200"/>
            <a:ext cx="5655733" cy="2079600"/>
            <a:chOff x="533400" y="1383268"/>
            <a:chExt cx="5655733" cy="2079600"/>
          </a:xfrm>
        </p:grpSpPr>
        <p:grpSp>
          <p:nvGrpSpPr>
            <p:cNvPr id="6" name="Group 15"/>
            <p:cNvGrpSpPr/>
            <p:nvPr/>
          </p:nvGrpSpPr>
          <p:grpSpPr>
            <a:xfrm>
              <a:off x="2726267" y="1600200"/>
              <a:ext cx="1388533" cy="389467"/>
              <a:chOff x="2726267" y="1600200"/>
              <a:chExt cx="1388533" cy="389467"/>
            </a:xfrm>
          </p:grpSpPr>
          <p:sp>
            <p:nvSpPr>
              <p:cNvPr id="43" name="Freeform 42"/>
              <p:cNvSpPr/>
              <p:nvPr/>
            </p:nvSpPr>
            <p:spPr>
              <a:xfrm>
                <a:off x="2726267" y="1600200"/>
                <a:ext cx="914400" cy="389467"/>
              </a:xfrm>
              <a:custGeom>
                <a:avLst/>
                <a:gdLst>
                  <a:gd name="connsiteX0" fmla="*/ 16933 w 914400"/>
                  <a:gd name="connsiteY0" fmla="*/ 0 h 389467"/>
                  <a:gd name="connsiteX1" fmla="*/ 914400 w 914400"/>
                  <a:gd name="connsiteY1" fmla="*/ 0 h 389467"/>
                  <a:gd name="connsiteX2" fmla="*/ 914400 w 914400"/>
                  <a:gd name="connsiteY2" fmla="*/ 389467 h 389467"/>
                  <a:gd name="connsiteX3" fmla="*/ 0 w 914400"/>
                  <a:gd name="connsiteY3" fmla="*/ 389467 h 389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14400" h="389467">
                    <a:moveTo>
                      <a:pt x="16933" y="0"/>
                    </a:moveTo>
                    <a:lnTo>
                      <a:pt x="914400" y="0"/>
                    </a:lnTo>
                    <a:lnTo>
                      <a:pt x="914400" y="389467"/>
                    </a:lnTo>
                    <a:lnTo>
                      <a:pt x="0" y="389467"/>
                    </a:lnTo>
                  </a:path>
                </a:pathLst>
              </a:cu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4" name="Straight Connector 43"/>
              <p:cNvCxnSpPr/>
              <p:nvPr/>
            </p:nvCxnSpPr>
            <p:spPr>
              <a:xfrm>
                <a:off x="3505200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>
                <a:off x="3369734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>
                <a:off x="3234268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>
                <a:off x="3098802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>
                <a:off x="2963336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>
                <a:off x="2827870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Oval 49"/>
              <p:cNvSpPr/>
              <p:nvPr/>
            </p:nvSpPr>
            <p:spPr>
              <a:xfrm>
                <a:off x="3657600" y="1600200"/>
                <a:ext cx="457200" cy="381000"/>
              </a:xfrm>
              <a:prstGeom prst="ellips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lIns="0" tIns="0" rIns="0" bIns="91440" rtlCol="0" anchor="ctr"/>
              <a:lstStyle/>
              <a:p>
                <a:pPr algn="ctr"/>
                <a:r>
                  <a:rPr lang="el-GR" i="1" dirty="0" smtClean="0">
                    <a:latin typeface="Times New Roman" pitchFamily="18" charset="0"/>
                    <a:cs typeface="Times New Roman" pitchFamily="18" charset="0"/>
                  </a:rPr>
                  <a:t>μ</a:t>
                </a:r>
                <a:r>
                  <a:rPr lang="en-US" baseline="-25000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en-US" i="1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7" name="Group 16"/>
            <p:cNvGrpSpPr/>
            <p:nvPr/>
          </p:nvGrpSpPr>
          <p:grpSpPr>
            <a:xfrm>
              <a:off x="4631267" y="2506133"/>
              <a:ext cx="1388533" cy="389467"/>
              <a:chOff x="2726267" y="1600200"/>
              <a:chExt cx="1388533" cy="389467"/>
            </a:xfrm>
          </p:grpSpPr>
          <p:sp>
            <p:nvSpPr>
              <p:cNvPr id="35" name="Freeform 34"/>
              <p:cNvSpPr/>
              <p:nvPr/>
            </p:nvSpPr>
            <p:spPr>
              <a:xfrm>
                <a:off x="2726267" y="1600200"/>
                <a:ext cx="914400" cy="389467"/>
              </a:xfrm>
              <a:custGeom>
                <a:avLst/>
                <a:gdLst>
                  <a:gd name="connsiteX0" fmla="*/ 16933 w 914400"/>
                  <a:gd name="connsiteY0" fmla="*/ 0 h 389467"/>
                  <a:gd name="connsiteX1" fmla="*/ 914400 w 914400"/>
                  <a:gd name="connsiteY1" fmla="*/ 0 h 389467"/>
                  <a:gd name="connsiteX2" fmla="*/ 914400 w 914400"/>
                  <a:gd name="connsiteY2" fmla="*/ 389467 h 389467"/>
                  <a:gd name="connsiteX3" fmla="*/ 0 w 914400"/>
                  <a:gd name="connsiteY3" fmla="*/ 389467 h 389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14400" h="389467">
                    <a:moveTo>
                      <a:pt x="16933" y="0"/>
                    </a:moveTo>
                    <a:lnTo>
                      <a:pt x="914400" y="0"/>
                    </a:lnTo>
                    <a:lnTo>
                      <a:pt x="914400" y="389467"/>
                    </a:lnTo>
                    <a:lnTo>
                      <a:pt x="0" y="389467"/>
                    </a:lnTo>
                  </a:path>
                </a:pathLst>
              </a:cu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6" name="Straight Connector 35"/>
              <p:cNvCxnSpPr/>
              <p:nvPr/>
            </p:nvCxnSpPr>
            <p:spPr>
              <a:xfrm>
                <a:off x="3505200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3369734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>
                <a:off x="3234268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>
                <a:off x="3098802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>
                <a:off x="2963336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>
                <a:off x="2827870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Oval 41"/>
              <p:cNvSpPr/>
              <p:nvPr/>
            </p:nvSpPr>
            <p:spPr>
              <a:xfrm>
                <a:off x="3657600" y="1600200"/>
                <a:ext cx="457200" cy="381000"/>
              </a:xfrm>
              <a:prstGeom prst="ellips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lIns="0" tIns="0" rIns="0" bIns="91440" rtlCol="0" anchor="ctr"/>
              <a:lstStyle/>
              <a:p>
                <a:pPr algn="ctr"/>
                <a:r>
                  <a:rPr lang="el-GR" i="1" dirty="0" smtClean="0">
                    <a:latin typeface="Times New Roman" pitchFamily="18" charset="0"/>
                    <a:cs typeface="Times New Roman" pitchFamily="18" charset="0"/>
                  </a:rPr>
                  <a:t>μ</a:t>
                </a:r>
                <a:r>
                  <a:rPr lang="en-US" baseline="-25000" dirty="0" smtClean="0">
                    <a:latin typeface="Times New Roman" pitchFamily="18" charset="0"/>
                    <a:cs typeface="Times New Roman" pitchFamily="18" charset="0"/>
                  </a:rPr>
                  <a:t>3</a:t>
                </a:r>
                <a:endParaRPr lang="en-US" i="1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8" name="Group 25"/>
            <p:cNvGrpSpPr/>
            <p:nvPr/>
          </p:nvGrpSpPr>
          <p:grpSpPr>
            <a:xfrm>
              <a:off x="990600" y="2514600"/>
              <a:ext cx="1388533" cy="389467"/>
              <a:chOff x="2726267" y="1600200"/>
              <a:chExt cx="1388533" cy="389467"/>
            </a:xfrm>
          </p:grpSpPr>
          <p:sp>
            <p:nvSpPr>
              <p:cNvPr id="27" name="Freeform 26"/>
              <p:cNvSpPr/>
              <p:nvPr/>
            </p:nvSpPr>
            <p:spPr>
              <a:xfrm>
                <a:off x="2726267" y="1600200"/>
                <a:ext cx="914400" cy="389467"/>
              </a:xfrm>
              <a:custGeom>
                <a:avLst/>
                <a:gdLst>
                  <a:gd name="connsiteX0" fmla="*/ 16933 w 914400"/>
                  <a:gd name="connsiteY0" fmla="*/ 0 h 389467"/>
                  <a:gd name="connsiteX1" fmla="*/ 914400 w 914400"/>
                  <a:gd name="connsiteY1" fmla="*/ 0 h 389467"/>
                  <a:gd name="connsiteX2" fmla="*/ 914400 w 914400"/>
                  <a:gd name="connsiteY2" fmla="*/ 389467 h 389467"/>
                  <a:gd name="connsiteX3" fmla="*/ 0 w 914400"/>
                  <a:gd name="connsiteY3" fmla="*/ 389467 h 389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14400" h="389467">
                    <a:moveTo>
                      <a:pt x="16933" y="0"/>
                    </a:moveTo>
                    <a:lnTo>
                      <a:pt x="914400" y="0"/>
                    </a:lnTo>
                    <a:lnTo>
                      <a:pt x="914400" y="389467"/>
                    </a:lnTo>
                    <a:lnTo>
                      <a:pt x="0" y="389467"/>
                    </a:lnTo>
                  </a:path>
                </a:pathLst>
              </a:cu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3505200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3369734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>
                <a:off x="3234268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3098802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2963336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2827870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Oval 33"/>
              <p:cNvSpPr/>
              <p:nvPr/>
            </p:nvSpPr>
            <p:spPr>
              <a:xfrm>
                <a:off x="3657600" y="1600200"/>
                <a:ext cx="457200" cy="381000"/>
              </a:xfrm>
              <a:prstGeom prst="ellips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lIns="0" tIns="0" rIns="0" bIns="91440" rtlCol="0" anchor="ctr"/>
              <a:lstStyle/>
              <a:p>
                <a:pPr algn="ctr"/>
                <a:r>
                  <a:rPr lang="el-GR" i="1" dirty="0" smtClean="0">
                    <a:latin typeface="Times New Roman" pitchFamily="18" charset="0"/>
                    <a:cs typeface="Times New Roman" pitchFamily="18" charset="0"/>
                  </a:rPr>
                  <a:t>μ</a:t>
                </a:r>
                <a:r>
                  <a:rPr lang="en-US" baseline="-25000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en-US" i="1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9" name="Straight Arrow Connector 8"/>
            <p:cNvCxnSpPr/>
            <p:nvPr/>
          </p:nvCxnSpPr>
          <p:spPr>
            <a:xfrm>
              <a:off x="2209800" y="1752600"/>
              <a:ext cx="45720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533400" y="2667000"/>
              <a:ext cx="45720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Freeform 10"/>
            <p:cNvSpPr/>
            <p:nvPr/>
          </p:nvSpPr>
          <p:spPr>
            <a:xfrm>
              <a:off x="2379133" y="1888064"/>
              <a:ext cx="304800" cy="753534"/>
            </a:xfrm>
            <a:custGeom>
              <a:avLst/>
              <a:gdLst>
                <a:gd name="connsiteX0" fmla="*/ 0 w 304800"/>
                <a:gd name="connsiteY0" fmla="*/ 753534 h 753534"/>
                <a:gd name="connsiteX1" fmla="*/ 143933 w 304800"/>
                <a:gd name="connsiteY1" fmla="*/ 753534 h 753534"/>
                <a:gd name="connsiteX2" fmla="*/ 143933 w 304800"/>
                <a:gd name="connsiteY2" fmla="*/ 0 h 753534"/>
                <a:gd name="connsiteX3" fmla="*/ 304800 w 304800"/>
                <a:gd name="connsiteY3" fmla="*/ 0 h 753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4800" h="753534">
                  <a:moveTo>
                    <a:pt x="0" y="753534"/>
                  </a:moveTo>
                  <a:lnTo>
                    <a:pt x="143933" y="753534"/>
                  </a:lnTo>
                  <a:lnTo>
                    <a:pt x="143933" y="0"/>
                  </a:lnTo>
                  <a:lnTo>
                    <a:pt x="304800" y="0"/>
                  </a:lnTo>
                </a:path>
              </a:pathLst>
            </a:cu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Arrow Connector 11"/>
            <p:cNvCxnSpPr>
              <a:stCxn id="34" idx="6"/>
            </p:cNvCxnSpPr>
            <p:nvPr/>
          </p:nvCxnSpPr>
          <p:spPr>
            <a:xfrm>
              <a:off x="2379133" y="2705100"/>
              <a:ext cx="2269067" cy="423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Freeform 12"/>
            <p:cNvSpPr/>
            <p:nvPr/>
          </p:nvSpPr>
          <p:spPr>
            <a:xfrm>
              <a:off x="2362200" y="2802467"/>
              <a:ext cx="169333" cy="414866"/>
            </a:xfrm>
            <a:custGeom>
              <a:avLst/>
              <a:gdLst>
                <a:gd name="connsiteX0" fmla="*/ 0 w 169333"/>
                <a:gd name="connsiteY0" fmla="*/ 0 h 414866"/>
                <a:gd name="connsiteX1" fmla="*/ 160867 w 169333"/>
                <a:gd name="connsiteY1" fmla="*/ 0 h 414866"/>
                <a:gd name="connsiteX2" fmla="*/ 169333 w 169333"/>
                <a:gd name="connsiteY2" fmla="*/ 414866 h 414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9333" h="414866">
                  <a:moveTo>
                    <a:pt x="0" y="0"/>
                  </a:moveTo>
                  <a:lnTo>
                    <a:pt x="160867" y="0"/>
                  </a:lnTo>
                  <a:lnTo>
                    <a:pt x="169333" y="414866"/>
                  </a:lnTo>
                </a:path>
              </a:pathLst>
            </a:cu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838200" y="2700867"/>
              <a:ext cx="5350933" cy="313266"/>
            </a:xfrm>
            <a:custGeom>
              <a:avLst/>
              <a:gdLst>
                <a:gd name="connsiteX0" fmla="*/ 5173133 w 5350933"/>
                <a:gd name="connsiteY0" fmla="*/ 0 h 313266"/>
                <a:gd name="connsiteX1" fmla="*/ 5350933 w 5350933"/>
                <a:gd name="connsiteY1" fmla="*/ 0 h 313266"/>
                <a:gd name="connsiteX2" fmla="*/ 5350933 w 5350933"/>
                <a:gd name="connsiteY2" fmla="*/ 313266 h 313266"/>
                <a:gd name="connsiteX3" fmla="*/ 76200 w 5350933"/>
                <a:gd name="connsiteY3" fmla="*/ 313266 h 313266"/>
                <a:gd name="connsiteX4" fmla="*/ 0 w 5350933"/>
                <a:gd name="connsiteY4" fmla="*/ 313266 h 313266"/>
                <a:gd name="connsiteX5" fmla="*/ 0 w 5350933"/>
                <a:gd name="connsiteY5" fmla="*/ 118533 h 313266"/>
                <a:gd name="connsiteX6" fmla="*/ 93133 w 5350933"/>
                <a:gd name="connsiteY6" fmla="*/ 127000 h 3132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50933" h="313266">
                  <a:moveTo>
                    <a:pt x="5173133" y="0"/>
                  </a:moveTo>
                  <a:lnTo>
                    <a:pt x="5350933" y="0"/>
                  </a:lnTo>
                  <a:lnTo>
                    <a:pt x="5350933" y="313266"/>
                  </a:lnTo>
                  <a:lnTo>
                    <a:pt x="76200" y="313266"/>
                  </a:lnTo>
                  <a:lnTo>
                    <a:pt x="0" y="313266"/>
                  </a:lnTo>
                  <a:lnTo>
                    <a:pt x="0" y="118533"/>
                  </a:lnTo>
                  <a:lnTo>
                    <a:pt x="93133" y="127000"/>
                  </a:lnTo>
                </a:path>
              </a:pathLst>
            </a:cu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4097866" y="1701798"/>
              <a:ext cx="45720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Freeform 15"/>
            <p:cNvSpPr/>
            <p:nvPr/>
          </p:nvSpPr>
          <p:spPr>
            <a:xfrm>
              <a:off x="4106333" y="1854200"/>
              <a:ext cx="491067" cy="736600"/>
            </a:xfrm>
            <a:custGeom>
              <a:avLst/>
              <a:gdLst>
                <a:gd name="connsiteX0" fmla="*/ 0 w 491067"/>
                <a:gd name="connsiteY0" fmla="*/ 0 h 736600"/>
                <a:gd name="connsiteX1" fmla="*/ 160867 w 491067"/>
                <a:gd name="connsiteY1" fmla="*/ 8467 h 736600"/>
                <a:gd name="connsiteX2" fmla="*/ 143934 w 491067"/>
                <a:gd name="connsiteY2" fmla="*/ 728133 h 736600"/>
                <a:gd name="connsiteX3" fmla="*/ 491067 w 491067"/>
                <a:gd name="connsiteY3" fmla="*/ 736600 h 736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067" h="736600">
                  <a:moveTo>
                    <a:pt x="0" y="0"/>
                  </a:moveTo>
                  <a:lnTo>
                    <a:pt x="160867" y="8467"/>
                  </a:lnTo>
                  <a:lnTo>
                    <a:pt x="143934" y="728133"/>
                  </a:lnTo>
                  <a:lnTo>
                    <a:pt x="491067" y="736600"/>
                  </a:lnTo>
                </a:path>
              </a:pathLst>
            </a:cu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4377267" y="2844800"/>
              <a:ext cx="211666" cy="321733"/>
            </a:xfrm>
            <a:custGeom>
              <a:avLst/>
              <a:gdLst>
                <a:gd name="connsiteX0" fmla="*/ 8466 w 211666"/>
                <a:gd name="connsiteY0" fmla="*/ 321733 h 321733"/>
                <a:gd name="connsiteX1" fmla="*/ 0 w 211666"/>
                <a:gd name="connsiteY1" fmla="*/ 0 h 321733"/>
                <a:gd name="connsiteX2" fmla="*/ 211666 w 211666"/>
                <a:gd name="connsiteY2" fmla="*/ 0 h 321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1666" h="321733">
                  <a:moveTo>
                    <a:pt x="8466" y="321733"/>
                  </a:moveTo>
                  <a:lnTo>
                    <a:pt x="0" y="0"/>
                  </a:lnTo>
                  <a:lnTo>
                    <a:pt x="211666" y="0"/>
                  </a:lnTo>
                </a:path>
              </a:pathLst>
            </a:cu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33400" y="22860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209800" y="138326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114800" y="305966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057400" y="20574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12</a:t>
              </a:r>
              <a:endParaRPr lang="en-US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286000" y="3093536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1,out</a:t>
              </a:r>
              <a:endParaRPr lang="en-US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572000" y="1473201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2,out</a:t>
              </a:r>
              <a:endParaRPr lang="en-US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895600" y="2353733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13</a:t>
              </a:r>
              <a:endParaRPr lang="en-US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267200" y="19050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23</a:t>
              </a:r>
              <a:endParaRPr lang="en-US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048000" y="2983468"/>
              <a:ext cx="838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31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= 1</a:t>
              </a:r>
              <a:endParaRPr lang="en-US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Closed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32237"/>
            <a:ext cx="8229600" cy="246856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Fixed number of jobs “circulate” in the system</a:t>
            </a:r>
          </a:p>
          <a:p>
            <a:pPr lvl="1"/>
            <a:r>
              <a:rPr lang="en-US" dirty="0" smtClean="0"/>
              <a:t>Often called the system load</a:t>
            </a:r>
          </a:p>
          <a:p>
            <a:r>
              <a:rPr lang="en-US" dirty="0" smtClean="0"/>
              <a:t>Interactive</a:t>
            </a:r>
          </a:p>
          <a:p>
            <a:pPr lvl="1"/>
            <a:r>
              <a:rPr lang="en-US" dirty="0" smtClean="0"/>
              <a:t>A fixed number of users submit jobs</a:t>
            </a:r>
          </a:p>
          <a:p>
            <a:pPr lvl="1"/>
            <a:r>
              <a:rPr lang="en-US" dirty="0" smtClean="0"/>
              <a:t>A user can only submit a new job after her previous job completes</a:t>
            </a:r>
          </a:p>
          <a:p>
            <a:pPr lvl="1"/>
            <a:r>
              <a:rPr lang="en-US" dirty="0" smtClean="0"/>
              <a:t>A user has a “think time” before submitting her new job</a:t>
            </a:r>
          </a:p>
          <a:p>
            <a:r>
              <a:rPr lang="en-US" dirty="0" smtClean="0"/>
              <a:t>Batch</a:t>
            </a:r>
          </a:p>
          <a:p>
            <a:pPr lvl="1"/>
            <a:r>
              <a:rPr lang="en-US" dirty="0" smtClean="0"/>
              <a:t>Same as interactive with a think time of 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DBCA-59B1-423E-88DC-EFBE0EEDE944}" type="slidenum">
              <a:rPr lang="en-US" smtClean="0"/>
              <a:pPr/>
              <a:t>13</a:t>
            </a:fld>
            <a:endParaRPr lang="en-US"/>
          </a:p>
        </p:txBody>
      </p:sp>
      <p:grpSp>
        <p:nvGrpSpPr>
          <p:cNvPr id="17" name="Group 79"/>
          <p:cNvGrpSpPr/>
          <p:nvPr/>
        </p:nvGrpSpPr>
        <p:grpSpPr>
          <a:xfrm>
            <a:off x="541867" y="1600200"/>
            <a:ext cx="1058333" cy="457200"/>
            <a:chOff x="5799667" y="1600200"/>
            <a:chExt cx="1058333" cy="457200"/>
          </a:xfrm>
        </p:grpSpPr>
        <p:grpSp>
          <p:nvGrpSpPr>
            <p:cNvPr id="26" name="Group 77"/>
            <p:cNvGrpSpPr/>
            <p:nvPr/>
          </p:nvGrpSpPr>
          <p:grpSpPr>
            <a:xfrm>
              <a:off x="5799667" y="1600200"/>
              <a:ext cx="524933" cy="457200"/>
              <a:chOff x="5799667" y="1600200"/>
              <a:chExt cx="524933" cy="457200"/>
            </a:xfrm>
          </p:grpSpPr>
          <p:sp>
            <p:nvSpPr>
              <p:cNvPr id="73" name="Freeform 72"/>
              <p:cNvSpPr/>
              <p:nvPr/>
            </p:nvSpPr>
            <p:spPr>
              <a:xfrm>
                <a:off x="5799667" y="1608667"/>
                <a:ext cx="524933" cy="440267"/>
              </a:xfrm>
              <a:custGeom>
                <a:avLst/>
                <a:gdLst>
                  <a:gd name="connsiteX0" fmla="*/ 0 w 524933"/>
                  <a:gd name="connsiteY0" fmla="*/ 0 h 440267"/>
                  <a:gd name="connsiteX1" fmla="*/ 524933 w 524933"/>
                  <a:gd name="connsiteY1" fmla="*/ 8467 h 440267"/>
                  <a:gd name="connsiteX2" fmla="*/ 524933 w 524933"/>
                  <a:gd name="connsiteY2" fmla="*/ 440267 h 440267"/>
                  <a:gd name="connsiteX3" fmla="*/ 8466 w 524933"/>
                  <a:gd name="connsiteY3" fmla="*/ 423333 h 4402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24933" h="440267">
                    <a:moveTo>
                      <a:pt x="0" y="0"/>
                    </a:moveTo>
                    <a:lnTo>
                      <a:pt x="524933" y="8467"/>
                    </a:lnTo>
                    <a:lnTo>
                      <a:pt x="524933" y="440267"/>
                    </a:lnTo>
                    <a:lnTo>
                      <a:pt x="8466" y="423333"/>
                    </a:lnTo>
                  </a:path>
                </a:pathLst>
              </a:cu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5" name="Straight Connector 74"/>
              <p:cNvCxnSpPr/>
              <p:nvPr/>
            </p:nvCxnSpPr>
            <p:spPr>
              <a:xfrm>
                <a:off x="6172200" y="1600200"/>
                <a:ext cx="0" cy="4572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6019800" y="1600200"/>
                <a:ext cx="0" cy="4572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>
                <a:off x="5867400" y="1600200"/>
                <a:ext cx="0" cy="4572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9" name="Oval 78"/>
            <p:cNvSpPr/>
            <p:nvPr/>
          </p:nvSpPr>
          <p:spPr>
            <a:xfrm>
              <a:off x="6324600" y="1600200"/>
              <a:ext cx="533400" cy="457200"/>
            </a:xfrm>
            <a:prstGeom prst="ellips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lIns="0" tIns="0" rIns="0" rtlCol="0" anchor="ctr"/>
            <a:lstStyle/>
            <a:p>
              <a:pPr algn="ctr"/>
              <a:r>
                <a:rPr lang="el-GR" i="1" dirty="0" smtClean="0"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96" name="Straight Arrow Connector 95"/>
          <p:cNvCxnSpPr/>
          <p:nvPr/>
        </p:nvCxnSpPr>
        <p:spPr>
          <a:xfrm>
            <a:off x="1583266" y="1752600"/>
            <a:ext cx="45720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Freeform 97"/>
          <p:cNvSpPr/>
          <p:nvPr/>
        </p:nvSpPr>
        <p:spPr>
          <a:xfrm>
            <a:off x="3056465" y="1820332"/>
            <a:ext cx="296334" cy="1109133"/>
          </a:xfrm>
          <a:custGeom>
            <a:avLst/>
            <a:gdLst>
              <a:gd name="connsiteX0" fmla="*/ 0 w 296334"/>
              <a:gd name="connsiteY0" fmla="*/ 0 h 914400"/>
              <a:gd name="connsiteX1" fmla="*/ 287867 w 296334"/>
              <a:gd name="connsiteY1" fmla="*/ 8467 h 914400"/>
              <a:gd name="connsiteX2" fmla="*/ 296334 w 296334"/>
              <a:gd name="connsiteY2" fmla="*/ 914400 h 914400"/>
              <a:gd name="connsiteX3" fmla="*/ 50800 w 296334"/>
              <a:gd name="connsiteY3" fmla="*/ 905934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6334" h="914400">
                <a:moveTo>
                  <a:pt x="0" y="0"/>
                </a:moveTo>
                <a:lnTo>
                  <a:pt x="287867" y="8467"/>
                </a:lnTo>
                <a:cubicBezTo>
                  <a:pt x="290689" y="310445"/>
                  <a:pt x="293512" y="612422"/>
                  <a:pt x="296334" y="914400"/>
                </a:cubicBezTo>
                <a:lnTo>
                  <a:pt x="50800" y="905934"/>
                </a:lnTo>
              </a:path>
            </a:pathLst>
          </a:cu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2" name="Group 79"/>
          <p:cNvGrpSpPr/>
          <p:nvPr/>
        </p:nvGrpSpPr>
        <p:grpSpPr>
          <a:xfrm>
            <a:off x="1989667" y="1600200"/>
            <a:ext cx="1058333" cy="457200"/>
            <a:chOff x="5799667" y="1600200"/>
            <a:chExt cx="1058333" cy="457200"/>
          </a:xfrm>
        </p:grpSpPr>
        <p:grpSp>
          <p:nvGrpSpPr>
            <p:cNvPr id="88" name="Group 77"/>
            <p:cNvGrpSpPr/>
            <p:nvPr/>
          </p:nvGrpSpPr>
          <p:grpSpPr>
            <a:xfrm>
              <a:off x="5799667" y="1600200"/>
              <a:ext cx="524933" cy="457200"/>
              <a:chOff x="5799667" y="1600200"/>
              <a:chExt cx="524933" cy="457200"/>
            </a:xfrm>
          </p:grpSpPr>
          <p:sp>
            <p:nvSpPr>
              <p:cNvPr id="103" name="Freeform 102"/>
              <p:cNvSpPr/>
              <p:nvPr/>
            </p:nvSpPr>
            <p:spPr>
              <a:xfrm>
                <a:off x="5799667" y="1608667"/>
                <a:ext cx="524933" cy="440267"/>
              </a:xfrm>
              <a:custGeom>
                <a:avLst/>
                <a:gdLst>
                  <a:gd name="connsiteX0" fmla="*/ 0 w 524933"/>
                  <a:gd name="connsiteY0" fmla="*/ 0 h 440267"/>
                  <a:gd name="connsiteX1" fmla="*/ 524933 w 524933"/>
                  <a:gd name="connsiteY1" fmla="*/ 8467 h 440267"/>
                  <a:gd name="connsiteX2" fmla="*/ 524933 w 524933"/>
                  <a:gd name="connsiteY2" fmla="*/ 440267 h 440267"/>
                  <a:gd name="connsiteX3" fmla="*/ 8466 w 524933"/>
                  <a:gd name="connsiteY3" fmla="*/ 423333 h 4402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24933" h="440267">
                    <a:moveTo>
                      <a:pt x="0" y="0"/>
                    </a:moveTo>
                    <a:lnTo>
                      <a:pt x="524933" y="8467"/>
                    </a:lnTo>
                    <a:lnTo>
                      <a:pt x="524933" y="440267"/>
                    </a:lnTo>
                    <a:lnTo>
                      <a:pt x="8466" y="423333"/>
                    </a:lnTo>
                  </a:path>
                </a:pathLst>
              </a:cu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6" name="Straight Connector 105"/>
              <p:cNvCxnSpPr/>
              <p:nvPr/>
            </p:nvCxnSpPr>
            <p:spPr>
              <a:xfrm>
                <a:off x="6172200" y="1600200"/>
                <a:ext cx="0" cy="4572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>
                <a:off x="6019800" y="1600200"/>
                <a:ext cx="0" cy="4572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>
                <a:off x="5867400" y="1600200"/>
                <a:ext cx="0" cy="4572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9" name="Oval 88"/>
            <p:cNvSpPr/>
            <p:nvPr/>
          </p:nvSpPr>
          <p:spPr>
            <a:xfrm>
              <a:off x="6324600" y="1600200"/>
              <a:ext cx="533400" cy="457200"/>
            </a:xfrm>
            <a:prstGeom prst="ellips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lIns="0" tIns="0" rIns="0" rtlCol="0" anchor="ctr"/>
            <a:lstStyle/>
            <a:p>
              <a:pPr algn="ctr"/>
              <a:r>
                <a:rPr lang="el-GR" i="1" dirty="0" smtClean="0"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09" name="Group 79"/>
          <p:cNvGrpSpPr/>
          <p:nvPr/>
        </p:nvGrpSpPr>
        <p:grpSpPr>
          <a:xfrm flipH="1">
            <a:off x="2065867" y="2667000"/>
            <a:ext cx="1058333" cy="457200"/>
            <a:chOff x="5799667" y="1600200"/>
            <a:chExt cx="1058333" cy="457200"/>
          </a:xfrm>
        </p:grpSpPr>
        <p:grpSp>
          <p:nvGrpSpPr>
            <p:cNvPr id="110" name="Group 77"/>
            <p:cNvGrpSpPr/>
            <p:nvPr/>
          </p:nvGrpSpPr>
          <p:grpSpPr>
            <a:xfrm>
              <a:off x="5799667" y="1600200"/>
              <a:ext cx="524933" cy="457200"/>
              <a:chOff x="5799667" y="1600200"/>
              <a:chExt cx="524933" cy="457200"/>
            </a:xfrm>
          </p:grpSpPr>
          <p:sp>
            <p:nvSpPr>
              <p:cNvPr id="112" name="Freeform 111"/>
              <p:cNvSpPr/>
              <p:nvPr/>
            </p:nvSpPr>
            <p:spPr>
              <a:xfrm>
                <a:off x="5799667" y="1608667"/>
                <a:ext cx="524933" cy="440267"/>
              </a:xfrm>
              <a:custGeom>
                <a:avLst/>
                <a:gdLst>
                  <a:gd name="connsiteX0" fmla="*/ 0 w 524933"/>
                  <a:gd name="connsiteY0" fmla="*/ 0 h 440267"/>
                  <a:gd name="connsiteX1" fmla="*/ 524933 w 524933"/>
                  <a:gd name="connsiteY1" fmla="*/ 8467 h 440267"/>
                  <a:gd name="connsiteX2" fmla="*/ 524933 w 524933"/>
                  <a:gd name="connsiteY2" fmla="*/ 440267 h 440267"/>
                  <a:gd name="connsiteX3" fmla="*/ 8466 w 524933"/>
                  <a:gd name="connsiteY3" fmla="*/ 423333 h 4402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24933" h="440267">
                    <a:moveTo>
                      <a:pt x="0" y="0"/>
                    </a:moveTo>
                    <a:lnTo>
                      <a:pt x="524933" y="8467"/>
                    </a:lnTo>
                    <a:lnTo>
                      <a:pt x="524933" y="440267"/>
                    </a:lnTo>
                    <a:lnTo>
                      <a:pt x="8466" y="423333"/>
                    </a:lnTo>
                  </a:path>
                </a:pathLst>
              </a:cu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13" name="Straight Connector 112"/>
              <p:cNvCxnSpPr/>
              <p:nvPr/>
            </p:nvCxnSpPr>
            <p:spPr>
              <a:xfrm>
                <a:off x="6172200" y="1600200"/>
                <a:ext cx="0" cy="4572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>
                <a:off x="6019800" y="1600200"/>
                <a:ext cx="0" cy="4572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>
                <a:off x="5867400" y="1600200"/>
                <a:ext cx="0" cy="4572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1" name="Oval 110"/>
            <p:cNvSpPr/>
            <p:nvPr/>
          </p:nvSpPr>
          <p:spPr>
            <a:xfrm>
              <a:off x="6324600" y="1600200"/>
              <a:ext cx="533400" cy="457200"/>
            </a:xfrm>
            <a:prstGeom prst="ellips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lIns="0" tIns="0" rIns="0" rtlCol="0" anchor="ctr"/>
            <a:lstStyle/>
            <a:p>
              <a:pPr algn="ctr"/>
              <a:r>
                <a:rPr lang="el-GR" i="1" dirty="0" smtClean="0"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42" name="Group 141"/>
          <p:cNvGrpSpPr/>
          <p:nvPr/>
        </p:nvGrpSpPr>
        <p:grpSpPr>
          <a:xfrm>
            <a:off x="4902201" y="1600200"/>
            <a:ext cx="3022599" cy="1524000"/>
            <a:chOff x="4902201" y="1600200"/>
            <a:chExt cx="3022599" cy="1524000"/>
          </a:xfrm>
        </p:grpSpPr>
        <p:grpSp>
          <p:nvGrpSpPr>
            <p:cNvPr id="118" name="Group 79"/>
            <p:cNvGrpSpPr/>
            <p:nvPr/>
          </p:nvGrpSpPr>
          <p:grpSpPr>
            <a:xfrm>
              <a:off x="5113868" y="1600200"/>
              <a:ext cx="1058333" cy="457200"/>
              <a:chOff x="5799667" y="1600200"/>
              <a:chExt cx="1058333" cy="457200"/>
            </a:xfrm>
          </p:grpSpPr>
          <p:grpSp>
            <p:nvGrpSpPr>
              <p:cNvPr id="119" name="Group 77"/>
              <p:cNvGrpSpPr/>
              <p:nvPr/>
            </p:nvGrpSpPr>
            <p:grpSpPr>
              <a:xfrm>
                <a:off x="5799667" y="1600200"/>
                <a:ext cx="524933" cy="457200"/>
                <a:chOff x="5799667" y="1600200"/>
                <a:chExt cx="524933" cy="457200"/>
              </a:xfrm>
            </p:grpSpPr>
            <p:sp>
              <p:nvSpPr>
                <p:cNvPr id="121" name="Freeform 120"/>
                <p:cNvSpPr/>
                <p:nvPr/>
              </p:nvSpPr>
              <p:spPr>
                <a:xfrm>
                  <a:off x="5799667" y="1608667"/>
                  <a:ext cx="524933" cy="440267"/>
                </a:xfrm>
                <a:custGeom>
                  <a:avLst/>
                  <a:gdLst>
                    <a:gd name="connsiteX0" fmla="*/ 0 w 524933"/>
                    <a:gd name="connsiteY0" fmla="*/ 0 h 440267"/>
                    <a:gd name="connsiteX1" fmla="*/ 524933 w 524933"/>
                    <a:gd name="connsiteY1" fmla="*/ 8467 h 440267"/>
                    <a:gd name="connsiteX2" fmla="*/ 524933 w 524933"/>
                    <a:gd name="connsiteY2" fmla="*/ 440267 h 440267"/>
                    <a:gd name="connsiteX3" fmla="*/ 8466 w 524933"/>
                    <a:gd name="connsiteY3" fmla="*/ 423333 h 4402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24933" h="440267">
                      <a:moveTo>
                        <a:pt x="0" y="0"/>
                      </a:moveTo>
                      <a:lnTo>
                        <a:pt x="524933" y="8467"/>
                      </a:lnTo>
                      <a:lnTo>
                        <a:pt x="524933" y="440267"/>
                      </a:lnTo>
                      <a:lnTo>
                        <a:pt x="8466" y="423333"/>
                      </a:ln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22" name="Straight Connector 121"/>
                <p:cNvCxnSpPr/>
                <p:nvPr/>
              </p:nvCxnSpPr>
              <p:spPr>
                <a:xfrm>
                  <a:off x="6172200" y="1600200"/>
                  <a:ext cx="0" cy="4572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/>
                <p:nvPr/>
              </p:nvCxnSpPr>
              <p:spPr>
                <a:xfrm>
                  <a:off x="6019800" y="1600200"/>
                  <a:ext cx="0" cy="4572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>
                  <a:off x="5867400" y="1600200"/>
                  <a:ext cx="0" cy="4572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20" name="Oval 119"/>
              <p:cNvSpPr/>
              <p:nvPr/>
            </p:nvSpPr>
            <p:spPr>
              <a:xfrm>
                <a:off x="6324600" y="1600200"/>
                <a:ext cx="533400" cy="457200"/>
              </a:xfrm>
              <a:prstGeom prst="ellips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lIns="0" tIns="0" rIns="0" rtlCol="0" anchor="ctr"/>
              <a:lstStyle/>
              <a:p>
                <a:pPr algn="ctr"/>
                <a:r>
                  <a:rPr lang="el-GR" i="1" dirty="0" smtClean="0">
                    <a:latin typeface="Times New Roman" pitchFamily="18" charset="0"/>
                    <a:cs typeface="Times New Roman" pitchFamily="18" charset="0"/>
                  </a:rPr>
                  <a:t>μ</a:t>
                </a:r>
                <a:r>
                  <a:rPr lang="en-US" baseline="-25000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en-US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25" name="Straight Arrow Connector 124"/>
            <p:cNvCxnSpPr/>
            <p:nvPr/>
          </p:nvCxnSpPr>
          <p:spPr>
            <a:xfrm>
              <a:off x="6155267" y="1752600"/>
              <a:ext cx="45720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Freeform 125"/>
            <p:cNvSpPr/>
            <p:nvPr/>
          </p:nvSpPr>
          <p:spPr>
            <a:xfrm>
              <a:off x="7628466" y="1820332"/>
              <a:ext cx="296334" cy="1109133"/>
            </a:xfrm>
            <a:custGeom>
              <a:avLst/>
              <a:gdLst>
                <a:gd name="connsiteX0" fmla="*/ 0 w 296334"/>
                <a:gd name="connsiteY0" fmla="*/ 0 h 914400"/>
                <a:gd name="connsiteX1" fmla="*/ 287867 w 296334"/>
                <a:gd name="connsiteY1" fmla="*/ 8467 h 914400"/>
                <a:gd name="connsiteX2" fmla="*/ 296334 w 296334"/>
                <a:gd name="connsiteY2" fmla="*/ 914400 h 914400"/>
                <a:gd name="connsiteX3" fmla="*/ 50800 w 296334"/>
                <a:gd name="connsiteY3" fmla="*/ 905934 h 91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6334" h="914400">
                  <a:moveTo>
                    <a:pt x="0" y="0"/>
                  </a:moveTo>
                  <a:lnTo>
                    <a:pt x="287867" y="8467"/>
                  </a:lnTo>
                  <a:cubicBezTo>
                    <a:pt x="290689" y="310445"/>
                    <a:pt x="293512" y="612422"/>
                    <a:pt x="296334" y="914400"/>
                  </a:cubicBezTo>
                  <a:lnTo>
                    <a:pt x="50800" y="905934"/>
                  </a:lnTo>
                </a:path>
              </a:pathLst>
            </a:cu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7" name="Group 79"/>
            <p:cNvGrpSpPr/>
            <p:nvPr/>
          </p:nvGrpSpPr>
          <p:grpSpPr>
            <a:xfrm>
              <a:off x="6561668" y="1600200"/>
              <a:ext cx="1058333" cy="457200"/>
              <a:chOff x="5799667" y="1600200"/>
              <a:chExt cx="1058333" cy="457200"/>
            </a:xfrm>
          </p:grpSpPr>
          <p:grpSp>
            <p:nvGrpSpPr>
              <p:cNvPr id="128" name="Group 77"/>
              <p:cNvGrpSpPr/>
              <p:nvPr/>
            </p:nvGrpSpPr>
            <p:grpSpPr>
              <a:xfrm>
                <a:off x="5799667" y="1600200"/>
                <a:ext cx="524933" cy="457200"/>
                <a:chOff x="5799667" y="1600200"/>
                <a:chExt cx="524933" cy="457200"/>
              </a:xfrm>
            </p:grpSpPr>
            <p:sp>
              <p:nvSpPr>
                <p:cNvPr id="130" name="Freeform 129"/>
                <p:cNvSpPr/>
                <p:nvPr/>
              </p:nvSpPr>
              <p:spPr>
                <a:xfrm>
                  <a:off x="5799667" y="1608667"/>
                  <a:ext cx="524933" cy="440267"/>
                </a:xfrm>
                <a:custGeom>
                  <a:avLst/>
                  <a:gdLst>
                    <a:gd name="connsiteX0" fmla="*/ 0 w 524933"/>
                    <a:gd name="connsiteY0" fmla="*/ 0 h 440267"/>
                    <a:gd name="connsiteX1" fmla="*/ 524933 w 524933"/>
                    <a:gd name="connsiteY1" fmla="*/ 8467 h 440267"/>
                    <a:gd name="connsiteX2" fmla="*/ 524933 w 524933"/>
                    <a:gd name="connsiteY2" fmla="*/ 440267 h 440267"/>
                    <a:gd name="connsiteX3" fmla="*/ 8466 w 524933"/>
                    <a:gd name="connsiteY3" fmla="*/ 423333 h 4402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24933" h="440267">
                      <a:moveTo>
                        <a:pt x="0" y="0"/>
                      </a:moveTo>
                      <a:lnTo>
                        <a:pt x="524933" y="8467"/>
                      </a:lnTo>
                      <a:lnTo>
                        <a:pt x="524933" y="440267"/>
                      </a:lnTo>
                      <a:lnTo>
                        <a:pt x="8466" y="423333"/>
                      </a:ln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31" name="Straight Connector 130"/>
                <p:cNvCxnSpPr/>
                <p:nvPr/>
              </p:nvCxnSpPr>
              <p:spPr>
                <a:xfrm>
                  <a:off x="6172200" y="1600200"/>
                  <a:ext cx="0" cy="4572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Straight Connector 131"/>
                <p:cNvCxnSpPr/>
                <p:nvPr/>
              </p:nvCxnSpPr>
              <p:spPr>
                <a:xfrm>
                  <a:off x="6019800" y="1600200"/>
                  <a:ext cx="0" cy="4572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Straight Connector 132"/>
                <p:cNvCxnSpPr/>
                <p:nvPr/>
              </p:nvCxnSpPr>
              <p:spPr>
                <a:xfrm>
                  <a:off x="5867400" y="1600200"/>
                  <a:ext cx="0" cy="4572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29" name="Oval 128"/>
              <p:cNvSpPr/>
              <p:nvPr/>
            </p:nvSpPr>
            <p:spPr>
              <a:xfrm>
                <a:off x="6324600" y="1600200"/>
                <a:ext cx="533400" cy="457200"/>
              </a:xfrm>
              <a:prstGeom prst="ellips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lIns="0" tIns="0" rIns="0" rtlCol="0" anchor="ctr"/>
              <a:lstStyle/>
              <a:p>
                <a:pPr algn="ctr"/>
                <a:r>
                  <a:rPr lang="el-GR" i="1" dirty="0" smtClean="0">
                    <a:latin typeface="Times New Roman" pitchFamily="18" charset="0"/>
                    <a:cs typeface="Times New Roman" pitchFamily="18" charset="0"/>
                  </a:rPr>
                  <a:t>μ</a:t>
                </a:r>
                <a:r>
                  <a:rPr lang="en-US" baseline="-25000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en-US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34" name="Group 79"/>
            <p:cNvGrpSpPr/>
            <p:nvPr/>
          </p:nvGrpSpPr>
          <p:grpSpPr>
            <a:xfrm flipH="1">
              <a:off x="6637868" y="2667000"/>
              <a:ext cx="1058333" cy="457200"/>
              <a:chOff x="5799667" y="1600200"/>
              <a:chExt cx="1058333" cy="457200"/>
            </a:xfrm>
          </p:grpSpPr>
          <p:grpSp>
            <p:nvGrpSpPr>
              <p:cNvPr id="135" name="Group 77"/>
              <p:cNvGrpSpPr/>
              <p:nvPr/>
            </p:nvGrpSpPr>
            <p:grpSpPr>
              <a:xfrm>
                <a:off x="5799667" y="1600200"/>
                <a:ext cx="524933" cy="457200"/>
                <a:chOff x="5799667" y="1600200"/>
                <a:chExt cx="524933" cy="457200"/>
              </a:xfrm>
            </p:grpSpPr>
            <p:sp>
              <p:nvSpPr>
                <p:cNvPr id="137" name="Freeform 136"/>
                <p:cNvSpPr/>
                <p:nvPr/>
              </p:nvSpPr>
              <p:spPr>
                <a:xfrm>
                  <a:off x="5799667" y="1608667"/>
                  <a:ext cx="524933" cy="440267"/>
                </a:xfrm>
                <a:custGeom>
                  <a:avLst/>
                  <a:gdLst>
                    <a:gd name="connsiteX0" fmla="*/ 0 w 524933"/>
                    <a:gd name="connsiteY0" fmla="*/ 0 h 440267"/>
                    <a:gd name="connsiteX1" fmla="*/ 524933 w 524933"/>
                    <a:gd name="connsiteY1" fmla="*/ 8467 h 440267"/>
                    <a:gd name="connsiteX2" fmla="*/ 524933 w 524933"/>
                    <a:gd name="connsiteY2" fmla="*/ 440267 h 440267"/>
                    <a:gd name="connsiteX3" fmla="*/ 8466 w 524933"/>
                    <a:gd name="connsiteY3" fmla="*/ 423333 h 4402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24933" h="440267">
                      <a:moveTo>
                        <a:pt x="0" y="0"/>
                      </a:moveTo>
                      <a:lnTo>
                        <a:pt x="524933" y="8467"/>
                      </a:lnTo>
                      <a:lnTo>
                        <a:pt x="524933" y="440267"/>
                      </a:lnTo>
                      <a:lnTo>
                        <a:pt x="8466" y="423333"/>
                      </a:ln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38" name="Straight Connector 137"/>
                <p:cNvCxnSpPr/>
                <p:nvPr/>
              </p:nvCxnSpPr>
              <p:spPr>
                <a:xfrm>
                  <a:off x="6172200" y="1600200"/>
                  <a:ext cx="0" cy="4572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Straight Connector 138"/>
                <p:cNvCxnSpPr/>
                <p:nvPr/>
              </p:nvCxnSpPr>
              <p:spPr>
                <a:xfrm>
                  <a:off x="6019800" y="1600200"/>
                  <a:ext cx="0" cy="4572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Straight Connector 139"/>
                <p:cNvCxnSpPr/>
                <p:nvPr/>
              </p:nvCxnSpPr>
              <p:spPr>
                <a:xfrm>
                  <a:off x="5867400" y="1600200"/>
                  <a:ext cx="0" cy="4572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36" name="Oval 135"/>
              <p:cNvSpPr/>
              <p:nvPr/>
            </p:nvSpPr>
            <p:spPr>
              <a:xfrm>
                <a:off x="6324600" y="1600200"/>
                <a:ext cx="533400" cy="457200"/>
              </a:xfrm>
              <a:prstGeom prst="ellips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lIns="0" tIns="0" rIns="0" rtlCol="0" anchor="ctr"/>
              <a:lstStyle/>
              <a:p>
                <a:pPr algn="ctr"/>
                <a:r>
                  <a:rPr lang="el-GR" i="1" dirty="0" smtClean="0">
                    <a:latin typeface="Times New Roman" pitchFamily="18" charset="0"/>
                    <a:cs typeface="Times New Roman" pitchFamily="18" charset="0"/>
                  </a:rPr>
                  <a:t>μ</a:t>
                </a:r>
                <a:r>
                  <a:rPr lang="en-US" baseline="-25000" dirty="0" smtClean="0">
                    <a:latin typeface="Times New Roman" pitchFamily="18" charset="0"/>
                    <a:cs typeface="Times New Roman" pitchFamily="18" charset="0"/>
                  </a:rPr>
                  <a:t>3</a:t>
                </a:r>
                <a:endParaRPr lang="en-US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41" name="Freeform 140"/>
            <p:cNvSpPr/>
            <p:nvPr/>
          </p:nvSpPr>
          <p:spPr>
            <a:xfrm>
              <a:off x="4902201" y="1837267"/>
              <a:ext cx="1727200" cy="1066800"/>
            </a:xfrm>
            <a:custGeom>
              <a:avLst/>
              <a:gdLst>
                <a:gd name="connsiteX0" fmla="*/ 1727200 w 1727200"/>
                <a:gd name="connsiteY0" fmla="*/ 1066800 h 1066800"/>
                <a:gd name="connsiteX1" fmla="*/ 0 w 1727200"/>
                <a:gd name="connsiteY1" fmla="*/ 1058333 h 1066800"/>
                <a:gd name="connsiteX2" fmla="*/ 16933 w 1727200"/>
                <a:gd name="connsiteY2" fmla="*/ 0 h 1066800"/>
                <a:gd name="connsiteX3" fmla="*/ 220133 w 1727200"/>
                <a:gd name="connsiteY3" fmla="*/ 0 h 1066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066800">
                  <a:moveTo>
                    <a:pt x="1727200" y="1066800"/>
                  </a:moveTo>
                  <a:lnTo>
                    <a:pt x="0" y="1058333"/>
                  </a:lnTo>
                  <a:lnTo>
                    <a:pt x="16933" y="0"/>
                  </a:lnTo>
                  <a:lnTo>
                    <a:pt x="220133" y="0"/>
                  </a:lnTo>
                </a:path>
              </a:pathLst>
            </a:cu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44" name="Straight Arrow Connector 143"/>
          <p:cNvCxnSpPr>
            <a:stCxn id="111" idx="6"/>
          </p:cNvCxnSpPr>
          <p:nvPr/>
        </p:nvCxnSpPr>
        <p:spPr>
          <a:xfrm flipH="1">
            <a:off x="1295400" y="2895600"/>
            <a:ext cx="77046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3" name="Group 152"/>
          <p:cNvGrpSpPr/>
          <p:nvPr/>
        </p:nvGrpSpPr>
        <p:grpSpPr>
          <a:xfrm>
            <a:off x="745069" y="2362200"/>
            <a:ext cx="572676" cy="1075267"/>
            <a:chOff x="745069" y="2404532"/>
            <a:chExt cx="572676" cy="1075267"/>
          </a:xfrm>
        </p:grpSpPr>
        <p:grpSp>
          <p:nvGrpSpPr>
            <p:cNvPr id="150" name="Group 149"/>
            <p:cNvGrpSpPr/>
            <p:nvPr/>
          </p:nvGrpSpPr>
          <p:grpSpPr>
            <a:xfrm>
              <a:off x="914400" y="2438400"/>
              <a:ext cx="152400" cy="990600"/>
              <a:chOff x="914400" y="2438400"/>
              <a:chExt cx="152400" cy="990600"/>
            </a:xfrm>
          </p:grpSpPr>
          <p:sp>
            <p:nvSpPr>
              <p:cNvPr id="145" name="Oval 144"/>
              <p:cNvSpPr/>
              <p:nvPr/>
            </p:nvSpPr>
            <p:spPr>
              <a:xfrm>
                <a:off x="914400" y="2438400"/>
                <a:ext cx="152400" cy="152400"/>
              </a:xfrm>
              <a:prstGeom prst="ellips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6" name="Oval 145"/>
              <p:cNvSpPr/>
              <p:nvPr/>
            </p:nvSpPr>
            <p:spPr>
              <a:xfrm>
                <a:off x="914400" y="2667000"/>
                <a:ext cx="152400" cy="152400"/>
              </a:xfrm>
              <a:prstGeom prst="ellips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7" name="Oval 146"/>
              <p:cNvSpPr/>
              <p:nvPr/>
            </p:nvSpPr>
            <p:spPr>
              <a:xfrm>
                <a:off x="914400" y="2895600"/>
                <a:ext cx="152400" cy="152400"/>
              </a:xfrm>
              <a:prstGeom prst="ellips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8" name="Oval 147"/>
              <p:cNvSpPr/>
              <p:nvPr/>
            </p:nvSpPr>
            <p:spPr>
              <a:xfrm>
                <a:off x="914400" y="3276600"/>
                <a:ext cx="152400" cy="152400"/>
              </a:xfrm>
              <a:prstGeom prst="ellips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9" name="TextBox 148"/>
            <p:cNvSpPr txBox="1"/>
            <p:nvPr/>
          </p:nvSpPr>
          <p:spPr>
            <a:xfrm>
              <a:off x="804335" y="3034267"/>
              <a:ext cx="513410" cy="369332"/>
            </a:xfrm>
            <a:prstGeom prst="rect">
              <a:avLst/>
            </a:prstGeom>
            <a:noFill/>
          </p:spPr>
          <p:txBody>
            <a:bodyPr vert="wordArtVert" wrap="square" rtlCol="0">
              <a:spAutoFit/>
            </a:bodyPr>
            <a:lstStyle/>
            <a:p>
              <a:r>
                <a:rPr lang="en-US" dirty="0" smtClean="0"/>
                <a:t>… </a:t>
              </a:r>
              <a:endParaRPr lang="en-US" dirty="0"/>
            </a:p>
          </p:txBody>
        </p:sp>
        <p:sp>
          <p:nvSpPr>
            <p:cNvPr id="151" name="Left Brace 150"/>
            <p:cNvSpPr/>
            <p:nvPr/>
          </p:nvSpPr>
          <p:spPr>
            <a:xfrm>
              <a:off x="745069" y="2404532"/>
              <a:ext cx="152400" cy="1066800"/>
            </a:xfrm>
            <a:prstGeom prst="leftBrac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Left Brace 151"/>
            <p:cNvSpPr/>
            <p:nvPr/>
          </p:nvSpPr>
          <p:spPr>
            <a:xfrm flipH="1">
              <a:off x="1066800" y="2412999"/>
              <a:ext cx="152400" cy="1066800"/>
            </a:xfrm>
            <a:prstGeom prst="leftBrac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4" name="Freeform 153"/>
          <p:cNvSpPr/>
          <p:nvPr/>
        </p:nvSpPr>
        <p:spPr>
          <a:xfrm>
            <a:off x="381000" y="1845733"/>
            <a:ext cx="355600" cy="1049867"/>
          </a:xfrm>
          <a:custGeom>
            <a:avLst/>
            <a:gdLst>
              <a:gd name="connsiteX0" fmla="*/ 355600 w 355600"/>
              <a:gd name="connsiteY0" fmla="*/ 1049867 h 1049867"/>
              <a:gd name="connsiteX1" fmla="*/ 0 w 355600"/>
              <a:gd name="connsiteY1" fmla="*/ 1049867 h 1049867"/>
              <a:gd name="connsiteX2" fmla="*/ 0 w 355600"/>
              <a:gd name="connsiteY2" fmla="*/ 0 h 1049867"/>
              <a:gd name="connsiteX3" fmla="*/ 177800 w 355600"/>
              <a:gd name="connsiteY3" fmla="*/ 0 h 1049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5600" h="1049867">
                <a:moveTo>
                  <a:pt x="355600" y="1049867"/>
                </a:moveTo>
                <a:lnTo>
                  <a:pt x="0" y="1049867"/>
                </a:lnTo>
                <a:lnTo>
                  <a:pt x="0" y="0"/>
                </a:lnTo>
                <a:lnTo>
                  <a:pt x="177800" y="0"/>
                </a:lnTo>
              </a:path>
            </a:pathLst>
          </a:cu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TextBox 154"/>
          <p:cNvSpPr txBox="1"/>
          <p:nvPr/>
        </p:nvSpPr>
        <p:spPr>
          <a:xfrm>
            <a:off x="685800" y="35052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i="1" dirty="0" smtClean="0"/>
              <a:t> </a:t>
            </a:r>
            <a:r>
              <a:rPr lang="en-US" dirty="0" smtClean="0"/>
              <a:t>“users”</a:t>
            </a:r>
            <a:endParaRPr lang="en-US" dirty="0"/>
          </a:p>
        </p:txBody>
      </p:sp>
      <p:sp>
        <p:nvSpPr>
          <p:cNvPr id="156" name="TextBox 155"/>
          <p:cNvSpPr txBox="1"/>
          <p:nvPr/>
        </p:nvSpPr>
        <p:spPr>
          <a:xfrm>
            <a:off x="1066800" y="10668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Interactive</a:t>
            </a:r>
            <a:endParaRPr lang="en-US" sz="2400" dirty="0"/>
          </a:p>
        </p:txBody>
      </p:sp>
      <p:sp>
        <p:nvSpPr>
          <p:cNvPr id="157" name="TextBox 156"/>
          <p:cNvSpPr txBox="1"/>
          <p:nvPr/>
        </p:nvSpPr>
        <p:spPr>
          <a:xfrm>
            <a:off x="5638800" y="10668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Batch</a:t>
            </a:r>
            <a:endParaRPr lang="en-US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Closed Networks Throughput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399"/>
            <a:ext cx="8229600" cy="4343401"/>
          </a:xfrm>
        </p:spPr>
        <p:txBody>
          <a:bodyPr>
            <a:normAutofit/>
          </a:bodyPr>
          <a:lstStyle/>
          <a:p>
            <a:r>
              <a:rPr lang="en-US" dirty="0" smtClean="0"/>
              <a:t>Single server batch network</a:t>
            </a:r>
          </a:p>
          <a:p>
            <a:pPr lvl="1"/>
            <a:r>
              <a:rPr lang="en-US" i="1" dirty="0" smtClean="0"/>
              <a:t>X =</a:t>
            </a:r>
            <a:r>
              <a:rPr lang="en-US" dirty="0" smtClean="0"/>
              <a:t> </a:t>
            </a:r>
            <a:r>
              <a:rPr lang="el-GR" i="1" dirty="0" smtClean="0"/>
              <a:t>μ</a:t>
            </a:r>
            <a:r>
              <a:rPr lang="en-US" i="1" dirty="0" smtClean="0"/>
              <a:t> </a:t>
            </a:r>
            <a:r>
              <a:rPr lang="en-US" dirty="0" smtClean="0"/>
              <a:t>(depends on service rate!)</a:t>
            </a:r>
          </a:p>
          <a:p>
            <a:r>
              <a:rPr lang="en-US" dirty="0" smtClean="0"/>
              <a:t>Multiple servers </a:t>
            </a:r>
          </a:p>
          <a:p>
            <a:pPr lvl="1"/>
            <a:r>
              <a:rPr lang="en-US" dirty="0" smtClean="0"/>
              <a:t>A bit more complicated.  We’ll explore </a:t>
            </a:r>
            <a:r>
              <a:rPr lang="en-US" smtClean="0"/>
              <a:t>this later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DBCA-59B1-423E-88DC-EFBE0EEDE94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4853940" y="1371600"/>
            <a:ext cx="4191000" cy="5410200"/>
            <a:chOff x="4343400" y="1371600"/>
            <a:chExt cx="4191000" cy="5410200"/>
          </a:xfrm>
        </p:grpSpPr>
        <p:grpSp>
          <p:nvGrpSpPr>
            <p:cNvPr id="27" name="Group 26"/>
            <p:cNvGrpSpPr/>
            <p:nvPr/>
          </p:nvGrpSpPr>
          <p:grpSpPr>
            <a:xfrm>
              <a:off x="7823648" y="1371600"/>
              <a:ext cx="710752" cy="5410200"/>
              <a:chOff x="7823648" y="1371600"/>
              <a:chExt cx="710752" cy="5410200"/>
            </a:xfrm>
          </p:grpSpPr>
          <p:pic>
            <p:nvPicPr>
              <p:cNvPr id="9" name="Picture 8" descr="vm2.jpg"/>
              <p:cNvPicPr>
                <a:picLocks noChangeAspect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7823648" y="1371600"/>
                <a:ext cx="710752" cy="850900"/>
              </a:xfrm>
              <a:prstGeom prst="rect">
                <a:avLst/>
              </a:prstGeom>
            </p:spPr>
          </p:pic>
          <p:pic>
            <p:nvPicPr>
              <p:cNvPr id="10" name="Picture 9" descr="vm2.jpg"/>
              <p:cNvPicPr>
                <a:picLocks noChangeAspect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7823648" y="2044700"/>
                <a:ext cx="710752" cy="850900"/>
              </a:xfrm>
              <a:prstGeom prst="rect">
                <a:avLst/>
              </a:prstGeom>
            </p:spPr>
          </p:pic>
          <p:pic>
            <p:nvPicPr>
              <p:cNvPr id="11" name="Picture 10" descr="vm2.jpg"/>
              <p:cNvPicPr>
                <a:picLocks noChangeAspect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7823648" y="2667000"/>
                <a:ext cx="710752" cy="850900"/>
              </a:xfrm>
              <a:prstGeom prst="rect">
                <a:avLst/>
              </a:prstGeom>
            </p:spPr>
          </p:pic>
          <p:pic>
            <p:nvPicPr>
              <p:cNvPr id="12" name="Picture 11" descr="vm2.jpg"/>
              <p:cNvPicPr>
                <a:picLocks noChangeAspect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7823648" y="3340100"/>
                <a:ext cx="710752" cy="850900"/>
              </a:xfrm>
              <a:prstGeom prst="rect">
                <a:avLst/>
              </a:prstGeom>
            </p:spPr>
          </p:pic>
          <p:pic>
            <p:nvPicPr>
              <p:cNvPr id="13" name="Picture 12" descr="vm2.jpg"/>
              <p:cNvPicPr>
                <a:picLocks noChangeAspect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7823648" y="3962400"/>
                <a:ext cx="710752" cy="850900"/>
              </a:xfrm>
              <a:prstGeom prst="rect">
                <a:avLst/>
              </a:prstGeom>
            </p:spPr>
          </p:pic>
          <p:pic>
            <p:nvPicPr>
              <p:cNvPr id="14" name="Picture 13" descr="vm2.jpg"/>
              <p:cNvPicPr>
                <a:picLocks noChangeAspect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7823648" y="4635500"/>
                <a:ext cx="710752" cy="850900"/>
              </a:xfrm>
              <a:prstGeom prst="rect">
                <a:avLst/>
              </a:prstGeom>
            </p:spPr>
          </p:pic>
          <p:pic>
            <p:nvPicPr>
              <p:cNvPr id="15" name="Picture 14" descr="vm2.jpg"/>
              <p:cNvPicPr>
                <a:picLocks noChangeAspect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7823648" y="5257800"/>
                <a:ext cx="710752" cy="850900"/>
              </a:xfrm>
              <a:prstGeom prst="rect">
                <a:avLst/>
              </a:prstGeom>
            </p:spPr>
          </p:pic>
          <p:pic>
            <p:nvPicPr>
              <p:cNvPr id="16" name="Picture 15" descr="vm2.jpg"/>
              <p:cNvPicPr>
                <a:picLocks noChangeAspect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7823648" y="5930900"/>
                <a:ext cx="710752" cy="850900"/>
              </a:xfrm>
              <a:prstGeom prst="rect">
                <a:avLst/>
              </a:prstGeom>
            </p:spPr>
          </p:pic>
        </p:grpSp>
        <p:pic>
          <p:nvPicPr>
            <p:cNvPr id="1029" name="Picture 5" descr="C:\Users\Guerin\AppData\Local\Microsoft\Windows\Temporary Internet Files\Content.IE5\I7SJJ0NP\600px-AWS_Simple_Icons_Networking_Amazon_Elastic_Load_Balancer.svg[1]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172200" y="2971800"/>
              <a:ext cx="1562100" cy="1562100"/>
            </a:xfrm>
            <a:prstGeom prst="rect">
              <a:avLst/>
            </a:prstGeom>
            <a:noFill/>
          </p:spPr>
        </p:pic>
        <p:grpSp>
          <p:nvGrpSpPr>
            <p:cNvPr id="26" name="Group 25"/>
            <p:cNvGrpSpPr/>
            <p:nvPr/>
          </p:nvGrpSpPr>
          <p:grpSpPr>
            <a:xfrm>
              <a:off x="4343400" y="1905000"/>
              <a:ext cx="990600" cy="3957320"/>
              <a:chOff x="4343400" y="2291080"/>
              <a:chExt cx="990600" cy="3957320"/>
            </a:xfrm>
          </p:grpSpPr>
          <p:pic>
            <p:nvPicPr>
              <p:cNvPr id="1032" name="Picture 8" descr="C:\Users\Guerin\AppData\Local\Microsoft\Windows\Temporary Internet Files\Content.IE5\GGQ0JF8B\users[1]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4343400" y="2291080"/>
                <a:ext cx="990600" cy="990600"/>
              </a:xfrm>
              <a:prstGeom prst="rect">
                <a:avLst/>
              </a:prstGeom>
              <a:noFill/>
            </p:spPr>
          </p:pic>
          <p:pic>
            <p:nvPicPr>
              <p:cNvPr id="23" name="Picture 8" descr="C:\Users\Guerin\AppData\Local\Microsoft\Windows\Temporary Internet Files\Content.IE5\GGQ0JF8B\users[1]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4343400" y="3276600"/>
                <a:ext cx="990600" cy="990600"/>
              </a:xfrm>
              <a:prstGeom prst="rect">
                <a:avLst/>
              </a:prstGeom>
              <a:noFill/>
            </p:spPr>
          </p:pic>
          <p:pic>
            <p:nvPicPr>
              <p:cNvPr id="24" name="Picture 8" descr="C:\Users\Guerin\AppData\Local\Microsoft\Windows\Temporary Internet Files\Content.IE5\GGQ0JF8B\users[1]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4343400" y="4272280"/>
                <a:ext cx="990600" cy="990600"/>
              </a:xfrm>
              <a:prstGeom prst="rect">
                <a:avLst/>
              </a:prstGeom>
              <a:noFill/>
            </p:spPr>
          </p:pic>
          <p:pic>
            <p:nvPicPr>
              <p:cNvPr id="25" name="Picture 8" descr="C:\Users\Guerin\AppData\Local\Microsoft\Windows\Temporary Internet Files\Content.IE5\GGQ0JF8B\users[1]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4343400" y="5257800"/>
                <a:ext cx="990600" cy="990600"/>
              </a:xfrm>
              <a:prstGeom prst="rect">
                <a:avLst/>
              </a:prstGeom>
              <a:noFill/>
            </p:spPr>
          </p:pic>
        </p:grpSp>
        <p:cxnSp>
          <p:nvCxnSpPr>
            <p:cNvPr id="29" name="Straight Arrow Connector 28"/>
            <p:cNvCxnSpPr>
              <a:stCxn id="1032" idx="3"/>
            </p:cNvCxnSpPr>
            <p:nvPr/>
          </p:nvCxnSpPr>
          <p:spPr>
            <a:xfrm>
              <a:off x="5334000" y="2400300"/>
              <a:ext cx="990600" cy="11049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23" idx="3"/>
            </p:cNvCxnSpPr>
            <p:nvPr/>
          </p:nvCxnSpPr>
          <p:spPr>
            <a:xfrm>
              <a:off x="5334000" y="3385820"/>
              <a:ext cx="990600" cy="42418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24" idx="3"/>
            </p:cNvCxnSpPr>
            <p:nvPr/>
          </p:nvCxnSpPr>
          <p:spPr>
            <a:xfrm flipV="1">
              <a:off x="5334000" y="4038600"/>
              <a:ext cx="990600" cy="3429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25" idx="3"/>
            </p:cNvCxnSpPr>
            <p:nvPr/>
          </p:nvCxnSpPr>
          <p:spPr>
            <a:xfrm flipV="1">
              <a:off x="5334000" y="4267200"/>
              <a:ext cx="1143000" cy="109982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Are We Going To Be Looking At?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419600" cy="5257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Jobs arrive</a:t>
            </a:r>
          </a:p>
          <a:p>
            <a:pPr lvl="1"/>
            <a:r>
              <a:rPr lang="en-US" dirty="0" smtClean="0"/>
              <a:t>How often, with what patterns?</a:t>
            </a:r>
          </a:p>
          <a:p>
            <a:r>
              <a:rPr lang="en-US" dirty="0" smtClean="0"/>
              <a:t>Each job brings a certain amount of work (service time)</a:t>
            </a:r>
          </a:p>
          <a:p>
            <a:pPr lvl="1"/>
            <a:r>
              <a:rPr lang="en-US" dirty="0" smtClean="0"/>
              <a:t> How much, with what variations?</a:t>
            </a:r>
          </a:p>
          <a:p>
            <a:r>
              <a:rPr lang="en-US" dirty="0" smtClean="0"/>
              <a:t>System has resources</a:t>
            </a:r>
          </a:p>
          <a:p>
            <a:pPr lvl="1"/>
            <a:r>
              <a:rPr lang="en-US" dirty="0" smtClean="0"/>
              <a:t>CPU, memory, bandwidth, etc.</a:t>
            </a:r>
          </a:p>
          <a:p>
            <a:r>
              <a:rPr lang="en-US" b="1" dirty="0" smtClean="0"/>
              <a:t>Basic questions</a:t>
            </a:r>
          </a:p>
          <a:p>
            <a:pPr lvl="1"/>
            <a:r>
              <a:rPr lang="en-US" dirty="0" smtClean="0"/>
              <a:t>What is the system response time</a:t>
            </a:r>
          </a:p>
          <a:p>
            <a:pPr lvl="1"/>
            <a:r>
              <a:rPr lang="en-US" dirty="0" smtClean="0"/>
              <a:t>How much better will it be if I increase CPU speed, bandwidth, memory, etc.?</a:t>
            </a:r>
          </a:p>
          <a:p>
            <a:pPr lvl="1"/>
            <a:r>
              <a:rPr lang="en-US" dirty="0" smtClean="0"/>
              <a:t>How should I assign jobs to servers?</a:t>
            </a:r>
          </a:p>
          <a:p>
            <a:pPr lvl="1"/>
            <a:r>
              <a:rPr lang="en-US" dirty="0" smtClean="0"/>
              <a:t>Should I pool jobs together, or split them apart across servers?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DBCA-59B1-423E-88DC-EFBE0EEDE94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DBCA-59B1-423E-88DC-EFBE0EEDE944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2050" name="Picture 2" descr="C:\Users\Guerin\AppData\Local\Microsoft\Windows\Temporary Internet Files\Content.IE5\I7SJJ0NP\m69Bq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8431" y="707472"/>
            <a:ext cx="7647137" cy="54430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Formalizing a Conceptual </a:t>
            </a:r>
            <a:r>
              <a:rPr lang="en-US" dirty="0" smtClean="0"/>
              <a:t>Approach</a:t>
            </a:r>
            <a:br>
              <a:rPr lang="en-US" dirty="0" smtClean="0"/>
            </a:br>
            <a:r>
              <a:rPr lang="en-US" dirty="0" smtClean="0"/>
              <a:t>Queueing </a:t>
            </a:r>
            <a:r>
              <a:rPr lang="en-US" dirty="0" smtClean="0"/>
              <a:t>Nomenclature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38862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Arrival rate (</a:t>
            </a:r>
            <a:r>
              <a:rPr lang="el-GR" i="1" dirty="0" smtClean="0"/>
              <a:t>λ</a:t>
            </a:r>
            <a:r>
              <a:rPr lang="en-US" dirty="0" smtClean="0"/>
              <a:t>), average (mean) inter-arrival time (1/</a:t>
            </a:r>
            <a:r>
              <a:rPr lang="el-GR" i="1" dirty="0" smtClean="0"/>
              <a:t>λ</a:t>
            </a:r>
            <a:r>
              <a:rPr lang="en-US" dirty="0" smtClean="0"/>
              <a:t>)</a:t>
            </a:r>
          </a:p>
          <a:p>
            <a:r>
              <a:rPr lang="en-US" dirty="0" smtClean="0"/>
              <a:t>Service rate (</a:t>
            </a:r>
            <a:r>
              <a:rPr lang="el-GR" i="1" dirty="0" smtClean="0"/>
              <a:t>μ</a:t>
            </a:r>
            <a:r>
              <a:rPr lang="en-US" dirty="0" smtClean="0"/>
              <a:t>), average (mean) service time (1/</a:t>
            </a:r>
            <a:r>
              <a:rPr lang="el-GR" i="1" dirty="0" smtClean="0"/>
              <a:t>μ</a:t>
            </a:r>
            <a:r>
              <a:rPr lang="en-US" dirty="0" smtClean="0"/>
              <a:t>)</a:t>
            </a:r>
          </a:p>
          <a:p>
            <a:r>
              <a:rPr lang="en-US" dirty="0" smtClean="0"/>
              <a:t>Service disciplines: </a:t>
            </a:r>
          </a:p>
          <a:p>
            <a:pPr lvl="1"/>
            <a:r>
              <a:rPr lang="en-US" dirty="0" smtClean="0"/>
              <a:t>First-in-first-out (FIFO) or fist-come-first-served (FCFS)</a:t>
            </a:r>
          </a:p>
          <a:p>
            <a:pPr lvl="1"/>
            <a:r>
              <a:rPr lang="en-US" dirty="0" smtClean="0"/>
              <a:t>Last-in-first-out (LIFO)</a:t>
            </a:r>
          </a:p>
          <a:p>
            <a:pPr lvl="1"/>
            <a:r>
              <a:rPr lang="en-US" dirty="0" smtClean="0"/>
              <a:t>Random-in-random-out (RIRO)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rocessor sharing (PS)</a:t>
            </a:r>
          </a:p>
          <a:p>
            <a:pPr lvl="1"/>
            <a:r>
              <a:rPr lang="en-US" dirty="0" smtClean="0"/>
              <a:t>Work conserving (or not)</a:t>
            </a:r>
          </a:p>
          <a:p>
            <a:r>
              <a:rPr lang="en-US" dirty="0" smtClean="0"/>
              <a:t>Queueing system notation: A/B/c/d, </a:t>
            </a:r>
            <a:r>
              <a:rPr lang="en-US" i="1" dirty="0" smtClean="0"/>
              <a:t>e.g.,</a:t>
            </a:r>
            <a:r>
              <a:rPr lang="en-US" dirty="0" smtClean="0"/>
              <a:t> M/M/1/∞ or M/M/1</a:t>
            </a:r>
          </a:p>
          <a:p>
            <a:pPr lvl="1"/>
            <a:r>
              <a:rPr lang="en-US" dirty="0" smtClean="0"/>
              <a:t>A: type of arrival process</a:t>
            </a:r>
          </a:p>
          <a:p>
            <a:pPr lvl="1"/>
            <a:r>
              <a:rPr lang="en-US" dirty="0" smtClean="0"/>
              <a:t>B: service time distribution</a:t>
            </a:r>
          </a:p>
          <a:p>
            <a:pPr lvl="1"/>
            <a:r>
              <a:rPr lang="en-US" dirty="0" smtClean="0"/>
              <a:t>c: number of servers</a:t>
            </a:r>
          </a:p>
          <a:p>
            <a:pPr lvl="1"/>
            <a:r>
              <a:rPr lang="en-US" dirty="0" smtClean="0"/>
              <a:t>d: maximum number of jobs</a:t>
            </a:r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1295400" y="1449973"/>
            <a:ext cx="5943600" cy="1434197"/>
            <a:chOff x="838200" y="1219200"/>
            <a:chExt cx="5943600" cy="1434197"/>
          </a:xfrm>
        </p:grpSpPr>
        <p:sp>
          <p:nvSpPr>
            <p:cNvPr id="7" name="Freeform 6"/>
            <p:cNvSpPr/>
            <p:nvPr/>
          </p:nvSpPr>
          <p:spPr>
            <a:xfrm>
              <a:off x="1820411" y="1601948"/>
              <a:ext cx="2751589" cy="461395"/>
            </a:xfrm>
            <a:custGeom>
              <a:avLst/>
              <a:gdLst>
                <a:gd name="connsiteX0" fmla="*/ 8389 w 2751589"/>
                <a:gd name="connsiteY0" fmla="*/ 0 h 461395"/>
                <a:gd name="connsiteX1" fmla="*/ 2751589 w 2751589"/>
                <a:gd name="connsiteY1" fmla="*/ 0 h 461395"/>
                <a:gd name="connsiteX2" fmla="*/ 2743200 w 2751589"/>
                <a:gd name="connsiteY2" fmla="*/ 461395 h 461395"/>
                <a:gd name="connsiteX3" fmla="*/ 0 w 2751589"/>
                <a:gd name="connsiteY3" fmla="*/ 461395 h 4613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51589" h="461395">
                  <a:moveTo>
                    <a:pt x="8389" y="0"/>
                  </a:moveTo>
                  <a:lnTo>
                    <a:pt x="2751589" y="0"/>
                  </a:lnTo>
                  <a:lnTo>
                    <a:pt x="2743200" y="461395"/>
                  </a:lnTo>
                  <a:lnTo>
                    <a:pt x="0" y="461395"/>
                  </a:ln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4343400" y="1604045"/>
              <a:ext cx="0" cy="4572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4114800" y="1604045"/>
              <a:ext cx="0" cy="4572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3886200" y="1604045"/>
              <a:ext cx="0" cy="4572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3657600" y="1604045"/>
              <a:ext cx="0" cy="4572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3429000" y="1604045"/>
              <a:ext cx="0" cy="4572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3200400" y="1604045"/>
              <a:ext cx="0" cy="4572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2971800" y="1604045"/>
              <a:ext cx="0" cy="4572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743200" y="1604045"/>
              <a:ext cx="0" cy="4572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2514600" y="1604045"/>
              <a:ext cx="0" cy="4572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2286000" y="1604045"/>
              <a:ext cx="0" cy="4572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2057400" y="1604045"/>
              <a:ext cx="0" cy="4572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>
              <a:off x="914400" y="1832645"/>
              <a:ext cx="91440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Oval 21"/>
            <p:cNvSpPr/>
            <p:nvPr/>
          </p:nvSpPr>
          <p:spPr>
            <a:xfrm>
              <a:off x="5029200" y="1565945"/>
              <a:ext cx="533400" cy="533400"/>
            </a:xfrm>
            <a:prstGeom prst="ellips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Arrow Connector 23"/>
            <p:cNvCxnSpPr>
              <a:endCxn id="22" idx="2"/>
            </p:cNvCxnSpPr>
            <p:nvPr/>
          </p:nvCxnSpPr>
          <p:spPr>
            <a:xfrm flipV="1">
              <a:off x="4572000" y="1832645"/>
              <a:ext cx="457200" cy="646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V="1">
              <a:off x="5562600" y="1830723"/>
              <a:ext cx="762000" cy="384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1219200" y="15240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i="1" dirty="0" smtClean="0">
                  <a:latin typeface="Times New Roman" pitchFamily="18" charset="0"/>
                  <a:cs typeface="Times New Roman" pitchFamily="18" charset="0"/>
                </a:rPr>
                <a:t>λ</a:t>
              </a:r>
              <a:endParaRPr lang="en-US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164123" y="1642145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i="1" dirty="0" smtClean="0">
                  <a:latin typeface="Times New Roman" pitchFamily="18" charset="0"/>
                  <a:cs typeface="Times New Roman" pitchFamily="18" charset="0"/>
                </a:rPr>
                <a:t>μ</a:t>
              </a:r>
              <a:endParaRPr lang="en-US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38200" y="1806213"/>
              <a:ext cx="990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Arrivals</a:t>
              </a:r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486400" y="1802934"/>
              <a:ext cx="1295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Departures</a:t>
              </a:r>
              <a:endParaRPr 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834855" y="1219200"/>
              <a:ext cx="1066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Server(s)</a:t>
              </a:r>
              <a:endParaRPr lang="en-US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343400" y="2007066"/>
              <a:ext cx="1066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Service discipline</a:t>
              </a: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362200" y="1219200"/>
              <a:ext cx="1600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Waiting facility</a:t>
              </a:r>
              <a:endParaRPr lang="en-US" dirty="0"/>
            </a:p>
          </p:txBody>
        </p:sp>
      </p:grpSp>
      <p:sp>
        <p:nvSpPr>
          <p:cNvPr id="36" name="Slide Number Placeholder 3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DBCA-59B1-423E-88DC-EFBE0EEDE94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Queueing 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Waiting time or queueing time or delay: </a:t>
            </a:r>
            <a:r>
              <a:rPr lang="en-US" i="1" dirty="0" smtClean="0"/>
              <a:t>T</a:t>
            </a:r>
            <a:r>
              <a:rPr lang="en-US" i="1" baseline="-25000" dirty="0" smtClean="0"/>
              <a:t>Q</a:t>
            </a:r>
            <a:r>
              <a:rPr lang="en-US" dirty="0" smtClean="0"/>
              <a:t> or </a:t>
            </a:r>
            <a:r>
              <a:rPr lang="en-US" i="1" dirty="0" smtClean="0"/>
              <a:t>W</a:t>
            </a:r>
            <a:endParaRPr lang="en-US" baseline="-25000" dirty="0"/>
          </a:p>
          <a:p>
            <a:pPr lvl="1">
              <a:lnSpc>
                <a:spcPct val="120000"/>
              </a:lnSpc>
            </a:pPr>
            <a:r>
              <a:rPr lang="en-US" dirty="0"/>
              <a:t>T</a:t>
            </a:r>
            <a:r>
              <a:rPr lang="en-US" dirty="0" smtClean="0"/>
              <a:t>ime spent in queue (from arrival to access to server)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Response time or sojourn time or time in system: </a:t>
            </a:r>
            <a:r>
              <a:rPr lang="en-US" i="1" dirty="0" smtClean="0"/>
              <a:t>T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How long a job spends in the system from arrival to departure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Equal to waiting time + service time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Number in the system: </a:t>
            </a:r>
            <a:r>
              <a:rPr lang="en-US" i="1" dirty="0" smtClean="0"/>
              <a:t>N</a:t>
            </a:r>
            <a:endParaRPr lang="en-US" dirty="0" smtClean="0"/>
          </a:p>
          <a:p>
            <a:pPr lvl="1">
              <a:lnSpc>
                <a:spcPct val="120000"/>
              </a:lnSpc>
            </a:pPr>
            <a:r>
              <a:rPr lang="en-US" dirty="0" smtClean="0"/>
              <a:t>Number of jobs in the queue and server(s)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Number in the queue: </a:t>
            </a:r>
            <a:r>
              <a:rPr lang="en-US" i="1" dirty="0" smtClean="0"/>
              <a:t>N</a:t>
            </a:r>
            <a:r>
              <a:rPr lang="en-US" i="1" baseline="-25000" dirty="0" smtClean="0"/>
              <a:t>Q</a:t>
            </a:r>
            <a:endParaRPr lang="en-US" baseline="-25000" dirty="0" smtClean="0"/>
          </a:p>
          <a:p>
            <a:pPr lvl="1"/>
            <a:r>
              <a:rPr lang="en-US" dirty="0" smtClean="0"/>
              <a:t>Number of jobs waiting to access server</a:t>
            </a:r>
          </a:p>
          <a:p>
            <a:r>
              <a:rPr lang="en-US" dirty="0" smtClean="0"/>
              <a:t>Server/device utilization or load: </a:t>
            </a:r>
            <a:r>
              <a:rPr lang="el-GR" i="1" dirty="0" smtClean="0"/>
              <a:t>ρ</a:t>
            </a:r>
            <a:endParaRPr lang="en-US" i="1" dirty="0" smtClean="0"/>
          </a:p>
          <a:p>
            <a:pPr lvl="1"/>
            <a:r>
              <a:rPr lang="en-US" dirty="0" smtClean="0"/>
              <a:t>Fraction of time the server is busy (at least one job in it)</a:t>
            </a:r>
          </a:p>
          <a:p>
            <a:r>
              <a:rPr lang="en-US" dirty="0" smtClean="0"/>
              <a:t>Server/device throughput: </a:t>
            </a:r>
            <a:r>
              <a:rPr lang="en-US" i="1" dirty="0" smtClean="0"/>
              <a:t>X</a:t>
            </a:r>
            <a:endParaRPr lang="en-US" dirty="0" smtClean="0"/>
          </a:p>
          <a:p>
            <a:pPr lvl="1"/>
            <a:r>
              <a:rPr lang="en-US" dirty="0" smtClean="0"/>
              <a:t>Rate of (service) completions at server, </a:t>
            </a:r>
            <a:r>
              <a:rPr lang="en-US" i="1" dirty="0" smtClean="0"/>
              <a:t>i.e.,</a:t>
            </a:r>
            <a:r>
              <a:rPr lang="en-US" dirty="0" smtClean="0"/>
              <a:t> jobs/sec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DBCA-59B1-423E-88DC-EFBE0EEDE94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Utilization &amp; Throughput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Server utilization = Average # jobs in service: </a:t>
            </a:r>
            <a:r>
              <a:rPr lang="el-GR" i="1" dirty="0" smtClean="0"/>
              <a:t>ρ</a:t>
            </a:r>
            <a:r>
              <a:rPr lang="en-US" dirty="0" smtClean="0"/>
              <a:t> = </a:t>
            </a: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smtClean="0"/>
              <a:t>N</a:t>
            </a:r>
            <a:r>
              <a:rPr lang="en-US" i="1" baseline="-25000" dirty="0" smtClean="0"/>
              <a:t>S</a:t>
            </a:r>
            <a:r>
              <a:rPr lang="en-US" dirty="0" smtClean="0"/>
              <a:t>]</a:t>
            </a:r>
          </a:p>
          <a:p>
            <a:pPr lvl="1"/>
            <a:r>
              <a:rPr lang="en-US" dirty="0" smtClean="0"/>
              <a:t>Utilization = fraction of time server is busy ~ probability server is busy: </a:t>
            </a:r>
            <a:r>
              <a:rPr lang="el-GR" i="1" dirty="0" smtClean="0"/>
              <a:t>ρ</a:t>
            </a:r>
            <a:r>
              <a:rPr lang="en-US" dirty="0" smtClean="0"/>
              <a:t> =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i="1" baseline="-25000" dirty="0" smtClean="0"/>
              <a:t>S </a:t>
            </a:r>
            <a:r>
              <a:rPr lang="en-US" dirty="0" smtClean="0"/>
              <a:t>= 1)</a:t>
            </a:r>
          </a:p>
          <a:p>
            <a:pPr lvl="1"/>
            <a:r>
              <a:rPr lang="en-US" dirty="0" smtClean="0"/>
              <a:t>When server is busy: One job in server (</a:t>
            </a:r>
            <a:r>
              <a:rPr lang="en-US" i="1" dirty="0" smtClean="0"/>
              <a:t>N</a:t>
            </a:r>
            <a:r>
              <a:rPr lang="en-US" i="1" baseline="-25000" dirty="0" smtClean="0"/>
              <a:t>S</a:t>
            </a:r>
            <a:r>
              <a:rPr lang="en-US" dirty="0" smtClean="0"/>
              <a:t> = 1)</a:t>
            </a:r>
          </a:p>
          <a:p>
            <a:pPr lvl="1"/>
            <a:r>
              <a:rPr lang="en-US" dirty="0" smtClean="0"/>
              <a:t>When server is not busy: Zero job in server (</a:t>
            </a:r>
            <a:r>
              <a:rPr lang="en-US" i="1" dirty="0" smtClean="0"/>
              <a:t>N</a:t>
            </a:r>
            <a:r>
              <a:rPr lang="en-US" i="1" baseline="-25000" dirty="0" smtClean="0"/>
              <a:t>S</a:t>
            </a:r>
            <a:r>
              <a:rPr lang="en-US" dirty="0" smtClean="0"/>
              <a:t> = 0)</a:t>
            </a:r>
          </a:p>
          <a:p>
            <a:pPr lvl="1"/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smtClean="0"/>
              <a:t>N</a:t>
            </a:r>
            <a:r>
              <a:rPr lang="en-US" i="1" baseline="-25000" dirty="0" smtClean="0"/>
              <a:t>S</a:t>
            </a:r>
            <a:r>
              <a:rPr lang="en-US" dirty="0" smtClean="0"/>
              <a:t>] =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i="1" baseline="-25000" dirty="0" smtClean="0"/>
              <a:t>S </a:t>
            </a:r>
            <a:r>
              <a:rPr lang="en-US" dirty="0" smtClean="0"/>
              <a:t>= 1) </a:t>
            </a:r>
            <a:r>
              <a:rPr lang="en-US" dirty="0" smtClean="0">
                <a:sym typeface="Symbol"/>
              </a:rPr>
              <a:t> 1+</a:t>
            </a:r>
            <a:r>
              <a:rPr lang="en-US" i="1" dirty="0" smtClean="0"/>
              <a:t> P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i="1" baseline="-25000" dirty="0" smtClean="0"/>
              <a:t>S </a:t>
            </a:r>
            <a:r>
              <a:rPr lang="en-US" dirty="0" smtClean="0"/>
              <a:t>= 0)</a:t>
            </a:r>
            <a:r>
              <a:rPr lang="en-US" dirty="0" smtClean="0">
                <a:sym typeface="Symbol"/>
              </a:rPr>
              <a:t>  0 = </a:t>
            </a:r>
            <a:r>
              <a:rPr lang="el-GR" i="1" dirty="0" smtClean="0"/>
              <a:t>ρ</a:t>
            </a:r>
            <a:r>
              <a:rPr lang="en-US" dirty="0" smtClean="0">
                <a:sym typeface="Symbol"/>
              </a:rPr>
              <a:t>  1</a:t>
            </a:r>
            <a:r>
              <a:rPr lang="en-US" i="1" dirty="0" smtClean="0"/>
              <a:t> = </a:t>
            </a:r>
            <a:r>
              <a:rPr lang="el-GR" i="1" dirty="0" smtClean="0"/>
              <a:t>ρ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DBCA-59B1-423E-88DC-EFBE0EEDE944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4419600"/>
            <a:ext cx="8686800" cy="2209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</a:t>
            </a:r>
            <a:r>
              <a:rPr kumimoji="0" lang="en-US" sz="32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</a:t>
            </a:r>
            <a:r>
              <a:rPr lang="el-GR" sz="3200" i="1" dirty="0">
                <a:latin typeface="Times New Roman" pitchFamily="18" charset="0"/>
                <a:cs typeface="Times New Roman" pitchFamily="18" charset="0"/>
              </a:rPr>
              <a:t>τ</a:t>
            </a:r>
            <a:r>
              <a:rPr kumimoji="0" lang="en-US" sz="32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jobs in </a:t>
            </a:r>
            <a:r>
              <a:rPr kumimoji="0" lang="el-GR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τ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for a total service time of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</a:t>
            </a:r>
            <a:r>
              <a:rPr kumimoji="0" lang="en-US" sz="32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</a:t>
            </a:r>
            <a:r>
              <a:rPr lang="el-GR" sz="3200" i="1" dirty="0">
                <a:latin typeface="Times New Roman" pitchFamily="18" charset="0"/>
                <a:cs typeface="Times New Roman" pitchFamily="18" charset="0"/>
              </a:rPr>
              <a:t>τ</a:t>
            </a:r>
            <a:r>
              <a:rPr kumimoji="0" lang="en-US" sz="32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=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S</a:t>
            </a:r>
            <a:r>
              <a:rPr kumimoji="0" lang="en-US" sz="3200" b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</a:t>
            </a:r>
            <a:r>
              <a:rPr kumimoji="0" lang="en-US" sz="32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+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2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+…+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200" i="1" baseline="-250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200" baseline="-25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200" i="1" baseline="-25000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We know</a:t>
            </a:r>
            <a:endParaRPr kumimoji="0" lang="en-US" sz="3200" b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Utilization</a:t>
            </a:r>
            <a:r>
              <a:rPr kumimoji="0" lang="en-US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</a:t>
            </a:r>
            <a:r>
              <a:rPr kumimoji="0" lang="el-GR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ρ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~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)/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τ</a:t>
            </a: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Throughput 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X ~ 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)/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τ</a:t>
            </a: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 that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X ~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[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)/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)] . [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)/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] = [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)/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)] . </a:t>
            </a:r>
            <a:r>
              <a:rPr lang="el-GR" sz="2800" i="1" dirty="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</a:t>
            </a:r>
            <a:r>
              <a:rPr kumimoji="0" lang="en-US" sz="2800" b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ut</a:t>
            </a: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)/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~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]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1/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μ</a:t>
            </a: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Hence:  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X = </a:t>
            </a:r>
            <a:r>
              <a:rPr lang="el-GR" sz="4000" i="1" dirty="0" smtClean="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 . </a:t>
            </a:r>
            <a:r>
              <a:rPr lang="el-GR" sz="4000" i="1" dirty="0" smtClean="0">
                <a:latin typeface="Times New Roman" pitchFamily="18" charset="0"/>
                <a:cs typeface="Times New Roman" pitchFamily="18" charset="0"/>
              </a:rPr>
              <a:t>μ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533400" y="3640666"/>
            <a:ext cx="8153400" cy="914400"/>
            <a:chOff x="533400" y="3962400"/>
            <a:chExt cx="8153400" cy="91440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533400" y="4343400"/>
              <a:ext cx="815340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914400" y="4267200"/>
              <a:ext cx="0" cy="1524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8458200" y="4267200"/>
              <a:ext cx="0" cy="1524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10"/>
            <p:cNvSpPr/>
            <p:nvPr/>
          </p:nvSpPr>
          <p:spPr>
            <a:xfrm>
              <a:off x="914400" y="4038600"/>
              <a:ext cx="2438400" cy="304800"/>
            </a:xfrm>
            <a:prstGeom prst="rect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886200" y="4038600"/>
              <a:ext cx="1447800" cy="304800"/>
            </a:xfrm>
            <a:prstGeom prst="rect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867400" y="4038600"/>
              <a:ext cx="381000" cy="304800"/>
            </a:xfrm>
            <a:prstGeom prst="rect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7315200" y="4038600"/>
              <a:ext cx="1143000" cy="304800"/>
            </a:xfrm>
            <a:prstGeom prst="rect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1371600" y="4038600"/>
              <a:ext cx="0" cy="3048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2133600" y="4038600"/>
              <a:ext cx="0" cy="3048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3124200" y="4038600"/>
              <a:ext cx="0" cy="3048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4191000" y="4038600"/>
              <a:ext cx="0" cy="3048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4800600" y="4038600"/>
              <a:ext cx="0" cy="3048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5181600" y="4038600"/>
              <a:ext cx="0" cy="3048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7620000" y="4038600"/>
              <a:ext cx="0" cy="3048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8001000" y="4038600"/>
              <a:ext cx="0" cy="3048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Left Brace 24"/>
            <p:cNvSpPr/>
            <p:nvPr/>
          </p:nvSpPr>
          <p:spPr>
            <a:xfrm rot="16200000">
              <a:off x="4572000" y="685801"/>
              <a:ext cx="228600" cy="7543800"/>
            </a:xfrm>
            <a:prstGeom prst="leftBrac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990600" y="4013313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1600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16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600200" y="4013313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16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16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514600" y="4013313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16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16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056467" y="4013313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1600" baseline="-25000" dirty="0" smtClean="0">
                  <a:latin typeface="Times New Roman" pitchFamily="18" charset="0"/>
                  <a:cs typeface="Times New Roman" pitchFamily="18" charset="0"/>
                </a:rPr>
                <a:t>4</a:t>
              </a:r>
              <a:endParaRPr lang="en-US" sz="16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886200" y="4013313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1600" baseline="-25000" dirty="0" smtClean="0">
                  <a:latin typeface="Times New Roman" pitchFamily="18" charset="0"/>
                  <a:cs typeface="Times New Roman" pitchFamily="18" charset="0"/>
                </a:rPr>
                <a:t>5</a:t>
              </a:r>
              <a:endParaRPr lang="en-US" sz="16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292601" y="4013313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1600" baseline="-25000" dirty="0" smtClean="0">
                  <a:latin typeface="Times New Roman" pitchFamily="18" charset="0"/>
                  <a:cs typeface="Times New Roman" pitchFamily="18" charset="0"/>
                </a:rPr>
                <a:t>6</a:t>
              </a:r>
              <a:endParaRPr lang="en-US" sz="16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800600" y="4013313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1600" baseline="-25000" dirty="0" smtClean="0">
                  <a:latin typeface="Times New Roman" pitchFamily="18" charset="0"/>
                  <a:cs typeface="Times New Roman" pitchFamily="18" charset="0"/>
                </a:rPr>
                <a:t>7</a:t>
              </a:r>
              <a:endParaRPr lang="en-US" sz="16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080002" y="4013313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1600" baseline="-25000" dirty="0" smtClean="0">
                  <a:latin typeface="Times New Roman" pitchFamily="18" charset="0"/>
                  <a:cs typeface="Times New Roman" pitchFamily="18" charset="0"/>
                </a:rPr>
                <a:t>8</a:t>
              </a:r>
              <a:endParaRPr lang="en-US" sz="16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884334" y="4013313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1600" i="1" baseline="-25000" dirty="0" smtClean="0"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US" sz="16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213602" y="4013313"/>
              <a:ext cx="533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1600" i="1" baseline="-25000" dirty="0" smtClean="0">
                  <a:latin typeface="Times New Roman" pitchFamily="18" charset="0"/>
                  <a:cs typeface="Times New Roman" pitchFamily="18" charset="0"/>
                </a:rPr>
                <a:t>C-</a:t>
              </a:r>
              <a:r>
                <a:rPr lang="en-US" sz="1600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16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8085667" y="4013313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1600" i="1" baseline="-25000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sz="16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7543800" y="4013313"/>
              <a:ext cx="533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1600" i="1" baseline="-25000" dirty="0" smtClean="0">
                  <a:latin typeface="Times New Roman" pitchFamily="18" charset="0"/>
                  <a:cs typeface="Times New Roman" pitchFamily="18" charset="0"/>
                </a:rPr>
                <a:t>C-</a:t>
              </a:r>
              <a:r>
                <a:rPr lang="en-US" sz="16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16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538132" y="4538246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i="1" dirty="0" smtClean="0">
                  <a:latin typeface="Times New Roman" pitchFamily="18" charset="0"/>
                  <a:cs typeface="Times New Roman" pitchFamily="18" charset="0"/>
                </a:rPr>
                <a:t>τ</a:t>
              </a:r>
              <a:endParaRPr lang="en-US" sz="16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629400" y="39624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…</a:t>
              </a:r>
              <a:endParaRPr lang="en-US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342467" y="39624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…</a:t>
              </a:r>
              <a:endParaRPr lang="en-US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Alternative Derivation</a:t>
            </a:r>
            <a:br>
              <a:rPr lang="en-US" dirty="0" smtClean="0"/>
            </a:br>
            <a:r>
              <a:rPr lang="en-US" sz="3600" dirty="0" smtClean="0"/>
              <a:t>(Conditional Expectation)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X</a:t>
            </a:r>
            <a:r>
              <a:rPr lang="en-US" dirty="0" smtClean="0"/>
              <a:t> = Mean rate of job completion at server</a:t>
            </a:r>
          </a:p>
          <a:p>
            <a:pPr>
              <a:buNone/>
            </a:pPr>
            <a:r>
              <a:rPr lang="en-US" i="1" dirty="0"/>
              <a:t>	 </a:t>
            </a:r>
            <a:r>
              <a:rPr lang="en-US" i="1" dirty="0" smtClean="0"/>
              <a:t>  </a:t>
            </a:r>
            <a:r>
              <a:rPr lang="en-US" dirty="0" smtClean="0"/>
              <a:t>= E[Rate of completion at server | server is busy]. P{server is busy} + E[Rate of completion at server | server is idle]. P{server is idle}</a:t>
            </a:r>
          </a:p>
          <a:p>
            <a:pPr>
              <a:buNone/>
            </a:pPr>
            <a:r>
              <a:rPr lang="en-US" dirty="0"/>
              <a:t>	 </a:t>
            </a:r>
            <a:r>
              <a:rPr lang="en-US" dirty="0" smtClean="0"/>
              <a:t>    = </a:t>
            </a:r>
            <a:r>
              <a:rPr lang="el-GR" i="1" dirty="0" smtClean="0"/>
              <a:t>μ</a:t>
            </a:r>
            <a:r>
              <a:rPr lang="en-US" dirty="0" smtClean="0"/>
              <a:t> . P{server is busy} + 0</a:t>
            </a:r>
          </a:p>
          <a:p>
            <a:pPr>
              <a:buNone/>
            </a:pPr>
            <a:r>
              <a:rPr lang="en-US" dirty="0"/>
              <a:t>	 </a:t>
            </a:r>
            <a:r>
              <a:rPr lang="en-US" dirty="0" smtClean="0"/>
              <a:t>    = </a:t>
            </a:r>
            <a:r>
              <a:rPr lang="el-GR" i="1" dirty="0" smtClean="0"/>
              <a:t>μ</a:t>
            </a:r>
            <a:r>
              <a:rPr lang="en-US" dirty="0" smtClean="0"/>
              <a:t> . </a:t>
            </a:r>
            <a:r>
              <a:rPr lang="el-GR" i="1" dirty="0" smtClean="0"/>
              <a:t>ρ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DBCA-59B1-423E-88DC-EFBE0EEDE94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Simple Throughput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52800"/>
            <a:ext cx="8686800" cy="27733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Assume </a:t>
            </a:r>
            <a:r>
              <a:rPr lang="el-GR" i="1" dirty="0" smtClean="0"/>
              <a:t>λ</a:t>
            </a:r>
            <a:r>
              <a:rPr lang="en-US" dirty="0" smtClean="0"/>
              <a:t> = 1/6 and </a:t>
            </a:r>
            <a:r>
              <a:rPr lang="el-GR" i="1" dirty="0" smtClean="0"/>
              <a:t>μ</a:t>
            </a:r>
            <a:r>
              <a:rPr lang="en-US" dirty="0" smtClean="0"/>
              <a:t> = 1/3</a:t>
            </a:r>
          </a:p>
          <a:p>
            <a:r>
              <a:rPr lang="en-US" dirty="0" smtClean="0"/>
              <a:t>Throughput is </a:t>
            </a:r>
            <a:r>
              <a:rPr lang="en-US" i="1" dirty="0"/>
              <a:t>X = </a:t>
            </a:r>
            <a:r>
              <a:rPr lang="el-GR" i="1" dirty="0"/>
              <a:t>ρ</a:t>
            </a:r>
            <a:r>
              <a:rPr lang="en-US" i="1" dirty="0"/>
              <a:t> . </a:t>
            </a:r>
            <a:r>
              <a:rPr lang="el-GR" i="1" dirty="0" smtClean="0"/>
              <a:t>Μ</a:t>
            </a:r>
            <a:r>
              <a:rPr lang="en-US" dirty="0" smtClean="0"/>
              <a:t>, but what is</a:t>
            </a:r>
            <a:r>
              <a:rPr lang="el-GR" i="1" dirty="0" smtClean="0"/>
              <a:t> ρ</a:t>
            </a:r>
            <a:r>
              <a:rPr lang="en-US" dirty="0" smtClean="0"/>
              <a:t>?</a:t>
            </a:r>
          </a:p>
          <a:p>
            <a:r>
              <a:rPr lang="en-US" dirty="0" smtClean="0"/>
              <a:t>Rough intuition</a:t>
            </a:r>
          </a:p>
          <a:p>
            <a:pPr lvl="1"/>
            <a:r>
              <a:rPr lang="el-GR" i="1" dirty="0" smtClean="0"/>
              <a:t>ρ </a:t>
            </a:r>
            <a:r>
              <a:rPr lang="en-US" dirty="0" smtClean="0"/>
              <a:t>= fraction of time server is busy</a:t>
            </a:r>
          </a:p>
          <a:p>
            <a:pPr lvl="1">
              <a:buNone/>
            </a:pPr>
            <a:r>
              <a:rPr lang="en-US" dirty="0" smtClean="0"/>
              <a:t>      = (average service time)/(average time between arrivals)</a:t>
            </a:r>
          </a:p>
          <a:p>
            <a:pPr lvl="1">
              <a:buNone/>
            </a:pPr>
            <a:r>
              <a:rPr lang="en-US" dirty="0"/>
              <a:t>	</a:t>
            </a:r>
            <a:r>
              <a:rPr lang="en-US" dirty="0" smtClean="0"/>
              <a:t>   = (1/</a:t>
            </a:r>
            <a:r>
              <a:rPr lang="el-GR" i="1" dirty="0" smtClean="0"/>
              <a:t>μ</a:t>
            </a:r>
            <a:r>
              <a:rPr lang="en-US" dirty="0" smtClean="0"/>
              <a:t>)/(1/</a:t>
            </a:r>
            <a:r>
              <a:rPr lang="el-GR" i="1" dirty="0" smtClean="0"/>
              <a:t>λ</a:t>
            </a:r>
            <a:r>
              <a:rPr lang="en-US" dirty="0" smtClean="0"/>
              <a:t>) = </a:t>
            </a:r>
            <a:r>
              <a:rPr lang="el-GR" i="1" dirty="0" smtClean="0"/>
              <a:t>λ</a:t>
            </a:r>
            <a:r>
              <a:rPr lang="en-US" dirty="0" smtClean="0"/>
              <a:t>/</a:t>
            </a:r>
            <a:r>
              <a:rPr lang="el-GR" i="1" dirty="0" smtClean="0"/>
              <a:t>μ</a:t>
            </a:r>
            <a:endParaRPr lang="en-US" i="1" dirty="0" smtClean="0"/>
          </a:p>
          <a:p>
            <a:r>
              <a:rPr lang="en-US" dirty="0" smtClean="0"/>
              <a:t>So </a:t>
            </a:r>
            <a:r>
              <a:rPr lang="en-US" i="1" dirty="0" smtClean="0"/>
              <a:t>X = </a:t>
            </a:r>
            <a:r>
              <a:rPr lang="el-GR" i="1" dirty="0" smtClean="0"/>
              <a:t>λ</a:t>
            </a:r>
            <a:r>
              <a:rPr lang="en-US" i="1" dirty="0" smtClean="0"/>
              <a:t>, </a:t>
            </a:r>
            <a:r>
              <a:rPr lang="en-US" dirty="0" smtClean="0"/>
              <a:t>and does </a:t>
            </a:r>
            <a:r>
              <a:rPr lang="en-US" b="1" u="sng" dirty="0" smtClean="0"/>
              <a:t>not</a:t>
            </a:r>
            <a:r>
              <a:rPr lang="en-US" dirty="0" smtClean="0"/>
              <a:t> depend on service rate!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DBCA-59B1-423E-88DC-EFBE0EEDE944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2201411" y="2273550"/>
            <a:ext cx="2751589" cy="461395"/>
          </a:xfrm>
          <a:custGeom>
            <a:avLst/>
            <a:gdLst>
              <a:gd name="connsiteX0" fmla="*/ 8389 w 2751589"/>
              <a:gd name="connsiteY0" fmla="*/ 0 h 461395"/>
              <a:gd name="connsiteX1" fmla="*/ 2751589 w 2751589"/>
              <a:gd name="connsiteY1" fmla="*/ 0 h 461395"/>
              <a:gd name="connsiteX2" fmla="*/ 2743200 w 2751589"/>
              <a:gd name="connsiteY2" fmla="*/ 461395 h 461395"/>
              <a:gd name="connsiteX3" fmla="*/ 0 w 2751589"/>
              <a:gd name="connsiteY3" fmla="*/ 461395 h 461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51589" h="461395">
                <a:moveTo>
                  <a:pt x="8389" y="0"/>
                </a:moveTo>
                <a:lnTo>
                  <a:pt x="2751589" y="0"/>
                </a:lnTo>
                <a:lnTo>
                  <a:pt x="2743200" y="461395"/>
                </a:lnTo>
                <a:lnTo>
                  <a:pt x="0" y="461395"/>
                </a:lnTo>
              </a:path>
            </a:pathLst>
          </a:cu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4724400" y="2275647"/>
            <a:ext cx="0" cy="457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495800" y="2275647"/>
            <a:ext cx="0" cy="457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267200" y="2275647"/>
            <a:ext cx="0" cy="457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038600" y="2275647"/>
            <a:ext cx="0" cy="457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810000" y="2275647"/>
            <a:ext cx="0" cy="457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581400" y="2275647"/>
            <a:ext cx="0" cy="457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352800" y="2275647"/>
            <a:ext cx="0" cy="457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124200" y="2275647"/>
            <a:ext cx="0" cy="457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895600" y="2275647"/>
            <a:ext cx="0" cy="457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667000" y="2275647"/>
            <a:ext cx="0" cy="457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438400" y="2275647"/>
            <a:ext cx="0" cy="457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295400" y="2504247"/>
            <a:ext cx="91440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5410200" y="2237547"/>
            <a:ext cx="533400" cy="533400"/>
          </a:xfrm>
          <a:prstGeom prst="ellips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>
            <a:endCxn id="18" idx="2"/>
          </p:cNvCxnSpPr>
          <p:nvPr/>
        </p:nvCxnSpPr>
        <p:spPr>
          <a:xfrm flipV="1">
            <a:off x="4953000" y="2504247"/>
            <a:ext cx="457200" cy="646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5943600" y="2502325"/>
            <a:ext cx="762000" cy="384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600200" y="2195602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λ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545123" y="2313747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μ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876800" y="1890802"/>
            <a:ext cx="14135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Single server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4876800" y="267866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FCFS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362200" y="1890802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Infinite waiting facility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Server Stability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52800"/>
            <a:ext cx="8686800" cy="27733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Arrival rate of </a:t>
            </a:r>
            <a:r>
              <a:rPr lang="el-GR" i="1" dirty="0" smtClean="0"/>
              <a:t>λ</a:t>
            </a:r>
            <a:r>
              <a:rPr lang="en-US" dirty="0" smtClean="0"/>
              <a:t> and service rate of </a:t>
            </a:r>
            <a:r>
              <a:rPr lang="el-GR" i="1" dirty="0" smtClean="0"/>
              <a:t>μ</a:t>
            </a:r>
            <a:endParaRPr lang="en-US" dirty="0" smtClean="0"/>
          </a:p>
          <a:p>
            <a:r>
              <a:rPr lang="en-US" i="1" dirty="0" smtClean="0"/>
              <a:t>N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) is number of jobs in system at time </a:t>
            </a:r>
            <a:r>
              <a:rPr lang="en-US" i="1" dirty="0" smtClean="0"/>
              <a:t>t</a:t>
            </a:r>
            <a:endParaRPr lang="en-US" dirty="0" smtClean="0"/>
          </a:p>
          <a:p>
            <a:r>
              <a:rPr lang="en-US" i="1" dirty="0" smtClean="0"/>
              <a:t>A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) and </a:t>
            </a:r>
            <a:r>
              <a:rPr lang="en-US" i="1" dirty="0" smtClean="0"/>
              <a:t>D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) are numbers of arrivals and departures by time </a:t>
            </a:r>
            <a:r>
              <a:rPr lang="en-US" i="1" dirty="0" smtClean="0"/>
              <a:t>t</a:t>
            </a:r>
          </a:p>
          <a:p>
            <a:r>
              <a:rPr lang="en-US" dirty="0" smtClean="0"/>
              <a:t>We have:</a:t>
            </a:r>
            <a:r>
              <a:rPr lang="en-US" i="1" dirty="0" smtClean="0"/>
              <a:t>   E</a:t>
            </a:r>
            <a:r>
              <a:rPr lang="en-US" dirty="0" smtClean="0"/>
              <a:t>[</a:t>
            </a:r>
            <a:r>
              <a:rPr lang="en-US" i="1" dirty="0" smtClean="0"/>
              <a:t>N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)] = </a:t>
            </a: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smtClean="0"/>
              <a:t>A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)] – </a:t>
            </a: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smtClean="0"/>
              <a:t>D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)] ≥ </a:t>
            </a:r>
            <a:r>
              <a:rPr lang="el-GR" i="1" dirty="0" smtClean="0"/>
              <a:t>λ</a:t>
            </a:r>
            <a:r>
              <a:rPr lang="en-US" i="1" dirty="0" smtClean="0"/>
              <a:t>t – </a:t>
            </a:r>
            <a:r>
              <a:rPr lang="el-GR" i="1" dirty="0" smtClean="0"/>
              <a:t>μ</a:t>
            </a:r>
            <a:r>
              <a:rPr lang="en-US" i="1" dirty="0" smtClean="0"/>
              <a:t>t = t</a:t>
            </a:r>
            <a:r>
              <a:rPr lang="en-US" dirty="0" smtClean="0"/>
              <a:t>(</a:t>
            </a:r>
            <a:r>
              <a:rPr lang="el-GR" i="1" dirty="0" smtClean="0"/>
              <a:t>λ</a:t>
            </a:r>
            <a:r>
              <a:rPr lang="en-US" i="1" dirty="0" smtClean="0"/>
              <a:t>-</a:t>
            </a:r>
            <a:r>
              <a:rPr lang="el-GR" i="1" dirty="0" smtClean="0"/>
              <a:t>μ</a:t>
            </a:r>
            <a:r>
              <a:rPr lang="en-US" dirty="0" smtClean="0"/>
              <a:t>)</a:t>
            </a:r>
            <a:endParaRPr lang="en-US" i="1" dirty="0" smtClean="0"/>
          </a:p>
          <a:p>
            <a:r>
              <a:rPr lang="en-US" dirty="0" smtClean="0"/>
              <a:t>Hence we need </a:t>
            </a:r>
            <a:r>
              <a:rPr lang="el-GR" i="1" dirty="0" smtClean="0"/>
              <a:t>λ</a:t>
            </a:r>
            <a:r>
              <a:rPr lang="en-US" i="1" dirty="0" smtClean="0"/>
              <a:t> </a:t>
            </a:r>
            <a:r>
              <a:rPr lang="en-US" dirty="0" smtClean="0"/>
              <a:t>&lt; </a:t>
            </a:r>
            <a:r>
              <a:rPr lang="el-GR" i="1" dirty="0" smtClean="0"/>
              <a:t>μ</a:t>
            </a:r>
            <a:r>
              <a:rPr lang="en-US" dirty="0" smtClean="0"/>
              <a:t> for the system to be stable</a:t>
            </a:r>
          </a:p>
          <a:p>
            <a:pPr lvl="1"/>
            <a:r>
              <a:rPr lang="en-US" dirty="0" smtClean="0"/>
              <a:t>Service rate must exceed arrival rate…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DBCA-59B1-423E-88DC-EFBE0EEDE944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2201411" y="2273550"/>
            <a:ext cx="2751589" cy="461395"/>
          </a:xfrm>
          <a:custGeom>
            <a:avLst/>
            <a:gdLst>
              <a:gd name="connsiteX0" fmla="*/ 8389 w 2751589"/>
              <a:gd name="connsiteY0" fmla="*/ 0 h 461395"/>
              <a:gd name="connsiteX1" fmla="*/ 2751589 w 2751589"/>
              <a:gd name="connsiteY1" fmla="*/ 0 h 461395"/>
              <a:gd name="connsiteX2" fmla="*/ 2743200 w 2751589"/>
              <a:gd name="connsiteY2" fmla="*/ 461395 h 461395"/>
              <a:gd name="connsiteX3" fmla="*/ 0 w 2751589"/>
              <a:gd name="connsiteY3" fmla="*/ 461395 h 461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51589" h="461395">
                <a:moveTo>
                  <a:pt x="8389" y="0"/>
                </a:moveTo>
                <a:lnTo>
                  <a:pt x="2751589" y="0"/>
                </a:lnTo>
                <a:lnTo>
                  <a:pt x="2743200" y="461395"/>
                </a:lnTo>
                <a:lnTo>
                  <a:pt x="0" y="461395"/>
                </a:lnTo>
              </a:path>
            </a:pathLst>
          </a:cu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4724400" y="2275647"/>
            <a:ext cx="0" cy="457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495800" y="2275647"/>
            <a:ext cx="0" cy="457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267200" y="2275647"/>
            <a:ext cx="0" cy="457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038600" y="2275647"/>
            <a:ext cx="0" cy="457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810000" y="2275647"/>
            <a:ext cx="0" cy="457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581400" y="2275647"/>
            <a:ext cx="0" cy="457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352800" y="2275647"/>
            <a:ext cx="0" cy="457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124200" y="2275647"/>
            <a:ext cx="0" cy="457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895600" y="2275647"/>
            <a:ext cx="0" cy="457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667000" y="2275647"/>
            <a:ext cx="0" cy="457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438400" y="2275647"/>
            <a:ext cx="0" cy="457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295400" y="2504247"/>
            <a:ext cx="91440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5410200" y="2237547"/>
            <a:ext cx="533400" cy="533400"/>
          </a:xfrm>
          <a:prstGeom prst="ellips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>
            <a:endCxn id="18" idx="2"/>
          </p:cNvCxnSpPr>
          <p:nvPr/>
        </p:nvCxnSpPr>
        <p:spPr>
          <a:xfrm flipV="1">
            <a:off x="4953000" y="2504247"/>
            <a:ext cx="457200" cy="646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5943600" y="2502325"/>
            <a:ext cx="762000" cy="384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600200" y="2195602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λ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545123" y="2313747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μ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876800" y="1890802"/>
            <a:ext cx="14135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Single server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362200" y="1890802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Infinite waiting facility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1057</Words>
  <Application>Microsoft Office PowerPoint</Application>
  <PresentationFormat>On-screen Show (4:3)</PresentationFormat>
  <Paragraphs>207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CSE 538</vt:lpstr>
      <vt:lpstr>What Are We Going To Be Looking At?</vt:lpstr>
      <vt:lpstr>Slide 3</vt:lpstr>
      <vt:lpstr>Formalizing a Conceptual Approach Queueing Nomenclature</vt:lpstr>
      <vt:lpstr>Queueing Metrics</vt:lpstr>
      <vt:lpstr>More on Utilization &amp; Throughput</vt:lpstr>
      <vt:lpstr>Alternative Derivation (Conditional Expectation)</vt:lpstr>
      <vt:lpstr>A Simple Throughput Example</vt:lpstr>
      <vt:lpstr>Single Server Stability</vt:lpstr>
      <vt:lpstr>Queueing Networks</vt:lpstr>
      <vt:lpstr>Open Networks</vt:lpstr>
      <vt:lpstr>Open Networks Throughput</vt:lpstr>
      <vt:lpstr>Closed Networks</vt:lpstr>
      <vt:lpstr>Closed Networks Throughput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Queueing Nomenclature</dc:title>
  <dc:creator>Roch Guerin</dc:creator>
  <cp:lastModifiedBy>Roch Guerin</cp:lastModifiedBy>
  <cp:revision>26</cp:revision>
  <dcterms:created xsi:type="dcterms:W3CDTF">2015-08-25T11:43:44Z</dcterms:created>
  <dcterms:modified xsi:type="dcterms:W3CDTF">2016-08-29T13:52:21Z</dcterms:modified>
</cp:coreProperties>
</file>