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56" r:id="rId2"/>
    <p:sldId id="274" r:id="rId3"/>
    <p:sldId id="276" r:id="rId4"/>
    <p:sldId id="288" r:id="rId5"/>
    <p:sldId id="287" r:id="rId6"/>
    <p:sldId id="275" r:id="rId7"/>
    <p:sldId id="278" r:id="rId8"/>
    <p:sldId id="280" r:id="rId9"/>
    <p:sldId id="281" r:id="rId10"/>
    <p:sldId id="282" r:id="rId11"/>
    <p:sldId id="283" r:id="rId12"/>
    <p:sldId id="284" r:id="rId13"/>
    <p:sldId id="285" r:id="rId14"/>
    <p:sldId id="290" r:id="rId15"/>
    <p:sldId id="279" r:id="rId16"/>
    <p:sldId id="286" r:id="rId17"/>
    <p:sldId id="289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5145" autoAdjust="0"/>
  </p:normalViewPr>
  <p:slideViewPr>
    <p:cSldViewPr>
      <p:cViewPr varScale="1">
        <p:scale>
          <a:sx n="101" d="100"/>
          <a:sy n="101" d="100"/>
        </p:scale>
        <p:origin x="-84" y="-1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EC4A316-C22C-49C3-8047-E78DE449AF92}" type="datetimeFigureOut">
              <a:rPr lang="en-US" smtClean="0"/>
              <a:pPr/>
              <a:t>9/27/2016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483021-A605-445F-9E2A-14482EFB0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FB9C36F-09C0-4E41-A2AD-FA3D483EFCC8}" type="datetimeFigureOut">
              <a:rPr lang="en-US" smtClean="0"/>
              <a:pPr/>
              <a:t>9/27/2016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3577630-C836-4084-B714-9C3267E1EDD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648066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577630-C836-4084-B714-9C3267E1EDD9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6115" y="4343635"/>
            <a:ext cx="5485772" cy="4115269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6115" y="4343635"/>
            <a:ext cx="5485772" cy="4115269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6115" y="4343635"/>
            <a:ext cx="5485772" cy="4115269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rPr lang="en-US" dirty="0" smtClean="0"/>
              <a:t>This generalizes our simple queue to allow transition rates between</a:t>
            </a:r>
            <a:r>
              <a:rPr lang="en-US" baseline="0" dirty="0" smtClean="0"/>
              <a:t> states </a:t>
            </a:r>
            <a:r>
              <a:rPr lang="en-US" dirty="0" smtClean="0"/>
              <a:t>to vary.</a:t>
            </a:r>
            <a:endParaRPr lang="en-US" dirty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6115" y="4343635"/>
            <a:ext cx="5485772" cy="4115269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rPr lang="en-US" dirty="0" smtClean="0"/>
              <a:t>What is induction?</a:t>
            </a:r>
          </a:p>
          <a:p>
            <a:r>
              <a:rPr lang="en-US" dirty="0" smtClean="0"/>
              <a:t>Induction</a:t>
            </a:r>
            <a:r>
              <a:rPr lang="en-US" baseline="0" dirty="0" smtClean="0"/>
              <a:t> hypothesis is what you want to establish, e.g., above expression for \</a:t>
            </a:r>
            <a:r>
              <a:rPr lang="en-US" baseline="0" dirty="0" err="1" smtClean="0"/>
              <a:t>pi_n</a:t>
            </a:r>
            <a:r>
              <a:rPr lang="en-US" baseline="0" dirty="0" smtClean="0"/>
              <a:t> </a:t>
            </a:r>
          </a:p>
          <a:p>
            <a:pPr>
              <a:buFontTx/>
              <a:buChar char="-"/>
            </a:pPr>
            <a:r>
              <a:rPr lang="en-US" baseline="0" dirty="0" smtClean="0"/>
              <a:t> Step 1 verify it is true initially, i.e., for n=0 or n=1</a:t>
            </a:r>
          </a:p>
          <a:p>
            <a:pPr>
              <a:buFontTx/>
              <a:buChar char="-"/>
            </a:pPr>
            <a:r>
              <a:rPr lang="en-US" baseline="0" dirty="0" smtClean="0"/>
              <a:t> Step 2 Assume it is true for a given value of n</a:t>
            </a:r>
          </a:p>
          <a:p>
            <a:pPr>
              <a:buFontTx/>
              <a:buChar char="-"/>
            </a:pPr>
            <a:r>
              <a:rPr lang="en-US" baseline="0" dirty="0" smtClean="0"/>
              <a:t> Step 3 prove it is then true for n+1 using known properties, e.g., relationship between \</a:t>
            </a:r>
            <a:r>
              <a:rPr lang="en-US" baseline="0" dirty="0" err="1" smtClean="0"/>
              <a:t>pi_n</a:t>
            </a:r>
            <a:r>
              <a:rPr lang="en-US" baseline="0" dirty="0" smtClean="0"/>
              <a:t> and \pi_{n+1}</a:t>
            </a:r>
            <a:endParaRPr lang="en-US" dirty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6115" y="4343635"/>
            <a:ext cx="5485772" cy="4115269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rPr lang="en-US" dirty="0" smtClean="0"/>
              <a:t>This generalizes our simple queue to allow transition rates between</a:t>
            </a:r>
            <a:r>
              <a:rPr lang="en-US" baseline="0" dirty="0" smtClean="0"/>
              <a:t> states </a:t>
            </a:r>
            <a:r>
              <a:rPr lang="en-US" dirty="0" smtClean="0"/>
              <a:t>to vary.</a:t>
            </a:r>
            <a:endParaRPr lang="en-US" dirty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577630-C836-4084-B714-9C3267E1EDD9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577630-C836-4084-B714-9C3267E1EDD9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577630-C836-4084-B714-9C3267E1EDD9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577630-C836-4084-B714-9C3267E1EDD9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577630-C836-4084-B714-9C3267E1EDD9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577630-C836-4084-B714-9C3267E1EDD9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577630-C836-4084-B714-9C3267E1EDD9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577630-C836-4084-B714-9C3267E1EDD9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577630-C836-4084-B714-9C3267E1EDD9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577630-C836-4084-B714-9C3267E1EDD9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6115" y="4343635"/>
            <a:ext cx="5485772" cy="4115269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34038-08C3-4182-97F5-D3763DF02BDF}" type="datetime1">
              <a:rPr lang="en-US" smtClean="0"/>
              <a:pPr/>
              <a:t>9/27/2016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8E9D7-F266-4771-A2AB-6C120368CA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D631B-C114-4187-BEEF-498114DEC9FE}" type="datetime1">
              <a:rPr lang="en-US" smtClean="0"/>
              <a:pPr/>
              <a:t>9/27/2016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8E9D7-F266-4771-A2AB-6C120368CA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7E291-BA5D-4ACA-B5FD-31624279D209}" type="datetime1">
              <a:rPr lang="en-US" smtClean="0"/>
              <a:pPr/>
              <a:t>9/27/2016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8E9D7-F266-4771-A2AB-6C120368CA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2C4AC-8256-4B18-88A8-F431D3C77921}" type="datetime1">
              <a:rPr lang="en-US" smtClean="0"/>
              <a:pPr/>
              <a:t>9/27/2016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8E9D7-F266-4771-A2AB-6C120368CA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878C5A-FB8B-4C77-9E87-98114F239DA3}" type="datetime1">
              <a:rPr lang="en-US" smtClean="0"/>
              <a:pPr/>
              <a:t>9/27/2016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8E9D7-F266-4771-A2AB-6C120368CA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31F0D-072D-433D-99F8-F5EC421478B7}" type="datetime1">
              <a:rPr lang="en-US" smtClean="0"/>
              <a:pPr/>
              <a:t>9/27/2016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8E9D7-F266-4771-A2AB-6C120368CA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347C7F-0590-4BC5-B196-15CCC9ABD4CF}" type="datetime1">
              <a:rPr lang="en-US" smtClean="0"/>
              <a:pPr/>
              <a:t>9/27/2016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8E9D7-F266-4771-A2AB-6C120368CA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9AD66-4C90-4F75-9F09-2F531DDEE236}" type="datetime1">
              <a:rPr lang="en-US" smtClean="0"/>
              <a:pPr/>
              <a:t>9/27/2016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8E9D7-F266-4771-A2AB-6C120368CA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FDF5D-61D4-4058-AD05-25A1B068427D}" type="datetime1">
              <a:rPr lang="en-US" smtClean="0"/>
              <a:pPr/>
              <a:t>9/27/2016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8E9D7-F266-4771-A2AB-6C120368CA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FF63A-58C1-4C19-8C88-35266F530295}" type="datetime1">
              <a:rPr lang="en-US" smtClean="0"/>
              <a:pPr/>
              <a:t>9/27/2016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8E9D7-F266-4771-A2AB-6C120368CA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D60C0-D3B0-48CB-801E-8B1D6F10F5AF}" type="datetime1">
              <a:rPr lang="en-US" smtClean="0"/>
              <a:pPr/>
              <a:t>9/27/2016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8E9D7-F266-4771-A2AB-6C120368CA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39633F-167C-4D16-8CBC-126D93B0236F}" type="datetime1">
              <a:rPr lang="en-US" smtClean="0"/>
              <a:pPr/>
              <a:t>9/27/2016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C8E9D7-F266-4771-A2AB-6C120368CA6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oleObject3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oleObject" Target="../embeddings/oleObject4.bin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5" Type="http://schemas.openxmlformats.org/officeDocument/2006/relationships/oleObject" Target="../embeddings/oleObject6.bin"/><Relationship Id="rId4" Type="http://schemas.openxmlformats.org/officeDocument/2006/relationships/oleObject" Target="../embeddings/oleObject5.bin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1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2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543800" cy="1470025"/>
          </a:xfrm>
        </p:spPr>
        <p:txBody>
          <a:bodyPr/>
          <a:lstStyle/>
          <a:p>
            <a:r>
              <a:rPr lang="en-US" dirty="0" err="1" smtClean="0"/>
              <a:t>Ergodicity</a:t>
            </a:r>
            <a:r>
              <a:rPr lang="en-US" dirty="0" smtClean="0"/>
              <a:t>, Balance Equations, and Time Reversibility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Conservation Law – Set of States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00D5AF-C929-48B0-9A9C-B6487E8E41C6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229" name="TextBox 228"/>
          <p:cNvSpPr txBox="1"/>
          <p:nvPr/>
        </p:nvSpPr>
        <p:spPr>
          <a:xfrm>
            <a:off x="4111625" y="2968625"/>
            <a:ext cx="92075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 smtClean="0">
                <a:latin typeface="Times New Roman" pitchFamily="18" charset="0"/>
                <a:cs typeface="Times New Roman" pitchFamily="18" charset="0"/>
                <a:sym typeface="Symbol"/>
              </a:rPr>
              <a:t></a:t>
            </a:r>
            <a:endParaRPr lang="en-US" sz="4800" b="1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4" name="Group 98"/>
          <p:cNvGrpSpPr/>
          <p:nvPr/>
        </p:nvGrpSpPr>
        <p:grpSpPr>
          <a:xfrm>
            <a:off x="60325" y="1311275"/>
            <a:ext cx="3867150" cy="4143375"/>
            <a:chOff x="60325" y="1311275"/>
            <a:chExt cx="3867150" cy="4143375"/>
          </a:xfrm>
        </p:grpSpPr>
        <p:sp>
          <p:nvSpPr>
            <p:cNvPr id="5" name="Oval 4"/>
            <p:cNvSpPr/>
            <p:nvPr/>
          </p:nvSpPr>
          <p:spPr bwMode="auto">
            <a:xfrm>
              <a:off x="1073150" y="2876550"/>
              <a:ext cx="2025650" cy="966362"/>
            </a:xfrm>
            <a:prstGeom prst="ellipse">
              <a:avLst/>
            </a:prstGeom>
            <a:noFill/>
            <a:ln w="381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none" lIns="0" tIns="45720" rIns="91440" bIns="18288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FF9900"/>
                </a:buClr>
                <a:buSzPct val="75000"/>
                <a:buFont typeface="Monotype Sorts" pitchFamily="2" charset="2"/>
                <a:buChar char=" "/>
                <a:tabLst/>
              </a:pPr>
              <a:endParaRPr kumimoji="0" lang="en-US" sz="2800" b="0" i="0" u="none" strike="noStrike" cap="none" normalizeH="0" baseline="-25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  <a:sym typeface="Symbol" pitchFamily="18" charset="2"/>
              </a:endParaRPr>
            </a:p>
          </p:txBody>
        </p:sp>
        <p:sp>
          <p:nvSpPr>
            <p:cNvPr id="6" name="Oval 5"/>
            <p:cNvSpPr/>
            <p:nvPr/>
          </p:nvSpPr>
          <p:spPr bwMode="auto">
            <a:xfrm>
              <a:off x="290512" y="2047875"/>
              <a:ext cx="552450" cy="46037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none" lIns="0" tIns="45720" rIns="91440" bIns="18288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r>
                <a:rPr lang="en-US" sz="2000" i="1" baseline="-25000" dirty="0" smtClean="0">
                  <a:latin typeface="Times New Roman" pitchFamily="18" charset="0"/>
                  <a:cs typeface="Times New Roman" pitchFamily="18" charset="0"/>
                  <a:sym typeface="Symbol"/>
                </a:rPr>
                <a:t>k</a:t>
              </a:r>
              <a:r>
                <a:rPr lang="en-US" sz="2000" baseline="-25000" dirty="0" smtClean="0">
                  <a:latin typeface="Times New Roman" pitchFamily="18" charset="0"/>
                  <a:cs typeface="Times New Roman" pitchFamily="18" charset="0"/>
                  <a:sym typeface="Symbol"/>
                </a:rPr>
                <a:t>4</a:t>
              </a:r>
              <a:endParaRPr lang="en-US" sz="2000" baseline="-25000" dirty="0" smtClean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7" name="Oval 6"/>
            <p:cNvSpPr/>
            <p:nvPr/>
          </p:nvSpPr>
          <p:spPr bwMode="auto">
            <a:xfrm>
              <a:off x="1625600" y="1311275"/>
              <a:ext cx="552450" cy="46037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none" lIns="0" tIns="45720" rIns="91440" bIns="18288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r>
                <a:rPr lang="en-US" sz="2000" i="1" baseline="-25000" dirty="0" smtClean="0">
                  <a:latin typeface="Times New Roman" pitchFamily="18" charset="0"/>
                  <a:cs typeface="Times New Roman" pitchFamily="18" charset="0"/>
                  <a:sym typeface="Symbol"/>
                </a:rPr>
                <a:t>k</a:t>
              </a:r>
              <a:r>
                <a:rPr lang="en-US" sz="2000" baseline="-25000" dirty="0" smtClean="0">
                  <a:latin typeface="Times New Roman" pitchFamily="18" charset="0"/>
                  <a:cs typeface="Times New Roman" pitchFamily="18" charset="0"/>
                  <a:sym typeface="Symbol"/>
                </a:rPr>
                <a:t>3</a:t>
              </a:r>
              <a:endParaRPr lang="en-US" sz="2000" baseline="-25000" dirty="0" smtClean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8" name="Oval 7"/>
            <p:cNvSpPr/>
            <p:nvPr/>
          </p:nvSpPr>
          <p:spPr bwMode="auto">
            <a:xfrm>
              <a:off x="3098799" y="2047875"/>
              <a:ext cx="552450" cy="46037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none" lIns="0" tIns="45720" rIns="91440" bIns="18288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r>
                <a:rPr lang="en-US" sz="2000" i="1" baseline="-25000" dirty="0" smtClean="0">
                  <a:latin typeface="Times New Roman" pitchFamily="18" charset="0"/>
                  <a:cs typeface="Times New Roman" pitchFamily="18" charset="0"/>
                  <a:sym typeface="Symbol"/>
                </a:rPr>
                <a:t>k</a:t>
              </a:r>
              <a:r>
                <a:rPr lang="en-US" sz="2000" baseline="-25000" dirty="0" smtClean="0">
                  <a:latin typeface="Times New Roman" pitchFamily="18" charset="0"/>
                  <a:cs typeface="Times New Roman" pitchFamily="18" charset="0"/>
                  <a:sym typeface="Symbol"/>
                </a:rPr>
                <a:t>2</a:t>
              </a:r>
              <a:endParaRPr lang="en-US" sz="2000" baseline="-25000" dirty="0" smtClean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9" name="Oval 8"/>
            <p:cNvSpPr/>
            <p:nvPr/>
          </p:nvSpPr>
          <p:spPr bwMode="auto">
            <a:xfrm>
              <a:off x="3098799" y="4533900"/>
              <a:ext cx="552450" cy="46037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none" lIns="0" tIns="45720" rIns="91440" bIns="18288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r>
                <a:rPr lang="en-US" sz="2000" i="1" baseline="-25000" dirty="0" smtClean="0">
                  <a:latin typeface="Times New Roman" pitchFamily="18" charset="0"/>
                  <a:cs typeface="Times New Roman" pitchFamily="18" charset="0"/>
                  <a:sym typeface="Symbol"/>
                </a:rPr>
                <a:t>k</a:t>
              </a:r>
              <a:r>
                <a:rPr lang="en-US" sz="2000" baseline="-25000" dirty="0" smtClean="0">
                  <a:latin typeface="Times New Roman" pitchFamily="18" charset="0"/>
                  <a:cs typeface="Times New Roman" pitchFamily="18" charset="0"/>
                  <a:sym typeface="Symbol"/>
                </a:rPr>
                <a:t>8</a:t>
              </a:r>
              <a:endParaRPr lang="en-US" sz="2000" baseline="-25000" dirty="0" smtClean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0" name="Oval 9"/>
            <p:cNvSpPr/>
            <p:nvPr/>
          </p:nvSpPr>
          <p:spPr bwMode="auto">
            <a:xfrm>
              <a:off x="1617849" y="4994275"/>
              <a:ext cx="552450" cy="46037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none" lIns="0" tIns="45720" rIns="91440" bIns="18288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r>
                <a:rPr lang="en-US" sz="2000" i="1" baseline="-25000" dirty="0" smtClean="0">
                  <a:latin typeface="Times New Roman" pitchFamily="18" charset="0"/>
                  <a:cs typeface="Times New Roman" pitchFamily="18" charset="0"/>
                  <a:sym typeface="Symbol"/>
                </a:rPr>
                <a:t>k</a:t>
              </a:r>
              <a:r>
                <a:rPr lang="en-US" sz="2000" baseline="-25000" dirty="0" smtClean="0">
                  <a:latin typeface="Times New Roman" pitchFamily="18" charset="0"/>
                  <a:cs typeface="Times New Roman" pitchFamily="18" charset="0"/>
                  <a:sym typeface="Symbol"/>
                </a:rPr>
                <a:t>7</a:t>
              </a:r>
              <a:endParaRPr lang="en-US" sz="2000" baseline="-25000" dirty="0" smtClean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1" name="Oval 10"/>
            <p:cNvSpPr/>
            <p:nvPr/>
          </p:nvSpPr>
          <p:spPr bwMode="auto">
            <a:xfrm>
              <a:off x="290512" y="4533900"/>
              <a:ext cx="552450" cy="46037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none" lIns="0" tIns="45720" rIns="91440" bIns="18288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r>
                <a:rPr lang="en-US" sz="2000" i="1" baseline="-25000" dirty="0" smtClean="0">
                  <a:latin typeface="Times New Roman" pitchFamily="18" charset="0"/>
                  <a:cs typeface="Times New Roman" pitchFamily="18" charset="0"/>
                  <a:sym typeface="Symbol"/>
                </a:rPr>
                <a:t>k</a:t>
              </a:r>
              <a:r>
                <a:rPr lang="en-US" sz="2000" baseline="-25000" dirty="0" smtClean="0">
                  <a:latin typeface="Times New Roman" pitchFamily="18" charset="0"/>
                  <a:cs typeface="Times New Roman" pitchFamily="18" charset="0"/>
                  <a:sym typeface="Symbol"/>
                </a:rPr>
                <a:t>6</a:t>
              </a:r>
              <a:endParaRPr lang="en-US" sz="2000" baseline="-25000" dirty="0" smtClean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2" name="Oval 11"/>
            <p:cNvSpPr/>
            <p:nvPr/>
          </p:nvSpPr>
          <p:spPr bwMode="auto">
            <a:xfrm>
              <a:off x="3375025" y="3336925"/>
              <a:ext cx="552450" cy="46037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none" lIns="0" tIns="45720" rIns="91440" bIns="18288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r>
                <a:rPr lang="en-US" sz="2000" i="1" baseline="-25000" dirty="0" smtClean="0">
                  <a:latin typeface="Times New Roman" pitchFamily="18" charset="0"/>
                  <a:cs typeface="Times New Roman" pitchFamily="18" charset="0"/>
                  <a:sym typeface="Symbol"/>
                </a:rPr>
                <a:t>k</a:t>
              </a:r>
              <a:r>
                <a:rPr lang="en-US" sz="2000" baseline="-25000" dirty="0" smtClean="0">
                  <a:latin typeface="Times New Roman" pitchFamily="18" charset="0"/>
                  <a:cs typeface="Times New Roman" pitchFamily="18" charset="0"/>
                  <a:sym typeface="Symbol"/>
                </a:rPr>
                <a:t>1</a:t>
              </a:r>
              <a:endParaRPr lang="en-US" sz="2000" baseline="-25000" dirty="0" smtClean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3" name="Oval 12"/>
            <p:cNvSpPr/>
            <p:nvPr/>
          </p:nvSpPr>
          <p:spPr bwMode="auto">
            <a:xfrm>
              <a:off x="60325" y="3429000"/>
              <a:ext cx="552450" cy="46037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none" lIns="0" tIns="45720" rIns="91440" bIns="18288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r>
                <a:rPr lang="en-US" sz="2000" i="1" baseline="-25000" dirty="0" smtClean="0">
                  <a:latin typeface="Times New Roman" pitchFamily="18" charset="0"/>
                  <a:cs typeface="Times New Roman" pitchFamily="18" charset="0"/>
                  <a:sym typeface="Symbol"/>
                </a:rPr>
                <a:t>k</a:t>
              </a:r>
              <a:r>
                <a:rPr lang="en-US" sz="2000" baseline="-25000" dirty="0" smtClean="0">
                  <a:latin typeface="Times New Roman" pitchFamily="18" charset="0"/>
                  <a:cs typeface="Times New Roman" pitchFamily="18" charset="0"/>
                  <a:sym typeface="Symbol"/>
                </a:rPr>
                <a:t>5</a:t>
              </a:r>
              <a:endParaRPr lang="en-US" sz="2000" baseline="-25000" dirty="0" smtClean="0"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15" name="Shape 14"/>
            <p:cNvCxnSpPr>
              <a:stCxn id="83" idx="0"/>
              <a:endCxn id="8" idx="2"/>
            </p:cNvCxnSpPr>
            <p:nvPr/>
          </p:nvCxnSpPr>
          <p:spPr bwMode="auto">
            <a:xfrm rot="5400000" flipH="1" flipV="1">
              <a:off x="2408237" y="2278064"/>
              <a:ext cx="690562" cy="690561"/>
            </a:xfrm>
            <a:prstGeom prst="curvedConnector2">
              <a:avLst/>
            </a:prstGeom>
            <a:solidFill>
              <a:schemeClr val="accent1"/>
            </a:solidFill>
            <a:ln w="1905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21" name="Shape 20"/>
            <p:cNvCxnSpPr>
              <a:stCxn id="81" idx="1"/>
              <a:endCxn id="6" idx="6"/>
            </p:cNvCxnSpPr>
            <p:nvPr/>
          </p:nvCxnSpPr>
          <p:spPr bwMode="auto">
            <a:xfrm rot="16200000" flipV="1">
              <a:off x="803667" y="2317358"/>
              <a:ext cx="744498" cy="665908"/>
            </a:xfrm>
            <a:prstGeom prst="curvedConnector2">
              <a:avLst/>
            </a:prstGeom>
            <a:solidFill>
              <a:schemeClr val="accent1"/>
            </a:solidFill>
            <a:ln w="1905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23" name="Straight Arrow Connector 22"/>
            <p:cNvCxnSpPr>
              <a:stCxn id="83" idx="1"/>
              <a:endCxn id="7" idx="4"/>
            </p:cNvCxnSpPr>
            <p:nvPr/>
          </p:nvCxnSpPr>
          <p:spPr bwMode="auto">
            <a:xfrm rot="16200000" flipV="1">
              <a:off x="1448193" y="2225283"/>
              <a:ext cx="1250911" cy="343645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25" name="Straight Arrow Connector 24"/>
            <p:cNvCxnSpPr>
              <a:stCxn id="83" idx="6"/>
              <a:endCxn id="12" idx="2"/>
            </p:cNvCxnSpPr>
            <p:nvPr/>
          </p:nvCxnSpPr>
          <p:spPr bwMode="auto">
            <a:xfrm>
              <a:off x="2638425" y="3152775"/>
              <a:ext cx="736600" cy="414338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27" name="Straight Arrow Connector 26"/>
            <p:cNvCxnSpPr>
              <a:stCxn id="82" idx="4"/>
              <a:endCxn id="10" idx="0"/>
            </p:cNvCxnSpPr>
            <p:nvPr/>
          </p:nvCxnSpPr>
          <p:spPr bwMode="auto">
            <a:xfrm rot="5400000">
              <a:off x="1414557" y="4276818"/>
              <a:ext cx="1196975" cy="237939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29" name="Straight Arrow Connector 28"/>
            <p:cNvCxnSpPr>
              <a:stCxn id="81" idx="3"/>
              <a:endCxn id="13" idx="6"/>
            </p:cNvCxnSpPr>
            <p:nvPr/>
          </p:nvCxnSpPr>
          <p:spPr bwMode="auto">
            <a:xfrm rot="5400000">
              <a:off x="872724" y="3023041"/>
              <a:ext cx="376199" cy="896095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31" name="Shape 30"/>
            <p:cNvCxnSpPr>
              <a:stCxn id="82" idx="2"/>
              <a:endCxn id="11" idx="6"/>
            </p:cNvCxnSpPr>
            <p:nvPr/>
          </p:nvCxnSpPr>
          <p:spPr bwMode="auto">
            <a:xfrm rot="10800000" flipV="1">
              <a:off x="842963" y="3613150"/>
              <a:ext cx="1058863" cy="1150938"/>
            </a:xfrm>
            <a:prstGeom prst="curvedConnector3">
              <a:avLst>
                <a:gd name="adj1" fmla="val 50000"/>
              </a:avLst>
            </a:prstGeom>
            <a:solidFill>
              <a:schemeClr val="accent1"/>
            </a:solidFill>
            <a:ln w="1905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35" name="Shape 34"/>
            <p:cNvCxnSpPr>
              <a:stCxn id="82" idx="6"/>
              <a:endCxn id="9" idx="2"/>
            </p:cNvCxnSpPr>
            <p:nvPr/>
          </p:nvCxnSpPr>
          <p:spPr bwMode="auto">
            <a:xfrm>
              <a:off x="2362200" y="3613150"/>
              <a:ext cx="736599" cy="1150938"/>
            </a:xfrm>
            <a:prstGeom prst="curvedConnector3">
              <a:avLst>
                <a:gd name="adj1" fmla="val 50000"/>
              </a:avLst>
            </a:prstGeom>
            <a:solidFill>
              <a:schemeClr val="accent1"/>
            </a:solidFill>
            <a:ln w="1905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201" name="TextBox 200"/>
            <p:cNvSpPr txBox="1"/>
            <p:nvPr/>
          </p:nvSpPr>
          <p:spPr>
            <a:xfrm>
              <a:off x="2914650" y="2876550"/>
              <a:ext cx="82867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 smtClean="0">
                  <a:latin typeface="Times New Roman" pitchFamily="18" charset="0"/>
                  <a:cs typeface="Times New Roman" pitchFamily="18" charset="0"/>
                </a:rPr>
                <a:t>p</a:t>
              </a:r>
              <a:r>
                <a:rPr lang="en-US" sz="2400" i="1" baseline="-25000" dirty="0" smtClean="0">
                  <a:latin typeface="Times New Roman" pitchFamily="18" charset="0"/>
                  <a:cs typeface="Times New Roman" pitchFamily="18" charset="0"/>
                </a:rPr>
                <a:t>j</a:t>
              </a:r>
              <a:r>
                <a:rPr lang="en-US" sz="2400" baseline="-25000" dirty="0" smtClean="0">
                  <a:latin typeface="Times New Roman" pitchFamily="18" charset="0"/>
                  <a:cs typeface="Times New Roman" pitchFamily="18" charset="0"/>
                </a:rPr>
                <a:t>1</a:t>
              </a:r>
              <a:r>
                <a:rPr lang="en-US" sz="2400" i="1" baseline="-25000" dirty="0" smtClean="0">
                  <a:latin typeface="Times New Roman" pitchFamily="18" charset="0"/>
                  <a:cs typeface="Times New Roman" pitchFamily="18" charset="0"/>
                </a:rPr>
                <a:t>k</a:t>
              </a:r>
              <a:r>
                <a:rPr lang="en-US" sz="2400" baseline="-25000" dirty="0" smtClean="0">
                  <a:latin typeface="Times New Roman" pitchFamily="18" charset="0"/>
                  <a:cs typeface="Times New Roman" pitchFamily="18" charset="0"/>
                </a:rPr>
                <a:t>1</a:t>
              </a:r>
              <a:endParaRPr lang="en-US" sz="2400" i="1" baseline="-250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02" name="TextBox 201"/>
            <p:cNvSpPr txBox="1"/>
            <p:nvPr/>
          </p:nvSpPr>
          <p:spPr>
            <a:xfrm>
              <a:off x="2485011" y="2324100"/>
              <a:ext cx="79793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 smtClean="0">
                  <a:latin typeface="Times New Roman" pitchFamily="18" charset="0"/>
                  <a:cs typeface="Times New Roman" pitchFamily="18" charset="0"/>
                </a:rPr>
                <a:t>p</a:t>
              </a:r>
              <a:r>
                <a:rPr lang="en-US" sz="2400" i="1" baseline="-25000" dirty="0" smtClean="0">
                  <a:latin typeface="Times New Roman" pitchFamily="18" charset="0"/>
                  <a:cs typeface="Times New Roman" pitchFamily="18" charset="0"/>
                </a:rPr>
                <a:t>j</a:t>
              </a:r>
              <a:r>
                <a:rPr lang="en-US" sz="2400" baseline="-25000" dirty="0" smtClean="0">
                  <a:latin typeface="Times New Roman" pitchFamily="18" charset="0"/>
                  <a:cs typeface="Times New Roman" pitchFamily="18" charset="0"/>
                </a:rPr>
                <a:t>1</a:t>
              </a:r>
              <a:r>
                <a:rPr lang="en-US" sz="2400" i="1" baseline="-25000" dirty="0" smtClean="0">
                  <a:latin typeface="Times New Roman" pitchFamily="18" charset="0"/>
                  <a:cs typeface="Times New Roman" pitchFamily="18" charset="0"/>
                </a:rPr>
                <a:t>k</a:t>
              </a:r>
              <a:r>
                <a:rPr lang="en-US" sz="2400" baseline="-25000" dirty="0" smtClean="0">
                  <a:latin typeface="Times New Roman" pitchFamily="18" charset="0"/>
                  <a:cs typeface="Times New Roman" pitchFamily="18" charset="0"/>
                </a:rPr>
                <a:t>2</a:t>
              </a:r>
              <a:endParaRPr lang="en-US" sz="2400" i="1" baseline="-250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03" name="TextBox 202"/>
            <p:cNvSpPr txBox="1"/>
            <p:nvPr/>
          </p:nvSpPr>
          <p:spPr>
            <a:xfrm>
              <a:off x="1901825" y="1862435"/>
              <a:ext cx="82867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 smtClean="0">
                  <a:latin typeface="Times New Roman" pitchFamily="18" charset="0"/>
                  <a:cs typeface="Times New Roman" pitchFamily="18" charset="0"/>
                </a:rPr>
                <a:t>p</a:t>
              </a:r>
              <a:r>
                <a:rPr lang="en-US" sz="2400" i="1" baseline="-25000" dirty="0" smtClean="0">
                  <a:latin typeface="Times New Roman" pitchFamily="18" charset="0"/>
                  <a:cs typeface="Times New Roman" pitchFamily="18" charset="0"/>
                </a:rPr>
                <a:t>j</a:t>
              </a:r>
              <a:r>
                <a:rPr lang="en-US" sz="2400" baseline="-25000" dirty="0" smtClean="0">
                  <a:latin typeface="Times New Roman" pitchFamily="18" charset="0"/>
                  <a:cs typeface="Times New Roman" pitchFamily="18" charset="0"/>
                </a:rPr>
                <a:t>1</a:t>
              </a:r>
              <a:r>
                <a:rPr lang="en-US" sz="2400" i="1" baseline="-25000" dirty="0" smtClean="0">
                  <a:latin typeface="Times New Roman" pitchFamily="18" charset="0"/>
                  <a:cs typeface="Times New Roman" pitchFamily="18" charset="0"/>
                </a:rPr>
                <a:t>k</a:t>
              </a:r>
              <a:r>
                <a:rPr lang="en-US" sz="2400" baseline="-25000" dirty="0" smtClean="0">
                  <a:latin typeface="Times New Roman" pitchFamily="18" charset="0"/>
                  <a:cs typeface="Times New Roman" pitchFamily="18" charset="0"/>
                </a:rPr>
                <a:t>3</a:t>
              </a:r>
              <a:endParaRPr lang="en-US" sz="2400" i="1" baseline="-250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04" name="TextBox 203"/>
            <p:cNvSpPr txBox="1"/>
            <p:nvPr/>
          </p:nvSpPr>
          <p:spPr>
            <a:xfrm>
              <a:off x="612775" y="2324100"/>
              <a:ext cx="82867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 smtClean="0">
                  <a:latin typeface="Times New Roman" pitchFamily="18" charset="0"/>
                  <a:cs typeface="Times New Roman" pitchFamily="18" charset="0"/>
                </a:rPr>
                <a:t>p</a:t>
              </a:r>
              <a:r>
                <a:rPr lang="en-US" sz="2400" i="1" baseline="-25000" dirty="0" smtClean="0">
                  <a:latin typeface="Times New Roman" pitchFamily="18" charset="0"/>
                  <a:cs typeface="Times New Roman" pitchFamily="18" charset="0"/>
                </a:rPr>
                <a:t>j</a:t>
              </a:r>
              <a:r>
                <a:rPr lang="en-US" sz="2400" baseline="-25000" dirty="0" smtClean="0">
                  <a:latin typeface="Times New Roman" pitchFamily="18" charset="0"/>
                  <a:cs typeface="Times New Roman" pitchFamily="18" charset="0"/>
                </a:rPr>
                <a:t>3</a:t>
              </a:r>
              <a:r>
                <a:rPr lang="en-US" sz="2400" i="1" baseline="-25000" dirty="0" smtClean="0">
                  <a:latin typeface="Times New Roman" pitchFamily="18" charset="0"/>
                  <a:cs typeface="Times New Roman" pitchFamily="18" charset="0"/>
                </a:rPr>
                <a:t>k</a:t>
              </a:r>
              <a:r>
                <a:rPr lang="en-US" sz="2400" baseline="-25000" dirty="0" smtClean="0">
                  <a:latin typeface="Times New Roman" pitchFamily="18" charset="0"/>
                  <a:cs typeface="Times New Roman" pitchFamily="18" charset="0"/>
                </a:rPr>
                <a:t>4</a:t>
              </a:r>
              <a:endParaRPr lang="en-US" sz="2400" i="1" baseline="-250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05" name="TextBox 204"/>
            <p:cNvSpPr txBox="1"/>
            <p:nvPr/>
          </p:nvSpPr>
          <p:spPr>
            <a:xfrm>
              <a:off x="336549" y="2968625"/>
              <a:ext cx="82867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 smtClean="0">
                  <a:latin typeface="Times New Roman" pitchFamily="18" charset="0"/>
                  <a:cs typeface="Times New Roman" pitchFamily="18" charset="0"/>
                </a:rPr>
                <a:t>p</a:t>
              </a:r>
              <a:r>
                <a:rPr lang="en-US" sz="2400" i="1" baseline="-25000" dirty="0" smtClean="0">
                  <a:latin typeface="Times New Roman" pitchFamily="18" charset="0"/>
                  <a:cs typeface="Times New Roman" pitchFamily="18" charset="0"/>
                </a:rPr>
                <a:t>j</a:t>
              </a:r>
              <a:r>
                <a:rPr lang="en-US" sz="2400" baseline="-25000" dirty="0" smtClean="0">
                  <a:latin typeface="Times New Roman" pitchFamily="18" charset="0"/>
                  <a:cs typeface="Times New Roman" pitchFamily="18" charset="0"/>
                </a:rPr>
                <a:t>3</a:t>
              </a:r>
              <a:r>
                <a:rPr lang="en-US" sz="2400" i="1" baseline="-25000" dirty="0" smtClean="0">
                  <a:latin typeface="Times New Roman" pitchFamily="18" charset="0"/>
                  <a:cs typeface="Times New Roman" pitchFamily="18" charset="0"/>
                </a:rPr>
                <a:t>k</a:t>
              </a:r>
              <a:r>
                <a:rPr lang="en-US" sz="2400" baseline="-25000" dirty="0" smtClean="0">
                  <a:latin typeface="Times New Roman" pitchFamily="18" charset="0"/>
                  <a:cs typeface="Times New Roman" pitchFamily="18" charset="0"/>
                </a:rPr>
                <a:t>5</a:t>
              </a:r>
              <a:endParaRPr lang="en-US" sz="2400" i="1" baseline="-250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06" name="TextBox 205"/>
            <p:cNvSpPr txBox="1"/>
            <p:nvPr/>
          </p:nvSpPr>
          <p:spPr>
            <a:xfrm>
              <a:off x="601385" y="3963520"/>
              <a:ext cx="79025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 smtClean="0">
                  <a:latin typeface="Times New Roman" pitchFamily="18" charset="0"/>
                  <a:cs typeface="Times New Roman" pitchFamily="18" charset="0"/>
                </a:rPr>
                <a:t>p</a:t>
              </a:r>
              <a:r>
                <a:rPr lang="en-US" sz="2400" i="1" baseline="-25000" dirty="0" smtClean="0">
                  <a:latin typeface="Times New Roman" pitchFamily="18" charset="0"/>
                  <a:cs typeface="Times New Roman" pitchFamily="18" charset="0"/>
                </a:rPr>
                <a:t>j</a:t>
              </a:r>
              <a:r>
                <a:rPr lang="en-US" sz="2400" baseline="-25000" dirty="0" smtClean="0">
                  <a:latin typeface="Times New Roman" pitchFamily="18" charset="0"/>
                  <a:cs typeface="Times New Roman" pitchFamily="18" charset="0"/>
                </a:rPr>
                <a:t>2</a:t>
              </a:r>
              <a:r>
                <a:rPr lang="en-US" sz="2400" i="1" baseline="-25000" dirty="0" smtClean="0">
                  <a:latin typeface="Times New Roman" pitchFamily="18" charset="0"/>
                  <a:cs typeface="Times New Roman" pitchFamily="18" charset="0"/>
                </a:rPr>
                <a:t>k</a:t>
              </a:r>
              <a:r>
                <a:rPr lang="en-US" sz="2400" baseline="-25000" dirty="0" smtClean="0">
                  <a:latin typeface="Times New Roman" pitchFamily="18" charset="0"/>
                  <a:cs typeface="Times New Roman" pitchFamily="18" charset="0"/>
                </a:rPr>
                <a:t>6</a:t>
              </a:r>
              <a:endParaRPr lang="en-US" sz="2400" i="1" baseline="-250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07" name="TextBox 206"/>
            <p:cNvSpPr txBox="1"/>
            <p:nvPr/>
          </p:nvSpPr>
          <p:spPr>
            <a:xfrm>
              <a:off x="1165225" y="4165600"/>
              <a:ext cx="101282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 smtClean="0">
                  <a:latin typeface="Times New Roman" pitchFamily="18" charset="0"/>
                  <a:cs typeface="Times New Roman" pitchFamily="18" charset="0"/>
                </a:rPr>
                <a:t>p</a:t>
              </a:r>
              <a:r>
                <a:rPr lang="en-US" sz="2400" i="1" baseline="-25000" dirty="0" smtClean="0">
                  <a:latin typeface="Times New Roman" pitchFamily="18" charset="0"/>
                  <a:cs typeface="Times New Roman" pitchFamily="18" charset="0"/>
                </a:rPr>
                <a:t>j</a:t>
              </a:r>
              <a:r>
                <a:rPr lang="en-US" sz="2400" baseline="-25000" dirty="0" smtClean="0">
                  <a:latin typeface="Times New Roman" pitchFamily="18" charset="0"/>
                  <a:cs typeface="Times New Roman" pitchFamily="18" charset="0"/>
                </a:rPr>
                <a:t>2</a:t>
              </a:r>
              <a:r>
                <a:rPr lang="en-US" sz="2400" i="1" baseline="-25000" dirty="0" smtClean="0">
                  <a:latin typeface="Times New Roman" pitchFamily="18" charset="0"/>
                  <a:cs typeface="Times New Roman" pitchFamily="18" charset="0"/>
                </a:rPr>
                <a:t>k</a:t>
              </a:r>
              <a:r>
                <a:rPr lang="en-US" sz="2400" baseline="-25000" dirty="0" smtClean="0">
                  <a:latin typeface="Times New Roman" pitchFamily="18" charset="0"/>
                  <a:cs typeface="Times New Roman" pitchFamily="18" charset="0"/>
                </a:rPr>
                <a:t>7</a:t>
              </a:r>
              <a:endParaRPr lang="en-US" sz="2400" i="1" baseline="-250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08" name="TextBox 207"/>
            <p:cNvSpPr txBox="1"/>
            <p:nvPr/>
          </p:nvSpPr>
          <p:spPr>
            <a:xfrm>
              <a:off x="2594881" y="3705225"/>
              <a:ext cx="83635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 smtClean="0">
                  <a:latin typeface="Times New Roman" pitchFamily="18" charset="0"/>
                  <a:cs typeface="Times New Roman" pitchFamily="18" charset="0"/>
                </a:rPr>
                <a:t>p</a:t>
              </a:r>
              <a:r>
                <a:rPr lang="en-US" sz="2400" i="1" baseline="-25000" dirty="0" smtClean="0">
                  <a:latin typeface="Times New Roman" pitchFamily="18" charset="0"/>
                  <a:cs typeface="Times New Roman" pitchFamily="18" charset="0"/>
                </a:rPr>
                <a:t>j</a:t>
              </a:r>
              <a:r>
                <a:rPr lang="en-US" sz="2400" baseline="-25000" dirty="0" smtClean="0">
                  <a:latin typeface="Times New Roman" pitchFamily="18" charset="0"/>
                  <a:cs typeface="Times New Roman" pitchFamily="18" charset="0"/>
                </a:rPr>
                <a:t>2</a:t>
              </a:r>
              <a:r>
                <a:rPr lang="en-US" sz="2400" i="1" baseline="-25000" dirty="0" smtClean="0">
                  <a:latin typeface="Times New Roman" pitchFamily="18" charset="0"/>
                  <a:cs typeface="Times New Roman" pitchFamily="18" charset="0"/>
                </a:rPr>
                <a:t>k</a:t>
              </a:r>
              <a:r>
                <a:rPr lang="en-US" sz="2400" baseline="-25000" dirty="0" smtClean="0">
                  <a:latin typeface="Times New Roman" pitchFamily="18" charset="0"/>
                  <a:cs typeface="Times New Roman" pitchFamily="18" charset="0"/>
                </a:rPr>
                <a:t>8</a:t>
              </a:r>
              <a:endParaRPr lang="en-US" sz="2400" i="1" baseline="-250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81" name="Oval 80"/>
            <p:cNvSpPr/>
            <p:nvPr/>
          </p:nvSpPr>
          <p:spPr bwMode="auto">
            <a:xfrm>
              <a:off x="1441450" y="2968625"/>
              <a:ext cx="460375" cy="368300"/>
            </a:xfrm>
            <a:prstGeom prst="ellipse">
              <a:avLst/>
            </a:prstGeom>
            <a:solidFill>
              <a:srgbClr val="FF000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none" lIns="0" tIns="45720" rIns="91440" bIns="18288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r>
                <a:rPr lang="en-US" i="1" dirty="0" smtClean="0">
                  <a:latin typeface="Times New Roman" pitchFamily="18" charset="0"/>
                  <a:cs typeface="Times New Roman" pitchFamily="18" charset="0"/>
                  <a:sym typeface="Symbol"/>
                </a:rPr>
                <a:t></a:t>
              </a:r>
              <a:r>
                <a:rPr lang="en-US" i="1" baseline="-25000" dirty="0" smtClean="0">
                  <a:latin typeface="Times New Roman" pitchFamily="18" charset="0"/>
                  <a:cs typeface="Times New Roman" pitchFamily="18" charset="0"/>
                  <a:sym typeface="Symbol"/>
                </a:rPr>
                <a:t>j</a:t>
              </a:r>
              <a:r>
                <a:rPr lang="en-US" baseline="-25000" dirty="0" smtClean="0">
                  <a:latin typeface="Times New Roman" pitchFamily="18" charset="0"/>
                  <a:cs typeface="Times New Roman" pitchFamily="18" charset="0"/>
                  <a:sym typeface="Symbol"/>
                </a:rPr>
                <a:t>3</a:t>
              </a:r>
              <a:endParaRPr lang="en-US" baseline="-25000" dirty="0" smtClean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82" name="Oval 81"/>
            <p:cNvSpPr/>
            <p:nvPr/>
          </p:nvSpPr>
          <p:spPr bwMode="auto">
            <a:xfrm>
              <a:off x="1901825" y="3429000"/>
              <a:ext cx="460375" cy="368300"/>
            </a:xfrm>
            <a:prstGeom prst="ellipse">
              <a:avLst/>
            </a:prstGeom>
            <a:solidFill>
              <a:srgbClr val="FF000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none" lIns="0" tIns="45720" rIns="91440" bIns="18288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r>
                <a:rPr lang="en-US" i="1" dirty="0" smtClean="0">
                  <a:latin typeface="Times New Roman" pitchFamily="18" charset="0"/>
                  <a:cs typeface="Times New Roman" pitchFamily="18" charset="0"/>
                  <a:sym typeface="Symbol"/>
                </a:rPr>
                <a:t></a:t>
              </a:r>
              <a:r>
                <a:rPr lang="en-US" i="1" baseline="-25000" dirty="0" smtClean="0">
                  <a:latin typeface="Times New Roman" pitchFamily="18" charset="0"/>
                  <a:cs typeface="Times New Roman" pitchFamily="18" charset="0"/>
                  <a:sym typeface="Symbol"/>
                </a:rPr>
                <a:t>j</a:t>
              </a:r>
              <a:r>
                <a:rPr lang="en-US" baseline="-25000" dirty="0" smtClean="0">
                  <a:latin typeface="Times New Roman" pitchFamily="18" charset="0"/>
                  <a:cs typeface="Times New Roman" pitchFamily="18" charset="0"/>
                  <a:sym typeface="Symbol"/>
                </a:rPr>
                <a:t>2</a:t>
              </a:r>
              <a:endParaRPr lang="en-US" baseline="-25000" dirty="0" smtClean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83" name="Oval 82"/>
            <p:cNvSpPr/>
            <p:nvPr/>
          </p:nvSpPr>
          <p:spPr bwMode="auto">
            <a:xfrm>
              <a:off x="2178050" y="2968625"/>
              <a:ext cx="460375" cy="368300"/>
            </a:xfrm>
            <a:prstGeom prst="ellipse">
              <a:avLst/>
            </a:prstGeom>
            <a:solidFill>
              <a:srgbClr val="FF000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none" lIns="0" tIns="45720" rIns="91440" bIns="18288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r>
                <a:rPr lang="en-US" i="1" dirty="0" smtClean="0">
                  <a:latin typeface="Times New Roman" pitchFamily="18" charset="0"/>
                  <a:cs typeface="Times New Roman" pitchFamily="18" charset="0"/>
                  <a:sym typeface="Symbol"/>
                </a:rPr>
                <a:t></a:t>
              </a:r>
              <a:r>
                <a:rPr lang="en-US" i="1" baseline="-25000" dirty="0" smtClean="0">
                  <a:latin typeface="Times New Roman" pitchFamily="18" charset="0"/>
                  <a:cs typeface="Times New Roman" pitchFamily="18" charset="0"/>
                  <a:sym typeface="Symbol"/>
                </a:rPr>
                <a:t>j</a:t>
              </a:r>
              <a:r>
                <a:rPr lang="en-US" baseline="-25000" dirty="0" smtClean="0">
                  <a:latin typeface="Times New Roman" pitchFamily="18" charset="0"/>
                  <a:cs typeface="Times New Roman" pitchFamily="18" charset="0"/>
                  <a:sym typeface="Symbol"/>
                </a:rPr>
                <a:t>1</a:t>
              </a:r>
              <a:endParaRPr lang="en-US" baseline="-25000" dirty="0" smtClean="0"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85" name="Shape 84"/>
            <p:cNvCxnSpPr>
              <a:stCxn id="81" idx="6"/>
            </p:cNvCxnSpPr>
            <p:nvPr/>
          </p:nvCxnSpPr>
          <p:spPr bwMode="auto">
            <a:xfrm>
              <a:off x="1901825" y="3152775"/>
              <a:ext cx="184150" cy="276225"/>
            </a:xfrm>
            <a:prstGeom prst="curvedConnector2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87" name="Shape 86"/>
            <p:cNvCxnSpPr>
              <a:stCxn id="82" idx="6"/>
              <a:endCxn id="83" idx="5"/>
            </p:cNvCxnSpPr>
            <p:nvPr/>
          </p:nvCxnSpPr>
          <p:spPr bwMode="auto">
            <a:xfrm flipV="1">
              <a:off x="2362200" y="3282989"/>
              <a:ext cx="208805" cy="330161"/>
            </a:xfrm>
            <a:prstGeom prst="curvedConnector2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97" name="TextBox 96"/>
            <p:cNvSpPr txBox="1"/>
            <p:nvPr/>
          </p:nvSpPr>
          <p:spPr>
            <a:xfrm>
              <a:off x="1349375" y="3305115"/>
              <a:ext cx="460375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sz="2000" b="1" i="1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S</a:t>
              </a:r>
            </a:p>
          </p:txBody>
        </p:sp>
      </p:grpSp>
      <p:graphicFrame>
        <p:nvGraphicFramePr>
          <p:cNvPr id="423939" name="Object 3"/>
          <p:cNvGraphicFramePr>
            <a:graphicFrameLocks noChangeAspect="1"/>
          </p:cNvGraphicFramePr>
          <p:nvPr/>
        </p:nvGraphicFramePr>
        <p:xfrm>
          <a:off x="2822575" y="5454650"/>
          <a:ext cx="3343275" cy="750888"/>
        </p:xfrm>
        <a:graphic>
          <a:graphicData uri="http://schemas.openxmlformats.org/presentationml/2006/ole">
            <p:oleObj spid="_x0000_s91138" name="Equation" r:id="rId4" imgW="1574640" imgH="355320" progId="Equation.3">
              <p:embed/>
            </p:oleObj>
          </a:graphicData>
        </a:graphic>
      </p:graphicFrame>
      <p:grpSp>
        <p:nvGrpSpPr>
          <p:cNvPr id="16" name="Group 99"/>
          <p:cNvGrpSpPr/>
          <p:nvPr/>
        </p:nvGrpSpPr>
        <p:grpSpPr>
          <a:xfrm>
            <a:off x="5124450" y="1311275"/>
            <a:ext cx="3867150" cy="4143375"/>
            <a:chOff x="60325" y="1311275"/>
            <a:chExt cx="3867150" cy="4143375"/>
          </a:xfrm>
        </p:grpSpPr>
        <p:sp>
          <p:nvSpPr>
            <p:cNvPr id="101" name="Oval 100"/>
            <p:cNvSpPr/>
            <p:nvPr/>
          </p:nvSpPr>
          <p:spPr bwMode="auto">
            <a:xfrm>
              <a:off x="1073150" y="2876550"/>
              <a:ext cx="2025650" cy="966362"/>
            </a:xfrm>
            <a:prstGeom prst="ellipse">
              <a:avLst/>
            </a:prstGeom>
            <a:noFill/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none" lIns="0" tIns="45720" rIns="91440" bIns="18288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FF9900"/>
                </a:buClr>
                <a:buSzPct val="75000"/>
                <a:buFont typeface="Monotype Sorts" pitchFamily="2" charset="2"/>
                <a:buChar char=" "/>
                <a:tabLst/>
              </a:pPr>
              <a:endParaRPr kumimoji="0" lang="en-US" sz="2800" b="0" i="0" u="none" strike="noStrike" cap="none" normalizeH="0" baseline="-25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  <a:sym typeface="Symbol" pitchFamily="18" charset="2"/>
              </a:endParaRPr>
            </a:p>
          </p:txBody>
        </p:sp>
        <p:sp>
          <p:nvSpPr>
            <p:cNvPr id="102" name="Oval 101"/>
            <p:cNvSpPr/>
            <p:nvPr/>
          </p:nvSpPr>
          <p:spPr bwMode="auto">
            <a:xfrm>
              <a:off x="290512" y="2047875"/>
              <a:ext cx="552450" cy="460375"/>
            </a:xfrm>
            <a:prstGeom prst="ellipse">
              <a:avLst/>
            </a:prstGeom>
            <a:solidFill>
              <a:srgbClr val="FF0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none" lIns="0" tIns="45720" rIns="91440" bIns="18288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r>
                <a:rPr lang="en-US" sz="2000" i="1" dirty="0" smtClean="0">
                  <a:latin typeface="Times New Roman" pitchFamily="18" charset="0"/>
                  <a:cs typeface="Times New Roman" pitchFamily="18" charset="0"/>
                  <a:sym typeface="Symbol"/>
                </a:rPr>
                <a:t></a:t>
              </a:r>
              <a:r>
                <a:rPr lang="en-US" sz="2000" i="1" baseline="-25000" dirty="0" smtClean="0">
                  <a:latin typeface="Times New Roman" pitchFamily="18" charset="0"/>
                  <a:cs typeface="Times New Roman" pitchFamily="18" charset="0"/>
                  <a:sym typeface="Symbol"/>
                </a:rPr>
                <a:t>k</a:t>
              </a:r>
              <a:r>
                <a:rPr lang="en-US" sz="2000" baseline="-25000" dirty="0" smtClean="0">
                  <a:latin typeface="Times New Roman" pitchFamily="18" charset="0"/>
                  <a:cs typeface="Times New Roman" pitchFamily="18" charset="0"/>
                  <a:sym typeface="Symbol"/>
                </a:rPr>
                <a:t>4</a:t>
              </a:r>
              <a:endParaRPr lang="en-US" sz="2000" baseline="-25000" dirty="0" smtClean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03" name="Oval 102"/>
            <p:cNvSpPr/>
            <p:nvPr/>
          </p:nvSpPr>
          <p:spPr bwMode="auto">
            <a:xfrm>
              <a:off x="1625600" y="1311275"/>
              <a:ext cx="552450" cy="460375"/>
            </a:xfrm>
            <a:prstGeom prst="ellipse">
              <a:avLst/>
            </a:prstGeom>
            <a:solidFill>
              <a:srgbClr val="FF0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none" lIns="0" tIns="45720" rIns="91440" bIns="18288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r>
                <a:rPr lang="en-US" sz="2000" i="1" dirty="0" smtClean="0">
                  <a:latin typeface="Times New Roman" pitchFamily="18" charset="0"/>
                  <a:cs typeface="Times New Roman" pitchFamily="18" charset="0"/>
                  <a:sym typeface="Symbol"/>
                </a:rPr>
                <a:t></a:t>
              </a:r>
              <a:r>
                <a:rPr lang="en-US" sz="2000" i="1" baseline="-25000" dirty="0" smtClean="0">
                  <a:latin typeface="Times New Roman" pitchFamily="18" charset="0"/>
                  <a:cs typeface="Times New Roman" pitchFamily="18" charset="0"/>
                  <a:sym typeface="Symbol"/>
                </a:rPr>
                <a:t>k</a:t>
              </a:r>
              <a:r>
                <a:rPr lang="en-US" sz="2000" baseline="-25000" dirty="0" smtClean="0">
                  <a:latin typeface="Times New Roman" pitchFamily="18" charset="0"/>
                  <a:cs typeface="Times New Roman" pitchFamily="18" charset="0"/>
                  <a:sym typeface="Symbol"/>
                </a:rPr>
                <a:t>3</a:t>
              </a:r>
              <a:endParaRPr lang="en-US" sz="2000" baseline="-25000" dirty="0" smtClean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04" name="Oval 103"/>
            <p:cNvSpPr/>
            <p:nvPr/>
          </p:nvSpPr>
          <p:spPr bwMode="auto">
            <a:xfrm>
              <a:off x="3098799" y="2047875"/>
              <a:ext cx="552450" cy="460375"/>
            </a:xfrm>
            <a:prstGeom prst="ellipse">
              <a:avLst/>
            </a:prstGeom>
            <a:solidFill>
              <a:srgbClr val="FF0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none" lIns="0" tIns="45720" rIns="91440" bIns="18288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r>
                <a:rPr lang="en-US" sz="2000" i="1" dirty="0" smtClean="0">
                  <a:latin typeface="Times New Roman" pitchFamily="18" charset="0"/>
                  <a:cs typeface="Times New Roman" pitchFamily="18" charset="0"/>
                  <a:sym typeface="Symbol"/>
                </a:rPr>
                <a:t></a:t>
              </a:r>
              <a:r>
                <a:rPr lang="en-US" sz="2000" i="1" baseline="-25000" dirty="0" smtClean="0">
                  <a:latin typeface="Times New Roman" pitchFamily="18" charset="0"/>
                  <a:cs typeface="Times New Roman" pitchFamily="18" charset="0"/>
                  <a:sym typeface="Symbol"/>
                </a:rPr>
                <a:t>k</a:t>
              </a:r>
              <a:r>
                <a:rPr lang="en-US" sz="2000" baseline="-25000" dirty="0" smtClean="0">
                  <a:latin typeface="Times New Roman" pitchFamily="18" charset="0"/>
                  <a:cs typeface="Times New Roman" pitchFamily="18" charset="0"/>
                  <a:sym typeface="Symbol"/>
                </a:rPr>
                <a:t>2</a:t>
              </a:r>
              <a:endParaRPr lang="en-US" sz="2000" baseline="-25000" dirty="0" smtClean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05" name="Oval 104"/>
            <p:cNvSpPr/>
            <p:nvPr/>
          </p:nvSpPr>
          <p:spPr bwMode="auto">
            <a:xfrm>
              <a:off x="3098799" y="4533900"/>
              <a:ext cx="552450" cy="460375"/>
            </a:xfrm>
            <a:prstGeom prst="ellipse">
              <a:avLst/>
            </a:prstGeom>
            <a:solidFill>
              <a:srgbClr val="FF0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none" lIns="0" tIns="45720" rIns="91440" bIns="18288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r>
                <a:rPr lang="en-US" sz="2000" i="1" dirty="0" smtClean="0">
                  <a:latin typeface="Times New Roman" pitchFamily="18" charset="0"/>
                  <a:cs typeface="Times New Roman" pitchFamily="18" charset="0"/>
                  <a:sym typeface="Symbol"/>
                </a:rPr>
                <a:t></a:t>
              </a:r>
              <a:r>
                <a:rPr lang="en-US" sz="2000" i="1" baseline="-25000" dirty="0" smtClean="0">
                  <a:latin typeface="Times New Roman" pitchFamily="18" charset="0"/>
                  <a:cs typeface="Times New Roman" pitchFamily="18" charset="0"/>
                  <a:sym typeface="Symbol"/>
                </a:rPr>
                <a:t>k</a:t>
              </a:r>
              <a:r>
                <a:rPr lang="en-US" sz="2000" baseline="-25000" dirty="0" smtClean="0">
                  <a:latin typeface="Times New Roman" pitchFamily="18" charset="0"/>
                  <a:cs typeface="Times New Roman" pitchFamily="18" charset="0"/>
                  <a:sym typeface="Symbol"/>
                </a:rPr>
                <a:t>8</a:t>
              </a:r>
              <a:endParaRPr lang="en-US" sz="2000" baseline="-25000" dirty="0" smtClean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06" name="Oval 105"/>
            <p:cNvSpPr/>
            <p:nvPr/>
          </p:nvSpPr>
          <p:spPr bwMode="auto">
            <a:xfrm>
              <a:off x="1617849" y="4994275"/>
              <a:ext cx="552450" cy="460375"/>
            </a:xfrm>
            <a:prstGeom prst="ellipse">
              <a:avLst/>
            </a:prstGeom>
            <a:solidFill>
              <a:srgbClr val="FF0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none" lIns="0" tIns="45720" rIns="91440" bIns="18288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r>
                <a:rPr lang="en-US" sz="2000" i="1" dirty="0" smtClean="0">
                  <a:latin typeface="Times New Roman" pitchFamily="18" charset="0"/>
                  <a:cs typeface="Times New Roman" pitchFamily="18" charset="0"/>
                  <a:sym typeface="Symbol"/>
                </a:rPr>
                <a:t></a:t>
              </a:r>
              <a:r>
                <a:rPr lang="en-US" sz="2000" i="1" baseline="-25000" dirty="0" smtClean="0">
                  <a:latin typeface="Times New Roman" pitchFamily="18" charset="0"/>
                  <a:cs typeface="Times New Roman" pitchFamily="18" charset="0"/>
                  <a:sym typeface="Symbol"/>
                </a:rPr>
                <a:t>k</a:t>
              </a:r>
              <a:r>
                <a:rPr lang="en-US" sz="2000" baseline="-25000" dirty="0" smtClean="0">
                  <a:latin typeface="Times New Roman" pitchFamily="18" charset="0"/>
                  <a:cs typeface="Times New Roman" pitchFamily="18" charset="0"/>
                  <a:sym typeface="Symbol"/>
                </a:rPr>
                <a:t>7</a:t>
              </a:r>
              <a:endParaRPr lang="en-US" sz="2000" baseline="-25000" dirty="0" smtClean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07" name="Oval 106"/>
            <p:cNvSpPr/>
            <p:nvPr/>
          </p:nvSpPr>
          <p:spPr bwMode="auto">
            <a:xfrm>
              <a:off x="290512" y="4533900"/>
              <a:ext cx="552450" cy="460375"/>
            </a:xfrm>
            <a:prstGeom prst="ellipse">
              <a:avLst/>
            </a:prstGeom>
            <a:solidFill>
              <a:srgbClr val="FF0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none" lIns="0" tIns="45720" rIns="91440" bIns="18288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r>
                <a:rPr lang="en-US" sz="2000" i="1" dirty="0" smtClean="0">
                  <a:latin typeface="Times New Roman" pitchFamily="18" charset="0"/>
                  <a:cs typeface="Times New Roman" pitchFamily="18" charset="0"/>
                  <a:sym typeface="Symbol"/>
                </a:rPr>
                <a:t></a:t>
              </a:r>
              <a:r>
                <a:rPr lang="en-US" sz="2000" i="1" baseline="-25000" dirty="0" smtClean="0">
                  <a:latin typeface="Times New Roman" pitchFamily="18" charset="0"/>
                  <a:cs typeface="Times New Roman" pitchFamily="18" charset="0"/>
                  <a:sym typeface="Symbol"/>
                </a:rPr>
                <a:t>k</a:t>
              </a:r>
              <a:r>
                <a:rPr lang="en-US" sz="2000" baseline="-25000" dirty="0" smtClean="0">
                  <a:latin typeface="Times New Roman" pitchFamily="18" charset="0"/>
                  <a:cs typeface="Times New Roman" pitchFamily="18" charset="0"/>
                  <a:sym typeface="Symbol"/>
                </a:rPr>
                <a:t>6</a:t>
              </a:r>
              <a:endParaRPr lang="en-US" sz="2000" baseline="-25000" dirty="0" smtClean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08" name="Oval 107"/>
            <p:cNvSpPr/>
            <p:nvPr/>
          </p:nvSpPr>
          <p:spPr bwMode="auto">
            <a:xfrm>
              <a:off x="3375025" y="3336925"/>
              <a:ext cx="552450" cy="460375"/>
            </a:xfrm>
            <a:prstGeom prst="ellipse">
              <a:avLst/>
            </a:prstGeom>
            <a:solidFill>
              <a:srgbClr val="FF0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none" lIns="0" tIns="45720" rIns="91440" bIns="18288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r>
                <a:rPr lang="en-US" sz="2000" i="1" dirty="0" smtClean="0">
                  <a:latin typeface="Times New Roman" pitchFamily="18" charset="0"/>
                  <a:cs typeface="Times New Roman" pitchFamily="18" charset="0"/>
                  <a:sym typeface="Symbol"/>
                </a:rPr>
                <a:t></a:t>
              </a:r>
              <a:r>
                <a:rPr lang="en-US" sz="2000" i="1" baseline="-25000" dirty="0" smtClean="0">
                  <a:latin typeface="Times New Roman" pitchFamily="18" charset="0"/>
                  <a:cs typeface="Times New Roman" pitchFamily="18" charset="0"/>
                  <a:sym typeface="Symbol"/>
                </a:rPr>
                <a:t>k</a:t>
              </a:r>
              <a:r>
                <a:rPr lang="en-US" sz="2000" baseline="-25000" dirty="0" smtClean="0">
                  <a:latin typeface="Times New Roman" pitchFamily="18" charset="0"/>
                  <a:cs typeface="Times New Roman" pitchFamily="18" charset="0"/>
                  <a:sym typeface="Symbol"/>
                </a:rPr>
                <a:t>1</a:t>
              </a:r>
              <a:endParaRPr lang="en-US" sz="2000" baseline="-25000" dirty="0" smtClean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09" name="Oval 108"/>
            <p:cNvSpPr/>
            <p:nvPr/>
          </p:nvSpPr>
          <p:spPr bwMode="auto">
            <a:xfrm>
              <a:off x="60325" y="3429000"/>
              <a:ext cx="552450" cy="460375"/>
            </a:xfrm>
            <a:prstGeom prst="ellipse">
              <a:avLst/>
            </a:prstGeom>
            <a:solidFill>
              <a:srgbClr val="FF0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none" lIns="0" tIns="45720" rIns="91440" bIns="18288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r>
                <a:rPr lang="en-US" sz="2000" i="1" dirty="0" smtClean="0">
                  <a:latin typeface="Times New Roman" pitchFamily="18" charset="0"/>
                  <a:cs typeface="Times New Roman" pitchFamily="18" charset="0"/>
                  <a:sym typeface="Symbol"/>
                </a:rPr>
                <a:t></a:t>
              </a:r>
              <a:r>
                <a:rPr lang="en-US" sz="2000" i="1" baseline="-25000" dirty="0" smtClean="0">
                  <a:latin typeface="Times New Roman" pitchFamily="18" charset="0"/>
                  <a:cs typeface="Times New Roman" pitchFamily="18" charset="0"/>
                  <a:sym typeface="Symbol"/>
                </a:rPr>
                <a:t>k</a:t>
              </a:r>
              <a:r>
                <a:rPr lang="en-US" sz="2000" baseline="-25000" dirty="0" smtClean="0">
                  <a:latin typeface="Times New Roman" pitchFamily="18" charset="0"/>
                  <a:cs typeface="Times New Roman" pitchFamily="18" charset="0"/>
                  <a:sym typeface="Symbol"/>
                </a:rPr>
                <a:t>5</a:t>
              </a:r>
              <a:endParaRPr lang="en-US" sz="2000" baseline="-25000" dirty="0" smtClean="0"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110" name="Shape 109"/>
            <p:cNvCxnSpPr>
              <a:stCxn id="128" idx="0"/>
              <a:endCxn id="104" idx="2"/>
            </p:cNvCxnSpPr>
            <p:nvPr/>
          </p:nvCxnSpPr>
          <p:spPr bwMode="auto">
            <a:xfrm rot="5400000" flipH="1" flipV="1">
              <a:off x="2408237" y="2278064"/>
              <a:ext cx="690562" cy="690561"/>
            </a:xfrm>
            <a:prstGeom prst="curvedConnector2">
              <a:avLst/>
            </a:prstGeom>
            <a:solidFill>
              <a:schemeClr val="accent1"/>
            </a:solidFill>
            <a:ln w="19050" cap="flat" cmpd="sng" algn="ctr">
              <a:solidFill>
                <a:srgbClr val="FF0000"/>
              </a:solidFill>
              <a:prstDash val="solid"/>
              <a:round/>
              <a:headEnd type="arrow" w="med" len="med"/>
              <a:tailEnd type="none" w="med" len="med"/>
            </a:ln>
            <a:effectLst/>
          </p:spPr>
        </p:cxnSp>
        <p:cxnSp>
          <p:nvCxnSpPr>
            <p:cNvPr id="111" name="Shape 110"/>
            <p:cNvCxnSpPr>
              <a:stCxn id="126" idx="1"/>
              <a:endCxn id="102" idx="6"/>
            </p:cNvCxnSpPr>
            <p:nvPr/>
          </p:nvCxnSpPr>
          <p:spPr bwMode="auto">
            <a:xfrm rot="16200000" flipV="1">
              <a:off x="803667" y="2317358"/>
              <a:ext cx="744498" cy="665908"/>
            </a:xfrm>
            <a:prstGeom prst="curvedConnector2">
              <a:avLst/>
            </a:prstGeom>
            <a:solidFill>
              <a:schemeClr val="accent1"/>
            </a:solidFill>
            <a:ln w="19050" cap="flat" cmpd="sng" algn="ctr">
              <a:solidFill>
                <a:srgbClr val="FF0000"/>
              </a:solidFill>
              <a:prstDash val="solid"/>
              <a:round/>
              <a:headEnd type="arrow" w="med" len="med"/>
              <a:tailEnd type="none" w="med" len="med"/>
            </a:ln>
            <a:effectLst/>
          </p:spPr>
        </p:cxnSp>
        <p:cxnSp>
          <p:nvCxnSpPr>
            <p:cNvPr id="112" name="Straight Arrow Connector 111"/>
            <p:cNvCxnSpPr>
              <a:stCxn id="128" idx="1"/>
              <a:endCxn id="103" idx="4"/>
            </p:cNvCxnSpPr>
            <p:nvPr/>
          </p:nvCxnSpPr>
          <p:spPr bwMode="auto">
            <a:xfrm rot="16200000" flipV="1">
              <a:off x="1448193" y="2225283"/>
              <a:ext cx="1250911" cy="343645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rgbClr val="FF0000"/>
              </a:solidFill>
              <a:prstDash val="solid"/>
              <a:round/>
              <a:headEnd type="arrow" w="med" len="med"/>
              <a:tailEnd type="none" w="med" len="med"/>
            </a:ln>
            <a:effectLst/>
          </p:spPr>
        </p:cxnSp>
        <p:cxnSp>
          <p:nvCxnSpPr>
            <p:cNvPr id="113" name="Straight Arrow Connector 112"/>
            <p:cNvCxnSpPr>
              <a:stCxn id="128" idx="6"/>
              <a:endCxn id="108" idx="2"/>
            </p:cNvCxnSpPr>
            <p:nvPr/>
          </p:nvCxnSpPr>
          <p:spPr bwMode="auto">
            <a:xfrm>
              <a:off x="2638425" y="3152775"/>
              <a:ext cx="736600" cy="414338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rgbClr val="FF0000"/>
              </a:solidFill>
              <a:prstDash val="solid"/>
              <a:round/>
              <a:headEnd type="arrow" w="med" len="med"/>
              <a:tailEnd type="none" w="med" len="med"/>
            </a:ln>
            <a:effectLst/>
          </p:spPr>
        </p:cxnSp>
        <p:cxnSp>
          <p:nvCxnSpPr>
            <p:cNvPr id="114" name="Straight Arrow Connector 113"/>
            <p:cNvCxnSpPr>
              <a:stCxn id="127" idx="4"/>
              <a:endCxn id="106" idx="0"/>
            </p:cNvCxnSpPr>
            <p:nvPr/>
          </p:nvCxnSpPr>
          <p:spPr bwMode="auto">
            <a:xfrm rot="5400000">
              <a:off x="1414557" y="4276818"/>
              <a:ext cx="1196975" cy="237939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rgbClr val="FF0000"/>
              </a:solidFill>
              <a:prstDash val="solid"/>
              <a:round/>
              <a:headEnd type="arrow" w="med" len="med"/>
              <a:tailEnd type="none" w="med" len="med"/>
            </a:ln>
            <a:effectLst/>
          </p:spPr>
        </p:cxnSp>
        <p:cxnSp>
          <p:nvCxnSpPr>
            <p:cNvPr id="115" name="Straight Arrow Connector 114"/>
            <p:cNvCxnSpPr>
              <a:stCxn id="126" idx="3"/>
              <a:endCxn id="109" idx="6"/>
            </p:cNvCxnSpPr>
            <p:nvPr/>
          </p:nvCxnSpPr>
          <p:spPr bwMode="auto">
            <a:xfrm rot="5400000">
              <a:off x="872724" y="3023041"/>
              <a:ext cx="376199" cy="896095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rgbClr val="FF0000"/>
              </a:solidFill>
              <a:prstDash val="solid"/>
              <a:round/>
              <a:headEnd type="arrow" w="med" len="med"/>
              <a:tailEnd type="none" w="med" len="med"/>
            </a:ln>
            <a:effectLst/>
          </p:spPr>
        </p:cxnSp>
        <p:cxnSp>
          <p:nvCxnSpPr>
            <p:cNvPr id="116" name="Shape 30"/>
            <p:cNvCxnSpPr>
              <a:stCxn id="127" idx="2"/>
              <a:endCxn id="107" idx="6"/>
            </p:cNvCxnSpPr>
            <p:nvPr/>
          </p:nvCxnSpPr>
          <p:spPr bwMode="auto">
            <a:xfrm rot="10800000" flipV="1">
              <a:off x="842963" y="3613150"/>
              <a:ext cx="1058863" cy="1150938"/>
            </a:xfrm>
            <a:prstGeom prst="curvedConnector3">
              <a:avLst>
                <a:gd name="adj1" fmla="val 50000"/>
              </a:avLst>
            </a:prstGeom>
            <a:solidFill>
              <a:schemeClr val="accent1"/>
            </a:solidFill>
            <a:ln w="19050" cap="flat" cmpd="sng" algn="ctr">
              <a:solidFill>
                <a:srgbClr val="FF0000"/>
              </a:solidFill>
              <a:prstDash val="solid"/>
              <a:round/>
              <a:headEnd type="arrow" w="med" len="med"/>
              <a:tailEnd type="none" w="med" len="med"/>
            </a:ln>
            <a:effectLst/>
          </p:spPr>
        </p:cxnSp>
        <p:cxnSp>
          <p:nvCxnSpPr>
            <p:cNvPr id="117" name="Shape 34"/>
            <p:cNvCxnSpPr>
              <a:stCxn id="127" idx="6"/>
              <a:endCxn id="105" idx="2"/>
            </p:cNvCxnSpPr>
            <p:nvPr/>
          </p:nvCxnSpPr>
          <p:spPr bwMode="auto">
            <a:xfrm>
              <a:off x="2362200" y="3613150"/>
              <a:ext cx="736599" cy="1150938"/>
            </a:xfrm>
            <a:prstGeom prst="curvedConnector3">
              <a:avLst>
                <a:gd name="adj1" fmla="val 50000"/>
              </a:avLst>
            </a:prstGeom>
            <a:solidFill>
              <a:schemeClr val="accent1"/>
            </a:solidFill>
            <a:ln w="19050" cap="flat" cmpd="sng" algn="ctr">
              <a:solidFill>
                <a:srgbClr val="FF0000"/>
              </a:solidFill>
              <a:prstDash val="solid"/>
              <a:round/>
              <a:headEnd type="arrow" w="med" len="med"/>
              <a:tailEnd type="none" w="med" len="med"/>
            </a:ln>
            <a:effectLst/>
          </p:spPr>
        </p:cxnSp>
        <p:sp>
          <p:nvSpPr>
            <p:cNvPr id="118" name="TextBox 117"/>
            <p:cNvSpPr txBox="1"/>
            <p:nvPr/>
          </p:nvSpPr>
          <p:spPr>
            <a:xfrm>
              <a:off x="2914650" y="2876550"/>
              <a:ext cx="82867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 smtClean="0">
                  <a:latin typeface="Times New Roman" pitchFamily="18" charset="0"/>
                  <a:cs typeface="Times New Roman" pitchFamily="18" charset="0"/>
                </a:rPr>
                <a:t>p</a:t>
              </a:r>
              <a:r>
                <a:rPr lang="en-US" sz="2400" i="1" baseline="-25000" dirty="0" smtClean="0">
                  <a:latin typeface="Times New Roman" pitchFamily="18" charset="0"/>
                  <a:cs typeface="Times New Roman" pitchFamily="18" charset="0"/>
                </a:rPr>
                <a:t>k</a:t>
              </a:r>
              <a:r>
                <a:rPr lang="en-US" sz="2400" baseline="-25000" dirty="0" smtClean="0">
                  <a:latin typeface="Times New Roman" pitchFamily="18" charset="0"/>
                  <a:cs typeface="Times New Roman" pitchFamily="18" charset="0"/>
                </a:rPr>
                <a:t>1</a:t>
              </a:r>
              <a:r>
                <a:rPr lang="en-US" sz="2400" i="1" baseline="-25000" dirty="0" smtClean="0">
                  <a:latin typeface="Times New Roman" pitchFamily="18" charset="0"/>
                  <a:cs typeface="Times New Roman" pitchFamily="18" charset="0"/>
                </a:rPr>
                <a:t>j</a:t>
              </a:r>
              <a:r>
                <a:rPr lang="en-US" sz="2400" baseline="-25000" dirty="0" smtClean="0">
                  <a:latin typeface="Times New Roman" pitchFamily="18" charset="0"/>
                  <a:cs typeface="Times New Roman" pitchFamily="18" charset="0"/>
                </a:rPr>
                <a:t>1</a:t>
              </a:r>
              <a:endParaRPr lang="en-US" sz="2400" i="1" baseline="-250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19" name="TextBox 118"/>
            <p:cNvSpPr txBox="1"/>
            <p:nvPr/>
          </p:nvSpPr>
          <p:spPr>
            <a:xfrm>
              <a:off x="2485011" y="2324100"/>
              <a:ext cx="79793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 smtClean="0">
                  <a:latin typeface="Times New Roman" pitchFamily="18" charset="0"/>
                  <a:cs typeface="Times New Roman" pitchFamily="18" charset="0"/>
                </a:rPr>
                <a:t>p</a:t>
              </a:r>
              <a:r>
                <a:rPr lang="en-US" sz="2400" i="1" baseline="-25000" dirty="0" smtClean="0">
                  <a:latin typeface="Times New Roman" pitchFamily="18" charset="0"/>
                  <a:cs typeface="Times New Roman" pitchFamily="18" charset="0"/>
                </a:rPr>
                <a:t>k</a:t>
              </a:r>
              <a:r>
                <a:rPr lang="en-US" sz="2400" baseline="-25000" dirty="0" smtClean="0">
                  <a:latin typeface="Times New Roman" pitchFamily="18" charset="0"/>
                  <a:cs typeface="Times New Roman" pitchFamily="18" charset="0"/>
                </a:rPr>
                <a:t>2</a:t>
              </a:r>
              <a:r>
                <a:rPr lang="en-US" sz="2400" i="1" baseline="-25000" dirty="0" smtClean="0">
                  <a:latin typeface="Times New Roman" pitchFamily="18" charset="0"/>
                  <a:cs typeface="Times New Roman" pitchFamily="18" charset="0"/>
                </a:rPr>
                <a:t>j</a:t>
              </a:r>
              <a:r>
                <a:rPr lang="en-US" sz="2400" baseline="-25000" dirty="0" smtClean="0">
                  <a:latin typeface="Times New Roman" pitchFamily="18" charset="0"/>
                  <a:cs typeface="Times New Roman" pitchFamily="18" charset="0"/>
                </a:rPr>
                <a:t>1</a:t>
              </a:r>
              <a:endParaRPr lang="en-US" sz="2400" i="1" baseline="-250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20" name="TextBox 119"/>
            <p:cNvSpPr txBox="1"/>
            <p:nvPr/>
          </p:nvSpPr>
          <p:spPr>
            <a:xfrm>
              <a:off x="1901825" y="1862435"/>
              <a:ext cx="82867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 smtClean="0">
                  <a:latin typeface="Times New Roman" pitchFamily="18" charset="0"/>
                  <a:cs typeface="Times New Roman" pitchFamily="18" charset="0"/>
                </a:rPr>
                <a:t>p</a:t>
              </a:r>
              <a:r>
                <a:rPr lang="en-US" sz="2400" i="1" baseline="-25000" dirty="0" smtClean="0">
                  <a:latin typeface="Times New Roman" pitchFamily="18" charset="0"/>
                  <a:cs typeface="Times New Roman" pitchFamily="18" charset="0"/>
                </a:rPr>
                <a:t>k</a:t>
              </a:r>
              <a:r>
                <a:rPr lang="en-US" sz="2400" baseline="-25000" dirty="0" smtClean="0">
                  <a:latin typeface="Times New Roman" pitchFamily="18" charset="0"/>
                  <a:cs typeface="Times New Roman" pitchFamily="18" charset="0"/>
                </a:rPr>
                <a:t>3</a:t>
              </a:r>
              <a:r>
                <a:rPr lang="en-US" sz="2400" i="1" baseline="-25000" dirty="0" smtClean="0">
                  <a:latin typeface="Times New Roman" pitchFamily="18" charset="0"/>
                  <a:cs typeface="Times New Roman" pitchFamily="18" charset="0"/>
                </a:rPr>
                <a:t>j</a:t>
              </a:r>
              <a:r>
                <a:rPr lang="en-US" sz="2400" baseline="-25000" dirty="0" smtClean="0">
                  <a:latin typeface="Times New Roman" pitchFamily="18" charset="0"/>
                  <a:cs typeface="Times New Roman" pitchFamily="18" charset="0"/>
                </a:rPr>
                <a:t>1</a:t>
              </a:r>
              <a:endParaRPr lang="en-US" sz="2400" i="1" baseline="-250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21" name="TextBox 120"/>
            <p:cNvSpPr txBox="1"/>
            <p:nvPr/>
          </p:nvSpPr>
          <p:spPr>
            <a:xfrm>
              <a:off x="612775" y="2324100"/>
              <a:ext cx="82867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 smtClean="0">
                  <a:latin typeface="Times New Roman" pitchFamily="18" charset="0"/>
                  <a:cs typeface="Times New Roman" pitchFamily="18" charset="0"/>
                </a:rPr>
                <a:t>p</a:t>
              </a:r>
              <a:r>
                <a:rPr lang="en-US" sz="2400" i="1" baseline="-25000" dirty="0" smtClean="0">
                  <a:latin typeface="Times New Roman" pitchFamily="18" charset="0"/>
                  <a:cs typeface="Times New Roman" pitchFamily="18" charset="0"/>
                </a:rPr>
                <a:t>k</a:t>
              </a:r>
              <a:r>
                <a:rPr lang="en-US" sz="2400" baseline="-25000" dirty="0" smtClean="0">
                  <a:latin typeface="Times New Roman" pitchFamily="18" charset="0"/>
                  <a:cs typeface="Times New Roman" pitchFamily="18" charset="0"/>
                </a:rPr>
                <a:t>4</a:t>
              </a:r>
              <a:r>
                <a:rPr lang="en-US" sz="2400" i="1" baseline="-25000" dirty="0" smtClean="0">
                  <a:latin typeface="Times New Roman" pitchFamily="18" charset="0"/>
                  <a:cs typeface="Times New Roman" pitchFamily="18" charset="0"/>
                </a:rPr>
                <a:t>j</a:t>
              </a:r>
              <a:r>
                <a:rPr lang="en-US" sz="2400" baseline="-25000" dirty="0" smtClean="0">
                  <a:latin typeface="Times New Roman" pitchFamily="18" charset="0"/>
                  <a:cs typeface="Times New Roman" pitchFamily="18" charset="0"/>
                </a:rPr>
                <a:t>3</a:t>
              </a:r>
              <a:endParaRPr lang="en-US" sz="2400" i="1" baseline="-250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22" name="TextBox 121"/>
            <p:cNvSpPr txBox="1"/>
            <p:nvPr/>
          </p:nvSpPr>
          <p:spPr>
            <a:xfrm>
              <a:off x="336549" y="2968625"/>
              <a:ext cx="82867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 smtClean="0">
                  <a:latin typeface="Times New Roman" pitchFamily="18" charset="0"/>
                  <a:cs typeface="Times New Roman" pitchFamily="18" charset="0"/>
                </a:rPr>
                <a:t>p</a:t>
              </a:r>
              <a:r>
                <a:rPr lang="en-US" sz="2400" i="1" baseline="-25000" dirty="0" smtClean="0">
                  <a:latin typeface="Times New Roman" pitchFamily="18" charset="0"/>
                  <a:cs typeface="Times New Roman" pitchFamily="18" charset="0"/>
                </a:rPr>
                <a:t>k</a:t>
              </a:r>
              <a:r>
                <a:rPr lang="en-US" sz="2400" baseline="-25000" dirty="0" smtClean="0">
                  <a:latin typeface="Times New Roman" pitchFamily="18" charset="0"/>
                  <a:cs typeface="Times New Roman" pitchFamily="18" charset="0"/>
                </a:rPr>
                <a:t>5</a:t>
              </a:r>
              <a:r>
                <a:rPr lang="en-US" sz="2400" i="1" baseline="-25000" dirty="0" smtClean="0">
                  <a:latin typeface="Times New Roman" pitchFamily="18" charset="0"/>
                  <a:cs typeface="Times New Roman" pitchFamily="18" charset="0"/>
                </a:rPr>
                <a:t>j</a:t>
              </a:r>
              <a:r>
                <a:rPr lang="en-US" sz="2400" baseline="-25000" dirty="0" smtClean="0">
                  <a:latin typeface="Times New Roman" pitchFamily="18" charset="0"/>
                  <a:cs typeface="Times New Roman" pitchFamily="18" charset="0"/>
                </a:rPr>
                <a:t>3</a:t>
              </a:r>
              <a:endParaRPr lang="en-US" sz="2400" i="1" baseline="-250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23" name="TextBox 122"/>
            <p:cNvSpPr txBox="1"/>
            <p:nvPr/>
          </p:nvSpPr>
          <p:spPr>
            <a:xfrm>
              <a:off x="601385" y="3963520"/>
              <a:ext cx="79025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 smtClean="0">
                  <a:latin typeface="Times New Roman" pitchFamily="18" charset="0"/>
                  <a:cs typeface="Times New Roman" pitchFamily="18" charset="0"/>
                </a:rPr>
                <a:t>p</a:t>
              </a:r>
              <a:r>
                <a:rPr lang="en-US" sz="2400" i="1" baseline="-25000" dirty="0" smtClean="0">
                  <a:latin typeface="Times New Roman" pitchFamily="18" charset="0"/>
                  <a:cs typeface="Times New Roman" pitchFamily="18" charset="0"/>
                </a:rPr>
                <a:t>k</a:t>
              </a:r>
              <a:r>
                <a:rPr lang="en-US" sz="2400" baseline="-25000" dirty="0" smtClean="0">
                  <a:latin typeface="Times New Roman" pitchFamily="18" charset="0"/>
                  <a:cs typeface="Times New Roman" pitchFamily="18" charset="0"/>
                </a:rPr>
                <a:t>6</a:t>
              </a:r>
              <a:r>
                <a:rPr lang="en-US" sz="2400" i="1" baseline="-25000" dirty="0" smtClean="0">
                  <a:latin typeface="Times New Roman" pitchFamily="18" charset="0"/>
                  <a:cs typeface="Times New Roman" pitchFamily="18" charset="0"/>
                </a:rPr>
                <a:t>j</a:t>
              </a:r>
              <a:r>
                <a:rPr lang="en-US" sz="2400" baseline="-25000" dirty="0" smtClean="0">
                  <a:latin typeface="Times New Roman" pitchFamily="18" charset="0"/>
                  <a:cs typeface="Times New Roman" pitchFamily="18" charset="0"/>
                </a:rPr>
                <a:t>2</a:t>
              </a:r>
              <a:endParaRPr lang="en-US" sz="2400" i="1" baseline="-250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24" name="TextBox 123"/>
            <p:cNvSpPr txBox="1"/>
            <p:nvPr/>
          </p:nvSpPr>
          <p:spPr>
            <a:xfrm>
              <a:off x="1165225" y="4165600"/>
              <a:ext cx="101282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 smtClean="0">
                  <a:latin typeface="Times New Roman" pitchFamily="18" charset="0"/>
                  <a:cs typeface="Times New Roman" pitchFamily="18" charset="0"/>
                </a:rPr>
                <a:t>p</a:t>
              </a:r>
              <a:r>
                <a:rPr lang="en-US" sz="2400" i="1" baseline="-25000" dirty="0" smtClean="0">
                  <a:latin typeface="Times New Roman" pitchFamily="18" charset="0"/>
                  <a:cs typeface="Times New Roman" pitchFamily="18" charset="0"/>
                </a:rPr>
                <a:t>k</a:t>
              </a:r>
              <a:r>
                <a:rPr lang="en-US" sz="2400" baseline="-25000" dirty="0" smtClean="0">
                  <a:latin typeface="Times New Roman" pitchFamily="18" charset="0"/>
                  <a:cs typeface="Times New Roman" pitchFamily="18" charset="0"/>
                </a:rPr>
                <a:t>7</a:t>
              </a:r>
              <a:r>
                <a:rPr lang="en-US" sz="2400" i="1" baseline="-25000" dirty="0" smtClean="0">
                  <a:latin typeface="Times New Roman" pitchFamily="18" charset="0"/>
                  <a:cs typeface="Times New Roman" pitchFamily="18" charset="0"/>
                </a:rPr>
                <a:t>j</a:t>
              </a:r>
              <a:r>
                <a:rPr lang="en-US" sz="2400" baseline="-25000" dirty="0" smtClean="0">
                  <a:latin typeface="Times New Roman" pitchFamily="18" charset="0"/>
                  <a:cs typeface="Times New Roman" pitchFamily="18" charset="0"/>
                </a:rPr>
                <a:t>2</a:t>
              </a:r>
              <a:endParaRPr lang="en-US" sz="2400" i="1" baseline="-250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25" name="TextBox 124"/>
            <p:cNvSpPr txBox="1"/>
            <p:nvPr/>
          </p:nvSpPr>
          <p:spPr>
            <a:xfrm>
              <a:off x="2594881" y="3705225"/>
              <a:ext cx="83635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 smtClean="0">
                  <a:latin typeface="Times New Roman" pitchFamily="18" charset="0"/>
                  <a:cs typeface="Times New Roman" pitchFamily="18" charset="0"/>
                </a:rPr>
                <a:t>p</a:t>
              </a:r>
              <a:r>
                <a:rPr lang="en-US" sz="2400" i="1" baseline="-25000" dirty="0" smtClean="0">
                  <a:latin typeface="Times New Roman" pitchFamily="18" charset="0"/>
                  <a:cs typeface="Times New Roman" pitchFamily="18" charset="0"/>
                </a:rPr>
                <a:t>k</a:t>
              </a:r>
              <a:r>
                <a:rPr lang="en-US" sz="2400" baseline="-25000" dirty="0" smtClean="0">
                  <a:latin typeface="Times New Roman" pitchFamily="18" charset="0"/>
                  <a:cs typeface="Times New Roman" pitchFamily="18" charset="0"/>
                </a:rPr>
                <a:t>8</a:t>
              </a:r>
              <a:r>
                <a:rPr lang="en-US" sz="2400" i="1" baseline="-25000" dirty="0" smtClean="0">
                  <a:latin typeface="Times New Roman" pitchFamily="18" charset="0"/>
                  <a:cs typeface="Times New Roman" pitchFamily="18" charset="0"/>
                </a:rPr>
                <a:t>j</a:t>
              </a:r>
              <a:r>
                <a:rPr lang="en-US" sz="2400" baseline="-25000" dirty="0" smtClean="0">
                  <a:latin typeface="Times New Roman" pitchFamily="18" charset="0"/>
                  <a:cs typeface="Times New Roman" pitchFamily="18" charset="0"/>
                </a:rPr>
                <a:t>2</a:t>
              </a:r>
              <a:endParaRPr lang="en-US" sz="2400" i="1" baseline="-250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26" name="Oval 125"/>
            <p:cNvSpPr/>
            <p:nvPr/>
          </p:nvSpPr>
          <p:spPr bwMode="auto">
            <a:xfrm>
              <a:off x="1441450" y="2968625"/>
              <a:ext cx="460375" cy="368300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none" lIns="0" tIns="45720" rIns="91440" bIns="18288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r>
                <a:rPr lang="en-US" sz="2000" i="1" baseline="-25000" dirty="0" smtClean="0">
                  <a:latin typeface="Times New Roman" pitchFamily="18" charset="0"/>
                  <a:cs typeface="Times New Roman" pitchFamily="18" charset="0"/>
                  <a:sym typeface="Symbol"/>
                </a:rPr>
                <a:t>j</a:t>
              </a:r>
              <a:r>
                <a:rPr lang="en-US" sz="2000" baseline="-25000" dirty="0" smtClean="0">
                  <a:latin typeface="Times New Roman" pitchFamily="18" charset="0"/>
                  <a:cs typeface="Times New Roman" pitchFamily="18" charset="0"/>
                  <a:sym typeface="Symbol"/>
                </a:rPr>
                <a:t>3</a:t>
              </a:r>
              <a:endParaRPr lang="en-US" sz="2000" baseline="-25000" dirty="0" smtClean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27" name="Oval 126"/>
            <p:cNvSpPr/>
            <p:nvPr/>
          </p:nvSpPr>
          <p:spPr bwMode="auto">
            <a:xfrm>
              <a:off x="1901825" y="3429000"/>
              <a:ext cx="460375" cy="368300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none" lIns="0" tIns="45720" rIns="91440" bIns="18288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r>
                <a:rPr lang="en-US" sz="2000" i="1" baseline="-25000" dirty="0" smtClean="0">
                  <a:latin typeface="Times New Roman" pitchFamily="18" charset="0"/>
                  <a:cs typeface="Times New Roman" pitchFamily="18" charset="0"/>
                  <a:sym typeface="Symbol"/>
                </a:rPr>
                <a:t>j</a:t>
              </a:r>
              <a:r>
                <a:rPr lang="en-US" sz="2000" baseline="-25000" dirty="0" smtClean="0">
                  <a:latin typeface="Times New Roman" pitchFamily="18" charset="0"/>
                  <a:cs typeface="Times New Roman" pitchFamily="18" charset="0"/>
                  <a:sym typeface="Symbol"/>
                </a:rPr>
                <a:t>2</a:t>
              </a:r>
              <a:endParaRPr lang="en-US" sz="2000" baseline="-25000" dirty="0" smtClean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28" name="Oval 127"/>
            <p:cNvSpPr/>
            <p:nvPr/>
          </p:nvSpPr>
          <p:spPr bwMode="auto">
            <a:xfrm>
              <a:off x="2178050" y="2968625"/>
              <a:ext cx="460375" cy="368300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none" lIns="0" tIns="45720" rIns="91440" bIns="18288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r>
                <a:rPr lang="en-US" sz="2000" i="1" baseline="-25000" dirty="0" smtClean="0">
                  <a:latin typeface="Times New Roman" pitchFamily="18" charset="0"/>
                  <a:cs typeface="Times New Roman" pitchFamily="18" charset="0"/>
                  <a:sym typeface="Symbol"/>
                </a:rPr>
                <a:t>j</a:t>
              </a:r>
              <a:r>
                <a:rPr lang="en-US" sz="2000" baseline="-25000" dirty="0" smtClean="0">
                  <a:latin typeface="Times New Roman" pitchFamily="18" charset="0"/>
                  <a:cs typeface="Times New Roman" pitchFamily="18" charset="0"/>
                  <a:sym typeface="Symbol"/>
                </a:rPr>
                <a:t>1</a:t>
              </a:r>
              <a:endParaRPr lang="en-US" sz="2000" baseline="-25000" dirty="0" smtClean="0"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129" name="Shape 128"/>
            <p:cNvCxnSpPr>
              <a:stCxn id="126" idx="6"/>
            </p:cNvCxnSpPr>
            <p:nvPr/>
          </p:nvCxnSpPr>
          <p:spPr bwMode="auto">
            <a:xfrm>
              <a:off x="1901825" y="3152775"/>
              <a:ext cx="184150" cy="276225"/>
            </a:xfrm>
            <a:prstGeom prst="curvedConnector2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30" name="Shape 129"/>
            <p:cNvCxnSpPr>
              <a:stCxn id="127" idx="6"/>
              <a:endCxn id="128" idx="5"/>
            </p:cNvCxnSpPr>
            <p:nvPr/>
          </p:nvCxnSpPr>
          <p:spPr bwMode="auto">
            <a:xfrm flipV="1">
              <a:off x="2362200" y="3282989"/>
              <a:ext cx="208805" cy="330161"/>
            </a:xfrm>
            <a:prstGeom prst="curvedConnector2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131" name="TextBox 130"/>
            <p:cNvSpPr txBox="1"/>
            <p:nvPr/>
          </p:nvSpPr>
          <p:spPr>
            <a:xfrm>
              <a:off x="1349375" y="3305115"/>
              <a:ext cx="460375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sz="2000" b="1" i="1" dirty="0" smtClean="0">
                  <a:latin typeface="Times New Roman" pitchFamily="18" charset="0"/>
                  <a:cs typeface="Times New Roman" pitchFamily="18" charset="0"/>
                </a:rPr>
                <a:t>S</a:t>
              </a:r>
            </a:p>
          </p:txBody>
        </p:sp>
      </p:grp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F4B974-0496-4EDF-AEC9-37FA94456E9F}" type="slidenum">
              <a:rPr lang="en-US"/>
              <a:pPr/>
              <a:t>11</a:t>
            </a:fld>
            <a:endParaRPr lang="en-US"/>
          </a:p>
        </p:txBody>
      </p:sp>
      <p:sp>
        <p:nvSpPr>
          <p:cNvPr id="225282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0"/>
            <a:ext cx="8153400" cy="1143000"/>
          </a:xfrm>
        </p:spPr>
        <p:txBody>
          <a:bodyPr/>
          <a:lstStyle/>
          <a:p>
            <a:r>
              <a:rPr lang="en-US" dirty="0" smtClean="0"/>
              <a:t>Back to our Simple Queue</a:t>
            </a:r>
            <a:endParaRPr lang="en-US" dirty="0"/>
          </a:p>
        </p:txBody>
      </p:sp>
      <p:sp>
        <p:nvSpPr>
          <p:cNvPr id="2252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28625" y="3060700"/>
            <a:ext cx="8458200" cy="3082925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120000"/>
              </a:lnSpc>
            </a:pPr>
            <a:r>
              <a:rPr lang="en-US" dirty="0" smtClean="0"/>
              <a:t>Applying the machinery we have just developed to the “right” set of states, we get</a:t>
            </a:r>
            <a:endParaRPr lang="en-US" dirty="0"/>
          </a:p>
          <a:p>
            <a:pPr lvl="1">
              <a:lnSpc>
                <a:spcPct val="120000"/>
              </a:lnSpc>
            </a:pPr>
            <a:endParaRPr lang="en-US" dirty="0"/>
          </a:p>
          <a:p>
            <a:pPr lvl="2">
              <a:lnSpc>
                <a:spcPct val="120000"/>
              </a:lnSpc>
            </a:pPr>
            <a:endParaRPr lang="en-US" dirty="0"/>
          </a:p>
          <a:p>
            <a:pPr lvl="1">
              <a:lnSpc>
                <a:spcPct val="120000"/>
              </a:lnSpc>
            </a:pPr>
            <a:endParaRPr lang="en-US" dirty="0" smtClean="0"/>
          </a:p>
          <a:p>
            <a:pPr lvl="1">
              <a:lnSpc>
                <a:spcPct val="120000"/>
              </a:lnSpc>
            </a:pPr>
            <a:endParaRPr lang="en-US" dirty="0"/>
          </a:p>
          <a:p>
            <a:pPr lvl="1">
              <a:lnSpc>
                <a:spcPct val="120000"/>
              </a:lnSpc>
              <a:buNone/>
            </a:pPr>
            <a:r>
              <a:rPr lang="en-US" dirty="0" smtClean="0"/>
              <a:t>where as before </a:t>
            </a:r>
            <a:r>
              <a:rPr lang="en-US" i="1" dirty="0" smtClean="0">
                <a:sym typeface="Symbol" pitchFamily="18" charset="2"/>
              </a:rPr>
              <a:t> </a:t>
            </a:r>
            <a:r>
              <a:rPr lang="en-US" i="1" dirty="0">
                <a:sym typeface="Symbol" pitchFamily="18" charset="2"/>
              </a:rPr>
              <a:t>= p</a:t>
            </a:r>
            <a:r>
              <a:rPr lang="en-US" dirty="0">
                <a:sym typeface="Symbol" pitchFamily="18" charset="2"/>
              </a:rPr>
              <a:t>(1</a:t>
            </a:r>
            <a:r>
              <a:rPr lang="en-US" i="1" dirty="0">
                <a:sym typeface="Symbol" pitchFamily="18" charset="2"/>
              </a:rPr>
              <a:t>-q</a:t>
            </a:r>
            <a:r>
              <a:rPr lang="en-US" dirty="0" smtClean="0">
                <a:sym typeface="Symbol" pitchFamily="18" charset="2"/>
              </a:rPr>
              <a:t>) and </a:t>
            </a:r>
            <a:r>
              <a:rPr lang="el-GR" i="1" dirty="0" smtClean="0">
                <a:sym typeface="Symbol" pitchFamily="18" charset="2"/>
              </a:rPr>
              <a:t>β</a:t>
            </a:r>
            <a:r>
              <a:rPr lang="en-US" dirty="0" smtClean="0">
                <a:sym typeface="Symbol" pitchFamily="18" charset="2"/>
              </a:rPr>
              <a:t>=</a:t>
            </a:r>
            <a:r>
              <a:rPr lang="en-US" i="1" dirty="0" smtClean="0">
                <a:sym typeface="Symbol" pitchFamily="18" charset="2"/>
              </a:rPr>
              <a:t>q</a:t>
            </a:r>
            <a:r>
              <a:rPr lang="en-US" dirty="0" smtClean="0">
                <a:sym typeface="Symbol" pitchFamily="18" charset="2"/>
              </a:rPr>
              <a:t>(1</a:t>
            </a:r>
            <a:r>
              <a:rPr lang="en-US" i="1" dirty="0" smtClean="0">
                <a:sym typeface="Symbol" pitchFamily="18" charset="2"/>
              </a:rPr>
              <a:t>-p</a:t>
            </a:r>
            <a:r>
              <a:rPr lang="en-US" dirty="0" smtClean="0">
                <a:sym typeface="Symbol" pitchFamily="18" charset="2"/>
              </a:rPr>
              <a:t>)</a:t>
            </a:r>
          </a:p>
          <a:p>
            <a:pPr>
              <a:lnSpc>
                <a:spcPct val="120000"/>
              </a:lnSpc>
            </a:pPr>
            <a:r>
              <a:rPr lang="en-US" dirty="0" smtClean="0">
                <a:sym typeface="Symbol" pitchFamily="18" charset="2"/>
              </a:rPr>
              <a:t>Basically, it directly identifies the right recursive expression for us</a:t>
            </a:r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graphicFrame>
        <p:nvGraphicFramePr>
          <p:cNvPr id="225338" name="Object 58"/>
          <p:cNvGraphicFramePr>
            <a:graphicFrameLocks noChangeAspect="1"/>
          </p:cNvGraphicFramePr>
          <p:nvPr/>
        </p:nvGraphicFramePr>
        <p:xfrm>
          <a:off x="2468903" y="3689100"/>
          <a:ext cx="5549239" cy="1568680"/>
        </p:xfrm>
        <a:graphic>
          <a:graphicData uri="http://schemas.openxmlformats.org/presentationml/2006/ole">
            <p:oleObj spid="_x0000_s92162" name="Equation" r:id="rId4" imgW="2958840" imgH="838080" progId="Equation.3">
              <p:embed/>
            </p:oleObj>
          </a:graphicData>
        </a:graphic>
      </p:graphicFrame>
      <p:grpSp>
        <p:nvGrpSpPr>
          <p:cNvPr id="2" name="Group 61"/>
          <p:cNvGrpSpPr>
            <a:grpSpLocks/>
          </p:cNvGrpSpPr>
          <p:nvPr/>
        </p:nvGrpSpPr>
        <p:grpSpPr bwMode="auto">
          <a:xfrm>
            <a:off x="600075" y="1216025"/>
            <a:ext cx="8115300" cy="1752600"/>
            <a:chOff x="192" y="2120"/>
            <a:chExt cx="5112" cy="1104"/>
          </a:xfrm>
        </p:grpSpPr>
        <p:grpSp>
          <p:nvGrpSpPr>
            <p:cNvPr id="3" name="Group 5"/>
            <p:cNvGrpSpPr>
              <a:grpSpLocks/>
            </p:cNvGrpSpPr>
            <p:nvPr/>
          </p:nvGrpSpPr>
          <p:grpSpPr bwMode="auto">
            <a:xfrm>
              <a:off x="784" y="2345"/>
              <a:ext cx="384" cy="336"/>
              <a:chOff x="1248" y="1776"/>
              <a:chExt cx="384" cy="336"/>
            </a:xfrm>
          </p:grpSpPr>
          <p:sp>
            <p:nvSpPr>
              <p:cNvPr id="225286" name="Oval 6"/>
              <p:cNvSpPr>
                <a:spLocks noChangeArrowheads="1"/>
              </p:cNvSpPr>
              <p:nvPr/>
            </p:nvSpPr>
            <p:spPr bwMode="auto">
              <a:xfrm>
                <a:off x="1248" y="1776"/>
                <a:ext cx="384" cy="336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25287" name="Text Box 7"/>
              <p:cNvSpPr txBox="1">
                <a:spLocks noChangeArrowheads="1"/>
              </p:cNvSpPr>
              <p:nvPr/>
            </p:nvSpPr>
            <p:spPr bwMode="auto">
              <a:xfrm>
                <a:off x="1342" y="1819"/>
                <a:ext cx="196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pPr algn="ctr"/>
                <a:r>
                  <a:rPr lang="en-US" sz="2000" dirty="0">
                    <a:latin typeface="Times New Roman" pitchFamily="18" charset="0"/>
                    <a:cs typeface="Times New Roman" pitchFamily="18" charset="0"/>
                  </a:rPr>
                  <a:t>0</a:t>
                </a:r>
              </a:p>
            </p:txBody>
          </p:sp>
        </p:grpSp>
        <p:grpSp>
          <p:nvGrpSpPr>
            <p:cNvPr id="4" name="Group 8"/>
            <p:cNvGrpSpPr>
              <a:grpSpLocks/>
            </p:cNvGrpSpPr>
            <p:nvPr/>
          </p:nvGrpSpPr>
          <p:grpSpPr bwMode="auto">
            <a:xfrm>
              <a:off x="1504" y="2345"/>
              <a:ext cx="384" cy="336"/>
              <a:chOff x="1248" y="1776"/>
              <a:chExt cx="384" cy="336"/>
            </a:xfrm>
          </p:grpSpPr>
          <p:sp>
            <p:nvSpPr>
              <p:cNvPr id="225289" name="Oval 9"/>
              <p:cNvSpPr>
                <a:spLocks noChangeArrowheads="1"/>
              </p:cNvSpPr>
              <p:nvPr/>
            </p:nvSpPr>
            <p:spPr bwMode="auto">
              <a:xfrm>
                <a:off x="1248" y="1776"/>
                <a:ext cx="384" cy="336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25290" name="Text Box 10"/>
              <p:cNvSpPr txBox="1">
                <a:spLocks noChangeArrowheads="1"/>
              </p:cNvSpPr>
              <p:nvPr/>
            </p:nvSpPr>
            <p:spPr bwMode="auto">
              <a:xfrm>
                <a:off x="1342" y="1819"/>
                <a:ext cx="196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pPr algn="ctr"/>
                <a:r>
                  <a:rPr lang="en-US" sz="2000" dirty="0">
                    <a:latin typeface="Times New Roman" pitchFamily="18" charset="0"/>
                    <a:cs typeface="Times New Roman" pitchFamily="18" charset="0"/>
                  </a:rPr>
                  <a:t>1</a:t>
                </a:r>
              </a:p>
            </p:txBody>
          </p:sp>
        </p:grpSp>
        <p:grpSp>
          <p:nvGrpSpPr>
            <p:cNvPr id="5" name="Group 11"/>
            <p:cNvGrpSpPr>
              <a:grpSpLocks/>
            </p:cNvGrpSpPr>
            <p:nvPr/>
          </p:nvGrpSpPr>
          <p:grpSpPr bwMode="auto">
            <a:xfrm>
              <a:off x="2224" y="2345"/>
              <a:ext cx="384" cy="336"/>
              <a:chOff x="1248" y="1776"/>
              <a:chExt cx="384" cy="336"/>
            </a:xfrm>
          </p:grpSpPr>
          <p:sp>
            <p:nvSpPr>
              <p:cNvPr id="225292" name="Oval 12"/>
              <p:cNvSpPr>
                <a:spLocks noChangeArrowheads="1"/>
              </p:cNvSpPr>
              <p:nvPr/>
            </p:nvSpPr>
            <p:spPr bwMode="auto">
              <a:xfrm>
                <a:off x="1248" y="1776"/>
                <a:ext cx="384" cy="336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25293" name="Text Box 13"/>
              <p:cNvSpPr txBox="1">
                <a:spLocks noChangeArrowheads="1"/>
              </p:cNvSpPr>
              <p:nvPr/>
            </p:nvSpPr>
            <p:spPr bwMode="auto">
              <a:xfrm>
                <a:off x="1342" y="1819"/>
                <a:ext cx="196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pPr algn="ctr"/>
                <a:r>
                  <a:rPr lang="en-US" sz="2000">
                    <a:latin typeface="Times New Roman" pitchFamily="18" charset="0"/>
                    <a:cs typeface="Times New Roman" pitchFamily="18" charset="0"/>
                  </a:rPr>
                  <a:t>2</a:t>
                </a:r>
              </a:p>
            </p:txBody>
          </p:sp>
        </p:grpSp>
        <p:sp>
          <p:nvSpPr>
            <p:cNvPr id="225294" name="Freeform 14"/>
            <p:cNvSpPr>
              <a:spLocks/>
            </p:cNvSpPr>
            <p:nvPr/>
          </p:nvSpPr>
          <p:spPr bwMode="auto">
            <a:xfrm>
              <a:off x="976" y="2249"/>
              <a:ext cx="720" cy="96"/>
            </a:xfrm>
            <a:custGeom>
              <a:avLst/>
              <a:gdLst/>
              <a:ahLst/>
              <a:cxnLst>
                <a:cxn ang="0">
                  <a:pos x="0" y="96"/>
                </a:cxn>
                <a:cxn ang="0">
                  <a:pos x="384" y="0"/>
                </a:cxn>
                <a:cxn ang="0">
                  <a:pos x="720" y="96"/>
                </a:cxn>
              </a:cxnLst>
              <a:rect l="0" t="0" r="r" b="b"/>
              <a:pathLst>
                <a:path w="720" h="96">
                  <a:moveTo>
                    <a:pt x="0" y="96"/>
                  </a:moveTo>
                  <a:cubicBezTo>
                    <a:pt x="132" y="48"/>
                    <a:pt x="264" y="0"/>
                    <a:pt x="384" y="0"/>
                  </a:cubicBezTo>
                  <a:cubicBezTo>
                    <a:pt x="504" y="0"/>
                    <a:pt x="612" y="48"/>
                    <a:pt x="720" y="96"/>
                  </a:cubicBezTo>
                </a:path>
              </a:pathLst>
            </a:custGeom>
            <a:noFill/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25295" name="Freeform 15"/>
            <p:cNvSpPr>
              <a:spLocks/>
            </p:cNvSpPr>
            <p:nvPr/>
          </p:nvSpPr>
          <p:spPr bwMode="auto">
            <a:xfrm>
              <a:off x="1704" y="2249"/>
              <a:ext cx="720" cy="96"/>
            </a:xfrm>
            <a:custGeom>
              <a:avLst/>
              <a:gdLst/>
              <a:ahLst/>
              <a:cxnLst>
                <a:cxn ang="0">
                  <a:pos x="0" y="96"/>
                </a:cxn>
                <a:cxn ang="0">
                  <a:pos x="384" y="0"/>
                </a:cxn>
                <a:cxn ang="0">
                  <a:pos x="720" y="96"/>
                </a:cxn>
              </a:cxnLst>
              <a:rect l="0" t="0" r="r" b="b"/>
              <a:pathLst>
                <a:path w="720" h="96">
                  <a:moveTo>
                    <a:pt x="0" y="96"/>
                  </a:moveTo>
                  <a:cubicBezTo>
                    <a:pt x="132" y="48"/>
                    <a:pt x="264" y="0"/>
                    <a:pt x="384" y="0"/>
                  </a:cubicBezTo>
                  <a:cubicBezTo>
                    <a:pt x="504" y="0"/>
                    <a:pt x="612" y="48"/>
                    <a:pt x="720" y="96"/>
                  </a:cubicBezTo>
                </a:path>
              </a:pathLst>
            </a:custGeom>
            <a:noFill/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25296" name="Freeform 16"/>
            <p:cNvSpPr>
              <a:spLocks/>
            </p:cNvSpPr>
            <p:nvPr/>
          </p:nvSpPr>
          <p:spPr bwMode="auto">
            <a:xfrm flipV="1">
              <a:off x="976" y="2681"/>
              <a:ext cx="720" cy="96"/>
            </a:xfrm>
            <a:custGeom>
              <a:avLst/>
              <a:gdLst/>
              <a:ahLst/>
              <a:cxnLst>
                <a:cxn ang="0">
                  <a:pos x="0" y="96"/>
                </a:cxn>
                <a:cxn ang="0">
                  <a:pos x="384" y="0"/>
                </a:cxn>
                <a:cxn ang="0">
                  <a:pos x="720" y="96"/>
                </a:cxn>
              </a:cxnLst>
              <a:rect l="0" t="0" r="r" b="b"/>
              <a:pathLst>
                <a:path w="720" h="96">
                  <a:moveTo>
                    <a:pt x="0" y="96"/>
                  </a:moveTo>
                  <a:cubicBezTo>
                    <a:pt x="132" y="48"/>
                    <a:pt x="264" y="0"/>
                    <a:pt x="384" y="0"/>
                  </a:cubicBezTo>
                  <a:cubicBezTo>
                    <a:pt x="504" y="0"/>
                    <a:pt x="612" y="48"/>
                    <a:pt x="720" y="96"/>
                  </a:cubicBezTo>
                </a:path>
              </a:pathLst>
            </a:custGeom>
            <a:noFill/>
            <a:ln w="9525" cap="flat" cmpd="sng">
              <a:solidFill>
                <a:schemeClr val="tx1"/>
              </a:solidFill>
              <a:prstDash val="solid"/>
              <a:round/>
              <a:headEnd type="triangle" w="med" len="med"/>
              <a:tailEnd type="none" w="med" len="med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25297" name="Freeform 17"/>
            <p:cNvSpPr>
              <a:spLocks/>
            </p:cNvSpPr>
            <p:nvPr/>
          </p:nvSpPr>
          <p:spPr bwMode="auto">
            <a:xfrm flipV="1">
              <a:off x="1704" y="2681"/>
              <a:ext cx="720" cy="96"/>
            </a:xfrm>
            <a:custGeom>
              <a:avLst/>
              <a:gdLst/>
              <a:ahLst/>
              <a:cxnLst>
                <a:cxn ang="0">
                  <a:pos x="0" y="96"/>
                </a:cxn>
                <a:cxn ang="0">
                  <a:pos x="384" y="0"/>
                </a:cxn>
                <a:cxn ang="0">
                  <a:pos x="720" y="96"/>
                </a:cxn>
              </a:cxnLst>
              <a:rect l="0" t="0" r="r" b="b"/>
              <a:pathLst>
                <a:path w="720" h="96">
                  <a:moveTo>
                    <a:pt x="0" y="96"/>
                  </a:moveTo>
                  <a:cubicBezTo>
                    <a:pt x="132" y="48"/>
                    <a:pt x="264" y="0"/>
                    <a:pt x="384" y="0"/>
                  </a:cubicBezTo>
                  <a:cubicBezTo>
                    <a:pt x="504" y="0"/>
                    <a:pt x="612" y="48"/>
                    <a:pt x="720" y="96"/>
                  </a:cubicBezTo>
                </a:path>
              </a:pathLst>
            </a:custGeom>
            <a:noFill/>
            <a:ln w="9525" cap="flat" cmpd="sng">
              <a:solidFill>
                <a:schemeClr val="tx1"/>
              </a:solidFill>
              <a:prstDash val="solid"/>
              <a:round/>
              <a:headEnd type="triangle" w="med" len="med"/>
              <a:tailEnd type="none" w="med" len="med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25298" name="Freeform 18"/>
            <p:cNvSpPr>
              <a:spLocks/>
            </p:cNvSpPr>
            <p:nvPr/>
          </p:nvSpPr>
          <p:spPr bwMode="auto">
            <a:xfrm rot="5400000" flipH="1">
              <a:off x="1540" y="2708"/>
              <a:ext cx="336" cy="264"/>
            </a:xfrm>
            <a:custGeom>
              <a:avLst/>
              <a:gdLst/>
              <a:ahLst/>
              <a:cxnLst>
                <a:cxn ang="0">
                  <a:pos x="256" y="112"/>
                </a:cxn>
                <a:cxn ang="0">
                  <a:pos x="160" y="16"/>
                </a:cxn>
                <a:cxn ang="0">
                  <a:pos x="64" y="16"/>
                </a:cxn>
                <a:cxn ang="0">
                  <a:pos x="16" y="64"/>
                </a:cxn>
                <a:cxn ang="0">
                  <a:pos x="16" y="112"/>
                </a:cxn>
                <a:cxn ang="0">
                  <a:pos x="16" y="208"/>
                </a:cxn>
                <a:cxn ang="0">
                  <a:pos x="112" y="256"/>
                </a:cxn>
                <a:cxn ang="0">
                  <a:pos x="256" y="160"/>
                </a:cxn>
              </a:cxnLst>
              <a:rect l="0" t="0" r="r" b="b"/>
              <a:pathLst>
                <a:path w="256" h="264">
                  <a:moveTo>
                    <a:pt x="256" y="112"/>
                  </a:moveTo>
                  <a:cubicBezTo>
                    <a:pt x="224" y="72"/>
                    <a:pt x="192" y="32"/>
                    <a:pt x="160" y="16"/>
                  </a:cubicBezTo>
                  <a:cubicBezTo>
                    <a:pt x="128" y="0"/>
                    <a:pt x="88" y="8"/>
                    <a:pt x="64" y="16"/>
                  </a:cubicBezTo>
                  <a:cubicBezTo>
                    <a:pt x="40" y="24"/>
                    <a:pt x="24" y="48"/>
                    <a:pt x="16" y="64"/>
                  </a:cubicBezTo>
                  <a:cubicBezTo>
                    <a:pt x="8" y="80"/>
                    <a:pt x="16" y="88"/>
                    <a:pt x="16" y="112"/>
                  </a:cubicBezTo>
                  <a:cubicBezTo>
                    <a:pt x="16" y="136"/>
                    <a:pt x="0" y="184"/>
                    <a:pt x="16" y="208"/>
                  </a:cubicBezTo>
                  <a:cubicBezTo>
                    <a:pt x="32" y="232"/>
                    <a:pt x="72" y="264"/>
                    <a:pt x="112" y="256"/>
                  </a:cubicBezTo>
                  <a:cubicBezTo>
                    <a:pt x="152" y="248"/>
                    <a:pt x="204" y="204"/>
                    <a:pt x="256" y="160"/>
                  </a:cubicBezTo>
                </a:path>
              </a:pathLst>
            </a:custGeom>
            <a:noFill/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225299" name="Freeform 19"/>
            <p:cNvSpPr>
              <a:spLocks/>
            </p:cNvSpPr>
            <p:nvPr/>
          </p:nvSpPr>
          <p:spPr bwMode="auto">
            <a:xfrm>
              <a:off x="448" y="2393"/>
              <a:ext cx="336" cy="264"/>
            </a:xfrm>
            <a:custGeom>
              <a:avLst/>
              <a:gdLst/>
              <a:ahLst/>
              <a:cxnLst>
                <a:cxn ang="0">
                  <a:pos x="256" y="112"/>
                </a:cxn>
                <a:cxn ang="0">
                  <a:pos x="160" y="16"/>
                </a:cxn>
                <a:cxn ang="0">
                  <a:pos x="64" y="16"/>
                </a:cxn>
                <a:cxn ang="0">
                  <a:pos x="16" y="64"/>
                </a:cxn>
                <a:cxn ang="0">
                  <a:pos x="16" y="112"/>
                </a:cxn>
                <a:cxn ang="0">
                  <a:pos x="16" y="208"/>
                </a:cxn>
                <a:cxn ang="0">
                  <a:pos x="112" y="256"/>
                </a:cxn>
                <a:cxn ang="0">
                  <a:pos x="256" y="160"/>
                </a:cxn>
              </a:cxnLst>
              <a:rect l="0" t="0" r="r" b="b"/>
              <a:pathLst>
                <a:path w="256" h="264">
                  <a:moveTo>
                    <a:pt x="256" y="112"/>
                  </a:moveTo>
                  <a:cubicBezTo>
                    <a:pt x="224" y="72"/>
                    <a:pt x="192" y="32"/>
                    <a:pt x="160" y="16"/>
                  </a:cubicBezTo>
                  <a:cubicBezTo>
                    <a:pt x="128" y="0"/>
                    <a:pt x="88" y="8"/>
                    <a:pt x="64" y="16"/>
                  </a:cubicBezTo>
                  <a:cubicBezTo>
                    <a:pt x="40" y="24"/>
                    <a:pt x="24" y="48"/>
                    <a:pt x="16" y="64"/>
                  </a:cubicBezTo>
                  <a:cubicBezTo>
                    <a:pt x="8" y="80"/>
                    <a:pt x="16" y="88"/>
                    <a:pt x="16" y="112"/>
                  </a:cubicBezTo>
                  <a:cubicBezTo>
                    <a:pt x="16" y="136"/>
                    <a:pt x="0" y="184"/>
                    <a:pt x="16" y="208"/>
                  </a:cubicBezTo>
                  <a:cubicBezTo>
                    <a:pt x="32" y="232"/>
                    <a:pt x="72" y="264"/>
                    <a:pt x="112" y="256"/>
                  </a:cubicBezTo>
                  <a:cubicBezTo>
                    <a:pt x="152" y="248"/>
                    <a:pt x="204" y="204"/>
                    <a:pt x="256" y="160"/>
                  </a:cubicBezTo>
                </a:path>
              </a:pathLst>
            </a:custGeom>
            <a:noFill/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225300" name="Text Box 20"/>
            <p:cNvSpPr txBox="1">
              <a:spLocks noChangeArrowheads="1"/>
            </p:cNvSpPr>
            <p:nvPr/>
          </p:nvSpPr>
          <p:spPr bwMode="auto">
            <a:xfrm>
              <a:off x="192" y="2393"/>
              <a:ext cx="310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1800" dirty="0">
                  <a:latin typeface="Times New Roman" pitchFamily="18" charset="0"/>
                  <a:cs typeface="Times New Roman" pitchFamily="18" charset="0"/>
                </a:rPr>
                <a:t>1</a:t>
              </a:r>
              <a:r>
                <a:rPr lang="en-US" sz="1800" i="1" dirty="0">
                  <a:latin typeface="Times New Roman" pitchFamily="18" charset="0"/>
                  <a:cs typeface="Times New Roman" pitchFamily="18" charset="0"/>
                </a:rPr>
                <a:t>-p</a:t>
              </a:r>
            </a:p>
          </p:txBody>
        </p:sp>
        <p:sp>
          <p:nvSpPr>
            <p:cNvPr id="225301" name="Text Box 21"/>
            <p:cNvSpPr txBox="1">
              <a:spLocks noChangeArrowheads="1"/>
            </p:cNvSpPr>
            <p:nvPr/>
          </p:nvSpPr>
          <p:spPr bwMode="auto">
            <a:xfrm>
              <a:off x="1252" y="2233"/>
              <a:ext cx="18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1800" i="1" dirty="0">
                  <a:latin typeface="Times New Roman" pitchFamily="18" charset="0"/>
                  <a:cs typeface="Times New Roman" pitchFamily="18" charset="0"/>
                </a:rPr>
                <a:t>p</a:t>
              </a:r>
            </a:p>
          </p:txBody>
        </p:sp>
        <p:sp>
          <p:nvSpPr>
            <p:cNvPr id="225302" name="Text Box 22"/>
            <p:cNvSpPr txBox="1">
              <a:spLocks noChangeArrowheads="1"/>
            </p:cNvSpPr>
            <p:nvPr/>
          </p:nvSpPr>
          <p:spPr bwMode="auto">
            <a:xfrm>
              <a:off x="1852" y="2233"/>
              <a:ext cx="480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1800" i="1" dirty="0">
                  <a:latin typeface="Times New Roman" pitchFamily="18" charset="0"/>
                  <a:cs typeface="Times New Roman" pitchFamily="18" charset="0"/>
                </a:rPr>
                <a:t>p</a:t>
              </a:r>
              <a:r>
                <a:rPr lang="en-US" sz="1800" dirty="0">
                  <a:latin typeface="Times New Roman" pitchFamily="18" charset="0"/>
                  <a:cs typeface="Times New Roman" pitchFamily="18" charset="0"/>
                </a:rPr>
                <a:t>(1-</a:t>
              </a:r>
              <a:r>
                <a:rPr lang="en-US" sz="1800" i="1" dirty="0">
                  <a:latin typeface="Times New Roman" pitchFamily="18" charset="0"/>
                  <a:cs typeface="Times New Roman" pitchFamily="18" charset="0"/>
                </a:rPr>
                <a:t>q</a:t>
              </a:r>
              <a:r>
                <a:rPr lang="en-US" sz="1800" dirty="0">
                  <a:latin typeface="Times New Roman" pitchFamily="18" charset="0"/>
                  <a:cs typeface="Times New Roman" pitchFamily="18" charset="0"/>
                </a:rPr>
                <a:t>)</a:t>
              </a:r>
            </a:p>
          </p:txBody>
        </p:sp>
        <p:sp>
          <p:nvSpPr>
            <p:cNvPr id="225303" name="Text Box 23"/>
            <p:cNvSpPr txBox="1">
              <a:spLocks noChangeArrowheads="1"/>
            </p:cNvSpPr>
            <p:nvPr/>
          </p:nvSpPr>
          <p:spPr bwMode="auto">
            <a:xfrm>
              <a:off x="1112" y="2545"/>
              <a:ext cx="480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1800" i="1" dirty="0">
                  <a:latin typeface="Times New Roman" pitchFamily="18" charset="0"/>
                  <a:cs typeface="Times New Roman" pitchFamily="18" charset="0"/>
                </a:rPr>
                <a:t>q</a:t>
              </a:r>
              <a:r>
                <a:rPr lang="en-US" sz="1800" dirty="0">
                  <a:latin typeface="Times New Roman" pitchFamily="18" charset="0"/>
                  <a:cs typeface="Times New Roman" pitchFamily="18" charset="0"/>
                </a:rPr>
                <a:t>(1-</a:t>
              </a:r>
              <a:r>
                <a:rPr lang="en-US" sz="1800" i="1" dirty="0">
                  <a:latin typeface="Times New Roman" pitchFamily="18" charset="0"/>
                  <a:cs typeface="Times New Roman" pitchFamily="18" charset="0"/>
                </a:rPr>
                <a:t>p</a:t>
              </a:r>
              <a:r>
                <a:rPr lang="en-US" sz="1800" dirty="0">
                  <a:latin typeface="Times New Roman" pitchFamily="18" charset="0"/>
                  <a:cs typeface="Times New Roman" pitchFamily="18" charset="0"/>
                </a:rPr>
                <a:t>)</a:t>
              </a:r>
            </a:p>
          </p:txBody>
        </p:sp>
        <p:sp>
          <p:nvSpPr>
            <p:cNvPr id="225304" name="Text Box 24"/>
            <p:cNvSpPr txBox="1">
              <a:spLocks noChangeArrowheads="1"/>
            </p:cNvSpPr>
            <p:nvPr/>
          </p:nvSpPr>
          <p:spPr bwMode="auto">
            <a:xfrm>
              <a:off x="1836" y="2545"/>
              <a:ext cx="480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1800" i="1" dirty="0">
                  <a:latin typeface="Times New Roman" pitchFamily="18" charset="0"/>
                  <a:cs typeface="Times New Roman" pitchFamily="18" charset="0"/>
                </a:rPr>
                <a:t>q</a:t>
              </a:r>
              <a:r>
                <a:rPr lang="en-US" sz="1800" dirty="0">
                  <a:latin typeface="Times New Roman" pitchFamily="18" charset="0"/>
                  <a:cs typeface="Times New Roman" pitchFamily="18" charset="0"/>
                </a:rPr>
                <a:t>(1-</a:t>
              </a:r>
              <a:r>
                <a:rPr lang="en-US" sz="1800" i="1" dirty="0">
                  <a:latin typeface="Times New Roman" pitchFamily="18" charset="0"/>
                  <a:cs typeface="Times New Roman" pitchFamily="18" charset="0"/>
                </a:rPr>
                <a:t>p</a:t>
              </a:r>
              <a:r>
                <a:rPr lang="en-US" sz="1800" dirty="0">
                  <a:latin typeface="Times New Roman" pitchFamily="18" charset="0"/>
                  <a:cs typeface="Times New Roman" pitchFamily="18" charset="0"/>
                </a:rPr>
                <a:t>)</a:t>
              </a:r>
            </a:p>
          </p:txBody>
        </p:sp>
        <p:sp>
          <p:nvSpPr>
            <p:cNvPr id="225305" name="Text Box 25"/>
            <p:cNvSpPr txBox="1">
              <a:spLocks noChangeArrowheads="1"/>
            </p:cNvSpPr>
            <p:nvPr/>
          </p:nvSpPr>
          <p:spPr bwMode="auto">
            <a:xfrm>
              <a:off x="1104" y="2976"/>
              <a:ext cx="925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1800" dirty="0">
                  <a:latin typeface="Times New Roman" pitchFamily="18" charset="0"/>
                  <a:cs typeface="Times New Roman" pitchFamily="18" charset="0"/>
                </a:rPr>
                <a:t>(1</a:t>
              </a:r>
              <a:r>
                <a:rPr lang="en-US" sz="1800" i="1" dirty="0">
                  <a:latin typeface="Times New Roman" pitchFamily="18" charset="0"/>
                  <a:cs typeface="Times New Roman" pitchFamily="18" charset="0"/>
                </a:rPr>
                <a:t>-p</a:t>
              </a:r>
              <a:r>
                <a:rPr lang="en-US" sz="1800" dirty="0">
                  <a:latin typeface="Times New Roman" pitchFamily="18" charset="0"/>
                  <a:cs typeface="Times New Roman" pitchFamily="18" charset="0"/>
                </a:rPr>
                <a:t>)(1-</a:t>
              </a:r>
              <a:r>
                <a:rPr lang="en-US" sz="1800" i="1" dirty="0">
                  <a:latin typeface="Times New Roman" pitchFamily="18" charset="0"/>
                  <a:cs typeface="Times New Roman" pitchFamily="18" charset="0"/>
                </a:rPr>
                <a:t>q</a:t>
              </a:r>
              <a:r>
                <a:rPr lang="en-US" sz="1800" dirty="0">
                  <a:latin typeface="Times New Roman" pitchFamily="18" charset="0"/>
                  <a:cs typeface="Times New Roman" pitchFamily="18" charset="0"/>
                </a:rPr>
                <a:t>)+</a:t>
              </a:r>
              <a:r>
                <a:rPr lang="en-US" sz="1800" i="1" dirty="0" err="1">
                  <a:latin typeface="Times New Roman" pitchFamily="18" charset="0"/>
                  <a:cs typeface="Times New Roman" pitchFamily="18" charset="0"/>
                </a:rPr>
                <a:t>qp</a:t>
              </a:r>
              <a:endParaRPr lang="en-US" sz="1800" i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25306" name="Freeform 26"/>
            <p:cNvSpPr>
              <a:spLocks/>
            </p:cNvSpPr>
            <p:nvPr/>
          </p:nvSpPr>
          <p:spPr bwMode="auto">
            <a:xfrm rot="5400000" flipH="1">
              <a:off x="2263" y="2708"/>
              <a:ext cx="336" cy="264"/>
            </a:xfrm>
            <a:custGeom>
              <a:avLst/>
              <a:gdLst/>
              <a:ahLst/>
              <a:cxnLst>
                <a:cxn ang="0">
                  <a:pos x="256" y="112"/>
                </a:cxn>
                <a:cxn ang="0">
                  <a:pos x="160" y="16"/>
                </a:cxn>
                <a:cxn ang="0">
                  <a:pos x="64" y="16"/>
                </a:cxn>
                <a:cxn ang="0">
                  <a:pos x="16" y="64"/>
                </a:cxn>
                <a:cxn ang="0">
                  <a:pos x="16" y="112"/>
                </a:cxn>
                <a:cxn ang="0">
                  <a:pos x="16" y="208"/>
                </a:cxn>
                <a:cxn ang="0">
                  <a:pos x="112" y="256"/>
                </a:cxn>
                <a:cxn ang="0">
                  <a:pos x="256" y="160"/>
                </a:cxn>
              </a:cxnLst>
              <a:rect l="0" t="0" r="r" b="b"/>
              <a:pathLst>
                <a:path w="256" h="264">
                  <a:moveTo>
                    <a:pt x="256" y="112"/>
                  </a:moveTo>
                  <a:cubicBezTo>
                    <a:pt x="224" y="72"/>
                    <a:pt x="192" y="32"/>
                    <a:pt x="160" y="16"/>
                  </a:cubicBezTo>
                  <a:cubicBezTo>
                    <a:pt x="128" y="0"/>
                    <a:pt x="88" y="8"/>
                    <a:pt x="64" y="16"/>
                  </a:cubicBezTo>
                  <a:cubicBezTo>
                    <a:pt x="40" y="24"/>
                    <a:pt x="24" y="48"/>
                    <a:pt x="16" y="64"/>
                  </a:cubicBezTo>
                  <a:cubicBezTo>
                    <a:pt x="8" y="80"/>
                    <a:pt x="16" y="88"/>
                    <a:pt x="16" y="112"/>
                  </a:cubicBezTo>
                  <a:cubicBezTo>
                    <a:pt x="16" y="136"/>
                    <a:pt x="0" y="184"/>
                    <a:pt x="16" y="208"/>
                  </a:cubicBezTo>
                  <a:cubicBezTo>
                    <a:pt x="32" y="232"/>
                    <a:pt x="72" y="264"/>
                    <a:pt x="112" y="256"/>
                  </a:cubicBezTo>
                  <a:cubicBezTo>
                    <a:pt x="152" y="248"/>
                    <a:pt x="204" y="204"/>
                    <a:pt x="256" y="160"/>
                  </a:cubicBezTo>
                </a:path>
              </a:pathLst>
            </a:custGeom>
            <a:noFill/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225307" name="Text Box 27"/>
            <p:cNvSpPr txBox="1">
              <a:spLocks noChangeArrowheads="1"/>
            </p:cNvSpPr>
            <p:nvPr/>
          </p:nvSpPr>
          <p:spPr bwMode="auto">
            <a:xfrm>
              <a:off x="2043" y="2976"/>
              <a:ext cx="925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1800" dirty="0">
                  <a:latin typeface="Times New Roman" pitchFamily="18" charset="0"/>
                  <a:cs typeface="Times New Roman" pitchFamily="18" charset="0"/>
                </a:rPr>
                <a:t>(1-</a:t>
              </a:r>
              <a:r>
                <a:rPr lang="en-US" sz="1800" i="1" dirty="0">
                  <a:latin typeface="Times New Roman" pitchFamily="18" charset="0"/>
                  <a:cs typeface="Times New Roman" pitchFamily="18" charset="0"/>
                </a:rPr>
                <a:t>p</a:t>
              </a:r>
              <a:r>
                <a:rPr lang="en-US" sz="1800" dirty="0">
                  <a:latin typeface="Times New Roman" pitchFamily="18" charset="0"/>
                  <a:cs typeface="Times New Roman" pitchFamily="18" charset="0"/>
                </a:rPr>
                <a:t>)(1-</a:t>
              </a:r>
              <a:r>
                <a:rPr lang="en-US" sz="1800" i="1" dirty="0">
                  <a:latin typeface="Times New Roman" pitchFamily="18" charset="0"/>
                  <a:cs typeface="Times New Roman" pitchFamily="18" charset="0"/>
                </a:rPr>
                <a:t>q</a:t>
              </a:r>
              <a:r>
                <a:rPr lang="en-US" sz="1800" dirty="0">
                  <a:latin typeface="Times New Roman" pitchFamily="18" charset="0"/>
                  <a:cs typeface="Times New Roman" pitchFamily="18" charset="0"/>
                </a:rPr>
                <a:t>)+</a:t>
              </a:r>
              <a:r>
                <a:rPr lang="en-US" sz="1800" i="1" dirty="0" err="1">
                  <a:latin typeface="Times New Roman" pitchFamily="18" charset="0"/>
                  <a:cs typeface="Times New Roman" pitchFamily="18" charset="0"/>
                </a:rPr>
                <a:t>qp</a:t>
              </a:r>
              <a:endParaRPr lang="en-US" sz="1800" i="1" dirty="0">
                <a:latin typeface="Times New Roman" pitchFamily="18" charset="0"/>
                <a:cs typeface="Times New Roman" pitchFamily="18" charset="0"/>
              </a:endParaRPr>
            </a:p>
          </p:txBody>
        </p:sp>
        <p:grpSp>
          <p:nvGrpSpPr>
            <p:cNvPr id="6" name="Group 28"/>
            <p:cNvGrpSpPr>
              <a:grpSpLocks/>
            </p:cNvGrpSpPr>
            <p:nvPr/>
          </p:nvGrpSpPr>
          <p:grpSpPr bwMode="auto">
            <a:xfrm>
              <a:off x="3448" y="2354"/>
              <a:ext cx="384" cy="336"/>
              <a:chOff x="1248" y="1776"/>
              <a:chExt cx="384" cy="336"/>
            </a:xfrm>
          </p:grpSpPr>
          <p:sp>
            <p:nvSpPr>
              <p:cNvPr id="225309" name="Oval 29"/>
              <p:cNvSpPr>
                <a:spLocks noChangeArrowheads="1"/>
              </p:cNvSpPr>
              <p:nvPr/>
            </p:nvSpPr>
            <p:spPr bwMode="auto">
              <a:xfrm>
                <a:off x="1248" y="1776"/>
                <a:ext cx="384" cy="336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25310" name="Text Box 30"/>
              <p:cNvSpPr txBox="1">
                <a:spLocks noChangeArrowheads="1"/>
              </p:cNvSpPr>
              <p:nvPr/>
            </p:nvSpPr>
            <p:spPr bwMode="auto">
              <a:xfrm>
                <a:off x="1341" y="1818"/>
                <a:ext cx="197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pPr algn="ctr"/>
                <a:r>
                  <a:rPr lang="en-US" sz="2000" i="1" dirty="0">
                    <a:latin typeface="Times New Roman" pitchFamily="18" charset="0"/>
                    <a:cs typeface="Times New Roman" pitchFamily="18" charset="0"/>
                  </a:rPr>
                  <a:t>n</a:t>
                </a:r>
              </a:p>
            </p:txBody>
          </p:sp>
        </p:grpSp>
        <p:sp>
          <p:nvSpPr>
            <p:cNvPr id="225311" name="Freeform 31"/>
            <p:cNvSpPr>
              <a:spLocks/>
            </p:cNvSpPr>
            <p:nvPr/>
          </p:nvSpPr>
          <p:spPr bwMode="auto">
            <a:xfrm>
              <a:off x="2928" y="2258"/>
              <a:ext cx="720" cy="96"/>
            </a:xfrm>
            <a:custGeom>
              <a:avLst/>
              <a:gdLst/>
              <a:ahLst/>
              <a:cxnLst>
                <a:cxn ang="0">
                  <a:pos x="0" y="96"/>
                </a:cxn>
                <a:cxn ang="0">
                  <a:pos x="384" y="0"/>
                </a:cxn>
                <a:cxn ang="0">
                  <a:pos x="720" y="96"/>
                </a:cxn>
              </a:cxnLst>
              <a:rect l="0" t="0" r="r" b="b"/>
              <a:pathLst>
                <a:path w="720" h="96">
                  <a:moveTo>
                    <a:pt x="0" y="96"/>
                  </a:moveTo>
                  <a:cubicBezTo>
                    <a:pt x="132" y="48"/>
                    <a:pt x="264" y="0"/>
                    <a:pt x="384" y="0"/>
                  </a:cubicBezTo>
                  <a:cubicBezTo>
                    <a:pt x="504" y="0"/>
                    <a:pt x="612" y="48"/>
                    <a:pt x="720" y="96"/>
                  </a:cubicBezTo>
                </a:path>
              </a:pathLst>
            </a:custGeom>
            <a:noFill/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25312" name="Freeform 32"/>
            <p:cNvSpPr>
              <a:spLocks/>
            </p:cNvSpPr>
            <p:nvPr/>
          </p:nvSpPr>
          <p:spPr bwMode="auto">
            <a:xfrm flipV="1">
              <a:off x="2928" y="2690"/>
              <a:ext cx="720" cy="96"/>
            </a:xfrm>
            <a:custGeom>
              <a:avLst/>
              <a:gdLst/>
              <a:ahLst/>
              <a:cxnLst>
                <a:cxn ang="0">
                  <a:pos x="0" y="96"/>
                </a:cxn>
                <a:cxn ang="0">
                  <a:pos x="384" y="0"/>
                </a:cxn>
                <a:cxn ang="0">
                  <a:pos x="720" y="96"/>
                </a:cxn>
              </a:cxnLst>
              <a:rect l="0" t="0" r="r" b="b"/>
              <a:pathLst>
                <a:path w="720" h="96">
                  <a:moveTo>
                    <a:pt x="0" y="96"/>
                  </a:moveTo>
                  <a:cubicBezTo>
                    <a:pt x="132" y="48"/>
                    <a:pt x="264" y="0"/>
                    <a:pt x="384" y="0"/>
                  </a:cubicBezTo>
                  <a:cubicBezTo>
                    <a:pt x="504" y="0"/>
                    <a:pt x="612" y="48"/>
                    <a:pt x="720" y="96"/>
                  </a:cubicBezTo>
                </a:path>
              </a:pathLst>
            </a:custGeom>
            <a:noFill/>
            <a:ln w="9525" cap="flat" cmpd="sng">
              <a:solidFill>
                <a:schemeClr val="tx1"/>
              </a:solidFill>
              <a:prstDash val="solid"/>
              <a:round/>
              <a:headEnd type="triangle" w="med" len="med"/>
              <a:tailEnd type="none" w="med" len="med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25313" name="Text Box 33"/>
            <p:cNvSpPr txBox="1">
              <a:spLocks noChangeArrowheads="1"/>
            </p:cNvSpPr>
            <p:nvPr/>
          </p:nvSpPr>
          <p:spPr bwMode="auto">
            <a:xfrm>
              <a:off x="3076" y="2242"/>
              <a:ext cx="480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1800" i="1" dirty="0">
                  <a:latin typeface="Times New Roman" pitchFamily="18" charset="0"/>
                  <a:cs typeface="Times New Roman" pitchFamily="18" charset="0"/>
                </a:rPr>
                <a:t>p</a:t>
              </a:r>
              <a:r>
                <a:rPr lang="en-US" sz="1800" dirty="0">
                  <a:latin typeface="Times New Roman" pitchFamily="18" charset="0"/>
                  <a:cs typeface="Times New Roman" pitchFamily="18" charset="0"/>
                </a:rPr>
                <a:t>(1-</a:t>
              </a:r>
              <a:r>
                <a:rPr lang="en-US" sz="1800" i="1" dirty="0">
                  <a:latin typeface="Times New Roman" pitchFamily="18" charset="0"/>
                  <a:cs typeface="Times New Roman" pitchFamily="18" charset="0"/>
                </a:rPr>
                <a:t>q</a:t>
              </a:r>
              <a:r>
                <a:rPr lang="en-US" sz="1800" dirty="0">
                  <a:latin typeface="Times New Roman" pitchFamily="18" charset="0"/>
                  <a:cs typeface="Times New Roman" pitchFamily="18" charset="0"/>
                </a:rPr>
                <a:t>)</a:t>
              </a:r>
            </a:p>
          </p:txBody>
        </p:sp>
        <p:sp>
          <p:nvSpPr>
            <p:cNvPr id="225314" name="Text Box 34"/>
            <p:cNvSpPr txBox="1">
              <a:spLocks noChangeArrowheads="1"/>
            </p:cNvSpPr>
            <p:nvPr/>
          </p:nvSpPr>
          <p:spPr bwMode="auto">
            <a:xfrm>
              <a:off x="3060" y="2554"/>
              <a:ext cx="480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1800" i="1" dirty="0">
                  <a:latin typeface="Times New Roman" pitchFamily="18" charset="0"/>
                  <a:cs typeface="Times New Roman" pitchFamily="18" charset="0"/>
                </a:rPr>
                <a:t>q</a:t>
              </a:r>
              <a:r>
                <a:rPr lang="en-US" sz="1800" dirty="0">
                  <a:latin typeface="Times New Roman" pitchFamily="18" charset="0"/>
                  <a:cs typeface="Times New Roman" pitchFamily="18" charset="0"/>
                </a:rPr>
                <a:t>(1-</a:t>
              </a:r>
              <a:r>
                <a:rPr lang="en-US" sz="1800" i="1" dirty="0">
                  <a:latin typeface="Times New Roman" pitchFamily="18" charset="0"/>
                  <a:cs typeface="Times New Roman" pitchFamily="18" charset="0"/>
                </a:rPr>
                <a:t>p</a:t>
              </a:r>
              <a:r>
                <a:rPr lang="en-US" sz="1800" dirty="0">
                  <a:latin typeface="Times New Roman" pitchFamily="18" charset="0"/>
                  <a:cs typeface="Times New Roman" pitchFamily="18" charset="0"/>
                </a:rPr>
                <a:t>)</a:t>
              </a:r>
            </a:p>
          </p:txBody>
        </p:sp>
        <p:sp>
          <p:nvSpPr>
            <p:cNvPr id="225315" name="Freeform 35"/>
            <p:cNvSpPr>
              <a:spLocks/>
            </p:cNvSpPr>
            <p:nvPr/>
          </p:nvSpPr>
          <p:spPr bwMode="auto">
            <a:xfrm rot="5400000" flipH="1">
              <a:off x="3487" y="2717"/>
              <a:ext cx="336" cy="264"/>
            </a:xfrm>
            <a:custGeom>
              <a:avLst/>
              <a:gdLst/>
              <a:ahLst/>
              <a:cxnLst>
                <a:cxn ang="0">
                  <a:pos x="256" y="112"/>
                </a:cxn>
                <a:cxn ang="0">
                  <a:pos x="160" y="16"/>
                </a:cxn>
                <a:cxn ang="0">
                  <a:pos x="64" y="16"/>
                </a:cxn>
                <a:cxn ang="0">
                  <a:pos x="16" y="64"/>
                </a:cxn>
                <a:cxn ang="0">
                  <a:pos x="16" y="112"/>
                </a:cxn>
                <a:cxn ang="0">
                  <a:pos x="16" y="208"/>
                </a:cxn>
                <a:cxn ang="0">
                  <a:pos x="112" y="256"/>
                </a:cxn>
                <a:cxn ang="0">
                  <a:pos x="256" y="160"/>
                </a:cxn>
              </a:cxnLst>
              <a:rect l="0" t="0" r="r" b="b"/>
              <a:pathLst>
                <a:path w="256" h="264">
                  <a:moveTo>
                    <a:pt x="256" y="112"/>
                  </a:moveTo>
                  <a:cubicBezTo>
                    <a:pt x="224" y="72"/>
                    <a:pt x="192" y="32"/>
                    <a:pt x="160" y="16"/>
                  </a:cubicBezTo>
                  <a:cubicBezTo>
                    <a:pt x="128" y="0"/>
                    <a:pt x="88" y="8"/>
                    <a:pt x="64" y="16"/>
                  </a:cubicBezTo>
                  <a:cubicBezTo>
                    <a:pt x="40" y="24"/>
                    <a:pt x="24" y="48"/>
                    <a:pt x="16" y="64"/>
                  </a:cubicBezTo>
                  <a:cubicBezTo>
                    <a:pt x="8" y="80"/>
                    <a:pt x="16" y="88"/>
                    <a:pt x="16" y="112"/>
                  </a:cubicBezTo>
                  <a:cubicBezTo>
                    <a:pt x="16" y="136"/>
                    <a:pt x="0" y="184"/>
                    <a:pt x="16" y="208"/>
                  </a:cubicBezTo>
                  <a:cubicBezTo>
                    <a:pt x="32" y="232"/>
                    <a:pt x="72" y="264"/>
                    <a:pt x="112" y="256"/>
                  </a:cubicBezTo>
                  <a:cubicBezTo>
                    <a:pt x="152" y="248"/>
                    <a:pt x="204" y="204"/>
                    <a:pt x="256" y="160"/>
                  </a:cubicBezTo>
                </a:path>
              </a:pathLst>
            </a:custGeom>
            <a:noFill/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225316" name="Text Box 36"/>
            <p:cNvSpPr txBox="1">
              <a:spLocks noChangeArrowheads="1"/>
            </p:cNvSpPr>
            <p:nvPr/>
          </p:nvSpPr>
          <p:spPr bwMode="auto">
            <a:xfrm>
              <a:off x="3024" y="2985"/>
              <a:ext cx="925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1800" dirty="0">
                  <a:latin typeface="Times New Roman" pitchFamily="18" charset="0"/>
                  <a:cs typeface="Times New Roman" pitchFamily="18" charset="0"/>
                </a:rPr>
                <a:t>(1-</a:t>
              </a:r>
              <a:r>
                <a:rPr lang="en-US" sz="1800" i="1" dirty="0">
                  <a:latin typeface="Times New Roman" pitchFamily="18" charset="0"/>
                  <a:cs typeface="Times New Roman" pitchFamily="18" charset="0"/>
                </a:rPr>
                <a:t>p</a:t>
              </a:r>
              <a:r>
                <a:rPr lang="en-US" sz="1800" dirty="0">
                  <a:latin typeface="Times New Roman" pitchFamily="18" charset="0"/>
                  <a:cs typeface="Times New Roman" pitchFamily="18" charset="0"/>
                </a:rPr>
                <a:t>)(1-</a:t>
              </a:r>
              <a:r>
                <a:rPr lang="en-US" sz="1800" i="1" dirty="0">
                  <a:latin typeface="Times New Roman" pitchFamily="18" charset="0"/>
                  <a:cs typeface="Times New Roman" pitchFamily="18" charset="0"/>
                </a:rPr>
                <a:t>q</a:t>
              </a:r>
              <a:r>
                <a:rPr lang="en-US" sz="1800" dirty="0">
                  <a:latin typeface="Times New Roman" pitchFamily="18" charset="0"/>
                  <a:cs typeface="Times New Roman" pitchFamily="18" charset="0"/>
                </a:rPr>
                <a:t>)+</a:t>
              </a:r>
              <a:r>
                <a:rPr lang="en-US" sz="1800" i="1" dirty="0" err="1">
                  <a:latin typeface="Times New Roman" pitchFamily="18" charset="0"/>
                  <a:cs typeface="Times New Roman" pitchFamily="18" charset="0"/>
                </a:rPr>
                <a:t>qp</a:t>
              </a:r>
              <a:endParaRPr lang="en-US" sz="1800" i="1" dirty="0">
                <a:latin typeface="Times New Roman" pitchFamily="18" charset="0"/>
                <a:cs typeface="Times New Roman" pitchFamily="18" charset="0"/>
              </a:endParaRPr>
            </a:p>
          </p:txBody>
        </p:sp>
        <p:grpSp>
          <p:nvGrpSpPr>
            <p:cNvPr id="7" name="Group 37"/>
            <p:cNvGrpSpPr>
              <a:grpSpLocks/>
            </p:cNvGrpSpPr>
            <p:nvPr/>
          </p:nvGrpSpPr>
          <p:grpSpPr bwMode="auto">
            <a:xfrm>
              <a:off x="4216" y="2354"/>
              <a:ext cx="384" cy="336"/>
              <a:chOff x="1248" y="1776"/>
              <a:chExt cx="384" cy="336"/>
            </a:xfrm>
          </p:grpSpPr>
          <p:sp>
            <p:nvSpPr>
              <p:cNvPr id="225318" name="Oval 38"/>
              <p:cNvSpPr>
                <a:spLocks noChangeArrowheads="1"/>
              </p:cNvSpPr>
              <p:nvPr/>
            </p:nvSpPr>
            <p:spPr bwMode="auto">
              <a:xfrm>
                <a:off x="1248" y="1776"/>
                <a:ext cx="384" cy="336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25319" name="Text Box 39"/>
              <p:cNvSpPr txBox="1">
                <a:spLocks noChangeArrowheads="1"/>
              </p:cNvSpPr>
              <p:nvPr/>
            </p:nvSpPr>
            <p:spPr bwMode="auto">
              <a:xfrm>
                <a:off x="1255" y="1818"/>
                <a:ext cx="369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pPr algn="ctr"/>
                <a:r>
                  <a:rPr lang="en-US" sz="2000" i="1" dirty="0">
                    <a:latin typeface="Times New Roman" pitchFamily="18" charset="0"/>
                    <a:cs typeface="Times New Roman" pitchFamily="18" charset="0"/>
                  </a:rPr>
                  <a:t>n</a:t>
                </a:r>
                <a:r>
                  <a:rPr lang="en-US" sz="2000" dirty="0">
                    <a:latin typeface="Times New Roman" pitchFamily="18" charset="0"/>
                    <a:cs typeface="Times New Roman" pitchFamily="18" charset="0"/>
                  </a:rPr>
                  <a:t>+1</a:t>
                </a:r>
              </a:p>
            </p:txBody>
          </p:sp>
        </p:grpSp>
        <p:sp>
          <p:nvSpPr>
            <p:cNvPr id="225320" name="Freeform 40"/>
            <p:cNvSpPr>
              <a:spLocks/>
            </p:cNvSpPr>
            <p:nvPr/>
          </p:nvSpPr>
          <p:spPr bwMode="auto">
            <a:xfrm>
              <a:off x="3696" y="2258"/>
              <a:ext cx="720" cy="96"/>
            </a:xfrm>
            <a:custGeom>
              <a:avLst/>
              <a:gdLst/>
              <a:ahLst/>
              <a:cxnLst>
                <a:cxn ang="0">
                  <a:pos x="0" y="96"/>
                </a:cxn>
                <a:cxn ang="0">
                  <a:pos x="384" y="0"/>
                </a:cxn>
                <a:cxn ang="0">
                  <a:pos x="720" y="96"/>
                </a:cxn>
              </a:cxnLst>
              <a:rect l="0" t="0" r="r" b="b"/>
              <a:pathLst>
                <a:path w="720" h="96">
                  <a:moveTo>
                    <a:pt x="0" y="96"/>
                  </a:moveTo>
                  <a:cubicBezTo>
                    <a:pt x="132" y="48"/>
                    <a:pt x="264" y="0"/>
                    <a:pt x="384" y="0"/>
                  </a:cubicBezTo>
                  <a:cubicBezTo>
                    <a:pt x="504" y="0"/>
                    <a:pt x="612" y="48"/>
                    <a:pt x="720" y="96"/>
                  </a:cubicBezTo>
                </a:path>
              </a:pathLst>
            </a:custGeom>
            <a:noFill/>
            <a:ln w="28575" cap="flat" cmpd="sng">
              <a:solidFill>
                <a:srgbClr val="FF000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25321" name="Freeform 41"/>
            <p:cNvSpPr>
              <a:spLocks/>
            </p:cNvSpPr>
            <p:nvPr/>
          </p:nvSpPr>
          <p:spPr bwMode="auto">
            <a:xfrm flipV="1">
              <a:off x="3696" y="2690"/>
              <a:ext cx="720" cy="96"/>
            </a:xfrm>
            <a:custGeom>
              <a:avLst/>
              <a:gdLst/>
              <a:ahLst/>
              <a:cxnLst>
                <a:cxn ang="0">
                  <a:pos x="0" y="96"/>
                </a:cxn>
                <a:cxn ang="0">
                  <a:pos x="384" y="0"/>
                </a:cxn>
                <a:cxn ang="0">
                  <a:pos x="720" y="96"/>
                </a:cxn>
              </a:cxnLst>
              <a:rect l="0" t="0" r="r" b="b"/>
              <a:pathLst>
                <a:path w="720" h="96">
                  <a:moveTo>
                    <a:pt x="0" y="96"/>
                  </a:moveTo>
                  <a:cubicBezTo>
                    <a:pt x="132" y="48"/>
                    <a:pt x="264" y="0"/>
                    <a:pt x="384" y="0"/>
                  </a:cubicBezTo>
                  <a:cubicBezTo>
                    <a:pt x="504" y="0"/>
                    <a:pt x="612" y="48"/>
                    <a:pt x="720" y="96"/>
                  </a:cubicBezTo>
                </a:path>
              </a:pathLst>
            </a:custGeom>
            <a:noFill/>
            <a:ln w="28575" cap="flat" cmpd="sng">
              <a:solidFill>
                <a:srgbClr val="FF0000"/>
              </a:solidFill>
              <a:prstDash val="solid"/>
              <a:round/>
              <a:headEnd type="triangle" w="med" len="med"/>
              <a:tailEnd type="none" w="med" len="med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25322" name="Text Box 42"/>
            <p:cNvSpPr txBox="1">
              <a:spLocks noChangeArrowheads="1"/>
            </p:cNvSpPr>
            <p:nvPr/>
          </p:nvSpPr>
          <p:spPr bwMode="auto">
            <a:xfrm>
              <a:off x="3844" y="2242"/>
              <a:ext cx="480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1800" b="1" i="1" dirty="0">
                  <a:latin typeface="Times New Roman" pitchFamily="18" charset="0"/>
                  <a:cs typeface="Times New Roman" pitchFamily="18" charset="0"/>
                </a:rPr>
                <a:t>p</a:t>
              </a:r>
              <a:r>
                <a:rPr lang="en-US" sz="1800" b="1" dirty="0">
                  <a:latin typeface="Times New Roman" pitchFamily="18" charset="0"/>
                  <a:cs typeface="Times New Roman" pitchFamily="18" charset="0"/>
                </a:rPr>
                <a:t>(1-</a:t>
              </a:r>
              <a:r>
                <a:rPr lang="en-US" sz="1800" b="1" i="1" dirty="0">
                  <a:latin typeface="Times New Roman" pitchFamily="18" charset="0"/>
                  <a:cs typeface="Times New Roman" pitchFamily="18" charset="0"/>
                </a:rPr>
                <a:t>q</a:t>
              </a:r>
              <a:r>
                <a:rPr lang="en-US" sz="1800" b="1" dirty="0">
                  <a:latin typeface="Times New Roman" pitchFamily="18" charset="0"/>
                  <a:cs typeface="Times New Roman" pitchFamily="18" charset="0"/>
                </a:rPr>
                <a:t>)</a:t>
              </a:r>
              <a:endParaRPr lang="en-US" sz="18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25323" name="Text Box 43"/>
            <p:cNvSpPr txBox="1">
              <a:spLocks noChangeArrowheads="1"/>
            </p:cNvSpPr>
            <p:nvPr/>
          </p:nvSpPr>
          <p:spPr bwMode="auto">
            <a:xfrm>
              <a:off x="3828" y="2554"/>
              <a:ext cx="480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1800" b="1" i="1" dirty="0">
                  <a:latin typeface="Times New Roman" pitchFamily="18" charset="0"/>
                  <a:cs typeface="Times New Roman" pitchFamily="18" charset="0"/>
                </a:rPr>
                <a:t>q</a:t>
              </a:r>
              <a:r>
                <a:rPr lang="en-US" sz="1800" b="1" dirty="0">
                  <a:latin typeface="Times New Roman" pitchFamily="18" charset="0"/>
                  <a:cs typeface="Times New Roman" pitchFamily="18" charset="0"/>
                </a:rPr>
                <a:t>(1-</a:t>
              </a:r>
              <a:r>
                <a:rPr lang="en-US" sz="1800" b="1" i="1" dirty="0">
                  <a:latin typeface="Times New Roman" pitchFamily="18" charset="0"/>
                  <a:cs typeface="Times New Roman" pitchFamily="18" charset="0"/>
                </a:rPr>
                <a:t>p</a:t>
              </a:r>
              <a:r>
                <a:rPr lang="en-US" sz="1800" b="1" dirty="0">
                  <a:latin typeface="Times New Roman" pitchFamily="18" charset="0"/>
                  <a:cs typeface="Times New Roman" pitchFamily="18" charset="0"/>
                </a:rPr>
                <a:t>)</a:t>
              </a:r>
              <a:endParaRPr lang="en-US" sz="18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25324" name="Freeform 44"/>
            <p:cNvSpPr>
              <a:spLocks/>
            </p:cNvSpPr>
            <p:nvPr/>
          </p:nvSpPr>
          <p:spPr bwMode="auto">
            <a:xfrm rot="5400000" flipH="1">
              <a:off x="4255" y="2717"/>
              <a:ext cx="336" cy="264"/>
            </a:xfrm>
            <a:custGeom>
              <a:avLst/>
              <a:gdLst/>
              <a:ahLst/>
              <a:cxnLst>
                <a:cxn ang="0">
                  <a:pos x="256" y="112"/>
                </a:cxn>
                <a:cxn ang="0">
                  <a:pos x="160" y="16"/>
                </a:cxn>
                <a:cxn ang="0">
                  <a:pos x="64" y="16"/>
                </a:cxn>
                <a:cxn ang="0">
                  <a:pos x="16" y="64"/>
                </a:cxn>
                <a:cxn ang="0">
                  <a:pos x="16" y="112"/>
                </a:cxn>
                <a:cxn ang="0">
                  <a:pos x="16" y="208"/>
                </a:cxn>
                <a:cxn ang="0">
                  <a:pos x="112" y="256"/>
                </a:cxn>
                <a:cxn ang="0">
                  <a:pos x="256" y="160"/>
                </a:cxn>
              </a:cxnLst>
              <a:rect l="0" t="0" r="r" b="b"/>
              <a:pathLst>
                <a:path w="256" h="264">
                  <a:moveTo>
                    <a:pt x="256" y="112"/>
                  </a:moveTo>
                  <a:cubicBezTo>
                    <a:pt x="224" y="72"/>
                    <a:pt x="192" y="32"/>
                    <a:pt x="160" y="16"/>
                  </a:cubicBezTo>
                  <a:cubicBezTo>
                    <a:pt x="128" y="0"/>
                    <a:pt x="88" y="8"/>
                    <a:pt x="64" y="16"/>
                  </a:cubicBezTo>
                  <a:cubicBezTo>
                    <a:pt x="40" y="24"/>
                    <a:pt x="24" y="48"/>
                    <a:pt x="16" y="64"/>
                  </a:cubicBezTo>
                  <a:cubicBezTo>
                    <a:pt x="8" y="80"/>
                    <a:pt x="16" y="88"/>
                    <a:pt x="16" y="112"/>
                  </a:cubicBezTo>
                  <a:cubicBezTo>
                    <a:pt x="16" y="136"/>
                    <a:pt x="0" y="184"/>
                    <a:pt x="16" y="208"/>
                  </a:cubicBezTo>
                  <a:cubicBezTo>
                    <a:pt x="32" y="232"/>
                    <a:pt x="72" y="264"/>
                    <a:pt x="112" y="256"/>
                  </a:cubicBezTo>
                  <a:cubicBezTo>
                    <a:pt x="152" y="248"/>
                    <a:pt x="204" y="204"/>
                    <a:pt x="256" y="160"/>
                  </a:cubicBezTo>
                </a:path>
              </a:pathLst>
            </a:custGeom>
            <a:noFill/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225325" name="Text Box 45"/>
            <p:cNvSpPr txBox="1">
              <a:spLocks noChangeArrowheads="1"/>
            </p:cNvSpPr>
            <p:nvPr/>
          </p:nvSpPr>
          <p:spPr bwMode="auto">
            <a:xfrm>
              <a:off x="3963" y="2985"/>
              <a:ext cx="925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1800" dirty="0">
                  <a:latin typeface="Times New Roman" pitchFamily="18" charset="0"/>
                  <a:cs typeface="Times New Roman" pitchFamily="18" charset="0"/>
                </a:rPr>
                <a:t>(1-</a:t>
              </a:r>
              <a:r>
                <a:rPr lang="en-US" sz="1800" i="1" dirty="0">
                  <a:latin typeface="Times New Roman" pitchFamily="18" charset="0"/>
                  <a:cs typeface="Times New Roman" pitchFamily="18" charset="0"/>
                </a:rPr>
                <a:t>p</a:t>
              </a:r>
              <a:r>
                <a:rPr lang="en-US" sz="1800" dirty="0">
                  <a:latin typeface="Times New Roman" pitchFamily="18" charset="0"/>
                  <a:cs typeface="Times New Roman" pitchFamily="18" charset="0"/>
                </a:rPr>
                <a:t>)(1-</a:t>
              </a:r>
              <a:r>
                <a:rPr lang="en-US" sz="1800" i="1" dirty="0">
                  <a:latin typeface="Times New Roman" pitchFamily="18" charset="0"/>
                  <a:cs typeface="Times New Roman" pitchFamily="18" charset="0"/>
                </a:rPr>
                <a:t>q</a:t>
              </a:r>
              <a:r>
                <a:rPr lang="en-US" sz="1800" dirty="0">
                  <a:latin typeface="Times New Roman" pitchFamily="18" charset="0"/>
                  <a:cs typeface="Times New Roman" pitchFamily="18" charset="0"/>
                </a:rPr>
                <a:t>)+</a:t>
              </a:r>
              <a:r>
                <a:rPr lang="en-US" sz="1800" i="1" dirty="0" err="1">
                  <a:latin typeface="Times New Roman" pitchFamily="18" charset="0"/>
                  <a:cs typeface="Times New Roman" pitchFamily="18" charset="0"/>
                </a:rPr>
                <a:t>qp</a:t>
              </a:r>
              <a:endParaRPr lang="en-US" sz="1800" i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25326" name="Freeform 46"/>
            <p:cNvSpPr>
              <a:spLocks/>
            </p:cNvSpPr>
            <p:nvPr/>
          </p:nvSpPr>
          <p:spPr bwMode="auto">
            <a:xfrm>
              <a:off x="4416" y="2272"/>
              <a:ext cx="720" cy="96"/>
            </a:xfrm>
            <a:custGeom>
              <a:avLst/>
              <a:gdLst/>
              <a:ahLst/>
              <a:cxnLst>
                <a:cxn ang="0">
                  <a:pos x="0" y="96"/>
                </a:cxn>
                <a:cxn ang="0">
                  <a:pos x="384" y="0"/>
                </a:cxn>
                <a:cxn ang="0">
                  <a:pos x="720" y="96"/>
                </a:cxn>
              </a:cxnLst>
              <a:rect l="0" t="0" r="r" b="b"/>
              <a:pathLst>
                <a:path w="720" h="96">
                  <a:moveTo>
                    <a:pt x="0" y="96"/>
                  </a:moveTo>
                  <a:cubicBezTo>
                    <a:pt x="132" y="48"/>
                    <a:pt x="264" y="0"/>
                    <a:pt x="384" y="0"/>
                  </a:cubicBezTo>
                  <a:cubicBezTo>
                    <a:pt x="504" y="0"/>
                    <a:pt x="612" y="48"/>
                    <a:pt x="720" y="96"/>
                  </a:cubicBezTo>
                </a:path>
              </a:pathLst>
            </a:custGeom>
            <a:noFill/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25327" name="Freeform 47"/>
            <p:cNvSpPr>
              <a:spLocks/>
            </p:cNvSpPr>
            <p:nvPr/>
          </p:nvSpPr>
          <p:spPr bwMode="auto">
            <a:xfrm flipV="1">
              <a:off x="4416" y="2704"/>
              <a:ext cx="720" cy="96"/>
            </a:xfrm>
            <a:custGeom>
              <a:avLst/>
              <a:gdLst/>
              <a:ahLst/>
              <a:cxnLst>
                <a:cxn ang="0">
                  <a:pos x="0" y="96"/>
                </a:cxn>
                <a:cxn ang="0">
                  <a:pos x="384" y="0"/>
                </a:cxn>
                <a:cxn ang="0">
                  <a:pos x="720" y="96"/>
                </a:cxn>
              </a:cxnLst>
              <a:rect l="0" t="0" r="r" b="b"/>
              <a:pathLst>
                <a:path w="720" h="96">
                  <a:moveTo>
                    <a:pt x="0" y="96"/>
                  </a:moveTo>
                  <a:cubicBezTo>
                    <a:pt x="132" y="48"/>
                    <a:pt x="264" y="0"/>
                    <a:pt x="384" y="0"/>
                  </a:cubicBezTo>
                  <a:cubicBezTo>
                    <a:pt x="504" y="0"/>
                    <a:pt x="612" y="48"/>
                    <a:pt x="720" y="96"/>
                  </a:cubicBezTo>
                </a:path>
              </a:pathLst>
            </a:custGeom>
            <a:noFill/>
            <a:ln w="9525" cap="flat" cmpd="sng">
              <a:solidFill>
                <a:schemeClr val="tx1"/>
              </a:solidFill>
              <a:prstDash val="solid"/>
              <a:round/>
              <a:headEnd type="triangle" w="med" len="med"/>
              <a:tailEnd type="none" w="med" len="med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25328" name="Text Box 48"/>
            <p:cNvSpPr txBox="1">
              <a:spLocks noChangeArrowheads="1"/>
            </p:cNvSpPr>
            <p:nvPr/>
          </p:nvSpPr>
          <p:spPr bwMode="auto">
            <a:xfrm>
              <a:off x="4564" y="2256"/>
              <a:ext cx="480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1800" i="1" dirty="0">
                  <a:latin typeface="Times New Roman" pitchFamily="18" charset="0"/>
                  <a:cs typeface="Times New Roman" pitchFamily="18" charset="0"/>
                </a:rPr>
                <a:t>p</a:t>
              </a:r>
              <a:r>
                <a:rPr lang="en-US" sz="1800" dirty="0">
                  <a:latin typeface="Times New Roman" pitchFamily="18" charset="0"/>
                  <a:cs typeface="Times New Roman" pitchFamily="18" charset="0"/>
                </a:rPr>
                <a:t>(1-</a:t>
              </a:r>
              <a:r>
                <a:rPr lang="en-US" sz="1800" i="1" dirty="0">
                  <a:latin typeface="Times New Roman" pitchFamily="18" charset="0"/>
                  <a:cs typeface="Times New Roman" pitchFamily="18" charset="0"/>
                </a:rPr>
                <a:t>q</a:t>
              </a:r>
              <a:r>
                <a:rPr lang="en-US" sz="1800" dirty="0">
                  <a:latin typeface="Times New Roman" pitchFamily="18" charset="0"/>
                  <a:cs typeface="Times New Roman" pitchFamily="18" charset="0"/>
                </a:rPr>
                <a:t>)</a:t>
              </a:r>
            </a:p>
          </p:txBody>
        </p:sp>
        <p:sp>
          <p:nvSpPr>
            <p:cNvPr id="225329" name="Text Box 49"/>
            <p:cNvSpPr txBox="1">
              <a:spLocks noChangeArrowheads="1"/>
            </p:cNvSpPr>
            <p:nvPr/>
          </p:nvSpPr>
          <p:spPr bwMode="auto">
            <a:xfrm>
              <a:off x="4548" y="2568"/>
              <a:ext cx="480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1800" i="1" dirty="0">
                  <a:latin typeface="Times New Roman" pitchFamily="18" charset="0"/>
                  <a:cs typeface="Times New Roman" pitchFamily="18" charset="0"/>
                </a:rPr>
                <a:t>q</a:t>
              </a:r>
              <a:r>
                <a:rPr lang="en-US" sz="1800" dirty="0">
                  <a:latin typeface="Times New Roman" pitchFamily="18" charset="0"/>
                  <a:cs typeface="Times New Roman" pitchFamily="18" charset="0"/>
                </a:rPr>
                <a:t>(1-</a:t>
              </a:r>
              <a:r>
                <a:rPr lang="en-US" sz="1800" i="1" dirty="0">
                  <a:latin typeface="Times New Roman" pitchFamily="18" charset="0"/>
                  <a:cs typeface="Times New Roman" pitchFamily="18" charset="0"/>
                </a:rPr>
                <a:t>p</a:t>
              </a:r>
              <a:r>
                <a:rPr lang="en-US" sz="1800" dirty="0">
                  <a:latin typeface="Times New Roman" pitchFamily="18" charset="0"/>
                  <a:cs typeface="Times New Roman" pitchFamily="18" charset="0"/>
                </a:rPr>
                <a:t>)</a:t>
              </a:r>
            </a:p>
          </p:txBody>
        </p:sp>
        <p:grpSp>
          <p:nvGrpSpPr>
            <p:cNvPr id="8" name="Group 50"/>
            <p:cNvGrpSpPr>
              <a:grpSpLocks/>
            </p:cNvGrpSpPr>
            <p:nvPr/>
          </p:nvGrpSpPr>
          <p:grpSpPr bwMode="auto">
            <a:xfrm>
              <a:off x="2688" y="2505"/>
              <a:ext cx="240" cy="48"/>
              <a:chOff x="2928" y="3264"/>
              <a:chExt cx="240" cy="48"/>
            </a:xfrm>
          </p:grpSpPr>
          <p:sp>
            <p:nvSpPr>
              <p:cNvPr id="225331" name="Oval 51"/>
              <p:cNvSpPr>
                <a:spLocks noChangeArrowheads="1"/>
              </p:cNvSpPr>
              <p:nvPr/>
            </p:nvSpPr>
            <p:spPr bwMode="auto">
              <a:xfrm>
                <a:off x="2928" y="3264"/>
                <a:ext cx="48" cy="48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25332" name="Oval 52"/>
              <p:cNvSpPr>
                <a:spLocks noChangeArrowheads="1"/>
              </p:cNvSpPr>
              <p:nvPr/>
            </p:nvSpPr>
            <p:spPr bwMode="auto">
              <a:xfrm>
                <a:off x="3024" y="3264"/>
                <a:ext cx="48" cy="48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25333" name="Oval 53"/>
              <p:cNvSpPr>
                <a:spLocks noChangeArrowheads="1"/>
              </p:cNvSpPr>
              <p:nvPr/>
            </p:nvSpPr>
            <p:spPr bwMode="auto">
              <a:xfrm>
                <a:off x="3120" y="3264"/>
                <a:ext cx="48" cy="48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</p:grpSp>
        <p:grpSp>
          <p:nvGrpSpPr>
            <p:cNvPr id="9" name="Group 54"/>
            <p:cNvGrpSpPr>
              <a:grpSpLocks/>
            </p:cNvGrpSpPr>
            <p:nvPr/>
          </p:nvGrpSpPr>
          <p:grpSpPr bwMode="auto">
            <a:xfrm>
              <a:off x="5064" y="2505"/>
              <a:ext cx="240" cy="48"/>
              <a:chOff x="2928" y="3264"/>
              <a:chExt cx="240" cy="48"/>
            </a:xfrm>
          </p:grpSpPr>
          <p:sp>
            <p:nvSpPr>
              <p:cNvPr id="225335" name="Oval 55"/>
              <p:cNvSpPr>
                <a:spLocks noChangeArrowheads="1"/>
              </p:cNvSpPr>
              <p:nvPr/>
            </p:nvSpPr>
            <p:spPr bwMode="auto">
              <a:xfrm>
                <a:off x="2928" y="3264"/>
                <a:ext cx="48" cy="48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25336" name="Oval 56"/>
              <p:cNvSpPr>
                <a:spLocks noChangeArrowheads="1"/>
              </p:cNvSpPr>
              <p:nvPr/>
            </p:nvSpPr>
            <p:spPr bwMode="auto">
              <a:xfrm>
                <a:off x="3024" y="3264"/>
                <a:ext cx="48" cy="48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25337" name="Oval 57"/>
              <p:cNvSpPr>
                <a:spLocks noChangeArrowheads="1"/>
              </p:cNvSpPr>
              <p:nvPr/>
            </p:nvSpPr>
            <p:spPr bwMode="auto">
              <a:xfrm>
                <a:off x="3120" y="3264"/>
                <a:ext cx="48" cy="48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</p:grpSp>
        <p:sp>
          <p:nvSpPr>
            <p:cNvPr id="225339" name="Oval 59"/>
            <p:cNvSpPr>
              <a:spLocks noChangeArrowheads="1"/>
            </p:cNvSpPr>
            <p:nvPr/>
          </p:nvSpPr>
          <p:spPr bwMode="auto">
            <a:xfrm>
              <a:off x="192" y="2120"/>
              <a:ext cx="3888" cy="1104"/>
            </a:xfrm>
            <a:prstGeom prst="ellipse">
              <a:avLst/>
            </a:prstGeom>
            <a:noFill/>
            <a:ln w="28575">
              <a:solidFill>
                <a:srgbClr val="FF0000"/>
              </a:solidFill>
              <a:prstDash val="sysDot"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225340" name="Text Box 60"/>
            <p:cNvSpPr txBox="1">
              <a:spLocks noChangeArrowheads="1"/>
            </p:cNvSpPr>
            <p:nvPr/>
          </p:nvSpPr>
          <p:spPr bwMode="auto">
            <a:xfrm>
              <a:off x="854" y="2794"/>
              <a:ext cx="261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 algn="ctr"/>
              <a:r>
                <a:rPr lang="en-US">
                  <a:solidFill>
                    <a:srgbClr val="FF0000"/>
                  </a:solidFill>
                  <a:latin typeface="Brush Script"/>
                </a:rPr>
                <a:t>S</a:t>
              </a:r>
            </a:p>
          </p:txBody>
        </p:sp>
      </p:grp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01B5B-DFC0-419E-846F-531C852DB03A}" type="slidenum">
              <a:rPr lang="en-US"/>
              <a:pPr/>
              <a:t>12</a:t>
            </a:fld>
            <a:endParaRPr lang="en-US"/>
          </a:p>
        </p:txBody>
      </p:sp>
      <p:sp>
        <p:nvSpPr>
          <p:cNvPr id="22425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76200"/>
            <a:ext cx="8153400" cy="1143000"/>
          </a:xfrm>
        </p:spPr>
        <p:txBody>
          <a:bodyPr/>
          <a:lstStyle/>
          <a:p>
            <a:r>
              <a:rPr lang="en-US" dirty="0" smtClean="0"/>
              <a:t>Extending To Simple Chains</a:t>
            </a:r>
            <a:endParaRPr lang="en-US" dirty="0"/>
          </a:p>
        </p:txBody>
      </p:sp>
      <p:sp>
        <p:nvSpPr>
          <p:cNvPr id="2242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077200" cy="5003800"/>
          </a:xfrm>
        </p:spPr>
        <p:txBody>
          <a:bodyPr>
            <a:normAutofit fontScale="62500" lnSpcReduction="20000"/>
          </a:bodyPr>
          <a:lstStyle/>
          <a:p>
            <a:pPr>
              <a:lnSpc>
                <a:spcPct val="120000"/>
              </a:lnSpc>
            </a:pPr>
            <a:r>
              <a:rPr lang="en-US" dirty="0"/>
              <a:t>Birth-death </a:t>
            </a:r>
            <a:r>
              <a:rPr lang="en-US" dirty="0" smtClean="0"/>
              <a:t>process:  One-dimensional </a:t>
            </a:r>
            <a:r>
              <a:rPr lang="en-US" dirty="0"/>
              <a:t>Markov chain </a:t>
            </a:r>
            <a:r>
              <a:rPr lang="en-US" dirty="0" smtClean="0"/>
              <a:t>with transitions </a:t>
            </a:r>
            <a:r>
              <a:rPr lang="en-US" dirty="0"/>
              <a:t>only </a:t>
            </a:r>
            <a:r>
              <a:rPr lang="en-US" dirty="0" smtClean="0"/>
              <a:t>between </a:t>
            </a:r>
            <a:r>
              <a:rPr lang="en-US" i="1" dirty="0" smtClean="0">
                <a:solidFill>
                  <a:srgbClr val="FF0000"/>
                </a:solidFill>
              </a:rPr>
              <a:t>neighbors</a:t>
            </a:r>
          </a:p>
          <a:p>
            <a:pPr lvl="1">
              <a:lnSpc>
                <a:spcPct val="120000"/>
              </a:lnSpc>
            </a:pPr>
            <a:r>
              <a:rPr lang="en-US" dirty="0" smtClean="0"/>
              <a:t>Main difference is that we now allow arbitrary transition probabilities</a:t>
            </a:r>
            <a:endParaRPr lang="en-US" dirty="0"/>
          </a:p>
          <a:p>
            <a:pPr lvl="1">
              <a:lnSpc>
                <a:spcPct val="120000"/>
              </a:lnSpc>
            </a:pPr>
            <a:endParaRPr lang="en-US" dirty="0" smtClean="0"/>
          </a:p>
          <a:p>
            <a:pPr lvl="1">
              <a:lnSpc>
                <a:spcPct val="120000"/>
              </a:lnSpc>
            </a:pPr>
            <a:endParaRPr lang="en-US" dirty="0" smtClean="0"/>
          </a:p>
          <a:p>
            <a:pPr lvl="1">
              <a:lnSpc>
                <a:spcPct val="120000"/>
              </a:lnSpc>
            </a:pPr>
            <a:endParaRPr lang="en-US" dirty="0"/>
          </a:p>
          <a:p>
            <a:pPr lvl="1">
              <a:lnSpc>
                <a:spcPct val="120000"/>
              </a:lnSpc>
            </a:pPr>
            <a:endParaRPr lang="en-US" dirty="0"/>
          </a:p>
          <a:p>
            <a:pPr lvl="1">
              <a:lnSpc>
                <a:spcPct val="120000"/>
              </a:lnSpc>
            </a:pPr>
            <a:endParaRPr lang="en-US" dirty="0"/>
          </a:p>
          <a:p>
            <a:pPr lvl="2">
              <a:lnSpc>
                <a:spcPct val="120000"/>
              </a:lnSpc>
            </a:pPr>
            <a:endParaRPr lang="en-US" dirty="0" smtClean="0"/>
          </a:p>
          <a:p>
            <a:pPr lvl="2">
              <a:lnSpc>
                <a:spcPct val="120000"/>
              </a:lnSpc>
            </a:pPr>
            <a:endParaRPr lang="en-US" dirty="0"/>
          </a:p>
          <a:p>
            <a:pPr>
              <a:lnSpc>
                <a:spcPct val="120000"/>
              </a:lnSpc>
            </a:pPr>
            <a:r>
              <a:rPr lang="en-US" dirty="0" smtClean="0"/>
              <a:t>The balance </a:t>
            </a:r>
            <a:r>
              <a:rPr lang="en-US" dirty="0"/>
              <a:t>equation for </a:t>
            </a:r>
            <a:r>
              <a:rPr lang="en-US" b="1" i="1" dirty="0" smtClean="0">
                <a:solidFill>
                  <a:srgbClr val="FF0000"/>
                </a:solidFill>
                <a:latin typeface="Brush Script"/>
              </a:rPr>
              <a:t>S </a:t>
            </a:r>
            <a:r>
              <a:rPr lang="en-US" sz="3500" dirty="0" smtClean="0"/>
              <a:t>gives us</a:t>
            </a:r>
            <a:endParaRPr lang="en-US" b="1" dirty="0"/>
          </a:p>
          <a:p>
            <a:pPr lvl="1">
              <a:lnSpc>
                <a:spcPct val="120000"/>
              </a:lnSpc>
            </a:pPr>
            <a:r>
              <a:rPr lang="en-US" i="1" dirty="0">
                <a:sym typeface="Symbol" pitchFamily="18" charset="2"/>
              </a:rPr>
              <a:t></a:t>
            </a:r>
            <a:r>
              <a:rPr lang="en-US" i="1" baseline="-25000" dirty="0" err="1">
                <a:sym typeface="Symbol" pitchFamily="18" charset="2"/>
              </a:rPr>
              <a:t>n</a:t>
            </a:r>
            <a:r>
              <a:rPr lang="en-US" i="1" dirty="0" err="1">
                <a:sym typeface="Symbol" pitchFamily="18" charset="2"/>
              </a:rPr>
              <a:t>p</a:t>
            </a:r>
            <a:r>
              <a:rPr lang="en-US" i="1" baseline="-25000" dirty="0" err="1">
                <a:sym typeface="Symbol" pitchFamily="18" charset="2"/>
              </a:rPr>
              <a:t>n</a:t>
            </a:r>
            <a:r>
              <a:rPr lang="en-US" baseline="-25000" dirty="0">
                <a:sym typeface="Symbol" pitchFamily="18" charset="2"/>
              </a:rPr>
              <a:t>(</a:t>
            </a:r>
            <a:r>
              <a:rPr lang="en-US" i="1" baseline="-25000" dirty="0">
                <a:sym typeface="Symbol" pitchFamily="18" charset="2"/>
              </a:rPr>
              <a:t>n+</a:t>
            </a:r>
            <a:r>
              <a:rPr lang="en-US" baseline="-25000" dirty="0">
                <a:sym typeface="Symbol" pitchFamily="18" charset="2"/>
              </a:rPr>
              <a:t>1)</a:t>
            </a:r>
            <a:r>
              <a:rPr lang="en-US" i="1" dirty="0">
                <a:sym typeface="Symbol" pitchFamily="18" charset="2"/>
              </a:rPr>
              <a:t> = </a:t>
            </a:r>
            <a:r>
              <a:rPr lang="en-US" i="1" baseline="-25000" dirty="0" smtClean="0">
                <a:sym typeface="Symbol" pitchFamily="18" charset="2"/>
              </a:rPr>
              <a:t>n+</a:t>
            </a:r>
            <a:r>
              <a:rPr lang="en-US" baseline="-25000" dirty="0" smtClean="0">
                <a:sym typeface="Symbol" pitchFamily="18" charset="2"/>
              </a:rPr>
              <a:t>1</a:t>
            </a:r>
            <a:r>
              <a:rPr lang="en-US" i="1" dirty="0" smtClean="0">
                <a:sym typeface="Symbol" pitchFamily="18" charset="2"/>
              </a:rPr>
              <a:t>p</a:t>
            </a:r>
            <a:r>
              <a:rPr lang="en-US" baseline="-25000" dirty="0" smtClean="0">
                <a:sym typeface="Symbol" pitchFamily="18" charset="2"/>
              </a:rPr>
              <a:t>(</a:t>
            </a:r>
            <a:r>
              <a:rPr lang="en-US" i="1" baseline="-25000" dirty="0" smtClean="0">
                <a:sym typeface="Symbol" pitchFamily="18" charset="2"/>
              </a:rPr>
              <a:t>n+</a:t>
            </a:r>
            <a:r>
              <a:rPr lang="en-US" baseline="-25000" dirty="0" smtClean="0">
                <a:sym typeface="Symbol" pitchFamily="18" charset="2"/>
              </a:rPr>
              <a:t>1)</a:t>
            </a:r>
            <a:r>
              <a:rPr lang="en-US" i="1" baseline="-25000" dirty="0" smtClean="0">
                <a:sym typeface="Symbol" pitchFamily="18" charset="2"/>
              </a:rPr>
              <a:t>n </a:t>
            </a:r>
            <a:r>
              <a:rPr lang="en-US" i="1" dirty="0" smtClean="0">
                <a:sym typeface="Symbol" pitchFamily="18" charset="2"/>
              </a:rPr>
              <a:t>, </a:t>
            </a:r>
            <a:r>
              <a:rPr lang="en-US" dirty="0">
                <a:sym typeface="Symbol" pitchFamily="18" charset="2"/>
              </a:rPr>
              <a:t>for </a:t>
            </a:r>
            <a:r>
              <a:rPr lang="en-US" i="1" dirty="0">
                <a:sym typeface="Symbol" pitchFamily="18" charset="2"/>
              </a:rPr>
              <a:t>n </a:t>
            </a:r>
            <a:r>
              <a:rPr lang="en-US" dirty="0">
                <a:sym typeface="Symbol" pitchFamily="18" charset="2"/>
              </a:rPr>
              <a:t> 0</a:t>
            </a:r>
            <a:r>
              <a:rPr lang="en-US" i="1" dirty="0">
                <a:sym typeface="Symbol" pitchFamily="18" charset="2"/>
              </a:rPr>
              <a:t> </a:t>
            </a:r>
            <a:endParaRPr lang="en-US" i="1" dirty="0" smtClean="0">
              <a:sym typeface="Symbol" pitchFamily="18" charset="2"/>
            </a:endParaRPr>
          </a:p>
          <a:p>
            <a:pPr lvl="1">
              <a:lnSpc>
                <a:spcPct val="120000"/>
              </a:lnSpc>
            </a:pPr>
            <a:r>
              <a:rPr lang="en-US" dirty="0" smtClean="0">
                <a:sym typeface="Symbol" pitchFamily="18" charset="2"/>
              </a:rPr>
              <a:t>You could actually derive this directly by solving the balance equations progressively from the “left,” </a:t>
            </a:r>
            <a:r>
              <a:rPr lang="en-US" i="1" dirty="0" smtClean="0">
                <a:sym typeface="Symbol" pitchFamily="18" charset="2"/>
              </a:rPr>
              <a:t>i.e., </a:t>
            </a:r>
            <a:r>
              <a:rPr lang="en-US" dirty="0" smtClean="0">
                <a:sym typeface="Symbol" pitchFamily="18" charset="2"/>
              </a:rPr>
              <a:t>other terms would eventually cancel out, but after quite a bit of work…</a:t>
            </a:r>
            <a:endParaRPr lang="en-US" dirty="0">
              <a:sym typeface="Symbol" pitchFamily="18" charset="2"/>
            </a:endParaRPr>
          </a:p>
        </p:txBody>
      </p:sp>
      <p:grpSp>
        <p:nvGrpSpPr>
          <p:cNvPr id="2" name="Group 84"/>
          <p:cNvGrpSpPr>
            <a:grpSpLocks/>
          </p:cNvGrpSpPr>
          <p:nvPr/>
        </p:nvGrpSpPr>
        <p:grpSpPr bwMode="auto">
          <a:xfrm>
            <a:off x="457245" y="2529829"/>
            <a:ext cx="8153400" cy="1905000"/>
            <a:chOff x="120" y="1920"/>
            <a:chExt cx="5136" cy="1200"/>
          </a:xfrm>
        </p:grpSpPr>
        <p:grpSp>
          <p:nvGrpSpPr>
            <p:cNvPr id="3" name="Group 7"/>
            <p:cNvGrpSpPr>
              <a:grpSpLocks/>
            </p:cNvGrpSpPr>
            <p:nvPr/>
          </p:nvGrpSpPr>
          <p:grpSpPr bwMode="auto">
            <a:xfrm>
              <a:off x="736" y="2184"/>
              <a:ext cx="384" cy="336"/>
              <a:chOff x="1248" y="1776"/>
              <a:chExt cx="384" cy="336"/>
            </a:xfrm>
          </p:grpSpPr>
          <p:sp>
            <p:nvSpPr>
              <p:cNvPr id="224264" name="Oval 8"/>
              <p:cNvSpPr>
                <a:spLocks noChangeArrowheads="1"/>
              </p:cNvSpPr>
              <p:nvPr/>
            </p:nvSpPr>
            <p:spPr bwMode="auto">
              <a:xfrm>
                <a:off x="1248" y="1776"/>
                <a:ext cx="384" cy="336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24265" name="Text Box 9"/>
              <p:cNvSpPr txBox="1">
                <a:spLocks noChangeArrowheads="1"/>
              </p:cNvSpPr>
              <p:nvPr/>
            </p:nvSpPr>
            <p:spPr bwMode="auto">
              <a:xfrm>
                <a:off x="1342" y="1819"/>
                <a:ext cx="196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pPr algn="ctr"/>
                <a:r>
                  <a:rPr lang="en-US" sz="2000">
                    <a:latin typeface="Times New Roman" pitchFamily="18" charset="0"/>
                    <a:cs typeface="Times New Roman" pitchFamily="18" charset="0"/>
                  </a:rPr>
                  <a:t>0</a:t>
                </a:r>
              </a:p>
            </p:txBody>
          </p:sp>
        </p:grpSp>
        <p:grpSp>
          <p:nvGrpSpPr>
            <p:cNvPr id="4" name="Group 10"/>
            <p:cNvGrpSpPr>
              <a:grpSpLocks/>
            </p:cNvGrpSpPr>
            <p:nvPr/>
          </p:nvGrpSpPr>
          <p:grpSpPr bwMode="auto">
            <a:xfrm>
              <a:off x="1456" y="2184"/>
              <a:ext cx="384" cy="336"/>
              <a:chOff x="1248" y="1776"/>
              <a:chExt cx="384" cy="336"/>
            </a:xfrm>
          </p:grpSpPr>
          <p:sp>
            <p:nvSpPr>
              <p:cNvPr id="224267" name="Oval 11"/>
              <p:cNvSpPr>
                <a:spLocks noChangeArrowheads="1"/>
              </p:cNvSpPr>
              <p:nvPr/>
            </p:nvSpPr>
            <p:spPr bwMode="auto">
              <a:xfrm>
                <a:off x="1248" y="1776"/>
                <a:ext cx="384" cy="336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24268" name="Text Box 12"/>
              <p:cNvSpPr txBox="1">
                <a:spLocks noChangeArrowheads="1"/>
              </p:cNvSpPr>
              <p:nvPr/>
            </p:nvSpPr>
            <p:spPr bwMode="auto">
              <a:xfrm>
                <a:off x="1342" y="1819"/>
                <a:ext cx="196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pPr algn="ctr"/>
                <a:r>
                  <a:rPr lang="en-US" sz="2000">
                    <a:latin typeface="Times New Roman" pitchFamily="18" charset="0"/>
                    <a:cs typeface="Times New Roman" pitchFamily="18" charset="0"/>
                  </a:rPr>
                  <a:t>1</a:t>
                </a:r>
              </a:p>
            </p:txBody>
          </p:sp>
        </p:grpSp>
        <p:grpSp>
          <p:nvGrpSpPr>
            <p:cNvPr id="5" name="Group 13"/>
            <p:cNvGrpSpPr>
              <a:grpSpLocks/>
            </p:cNvGrpSpPr>
            <p:nvPr/>
          </p:nvGrpSpPr>
          <p:grpSpPr bwMode="auto">
            <a:xfrm>
              <a:off x="2176" y="2184"/>
              <a:ext cx="384" cy="336"/>
              <a:chOff x="1248" y="1776"/>
              <a:chExt cx="384" cy="336"/>
            </a:xfrm>
          </p:grpSpPr>
          <p:sp>
            <p:nvSpPr>
              <p:cNvPr id="224270" name="Oval 14"/>
              <p:cNvSpPr>
                <a:spLocks noChangeArrowheads="1"/>
              </p:cNvSpPr>
              <p:nvPr/>
            </p:nvSpPr>
            <p:spPr bwMode="auto">
              <a:xfrm>
                <a:off x="1248" y="1776"/>
                <a:ext cx="384" cy="336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24271" name="Text Box 15"/>
              <p:cNvSpPr txBox="1">
                <a:spLocks noChangeArrowheads="1"/>
              </p:cNvSpPr>
              <p:nvPr/>
            </p:nvSpPr>
            <p:spPr bwMode="auto">
              <a:xfrm>
                <a:off x="1342" y="1819"/>
                <a:ext cx="196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pPr algn="ctr"/>
                <a:r>
                  <a:rPr lang="en-US" sz="2000">
                    <a:latin typeface="Times New Roman" pitchFamily="18" charset="0"/>
                    <a:cs typeface="Times New Roman" pitchFamily="18" charset="0"/>
                  </a:rPr>
                  <a:t>2</a:t>
                </a:r>
              </a:p>
            </p:txBody>
          </p:sp>
        </p:grpSp>
        <p:sp>
          <p:nvSpPr>
            <p:cNvPr id="224272" name="Freeform 16"/>
            <p:cNvSpPr>
              <a:spLocks/>
            </p:cNvSpPr>
            <p:nvPr/>
          </p:nvSpPr>
          <p:spPr bwMode="auto">
            <a:xfrm>
              <a:off x="928" y="2088"/>
              <a:ext cx="720" cy="96"/>
            </a:xfrm>
            <a:custGeom>
              <a:avLst/>
              <a:gdLst/>
              <a:ahLst/>
              <a:cxnLst>
                <a:cxn ang="0">
                  <a:pos x="0" y="96"/>
                </a:cxn>
                <a:cxn ang="0">
                  <a:pos x="384" y="0"/>
                </a:cxn>
                <a:cxn ang="0">
                  <a:pos x="720" y="96"/>
                </a:cxn>
              </a:cxnLst>
              <a:rect l="0" t="0" r="r" b="b"/>
              <a:pathLst>
                <a:path w="720" h="96">
                  <a:moveTo>
                    <a:pt x="0" y="96"/>
                  </a:moveTo>
                  <a:cubicBezTo>
                    <a:pt x="132" y="48"/>
                    <a:pt x="264" y="0"/>
                    <a:pt x="384" y="0"/>
                  </a:cubicBezTo>
                  <a:cubicBezTo>
                    <a:pt x="504" y="0"/>
                    <a:pt x="612" y="48"/>
                    <a:pt x="720" y="96"/>
                  </a:cubicBezTo>
                </a:path>
              </a:pathLst>
            </a:custGeom>
            <a:noFill/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24273" name="Freeform 17"/>
            <p:cNvSpPr>
              <a:spLocks/>
            </p:cNvSpPr>
            <p:nvPr/>
          </p:nvSpPr>
          <p:spPr bwMode="auto">
            <a:xfrm>
              <a:off x="1656" y="2088"/>
              <a:ext cx="720" cy="96"/>
            </a:xfrm>
            <a:custGeom>
              <a:avLst/>
              <a:gdLst/>
              <a:ahLst/>
              <a:cxnLst>
                <a:cxn ang="0">
                  <a:pos x="0" y="96"/>
                </a:cxn>
                <a:cxn ang="0">
                  <a:pos x="384" y="0"/>
                </a:cxn>
                <a:cxn ang="0">
                  <a:pos x="720" y="96"/>
                </a:cxn>
              </a:cxnLst>
              <a:rect l="0" t="0" r="r" b="b"/>
              <a:pathLst>
                <a:path w="720" h="96">
                  <a:moveTo>
                    <a:pt x="0" y="96"/>
                  </a:moveTo>
                  <a:cubicBezTo>
                    <a:pt x="132" y="48"/>
                    <a:pt x="264" y="0"/>
                    <a:pt x="384" y="0"/>
                  </a:cubicBezTo>
                  <a:cubicBezTo>
                    <a:pt x="504" y="0"/>
                    <a:pt x="612" y="48"/>
                    <a:pt x="720" y="96"/>
                  </a:cubicBezTo>
                </a:path>
              </a:pathLst>
            </a:custGeom>
            <a:noFill/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24274" name="Freeform 18"/>
            <p:cNvSpPr>
              <a:spLocks/>
            </p:cNvSpPr>
            <p:nvPr/>
          </p:nvSpPr>
          <p:spPr bwMode="auto">
            <a:xfrm flipV="1">
              <a:off x="928" y="2520"/>
              <a:ext cx="720" cy="96"/>
            </a:xfrm>
            <a:custGeom>
              <a:avLst/>
              <a:gdLst/>
              <a:ahLst/>
              <a:cxnLst>
                <a:cxn ang="0">
                  <a:pos x="0" y="96"/>
                </a:cxn>
                <a:cxn ang="0">
                  <a:pos x="384" y="0"/>
                </a:cxn>
                <a:cxn ang="0">
                  <a:pos x="720" y="96"/>
                </a:cxn>
              </a:cxnLst>
              <a:rect l="0" t="0" r="r" b="b"/>
              <a:pathLst>
                <a:path w="720" h="96">
                  <a:moveTo>
                    <a:pt x="0" y="96"/>
                  </a:moveTo>
                  <a:cubicBezTo>
                    <a:pt x="132" y="48"/>
                    <a:pt x="264" y="0"/>
                    <a:pt x="384" y="0"/>
                  </a:cubicBezTo>
                  <a:cubicBezTo>
                    <a:pt x="504" y="0"/>
                    <a:pt x="612" y="48"/>
                    <a:pt x="720" y="96"/>
                  </a:cubicBezTo>
                </a:path>
              </a:pathLst>
            </a:custGeom>
            <a:noFill/>
            <a:ln w="9525" cap="flat" cmpd="sng">
              <a:solidFill>
                <a:schemeClr val="tx1"/>
              </a:solidFill>
              <a:prstDash val="solid"/>
              <a:round/>
              <a:headEnd type="triangle" w="med" len="med"/>
              <a:tailEnd type="none" w="med" len="med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24275" name="Freeform 19"/>
            <p:cNvSpPr>
              <a:spLocks/>
            </p:cNvSpPr>
            <p:nvPr/>
          </p:nvSpPr>
          <p:spPr bwMode="auto">
            <a:xfrm flipV="1">
              <a:off x="1656" y="2520"/>
              <a:ext cx="720" cy="96"/>
            </a:xfrm>
            <a:custGeom>
              <a:avLst/>
              <a:gdLst/>
              <a:ahLst/>
              <a:cxnLst>
                <a:cxn ang="0">
                  <a:pos x="0" y="96"/>
                </a:cxn>
                <a:cxn ang="0">
                  <a:pos x="384" y="0"/>
                </a:cxn>
                <a:cxn ang="0">
                  <a:pos x="720" y="96"/>
                </a:cxn>
              </a:cxnLst>
              <a:rect l="0" t="0" r="r" b="b"/>
              <a:pathLst>
                <a:path w="720" h="96">
                  <a:moveTo>
                    <a:pt x="0" y="96"/>
                  </a:moveTo>
                  <a:cubicBezTo>
                    <a:pt x="132" y="48"/>
                    <a:pt x="264" y="0"/>
                    <a:pt x="384" y="0"/>
                  </a:cubicBezTo>
                  <a:cubicBezTo>
                    <a:pt x="504" y="0"/>
                    <a:pt x="612" y="48"/>
                    <a:pt x="720" y="96"/>
                  </a:cubicBezTo>
                </a:path>
              </a:pathLst>
            </a:custGeom>
            <a:noFill/>
            <a:ln w="9525" cap="flat" cmpd="sng">
              <a:solidFill>
                <a:schemeClr val="tx1"/>
              </a:solidFill>
              <a:prstDash val="solid"/>
              <a:round/>
              <a:headEnd type="triangle" w="med" len="med"/>
              <a:tailEnd type="none" w="med" len="med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24277" name="Freeform 21"/>
            <p:cNvSpPr>
              <a:spLocks/>
            </p:cNvSpPr>
            <p:nvPr/>
          </p:nvSpPr>
          <p:spPr bwMode="auto">
            <a:xfrm rot="5400000" flipH="1">
              <a:off x="1492" y="2547"/>
              <a:ext cx="336" cy="264"/>
            </a:xfrm>
            <a:custGeom>
              <a:avLst/>
              <a:gdLst/>
              <a:ahLst/>
              <a:cxnLst>
                <a:cxn ang="0">
                  <a:pos x="256" y="112"/>
                </a:cxn>
                <a:cxn ang="0">
                  <a:pos x="160" y="16"/>
                </a:cxn>
                <a:cxn ang="0">
                  <a:pos x="64" y="16"/>
                </a:cxn>
                <a:cxn ang="0">
                  <a:pos x="16" y="64"/>
                </a:cxn>
                <a:cxn ang="0">
                  <a:pos x="16" y="112"/>
                </a:cxn>
                <a:cxn ang="0">
                  <a:pos x="16" y="208"/>
                </a:cxn>
                <a:cxn ang="0">
                  <a:pos x="112" y="256"/>
                </a:cxn>
                <a:cxn ang="0">
                  <a:pos x="256" y="160"/>
                </a:cxn>
              </a:cxnLst>
              <a:rect l="0" t="0" r="r" b="b"/>
              <a:pathLst>
                <a:path w="256" h="264">
                  <a:moveTo>
                    <a:pt x="256" y="112"/>
                  </a:moveTo>
                  <a:cubicBezTo>
                    <a:pt x="224" y="72"/>
                    <a:pt x="192" y="32"/>
                    <a:pt x="160" y="16"/>
                  </a:cubicBezTo>
                  <a:cubicBezTo>
                    <a:pt x="128" y="0"/>
                    <a:pt x="88" y="8"/>
                    <a:pt x="64" y="16"/>
                  </a:cubicBezTo>
                  <a:cubicBezTo>
                    <a:pt x="40" y="24"/>
                    <a:pt x="24" y="48"/>
                    <a:pt x="16" y="64"/>
                  </a:cubicBezTo>
                  <a:cubicBezTo>
                    <a:pt x="8" y="80"/>
                    <a:pt x="16" y="88"/>
                    <a:pt x="16" y="112"/>
                  </a:cubicBezTo>
                  <a:cubicBezTo>
                    <a:pt x="16" y="136"/>
                    <a:pt x="0" y="184"/>
                    <a:pt x="16" y="208"/>
                  </a:cubicBezTo>
                  <a:cubicBezTo>
                    <a:pt x="32" y="232"/>
                    <a:pt x="72" y="264"/>
                    <a:pt x="112" y="256"/>
                  </a:cubicBezTo>
                  <a:cubicBezTo>
                    <a:pt x="152" y="248"/>
                    <a:pt x="204" y="204"/>
                    <a:pt x="256" y="160"/>
                  </a:cubicBezTo>
                </a:path>
              </a:pathLst>
            </a:custGeom>
            <a:noFill/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224278" name="Freeform 22"/>
            <p:cNvSpPr>
              <a:spLocks/>
            </p:cNvSpPr>
            <p:nvPr/>
          </p:nvSpPr>
          <p:spPr bwMode="auto">
            <a:xfrm>
              <a:off x="400" y="2232"/>
              <a:ext cx="336" cy="264"/>
            </a:xfrm>
            <a:custGeom>
              <a:avLst/>
              <a:gdLst/>
              <a:ahLst/>
              <a:cxnLst>
                <a:cxn ang="0">
                  <a:pos x="256" y="112"/>
                </a:cxn>
                <a:cxn ang="0">
                  <a:pos x="160" y="16"/>
                </a:cxn>
                <a:cxn ang="0">
                  <a:pos x="64" y="16"/>
                </a:cxn>
                <a:cxn ang="0">
                  <a:pos x="16" y="64"/>
                </a:cxn>
                <a:cxn ang="0">
                  <a:pos x="16" y="112"/>
                </a:cxn>
                <a:cxn ang="0">
                  <a:pos x="16" y="208"/>
                </a:cxn>
                <a:cxn ang="0">
                  <a:pos x="112" y="256"/>
                </a:cxn>
                <a:cxn ang="0">
                  <a:pos x="256" y="160"/>
                </a:cxn>
              </a:cxnLst>
              <a:rect l="0" t="0" r="r" b="b"/>
              <a:pathLst>
                <a:path w="256" h="264">
                  <a:moveTo>
                    <a:pt x="256" y="112"/>
                  </a:moveTo>
                  <a:cubicBezTo>
                    <a:pt x="224" y="72"/>
                    <a:pt x="192" y="32"/>
                    <a:pt x="160" y="16"/>
                  </a:cubicBezTo>
                  <a:cubicBezTo>
                    <a:pt x="128" y="0"/>
                    <a:pt x="88" y="8"/>
                    <a:pt x="64" y="16"/>
                  </a:cubicBezTo>
                  <a:cubicBezTo>
                    <a:pt x="40" y="24"/>
                    <a:pt x="24" y="48"/>
                    <a:pt x="16" y="64"/>
                  </a:cubicBezTo>
                  <a:cubicBezTo>
                    <a:pt x="8" y="80"/>
                    <a:pt x="16" y="88"/>
                    <a:pt x="16" y="112"/>
                  </a:cubicBezTo>
                  <a:cubicBezTo>
                    <a:pt x="16" y="136"/>
                    <a:pt x="0" y="184"/>
                    <a:pt x="16" y="208"/>
                  </a:cubicBezTo>
                  <a:cubicBezTo>
                    <a:pt x="32" y="232"/>
                    <a:pt x="72" y="264"/>
                    <a:pt x="112" y="256"/>
                  </a:cubicBezTo>
                  <a:cubicBezTo>
                    <a:pt x="152" y="248"/>
                    <a:pt x="204" y="204"/>
                    <a:pt x="256" y="160"/>
                  </a:cubicBezTo>
                </a:path>
              </a:pathLst>
            </a:custGeom>
            <a:noFill/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224279" name="Text Box 23"/>
            <p:cNvSpPr txBox="1">
              <a:spLocks noChangeArrowheads="1"/>
            </p:cNvSpPr>
            <p:nvPr/>
          </p:nvSpPr>
          <p:spPr bwMode="auto">
            <a:xfrm>
              <a:off x="144" y="2232"/>
              <a:ext cx="286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1800" i="1" dirty="0">
                  <a:latin typeface="Times New Roman" pitchFamily="18" charset="0"/>
                  <a:cs typeface="Times New Roman" pitchFamily="18" charset="0"/>
                </a:rPr>
                <a:t>p</a:t>
              </a:r>
              <a:r>
                <a:rPr lang="en-US" sz="1800" baseline="-25000" dirty="0">
                  <a:latin typeface="Times New Roman" pitchFamily="18" charset="0"/>
                  <a:cs typeface="Times New Roman" pitchFamily="18" charset="0"/>
                </a:rPr>
                <a:t>00</a:t>
              </a:r>
              <a:endParaRPr lang="en-US" sz="18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24280" name="Text Box 24"/>
            <p:cNvSpPr txBox="1">
              <a:spLocks noChangeArrowheads="1"/>
            </p:cNvSpPr>
            <p:nvPr/>
          </p:nvSpPr>
          <p:spPr bwMode="auto">
            <a:xfrm>
              <a:off x="1160" y="2024"/>
              <a:ext cx="286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1800" i="1" dirty="0">
                  <a:latin typeface="Times New Roman" pitchFamily="18" charset="0"/>
                  <a:cs typeface="Times New Roman" pitchFamily="18" charset="0"/>
                </a:rPr>
                <a:t>p</a:t>
              </a:r>
              <a:r>
                <a:rPr lang="en-US" sz="1800" baseline="-25000" dirty="0">
                  <a:latin typeface="Times New Roman" pitchFamily="18" charset="0"/>
                  <a:cs typeface="Times New Roman" pitchFamily="18" charset="0"/>
                </a:rPr>
                <a:t>01</a:t>
              </a:r>
              <a:endParaRPr lang="en-US" sz="18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24284" name="Text Box 28"/>
            <p:cNvSpPr txBox="1">
              <a:spLocks noChangeArrowheads="1"/>
            </p:cNvSpPr>
            <p:nvPr/>
          </p:nvSpPr>
          <p:spPr bwMode="auto">
            <a:xfrm>
              <a:off x="1168" y="2375"/>
              <a:ext cx="286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1800" i="1" dirty="0">
                  <a:latin typeface="Times New Roman" pitchFamily="18" charset="0"/>
                  <a:cs typeface="Times New Roman" pitchFamily="18" charset="0"/>
                </a:rPr>
                <a:t>p</a:t>
              </a:r>
              <a:r>
                <a:rPr lang="en-US" sz="1800" baseline="-25000" dirty="0">
                  <a:latin typeface="Times New Roman" pitchFamily="18" charset="0"/>
                  <a:cs typeface="Times New Roman" pitchFamily="18" charset="0"/>
                </a:rPr>
                <a:t>10</a:t>
              </a:r>
              <a:endParaRPr lang="en-US" sz="18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24288" name="Text Box 32"/>
            <p:cNvSpPr txBox="1">
              <a:spLocks noChangeArrowheads="1"/>
            </p:cNvSpPr>
            <p:nvPr/>
          </p:nvSpPr>
          <p:spPr bwMode="auto">
            <a:xfrm>
              <a:off x="1504" y="2767"/>
              <a:ext cx="282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1800" i="1" dirty="0">
                  <a:latin typeface="Times New Roman" pitchFamily="18" charset="0"/>
                  <a:cs typeface="Times New Roman" pitchFamily="18" charset="0"/>
                </a:rPr>
                <a:t>p</a:t>
              </a:r>
              <a:r>
                <a:rPr lang="en-US" sz="1800" baseline="-25000" dirty="0">
                  <a:latin typeface="Times New Roman" pitchFamily="18" charset="0"/>
                  <a:cs typeface="Times New Roman" pitchFamily="18" charset="0"/>
                </a:rPr>
                <a:t>11</a:t>
              </a:r>
              <a:endParaRPr lang="en-US" sz="18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24289" name="Freeform 33"/>
            <p:cNvSpPr>
              <a:spLocks/>
            </p:cNvSpPr>
            <p:nvPr/>
          </p:nvSpPr>
          <p:spPr bwMode="auto">
            <a:xfrm rot="5400000" flipH="1">
              <a:off x="2215" y="2547"/>
              <a:ext cx="336" cy="264"/>
            </a:xfrm>
            <a:custGeom>
              <a:avLst/>
              <a:gdLst/>
              <a:ahLst/>
              <a:cxnLst>
                <a:cxn ang="0">
                  <a:pos x="256" y="112"/>
                </a:cxn>
                <a:cxn ang="0">
                  <a:pos x="160" y="16"/>
                </a:cxn>
                <a:cxn ang="0">
                  <a:pos x="64" y="16"/>
                </a:cxn>
                <a:cxn ang="0">
                  <a:pos x="16" y="64"/>
                </a:cxn>
                <a:cxn ang="0">
                  <a:pos x="16" y="112"/>
                </a:cxn>
                <a:cxn ang="0">
                  <a:pos x="16" y="208"/>
                </a:cxn>
                <a:cxn ang="0">
                  <a:pos x="112" y="256"/>
                </a:cxn>
                <a:cxn ang="0">
                  <a:pos x="256" y="160"/>
                </a:cxn>
              </a:cxnLst>
              <a:rect l="0" t="0" r="r" b="b"/>
              <a:pathLst>
                <a:path w="256" h="264">
                  <a:moveTo>
                    <a:pt x="256" y="112"/>
                  </a:moveTo>
                  <a:cubicBezTo>
                    <a:pt x="224" y="72"/>
                    <a:pt x="192" y="32"/>
                    <a:pt x="160" y="16"/>
                  </a:cubicBezTo>
                  <a:cubicBezTo>
                    <a:pt x="128" y="0"/>
                    <a:pt x="88" y="8"/>
                    <a:pt x="64" y="16"/>
                  </a:cubicBezTo>
                  <a:cubicBezTo>
                    <a:pt x="40" y="24"/>
                    <a:pt x="24" y="48"/>
                    <a:pt x="16" y="64"/>
                  </a:cubicBezTo>
                  <a:cubicBezTo>
                    <a:pt x="8" y="80"/>
                    <a:pt x="16" y="88"/>
                    <a:pt x="16" y="112"/>
                  </a:cubicBezTo>
                  <a:cubicBezTo>
                    <a:pt x="16" y="136"/>
                    <a:pt x="0" y="184"/>
                    <a:pt x="16" y="208"/>
                  </a:cubicBezTo>
                  <a:cubicBezTo>
                    <a:pt x="32" y="232"/>
                    <a:pt x="72" y="264"/>
                    <a:pt x="112" y="256"/>
                  </a:cubicBezTo>
                  <a:cubicBezTo>
                    <a:pt x="152" y="248"/>
                    <a:pt x="204" y="204"/>
                    <a:pt x="256" y="160"/>
                  </a:cubicBezTo>
                </a:path>
              </a:pathLst>
            </a:custGeom>
            <a:noFill/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grpSp>
          <p:nvGrpSpPr>
            <p:cNvPr id="6" name="Group 35"/>
            <p:cNvGrpSpPr>
              <a:grpSpLocks/>
            </p:cNvGrpSpPr>
            <p:nvPr/>
          </p:nvGrpSpPr>
          <p:grpSpPr bwMode="auto">
            <a:xfrm>
              <a:off x="3400" y="2193"/>
              <a:ext cx="384" cy="336"/>
              <a:chOff x="1248" y="1776"/>
              <a:chExt cx="384" cy="336"/>
            </a:xfrm>
          </p:grpSpPr>
          <p:sp>
            <p:nvSpPr>
              <p:cNvPr id="224292" name="Oval 36"/>
              <p:cNvSpPr>
                <a:spLocks noChangeArrowheads="1"/>
              </p:cNvSpPr>
              <p:nvPr/>
            </p:nvSpPr>
            <p:spPr bwMode="auto">
              <a:xfrm>
                <a:off x="1248" y="1776"/>
                <a:ext cx="384" cy="336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24293" name="Text Box 37"/>
              <p:cNvSpPr txBox="1">
                <a:spLocks noChangeArrowheads="1"/>
              </p:cNvSpPr>
              <p:nvPr/>
            </p:nvSpPr>
            <p:spPr bwMode="auto">
              <a:xfrm>
                <a:off x="1341" y="1818"/>
                <a:ext cx="197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pPr algn="ctr"/>
                <a:r>
                  <a:rPr lang="en-US" sz="2000" i="1" dirty="0">
                    <a:latin typeface="Times New Roman" pitchFamily="18" charset="0"/>
                    <a:cs typeface="Times New Roman" pitchFamily="18" charset="0"/>
                  </a:rPr>
                  <a:t>n</a:t>
                </a:r>
              </a:p>
            </p:txBody>
          </p:sp>
        </p:grpSp>
        <p:sp>
          <p:nvSpPr>
            <p:cNvPr id="224294" name="Freeform 38"/>
            <p:cNvSpPr>
              <a:spLocks/>
            </p:cNvSpPr>
            <p:nvPr/>
          </p:nvSpPr>
          <p:spPr bwMode="auto">
            <a:xfrm>
              <a:off x="2880" y="2097"/>
              <a:ext cx="720" cy="96"/>
            </a:xfrm>
            <a:custGeom>
              <a:avLst/>
              <a:gdLst/>
              <a:ahLst/>
              <a:cxnLst>
                <a:cxn ang="0">
                  <a:pos x="0" y="96"/>
                </a:cxn>
                <a:cxn ang="0">
                  <a:pos x="384" y="0"/>
                </a:cxn>
                <a:cxn ang="0">
                  <a:pos x="720" y="96"/>
                </a:cxn>
              </a:cxnLst>
              <a:rect l="0" t="0" r="r" b="b"/>
              <a:pathLst>
                <a:path w="720" h="96">
                  <a:moveTo>
                    <a:pt x="0" y="96"/>
                  </a:moveTo>
                  <a:cubicBezTo>
                    <a:pt x="132" y="48"/>
                    <a:pt x="264" y="0"/>
                    <a:pt x="384" y="0"/>
                  </a:cubicBezTo>
                  <a:cubicBezTo>
                    <a:pt x="504" y="0"/>
                    <a:pt x="612" y="48"/>
                    <a:pt x="720" y="96"/>
                  </a:cubicBezTo>
                </a:path>
              </a:pathLst>
            </a:custGeom>
            <a:noFill/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24295" name="Freeform 39"/>
            <p:cNvSpPr>
              <a:spLocks/>
            </p:cNvSpPr>
            <p:nvPr/>
          </p:nvSpPr>
          <p:spPr bwMode="auto">
            <a:xfrm flipV="1">
              <a:off x="2880" y="2529"/>
              <a:ext cx="720" cy="96"/>
            </a:xfrm>
            <a:custGeom>
              <a:avLst/>
              <a:gdLst/>
              <a:ahLst/>
              <a:cxnLst>
                <a:cxn ang="0">
                  <a:pos x="0" y="96"/>
                </a:cxn>
                <a:cxn ang="0">
                  <a:pos x="384" y="0"/>
                </a:cxn>
                <a:cxn ang="0">
                  <a:pos x="720" y="96"/>
                </a:cxn>
              </a:cxnLst>
              <a:rect l="0" t="0" r="r" b="b"/>
              <a:pathLst>
                <a:path w="720" h="96">
                  <a:moveTo>
                    <a:pt x="0" y="96"/>
                  </a:moveTo>
                  <a:cubicBezTo>
                    <a:pt x="132" y="48"/>
                    <a:pt x="264" y="0"/>
                    <a:pt x="384" y="0"/>
                  </a:cubicBezTo>
                  <a:cubicBezTo>
                    <a:pt x="504" y="0"/>
                    <a:pt x="612" y="48"/>
                    <a:pt x="720" y="96"/>
                  </a:cubicBezTo>
                </a:path>
              </a:pathLst>
            </a:custGeom>
            <a:noFill/>
            <a:ln w="9525" cap="flat" cmpd="sng">
              <a:solidFill>
                <a:schemeClr val="tx1"/>
              </a:solidFill>
              <a:prstDash val="solid"/>
              <a:round/>
              <a:headEnd type="triangle" w="med" len="med"/>
              <a:tailEnd type="none" w="med" len="med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24298" name="Freeform 42"/>
            <p:cNvSpPr>
              <a:spLocks/>
            </p:cNvSpPr>
            <p:nvPr/>
          </p:nvSpPr>
          <p:spPr bwMode="auto">
            <a:xfrm rot="5400000" flipH="1">
              <a:off x="3439" y="2556"/>
              <a:ext cx="336" cy="264"/>
            </a:xfrm>
            <a:custGeom>
              <a:avLst/>
              <a:gdLst/>
              <a:ahLst/>
              <a:cxnLst>
                <a:cxn ang="0">
                  <a:pos x="256" y="112"/>
                </a:cxn>
                <a:cxn ang="0">
                  <a:pos x="160" y="16"/>
                </a:cxn>
                <a:cxn ang="0">
                  <a:pos x="64" y="16"/>
                </a:cxn>
                <a:cxn ang="0">
                  <a:pos x="16" y="64"/>
                </a:cxn>
                <a:cxn ang="0">
                  <a:pos x="16" y="112"/>
                </a:cxn>
                <a:cxn ang="0">
                  <a:pos x="16" y="208"/>
                </a:cxn>
                <a:cxn ang="0">
                  <a:pos x="112" y="256"/>
                </a:cxn>
                <a:cxn ang="0">
                  <a:pos x="256" y="160"/>
                </a:cxn>
              </a:cxnLst>
              <a:rect l="0" t="0" r="r" b="b"/>
              <a:pathLst>
                <a:path w="256" h="264">
                  <a:moveTo>
                    <a:pt x="256" y="112"/>
                  </a:moveTo>
                  <a:cubicBezTo>
                    <a:pt x="224" y="72"/>
                    <a:pt x="192" y="32"/>
                    <a:pt x="160" y="16"/>
                  </a:cubicBezTo>
                  <a:cubicBezTo>
                    <a:pt x="128" y="0"/>
                    <a:pt x="88" y="8"/>
                    <a:pt x="64" y="16"/>
                  </a:cubicBezTo>
                  <a:cubicBezTo>
                    <a:pt x="40" y="24"/>
                    <a:pt x="24" y="48"/>
                    <a:pt x="16" y="64"/>
                  </a:cubicBezTo>
                  <a:cubicBezTo>
                    <a:pt x="8" y="80"/>
                    <a:pt x="16" y="88"/>
                    <a:pt x="16" y="112"/>
                  </a:cubicBezTo>
                  <a:cubicBezTo>
                    <a:pt x="16" y="136"/>
                    <a:pt x="0" y="184"/>
                    <a:pt x="16" y="208"/>
                  </a:cubicBezTo>
                  <a:cubicBezTo>
                    <a:pt x="32" y="232"/>
                    <a:pt x="72" y="264"/>
                    <a:pt x="112" y="256"/>
                  </a:cubicBezTo>
                  <a:cubicBezTo>
                    <a:pt x="152" y="248"/>
                    <a:pt x="204" y="204"/>
                    <a:pt x="256" y="160"/>
                  </a:cubicBezTo>
                </a:path>
              </a:pathLst>
            </a:custGeom>
            <a:noFill/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grpSp>
          <p:nvGrpSpPr>
            <p:cNvPr id="7" name="Group 44"/>
            <p:cNvGrpSpPr>
              <a:grpSpLocks/>
            </p:cNvGrpSpPr>
            <p:nvPr/>
          </p:nvGrpSpPr>
          <p:grpSpPr bwMode="auto">
            <a:xfrm>
              <a:off x="4168" y="2193"/>
              <a:ext cx="384" cy="336"/>
              <a:chOff x="1248" y="1776"/>
              <a:chExt cx="384" cy="336"/>
            </a:xfrm>
          </p:grpSpPr>
          <p:sp>
            <p:nvSpPr>
              <p:cNvPr id="224301" name="Oval 45"/>
              <p:cNvSpPr>
                <a:spLocks noChangeArrowheads="1"/>
              </p:cNvSpPr>
              <p:nvPr/>
            </p:nvSpPr>
            <p:spPr bwMode="auto">
              <a:xfrm>
                <a:off x="1248" y="1776"/>
                <a:ext cx="384" cy="336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24302" name="Text Box 46"/>
              <p:cNvSpPr txBox="1">
                <a:spLocks noChangeArrowheads="1"/>
              </p:cNvSpPr>
              <p:nvPr/>
            </p:nvSpPr>
            <p:spPr bwMode="auto">
              <a:xfrm>
                <a:off x="1255" y="1818"/>
                <a:ext cx="369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pPr algn="ctr"/>
                <a:r>
                  <a:rPr lang="en-US" sz="2000" i="1" dirty="0">
                    <a:latin typeface="Times New Roman" pitchFamily="18" charset="0"/>
                    <a:cs typeface="Times New Roman" pitchFamily="18" charset="0"/>
                  </a:rPr>
                  <a:t>n</a:t>
                </a:r>
                <a:r>
                  <a:rPr lang="en-US" sz="2000" dirty="0">
                    <a:latin typeface="Times New Roman" pitchFamily="18" charset="0"/>
                    <a:cs typeface="Times New Roman" pitchFamily="18" charset="0"/>
                  </a:rPr>
                  <a:t>+1</a:t>
                </a:r>
              </a:p>
            </p:txBody>
          </p:sp>
        </p:grpSp>
        <p:sp>
          <p:nvSpPr>
            <p:cNvPr id="224303" name="Freeform 47"/>
            <p:cNvSpPr>
              <a:spLocks/>
            </p:cNvSpPr>
            <p:nvPr/>
          </p:nvSpPr>
          <p:spPr bwMode="auto">
            <a:xfrm>
              <a:off x="3648" y="2097"/>
              <a:ext cx="720" cy="96"/>
            </a:xfrm>
            <a:custGeom>
              <a:avLst/>
              <a:gdLst/>
              <a:ahLst/>
              <a:cxnLst>
                <a:cxn ang="0">
                  <a:pos x="0" y="96"/>
                </a:cxn>
                <a:cxn ang="0">
                  <a:pos x="384" y="0"/>
                </a:cxn>
                <a:cxn ang="0">
                  <a:pos x="720" y="96"/>
                </a:cxn>
              </a:cxnLst>
              <a:rect l="0" t="0" r="r" b="b"/>
              <a:pathLst>
                <a:path w="720" h="96">
                  <a:moveTo>
                    <a:pt x="0" y="96"/>
                  </a:moveTo>
                  <a:cubicBezTo>
                    <a:pt x="132" y="48"/>
                    <a:pt x="264" y="0"/>
                    <a:pt x="384" y="0"/>
                  </a:cubicBezTo>
                  <a:cubicBezTo>
                    <a:pt x="504" y="0"/>
                    <a:pt x="612" y="48"/>
                    <a:pt x="720" y="96"/>
                  </a:cubicBezTo>
                </a:path>
              </a:pathLst>
            </a:custGeom>
            <a:noFill/>
            <a:ln w="28575" cap="flat" cmpd="sng">
              <a:solidFill>
                <a:srgbClr val="FF000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24304" name="Freeform 48"/>
            <p:cNvSpPr>
              <a:spLocks/>
            </p:cNvSpPr>
            <p:nvPr/>
          </p:nvSpPr>
          <p:spPr bwMode="auto">
            <a:xfrm flipV="1">
              <a:off x="3648" y="2529"/>
              <a:ext cx="720" cy="96"/>
            </a:xfrm>
            <a:custGeom>
              <a:avLst/>
              <a:gdLst/>
              <a:ahLst/>
              <a:cxnLst>
                <a:cxn ang="0">
                  <a:pos x="0" y="96"/>
                </a:cxn>
                <a:cxn ang="0">
                  <a:pos x="384" y="0"/>
                </a:cxn>
                <a:cxn ang="0">
                  <a:pos x="720" y="96"/>
                </a:cxn>
              </a:cxnLst>
              <a:rect l="0" t="0" r="r" b="b"/>
              <a:pathLst>
                <a:path w="720" h="96">
                  <a:moveTo>
                    <a:pt x="0" y="96"/>
                  </a:moveTo>
                  <a:cubicBezTo>
                    <a:pt x="132" y="48"/>
                    <a:pt x="264" y="0"/>
                    <a:pt x="384" y="0"/>
                  </a:cubicBezTo>
                  <a:cubicBezTo>
                    <a:pt x="504" y="0"/>
                    <a:pt x="612" y="48"/>
                    <a:pt x="720" y="96"/>
                  </a:cubicBezTo>
                </a:path>
              </a:pathLst>
            </a:custGeom>
            <a:noFill/>
            <a:ln w="28575" cap="flat" cmpd="sng">
              <a:solidFill>
                <a:srgbClr val="FF0000"/>
              </a:solidFill>
              <a:prstDash val="solid"/>
              <a:round/>
              <a:headEnd type="triangle" w="med" len="med"/>
              <a:tailEnd type="none" w="med" len="med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24307" name="Freeform 51"/>
            <p:cNvSpPr>
              <a:spLocks/>
            </p:cNvSpPr>
            <p:nvPr/>
          </p:nvSpPr>
          <p:spPr bwMode="auto">
            <a:xfrm rot="5400000" flipH="1">
              <a:off x="4207" y="2556"/>
              <a:ext cx="336" cy="264"/>
            </a:xfrm>
            <a:custGeom>
              <a:avLst/>
              <a:gdLst/>
              <a:ahLst/>
              <a:cxnLst>
                <a:cxn ang="0">
                  <a:pos x="256" y="112"/>
                </a:cxn>
                <a:cxn ang="0">
                  <a:pos x="160" y="16"/>
                </a:cxn>
                <a:cxn ang="0">
                  <a:pos x="64" y="16"/>
                </a:cxn>
                <a:cxn ang="0">
                  <a:pos x="16" y="64"/>
                </a:cxn>
                <a:cxn ang="0">
                  <a:pos x="16" y="112"/>
                </a:cxn>
                <a:cxn ang="0">
                  <a:pos x="16" y="208"/>
                </a:cxn>
                <a:cxn ang="0">
                  <a:pos x="112" y="256"/>
                </a:cxn>
                <a:cxn ang="0">
                  <a:pos x="256" y="160"/>
                </a:cxn>
              </a:cxnLst>
              <a:rect l="0" t="0" r="r" b="b"/>
              <a:pathLst>
                <a:path w="256" h="264">
                  <a:moveTo>
                    <a:pt x="256" y="112"/>
                  </a:moveTo>
                  <a:cubicBezTo>
                    <a:pt x="224" y="72"/>
                    <a:pt x="192" y="32"/>
                    <a:pt x="160" y="16"/>
                  </a:cubicBezTo>
                  <a:cubicBezTo>
                    <a:pt x="128" y="0"/>
                    <a:pt x="88" y="8"/>
                    <a:pt x="64" y="16"/>
                  </a:cubicBezTo>
                  <a:cubicBezTo>
                    <a:pt x="40" y="24"/>
                    <a:pt x="24" y="48"/>
                    <a:pt x="16" y="64"/>
                  </a:cubicBezTo>
                  <a:cubicBezTo>
                    <a:pt x="8" y="80"/>
                    <a:pt x="16" y="88"/>
                    <a:pt x="16" y="112"/>
                  </a:cubicBezTo>
                  <a:cubicBezTo>
                    <a:pt x="16" y="136"/>
                    <a:pt x="0" y="184"/>
                    <a:pt x="16" y="208"/>
                  </a:cubicBezTo>
                  <a:cubicBezTo>
                    <a:pt x="32" y="232"/>
                    <a:pt x="72" y="264"/>
                    <a:pt x="112" y="256"/>
                  </a:cubicBezTo>
                  <a:cubicBezTo>
                    <a:pt x="152" y="248"/>
                    <a:pt x="204" y="204"/>
                    <a:pt x="256" y="160"/>
                  </a:cubicBezTo>
                </a:path>
              </a:pathLst>
            </a:custGeom>
            <a:noFill/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224309" name="Freeform 53"/>
            <p:cNvSpPr>
              <a:spLocks/>
            </p:cNvSpPr>
            <p:nvPr/>
          </p:nvSpPr>
          <p:spPr bwMode="auto">
            <a:xfrm>
              <a:off x="4368" y="2111"/>
              <a:ext cx="720" cy="96"/>
            </a:xfrm>
            <a:custGeom>
              <a:avLst/>
              <a:gdLst/>
              <a:ahLst/>
              <a:cxnLst>
                <a:cxn ang="0">
                  <a:pos x="0" y="96"/>
                </a:cxn>
                <a:cxn ang="0">
                  <a:pos x="384" y="0"/>
                </a:cxn>
                <a:cxn ang="0">
                  <a:pos x="720" y="96"/>
                </a:cxn>
              </a:cxnLst>
              <a:rect l="0" t="0" r="r" b="b"/>
              <a:pathLst>
                <a:path w="720" h="96">
                  <a:moveTo>
                    <a:pt x="0" y="96"/>
                  </a:moveTo>
                  <a:cubicBezTo>
                    <a:pt x="132" y="48"/>
                    <a:pt x="264" y="0"/>
                    <a:pt x="384" y="0"/>
                  </a:cubicBezTo>
                  <a:cubicBezTo>
                    <a:pt x="504" y="0"/>
                    <a:pt x="612" y="48"/>
                    <a:pt x="720" y="96"/>
                  </a:cubicBezTo>
                </a:path>
              </a:pathLst>
            </a:custGeom>
            <a:noFill/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24310" name="Freeform 54"/>
            <p:cNvSpPr>
              <a:spLocks/>
            </p:cNvSpPr>
            <p:nvPr/>
          </p:nvSpPr>
          <p:spPr bwMode="auto">
            <a:xfrm flipV="1">
              <a:off x="4368" y="2543"/>
              <a:ext cx="720" cy="96"/>
            </a:xfrm>
            <a:custGeom>
              <a:avLst/>
              <a:gdLst/>
              <a:ahLst/>
              <a:cxnLst>
                <a:cxn ang="0">
                  <a:pos x="0" y="96"/>
                </a:cxn>
                <a:cxn ang="0">
                  <a:pos x="384" y="0"/>
                </a:cxn>
                <a:cxn ang="0">
                  <a:pos x="720" y="96"/>
                </a:cxn>
              </a:cxnLst>
              <a:rect l="0" t="0" r="r" b="b"/>
              <a:pathLst>
                <a:path w="720" h="96">
                  <a:moveTo>
                    <a:pt x="0" y="96"/>
                  </a:moveTo>
                  <a:cubicBezTo>
                    <a:pt x="132" y="48"/>
                    <a:pt x="264" y="0"/>
                    <a:pt x="384" y="0"/>
                  </a:cubicBezTo>
                  <a:cubicBezTo>
                    <a:pt x="504" y="0"/>
                    <a:pt x="612" y="48"/>
                    <a:pt x="720" y="96"/>
                  </a:cubicBezTo>
                </a:path>
              </a:pathLst>
            </a:custGeom>
            <a:noFill/>
            <a:ln w="9525" cap="flat" cmpd="sng">
              <a:solidFill>
                <a:schemeClr val="tx1"/>
              </a:solidFill>
              <a:prstDash val="solid"/>
              <a:round/>
              <a:headEnd type="triangle" w="med" len="med"/>
              <a:tailEnd type="none" w="med" len="med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grpSp>
          <p:nvGrpSpPr>
            <p:cNvPr id="8" name="Group 60"/>
            <p:cNvGrpSpPr>
              <a:grpSpLocks/>
            </p:cNvGrpSpPr>
            <p:nvPr/>
          </p:nvGrpSpPr>
          <p:grpSpPr bwMode="auto">
            <a:xfrm>
              <a:off x="2640" y="2344"/>
              <a:ext cx="240" cy="48"/>
              <a:chOff x="2928" y="3264"/>
              <a:chExt cx="240" cy="48"/>
            </a:xfrm>
          </p:grpSpPr>
          <p:sp>
            <p:nvSpPr>
              <p:cNvPr id="224313" name="Oval 57"/>
              <p:cNvSpPr>
                <a:spLocks noChangeArrowheads="1"/>
              </p:cNvSpPr>
              <p:nvPr/>
            </p:nvSpPr>
            <p:spPr bwMode="auto">
              <a:xfrm>
                <a:off x="2928" y="3264"/>
                <a:ext cx="48" cy="48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24314" name="Oval 58"/>
              <p:cNvSpPr>
                <a:spLocks noChangeArrowheads="1"/>
              </p:cNvSpPr>
              <p:nvPr/>
            </p:nvSpPr>
            <p:spPr bwMode="auto">
              <a:xfrm>
                <a:off x="3024" y="3264"/>
                <a:ext cx="48" cy="48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24315" name="Oval 59"/>
              <p:cNvSpPr>
                <a:spLocks noChangeArrowheads="1"/>
              </p:cNvSpPr>
              <p:nvPr/>
            </p:nvSpPr>
            <p:spPr bwMode="auto">
              <a:xfrm>
                <a:off x="3120" y="3264"/>
                <a:ext cx="48" cy="48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</p:grpSp>
        <p:grpSp>
          <p:nvGrpSpPr>
            <p:cNvPr id="9" name="Group 61"/>
            <p:cNvGrpSpPr>
              <a:grpSpLocks/>
            </p:cNvGrpSpPr>
            <p:nvPr/>
          </p:nvGrpSpPr>
          <p:grpSpPr bwMode="auto">
            <a:xfrm>
              <a:off x="5016" y="2344"/>
              <a:ext cx="240" cy="48"/>
              <a:chOff x="2928" y="3264"/>
              <a:chExt cx="240" cy="48"/>
            </a:xfrm>
          </p:grpSpPr>
          <p:sp>
            <p:nvSpPr>
              <p:cNvPr id="224318" name="Oval 62"/>
              <p:cNvSpPr>
                <a:spLocks noChangeArrowheads="1"/>
              </p:cNvSpPr>
              <p:nvPr/>
            </p:nvSpPr>
            <p:spPr bwMode="auto">
              <a:xfrm>
                <a:off x="2928" y="3264"/>
                <a:ext cx="48" cy="48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24319" name="Oval 63"/>
              <p:cNvSpPr>
                <a:spLocks noChangeArrowheads="1"/>
              </p:cNvSpPr>
              <p:nvPr/>
            </p:nvSpPr>
            <p:spPr bwMode="auto">
              <a:xfrm>
                <a:off x="3024" y="3264"/>
                <a:ext cx="48" cy="48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24320" name="Oval 64"/>
              <p:cNvSpPr>
                <a:spLocks noChangeArrowheads="1"/>
              </p:cNvSpPr>
              <p:nvPr/>
            </p:nvSpPr>
            <p:spPr bwMode="auto">
              <a:xfrm>
                <a:off x="3120" y="3264"/>
                <a:ext cx="48" cy="48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</p:grpSp>
        <p:sp>
          <p:nvSpPr>
            <p:cNvPr id="224323" name="Text Box 67"/>
            <p:cNvSpPr txBox="1">
              <a:spLocks noChangeArrowheads="1"/>
            </p:cNvSpPr>
            <p:nvPr/>
          </p:nvSpPr>
          <p:spPr bwMode="auto">
            <a:xfrm>
              <a:off x="2260" y="2767"/>
              <a:ext cx="286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1800" i="1" dirty="0">
                  <a:latin typeface="Times New Roman" pitchFamily="18" charset="0"/>
                  <a:cs typeface="Times New Roman" pitchFamily="18" charset="0"/>
                </a:rPr>
                <a:t>p</a:t>
              </a:r>
              <a:r>
                <a:rPr lang="en-US" sz="1800" baseline="-25000" dirty="0">
                  <a:latin typeface="Times New Roman" pitchFamily="18" charset="0"/>
                  <a:cs typeface="Times New Roman" pitchFamily="18" charset="0"/>
                </a:rPr>
                <a:t>22</a:t>
              </a:r>
              <a:endParaRPr lang="en-US" sz="18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24324" name="Text Box 68"/>
            <p:cNvSpPr txBox="1">
              <a:spLocks noChangeArrowheads="1"/>
            </p:cNvSpPr>
            <p:nvPr/>
          </p:nvSpPr>
          <p:spPr bwMode="auto">
            <a:xfrm>
              <a:off x="3456" y="2767"/>
              <a:ext cx="28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1800" i="1" dirty="0" err="1">
                  <a:latin typeface="Times New Roman" pitchFamily="18" charset="0"/>
                  <a:cs typeface="Times New Roman" pitchFamily="18" charset="0"/>
                </a:rPr>
                <a:t>p</a:t>
              </a:r>
              <a:r>
                <a:rPr lang="en-US" sz="1800" i="1" baseline="-25000" dirty="0" err="1">
                  <a:latin typeface="Times New Roman" pitchFamily="18" charset="0"/>
                  <a:cs typeface="Times New Roman" pitchFamily="18" charset="0"/>
                </a:rPr>
                <a:t>nn</a:t>
              </a:r>
              <a:endParaRPr lang="en-US" sz="1800" i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24325" name="Text Box 69"/>
            <p:cNvSpPr txBox="1">
              <a:spLocks noChangeArrowheads="1"/>
            </p:cNvSpPr>
            <p:nvPr/>
          </p:nvSpPr>
          <p:spPr bwMode="auto">
            <a:xfrm>
              <a:off x="4080" y="2767"/>
              <a:ext cx="643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1800" i="1" dirty="0">
                  <a:latin typeface="Times New Roman" pitchFamily="18" charset="0"/>
                  <a:cs typeface="Times New Roman" pitchFamily="18" charset="0"/>
                </a:rPr>
                <a:t>p</a:t>
              </a:r>
              <a:r>
                <a:rPr lang="en-US" sz="1800" baseline="-25000" dirty="0">
                  <a:latin typeface="Times New Roman" pitchFamily="18" charset="0"/>
                  <a:cs typeface="Times New Roman" pitchFamily="18" charset="0"/>
                </a:rPr>
                <a:t>(</a:t>
              </a:r>
              <a:r>
                <a:rPr lang="en-US" sz="1800" i="1" baseline="-25000" dirty="0">
                  <a:latin typeface="Times New Roman" pitchFamily="18" charset="0"/>
                  <a:cs typeface="Times New Roman" pitchFamily="18" charset="0"/>
                </a:rPr>
                <a:t>n+</a:t>
              </a:r>
              <a:r>
                <a:rPr lang="en-US" sz="1800" baseline="-25000" dirty="0">
                  <a:latin typeface="Times New Roman" pitchFamily="18" charset="0"/>
                  <a:cs typeface="Times New Roman" pitchFamily="18" charset="0"/>
                </a:rPr>
                <a:t>1)(</a:t>
              </a:r>
              <a:r>
                <a:rPr lang="en-US" sz="1800" i="1" baseline="-25000" dirty="0">
                  <a:latin typeface="Times New Roman" pitchFamily="18" charset="0"/>
                  <a:cs typeface="Times New Roman" pitchFamily="18" charset="0"/>
                </a:rPr>
                <a:t>n+</a:t>
              </a:r>
              <a:r>
                <a:rPr lang="en-US" sz="1800" baseline="-25000" dirty="0">
                  <a:latin typeface="Times New Roman" pitchFamily="18" charset="0"/>
                  <a:cs typeface="Times New Roman" pitchFamily="18" charset="0"/>
                </a:rPr>
                <a:t>1)</a:t>
              </a:r>
              <a:endParaRPr lang="en-US" sz="18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24326" name="Text Box 70"/>
            <p:cNvSpPr txBox="1">
              <a:spLocks noChangeArrowheads="1"/>
            </p:cNvSpPr>
            <p:nvPr/>
          </p:nvSpPr>
          <p:spPr bwMode="auto">
            <a:xfrm>
              <a:off x="1904" y="2384"/>
              <a:ext cx="286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1800" i="1" dirty="0">
                  <a:latin typeface="Times New Roman" pitchFamily="18" charset="0"/>
                  <a:cs typeface="Times New Roman" pitchFamily="18" charset="0"/>
                </a:rPr>
                <a:t>p</a:t>
              </a:r>
              <a:r>
                <a:rPr lang="en-US" sz="1800" baseline="-25000" dirty="0">
                  <a:latin typeface="Times New Roman" pitchFamily="18" charset="0"/>
                  <a:cs typeface="Times New Roman" pitchFamily="18" charset="0"/>
                </a:rPr>
                <a:t>21</a:t>
              </a:r>
              <a:endParaRPr lang="en-US" sz="18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24327" name="Text Box 71"/>
            <p:cNvSpPr txBox="1">
              <a:spLocks noChangeArrowheads="1"/>
            </p:cNvSpPr>
            <p:nvPr/>
          </p:nvSpPr>
          <p:spPr bwMode="auto">
            <a:xfrm>
              <a:off x="1880" y="2031"/>
              <a:ext cx="286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1800" i="1" dirty="0">
                  <a:latin typeface="Times New Roman" pitchFamily="18" charset="0"/>
                  <a:cs typeface="Times New Roman" pitchFamily="18" charset="0"/>
                </a:rPr>
                <a:t>p</a:t>
              </a:r>
              <a:r>
                <a:rPr lang="en-US" sz="1800" baseline="-25000" dirty="0">
                  <a:latin typeface="Times New Roman" pitchFamily="18" charset="0"/>
                  <a:cs typeface="Times New Roman" pitchFamily="18" charset="0"/>
                </a:rPr>
                <a:t>12</a:t>
              </a:r>
              <a:endParaRPr lang="en-US" sz="18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24328" name="Text Box 72"/>
            <p:cNvSpPr txBox="1">
              <a:spLocks noChangeArrowheads="1"/>
            </p:cNvSpPr>
            <p:nvPr/>
          </p:nvSpPr>
          <p:spPr bwMode="auto">
            <a:xfrm>
              <a:off x="3024" y="2047"/>
              <a:ext cx="431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1800" i="1" dirty="0">
                  <a:latin typeface="Times New Roman" pitchFamily="18" charset="0"/>
                  <a:cs typeface="Times New Roman" pitchFamily="18" charset="0"/>
                </a:rPr>
                <a:t>p</a:t>
              </a:r>
              <a:r>
                <a:rPr lang="en-US" sz="1800" baseline="-25000" dirty="0">
                  <a:latin typeface="Times New Roman" pitchFamily="18" charset="0"/>
                  <a:cs typeface="Times New Roman" pitchFamily="18" charset="0"/>
                </a:rPr>
                <a:t>(</a:t>
              </a:r>
              <a:r>
                <a:rPr lang="en-US" sz="1800" i="1" baseline="-25000" dirty="0">
                  <a:latin typeface="Times New Roman" pitchFamily="18" charset="0"/>
                  <a:cs typeface="Times New Roman" pitchFamily="18" charset="0"/>
                </a:rPr>
                <a:t>n-</a:t>
              </a:r>
              <a:r>
                <a:rPr lang="en-US" sz="1800" baseline="-25000" dirty="0">
                  <a:latin typeface="Times New Roman" pitchFamily="18" charset="0"/>
                  <a:cs typeface="Times New Roman" pitchFamily="18" charset="0"/>
                </a:rPr>
                <a:t>1)</a:t>
              </a:r>
              <a:r>
                <a:rPr lang="en-US" sz="1800" i="1" baseline="-25000" dirty="0">
                  <a:latin typeface="Times New Roman" pitchFamily="18" charset="0"/>
                  <a:cs typeface="Times New Roman" pitchFamily="18" charset="0"/>
                </a:rPr>
                <a:t>n</a:t>
              </a:r>
              <a:endParaRPr lang="en-US" sz="1800" i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24329" name="Text Box 73"/>
            <p:cNvSpPr txBox="1">
              <a:spLocks noChangeArrowheads="1"/>
            </p:cNvSpPr>
            <p:nvPr/>
          </p:nvSpPr>
          <p:spPr bwMode="auto">
            <a:xfrm>
              <a:off x="3792" y="2047"/>
              <a:ext cx="465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1800" b="1" i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p</a:t>
              </a:r>
              <a:r>
                <a:rPr lang="en-US" sz="1800" b="1" i="1" baseline="-25000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n</a:t>
              </a:r>
              <a:r>
                <a:rPr lang="en-US" sz="1800" b="1" baseline="-25000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(</a:t>
              </a:r>
              <a:r>
                <a:rPr lang="en-US" sz="1800" b="1" i="1" baseline="-25000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n+</a:t>
              </a:r>
              <a:r>
                <a:rPr lang="en-US" sz="1800" b="1" baseline="-25000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1)</a:t>
              </a:r>
              <a:endParaRPr lang="en-US" sz="18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24330" name="Text Box 74"/>
            <p:cNvSpPr txBox="1">
              <a:spLocks noChangeArrowheads="1"/>
            </p:cNvSpPr>
            <p:nvPr/>
          </p:nvSpPr>
          <p:spPr bwMode="auto">
            <a:xfrm>
              <a:off x="3783" y="2365"/>
              <a:ext cx="465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1800" b="1" i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p</a:t>
              </a:r>
              <a:r>
                <a:rPr lang="en-US" sz="1800" b="1" baseline="-25000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(</a:t>
              </a:r>
              <a:r>
                <a:rPr lang="en-US" sz="1800" b="1" i="1" baseline="-25000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n+</a:t>
              </a:r>
              <a:r>
                <a:rPr lang="en-US" sz="1800" b="1" baseline="-25000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1)</a:t>
              </a:r>
              <a:r>
                <a:rPr lang="en-US" sz="1800" b="1" i="1" baseline="-25000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n</a:t>
              </a:r>
              <a:endParaRPr lang="en-US" sz="1800" i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24331" name="Text Box 75"/>
            <p:cNvSpPr txBox="1">
              <a:spLocks noChangeArrowheads="1"/>
            </p:cNvSpPr>
            <p:nvPr/>
          </p:nvSpPr>
          <p:spPr bwMode="auto">
            <a:xfrm>
              <a:off x="2992" y="2351"/>
              <a:ext cx="431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1800" i="1" dirty="0" err="1">
                  <a:latin typeface="Times New Roman" pitchFamily="18" charset="0"/>
                  <a:cs typeface="Times New Roman" pitchFamily="18" charset="0"/>
                </a:rPr>
                <a:t>p</a:t>
              </a:r>
              <a:r>
                <a:rPr lang="en-US" sz="1800" i="1" baseline="-25000" dirty="0" err="1">
                  <a:latin typeface="Times New Roman" pitchFamily="18" charset="0"/>
                  <a:cs typeface="Times New Roman" pitchFamily="18" charset="0"/>
                </a:rPr>
                <a:t>n</a:t>
              </a:r>
              <a:r>
                <a:rPr lang="en-US" sz="1800" baseline="-25000" dirty="0">
                  <a:latin typeface="Times New Roman" pitchFamily="18" charset="0"/>
                  <a:cs typeface="Times New Roman" pitchFamily="18" charset="0"/>
                </a:rPr>
                <a:t>(</a:t>
              </a:r>
              <a:r>
                <a:rPr lang="en-US" sz="1800" i="1" baseline="-25000" dirty="0">
                  <a:latin typeface="Times New Roman" pitchFamily="18" charset="0"/>
                  <a:cs typeface="Times New Roman" pitchFamily="18" charset="0"/>
                </a:rPr>
                <a:t>n-</a:t>
              </a:r>
              <a:r>
                <a:rPr lang="en-US" sz="1800" baseline="-25000" dirty="0">
                  <a:latin typeface="Times New Roman" pitchFamily="18" charset="0"/>
                  <a:cs typeface="Times New Roman" pitchFamily="18" charset="0"/>
                </a:rPr>
                <a:t>1)</a:t>
              </a:r>
              <a:endParaRPr lang="en-US" sz="18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24332" name="Text Box 76"/>
            <p:cNvSpPr txBox="1">
              <a:spLocks noChangeArrowheads="1"/>
            </p:cNvSpPr>
            <p:nvPr/>
          </p:nvSpPr>
          <p:spPr bwMode="auto">
            <a:xfrm>
              <a:off x="4472" y="2343"/>
              <a:ext cx="643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1800" i="1" dirty="0">
                  <a:latin typeface="Times New Roman" pitchFamily="18" charset="0"/>
                  <a:cs typeface="Times New Roman" pitchFamily="18" charset="0"/>
                </a:rPr>
                <a:t>p</a:t>
              </a:r>
              <a:r>
                <a:rPr lang="en-US" sz="1800" baseline="-25000" dirty="0">
                  <a:latin typeface="Times New Roman" pitchFamily="18" charset="0"/>
                  <a:cs typeface="Times New Roman" pitchFamily="18" charset="0"/>
                </a:rPr>
                <a:t>(</a:t>
              </a:r>
              <a:r>
                <a:rPr lang="en-US" sz="1800" i="1" baseline="-25000" dirty="0">
                  <a:latin typeface="Times New Roman" pitchFamily="18" charset="0"/>
                  <a:cs typeface="Times New Roman" pitchFamily="18" charset="0"/>
                </a:rPr>
                <a:t>n+</a:t>
              </a:r>
              <a:r>
                <a:rPr lang="en-US" sz="1800" baseline="-25000" dirty="0">
                  <a:latin typeface="Times New Roman" pitchFamily="18" charset="0"/>
                  <a:cs typeface="Times New Roman" pitchFamily="18" charset="0"/>
                </a:rPr>
                <a:t>2)(</a:t>
              </a:r>
              <a:r>
                <a:rPr lang="en-US" sz="1800" i="1" baseline="-25000" dirty="0">
                  <a:latin typeface="Times New Roman" pitchFamily="18" charset="0"/>
                  <a:cs typeface="Times New Roman" pitchFamily="18" charset="0"/>
                </a:rPr>
                <a:t>n+</a:t>
              </a:r>
              <a:r>
                <a:rPr lang="en-US" sz="1800" baseline="-25000" dirty="0">
                  <a:latin typeface="Times New Roman" pitchFamily="18" charset="0"/>
                  <a:cs typeface="Times New Roman" pitchFamily="18" charset="0"/>
                </a:rPr>
                <a:t>1)</a:t>
              </a:r>
              <a:endParaRPr lang="en-US" sz="18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24333" name="Text Box 77"/>
            <p:cNvSpPr txBox="1">
              <a:spLocks noChangeArrowheads="1"/>
            </p:cNvSpPr>
            <p:nvPr/>
          </p:nvSpPr>
          <p:spPr bwMode="auto">
            <a:xfrm>
              <a:off x="4436" y="2063"/>
              <a:ext cx="643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1800" i="1" dirty="0">
                  <a:latin typeface="Times New Roman" pitchFamily="18" charset="0"/>
                  <a:cs typeface="Times New Roman" pitchFamily="18" charset="0"/>
                </a:rPr>
                <a:t>p</a:t>
              </a:r>
              <a:r>
                <a:rPr lang="en-US" sz="1800" baseline="-25000" dirty="0">
                  <a:latin typeface="Times New Roman" pitchFamily="18" charset="0"/>
                  <a:cs typeface="Times New Roman" pitchFamily="18" charset="0"/>
                </a:rPr>
                <a:t>(</a:t>
              </a:r>
              <a:r>
                <a:rPr lang="en-US" sz="1800" i="1" baseline="-25000" dirty="0">
                  <a:latin typeface="Times New Roman" pitchFamily="18" charset="0"/>
                  <a:cs typeface="Times New Roman" pitchFamily="18" charset="0"/>
                </a:rPr>
                <a:t>n+</a:t>
              </a:r>
              <a:r>
                <a:rPr lang="en-US" sz="1800" baseline="-25000" dirty="0">
                  <a:latin typeface="Times New Roman" pitchFamily="18" charset="0"/>
                  <a:cs typeface="Times New Roman" pitchFamily="18" charset="0"/>
                </a:rPr>
                <a:t>1)(</a:t>
              </a:r>
              <a:r>
                <a:rPr lang="en-US" sz="1800" i="1" baseline="-25000" dirty="0">
                  <a:latin typeface="Times New Roman" pitchFamily="18" charset="0"/>
                  <a:cs typeface="Times New Roman" pitchFamily="18" charset="0"/>
                </a:rPr>
                <a:t>n+</a:t>
              </a:r>
              <a:r>
                <a:rPr lang="en-US" sz="1800" baseline="-25000" dirty="0">
                  <a:latin typeface="Times New Roman" pitchFamily="18" charset="0"/>
                  <a:cs typeface="Times New Roman" pitchFamily="18" charset="0"/>
                </a:rPr>
                <a:t>2)</a:t>
              </a:r>
              <a:endParaRPr lang="en-US" sz="18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24336" name="Oval 80"/>
            <p:cNvSpPr>
              <a:spLocks noChangeArrowheads="1"/>
            </p:cNvSpPr>
            <p:nvPr/>
          </p:nvSpPr>
          <p:spPr bwMode="auto">
            <a:xfrm>
              <a:off x="120" y="1920"/>
              <a:ext cx="3888" cy="1200"/>
            </a:xfrm>
            <a:prstGeom prst="ellipse">
              <a:avLst/>
            </a:prstGeom>
            <a:noFill/>
            <a:ln w="28575">
              <a:solidFill>
                <a:srgbClr val="FF0000"/>
              </a:solidFill>
              <a:prstDash val="sysDot"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224337" name="Text Box 81"/>
            <p:cNvSpPr txBox="1">
              <a:spLocks noChangeArrowheads="1"/>
            </p:cNvSpPr>
            <p:nvPr/>
          </p:nvSpPr>
          <p:spPr bwMode="auto">
            <a:xfrm>
              <a:off x="782" y="2677"/>
              <a:ext cx="329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/>
              <a:r>
                <a:rPr lang="en-US" b="1" i="1" dirty="0">
                  <a:solidFill>
                    <a:srgbClr val="FF0000"/>
                  </a:solidFill>
                  <a:latin typeface="Brush Script"/>
                </a:rPr>
                <a:t>S</a:t>
              </a:r>
            </a:p>
          </p:txBody>
        </p:sp>
      </p:grp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6C8A2-9622-49FF-BD41-331337D387D0}" type="slidenum">
              <a:rPr lang="en-US"/>
              <a:pPr/>
              <a:t>13</a:t>
            </a:fld>
            <a:endParaRPr lang="en-US"/>
          </a:p>
        </p:txBody>
      </p:sp>
      <p:sp>
        <p:nvSpPr>
          <p:cNvPr id="226306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76200"/>
            <a:ext cx="8153400" cy="1143000"/>
          </a:xfrm>
        </p:spPr>
        <p:txBody>
          <a:bodyPr/>
          <a:lstStyle/>
          <a:p>
            <a:r>
              <a:rPr lang="en-US" dirty="0" smtClean="0"/>
              <a:t>Solving Birth-Death Chains</a:t>
            </a:r>
            <a:endParaRPr lang="en-US" dirty="0"/>
          </a:p>
        </p:txBody>
      </p:sp>
      <p:sp>
        <p:nvSpPr>
          <p:cNvPr id="2263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077200" cy="4495800"/>
          </a:xfrm>
        </p:spPr>
        <p:txBody>
          <a:bodyPr/>
          <a:lstStyle/>
          <a:p>
            <a:r>
              <a:rPr lang="en-US" dirty="0"/>
              <a:t>By induction on </a:t>
            </a:r>
            <a:r>
              <a:rPr lang="en-US" i="1" dirty="0">
                <a:sym typeface="Symbol" pitchFamily="18" charset="2"/>
              </a:rPr>
              <a:t></a:t>
            </a:r>
            <a:r>
              <a:rPr lang="en-US" i="1" baseline="-25000" dirty="0" err="1">
                <a:sym typeface="Symbol" pitchFamily="18" charset="2"/>
              </a:rPr>
              <a:t>n</a:t>
            </a:r>
            <a:r>
              <a:rPr lang="en-US" i="1" dirty="0" err="1">
                <a:sym typeface="Symbol" pitchFamily="18" charset="2"/>
              </a:rPr>
              <a:t>p</a:t>
            </a:r>
            <a:r>
              <a:rPr lang="en-US" i="1" baseline="-25000" dirty="0" err="1">
                <a:sym typeface="Symbol" pitchFamily="18" charset="2"/>
              </a:rPr>
              <a:t>n</a:t>
            </a:r>
            <a:r>
              <a:rPr lang="en-US" baseline="-25000" dirty="0">
                <a:sym typeface="Symbol" pitchFamily="18" charset="2"/>
              </a:rPr>
              <a:t>(</a:t>
            </a:r>
            <a:r>
              <a:rPr lang="en-US" i="1" baseline="-25000" dirty="0">
                <a:sym typeface="Symbol" pitchFamily="18" charset="2"/>
              </a:rPr>
              <a:t>n+</a:t>
            </a:r>
            <a:r>
              <a:rPr lang="en-US" baseline="-25000" dirty="0">
                <a:sym typeface="Symbol" pitchFamily="18" charset="2"/>
              </a:rPr>
              <a:t>1)</a:t>
            </a:r>
            <a:r>
              <a:rPr lang="en-US" i="1" dirty="0">
                <a:sym typeface="Symbol" pitchFamily="18" charset="2"/>
              </a:rPr>
              <a:t> = </a:t>
            </a:r>
            <a:r>
              <a:rPr lang="en-US" i="1" baseline="-25000" dirty="0">
                <a:sym typeface="Symbol" pitchFamily="18" charset="2"/>
              </a:rPr>
              <a:t>n+</a:t>
            </a:r>
            <a:r>
              <a:rPr lang="en-US" baseline="-25000" dirty="0">
                <a:sym typeface="Symbol" pitchFamily="18" charset="2"/>
              </a:rPr>
              <a:t>1</a:t>
            </a:r>
            <a:r>
              <a:rPr lang="en-US" i="1" dirty="0">
                <a:sym typeface="Symbol" pitchFamily="18" charset="2"/>
              </a:rPr>
              <a:t>p</a:t>
            </a:r>
            <a:r>
              <a:rPr lang="en-US" baseline="-25000" dirty="0">
                <a:sym typeface="Symbol" pitchFamily="18" charset="2"/>
              </a:rPr>
              <a:t>(</a:t>
            </a:r>
            <a:r>
              <a:rPr lang="en-US" i="1" baseline="-25000" dirty="0">
                <a:sym typeface="Symbol" pitchFamily="18" charset="2"/>
              </a:rPr>
              <a:t>n+</a:t>
            </a:r>
            <a:r>
              <a:rPr lang="en-US" baseline="-25000" dirty="0">
                <a:sym typeface="Symbol" pitchFamily="18" charset="2"/>
              </a:rPr>
              <a:t>1)</a:t>
            </a:r>
            <a:r>
              <a:rPr lang="en-US" i="1" baseline="-25000" dirty="0">
                <a:sym typeface="Symbol" pitchFamily="18" charset="2"/>
              </a:rPr>
              <a:t>n</a:t>
            </a:r>
            <a:r>
              <a:rPr lang="en-US" i="1" dirty="0">
                <a:sym typeface="Symbol" pitchFamily="18" charset="2"/>
              </a:rPr>
              <a:t> </a:t>
            </a:r>
            <a:r>
              <a:rPr lang="en-US" dirty="0">
                <a:sym typeface="Symbol" pitchFamily="18" charset="2"/>
              </a:rPr>
              <a:t>we get</a:t>
            </a:r>
          </a:p>
          <a:p>
            <a:endParaRPr lang="en-US" dirty="0">
              <a:sym typeface="Symbol" pitchFamily="18" charset="2"/>
            </a:endParaRPr>
          </a:p>
          <a:p>
            <a:endParaRPr lang="en-US" dirty="0">
              <a:sym typeface="Symbol" pitchFamily="18" charset="2"/>
            </a:endParaRPr>
          </a:p>
          <a:p>
            <a:r>
              <a:rPr lang="en-US" dirty="0">
                <a:sym typeface="Symbol" pitchFamily="18" charset="2"/>
              </a:rPr>
              <a:t>The unknown </a:t>
            </a:r>
            <a:r>
              <a:rPr lang="en-US" i="1" dirty="0">
                <a:sym typeface="Symbol" pitchFamily="18" charset="2"/>
              </a:rPr>
              <a:t></a:t>
            </a:r>
            <a:r>
              <a:rPr lang="en-US" baseline="-25000" dirty="0">
                <a:sym typeface="Symbol" pitchFamily="18" charset="2"/>
              </a:rPr>
              <a:t>0</a:t>
            </a:r>
            <a:r>
              <a:rPr lang="en-US" dirty="0">
                <a:sym typeface="Symbol" pitchFamily="18" charset="2"/>
              </a:rPr>
              <a:t> can be determined from </a:t>
            </a:r>
            <a:r>
              <a:rPr lang="en-US" dirty="0" smtClean="0">
                <a:sym typeface="Symbol" pitchFamily="18" charset="2"/>
              </a:rPr>
              <a:t>  </a:t>
            </a:r>
            <a:r>
              <a:rPr lang="en-US" i="1" baseline="-25000" dirty="0" err="1">
                <a:sym typeface="Symbol" pitchFamily="18" charset="2"/>
              </a:rPr>
              <a:t>i</a:t>
            </a:r>
            <a:r>
              <a:rPr lang="en-US" i="1" dirty="0" err="1">
                <a:sym typeface="Symbol" pitchFamily="18" charset="2"/>
              </a:rPr>
              <a:t></a:t>
            </a:r>
            <a:r>
              <a:rPr lang="en-US" i="1" baseline="-25000" dirty="0" err="1">
                <a:sym typeface="Symbol" pitchFamily="18" charset="2"/>
              </a:rPr>
              <a:t>i</a:t>
            </a:r>
            <a:r>
              <a:rPr lang="en-US" dirty="0">
                <a:sym typeface="Symbol" pitchFamily="18" charset="2"/>
              </a:rPr>
              <a:t> = 1, so that we finally obtain</a:t>
            </a:r>
          </a:p>
        </p:txBody>
      </p:sp>
      <p:graphicFrame>
        <p:nvGraphicFramePr>
          <p:cNvPr id="226365" name="Object 61"/>
          <p:cNvGraphicFramePr>
            <a:graphicFrameLocks noChangeAspect="1"/>
          </p:cNvGraphicFramePr>
          <p:nvPr/>
        </p:nvGraphicFramePr>
        <p:xfrm>
          <a:off x="1920875" y="1981200"/>
          <a:ext cx="4767263" cy="1200150"/>
        </p:xfrm>
        <a:graphic>
          <a:graphicData uri="http://schemas.openxmlformats.org/presentationml/2006/ole">
            <p:oleObj spid="_x0000_s93186" name="Equation" r:id="rId4" imgW="1866600" imgH="469800" progId="Equation.3">
              <p:embed/>
            </p:oleObj>
          </a:graphicData>
        </a:graphic>
      </p:graphicFrame>
      <p:graphicFrame>
        <p:nvGraphicFramePr>
          <p:cNvPr id="226366" name="Object 62"/>
          <p:cNvGraphicFramePr>
            <a:graphicFrameLocks noChangeAspect="1"/>
          </p:cNvGraphicFramePr>
          <p:nvPr/>
        </p:nvGraphicFramePr>
        <p:xfrm>
          <a:off x="1155700" y="4165600"/>
          <a:ext cx="5435600" cy="2016125"/>
        </p:xfrm>
        <a:graphic>
          <a:graphicData uri="http://schemas.openxmlformats.org/presentationml/2006/ole">
            <p:oleObj spid="_x0000_s93187" name="Equation" r:id="rId5" imgW="2323800" imgH="863280" progId="Equation.3">
              <p:embed/>
            </p:oleObj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01B5B-DFC0-419E-846F-531C852DB03A}" type="slidenum">
              <a:rPr lang="en-US"/>
              <a:pPr/>
              <a:t>14</a:t>
            </a:fld>
            <a:endParaRPr lang="en-US"/>
          </a:p>
        </p:txBody>
      </p:sp>
      <p:sp>
        <p:nvSpPr>
          <p:cNvPr id="22425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76200"/>
            <a:ext cx="8153400" cy="1143000"/>
          </a:xfrm>
        </p:spPr>
        <p:txBody>
          <a:bodyPr/>
          <a:lstStyle/>
          <a:p>
            <a:r>
              <a:rPr lang="en-US" dirty="0" smtClean="0"/>
              <a:t>Truncating Infinite Chains</a:t>
            </a:r>
            <a:endParaRPr lang="en-US" dirty="0"/>
          </a:p>
        </p:txBody>
      </p:sp>
      <p:sp>
        <p:nvSpPr>
          <p:cNvPr id="2242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077200" cy="5003800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20000"/>
              </a:lnSpc>
            </a:pPr>
            <a:r>
              <a:rPr lang="en-US" dirty="0" smtClean="0"/>
              <a:t>Consider again a one-dimensional birth-death Markov </a:t>
            </a:r>
            <a:r>
              <a:rPr lang="en-US" dirty="0"/>
              <a:t>chain </a:t>
            </a:r>
            <a:r>
              <a:rPr lang="en-US" dirty="0" smtClean="0"/>
              <a:t>with transitions </a:t>
            </a:r>
            <a:r>
              <a:rPr lang="en-US" dirty="0"/>
              <a:t>only </a:t>
            </a:r>
            <a:r>
              <a:rPr lang="en-US" dirty="0" smtClean="0"/>
              <a:t>between neighbors</a:t>
            </a:r>
          </a:p>
          <a:p>
            <a:pPr lvl="1">
              <a:lnSpc>
                <a:spcPct val="120000"/>
              </a:lnSpc>
            </a:pPr>
            <a:r>
              <a:rPr lang="en-US" dirty="0" smtClean="0"/>
              <a:t>Truncate the chain at state </a:t>
            </a:r>
            <a:r>
              <a:rPr lang="en-US" i="1" dirty="0" smtClean="0"/>
              <a:t>n </a:t>
            </a:r>
            <a:r>
              <a:rPr lang="en-US" dirty="0" smtClean="0"/>
              <a:t>and update </a:t>
            </a:r>
            <a:r>
              <a:rPr lang="en-US" i="1" dirty="0" err="1" smtClean="0"/>
              <a:t>p</a:t>
            </a:r>
            <a:r>
              <a:rPr lang="en-US" i="1" baseline="-25000" dirty="0" err="1" smtClean="0"/>
              <a:t>nn</a:t>
            </a:r>
            <a:r>
              <a:rPr lang="en-US" i="1" dirty="0" smtClean="0"/>
              <a:t> </a:t>
            </a:r>
            <a:r>
              <a:rPr lang="en-US" dirty="0" smtClean="0"/>
              <a:t>to </a:t>
            </a:r>
            <a:r>
              <a:rPr lang="en-US" i="1" dirty="0" err="1" smtClean="0"/>
              <a:t>p’</a:t>
            </a:r>
            <a:r>
              <a:rPr lang="en-US" i="1" baseline="-25000" dirty="0" err="1" smtClean="0"/>
              <a:t>nn</a:t>
            </a:r>
            <a:r>
              <a:rPr lang="en-US" dirty="0" smtClean="0"/>
              <a:t> to ensure that the transition probability out of state </a:t>
            </a:r>
            <a:r>
              <a:rPr lang="en-US" i="1" dirty="0" smtClean="0"/>
              <a:t>n</a:t>
            </a:r>
            <a:r>
              <a:rPr lang="en-US" dirty="0" smtClean="0"/>
              <a:t> add-up to 1</a:t>
            </a:r>
            <a:endParaRPr lang="en-US" dirty="0"/>
          </a:p>
          <a:p>
            <a:pPr lvl="1">
              <a:lnSpc>
                <a:spcPct val="120000"/>
              </a:lnSpc>
            </a:pPr>
            <a:endParaRPr lang="en-US" dirty="0" smtClean="0"/>
          </a:p>
          <a:p>
            <a:pPr lvl="1">
              <a:lnSpc>
                <a:spcPct val="120000"/>
              </a:lnSpc>
            </a:pPr>
            <a:endParaRPr lang="en-US" dirty="0" smtClean="0"/>
          </a:p>
          <a:p>
            <a:pPr lvl="1">
              <a:lnSpc>
                <a:spcPct val="120000"/>
              </a:lnSpc>
            </a:pPr>
            <a:endParaRPr lang="en-US" dirty="0"/>
          </a:p>
          <a:p>
            <a:pPr lvl="2">
              <a:lnSpc>
                <a:spcPct val="120000"/>
              </a:lnSpc>
              <a:buNone/>
            </a:pPr>
            <a:endParaRPr lang="en-US" dirty="0"/>
          </a:p>
          <a:p>
            <a:pPr>
              <a:lnSpc>
                <a:spcPct val="120000"/>
              </a:lnSpc>
            </a:pPr>
            <a:r>
              <a:rPr lang="en-US" dirty="0" smtClean="0"/>
              <a:t>The balance </a:t>
            </a:r>
            <a:r>
              <a:rPr lang="en-US" dirty="0"/>
              <a:t>equation </a:t>
            </a:r>
            <a:r>
              <a:rPr lang="en-US" dirty="0" smtClean="0"/>
              <a:t>for all states remain identical</a:t>
            </a:r>
            <a:endParaRPr lang="en-US" b="1" dirty="0"/>
          </a:p>
          <a:p>
            <a:pPr lvl="1">
              <a:lnSpc>
                <a:spcPct val="120000"/>
              </a:lnSpc>
            </a:pPr>
            <a:r>
              <a:rPr lang="en-US" i="1" dirty="0" smtClean="0">
                <a:sym typeface="Symbol" pitchFamily="18" charset="2"/>
              </a:rPr>
              <a:t></a:t>
            </a:r>
            <a:r>
              <a:rPr lang="en-US" i="1" baseline="-25000" dirty="0" err="1" smtClean="0">
                <a:sym typeface="Symbol" pitchFamily="18" charset="2"/>
              </a:rPr>
              <a:t>i</a:t>
            </a:r>
            <a:r>
              <a:rPr lang="en-US" i="1" dirty="0" err="1" smtClean="0">
                <a:sym typeface="Symbol" pitchFamily="18" charset="2"/>
              </a:rPr>
              <a:t>p</a:t>
            </a:r>
            <a:r>
              <a:rPr lang="en-US" i="1" baseline="-25000" dirty="0" err="1" smtClean="0">
                <a:sym typeface="Symbol" pitchFamily="18" charset="2"/>
              </a:rPr>
              <a:t>i</a:t>
            </a:r>
            <a:r>
              <a:rPr lang="en-US" baseline="-25000" dirty="0" smtClean="0">
                <a:sym typeface="Symbol" pitchFamily="18" charset="2"/>
              </a:rPr>
              <a:t>(</a:t>
            </a:r>
            <a:r>
              <a:rPr lang="en-US" i="1" baseline="-25000" dirty="0" smtClean="0">
                <a:sym typeface="Symbol" pitchFamily="18" charset="2"/>
              </a:rPr>
              <a:t>i+</a:t>
            </a:r>
            <a:r>
              <a:rPr lang="en-US" baseline="-25000" dirty="0" smtClean="0">
                <a:sym typeface="Symbol" pitchFamily="18" charset="2"/>
              </a:rPr>
              <a:t>1</a:t>
            </a:r>
            <a:r>
              <a:rPr lang="en-US" baseline="-25000" dirty="0">
                <a:sym typeface="Symbol" pitchFamily="18" charset="2"/>
              </a:rPr>
              <a:t>)</a:t>
            </a:r>
            <a:r>
              <a:rPr lang="en-US" i="1" dirty="0">
                <a:sym typeface="Symbol" pitchFamily="18" charset="2"/>
              </a:rPr>
              <a:t> = </a:t>
            </a:r>
            <a:r>
              <a:rPr lang="en-US" i="1" dirty="0" smtClean="0">
                <a:sym typeface="Symbol" pitchFamily="18" charset="2"/>
              </a:rPr>
              <a:t></a:t>
            </a:r>
            <a:r>
              <a:rPr lang="en-US" i="1" baseline="-25000" dirty="0" smtClean="0">
                <a:sym typeface="Symbol" pitchFamily="18" charset="2"/>
              </a:rPr>
              <a:t>i+</a:t>
            </a:r>
            <a:r>
              <a:rPr lang="en-US" baseline="-25000" dirty="0" smtClean="0">
                <a:sym typeface="Symbol" pitchFamily="18" charset="2"/>
              </a:rPr>
              <a:t>1</a:t>
            </a:r>
            <a:r>
              <a:rPr lang="en-US" i="1" dirty="0" smtClean="0">
                <a:sym typeface="Symbol" pitchFamily="18" charset="2"/>
              </a:rPr>
              <a:t>p</a:t>
            </a:r>
            <a:r>
              <a:rPr lang="en-US" baseline="-25000" dirty="0" smtClean="0">
                <a:sym typeface="Symbol" pitchFamily="18" charset="2"/>
              </a:rPr>
              <a:t>(</a:t>
            </a:r>
            <a:r>
              <a:rPr lang="en-US" i="1" baseline="-25000" dirty="0" smtClean="0">
                <a:sym typeface="Symbol" pitchFamily="18" charset="2"/>
              </a:rPr>
              <a:t>i+</a:t>
            </a:r>
            <a:r>
              <a:rPr lang="en-US" baseline="-25000" dirty="0" smtClean="0">
                <a:sym typeface="Symbol" pitchFamily="18" charset="2"/>
              </a:rPr>
              <a:t>1)</a:t>
            </a:r>
            <a:r>
              <a:rPr lang="en-US" i="1" baseline="-25000" dirty="0" err="1" smtClean="0">
                <a:sym typeface="Symbol" pitchFamily="18" charset="2"/>
              </a:rPr>
              <a:t>i</a:t>
            </a:r>
            <a:r>
              <a:rPr lang="en-US" i="1" baseline="-25000" dirty="0" smtClean="0">
                <a:sym typeface="Symbol" pitchFamily="18" charset="2"/>
              </a:rPr>
              <a:t> </a:t>
            </a:r>
            <a:r>
              <a:rPr lang="en-US" i="1" dirty="0" smtClean="0">
                <a:sym typeface="Symbol" pitchFamily="18" charset="2"/>
              </a:rPr>
              <a:t>, </a:t>
            </a:r>
            <a:r>
              <a:rPr lang="en-US" dirty="0">
                <a:sym typeface="Symbol" pitchFamily="18" charset="2"/>
              </a:rPr>
              <a:t>for </a:t>
            </a:r>
            <a:r>
              <a:rPr lang="en-US" dirty="0" smtClean="0">
                <a:sym typeface="Symbol" pitchFamily="18" charset="2"/>
              </a:rPr>
              <a:t>0 </a:t>
            </a:r>
            <a:r>
              <a:rPr lang="en-US" dirty="0" smtClean="0">
                <a:sym typeface="Symbol"/>
              </a:rPr>
              <a:t> </a:t>
            </a:r>
            <a:r>
              <a:rPr lang="en-US" i="1" dirty="0" err="1" smtClean="0">
                <a:sym typeface="Symbol"/>
              </a:rPr>
              <a:t>i</a:t>
            </a:r>
            <a:r>
              <a:rPr lang="en-US" i="1" dirty="0" smtClean="0">
                <a:sym typeface="Symbol"/>
              </a:rPr>
              <a:t> </a:t>
            </a:r>
            <a:r>
              <a:rPr lang="en-US" dirty="0" smtClean="0">
                <a:sym typeface="Symbol"/>
              </a:rPr>
              <a:t>&lt; </a:t>
            </a:r>
            <a:r>
              <a:rPr lang="en-US" i="1" dirty="0" smtClean="0">
                <a:sym typeface="Symbol"/>
              </a:rPr>
              <a:t>n</a:t>
            </a:r>
            <a:endParaRPr lang="en-US" i="1" dirty="0" smtClean="0">
              <a:sym typeface="Symbol" pitchFamily="18" charset="2"/>
            </a:endParaRPr>
          </a:p>
          <a:p>
            <a:pPr>
              <a:lnSpc>
                <a:spcPct val="120000"/>
              </a:lnSpc>
            </a:pPr>
            <a:r>
              <a:rPr lang="en-US" dirty="0" smtClean="0">
                <a:sym typeface="Symbol" pitchFamily="18" charset="2"/>
              </a:rPr>
              <a:t>The only change is in the normalization equation</a:t>
            </a:r>
            <a:endParaRPr lang="en-US" dirty="0" smtClean="0">
              <a:sym typeface="Symbol" pitchFamily="18" charset="2"/>
            </a:endParaRPr>
          </a:p>
        </p:txBody>
      </p:sp>
      <p:grpSp>
        <p:nvGrpSpPr>
          <p:cNvPr id="2" name="Group 84"/>
          <p:cNvGrpSpPr>
            <a:grpSpLocks/>
          </p:cNvGrpSpPr>
          <p:nvPr/>
        </p:nvGrpSpPr>
        <p:grpSpPr bwMode="auto">
          <a:xfrm>
            <a:off x="1384300" y="3022600"/>
            <a:ext cx="5778500" cy="1549400"/>
            <a:chOff x="144" y="2024"/>
            <a:chExt cx="3640" cy="976"/>
          </a:xfrm>
        </p:grpSpPr>
        <p:grpSp>
          <p:nvGrpSpPr>
            <p:cNvPr id="3" name="Group 7"/>
            <p:cNvGrpSpPr>
              <a:grpSpLocks/>
            </p:cNvGrpSpPr>
            <p:nvPr/>
          </p:nvGrpSpPr>
          <p:grpSpPr bwMode="auto">
            <a:xfrm>
              <a:off x="736" y="2184"/>
              <a:ext cx="384" cy="336"/>
              <a:chOff x="1248" y="1776"/>
              <a:chExt cx="384" cy="336"/>
            </a:xfrm>
          </p:grpSpPr>
          <p:sp>
            <p:nvSpPr>
              <p:cNvPr id="224264" name="Oval 8"/>
              <p:cNvSpPr>
                <a:spLocks noChangeArrowheads="1"/>
              </p:cNvSpPr>
              <p:nvPr/>
            </p:nvSpPr>
            <p:spPr bwMode="auto">
              <a:xfrm>
                <a:off x="1248" y="1776"/>
                <a:ext cx="384" cy="336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24265" name="Text Box 9"/>
              <p:cNvSpPr txBox="1">
                <a:spLocks noChangeArrowheads="1"/>
              </p:cNvSpPr>
              <p:nvPr/>
            </p:nvSpPr>
            <p:spPr bwMode="auto">
              <a:xfrm>
                <a:off x="1342" y="1819"/>
                <a:ext cx="196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pPr algn="ctr"/>
                <a:r>
                  <a:rPr lang="en-US" sz="2000">
                    <a:latin typeface="Times New Roman" pitchFamily="18" charset="0"/>
                    <a:cs typeface="Times New Roman" pitchFamily="18" charset="0"/>
                  </a:rPr>
                  <a:t>0</a:t>
                </a:r>
              </a:p>
            </p:txBody>
          </p:sp>
        </p:grpSp>
        <p:grpSp>
          <p:nvGrpSpPr>
            <p:cNvPr id="4" name="Group 10"/>
            <p:cNvGrpSpPr>
              <a:grpSpLocks/>
            </p:cNvGrpSpPr>
            <p:nvPr/>
          </p:nvGrpSpPr>
          <p:grpSpPr bwMode="auto">
            <a:xfrm>
              <a:off x="1456" y="2184"/>
              <a:ext cx="384" cy="336"/>
              <a:chOff x="1248" y="1776"/>
              <a:chExt cx="384" cy="336"/>
            </a:xfrm>
          </p:grpSpPr>
          <p:sp>
            <p:nvSpPr>
              <p:cNvPr id="224267" name="Oval 11"/>
              <p:cNvSpPr>
                <a:spLocks noChangeArrowheads="1"/>
              </p:cNvSpPr>
              <p:nvPr/>
            </p:nvSpPr>
            <p:spPr bwMode="auto">
              <a:xfrm>
                <a:off x="1248" y="1776"/>
                <a:ext cx="384" cy="336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24268" name="Text Box 12"/>
              <p:cNvSpPr txBox="1">
                <a:spLocks noChangeArrowheads="1"/>
              </p:cNvSpPr>
              <p:nvPr/>
            </p:nvSpPr>
            <p:spPr bwMode="auto">
              <a:xfrm>
                <a:off x="1342" y="1819"/>
                <a:ext cx="196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pPr algn="ctr"/>
                <a:r>
                  <a:rPr lang="en-US" sz="2000">
                    <a:latin typeface="Times New Roman" pitchFamily="18" charset="0"/>
                    <a:cs typeface="Times New Roman" pitchFamily="18" charset="0"/>
                  </a:rPr>
                  <a:t>1</a:t>
                </a:r>
              </a:p>
            </p:txBody>
          </p:sp>
        </p:grpSp>
        <p:grpSp>
          <p:nvGrpSpPr>
            <p:cNvPr id="5" name="Group 13"/>
            <p:cNvGrpSpPr>
              <a:grpSpLocks/>
            </p:cNvGrpSpPr>
            <p:nvPr/>
          </p:nvGrpSpPr>
          <p:grpSpPr bwMode="auto">
            <a:xfrm>
              <a:off x="2176" y="2184"/>
              <a:ext cx="384" cy="336"/>
              <a:chOff x="1248" y="1776"/>
              <a:chExt cx="384" cy="336"/>
            </a:xfrm>
          </p:grpSpPr>
          <p:sp>
            <p:nvSpPr>
              <p:cNvPr id="224270" name="Oval 14"/>
              <p:cNvSpPr>
                <a:spLocks noChangeArrowheads="1"/>
              </p:cNvSpPr>
              <p:nvPr/>
            </p:nvSpPr>
            <p:spPr bwMode="auto">
              <a:xfrm>
                <a:off x="1248" y="1776"/>
                <a:ext cx="384" cy="336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24271" name="Text Box 15"/>
              <p:cNvSpPr txBox="1">
                <a:spLocks noChangeArrowheads="1"/>
              </p:cNvSpPr>
              <p:nvPr/>
            </p:nvSpPr>
            <p:spPr bwMode="auto">
              <a:xfrm>
                <a:off x="1342" y="1819"/>
                <a:ext cx="196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pPr algn="ctr"/>
                <a:r>
                  <a:rPr lang="en-US" sz="2000">
                    <a:latin typeface="Times New Roman" pitchFamily="18" charset="0"/>
                    <a:cs typeface="Times New Roman" pitchFamily="18" charset="0"/>
                  </a:rPr>
                  <a:t>2</a:t>
                </a:r>
              </a:p>
            </p:txBody>
          </p:sp>
        </p:grpSp>
        <p:sp>
          <p:nvSpPr>
            <p:cNvPr id="224272" name="Freeform 16"/>
            <p:cNvSpPr>
              <a:spLocks/>
            </p:cNvSpPr>
            <p:nvPr/>
          </p:nvSpPr>
          <p:spPr bwMode="auto">
            <a:xfrm>
              <a:off x="928" y="2088"/>
              <a:ext cx="720" cy="96"/>
            </a:xfrm>
            <a:custGeom>
              <a:avLst/>
              <a:gdLst/>
              <a:ahLst/>
              <a:cxnLst>
                <a:cxn ang="0">
                  <a:pos x="0" y="96"/>
                </a:cxn>
                <a:cxn ang="0">
                  <a:pos x="384" y="0"/>
                </a:cxn>
                <a:cxn ang="0">
                  <a:pos x="720" y="96"/>
                </a:cxn>
              </a:cxnLst>
              <a:rect l="0" t="0" r="r" b="b"/>
              <a:pathLst>
                <a:path w="720" h="96">
                  <a:moveTo>
                    <a:pt x="0" y="96"/>
                  </a:moveTo>
                  <a:cubicBezTo>
                    <a:pt x="132" y="48"/>
                    <a:pt x="264" y="0"/>
                    <a:pt x="384" y="0"/>
                  </a:cubicBezTo>
                  <a:cubicBezTo>
                    <a:pt x="504" y="0"/>
                    <a:pt x="612" y="48"/>
                    <a:pt x="720" y="96"/>
                  </a:cubicBezTo>
                </a:path>
              </a:pathLst>
            </a:custGeom>
            <a:noFill/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24273" name="Freeform 17"/>
            <p:cNvSpPr>
              <a:spLocks/>
            </p:cNvSpPr>
            <p:nvPr/>
          </p:nvSpPr>
          <p:spPr bwMode="auto">
            <a:xfrm>
              <a:off x="1656" y="2088"/>
              <a:ext cx="720" cy="96"/>
            </a:xfrm>
            <a:custGeom>
              <a:avLst/>
              <a:gdLst/>
              <a:ahLst/>
              <a:cxnLst>
                <a:cxn ang="0">
                  <a:pos x="0" y="96"/>
                </a:cxn>
                <a:cxn ang="0">
                  <a:pos x="384" y="0"/>
                </a:cxn>
                <a:cxn ang="0">
                  <a:pos x="720" y="96"/>
                </a:cxn>
              </a:cxnLst>
              <a:rect l="0" t="0" r="r" b="b"/>
              <a:pathLst>
                <a:path w="720" h="96">
                  <a:moveTo>
                    <a:pt x="0" y="96"/>
                  </a:moveTo>
                  <a:cubicBezTo>
                    <a:pt x="132" y="48"/>
                    <a:pt x="264" y="0"/>
                    <a:pt x="384" y="0"/>
                  </a:cubicBezTo>
                  <a:cubicBezTo>
                    <a:pt x="504" y="0"/>
                    <a:pt x="612" y="48"/>
                    <a:pt x="720" y="96"/>
                  </a:cubicBezTo>
                </a:path>
              </a:pathLst>
            </a:custGeom>
            <a:noFill/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24274" name="Freeform 18"/>
            <p:cNvSpPr>
              <a:spLocks/>
            </p:cNvSpPr>
            <p:nvPr/>
          </p:nvSpPr>
          <p:spPr bwMode="auto">
            <a:xfrm flipV="1">
              <a:off x="928" y="2520"/>
              <a:ext cx="720" cy="96"/>
            </a:xfrm>
            <a:custGeom>
              <a:avLst/>
              <a:gdLst/>
              <a:ahLst/>
              <a:cxnLst>
                <a:cxn ang="0">
                  <a:pos x="0" y="96"/>
                </a:cxn>
                <a:cxn ang="0">
                  <a:pos x="384" y="0"/>
                </a:cxn>
                <a:cxn ang="0">
                  <a:pos x="720" y="96"/>
                </a:cxn>
              </a:cxnLst>
              <a:rect l="0" t="0" r="r" b="b"/>
              <a:pathLst>
                <a:path w="720" h="96">
                  <a:moveTo>
                    <a:pt x="0" y="96"/>
                  </a:moveTo>
                  <a:cubicBezTo>
                    <a:pt x="132" y="48"/>
                    <a:pt x="264" y="0"/>
                    <a:pt x="384" y="0"/>
                  </a:cubicBezTo>
                  <a:cubicBezTo>
                    <a:pt x="504" y="0"/>
                    <a:pt x="612" y="48"/>
                    <a:pt x="720" y="96"/>
                  </a:cubicBezTo>
                </a:path>
              </a:pathLst>
            </a:custGeom>
            <a:noFill/>
            <a:ln w="9525" cap="flat" cmpd="sng">
              <a:solidFill>
                <a:schemeClr val="tx1"/>
              </a:solidFill>
              <a:prstDash val="solid"/>
              <a:round/>
              <a:headEnd type="triangle" w="med" len="med"/>
              <a:tailEnd type="none" w="med" len="med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24275" name="Freeform 19"/>
            <p:cNvSpPr>
              <a:spLocks/>
            </p:cNvSpPr>
            <p:nvPr/>
          </p:nvSpPr>
          <p:spPr bwMode="auto">
            <a:xfrm flipV="1">
              <a:off x="1656" y="2520"/>
              <a:ext cx="720" cy="96"/>
            </a:xfrm>
            <a:custGeom>
              <a:avLst/>
              <a:gdLst/>
              <a:ahLst/>
              <a:cxnLst>
                <a:cxn ang="0">
                  <a:pos x="0" y="96"/>
                </a:cxn>
                <a:cxn ang="0">
                  <a:pos x="384" y="0"/>
                </a:cxn>
                <a:cxn ang="0">
                  <a:pos x="720" y="96"/>
                </a:cxn>
              </a:cxnLst>
              <a:rect l="0" t="0" r="r" b="b"/>
              <a:pathLst>
                <a:path w="720" h="96">
                  <a:moveTo>
                    <a:pt x="0" y="96"/>
                  </a:moveTo>
                  <a:cubicBezTo>
                    <a:pt x="132" y="48"/>
                    <a:pt x="264" y="0"/>
                    <a:pt x="384" y="0"/>
                  </a:cubicBezTo>
                  <a:cubicBezTo>
                    <a:pt x="504" y="0"/>
                    <a:pt x="612" y="48"/>
                    <a:pt x="720" y="96"/>
                  </a:cubicBezTo>
                </a:path>
              </a:pathLst>
            </a:custGeom>
            <a:noFill/>
            <a:ln w="9525" cap="flat" cmpd="sng">
              <a:solidFill>
                <a:schemeClr val="tx1"/>
              </a:solidFill>
              <a:prstDash val="solid"/>
              <a:round/>
              <a:headEnd type="triangle" w="med" len="med"/>
              <a:tailEnd type="none" w="med" len="med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24277" name="Freeform 21"/>
            <p:cNvSpPr>
              <a:spLocks/>
            </p:cNvSpPr>
            <p:nvPr/>
          </p:nvSpPr>
          <p:spPr bwMode="auto">
            <a:xfrm rot="5400000" flipH="1">
              <a:off x="1492" y="2547"/>
              <a:ext cx="336" cy="264"/>
            </a:xfrm>
            <a:custGeom>
              <a:avLst/>
              <a:gdLst/>
              <a:ahLst/>
              <a:cxnLst>
                <a:cxn ang="0">
                  <a:pos x="256" y="112"/>
                </a:cxn>
                <a:cxn ang="0">
                  <a:pos x="160" y="16"/>
                </a:cxn>
                <a:cxn ang="0">
                  <a:pos x="64" y="16"/>
                </a:cxn>
                <a:cxn ang="0">
                  <a:pos x="16" y="64"/>
                </a:cxn>
                <a:cxn ang="0">
                  <a:pos x="16" y="112"/>
                </a:cxn>
                <a:cxn ang="0">
                  <a:pos x="16" y="208"/>
                </a:cxn>
                <a:cxn ang="0">
                  <a:pos x="112" y="256"/>
                </a:cxn>
                <a:cxn ang="0">
                  <a:pos x="256" y="160"/>
                </a:cxn>
              </a:cxnLst>
              <a:rect l="0" t="0" r="r" b="b"/>
              <a:pathLst>
                <a:path w="256" h="264">
                  <a:moveTo>
                    <a:pt x="256" y="112"/>
                  </a:moveTo>
                  <a:cubicBezTo>
                    <a:pt x="224" y="72"/>
                    <a:pt x="192" y="32"/>
                    <a:pt x="160" y="16"/>
                  </a:cubicBezTo>
                  <a:cubicBezTo>
                    <a:pt x="128" y="0"/>
                    <a:pt x="88" y="8"/>
                    <a:pt x="64" y="16"/>
                  </a:cubicBezTo>
                  <a:cubicBezTo>
                    <a:pt x="40" y="24"/>
                    <a:pt x="24" y="48"/>
                    <a:pt x="16" y="64"/>
                  </a:cubicBezTo>
                  <a:cubicBezTo>
                    <a:pt x="8" y="80"/>
                    <a:pt x="16" y="88"/>
                    <a:pt x="16" y="112"/>
                  </a:cubicBezTo>
                  <a:cubicBezTo>
                    <a:pt x="16" y="136"/>
                    <a:pt x="0" y="184"/>
                    <a:pt x="16" y="208"/>
                  </a:cubicBezTo>
                  <a:cubicBezTo>
                    <a:pt x="32" y="232"/>
                    <a:pt x="72" y="264"/>
                    <a:pt x="112" y="256"/>
                  </a:cubicBezTo>
                  <a:cubicBezTo>
                    <a:pt x="152" y="248"/>
                    <a:pt x="204" y="204"/>
                    <a:pt x="256" y="160"/>
                  </a:cubicBezTo>
                </a:path>
              </a:pathLst>
            </a:custGeom>
            <a:noFill/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224278" name="Freeform 22"/>
            <p:cNvSpPr>
              <a:spLocks/>
            </p:cNvSpPr>
            <p:nvPr/>
          </p:nvSpPr>
          <p:spPr bwMode="auto">
            <a:xfrm>
              <a:off x="400" y="2232"/>
              <a:ext cx="336" cy="264"/>
            </a:xfrm>
            <a:custGeom>
              <a:avLst/>
              <a:gdLst/>
              <a:ahLst/>
              <a:cxnLst>
                <a:cxn ang="0">
                  <a:pos x="256" y="112"/>
                </a:cxn>
                <a:cxn ang="0">
                  <a:pos x="160" y="16"/>
                </a:cxn>
                <a:cxn ang="0">
                  <a:pos x="64" y="16"/>
                </a:cxn>
                <a:cxn ang="0">
                  <a:pos x="16" y="64"/>
                </a:cxn>
                <a:cxn ang="0">
                  <a:pos x="16" y="112"/>
                </a:cxn>
                <a:cxn ang="0">
                  <a:pos x="16" y="208"/>
                </a:cxn>
                <a:cxn ang="0">
                  <a:pos x="112" y="256"/>
                </a:cxn>
                <a:cxn ang="0">
                  <a:pos x="256" y="160"/>
                </a:cxn>
              </a:cxnLst>
              <a:rect l="0" t="0" r="r" b="b"/>
              <a:pathLst>
                <a:path w="256" h="264">
                  <a:moveTo>
                    <a:pt x="256" y="112"/>
                  </a:moveTo>
                  <a:cubicBezTo>
                    <a:pt x="224" y="72"/>
                    <a:pt x="192" y="32"/>
                    <a:pt x="160" y="16"/>
                  </a:cubicBezTo>
                  <a:cubicBezTo>
                    <a:pt x="128" y="0"/>
                    <a:pt x="88" y="8"/>
                    <a:pt x="64" y="16"/>
                  </a:cubicBezTo>
                  <a:cubicBezTo>
                    <a:pt x="40" y="24"/>
                    <a:pt x="24" y="48"/>
                    <a:pt x="16" y="64"/>
                  </a:cubicBezTo>
                  <a:cubicBezTo>
                    <a:pt x="8" y="80"/>
                    <a:pt x="16" y="88"/>
                    <a:pt x="16" y="112"/>
                  </a:cubicBezTo>
                  <a:cubicBezTo>
                    <a:pt x="16" y="136"/>
                    <a:pt x="0" y="184"/>
                    <a:pt x="16" y="208"/>
                  </a:cubicBezTo>
                  <a:cubicBezTo>
                    <a:pt x="32" y="232"/>
                    <a:pt x="72" y="264"/>
                    <a:pt x="112" y="256"/>
                  </a:cubicBezTo>
                  <a:cubicBezTo>
                    <a:pt x="152" y="248"/>
                    <a:pt x="204" y="204"/>
                    <a:pt x="256" y="160"/>
                  </a:cubicBezTo>
                </a:path>
              </a:pathLst>
            </a:custGeom>
            <a:noFill/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224279" name="Text Box 23"/>
            <p:cNvSpPr txBox="1">
              <a:spLocks noChangeArrowheads="1"/>
            </p:cNvSpPr>
            <p:nvPr/>
          </p:nvSpPr>
          <p:spPr bwMode="auto">
            <a:xfrm>
              <a:off x="144" y="2232"/>
              <a:ext cx="286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1800" i="1" dirty="0">
                  <a:latin typeface="Times New Roman" pitchFamily="18" charset="0"/>
                  <a:cs typeface="Times New Roman" pitchFamily="18" charset="0"/>
                </a:rPr>
                <a:t>p</a:t>
              </a:r>
              <a:r>
                <a:rPr lang="en-US" sz="1800" baseline="-25000" dirty="0">
                  <a:latin typeface="Times New Roman" pitchFamily="18" charset="0"/>
                  <a:cs typeface="Times New Roman" pitchFamily="18" charset="0"/>
                </a:rPr>
                <a:t>00</a:t>
              </a:r>
              <a:endParaRPr lang="en-US" sz="18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24280" name="Text Box 24"/>
            <p:cNvSpPr txBox="1">
              <a:spLocks noChangeArrowheads="1"/>
            </p:cNvSpPr>
            <p:nvPr/>
          </p:nvSpPr>
          <p:spPr bwMode="auto">
            <a:xfrm>
              <a:off x="1160" y="2024"/>
              <a:ext cx="286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1800" i="1" dirty="0">
                  <a:latin typeface="Times New Roman" pitchFamily="18" charset="0"/>
                  <a:cs typeface="Times New Roman" pitchFamily="18" charset="0"/>
                </a:rPr>
                <a:t>p</a:t>
              </a:r>
              <a:r>
                <a:rPr lang="en-US" sz="1800" baseline="-25000" dirty="0">
                  <a:latin typeface="Times New Roman" pitchFamily="18" charset="0"/>
                  <a:cs typeface="Times New Roman" pitchFamily="18" charset="0"/>
                </a:rPr>
                <a:t>01</a:t>
              </a:r>
              <a:endParaRPr lang="en-US" sz="18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24284" name="Text Box 28"/>
            <p:cNvSpPr txBox="1">
              <a:spLocks noChangeArrowheads="1"/>
            </p:cNvSpPr>
            <p:nvPr/>
          </p:nvSpPr>
          <p:spPr bwMode="auto">
            <a:xfrm>
              <a:off x="1168" y="2375"/>
              <a:ext cx="286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1800" i="1" dirty="0">
                  <a:latin typeface="Times New Roman" pitchFamily="18" charset="0"/>
                  <a:cs typeface="Times New Roman" pitchFamily="18" charset="0"/>
                </a:rPr>
                <a:t>p</a:t>
              </a:r>
              <a:r>
                <a:rPr lang="en-US" sz="1800" baseline="-25000" dirty="0">
                  <a:latin typeface="Times New Roman" pitchFamily="18" charset="0"/>
                  <a:cs typeface="Times New Roman" pitchFamily="18" charset="0"/>
                </a:rPr>
                <a:t>10</a:t>
              </a:r>
              <a:endParaRPr lang="en-US" sz="18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24288" name="Text Box 32"/>
            <p:cNvSpPr txBox="1">
              <a:spLocks noChangeArrowheads="1"/>
            </p:cNvSpPr>
            <p:nvPr/>
          </p:nvSpPr>
          <p:spPr bwMode="auto">
            <a:xfrm>
              <a:off x="1504" y="2767"/>
              <a:ext cx="282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1800" i="1" dirty="0">
                  <a:latin typeface="Times New Roman" pitchFamily="18" charset="0"/>
                  <a:cs typeface="Times New Roman" pitchFamily="18" charset="0"/>
                </a:rPr>
                <a:t>p</a:t>
              </a:r>
              <a:r>
                <a:rPr lang="en-US" sz="1800" baseline="-25000" dirty="0">
                  <a:latin typeface="Times New Roman" pitchFamily="18" charset="0"/>
                  <a:cs typeface="Times New Roman" pitchFamily="18" charset="0"/>
                </a:rPr>
                <a:t>11</a:t>
              </a:r>
              <a:endParaRPr lang="en-US" sz="18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24289" name="Freeform 33"/>
            <p:cNvSpPr>
              <a:spLocks/>
            </p:cNvSpPr>
            <p:nvPr/>
          </p:nvSpPr>
          <p:spPr bwMode="auto">
            <a:xfrm rot="5400000" flipH="1">
              <a:off x="2215" y="2547"/>
              <a:ext cx="336" cy="264"/>
            </a:xfrm>
            <a:custGeom>
              <a:avLst/>
              <a:gdLst/>
              <a:ahLst/>
              <a:cxnLst>
                <a:cxn ang="0">
                  <a:pos x="256" y="112"/>
                </a:cxn>
                <a:cxn ang="0">
                  <a:pos x="160" y="16"/>
                </a:cxn>
                <a:cxn ang="0">
                  <a:pos x="64" y="16"/>
                </a:cxn>
                <a:cxn ang="0">
                  <a:pos x="16" y="64"/>
                </a:cxn>
                <a:cxn ang="0">
                  <a:pos x="16" y="112"/>
                </a:cxn>
                <a:cxn ang="0">
                  <a:pos x="16" y="208"/>
                </a:cxn>
                <a:cxn ang="0">
                  <a:pos x="112" y="256"/>
                </a:cxn>
                <a:cxn ang="0">
                  <a:pos x="256" y="160"/>
                </a:cxn>
              </a:cxnLst>
              <a:rect l="0" t="0" r="r" b="b"/>
              <a:pathLst>
                <a:path w="256" h="264">
                  <a:moveTo>
                    <a:pt x="256" y="112"/>
                  </a:moveTo>
                  <a:cubicBezTo>
                    <a:pt x="224" y="72"/>
                    <a:pt x="192" y="32"/>
                    <a:pt x="160" y="16"/>
                  </a:cubicBezTo>
                  <a:cubicBezTo>
                    <a:pt x="128" y="0"/>
                    <a:pt x="88" y="8"/>
                    <a:pt x="64" y="16"/>
                  </a:cubicBezTo>
                  <a:cubicBezTo>
                    <a:pt x="40" y="24"/>
                    <a:pt x="24" y="48"/>
                    <a:pt x="16" y="64"/>
                  </a:cubicBezTo>
                  <a:cubicBezTo>
                    <a:pt x="8" y="80"/>
                    <a:pt x="16" y="88"/>
                    <a:pt x="16" y="112"/>
                  </a:cubicBezTo>
                  <a:cubicBezTo>
                    <a:pt x="16" y="136"/>
                    <a:pt x="0" y="184"/>
                    <a:pt x="16" y="208"/>
                  </a:cubicBezTo>
                  <a:cubicBezTo>
                    <a:pt x="32" y="232"/>
                    <a:pt x="72" y="264"/>
                    <a:pt x="112" y="256"/>
                  </a:cubicBezTo>
                  <a:cubicBezTo>
                    <a:pt x="152" y="248"/>
                    <a:pt x="204" y="204"/>
                    <a:pt x="256" y="160"/>
                  </a:cubicBezTo>
                </a:path>
              </a:pathLst>
            </a:custGeom>
            <a:noFill/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grpSp>
          <p:nvGrpSpPr>
            <p:cNvPr id="6" name="Group 35"/>
            <p:cNvGrpSpPr>
              <a:grpSpLocks/>
            </p:cNvGrpSpPr>
            <p:nvPr/>
          </p:nvGrpSpPr>
          <p:grpSpPr bwMode="auto">
            <a:xfrm>
              <a:off x="3400" y="2193"/>
              <a:ext cx="384" cy="336"/>
              <a:chOff x="1248" y="1776"/>
              <a:chExt cx="384" cy="336"/>
            </a:xfrm>
          </p:grpSpPr>
          <p:sp>
            <p:nvSpPr>
              <p:cNvPr id="224292" name="Oval 36"/>
              <p:cNvSpPr>
                <a:spLocks noChangeArrowheads="1"/>
              </p:cNvSpPr>
              <p:nvPr/>
            </p:nvSpPr>
            <p:spPr bwMode="auto">
              <a:xfrm>
                <a:off x="1248" y="1776"/>
                <a:ext cx="384" cy="336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24293" name="Text Box 37"/>
              <p:cNvSpPr txBox="1">
                <a:spLocks noChangeArrowheads="1"/>
              </p:cNvSpPr>
              <p:nvPr/>
            </p:nvSpPr>
            <p:spPr bwMode="auto">
              <a:xfrm>
                <a:off x="1341" y="1818"/>
                <a:ext cx="197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pPr algn="ctr"/>
                <a:r>
                  <a:rPr lang="en-US" sz="2000" i="1" dirty="0">
                    <a:latin typeface="Times New Roman" pitchFamily="18" charset="0"/>
                    <a:cs typeface="Times New Roman" pitchFamily="18" charset="0"/>
                  </a:rPr>
                  <a:t>n</a:t>
                </a:r>
              </a:p>
            </p:txBody>
          </p:sp>
        </p:grpSp>
        <p:sp>
          <p:nvSpPr>
            <p:cNvPr id="224294" name="Freeform 38"/>
            <p:cNvSpPr>
              <a:spLocks/>
            </p:cNvSpPr>
            <p:nvPr/>
          </p:nvSpPr>
          <p:spPr bwMode="auto">
            <a:xfrm>
              <a:off x="2880" y="2097"/>
              <a:ext cx="720" cy="96"/>
            </a:xfrm>
            <a:custGeom>
              <a:avLst/>
              <a:gdLst/>
              <a:ahLst/>
              <a:cxnLst>
                <a:cxn ang="0">
                  <a:pos x="0" y="96"/>
                </a:cxn>
                <a:cxn ang="0">
                  <a:pos x="384" y="0"/>
                </a:cxn>
                <a:cxn ang="0">
                  <a:pos x="720" y="96"/>
                </a:cxn>
              </a:cxnLst>
              <a:rect l="0" t="0" r="r" b="b"/>
              <a:pathLst>
                <a:path w="720" h="96">
                  <a:moveTo>
                    <a:pt x="0" y="96"/>
                  </a:moveTo>
                  <a:cubicBezTo>
                    <a:pt x="132" y="48"/>
                    <a:pt x="264" y="0"/>
                    <a:pt x="384" y="0"/>
                  </a:cubicBezTo>
                  <a:cubicBezTo>
                    <a:pt x="504" y="0"/>
                    <a:pt x="612" y="48"/>
                    <a:pt x="720" y="96"/>
                  </a:cubicBezTo>
                </a:path>
              </a:pathLst>
            </a:custGeom>
            <a:noFill/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24295" name="Freeform 39"/>
            <p:cNvSpPr>
              <a:spLocks/>
            </p:cNvSpPr>
            <p:nvPr/>
          </p:nvSpPr>
          <p:spPr bwMode="auto">
            <a:xfrm flipV="1">
              <a:off x="2880" y="2529"/>
              <a:ext cx="720" cy="96"/>
            </a:xfrm>
            <a:custGeom>
              <a:avLst/>
              <a:gdLst/>
              <a:ahLst/>
              <a:cxnLst>
                <a:cxn ang="0">
                  <a:pos x="0" y="96"/>
                </a:cxn>
                <a:cxn ang="0">
                  <a:pos x="384" y="0"/>
                </a:cxn>
                <a:cxn ang="0">
                  <a:pos x="720" y="96"/>
                </a:cxn>
              </a:cxnLst>
              <a:rect l="0" t="0" r="r" b="b"/>
              <a:pathLst>
                <a:path w="720" h="96">
                  <a:moveTo>
                    <a:pt x="0" y="96"/>
                  </a:moveTo>
                  <a:cubicBezTo>
                    <a:pt x="132" y="48"/>
                    <a:pt x="264" y="0"/>
                    <a:pt x="384" y="0"/>
                  </a:cubicBezTo>
                  <a:cubicBezTo>
                    <a:pt x="504" y="0"/>
                    <a:pt x="612" y="48"/>
                    <a:pt x="720" y="96"/>
                  </a:cubicBezTo>
                </a:path>
              </a:pathLst>
            </a:custGeom>
            <a:noFill/>
            <a:ln w="9525" cap="flat" cmpd="sng">
              <a:solidFill>
                <a:schemeClr val="tx1"/>
              </a:solidFill>
              <a:prstDash val="solid"/>
              <a:round/>
              <a:headEnd type="triangle" w="med" len="med"/>
              <a:tailEnd type="none" w="med" len="med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24298" name="Freeform 42"/>
            <p:cNvSpPr>
              <a:spLocks/>
            </p:cNvSpPr>
            <p:nvPr/>
          </p:nvSpPr>
          <p:spPr bwMode="auto">
            <a:xfrm rot="5400000" flipH="1">
              <a:off x="3439" y="2556"/>
              <a:ext cx="336" cy="264"/>
            </a:xfrm>
            <a:custGeom>
              <a:avLst/>
              <a:gdLst/>
              <a:ahLst/>
              <a:cxnLst>
                <a:cxn ang="0">
                  <a:pos x="256" y="112"/>
                </a:cxn>
                <a:cxn ang="0">
                  <a:pos x="160" y="16"/>
                </a:cxn>
                <a:cxn ang="0">
                  <a:pos x="64" y="16"/>
                </a:cxn>
                <a:cxn ang="0">
                  <a:pos x="16" y="64"/>
                </a:cxn>
                <a:cxn ang="0">
                  <a:pos x="16" y="112"/>
                </a:cxn>
                <a:cxn ang="0">
                  <a:pos x="16" y="208"/>
                </a:cxn>
                <a:cxn ang="0">
                  <a:pos x="112" y="256"/>
                </a:cxn>
                <a:cxn ang="0">
                  <a:pos x="256" y="160"/>
                </a:cxn>
              </a:cxnLst>
              <a:rect l="0" t="0" r="r" b="b"/>
              <a:pathLst>
                <a:path w="256" h="264">
                  <a:moveTo>
                    <a:pt x="256" y="112"/>
                  </a:moveTo>
                  <a:cubicBezTo>
                    <a:pt x="224" y="72"/>
                    <a:pt x="192" y="32"/>
                    <a:pt x="160" y="16"/>
                  </a:cubicBezTo>
                  <a:cubicBezTo>
                    <a:pt x="128" y="0"/>
                    <a:pt x="88" y="8"/>
                    <a:pt x="64" y="16"/>
                  </a:cubicBezTo>
                  <a:cubicBezTo>
                    <a:pt x="40" y="24"/>
                    <a:pt x="24" y="48"/>
                    <a:pt x="16" y="64"/>
                  </a:cubicBezTo>
                  <a:cubicBezTo>
                    <a:pt x="8" y="80"/>
                    <a:pt x="16" y="88"/>
                    <a:pt x="16" y="112"/>
                  </a:cubicBezTo>
                  <a:cubicBezTo>
                    <a:pt x="16" y="136"/>
                    <a:pt x="0" y="184"/>
                    <a:pt x="16" y="208"/>
                  </a:cubicBezTo>
                  <a:cubicBezTo>
                    <a:pt x="32" y="232"/>
                    <a:pt x="72" y="264"/>
                    <a:pt x="112" y="256"/>
                  </a:cubicBezTo>
                  <a:cubicBezTo>
                    <a:pt x="152" y="248"/>
                    <a:pt x="204" y="204"/>
                    <a:pt x="256" y="160"/>
                  </a:cubicBezTo>
                </a:path>
              </a:pathLst>
            </a:custGeom>
            <a:noFill/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grpSp>
          <p:nvGrpSpPr>
            <p:cNvPr id="8" name="Group 60"/>
            <p:cNvGrpSpPr>
              <a:grpSpLocks/>
            </p:cNvGrpSpPr>
            <p:nvPr/>
          </p:nvGrpSpPr>
          <p:grpSpPr bwMode="auto">
            <a:xfrm>
              <a:off x="2640" y="2344"/>
              <a:ext cx="240" cy="48"/>
              <a:chOff x="2928" y="3264"/>
              <a:chExt cx="240" cy="48"/>
            </a:xfrm>
          </p:grpSpPr>
          <p:sp>
            <p:nvSpPr>
              <p:cNvPr id="224313" name="Oval 57"/>
              <p:cNvSpPr>
                <a:spLocks noChangeArrowheads="1"/>
              </p:cNvSpPr>
              <p:nvPr/>
            </p:nvSpPr>
            <p:spPr bwMode="auto">
              <a:xfrm>
                <a:off x="2928" y="3264"/>
                <a:ext cx="48" cy="48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24314" name="Oval 58"/>
              <p:cNvSpPr>
                <a:spLocks noChangeArrowheads="1"/>
              </p:cNvSpPr>
              <p:nvPr/>
            </p:nvSpPr>
            <p:spPr bwMode="auto">
              <a:xfrm>
                <a:off x="3024" y="3264"/>
                <a:ext cx="48" cy="48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24315" name="Oval 59"/>
              <p:cNvSpPr>
                <a:spLocks noChangeArrowheads="1"/>
              </p:cNvSpPr>
              <p:nvPr/>
            </p:nvSpPr>
            <p:spPr bwMode="auto">
              <a:xfrm>
                <a:off x="3120" y="3264"/>
                <a:ext cx="48" cy="48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</p:grpSp>
        <p:sp>
          <p:nvSpPr>
            <p:cNvPr id="224323" name="Text Box 67"/>
            <p:cNvSpPr txBox="1">
              <a:spLocks noChangeArrowheads="1"/>
            </p:cNvSpPr>
            <p:nvPr/>
          </p:nvSpPr>
          <p:spPr bwMode="auto">
            <a:xfrm>
              <a:off x="2260" y="2767"/>
              <a:ext cx="286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1800" i="1" dirty="0">
                  <a:latin typeface="Times New Roman" pitchFamily="18" charset="0"/>
                  <a:cs typeface="Times New Roman" pitchFamily="18" charset="0"/>
                </a:rPr>
                <a:t>p</a:t>
              </a:r>
              <a:r>
                <a:rPr lang="en-US" sz="1800" baseline="-25000" dirty="0">
                  <a:latin typeface="Times New Roman" pitchFamily="18" charset="0"/>
                  <a:cs typeface="Times New Roman" pitchFamily="18" charset="0"/>
                </a:rPr>
                <a:t>22</a:t>
              </a:r>
              <a:endParaRPr lang="en-US" sz="18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24324" name="Text Box 68"/>
            <p:cNvSpPr txBox="1">
              <a:spLocks noChangeArrowheads="1"/>
            </p:cNvSpPr>
            <p:nvPr/>
          </p:nvSpPr>
          <p:spPr bwMode="auto">
            <a:xfrm>
              <a:off x="3456" y="2766"/>
              <a:ext cx="317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1800" i="1" dirty="0" err="1" smtClean="0">
                  <a:latin typeface="Times New Roman" pitchFamily="18" charset="0"/>
                  <a:cs typeface="Times New Roman" pitchFamily="18" charset="0"/>
                </a:rPr>
                <a:t>p'</a:t>
              </a:r>
              <a:r>
                <a:rPr lang="en-US" sz="1800" i="1" baseline="-25000" dirty="0" err="1" smtClean="0">
                  <a:latin typeface="Times New Roman" pitchFamily="18" charset="0"/>
                  <a:cs typeface="Times New Roman" pitchFamily="18" charset="0"/>
                </a:rPr>
                <a:t>nn</a:t>
              </a:r>
              <a:endParaRPr lang="en-US" sz="1800" i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24326" name="Text Box 70"/>
            <p:cNvSpPr txBox="1">
              <a:spLocks noChangeArrowheads="1"/>
            </p:cNvSpPr>
            <p:nvPr/>
          </p:nvSpPr>
          <p:spPr bwMode="auto">
            <a:xfrm>
              <a:off x="1904" y="2384"/>
              <a:ext cx="286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1800" i="1" dirty="0">
                  <a:latin typeface="Times New Roman" pitchFamily="18" charset="0"/>
                  <a:cs typeface="Times New Roman" pitchFamily="18" charset="0"/>
                </a:rPr>
                <a:t>p</a:t>
              </a:r>
              <a:r>
                <a:rPr lang="en-US" sz="1800" baseline="-25000" dirty="0">
                  <a:latin typeface="Times New Roman" pitchFamily="18" charset="0"/>
                  <a:cs typeface="Times New Roman" pitchFamily="18" charset="0"/>
                </a:rPr>
                <a:t>21</a:t>
              </a:r>
              <a:endParaRPr lang="en-US" sz="18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24327" name="Text Box 71"/>
            <p:cNvSpPr txBox="1">
              <a:spLocks noChangeArrowheads="1"/>
            </p:cNvSpPr>
            <p:nvPr/>
          </p:nvSpPr>
          <p:spPr bwMode="auto">
            <a:xfrm>
              <a:off x="1880" y="2031"/>
              <a:ext cx="286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1800" i="1" dirty="0">
                  <a:latin typeface="Times New Roman" pitchFamily="18" charset="0"/>
                  <a:cs typeface="Times New Roman" pitchFamily="18" charset="0"/>
                </a:rPr>
                <a:t>p</a:t>
              </a:r>
              <a:r>
                <a:rPr lang="en-US" sz="1800" baseline="-25000" dirty="0">
                  <a:latin typeface="Times New Roman" pitchFamily="18" charset="0"/>
                  <a:cs typeface="Times New Roman" pitchFamily="18" charset="0"/>
                </a:rPr>
                <a:t>12</a:t>
              </a:r>
              <a:endParaRPr lang="en-US" sz="18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24328" name="Text Box 72"/>
            <p:cNvSpPr txBox="1">
              <a:spLocks noChangeArrowheads="1"/>
            </p:cNvSpPr>
            <p:nvPr/>
          </p:nvSpPr>
          <p:spPr bwMode="auto">
            <a:xfrm>
              <a:off x="3024" y="2047"/>
              <a:ext cx="431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1800" i="1" dirty="0">
                  <a:latin typeface="Times New Roman" pitchFamily="18" charset="0"/>
                  <a:cs typeface="Times New Roman" pitchFamily="18" charset="0"/>
                </a:rPr>
                <a:t>p</a:t>
              </a:r>
              <a:r>
                <a:rPr lang="en-US" sz="1800" baseline="-25000" dirty="0">
                  <a:latin typeface="Times New Roman" pitchFamily="18" charset="0"/>
                  <a:cs typeface="Times New Roman" pitchFamily="18" charset="0"/>
                </a:rPr>
                <a:t>(</a:t>
              </a:r>
              <a:r>
                <a:rPr lang="en-US" sz="1800" i="1" baseline="-25000" dirty="0">
                  <a:latin typeface="Times New Roman" pitchFamily="18" charset="0"/>
                  <a:cs typeface="Times New Roman" pitchFamily="18" charset="0"/>
                </a:rPr>
                <a:t>n-</a:t>
              </a:r>
              <a:r>
                <a:rPr lang="en-US" sz="1800" baseline="-25000" dirty="0">
                  <a:latin typeface="Times New Roman" pitchFamily="18" charset="0"/>
                  <a:cs typeface="Times New Roman" pitchFamily="18" charset="0"/>
                </a:rPr>
                <a:t>1)</a:t>
              </a:r>
              <a:r>
                <a:rPr lang="en-US" sz="1800" i="1" baseline="-25000" dirty="0">
                  <a:latin typeface="Times New Roman" pitchFamily="18" charset="0"/>
                  <a:cs typeface="Times New Roman" pitchFamily="18" charset="0"/>
                </a:rPr>
                <a:t>n</a:t>
              </a:r>
              <a:endParaRPr lang="en-US" sz="1800" i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24331" name="Text Box 75"/>
            <p:cNvSpPr txBox="1">
              <a:spLocks noChangeArrowheads="1"/>
            </p:cNvSpPr>
            <p:nvPr/>
          </p:nvSpPr>
          <p:spPr bwMode="auto">
            <a:xfrm>
              <a:off x="2992" y="2351"/>
              <a:ext cx="431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1800" i="1" dirty="0" err="1">
                  <a:latin typeface="Times New Roman" pitchFamily="18" charset="0"/>
                  <a:cs typeface="Times New Roman" pitchFamily="18" charset="0"/>
                </a:rPr>
                <a:t>p</a:t>
              </a:r>
              <a:r>
                <a:rPr lang="en-US" sz="1800" i="1" baseline="-25000" dirty="0" err="1">
                  <a:latin typeface="Times New Roman" pitchFamily="18" charset="0"/>
                  <a:cs typeface="Times New Roman" pitchFamily="18" charset="0"/>
                </a:rPr>
                <a:t>n</a:t>
              </a:r>
              <a:r>
                <a:rPr lang="en-US" sz="1800" baseline="-25000" dirty="0">
                  <a:latin typeface="Times New Roman" pitchFamily="18" charset="0"/>
                  <a:cs typeface="Times New Roman" pitchFamily="18" charset="0"/>
                </a:rPr>
                <a:t>(</a:t>
              </a:r>
              <a:r>
                <a:rPr lang="en-US" sz="1800" i="1" baseline="-25000" dirty="0">
                  <a:latin typeface="Times New Roman" pitchFamily="18" charset="0"/>
                  <a:cs typeface="Times New Roman" pitchFamily="18" charset="0"/>
                </a:rPr>
                <a:t>n-</a:t>
              </a:r>
              <a:r>
                <a:rPr lang="en-US" sz="1800" baseline="-25000" dirty="0">
                  <a:latin typeface="Times New Roman" pitchFamily="18" charset="0"/>
                  <a:cs typeface="Times New Roman" pitchFamily="18" charset="0"/>
                </a:rPr>
                <a:t>1)</a:t>
              </a:r>
              <a:endParaRPr lang="en-US" sz="1800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Time Reversibility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lnSpc>
                <a:spcPct val="120000"/>
              </a:lnSpc>
            </a:pPr>
            <a:r>
              <a:rPr lang="en-US" dirty="0" smtClean="0"/>
              <a:t>Another option for computing state probabilities exists (though not always) for </a:t>
            </a:r>
            <a:r>
              <a:rPr lang="en-US" dirty="0" err="1" smtClean="0"/>
              <a:t>aperiodic</a:t>
            </a:r>
            <a:r>
              <a:rPr lang="en-US" dirty="0" smtClean="0"/>
              <a:t>, irreducible Markov chains, namely,</a:t>
            </a:r>
          </a:p>
          <a:p>
            <a:pPr>
              <a:lnSpc>
                <a:spcPct val="120000"/>
              </a:lnSpc>
            </a:pPr>
            <a:r>
              <a:rPr lang="en-US" dirty="0" smtClean="0"/>
              <a:t>If </a:t>
            </a:r>
            <a:r>
              <a:rPr lang="en-US" i="1" dirty="0" smtClean="0"/>
              <a:t>x</a:t>
            </a:r>
            <a:r>
              <a:rPr lang="en-US" baseline="-25000" dirty="0" smtClean="0"/>
              <a:t>1</a:t>
            </a:r>
            <a:r>
              <a:rPr lang="en-US" dirty="0" smtClean="0"/>
              <a:t>, </a:t>
            </a:r>
            <a:r>
              <a:rPr lang="en-US" i="1" dirty="0" smtClean="0"/>
              <a:t>x</a:t>
            </a:r>
            <a:r>
              <a:rPr lang="en-US" baseline="-25000" dirty="0" smtClean="0"/>
              <a:t>2</a:t>
            </a:r>
            <a:r>
              <a:rPr lang="en-US" dirty="0" smtClean="0"/>
              <a:t>, </a:t>
            </a:r>
            <a:r>
              <a:rPr lang="en-US" i="1" dirty="0" smtClean="0"/>
              <a:t>x</a:t>
            </a:r>
            <a:r>
              <a:rPr lang="en-US" baseline="-25000" dirty="0" smtClean="0"/>
              <a:t>3</a:t>
            </a:r>
            <a:r>
              <a:rPr lang="en-US" dirty="0" smtClean="0"/>
              <a:t>,… exists </a:t>
            </a:r>
            <a:r>
              <a:rPr lang="en-US" dirty="0" err="1" smtClean="0"/>
              <a:t>s.t</a:t>
            </a:r>
            <a:r>
              <a:rPr lang="en-US" dirty="0" smtClean="0"/>
              <a:t>. for all </a:t>
            </a:r>
            <a:r>
              <a:rPr lang="en-US" i="1" dirty="0" err="1" smtClean="0"/>
              <a:t>i</a:t>
            </a:r>
            <a:r>
              <a:rPr lang="en-US" dirty="0" smtClean="0"/>
              <a:t> and </a:t>
            </a:r>
            <a:r>
              <a:rPr lang="en-US" i="1" dirty="0" smtClean="0"/>
              <a:t>j</a:t>
            </a:r>
          </a:p>
          <a:p>
            <a:pPr>
              <a:lnSpc>
                <a:spcPct val="120000"/>
              </a:lnSpc>
              <a:buNone/>
            </a:pPr>
            <a:r>
              <a:rPr lang="en-US" dirty="0" smtClean="0">
                <a:sym typeface="Symbol"/>
              </a:rPr>
              <a:t>			</a:t>
            </a:r>
            <a:r>
              <a:rPr lang="el-GR" dirty="0" smtClean="0">
                <a:sym typeface="Symbol"/>
              </a:rPr>
              <a:t>Σ</a:t>
            </a:r>
            <a:r>
              <a:rPr lang="en-US" i="1" baseline="-25000" dirty="0" err="1" smtClean="0">
                <a:sym typeface="Symbol"/>
              </a:rPr>
              <a:t>i</a:t>
            </a:r>
            <a:r>
              <a:rPr lang="en-US" i="1" dirty="0" err="1" smtClean="0">
                <a:sym typeface="Symbol"/>
              </a:rPr>
              <a:t>x</a:t>
            </a:r>
            <a:r>
              <a:rPr lang="en-US" i="1" baseline="-25000" dirty="0" err="1" smtClean="0"/>
              <a:t>i</a:t>
            </a:r>
            <a:r>
              <a:rPr lang="en-US" dirty="0" smtClean="0"/>
              <a:t> = 1 </a:t>
            </a:r>
            <a:r>
              <a:rPr lang="en-US" i="1" dirty="0" smtClean="0"/>
              <a:t> </a:t>
            </a:r>
            <a:r>
              <a:rPr lang="en-US" dirty="0" smtClean="0"/>
              <a:t>and </a:t>
            </a:r>
            <a:r>
              <a:rPr lang="en-US" i="1" dirty="0" err="1" smtClean="0"/>
              <a:t>x</a:t>
            </a:r>
            <a:r>
              <a:rPr lang="en-US" i="1" baseline="-25000" dirty="0" err="1" smtClean="0"/>
              <a:t>i</a:t>
            </a:r>
            <a:r>
              <a:rPr lang="en-US" i="1" dirty="0" err="1" smtClean="0"/>
              <a:t>P</a:t>
            </a:r>
            <a:r>
              <a:rPr lang="en-US" i="1" baseline="-25000" dirty="0" err="1" smtClean="0"/>
              <a:t>ij</a:t>
            </a:r>
            <a:r>
              <a:rPr lang="en-US" i="1" dirty="0" smtClean="0"/>
              <a:t> </a:t>
            </a:r>
            <a:r>
              <a:rPr lang="en-US" dirty="0" smtClean="0"/>
              <a:t>=</a:t>
            </a:r>
            <a:r>
              <a:rPr lang="en-US" i="1" dirty="0" smtClean="0"/>
              <a:t> </a:t>
            </a:r>
            <a:r>
              <a:rPr lang="en-US" i="1" dirty="0" err="1" smtClean="0"/>
              <a:t>x</a:t>
            </a:r>
            <a:r>
              <a:rPr lang="en-US" i="1" baseline="-25000" dirty="0" err="1" smtClean="0"/>
              <a:t>j</a:t>
            </a:r>
            <a:r>
              <a:rPr lang="en-US" dirty="0" smtClean="0"/>
              <a:t> </a:t>
            </a:r>
            <a:r>
              <a:rPr lang="en-US" i="1" dirty="0" err="1" smtClean="0"/>
              <a:t>P</a:t>
            </a:r>
            <a:r>
              <a:rPr lang="en-US" i="1" baseline="-25000" dirty="0" err="1" smtClean="0"/>
              <a:t>ji</a:t>
            </a:r>
            <a:endParaRPr lang="en-US" i="1" baseline="-25000" dirty="0" smtClean="0"/>
          </a:p>
          <a:p>
            <a:pPr>
              <a:lnSpc>
                <a:spcPct val="120000"/>
              </a:lnSpc>
            </a:pPr>
            <a:r>
              <a:rPr lang="en-US" dirty="0" smtClean="0"/>
              <a:t>Then </a:t>
            </a:r>
            <a:r>
              <a:rPr lang="en-US" i="1" dirty="0" smtClean="0">
                <a:sym typeface="Symbol"/>
              </a:rPr>
              <a:t></a:t>
            </a:r>
            <a:r>
              <a:rPr lang="en-US" i="1" baseline="-25000" dirty="0" err="1" smtClean="0"/>
              <a:t>i</a:t>
            </a:r>
            <a:r>
              <a:rPr lang="en-US" dirty="0" smtClean="0"/>
              <a:t> =</a:t>
            </a:r>
            <a:r>
              <a:rPr lang="en-US" i="1" dirty="0" smtClean="0">
                <a:sym typeface="Symbol"/>
              </a:rPr>
              <a:t> x</a:t>
            </a:r>
            <a:r>
              <a:rPr lang="en-US" i="1" baseline="-25000" dirty="0" smtClean="0">
                <a:sym typeface="Symbol"/>
              </a:rPr>
              <a:t>i</a:t>
            </a:r>
            <a:r>
              <a:rPr lang="en-US" i="1" dirty="0" smtClean="0">
                <a:sym typeface="Symbol"/>
              </a:rPr>
              <a:t> </a:t>
            </a:r>
            <a:r>
              <a:rPr lang="en-US" dirty="0" smtClean="0">
                <a:sym typeface="Symbol"/>
              </a:rPr>
              <a:t>(the </a:t>
            </a:r>
            <a:r>
              <a:rPr lang="en-US" i="1" dirty="0" smtClean="0">
                <a:sym typeface="Symbol"/>
              </a:rPr>
              <a:t>x</a:t>
            </a:r>
            <a:r>
              <a:rPr lang="en-US" i="1" baseline="-25000" dirty="0" smtClean="0">
                <a:sym typeface="Symbol"/>
              </a:rPr>
              <a:t>i</a:t>
            </a:r>
            <a:r>
              <a:rPr lang="en-US" i="1" dirty="0" smtClean="0">
                <a:sym typeface="Symbol"/>
              </a:rPr>
              <a:t>’</a:t>
            </a:r>
            <a:r>
              <a:rPr lang="en-US" dirty="0" smtClean="0">
                <a:sym typeface="Symbol"/>
              </a:rPr>
              <a:t>s are the limiting probabilities) and the Markov chain is called </a:t>
            </a:r>
            <a:r>
              <a:rPr lang="en-US" i="1" dirty="0" smtClean="0">
                <a:sym typeface="Symbol"/>
              </a:rPr>
              <a:t>time-reversible</a:t>
            </a:r>
          </a:p>
          <a:p>
            <a:pPr>
              <a:lnSpc>
                <a:spcPct val="120000"/>
              </a:lnSpc>
            </a:pPr>
            <a:r>
              <a:rPr lang="en-US" dirty="0" smtClean="0">
                <a:sym typeface="Symbol"/>
              </a:rPr>
              <a:t>To compute the </a:t>
            </a:r>
            <a:r>
              <a:rPr lang="en-US" i="1" dirty="0" smtClean="0">
                <a:sym typeface="Symbol"/>
              </a:rPr>
              <a:t></a:t>
            </a:r>
            <a:r>
              <a:rPr lang="en-US" i="1" baseline="-25000" dirty="0" err="1" smtClean="0"/>
              <a:t>i</a:t>
            </a:r>
            <a:r>
              <a:rPr lang="en-US" dirty="0" err="1" smtClean="0"/>
              <a:t>‘s</a:t>
            </a:r>
            <a:r>
              <a:rPr lang="en-US" dirty="0" smtClean="0">
                <a:sym typeface="Symbol"/>
              </a:rPr>
              <a:t> we first assume time-reversibility, and check if we can find </a:t>
            </a:r>
            <a:r>
              <a:rPr lang="en-US" i="1" dirty="0" smtClean="0">
                <a:sym typeface="Symbol"/>
              </a:rPr>
              <a:t>x</a:t>
            </a:r>
            <a:r>
              <a:rPr lang="en-US" i="1" baseline="-25000" dirty="0" smtClean="0">
                <a:sym typeface="Symbol"/>
              </a:rPr>
              <a:t>i</a:t>
            </a:r>
            <a:r>
              <a:rPr lang="en-US" i="1" dirty="0" smtClean="0">
                <a:sym typeface="Symbol"/>
              </a:rPr>
              <a:t>’</a:t>
            </a:r>
            <a:r>
              <a:rPr lang="en-US" dirty="0" smtClean="0">
                <a:sym typeface="Symbol"/>
              </a:rPr>
              <a:t>s that work. If yes, we are done.  If no, we fall back on the stationary and/or balance equations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8E9D7-F266-4771-A2AB-6C120368CA62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Periodic Chains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In an irreducible, positive recurrent periodic chain, the limiting distribution does not exist, but the stationary distribution does</a:t>
            </a:r>
          </a:p>
          <a:p>
            <a:pPr>
              <a:buNone/>
            </a:pPr>
            <a:r>
              <a:rPr lang="en-US" b="1" i="1" dirty="0" smtClean="0">
                <a:sym typeface="Symbol"/>
              </a:rPr>
              <a:t>	 </a:t>
            </a:r>
            <a:r>
              <a:rPr lang="en-US" b="1" dirty="0" smtClean="0">
                <a:sym typeface="Symbol"/>
              </a:rPr>
              <a:t> P </a:t>
            </a:r>
            <a:r>
              <a:rPr lang="en-US" dirty="0" smtClean="0">
                <a:sym typeface="Symbol"/>
              </a:rPr>
              <a:t>= </a:t>
            </a:r>
            <a:r>
              <a:rPr lang="en-US" b="1" i="1" dirty="0" smtClean="0">
                <a:sym typeface="Symbol"/>
              </a:rPr>
              <a:t>  </a:t>
            </a:r>
            <a:r>
              <a:rPr lang="en-US" dirty="0" smtClean="0">
                <a:sym typeface="Symbol"/>
              </a:rPr>
              <a:t>and </a:t>
            </a:r>
            <a:r>
              <a:rPr lang="en-US" sz="4000" dirty="0" smtClean="0">
                <a:sym typeface="Symbol"/>
              </a:rPr>
              <a:t></a:t>
            </a:r>
            <a:r>
              <a:rPr lang="en-US" i="1" baseline="-25000" dirty="0" err="1" smtClean="0">
                <a:sym typeface="Symbol"/>
              </a:rPr>
              <a:t>i</a:t>
            </a:r>
            <a:r>
              <a:rPr lang="en-US" i="1" dirty="0" err="1" smtClean="0">
                <a:sym typeface="Symbol"/>
              </a:rPr>
              <a:t></a:t>
            </a:r>
            <a:r>
              <a:rPr lang="en-US" i="1" baseline="-25000" dirty="0" err="1" smtClean="0">
                <a:sym typeface="Symbol"/>
              </a:rPr>
              <a:t>i</a:t>
            </a:r>
            <a:r>
              <a:rPr lang="en-US" dirty="0" smtClean="0">
                <a:sym typeface="Symbol"/>
              </a:rPr>
              <a:t> =1</a:t>
            </a:r>
          </a:p>
          <a:p>
            <a:pPr>
              <a:buNone/>
            </a:pPr>
            <a:r>
              <a:rPr lang="en-US" dirty="0" smtClean="0">
                <a:sym typeface="Symbol"/>
              </a:rPr>
              <a:t>	and represents the time-average fraction of time spent in each state</a:t>
            </a:r>
          </a:p>
          <a:p>
            <a:r>
              <a:rPr lang="en-US" dirty="0" smtClean="0">
                <a:sym typeface="Symbol"/>
              </a:rPr>
              <a:t>Conversely, if the stationary distribution of an irreducible periodic DTMC exists, then the chain is </a:t>
            </a:r>
            <a:r>
              <a:rPr lang="en-US" smtClean="0">
                <a:sym typeface="Symbol"/>
              </a:rPr>
              <a:t>positive recurrent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8E9D7-F266-4771-A2AB-6C120368CA62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8E9D7-F266-4771-A2AB-6C120368CA62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5" name="Flowchart: Process 4"/>
          <p:cNvSpPr/>
          <p:nvPr/>
        </p:nvSpPr>
        <p:spPr>
          <a:xfrm>
            <a:off x="685800" y="1524000"/>
            <a:ext cx="3429000" cy="2133600"/>
          </a:xfrm>
          <a:prstGeom prst="flowChartProcess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Stationary probability for state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j</a:t>
            </a:r>
          </a:p>
          <a:p>
            <a:pPr algn="ctr"/>
            <a:endParaRPr lang="en-US" i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en-US" i="1" baseline="-25000" dirty="0" err="1" smtClean="0">
                <a:latin typeface="Times New Roman" pitchFamily="18" charset="0"/>
                <a:cs typeface="Times New Roman" pitchFamily="18" charset="0"/>
              </a:rPr>
              <a:t>j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Σ</a:t>
            </a:r>
            <a:r>
              <a:rPr lang="en-US" i="1" baseline="-250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i="1" baseline="-25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en-US" i="1" baseline="-25000" dirty="0" err="1" smtClean="0">
                <a:latin typeface="Times New Roman" pitchFamily="18" charset="0"/>
                <a:cs typeface="Times New Roman" pitchFamily="18" charset="0"/>
              </a:rPr>
              <a:t>j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i="1" baseline="-25000" dirty="0" err="1" smtClean="0">
                <a:latin typeface="Times New Roman" pitchFamily="18" charset="0"/>
                <a:cs typeface="Times New Roman" pitchFamily="18" charset="0"/>
              </a:rPr>
              <a:t>ij</a:t>
            </a:r>
            <a:endParaRPr lang="en-US" baseline="-25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Flowchart: Process 5"/>
          <p:cNvSpPr/>
          <p:nvPr/>
        </p:nvSpPr>
        <p:spPr>
          <a:xfrm>
            <a:off x="5029200" y="1524000"/>
            <a:ext cx="3429000" cy="2133600"/>
          </a:xfrm>
          <a:prstGeom prst="flowChartProcess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Limiting probability of being</a:t>
            </a:r>
          </a:p>
          <a:p>
            <a:pPr algn="ctr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in state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j</a:t>
            </a:r>
          </a:p>
          <a:p>
            <a:pPr algn="ctr"/>
            <a:endParaRPr lang="en-US" i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en-US" i="1" baseline="-25000" dirty="0" err="1" smtClean="0">
                <a:latin typeface="Times New Roman" pitchFamily="18" charset="0"/>
                <a:cs typeface="Times New Roman" pitchFamily="18" charset="0"/>
              </a:rPr>
              <a:t>j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lim</a:t>
            </a:r>
            <a:r>
              <a:rPr lang="en-US" i="1" baseline="-25000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baseline="-25000" dirty="0" smtClean="0">
                <a:latin typeface="Times New Roman" pitchFamily="18" charset="0"/>
                <a:cs typeface="Times New Roman" pitchFamily="18" charset="0"/>
                <a:sym typeface="Symbol"/>
              </a:rPr>
              <a:t>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i="1" baseline="-25000" dirty="0" err="1" smtClean="0">
                <a:latin typeface="Times New Roman" pitchFamily="18" charset="0"/>
                <a:cs typeface="Times New Roman" pitchFamily="18" charset="0"/>
              </a:rPr>
              <a:t>ij</a:t>
            </a:r>
            <a:r>
              <a:rPr lang="en-US" i="1" baseline="50000" dirty="0" err="1" smtClean="0">
                <a:latin typeface="Times New Roman" pitchFamily="18" charset="0"/>
                <a:cs typeface="Times New Roman" pitchFamily="18" charset="0"/>
              </a:rPr>
              <a:t>n</a:t>
            </a:r>
            <a:endParaRPr lang="en-US" baseline="500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8" name="Straight Arrow Connector 7"/>
          <p:cNvCxnSpPr>
            <a:stCxn id="5" idx="3"/>
            <a:endCxn id="6" idx="1"/>
          </p:cNvCxnSpPr>
          <p:nvPr/>
        </p:nvCxnSpPr>
        <p:spPr>
          <a:xfrm>
            <a:off x="4114800" y="2590800"/>
            <a:ext cx="914400" cy="0"/>
          </a:xfrm>
          <a:prstGeom prst="straightConnector1">
            <a:avLst/>
          </a:prstGeom>
          <a:ln w="1905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Flowchart: Process 8"/>
          <p:cNvSpPr/>
          <p:nvPr/>
        </p:nvSpPr>
        <p:spPr>
          <a:xfrm>
            <a:off x="685800" y="4419600"/>
            <a:ext cx="3429000" cy="2133600"/>
          </a:xfrm>
          <a:prstGeom prst="flowChartProcess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Reciprocal of time between visits to state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j</a:t>
            </a:r>
          </a:p>
          <a:p>
            <a:pPr algn="ctr"/>
            <a:endParaRPr lang="en-US" i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en-US" i="1" baseline="-25000" dirty="0" err="1" smtClean="0">
                <a:latin typeface="Times New Roman" pitchFamily="18" charset="0"/>
                <a:cs typeface="Times New Roman" pitchFamily="18" charset="0"/>
              </a:rPr>
              <a:t>j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1/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i="1" baseline="-25000" dirty="0" err="1" smtClean="0">
                <a:latin typeface="Times New Roman" pitchFamily="18" charset="0"/>
                <a:cs typeface="Times New Roman" pitchFamily="18" charset="0"/>
              </a:rPr>
              <a:t>jj</a:t>
            </a:r>
            <a:endParaRPr lang="en-US" baseline="-25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Flowchart: Process 9"/>
          <p:cNvSpPr/>
          <p:nvPr/>
        </p:nvSpPr>
        <p:spPr>
          <a:xfrm>
            <a:off x="5029200" y="4419600"/>
            <a:ext cx="3429000" cy="2133600"/>
          </a:xfrm>
          <a:prstGeom prst="flowChartProcess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Time-average fraction of time spent in state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j</a:t>
            </a:r>
          </a:p>
          <a:p>
            <a:pPr algn="ctr"/>
            <a:endParaRPr lang="en-US" i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en-US" i="1" baseline="-25000" dirty="0" err="1" smtClean="0">
                <a:latin typeface="Times New Roman" pitchFamily="18" charset="0"/>
                <a:cs typeface="Times New Roman" pitchFamily="18" charset="0"/>
              </a:rPr>
              <a:t>j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lim</a:t>
            </a:r>
            <a:r>
              <a:rPr lang="en-US" i="1" baseline="-25000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baseline="-25000" dirty="0" smtClean="0">
                <a:latin typeface="Times New Roman" pitchFamily="18" charset="0"/>
                <a:cs typeface="Times New Roman" pitchFamily="18" charset="0"/>
                <a:sym typeface="Symbol"/>
              </a:rPr>
              <a:t>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  <a:sym typeface="Symbol"/>
              </a:rPr>
              <a:t>N</a:t>
            </a:r>
            <a:r>
              <a:rPr lang="en-US" i="1" baseline="-25000" dirty="0" err="1" smtClean="0">
                <a:latin typeface="Times New Roman" pitchFamily="18" charset="0"/>
                <a:cs typeface="Times New Roman" pitchFamily="18" charset="0"/>
                <a:sym typeface="Symbol"/>
              </a:rPr>
              <a:t>j</a:t>
            </a:r>
            <a:r>
              <a:rPr lang="en-US" dirty="0" smtClean="0">
                <a:latin typeface="Times New Roman" pitchFamily="18" charset="0"/>
                <a:cs typeface="Times New Roman" pitchFamily="18" charset="0"/>
                <a:sym typeface="Symbol"/>
              </a:rPr>
              <a:t>(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  <a:sym typeface="Symbol"/>
              </a:rPr>
              <a:t>)/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t = 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i="1" baseline="-25000" dirty="0" err="1" smtClean="0">
                <a:latin typeface="Times New Roman" pitchFamily="18" charset="0"/>
                <a:cs typeface="Times New Roman" pitchFamily="18" charset="0"/>
              </a:rPr>
              <a:t>j</a:t>
            </a:r>
            <a:endParaRPr lang="en-US" baseline="500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2" name="Straight Arrow Connector 11"/>
          <p:cNvCxnSpPr>
            <a:stCxn id="9" idx="3"/>
            <a:endCxn id="10" idx="1"/>
          </p:cNvCxnSpPr>
          <p:nvPr/>
        </p:nvCxnSpPr>
        <p:spPr>
          <a:xfrm>
            <a:off x="4114800" y="5486400"/>
            <a:ext cx="914400" cy="0"/>
          </a:xfrm>
          <a:prstGeom prst="straightConnector1">
            <a:avLst/>
          </a:prstGeom>
          <a:ln w="1905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stCxn id="6" idx="2"/>
            <a:endCxn id="10" idx="0"/>
          </p:cNvCxnSpPr>
          <p:nvPr/>
        </p:nvCxnSpPr>
        <p:spPr>
          <a:xfrm>
            <a:off x="6743700" y="3657600"/>
            <a:ext cx="0" cy="762000"/>
          </a:xfrm>
          <a:prstGeom prst="straightConnector1">
            <a:avLst/>
          </a:prstGeom>
          <a:ln w="1905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>
            <a:stCxn id="5" idx="2"/>
            <a:endCxn id="9" idx="0"/>
          </p:cNvCxnSpPr>
          <p:nvPr/>
        </p:nvCxnSpPr>
        <p:spPr>
          <a:xfrm>
            <a:off x="2400300" y="3657600"/>
            <a:ext cx="0" cy="762000"/>
          </a:xfrm>
          <a:prstGeom prst="straightConnector1">
            <a:avLst/>
          </a:prstGeom>
          <a:ln w="1905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Putting Things on a Firmer Footing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82000" cy="4525963"/>
          </a:xfrm>
        </p:spPr>
        <p:txBody>
          <a:bodyPr/>
          <a:lstStyle/>
          <a:p>
            <a:r>
              <a:rPr lang="en-US" dirty="0" smtClean="0"/>
              <a:t>When does the limiting distribution exist?</a:t>
            </a:r>
          </a:p>
          <a:p>
            <a:pPr lvl="4"/>
            <a:endParaRPr lang="en-US" dirty="0" smtClean="0"/>
          </a:p>
          <a:p>
            <a:r>
              <a:rPr lang="en-US" dirty="0" smtClean="0"/>
              <a:t>How does the limiting distribution compare to time averages (fraction of time spent in state </a:t>
            </a:r>
            <a:r>
              <a:rPr lang="en-US" i="1" dirty="0" smtClean="0"/>
              <a:t>j</a:t>
            </a:r>
            <a:r>
              <a:rPr lang="en-US" dirty="0" smtClean="0"/>
              <a:t>)?</a:t>
            </a:r>
          </a:p>
          <a:p>
            <a:pPr lvl="1"/>
            <a:r>
              <a:rPr lang="en-US" dirty="0" smtClean="0"/>
              <a:t>The limiting distribution is an </a:t>
            </a:r>
            <a:r>
              <a:rPr lang="en-US" i="1" dirty="0" smtClean="0"/>
              <a:t>ensemble average</a:t>
            </a:r>
          </a:p>
          <a:p>
            <a:pPr lvl="4"/>
            <a:endParaRPr lang="en-US" dirty="0" smtClean="0"/>
          </a:p>
          <a:p>
            <a:r>
              <a:rPr lang="en-US" dirty="0" smtClean="0"/>
              <a:t>How does the average time between successive visits to sate </a:t>
            </a:r>
            <a:r>
              <a:rPr lang="en-US" i="1" dirty="0" smtClean="0"/>
              <a:t>j</a:t>
            </a:r>
            <a:r>
              <a:rPr lang="en-US" dirty="0" smtClean="0"/>
              <a:t> compare to </a:t>
            </a:r>
            <a:r>
              <a:rPr lang="en-US" i="1" dirty="0" smtClean="0">
                <a:sym typeface="Symbol"/>
              </a:rPr>
              <a:t></a:t>
            </a:r>
            <a:r>
              <a:rPr lang="en-US" i="1" baseline="-25000" dirty="0" smtClean="0">
                <a:sym typeface="Symbol"/>
              </a:rPr>
              <a:t>j</a:t>
            </a:r>
            <a:r>
              <a:rPr lang="en-US" i="1" dirty="0" smtClean="0">
                <a:sym typeface="Symbol"/>
              </a:rPr>
              <a:t> </a:t>
            </a:r>
            <a:r>
              <a:rPr lang="en-US" dirty="0" smtClean="0">
                <a:sym typeface="Symbol"/>
              </a:rPr>
              <a:t>(the probability of being in state </a:t>
            </a:r>
            <a:r>
              <a:rPr lang="en-US" i="1" dirty="0" smtClean="0">
                <a:sym typeface="Symbol"/>
              </a:rPr>
              <a:t>j)</a:t>
            </a:r>
            <a:r>
              <a:rPr lang="en-US" dirty="0" smtClean="0">
                <a:sym typeface="Symbol"/>
              </a:rPr>
              <a:t>?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8E9D7-F266-4771-A2AB-6C120368CA62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Some Definitions &amp; Properties</a:t>
            </a:r>
            <a:br>
              <a:rPr lang="en-US" dirty="0" smtClean="0"/>
            </a:br>
            <a:r>
              <a:rPr lang="en-US" sz="2700" dirty="0" smtClean="0"/>
              <a:t>(Recall our Earlier Notion of </a:t>
            </a:r>
            <a:r>
              <a:rPr lang="en-US" sz="2700" dirty="0" err="1" smtClean="0"/>
              <a:t>Ergodicity</a:t>
            </a:r>
            <a:r>
              <a:rPr lang="en-US" sz="2700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534400" cy="5257800"/>
          </a:xfrm>
        </p:spPr>
        <p:txBody>
          <a:bodyPr>
            <a:normAutofit fontScale="62500" lnSpcReduction="20000"/>
          </a:bodyPr>
          <a:lstStyle/>
          <a:p>
            <a:pPr>
              <a:lnSpc>
                <a:spcPct val="120000"/>
              </a:lnSpc>
            </a:pPr>
            <a:r>
              <a:rPr lang="en-US" dirty="0" smtClean="0"/>
              <a:t>Period (of state </a:t>
            </a:r>
            <a:r>
              <a:rPr lang="en-US" i="1" dirty="0" smtClean="0"/>
              <a:t>j</a:t>
            </a:r>
            <a:r>
              <a:rPr lang="en-US" dirty="0" smtClean="0"/>
              <a:t>): GCD of integers </a:t>
            </a:r>
            <a:r>
              <a:rPr lang="en-US" i="1" dirty="0" smtClean="0"/>
              <a:t>n</a:t>
            </a:r>
            <a:r>
              <a:rPr lang="en-US" dirty="0" smtClean="0"/>
              <a:t> </a:t>
            </a:r>
            <a:r>
              <a:rPr lang="en-US" dirty="0" err="1" smtClean="0"/>
              <a:t>s.t</a:t>
            </a:r>
            <a:r>
              <a:rPr lang="en-US" dirty="0" smtClean="0"/>
              <a:t>. </a:t>
            </a:r>
            <a:r>
              <a:rPr lang="en-US" i="1" dirty="0" err="1" smtClean="0"/>
              <a:t>P</a:t>
            </a:r>
            <a:r>
              <a:rPr lang="en-US" i="1" baseline="-25000" dirty="0" err="1" smtClean="0"/>
              <a:t>jj</a:t>
            </a:r>
            <a:r>
              <a:rPr lang="en-US" i="1" baseline="30000" dirty="0" err="1" smtClean="0"/>
              <a:t>n</a:t>
            </a:r>
            <a:r>
              <a:rPr lang="en-US" dirty="0" smtClean="0"/>
              <a:t>&gt;0</a:t>
            </a:r>
          </a:p>
          <a:p>
            <a:pPr lvl="1">
              <a:lnSpc>
                <a:spcPct val="120000"/>
              </a:lnSpc>
            </a:pPr>
            <a:r>
              <a:rPr lang="en-US" dirty="0" smtClean="0"/>
              <a:t>State is </a:t>
            </a:r>
            <a:r>
              <a:rPr lang="en-US" dirty="0" err="1" smtClean="0"/>
              <a:t>aperiodic</a:t>
            </a:r>
            <a:r>
              <a:rPr lang="en-US" dirty="0" smtClean="0"/>
              <a:t> if period is 1</a:t>
            </a:r>
          </a:p>
          <a:p>
            <a:pPr lvl="1">
              <a:lnSpc>
                <a:spcPct val="120000"/>
              </a:lnSpc>
            </a:pPr>
            <a:r>
              <a:rPr lang="en-US" dirty="0" smtClean="0"/>
              <a:t>A </a:t>
            </a:r>
            <a:r>
              <a:rPr lang="en-US" u="sng" dirty="0" smtClean="0"/>
              <a:t>Markov chain</a:t>
            </a:r>
            <a:r>
              <a:rPr lang="en-US" dirty="0" smtClean="0"/>
              <a:t> is </a:t>
            </a:r>
            <a:r>
              <a:rPr lang="en-US" i="1" dirty="0" err="1" smtClean="0"/>
              <a:t>aperiodic</a:t>
            </a:r>
            <a:r>
              <a:rPr lang="en-US" dirty="0" smtClean="0"/>
              <a:t> if all states are </a:t>
            </a:r>
            <a:r>
              <a:rPr lang="en-US" dirty="0" err="1" smtClean="0"/>
              <a:t>aperiodic</a:t>
            </a:r>
            <a:endParaRPr lang="en-US" dirty="0" smtClean="0"/>
          </a:p>
          <a:p>
            <a:pPr>
              <a:lnSpc>
                <a:spcPct val="120000"/>
              </a:lnSpc>
            </a:pPr>
            <a:r>
              <a:rPr lang="en-US" dirty="0" smtClean="0"/>
              <a:t>A </a:t>
            </a:r>
            <a:r>
              <a:rPr lang="en-US" u="sng" dirty="0" smtClean="0"/>
              <a:t>Markov chain</a:t>
            </a:r>
            <a:r>
              <a:rPr lang="en-US" dirty="0" smtClean="0"/>
              <a:t> is </a:t>
            </a:r>
            <a:r>
              <a:rPr lang="en-US" i="1" dirty="0" smtClean="0"/>
              <a:t>irreducible</a:t>
            </a:r>
            <a:r>
              <a:rPr lang="en-US" dirty="0" smtClean="0"/>
              <a:t> if all states communicate</a:t>
            </a:r>
          </a:p>
          <a:p>
            <a:pPr lvl="1">
              <a:lnSpc>
                <a:spcPct val="120000"/>
              </a:lnSpc>
            </a:pPr>
            <a:r>
              <a:rPr lang="en-US" dirty="0" smtClean="0"/>
              <a:t>For all </a:t>
            </a:r>
            <a:r>
              <a:rPr lang="en-US" i="1" dirty="0" err="1" smtClean="0"/>
              <a:t>i</a:t>
            </a:r>
            <a:r>
              <a:rPr lang="en-US" i="1" dirty="0" smtClean="0"/>
              <a:t> </a:t>
            </a:r>
            <a:r>
              <a:rPr lang="en-US" dirty="0" smtClean="0"/>
              <a:t>and </a:t>
            </a:r>
            <a:r>
              <a:rPr lang="en-US" i="1" dirty="0" smtClean="0"/>
              <a:t>j</a:t>
            </a:r>
            <a:r>
              <a:rPr lang="en-US" dirty="0" smtClean="0"/>
              <a:t>, </a:t>
            </a:r>
            <a:r>
              <a:rPr lang="en-US" i="1" dirty="0" err="1" smtClean="0"/>
              <a:t>P</a:t>
            </a:r>
            <a:r>
              <a:rPr lang="en-US" i="1" baseline="-25000" dirty="0" err="1" smtClean="0"/>
              <a:t>ij</a:t>
            </a:r>
            <a:r>
              <a:rPr lang="en-US" i="1" baseline="30000" dirty="0" err="1" smtClean="0"/>
              <a:t>n</a:t>
            </a:r>
            <a:r>
              <a:rPr lang="en-US" dirty="0" smtClean="0"/>
              <a:t>&gt;0 for some </a:t>
            </a:r>
            <a:r>
              <a:rPr lang="en-US" i="1" dirty="0" smtClean="0"/>
              <a:t>n</a:t>
            </a:r>
          </a:p>
          <a:p>
            <a:pPr>
              <a:lnSpc>
                <a:spcPct val="120000"/>
              </a:lnSpc>
            </a:pPr>
            <a:r>
              <a:rPr lang="en-US" dirty="0" smtClean="0"/>
              <a:t>State </a:t>
            </a:r>
            <a:r>
              <a:rPr lang="en-US" i="1" dirty="0" smtClean="0"/>
              <a:t>j</a:t>
            </a:r>
            <a:r>
              <a:rPr lang="en-US" dirty="0" smtClean="0"/>
              <a:t> is recurrent (transient) if the probability </a:t>
            </a:r>
            <a:r>
              <a:rPr lang="en-US" i="1" dirty="0" err="1" smtClean="0"/>
              <a:t>f</a:t>
            </a:r>
            <a:r>
              <a:rPr lang="en-US" i="1" baseline="-25000" dirty="0" err="1" smtClean="0"/>
              <a:t>j</a:t>
            </a:r>
            <a:r>
              <a:rPr lang="en-US" i="1" dirty="0" smtClean="0"/>
              <a:t> </a:t>
            </a:r>
            <a:r>
              <a:rPr lang="en-US" dirty="0" smtClean="0"/>
              <a:t>of starting at </a:t>
            </a:r>
            <a:r>
              <a:rPr lang="en-US" i="1" dirty="0" smtClean="0"/>
              <a:t>j</a:t>
            </a:r>
            <a:r>
              <a:rPr lang="en-US" dirty="0" smtClean="0"/>
              <a:t> and ever returning to </a:t>
            </a:r>
            <a:r>
              <a:rPr lang="en-US" i="1" dirty="0" smtClean="0"/>
              <a:t>j</a:t>
            </a:r>
            <a:r>
              <a:rPr lang="en-US" dirty="0" smtClean="0"/>
              <a:t> is =1 (&lt;1)</a:t>
            </a:r>
          </a:p>
          <a:p>
            <a:pPr lvl="1">
              <a:lnSpc>
                <a:spcPct val="120000"/>
              </a:lnSpc>
            </a:pPr>
            <a:r>
              <a:rPr lang="en-US" dirty="0" smtClean="0"/>
              <a:t>Number of visits to a recurrent (transient) state is infinite (finite) with probability 1</a:t>
            </a:r>
          </a:p>
          <a:p>
            <a:pPr lvl="1">
              <a:lnSpc>
                <a:spcPct val="120000"/>
              </a:lnSpc>
            </a:pPr>
            <a:r>
              <a:rPr lang="en-US" dirty="0" smtClean="0"/>
              <a:t>If state </a:t>
            </a:r>
            <a:r>
              <a:rPr lang="en-US" i="1" dirty="0" smtClean="0"/>
              <a:t>j</a:t>
            </a:r>
            <a:r>
              <a:rPr lang="en-US" dirty="0" smtClean="0"/>
              <a:t> is recurrent (transient), then </a:t>
            </a:r>
            <a:r>
              <a:rPr lang="el-GR" dirty="0" smtClean="0">
                <a:sym typeface="Symbol"/>
              </a:rPr>
              <a:t>Σ</a:t>
            </a:r>
            <a:r>
              <a:rPr lang="en-US" i="1" baseline="-25000" dirty="0" err="1" smtClean="0">
                <a:sym typeface="Symbol"/>
              </a:rPr>
              <a:t>n</a:t>
            </a:r>
            <a:r>
              <a:rPr lang="en-US" i="1" dirty="0" err="1" smtClean="0"/>
              <a:t>P</a:t>
            </a:r>
            <a:r>
              <a:rPr lang="en-US" i="1" baseline="-25000" dirty="0" err="1" smtClean="0"/>
              <a:t>jj</a:t>
            </a:r>
            <a:r>
              <a:rPr lang="en-US" i="1" baseline="30000" dirty="0" err="1" smtClean="0"/>
              <a:t>n</a:t>
            </a:r>
            <a:r>
              <a:rPr lang="en-US" i="1" dirty="0" smtClean="0"/>
              <a:t> = </a:t>
            </a:r>
            <a:r>
              <a:rPr lang="en-US" dirty="0" smtClean="0">
                <a:sym typeface="Symbol"/>
              </a:rPr>
              <a:t> (&lt; )</a:t>
            </a:r>
          </a:p>
          <a:p>
            <a:pPr lvl="1">
              <a:lnSpc>
                <a:spcPct val="120000"/>
              </a:lnSpc>
            </a:pPr>
            <a:r>
              <a:rPr lang="en-US" dirty="0" smtClean="0">
                <a:sym typeface="Symbol"/>
              </a:rPr>
              <a:t>In an irreducible Markov chain, states are either all transient or all recurrent</a:t>
            </a:r>
          </a:p>
          <a:p>
            <a:pPr lvl="2">
              <a:lnSpc>
                <a:spcPct val="120000"/>
              </a:lnSpc>
            </a:pPr>
            <a:r>
              <a:rPr lang="en-US" dirty="0" smtClean="0">
                <a:sym typeface="Symbol"/>
              </a:rPr>
              <a:t>A transient Markov chain does not have a limiting distribution</a:t>
            </a:r>
          </a:p>
          <a:p>
            <a:pPr>
              <a:lnSpc>
                <a:spcPct val="120000"/>
              </a:lnSpc>
            </a:pPr>
            <a:r>
              <a:rPr lang="en-US" dirty="0" smtClean="0">
                <a:sym typeface="Symbol"/>
              </a:rPr>
              <a:t>Positive recurrence and null recurrence: A </a:t>
            </a:r>
            <a:r>
              <a:rPr lang="en-US" u="sng" dirty="0" smtClean="0">
                <a:sym typeface="Symbol"/>
              </a:rPr>
              <a:t>Markov chain</a:t>
            </a:r>
            <a:r>
              <a:rPr lang="en-US" dirty="0" smtClean="0">
                <a:sym typeface="Symbol"/>
              </a:rPr>
              <a:t> is </a:t>
            </a:r>
            <a:r>
              <a:rPr lang="en-US" i="1" dirty="0" smtClean="0">
                <a:sym typeface="Symbol"/>
              </a:rPr>
              <a:t>positive recurrent </a:t>
            </a:r>
            <a:r>
              <a:rPr lang="en-US" dirty="0" smtClean="0">
                <a:sym typeface="Symbol"/>
              </a:rPr>
              <a:t>(</a:t>
            </a:r>
            <a:r>
              <a:rPr lang="en-US" i="1" dirty="0" smtClean="0">
                <a:sym typeface="Symbol"/>
              </a:rPr>
              <a:t>null recurrent</a:t>
            </a:r>
            <a:r>
              <a:rPr lang="en-US" dirty="0" smtClean="0">
                <a:sym typeface="Symbol"/>
              </a:rPr>
              <a:t>) if the mean time between returning to a state is finite (infinite)</a:t>
            </a:r>
          </a:p>
          <a:p>
            <a:pPr>
              <a:lnSpc>
                <a:spcPct val="120000"/>
              </a:lnSpc>
            </a:pPr>
            <a:r>
              <a:rPr lang="en-US" dirty="0" smtClean="0">
                <a:sym typeface="Symbol"/>
              </a:rPr>
              <a:t>An </a:t>
            </a:r>
            <a:r>
              <a:rPr lang="en-US" i="1" dirty="0" err="1" smtClean="0">
                <a:sym typeface="Symbol"/>
              </a:rPr>
              <a:t>ergodic</a:t>
            </a:r>
            <a:r>
              <a:rPr lang="en-US" dirty="0" smtClean="0">
                <a:sym typeface="Symbol"/>
              </a:rPr>
              <a:t> Markov chain is </a:t>
            </a:r>
            <a:r>
              <a:rPr lang="en-US" dirty="0" err="1" smtClean="0">
                <a:sym typeface="Symbol"/>
              </a:rPr>
              <a:t>aperiodic</a:t>
            </a:r>
            <a:r>
              <a:rPr lang="en-US" dirty="0" smtClean="0">
                <a:sym typeface="Symbol"/>
              </a:rPr>
              <a:t>, irreducible and positive recurrent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8E9D7-F266-4771-A2AB-6C120368CA62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Discrete Time Markov Chains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305800" cy="5257800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120000"/>
              </a:lnSpc>
            </a:pPr>
            <a:r>
              <a:rPr lang="en-US" dirty="0" smtClean="0"/>
              <a:t>For a recurrent, </a:t>
            </a:r>
            <a:r>
              <a:rPr lang="en-US" dirty="0" err="1" smtClean="0"/>
              <a:t>aperiodic</a:t>
            </a:r>
            <a:r>
              <a:rPr lang="en-US" dirty="0" smtClean="0"/>
              <a:t>, and irreducible DTMC</a:t>
            </a:r>
          </a:p>
          <a:p>
            <a:pPr lvl="1">
              <a:lnSpc>
                <a:spcPct val="120000"/>
              </a:lnSpc>
            </a:pPr>
            <a:r>
              <a:rPr lang="en-US" i="1" dirty="0" err="1" smtClean="0"/>
              <a:t>π</a:t>
            </a:r>
            <a:r>
              <a:rPr lang="en-US" i="1" baseline="-25000" dirty="0" err="1" smtClean="0"/>
              <a:t>j</a:t>
            </a:r>
            <a:r>
              <a:rPr lang="en-US" dirty="0" smtClean="0"/>
              <a:t> = lim</a:t>
            </a:r>
            <a:r>
              <a:rPr lang="en-US" i="1" baseline="-25000" dirty="0" smtClean="0"/>
              <a:t>n</a:t>
            </a:r>
            <a:r>
              <a:rPr lang="en-US" baseline="-25000" dirty="0" smtClean="0">
                <a:sym typeface="Symbol"/>
              </a:rPr>
              <a:t></a:t>
            </a:r>
            <a:r>
              <a:rPr lang="en-US" i="1" dirty="0" err="1" smtClean="0">
                <a:sym typeface="Symbol"/>
              </a:rPr>
              <a:t>P</a:t>
            </a:r>
            <a:r>
              <a:rPr lang="en-US" i="1" baseline="-25000" dirty="0" err="1" smtClean="0">
                <a:sym typeface="Symbol"/>
              </a:rPr>
              <a:t>ij</a:t>
            </a:r>
            <a:r>
              <a:rPr lang="en-US" i="1" baseline="50000" dirty="0" err="1" smtClean="0">
                <a:sym typeface="Symbol"/>
              </a:rPr>
              <a:t>n</a:t>
            </a:r>
            <a:r>
              <a:rPr lang="en-US" i="1" dirty="0" smtClean="0">
                <a:sym typeface="Symbol"/>
              </a:rPr>
              <a:t> = </a:t>
            </a:r>
            <a:r>
              <a:rPr lang="en-US" dirty="0" smtClean="0">
                <a:sym typeface="Symbol"/>
              </a:rPr>
              <a:t>1/</a:t>
            </a:r>
            <a:r>
              <a:rPr lang="en-US" i="1" dirty="0" err="1" smtClean="0">
                <a:sym typeface="Symbol"/>
              </a:rPr>
              <a:t>m</a:t>
            </a:r>
            <a:r>
              <a:rPr lang="en-US" i="1" baseline="-25000" dirty="0" err="1" smtClean="0">
                <a:sym typeface="Symbol"/>
              </a:rPr>
              <a:t>jj</a:t>
            </a:r>
            <a:r>
              <a:rPr lang="en-US" i="1" dirty="0" smtClean="0">
                <a:sym typeface="Symbol"/>
              </a:rPr>
              <a:t>, </a:t>
            </a:r>
            <a:r>
              <a:rPr lang="en-US" dirty="0" smtClean="0">
                <a:sym typeface="Symbol"/>
              </a:rPr>
              <a:t></a:t>
            </a:r>
            <a:r>
              <a:rPr lang="en-US" i="1" dirty="0" smtClean="0">
                <a:sym typeface="Symbol"/>
              </a:rPr>
              <a:t>j, </a:t>
            </a:r>
            <a:r>
              <a:rPr lang="en-US" dirty="0" smtClean="0">
                <a:sym typeface="Symbol"/>
              </a:rPr>
              <a:t> where </a:t>
            </a:r>
            <a:r>
              <a:rPr lang="en-US" i="1" dirty="0" err="1" smtClean="0">
                <a:sym typeface="Symbol"/>
              </a:rPr>
              <a:t>m</a:t>
            </a:r>
            <a:r>
              <a:rPr lang="en-US" i="1" baseline="-25000" dirty="0" err="1" smtClean="0">
                <a:sym typeface="Symbol"/>
              </a:rPr>
              <a:t>ij</a:t>
            </a:r>
            <a:r>
              <a:rPr lang="en-US" i="1" dirty="0" smtClean="0">
                <a:sym typeface="Symbol"/>
              </a:rPr>
              <a:t> </a:t>
            </a:r>
            <a:r>
              <a:rPr lang="en-US" dirty="0" smtClean="0">
                <a:sym typeface="Symbol"/>
              </a:rPr>
              <a:t>is the mean number of steps between visits to state </a:t>
            </a:r>
            <a:r>
              <a:rPr lang="en-US" i="1" dirty="0" smtClean="0">
                <a:sym typeface="Symbol"/>
              </a:rPr>
              <a:t>j</a:t>
            </a:r>
          </a:p>
          <a:p>
            <a:pPr lvl="1">
              <a:lnSpc>
                <a:spcPct val="120000"/>
              </a:lnSpc>
            </a:pPr>
            <a:r>
              <a:rPr lang="en-US" dirty="0" smtClean="0">
                <a:sym typeface="Symbol"/>
              </a:rPr>
              <a:t>If the chain is positive recurrent, then </a:t>
            </a:r>
            <a:r>
              <a:rPr lang="en-US" i="1" dirty="0" err="1" smtClean="0"/>
              <a:t>π</a:t>
            </a:r>
            <a:r>
              <a:rPr lang="en-US" i="1" baseline="-25000" dirty="0" err="1" smtClean="0"/>
              <a:t>j</a:t>
            </a:r>
            <a:r>
              <a:rPr lang="en-US" dirty="0" smtClean="0"/>
              <a:t> &gt; 0, </a:t>
            </a:r>
            <a:r>
              <a:rPr lang="en-US" dirty="0" smtClean="0">
                <a:sym typeface="Symbol"/>
              </a:rPr>
              <a:t></a:t>
            </a:r>
            <a:r>
              <a:rPr lang="en-US" i="1" dirty="0" smtClean="0">
                <a:sym typeface="Symbol"/>
              </a:rPr>
              <a:t>j</a:t>
            </a:r>
            <a:endParaRPr lang="en-US" dirty="0" smtClean="0">
              <a:sym typeface="Symbol"/>
            </a:endParaRPr>
          </a:p>
          <a:p>
            <a:pPr marL="628650" indent="-571500">
              <a:lnSpc>
                <a:spcPct val="120000"/>
              </a:lnSpc>
            </a:pPr>
            <a:r>
              <a:rPr lang="en-US" dirty="0" smtClean="0">
                <a:sym typeface="Symbol"/>
              </a:rPr>
              <a:t>For a </a:t>
            </a:r>
            <a:r>
              <a:rPr lang="en-US" i="1" dirty="0" smtClean="0">
                <a:sym typeface="Symbol"/>
              </a:rPr>
              <a:t>positive</a:t>
            </a:r>
            <a:r>
              <a:rPr lang="en-US" dirty="0" smtClean="0">
                <a:sym typeface="Symbol"/>
              </a:rPr>
              <a:t> recurrent, irreducible Markov chain</a:t>
            </a:r>
          </a:p>
          <a:p>
            <a:pPr marL="1028700" lvl="1" indent="-571500">
              <a:lnSpc>
                <a:spcPct val="120000"/>
              </a:lnSpc>
            </a:pPr>
            <a:r>
              <a:rPr lang="en-US" i="1" dirty="0" err="1" smtClean="0">
                <a:sym typeface="Symbol"/>
              </a:rPr>
              <a:t>p</a:t>
            </a:r>
            <a:r>
              <a:rPr lang="en-US" i="1" baseline="-25000" dirty="0" err="1" smtClean="0">
                <a:sym typeface="Symbol"/>
              </a:rPr>
              <a:t>j</a:t>
            </a:r>
            <a:r>
              <a:rPr lang="en-US" dirty="0" smtClean="0">
                <a:sym typeface="Symbol"/>
              </a:rPr>
              <a:t> = </a:t>
            </a:r>
            <a:r>
              <a:rPr lang="en-US" dirty="0" err="1" smtClean="0"/>
              <a:t>lim</a:t>
            </a:r>
            <a:r>
              <a:rPr lang="en-US" i="1" baseline="-25000" dirty="0" err="1" smtClean="0"/>
              <a:t>t</a:t>
            </a:r>
            <a:r>
              <a:rPr lang="en-US" baseline="-25000" dirty="0" smtClean="0">
                <a:sym typeface="Symbol"/>
              </a:rPr>
              <a:t></a:t>
            </a:r>
            <a:r>
              <a:rPr lang="en-US" i="1" dirty="0" err="1" smtClean="0">
                <a:sym typeface="Symbol"/>
              </a:rPr>
              <a:t>N</a:t>
            </a:r>
            <a:r>
              <a:rPr lang="en-US" i="1" baseline="-25000" dirty="0" err="1" smtClean="0">
                <a:sym typeface="Symbol"/>
              </a:rPr>
              <a:t>j</a:t>
            </a:r>
            <a:r>
              <a:rPr lang="en-US" dirty="0" smtClean="0">
                <a:sym typeface="Symbol"/>
              </a:rPr>
              <a:t>(</a:t>
            </a:r>
            <a:r>
              <a:rPr lang="en-US" i="1" dirty="0" smtClean="0">
                <a:sym typeface="Symbol"/>
              </a:rPr>
              <a:t>t</a:t>
            </a:r>
            <a:r>
              <a:rPr lang="en-US" dirty="0" smtClean="0">
                <a:sym typeface="Symbol"/>
              </a:rPr>
              <a:t>)/</a:t>
            </a:r>
            <a:r>
              <a:rPr lang="en-US" i="1" dirty="0" smtClean="0">
                <a:sym typeface="Symbol"/>
              </a:rPr>
              <a:t>t = </a:t>
            </a:r>
            <a:r>
              <a:rPr lang="en-US" dirty="0" smtClean="0">
                <a:sym typeface="Symbol"/>
              </a:rPr>
              <a:t>1/</a:t>
            </a:r>
            <a:r>
              <a:rPr lang="en-US" i="1" dirty="0" err="1" smtClean="0">
                <a:sym typeface="Symbol"/>
              </a:rPr>
              <a:t>m</a:t>
            </a:r>
            <a:r>
              <a:rPr lang="en-US" i="1" baseline="-25000" dirty="0" err="1" smtClean="0">
                <a:sym typeface="Symbol"/>
              </a:rPr>
              <a:t>jj</a:t>
            </a:r>
            <a:r>
              <a:rPr lang="en-US" i="1" dirty="0" smtClean="0">
                <a:sym typeface="Symbol"/>
              </a:rPr>
              <a:t> </a:t>
            </a:r>
            <a:r>
              <a:rPr lang="en-US" dirty="0" smtClean="0">
                <a:sym typeface="Symbol"/>
              </a:rPr>
              <a:t>&gt; 0</a:t>
            </a:r>
            <a:r>
              <a:rPr lang="en-US" i="1" dirty="0" smtClean="0">
                <a:sym typeface="Symbol"/>
              </a:rPr>
              <a:t> </a:t>
            </a:r>
            <a:r>
              <a:rPr lang="en-US" dirty="0" smtClean="0">
                <a:sym typeface="Symbol"/>
              </a:rPr>
              <a:t></a:t>
            </a:r>
            <a:r>
              <a:rPr lang="en-US" i="1" dirty="0" smtClean="0">
                <a:sym typeface="Symbol"/>
              </a:rPr>
              <a:t>j</a:t>
            </a:r>
            <a:r>
              <a:rPr lang="en-US" dirty="0" smtClean="0">
                <a:sym typeface="Symbol"/>
              </a:rPr>
              <a:t>, with probability 1, where </a:t>
            </a:r>
            <a:r>
              <a:rPr lang="en-US" i="1" dirty="0" err="1" smtClean="0">
                <a:sym typeface="Symbol"/>
              </a:rPr>
              <a:t>p</a:t>
            </a:r>
            <a:r>
              <a:rPr lang="en-US" i="1" baseline="-25000" dirty="0" err="1" smtClean="0">
                <a:sym typeface="Symbol"/>
              </a:rPr>
              <a:t>j</a:t>
            </a:r>
            <a:r>
              <a:rPr lang="en-US" dirty="0" smtClean="0">
                <a:sym typeface="Symbol"/>
              </a:rPr>
              <a:t> is the time-average fraction of time in state </a:t>
            </a:r>
            <a:r>
              <a:rPr lang="en-US" i="1" dirty="0" smtClean="0">
                <a:sym typeface="Symbol"/>
              </a:rPr>
              <a:t>j</a:t>
            </a:r>
            <a:r>
              <a:rPr lang="en-US" dirty="0" smtClean="0">
                <a:sym typeface="Symbol"/>
              </a:rPr>
              <a:t> (Note: aperiodicity is </a:t>
            </a:r>
            <a:r>
              <a:rPr lang="en-US" b="1" dirty="0" smtClean="0">
                <a:sym typeface="Symbol"/>
              </a:rPr>
              <a:t>not</a:t>
            </a:r>
            <a:r>
              <a:rPr lang="en-US" dirty="0" smtClean="0">
                <a:sym typeface="Symbol"/>
              </a:rPr>
              <a:t> required)</a:t>
            </a:r>
            <a:endParaRPr lang="en-US" b="1" dirty="0" smtClean="0"/>
          </a:p>
          <a:p>
            <a:pPr>
              <a:lnSpc>
                <a:spcPct val="120000"/>
              </a:lnSpc>
            </a:pPr>
            <a:r>
              <a:rPr lang="en-US" dirty="0" smtClean="0">
                <a:sym typeface="Symbol"/>
              </a:rPr>
              <a:t>An irreducible and </a:t>
            </a:r>
            <a:r>
              <a:rPr lang="en-US" dirty="0" err="1" smtClean="0">
                <a:sym typeface="Symbol"/>
              </a:rPr>
              <a:t>aperiodic</a:t>
            </a:r>
            <a:r>
              <a:rPr lang="en-US" dirty="0" smtClean="0">
                <a:sym typeface="Symbol"/>
              </a:rPr>
              <a:t> DTMC satisfies either</a:t>
            </a:r>
          </a:p>
          <a:p>
            <a:pPr marL="1028700" lvl="1" indent="-571500">
              <a:lnSpc>
                <a:spcPct val="120000"/>
              </a:lnSpc>
              <a:buFont typeface="+mj-lt"/>
              <a:buAutoNum type="romanLcPeriod"/>
            </a:pPr>
            <a:r>
              <a:rPr lang="en-US" dirty="0" smtClean="0"/>
              <a:t>All states are transient or null recurrent, so that </a:t>
            </a:r>
            <a:r>
              <a:rPr lang="en-US" i="1" dirty="0" err="1" smtClean="0"/>
              <a:t>π</a:t>
            </a:r>
            <a:r>
              <a:rPr lang="en-US" i="1" baseline="-25000" dirty="0" err="1" smtClean="0"/>
              <a:t>j</a:t>
            </a:r>
            <a:r>
              <a:rPr lang="en-US" dirty="0" smtClean="0"/>
              <a:t> = lim</a:t>
            </a:r>
            <a:r>
              <a:rPr lang="en-US" i="1" baseline="-25000" dirty="0" smtClean="0"/>
              <a:t>n</a:t>
            </a:r>
            <a:r>
              <a:rPr lang="en-US" baseline="-25000" dirty="0" smtClean="0">
                <a:sym typeface="Symbol"/>
              </a:rPr>
              <a:t></a:t>
            </a:r>
            <a:r>
              <a:rPr lang="en-US" i="1" dirty="0" err="1" smtClean="0">
                <a:sym typeface="Symbol"/>
              </a:rPr>
              <a:t>P</a:t>
            </a:r>
            <a:r>
              <a:rPr lang="en-US" i="1" baseline="-25000" dirty="0" err="1" smtClean="0">
                <a:sym typeface="Symbol"/>
              </a:rPr>
              <a:t>ij</a:t>
            </a:r>
            <a:r>
              <a:rPr lang="en-US" i="1" baseline="50000" dirty="0" err="1" smtClean="0">
                <a:sym typeface="Symbol"/>
              </a:rPr>
              <a:t>n</a:t>
            </a:r>
            <a:r>
              <a:rPr lang="en-US" i="1" dirty="0" smtClean="0">
                <a:sym typeface="Symbol"/>
              </a:rPr>
              <a:t> </a:t>
            </a:r>
            <a:r>
              <a:rPr lang="en-US" dirty="0" smtClean="0">
                <a:sym typeface="Symbol"/>
              </a:rPr>
              <a:t>= 0 and a stationary distribution does </a:t>
            </a:r>
            <a:r>
              <a:rPr lang="en-US" b="1" dirty="0" smtClean="0">
                <a:sym typeface="Symbol"/>
              </a:rPr>
              <a:t>not</a:t>
            </a:r>
            <a:r>
              <a:rPr lang="en-US" dirty="0" smtClean="0">
                <a:sym typeface="Symbol"/>
              </a:rPr>
              <a:t> exist; or</a:t>
            </a:r>
          </a:p>
          <a:p>
            <a:pPr marL="1028700" lvl="1" indent="-571500">
              <a:lnSpc>
                <a:spcPct val="120000"/>
              </a:lnSpc>
              <a:buFont typeface="+mj-lt"/>
              <a:buAutoNum type="romanLcPeriod"/>
            </a:pPr>
            <a:r>
              <a:rPr lang="en-US" dirty="0" smtClean="0">
                <a:sym typeface="Symbol"/>
              </a:rPr>
              <a:t>All states are positive recurrent, in which the limiting distribution </a:t>
            </a:r>
            <a:r>
              <a:rPr lang="en-US" b="1" i="1" dirty="0" smtClean="0"/>
              <a:t>π</a:t>
            </a:r>
            <a:r>
              <a:rPr lang="en-US" i="1" dirty="0" smtClean="0"/>
              <a:t> </a:t>
            </a:r>
            <a:r>
              <a:rPr lang="en-US" dirty="0" smtClean="0"/>
              <a:t>= (</a:t>
            </a:r>
            <a:r>
              <a:rPr lang="en-US" i="1" dirty="0" smtClean="0"/>
              <a:t>π</a:t>
            </a:r>
            <a:r>
              <a:rPr lang="en-US" baseline="-25000" dirty="0" smtClean="0"/>
              <a:t>0</a:t>
            </a:r>
            <a:r>
              <a:rPr lang="en-US" dirty="0" smtClean="0"/>
              <a:t>,</a:t>
            </a:r>
            <a:r>
              <a:rPr lang="en-US" i="1" dirty="0" smtClean="0"/>
              <a:t>π</a:t>
            </a:r>
            <a:r>
              <a:rPr lang="en-US" baseline="-25000" dirty="0" smtClean="0"/>
              <a:t>1</a:t>
            </a:r>
            <a:r>
              <a:rPr lang="en-US" dirty="0" smtClean="0"/>
              <a:t>,</a:t>
            </a:r>
            <a:r>
              <a:rPr lang="en-US" i="1" dirty="0" smtClean="0"/>
              <a:t>π</a:t>
            </a:r>
            <a:r>
              <a:rPr lang="en-US" baseline="-25000" dirty="0" smtClean="0"/>
              <a:t>2</a:t>
            </a:r>
            <a:r>
              <a:rPr lang="en-US" dirty="0" smtClean="0"/>
              <a:t>,…) exists with </a:t>
            </a:r>
            <a:r>
              <a:rPr lang="en-US" i="1" dirty="0" err="1" smtClean="0"/>
              <a:t>π</a:t>
            </a:r>
            <a:r>
              <a:rPr lang="en-US" i="1" baseline="-25000" dirty="0" err="1" smtClean="0"/>
              <a:t>j</a:t>
            </a:r>
            <a:r>
              <a:rPr lang="en-US" dirty="0" smtClean="0"/>
              <a:t> = lim</a:t>
            </a:r>
            <a:r>
              <a:rPr lang="en-US" i="1" baseline="-25000" dirty="0" smtClean="0"/>
              <a:t>n</a:t>
            </a:r>
            <a:r>
              <a:rPr lang="en-US" baseline="-25000" dirty="0" smtClean="0">
                <a:sym typeface="Symbol"/>
              </a:rPr>
              <a:t></a:t>
            </a:r>
            <a:r>
              <a:rPr lang="en-US" i="1" dirty="0" err="1" smtClean="0">
                <a:sym typeface="Symbol"/>
              </a:rPr>
              <a:t>P</a:t>
            </a:r>
            <a:r>
              <a:rPr lang="en-US" i="1" baseline="-25000" dirty="0" err="1" smtClean="0">
                <a:sym typeface="Symbol"/>
              </a:rPr>
              <a:t>ij</a:t>
            </a:r>
            <a:r>
              <a:rPr lang="en-US" i="1" baseline="50000" dirty="0" err="1" smtClean="0">
                <a:sym typeface="Symbol"/>
              </a:rPr>
              <a:t>n</a:t>
            </a:r>
            <a:r>
              <a:rPr lang="en-US" i="1" dirty="0" smtClean="0">
                <a:sym typeface="Symbol"/>
              </a:rPr>
              <a:t> = </a:t>
            </a:r>
            <a:r>
              <a:rPr lang="en-US" dirty="0" smtClean="0">
                <a:sym typeface="Symbol"/>
              </a:rPr>
              <a:t>1/</a:t>
            </a:r>
            <a:r>
              <a:rPr lang="en-US" i="1" dirty="0" err="1" smtClean="0">
                <a:sym typeface="Symbol"/>
              </a:rPr>
              <a:t>m</a:t>
            </a:r>
            <a:r>
              <a:rPr lang="en-US" i="1" baseline="-25000" dirty="0" err="1" smtClean="0">
                <a:sym typeface="Symbol"/>
              </a:rPr>
              <a:t>ij</a:t>
            </a:r>
            <a:r>
              <a:rPr lang="en-US" i="1" dirty="0" smtClean="0">
                <a:sym typeface="Symbol"/>
              </a:rPr>
              <a:t> </a:t>
            </a:r>
            <a:r>
              <a:rPr lang="en-US" dirty="0" smtClean="0">
                <a:sym typeface="Symbol"/>
              </a:rPr>
              <a:t>&gt; 0</a:t>
            </a:r>
            <a:r>
              <a:rPr lang="en-US" i="1" dirty="0" smtClean="0">
                <a:sym typeface="Symbol"/>
              </a:rPr>
              <a:t> </a:t>
            </a:r>
            <a:r>
              <a:rPr lang="en-US" dirty="0" smtClean="0">
                <a:sym typeface="Symbol"/>
              </a:rPr>
              <a:t></a:t>
            </a:r>
            <a:r>
              <a:rPr lang="en-US" i="1" dirty="0" smtClean="0">
                <a:sym typeface="Symbol"/>
              </a:rPr>
              <a:t>j</a:t>
            </a:r>
            <a:r>
              <a:rPr lang="en-US" dirty="0" smtClean="0">
                <a:sym typeface="Symbol"/>
              </a:rPr>
              <a:t>. Furthermore, </a:t>
            </a:r>
            <a:r>
              <a:rPr lang="en-US" b="1" i="1" dirty="0" smtClean="0"/>
              <a:t>π</a:t>
            </a:r>
            <a:r>
              <a:rPr lang="en-US" i="1" dirty="0" smtClean="0"/>
              <a:t> </a:t>
            </a:r>
            <a:r>
              <a:rPr lang="en-US" dirty="0" smtClean="0"/>
              <a:t>is also a stationary distribution and no other stationary distribution exists. Finally, </a:t>
            </a:r>
            <a:r>
              <a:rPr lang="en-US" i="1" dirty="0" err="1" smtClean="0"/>
              <a:t>π</a:t>
            </a:r>
            <a:r>
              <a:rPr lang="en-US" i="1" baseline="-25000" dirty="0" err="1" smtClean="0"/>
              <a:t>j</a:t>
            </a:r>
            <a:r>
              <a:rPr lang="en-US" dirty="0" smtClean="0"/>
              <a:t> = </a:t>
            </a:r>
            <a:r>
              <a:rPr lang="en-US" i="1" dirty="0" err="1" smtClean="0">
                <a:sym typeface="Symbol"/>
              </a:rPr>
              <a:t>p</a:t>
            </a:r>
            <a:r>
              <a:rPr lang="en-US" i="1" baseline="-25000" dirty="0" err="1" smtClean="0">
                <a:sym typeface="Symbol"/>
              </a:rPr>
              <a:t>j</a:t>
            </a:r>
            <a:r>
              <a:rPr lang="en-US" dirty="0" smtClean="0">
                <a:sym typeface="Symbol"/>
              </a:rPr>
              <a:t>, the time-average fraction of time in state </a:t>
            </a:r>
            <a:r>
              <a:rPr lang="en-US" i="1" dirty="0" smtClean="0">
                <a:sym typeface="Symbol"/>
              </a:rPr>
              <a:t>j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8E9D7-F266-4771-A2AB-6C120368CA62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Null Recurrence?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124200"/>
            <a:ext cx="8458200" cy="3581400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20000"/>
              </a:lnSpc>
            </a:pPr>
            <a:r>
              <a:rPr lang="en-US" dirty="0" smtClean="0"/>
              <a:t>Above chain is null recurrent (infinite expected number of steps to return to a given state).  Let’s see why</a:t>
            </a:r>
          </a:p>
          <a:p>
            <a:pPr>
              <a:lnSpc>
                <a:spcPct val="120000"/>
              </a:lnSpc>
            </a:pPr>
            <a:r>
              <a:rPr lang="en-US" dirty="0" smtClean="0"/>
              <a:t>Proof by contradiction: Assume expected number of steps to return to state 0 from 0 is finite, </a:t>
            </a:r>
            <a:r>
              <a:rPr lang="en-US" i="1" dirty="0" smtClean="0"/>
              <a:t>i.e.,</a:t>
            </a:r>
            <a:r>
              <a:rPr lang="en-US" dirty="0" smtClean="0"/>
              <a:t> </a:t>
            </a:r>
            <a:r>
              <a:rPr lang="en-US" i="1" dirty="0" smtClean="0"/>
              <a:t>m</a:t>
            </a:r>
            <a:r>
              <a:rPr lang="en-US" baseline="-25000" dirty="0" smtClean="0"/>
              <a:t>00</a:t>
            </a:r>
            <a:r>
              <a:rPr lang="en-US" dirty="0" smtClean="0"/>
              <a:t> is finite</a:t>
            </a:r>
          </a:p>
          <a:p>
            <a:pPr lvl="1">
              <a:lnSpc>
                <a:spcPct val="120000"/>
              </a:lnSpc>
            </a:pPr>
            <a:r>
              <a:rPr lang="en-US" i="1" smtClean="0"/>
              <a:t>m</a:t>
            </a:r>
            <a:r>
              <a:rPr lang="en-US" baseline="-25000" smtClean="0"/>
              <a:t>00</a:t>
            </a:r>
            <a:r>
              <a:rPr lang="en-US" smtClean="0"/>
              <a:t> = ½ </a:t>
            </a:r>
            <a:r>
              <a:rPr lang="en-US" smtClean="0">
                <a:sym typeface="Symbol"/>
              </a:rPr>
              <a:t> </a:t>
            </a:r>
            <a:r>
              <a:rPr lang="en-US" smtClean="0"/>
              <a:t>0</a:t>
            </a:r>
            <a:r>
              <a:rPr lang="en-US" i="1" smtClean="0"/>
              <a:t> </a:t>
            </a:r>
            <a:r>
              <a:rPr lang="en-US" smtClean="0"/>
              <a:t>+ </a:t>
            </a:r>
            <a:r>
              <a:rPr lang="en-US" dirty="0" smtClean="0"/>
              <a:t>½ </a:t>
            </a:r>
            <a:r>
              <a:rPr lang="en-US" i="1" dirty="0" smtClean="0"/>
              <a:t>m</a:t>
            </a:r>
            <a:r>
              <a:rPr lang="en-US" baseline="-25000" dirty="0" smtClean="0"/>
              <a:t>10</a:t>
            </a:r>
            <a:r>
              <a:rPr lang="en-US" dirty="0" smtClean="0"/>
              <a:t> + 1 </a:t>
            </a:r>
            <a:r>
              <a:rPr lang="en-US" dirty="0" smtClean="0">
                <a:sym typeface="Symbol"/>
              </a:rPr>
              <a:t> </a:t>
            </a:r>
            <a:r>
              <a:rPr lang="en-US" i="1" dirty="0" smtClean="0"/>
              <a:t>m</a:t>
            </a:r>
            <a:r>
              <a:rPr lang="en-US" baseline="-25000" dirty="0" smtClean="0"/>
              <a:t>10</a:t>
            </a:r>
            <a:r>
              <a:rPr lang="en-US" dirty="0" smtClean="0"/>
              <a:t> = 2</a:t>
            </a:r>
            <a:r>
              <a:rPr lang="en-US" i="1" dirty="0" smtClean="0"/>
              <a:t>m</a:t>
            </a:r>
            <a:r>
              <a:rPr lang="en-US" baseline="-25000" dirty="0" smtClean="0"/>
              <a:t>00</a:t>
            </a:r>
            <a:r>
              <a:rPr lang="en-US" dirty="0" smtClean="0"/>
              <a:t> – 2, so that </a:t>
            </a:r>
            <a:r>
              <a:rPr lang="en-US" i="1" dirty="0" smtClean="0"/>
              <a:t>m</a:t>
            </a:r>
            <a:r>
              <a:rPr lang="en-US" baseline="-25000" dirty="0" smtClean="0"/>
              <a:t>10</a:t>
            </a:r>
            <a:r>
              <a:rPr lang="en-US" dirty="0" smtClean="0"/>
              <a:t> is also finite </a:t>
            </a:r>
          </a:p>
          <a:p>
            <a:pPr lvl="1">
              <a:lnSpc>
                <a:spcPct val="120000"/>
              </a:lnSpc>
            </a:pPr>
            <a:r>
              <a:rPr lang="en-US" dirty="0" smtClean="0"/>
              <a:t>This gives (1) </a:t>
            </a:r>
            <a:r>
              <a:rPr lang="en-US" i="1" dirty="0" smtClean="0"/>
              <a:t>m</a:t>
            </a:r>
            <a:r>
              <a:rPr lang="en-US" baseline="-25000" dirty="0" smtClean="0"/>
              <a:t>10</a:t>
            </a:r>
            <a:r>
              <a:rPr lang="en-US" dirty="0" smtClean="0"/>
              <a:t> = 1 + ½ </a:t>
            </a:r>
            <a:r>
              <a:rPr lang="en-US" dirty="0" smtClean="0">
                <a:sym typeface="Symbol"/>
              </a:rPr>
              <a:t> </a:t>
            </a:r>
            <a:r>
              <a:rPr lang="en-US" dirty="0" smtClean="0"/>
              <a:t>0</a:t>
            </a:r>
            <a:r>
              <a:rPr lang="en-US" i="1" dirty="0" smtClean="0"/>
              <a:t> </a:t>
            </a:r>
            <a:r>
              <a:rPr lang="en-US" dirty="0" smtClean="0"/>
              <a:t>+ ½ </a:t>
            </a:r>
            <a:r>
              <a:rPr lang="en-US" i="1" dirty="0" smtClean="0"/>
              <a:t>m</a:t>
            </a:r>
            <a:r>
              <a:rPr lang="en-US" baseline="-25000" dirty="0" smtClean="0"/>
              <a:t>20</a:t>
            </a:r>
            <a:r>
              <a:rPr lang="en-US" dirty="0" smtClean="0"/>
              <a:t> and by location invariance (expected time to take one step to the left does not depend on where we are), we also have (2) </a:t>
            </a:r>
            <a:r>
              <a:rPr lang="en-US" i="1" dirty="0" smtClean="0"/>
              <a:t>m</a:t>
            </a:r>
            <a:r>
              <a:rPr lang="en-US" baseline="-25000" dirty="0" smtClean="0"/>
              <a:t>20</a:t>
            </a:r>
            <a:r>
              <a:rPr lang="en-US" dirty="0" smtClean="0"/>
              <a:t> = 2</a:t>
            </a:r>
            <a:r>
              <a:rPr lang="en-US" i="1" dirty="0" smtClean="0"/>
              <a:t>m</a:t>
            </a:r>
            <a:r>
              <a:rPr lang="en-US" baseline="-25000" dirty="0" smtClean="0"/>
              <a:t>10</a:t>
            </a:r>
          </a:p>
          <a:p>
            <a:pPr lvl="1">
              <a:lnSpc>
                <a:spcPct val="120000"/>
              </a:lnSpc>
            </a:pPr>
            <a:r>
              <a:rPr lang="en-US" dirty="0" smtClean="0"/>
              <a:t>Combining (1) and (2) yields </a:t>
            </a:r>
            <a:r>
              <a:rPr lang="en-US" i="1" dirty="0" smtClean="0"/>
              <a:t>m</a:t>
            </a:r>
            <a:r>
              <a:rPr lang="en-US" baseline="-25000" dirty="0" smtClean="0"/>
              <a:t>10</a:t>
            </a:r>
            <a:r>
              <a:rPr lang="en-US" dirty="0" smtClean="0"/>
              <a:t> = 1 + </a:t>
            </a:r>
            <a:r>
              <a:rPr lang="en-US" i="1" dirty="0" smtClean="0"/>
              <a:t>m</a:t>
            </a:r>
            <a:r>
              <a:rPr lang="en-US" baseline="-25000" dirty="0" smtClean="0"/>
              <a:t>10</a:t>
            </a:r>
            <a:r>
              <a:rPr lang="en-US" dirty="0" smtClean="0"/>
              <a:t>, a contradiction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8E9D7-F266-4771-A2AB-6C120368CA62}" type="slidenum">
              <a:rPr lang="en-US" smtClean="0"/>
              <a:pPr/>
              <a:t>5</a:t>
            </a:fld>
            <a:endParaRPr lang="en-US"/>
          </a:p>
        </p:txBody>
      </p:sp>
      <p:grpSp>
        <p:nvGrpSpPr>
          <p:cNvPr id="5" name="Group 70"/>
          <p:cNvGrpSpPr/>
          <p:nvPr/>
        </p:nvGrpSpPr>
        <p:grpSpPr>
          <a:xfrm>
            <a:off x="228600" y="1219200"/>
            <a:ext cx="8563542" cy="1774116"/>
            <a:chOff x="275658" y="1589442"/>
            <a:chExt cx="8563542" cy="1774116"/>
          </a:xfrm>
        </p:grpSpPr>
        <p:sp>
          <p:nvSpPr>
            <p:cNvPr id="6" name="Oval 5"/>
            <p:cNvSpPr/>
            <p:nvPr/>
          </p:nvSpPr>
          <p:spPr>
            <a:xfrm>
              <a:off x="1062261" y="2136313"/>
              <a:ext cx="685800" cy="68580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0</a:t>
              </a:r>
              <a:endPara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" name="Oval 6"/>
            <p:cNvSpPr/>
            <p:nvPr/>
          </p:nvSpPr>
          <p:spPr>
            <a:xfrm>
              <a:off x="2586261" y="2136313"/>
              <a:ext cx="685800" cy="68580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1</a:t>
              </a:r>
              <a:endPara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" name="Oval 7"/>
            <p:cNvSpPr/>
            <p:nvPr/>
          </p:nvSpPr>
          <p:spPr>
            <a:xfrm>
              <a:off x="4110261" y="2136313"/>
              <a:ext cx="685800" cy="68580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</a:p>
          </p:txBody>
        </p:sp>
        <p:sp>
          <p:nvSpPr>
            <p:cNvPr id="9" name="Oval 8"/>
            <p:cNvSpPr/>
            <p:nvPr/>
          </p:nvSpPr>
          <p:spPr>
            <a:xfrm>
              <a:off x="5634261" y="2136313"/>
              <a:ext cx="685800" cy="68580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3</a:t>
              </a:r>
            </a:p>
          </p:txBody>
        </p:sp>
        <p:sp>
          <p:nvSpPr>
            <p:cNvPr id="10" name="Oval 9"/>
            <p:cNvSpPr/>
            <p:nvPr/>
          </p:nvSpPr>
          <p:spPr>
            <a:xfrm>
              <a:off x="7158261" y="2136313"/>
              <a:ext cx="685800" cy="68580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4</a:t>
              </a:r>
            </a:p>
          </p:txBody>
        </p:sp>
        <p:cxnSp>
          <p:nvCxnSpPr>
            <p:cNvPr id="11" name="Curved Connector 10"/>
            <p:cNvCxnSpPr>
              <a:stCxn id="6" idx="1"/>
              <a:endCxn id="6" idx="3"/>
            </p:cNvCxnSpPr>
            <p:nvPr/>
          </p:nvCxnSpPr>
          <p:spPr>
            <a:xfrm rot="16200000" flipH="1">
              <a:off x="920227" y="2479213"/>
              <a:ext cx="484934" cy="12700"/>
            </a:xfrm>
            <a:prstGeom prst="curvedConnector5">
              <a:avLst>
                <a:gd name="adj1" fmla="val -47140"/>
                <a:gd name="adj2" fmla="val -3677433"/>
                <a:gd name="adj3" fmla="val 147140"/>
              </a:avLst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TextBox 11"/>
            <p:cNvSpPr txBox="1"/>
            <p:nvPr/>
          </p:nvSpPr>
          <p:spPr>
            <a:xfrm>
              <a:off x="275658" y="2294547"/>
              <a:ext cx="55322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0.5</a:t>
              </a:r>
              <a:endParaRPr lang="en-US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13" name="Curved Connector 12"/>
            <p:cNvCxnSpPr>
              <a:stCxn id="7" idx="3"/>
              <a:endCxn id="6" idx="5"/>
            </p:cNvCxnSpPr>
            <p:nvPr/>
          </p:nvCxnSpPr>
          <p:spPr>
            <a:xfrm rot="5400000">
              <a:off x="2167161" y="2202147"/>
              <a:ext cx="12700" cy="1039066"/>
            </a:xfrm>
            <a:prstGeom prst="curvedConnector3">
              <a:avLst>
                <a:gd name="adj1" fmla="val 2590811"/>
              </a:avLst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Curved Connector 13"/>
            <p:cNvCxnSpPr>
              <a:stCxn id="7" idx="7"/>
              <a:endCxn id="8" idx="1"/>
            </p:cNvCxnSpPr>
            <p:nvPr/>
          </p:nvCxnSpPr>
          <p:spPr>
            <a:xfrm rot="5400000" flipH="1" flipV="1">
              <a:off x="3691161" y="1717213"/>
              <a:ext cx="12700" cy="1039066"/>
            </a:xfrm>
            <a:prstGeom prst="curvedConnector3">
              <a:avLst>
                <a:gd name="adj1" fmla="val 2590811"/>
              </a:avLst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Curved Connector 14"/>
            <p:cNvCxnSpPr>
              <a:stCxn id="8" idx="7"/>
              <a:endCxn id="9" idx="1"/>
            </p:cNvCxnSpPr>
            <p:nvPr/>
          </p:nvCxnSpPr>
          <p:spPr>
            <a:xfrm rot="5400000" flipH="1" flipV="1">
              <a:off x="5215161" y="1717213"/>
              <a:ext cx="12700" cy="1039066"/>
            </a:xfrm>
            <a:prstGeom prst="curvedConnector3">
              <a:avLst>
                <a:gd name="adj1" fmla="val 2590811"/>
              </a:avLst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Curved Connector 15"/>
            <p:cNvCxnSpPr>
              <a:stCxn id="9" idx="7"/>
              <a:endCxn id="10" idx="1"/>
            </p:cNvCxnSpPr>
            <p:nvPr/>
          </p:nvCxnSpPr>
          <p:spPr>
            <a:xfrm rot="5400000" flipH="1" flipV="1">
              <a:off x="6739161" y="1717213"/>
              <a:ext cx="12700" cy="1039066"/>
            </a:xfrm>
            <a:prstGeom prst="curvedConnector3">
              <a:avLst>
                <a:gd name="adj1" fmla="val 2590811"/>
              </a:avLst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Curved Connector 16"/>
            <p:cNvCxnSpPr/>
            <p:nvPr/>
          </p:nvCxnSpPr>
          <p:spPr>
            <a:xfrm rot="5400000" flipH="1" flipV="1">
              <a:off x="8287261" y="1720846"/>
              <a:ext cx="12700" cy="1039066"/>
            </a:xfrm>
            <a:prstGeom prst="curvedConnector3">
              <a:avLst>
                <a:gd name="adj1" fmla="val 2590811"/>
              </a:avLst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TextBox 17"/>
            <p:cNvSpPr txBox="1"/>
            <p:nvPr/>
          </p:nvSpPr>
          <p:spPr>
            <a:xfrm>
              <a:off x="1925086" y="1589442"/>
              <a:ext cx="56345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0.5</a:t>
              </a:r>
              <a:endParaRPr lang="en-US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1930203" y="2994226"/>
              <a:ext cx="55322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0.5</a:t>
              </a:r>
              <a:endParaRPr lang="en-US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20" name="Curved Connector 19"/>
            <p:cNvCxnSpPr>
              <a:stCxn id="6" idx="7"/>
              <a:endCxn id="7" idx="1"/>
            </p:cNvCxnSpPr>
            <p:nvPr/>
          </p:nvCxnSpPr>
          <p:spPr>
            <a:xfrm rot="5400000" flipH="1" flipV="1">
              <a:off x="2167161" y="1717213"/>
              <a:ext cx="12700" cy="1039066"/>
            </a:xfrm>
            <a:prstGeom prst="curvedConnector3">
              <a:avLst>
                <a:gd name="adj1" fmla="val 2590811"/>
              </a:avLst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Curved Connector 26"/>
            <p:cNvCxnSpPr>
              <a:stCxn id="8" idx="3"/>
              <a:endCxn id="7" idx="5"/>
            </p:cNvCxnSpPr>
            <p:nvPr/>
          </p:nvCxnSpPr>
          <p:spPr>
            <a:xfrm rot="5400000">
              <a:off x="3691161" y="2202147"/>
              <a:ext cx="12700" cy="1039066"/>
            </a:xfrm>
            <a:prstGeom prst="curvedConnector3">
              <a:avLst>
                <a:gd name="adj1" fmla="val 2590811"/>
              </a:avLst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Curved Connector 27"/>
            <p:cNvCxnSpPr>
              <a:stCxn id="9" idx="3"/>
              <a:endCxn id="8" idx="5"/>
            </p:cNvCxnSpPr>
            <p:nvPr/>
          </p:nvCxnSpPr>
          <p:spPr>
            <a:xfrm rot="5400000">
              <a:off x="5215161" y="2202147"/>
              <a:ext cx="12700" cy="1039066"/>
            </a:xfrm>
            <a:prstGeom prst="curvedConnector3">
              <a:avLst>
                <a:gd name="adj1" fmla="val 2590811"/>
              </a:avLst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Curved Connector 28"/>
            <p:cNvCxnSpPr>
              <a:stCxn id="10" idx="3"/>
              <a:endCxn id="9" idx="5"/>
            </p:cNvCxnSpPr>
            <p:nvPr/>
          </p:nvCxnSpPr>
          <p:spPr>
            <a:xfrm rot="5400000">
              <a:off x="6739161" y="2202147"/>
              <a:ext cx="12700" cy="1039066"/>
            </a:xfrm>
            <a:prstGeom prst="curvedConnector3">
              <a:avLst>
                <a:gd name="adj1" fmla="val 2590811"/>
              </a:avLst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Curved Connector 29"/>
            <p:cNvCxnSpPr/>
            <p:nvPr/>
          </p:nvCxnSpPr>
          <p:spPr>
            <a:xfrm rot="5400000">
              <a:off x="8313317" y="2143059"/>
              <a:ext cx="12700" cy="1039066"/>
            </a:xfrm>
            <a:prstGeom prst="curvedConnector3">
              <a:avLst>
                <a:gd name="adj1" fmla="val 2590811"/>
              </a:avLst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1" name="TextBox 40"/>
            <p:cNvSpPr txBox="1"/>
            <p:nvPr/>
          </p:nvSpPr>
          <p:spPr>
            <a:xfrm>
              <a:off x="3446000" y="1589442"/>
              <a:ext cx="56345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0.5</a:t>
              </a:r>
              <a:endParaRPr lang="en-US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3451117" y="2994226"/>
              <a:ext cx="55322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0.5</a:t>
              </a:r>
              <a:endParaRPr lang="en-US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4966914" y="1589442"/>
              <a:ext cx="56345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0.5</a:t>
              </a:r>
              <a:endParaRPr lang="en-US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4972031" y="2994226"/>
              <a:ext cx="55322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0.5</a:t>
              </a:r>
              <a:endParaRPr lang="en-US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5" name="TextBox 44"/>
            <p:cNvSpPr txBox="1"/>
            <p:nvPr/>
          </p:nvSpPr>
          <p:spPr>
            <a:xfrm>
              <a:off x="6487828" y="1589442"/>
              <a:ext cx="56345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0.5</a:t>
              </a:r>
              <a:endParaRPr lang="en-US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6" name="TextBox 45"/>
            <p:cNvSpPr txBox="1"/>
            <p:nvPr/>
          </p:nvSpPr>
          <p:spPr>
            <a:xfrm>
              <a:off x="6492945" y="2994226"/>
              <a:ext cx="55322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0.5</a:t>
              </a:r>
              <a:endParaRPr lang="en-US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8027596" y="1589442"/>
              <a:ext cx="56345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0.5</a:t>
              </a:r>
              <a:endParaRPr lang="en-US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8" name="TextBox 47"/>
            <p:cNvSpPr txBox="1"/>
            <p:nvPr/>
          </p:nvSpPr>
          <p:spPr>
            <a:xfrm>
              <a:off x="8032713" y="2994226"/>
              <a:ext cx="55322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0.5</a:t>
              </a:r>
              <a:endParaRPr lang="en-US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Implications for DTMCs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524000"/>
            <a:ext cx="7848600" cy="4572000"/>
          </a:xfrm>
        </p:spPr>
        <p:txBody>
          <a:bodyPr>
            <a:normAutofit/>
          </a:bodyPr>
          <a:lstStyle/>
          <a:p>
            <a:pPr marL="514350" indent="0">
              <a:lnSpc>
                <a:spcPct val="120000"/>
              </a:lnSpc>
              <a:buNone/>
            </a:pPr>
            <a:r>
              <a:rPr lang="en-US" dirty="0" smtClean="0">
                <a:sym typeface="Symbol"/>
              </a:rPr>
              <a:t>We don’t need to check for positive recurrence; only that the chain is irreducible (all states can communicate) and </a:t>
            </a:r>
            <a:r>
              <a:rPr lang="en-US" dirty="0" err="1" smtClean="0">
                <a:sym typeface="Symbol"/>
              </a:rPr>
              <a:t>aperiodic</a:t>
            </a:r>
            <a:r>
              <a:rPr lang="en-US" dirty="0" smtClean="0">
                <a:sym typeface="Symbol"/>
              </a:rPr>
              <a:t> (GCD of all possible number of steps for returning to the state) and then solve the stationary equations to see if they yield a distribution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8E9D7-F266-4771-A2AB-6C120368CA62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Probabilities and Rates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20000"/>
              </a:lnSpc>
            </a:pPr>
            <a:r>
              <a:rPr lang="en-US" dirty="0" smtClean="0"/>
              <a:t>For an </a:t>
            </a:r>
            <a:r>
              <a:rPr lang="en-US" i="1" dirty="0" err="1" smtClean="0"/>
              <a:t>ergodic</a:t>
            </a:r>
            <a:r>
              <a:rPr lang="en-US" dirty="0" smtClean="0"/>
              <a:t> DTMC </a:t>
            </a:r>
            <a:r>
              <a:rPr lang="en-US" i="1" dirty="0" smtClean="0">
                <a:sym typeface="Symbol"/>
              </a:rPr>
              <a:t></a:t>
            </a:r>
            <a:r>
              <a:rPr lang="en-US" i="1" baseline="-25000" dirty="0" smtClean="0"/>
              <a:t>j</a:t>
            </a:r>
            <a:r>
              <a:rPr lang="en-US" dirty="0" smtClean="0"/>
              <a:t> is the limiting probability of being in state </a:t>
            </a:r>
            <a:r>
              <a:rPr lang="en-US" i="1" dirty="0" smtClean="0"/>
              <a:t>j </a:t>
            </a:r>
            <a:r>
              <a:rPr lang="en-US" dirty="0" smtClean="0"/>
              <a:t>as well as the long-run fraction of time the chain is in state </a:t>
            </a:r>
            <a:r>
              <a:rPr lang="en-US" i="1" dirty="0" smtClean="0"/>
              <a:t>j</a:t>
            </a:r>
            <a:endParaRPr lang="en-US" dirty="0" smtClean="0"/>
          </a:p>
          <a:p>
            <a:pPr lvl="1">
              <a:lnSpc>
                <a:spcPct val="120000"/>
              </a:lnSpc>
            </a:pPr>
            <a:r>
              <a:rPr lang="en-US" i="1" dirty="0" smtClean="0">
                <a:sym typeface="Symbol"/>
              </a:rPr>
              <a:t></a:t>
            </a:r>
            <a:r>
              <a:rPr lang="en-US" i="1" baseline="-25000" dirty="0" err="1" smtClean="0"/>
              <a:t>i</a:t>
            </a:r>
            <a:r>
              <a:rPr lang="en-US" dirty="0" smtClean="0"/>
              <a:t> </a:t>
            </a:r>
            <a:r>
              <a:rPr lang="en-US" i="1" dirty="0" err="1" smtClean="0"/>
              <a:t>P</a:t>
            </a:r>
            <a:r>
              <a:rPr lang="en-US" i="1" baseline="-25000" dirty="0" err="1" smtClean="0"/>
              <a:t>ij</a:t>
            </a:r>
            <a:r>
              <a:rPr lang="en-US" i="1" dirty="0" smtClean="0"/>
              <a:t> </a:t>
            </a:r>
            <a:r>
              <a:rPr lang="en-US" dirty="0" smtClean="0"/>
              <a:t>can also be interpreted as the </a:t>
            </a:r>
            <a:r>
              <a:rPr lang="en-US" i="1" dirty="0" smtClean="0"/>
              <a:t>rate</a:t>
            </a:r>
            <a:r>
              <a:rPr lang="en-US" dirty="0" smtClean="0"/>
              <a:t> of transitions from state </a:t>
            </a:r>
            <a:r>
              <a:rPr lang="en-US" i="1" dirty="0" err="1" smtClean="0"/>
              <a:t>i</a:t>
            </a:r>
            <a:r>
              <a:rPr lang="en-US" dirty="0" smtClean="0"/>
              <a:t> to state </a:t>
            </a:r>
            <a:r>
              <a:rPr lang="en-US" i="1" dirty="0" smtClean="0"/>
              <a:t>j</a:t>
            </a:r>
          </a:p>
          <a:p>
            <a:pPr lvl="2">
              <a:lnSpc>
                <a:spcPct val="120000"/>
              </a:lnSpc>
            </a:pPr>
            <a:r>
              <a:rPr lang="en-US" dirty="0" smtClean="0"/>
              <a:t>Chain is in state </a:t>
            </a:r>
            <a:r>
              <a:rPr lang="en-US" i="1" dirty="0" err="1" smtClean="0"/>
              <a:t>i</a:t>
            </a:r>
            <a:r>
              <a:rPr lang="en-US" dirty="0" smtClean="0"/>
              <a:t> for </a:t>
            </a:r>
            <a:r>
              <a:rPr lang="en-US" i="1" dirty="0" smtClean="0">
                <a:sym typeface="Symbol"/>
              </a:rPr>
              <a:t></a:t>
            </a:r>
            <a:r>
              <a:rPr lang="en-US" i="1" baseline="-25000" dirty="0" err="1" smtClean="0"/>
              <a:t>i</a:t>
            </a:r>
            <a:r>
              <a:rPr lang="en-US" dirty="0" smtClean="0"/>
              <a:t> fraction of time steps, and </a:t>
            </a:r>
            <a:r>
              <a:rPr lang="en-US" i="1" dirty="0" err="1" smtClean="0"/>
              <a:t>P</a:t>
            </a:r>
            <a:r>
              <a:rPr lang="en-US" i="1" baseline="-25000" dirty="0" err="1" smtClean="0"/>
              <a:t>ij</a:t>
            </a:r>
            <a:r>
              <a:rPr lang="en-US" dirty="0" smtClean="0"/>
              <a:t> is fraction of such steps that result in a move to state </a:t>
            </a:r>
            <a:r>
              <a:rPr lang="en-US" i="1" dirty="0" smtClean="0"/>
              <a:t>j. </a:t>
            </a:r>
            <a:r>
              <a:rPr lang="en-US" dirty="0" smtClean="0"/>
              <a:t>Over a large number </a:t>
            </a:r>
            <a:r>
              <a:rPr lang="en-US" i="1" dirty="0" smtClean="0"/>
              <a:t>t</a:t>
            </a:r>
            <a:r>
              <a:rPr lang="en-US" dirty="0" smtClean="0"/>
              <a:t> of steps </a:t>
            </a:r>
            <a:r>
              <a:rPr lang="en-US" i="1" dirty="0" smtClean="0">
                <a:sym typeface="Symbol"/>
              </a:rPr>
              <a:t></a:t>
            </a:r>
            <a:r>
              <a:rPr lang="en-US" i="1" baseline="-25000" dirty="0" err="1" smtClean="0"/>
              <a:t>i</a:t>
            </a:r>
            <a:r>
              <a:rPr lang="en-US" dirty="0" smtClean="0"/>
              <a:t> </a:t>
            </a:r>
            <a:r>
              <a:rPr lang="en-US" i="1" dirty="0" err="1" smtClean="0"/>
              <a:t>P</a:t>
            </a:r>
            <a:r>
              <a:rPr lang="en-US" i="1" baseline="-25000" dirty="0" err="1" smtClean="0"/>
              <a:t>ij</a:t>
            </a:r>
            <a:r>
              <a:rPr lang="en-US" i="1" dirty="0" smtClean="0"/>
              <a:t> t</a:t>
            </a:r>
            <a:r>
              <a:rPr lang="en-US" dirty="0" smtClean="0"/>
              <a:t> is the number of steps starting in </a:t>
            </a:r>
            <a:r>
              <a:rPr lang="en-US" i="1" dirty="0" err="1" smtClean="0"/>
              <a:t>i</a:t>
            </a:r>
            <a:r>
              <a:rPr lang="en-US" dirty="0" smtClean="0"/>
              <a:t> and ending in </a:t>
            </a:r>
            <a:r>
              <a:rPr lang="en-US" i="1" dirty="0" smtClean="0"/>
              <a:t>j</a:t>
            </a:r>
            <a:r>
              <a:rPr lang="en-US" dirty="0" smtClean="0"/>
              <a:t>.  Dividing by </a:t>
            </a:r>
            <a:r>
              <a:rPr lang="en-US" i="1" dirty="0" smtClean="0"/>
              <a:t>t</a:t>
            </a:r>
            <a:r>
              <a:rPr lang="en-US" dirty="0" smtClean="0"/>
              <a:t> gives the rate of transitions from </a:t>
            </a:r>
            <a:r>
              <a:rPr lang="en-US" i="1" dirty="0" err="1" smtClean="0"/>
              <a:t>i</a:t>
            </a:r>
            <a:r>
              <a:rPr lang="en-US" dirty="0" smtClean="0"/>
              <a:t> to </a:t>
            </a:r>
            <a:r>
              <a:rPr lang="en-US" i="1" dirty="0" smtClean="0"/>
              <a:t>j</a:t>
            </a:r>
            <a:endParaRPr lang="en-US" dirty="0" smtClean="0"/>
          </a:p>
          <a:p>
            <a:pPr>
              <a:lnSpc>
                <a:spcPct val="120000"/>
              </a:lnSpc>
              <a:spcAft>
                <a:spcPts val="600"/>
              </a:spcAft>
            </a:pPr>
            <a:r>
              <a:rPr lang="en-US" dirty="0" smtClean="0"/>
              <a:t>The stationary equation for state </a:t>
            </a:r>
            <a:r>
              <a:rPr lang="en-US" i="1" dirty="0" err="1" smtClean="0"/>
              <a:t>i</a:t>
            </a:r>
            <a:r>
              <a:rPr lang="en-US" dirty="0" smtClean="0"/>
              <a:t> gives us</a:t>
            </a:r>
          </a:p>
          <a:p>
            <a:pPr lvl="1">
              <a:lnSpc>
                <a:spcPct val="120000"/>
              </a:lnSpc>
            </a:pPr>
            <a:r>
              <a:rPr lang="en-US" i="1" dirty="0" smtClean="0">
                <a:sym typeface="Symbol"/>
              </a:rPr>
              <a:t></a:t>
            </a:r>
            <a:r>
              <a:rPr lang="en-US" i="1" baseline="-25000" dirty="0" err="1" smtClean="0"/>
              <a:t>i</a:t>
            </a:r>
            <a:r>
              <a:rPr lang="en-US" dirty="0" smtClean="0"/>
              <a:t> =</a:t>
            </a:r>
            <a:r>
              <a:rPr lang="en-US" i="1" dirty="0" smtClean="0">
                <a:sym typeface="Symbol"/>
              </a:rPr>
              <a:t> </a:t>
            </a:r>
            <a:r>
              <a:rPr lang="el-GR" dirty="0" smtClean="0">
                <a:sym typeface="Symbol"/>
              </a:rPr>
              <a:t>Σ</a:t>
            </a:r>
            <a:r>
              <a:rPr lang="en-US" i="1" baseline="-25000" dirty="0" err="1" smtClean="0">
                <a:sym typeface="Symbol"/>
              </a:rPr>
              <a:t>j</a:t>
            </a:r>
            <a:r>
              <a:rPr lang="en-US" i="1" dirty="0" err="1" smtClean="0">
                <a:sym typeface="Symbol"/>
              </a:rPr>
              <a:t></a:t>
            </a:r>
            <a:r>
              <a:rPr lang="en-US" i="1" baseline="-25000" dirty="0" err="1" smtClean="0"/>
              <a:t>j</a:t>
            </a:r>
            <a:r>
              <a:rPr lang="en-US" dirty="0" smtClean="0"/>
              <a:t> </a:t>
            </a:r>
            <a:r>
              <a:rPr lang="en-US" i="1" dirty="0" err="1" smtClean="0"/>
              <a:t>P</a:t>
            </a:r>
            <a:r>
              <a:rPr lang="en-US" i="1" baseline="-25000" dirty="0" err="1" smtClean="0"/>
              <a:t>ji</a:t>
            </a:r>
            <a:r>
              <a:rPr lang="en-US" i="1" dirty="0" smtClean="0"/>
              <a:t> </a:t>
            </a:r>
            <a:r>
              <a:rPr lang="en-US" dirty="0" smtClean="0"/>
              <a:t>but we also know </a:t>
            </a:r>
            <a:r>
              <a:rPr lang="en-US" i="1" dirty="0" smtClean="0">
                <a:sym typeface="Symbol"/>
              </a:rPr>
              <a:t></a:t>
            </a:r>
            <a:r>
              <a:rPr lang="en-US" i="1" baseline="-25000" dirty="0" err="1" smtClean="0"/>
              <a:t>i</a:t>
            </a:r>
            <a:r>
              <a:rPr lang="en-US" dirty="0" smtClean="0"/>
              <a:t> =</a:t>
            </a:r>
            <a:r>
              <a:rPr lang="en-US" i="1" dirty="0" smtClean="0">
                <a:sym typeface="Symbol"/>
              </a:rPr>
              <a:t> </a:t>
            </a:r>
            <a:r>
              <a:rPr lang="en-US" i="1" baseline="-25000" dirty="0" err="1" smtClean="0"/>
              <a:t>i</a:t>
            </a:r>
            <a:r>
              <a:rPr lang="en-US" i="1" baseline="-25000" dirty="0" smtClean="0"/>
              <a:t> </a:t>
            </a:r>
            <a:r>
              <a:rPr lang="el-GR" dirty="0" smtClean="0">
                <a:sym typeface="Symbol"/>
              </a:rPr>
              <a:t>Σ</a:t>
            </a:r>
            <a:r>
              <a:rPr lang="en-US" i="1" baseline="-25000" dirty="0" err="1" smtClean="0">
                <a:sym typeface="Symbol"/>
              </a:rPr>
              <a:t>j</a:t>
            </a:r>
            <a:r>
              <a:rPr lang="en-US" i="1" dirty="0" err="1" smtClean="0"/>
              <a:t>P</a:t>
            </a:r>
            <a:r>
              <a:rPr lang="en-US" i="1" baseline="-25000" dirty="0" err="1" smtClean="0"/>
              <a:t>ij</a:t>
            </a:r>
            <a:r>
              <a:rPr lang="en-US" i="1" dirty="0" smtClean="0"/>
              <a:t> </a:t>
            </a:r>
            <a:r>
              <a:rPr lang="en-US" dirty="0" smtClean="0"/>
              <a:t>=</a:t>
            </a:r>
            <a:r>
              <a:rPr lang="en-US" i="1" dirty="0" smtClean="0"/>
              <a:t> </a:t>
            </a:r>
            <a:r>
              <a:rPr lang="el-GR" dirty="0" smtClean="0">
                <a:sym typeface="Symbol"/>
              </a:rPr>
              <a:t>Σ</a:t>
            </a:r>
            <a:r>
              <a:rPr lang="en-US" i="1" baseline="-25000" dirty="0" err="1" smtClean="0">
                <a:sym typeface="Symbol"/>
              </a:rPr>
              <a:t>j</a:t>
            </a:r>
            <a:r>
              <a:rPr lang="en-US" i="1" dirty="0" err="1" smtClean="0">
                <a:sym typeface="Symbol"/>
              </a:rPr>
              <a:t></a:t>
            </a:r>
            <a:r>
              <a:rPr lang="en-US" i="1" baseline="-25000" dirty="0" err="1" smtClean="0"/>
              <a:t>i</a:t>
            </a:r>
            <a:r>
              <a:rPr lang="en-US" dirty="0" smtClean="0"/>
              <a:t> </a:t>
            </a:r>
            <a:r>
              <a:rPr lang="en-US" i="1" dirty="0" err="1" smtClean="0"/>
              <a:t>P</a:t>
            </a:r>
            <a:r>
              <a:rPr lang="en-US" i="1" baseline="-25000" dirty="0" err="1" smtClean="0"/>
              <a:t>ij</a:t>
            </a:r>
            <a:r>
              <a:rPr lang="en-US" i="1" dirty="0" smtClean="0"/>
              <a:t> </a:t>
            </a:r>
            <a:endParaRPr lang="en-US" dirty="0" smtClean="0"/>
          </a:p>
          <a:p>
            <a:pPr lvl="1">
              <a:lnSpc>
                <a:spcPct val="120000"/>
              </a:lnSpc>
              <a:buFont typeface="Symbol" pitchFamily="18" charset="2"/>
              <a:buChar char="Þ"/>
            </a:pPr>
            <a:r>
              <a:rPr lang="en-US" dirty="0" smtClean="0">
                <a:sym typeface="Symbol"/>
              </a:rPr>
              <a:t> </a:t>
            </a:r>
            <a:r>
              <a:rPr lang="el-GR" dirty="0" smtClean="0">
                <a:sym typeface="Symbol"/>
              </a:rPr>
              <a:t>Σ</a:t>
            </a:r>
            <a:r>
              <a:rPr lang="en-US" i="1" baseline="-25000" dirty="0" err="1" smtClean="0">
                <a:sym typeface="Symbol"/>
              </a:rPr>
              <a:t>j</a:t>
            </a:r>
            <a:r>
              <a:rPr lang="en-US" i="1" dirty="0" err="1" smtClean="0">
                <a:sym typeface="Symbol"/>
              </a:rPr>
              <a:t></a:t>
            </a:r>
            <a:r>
              <a:rPr lang="en-US" i="1" baseline="-25000" dirty="0" err="1" smtClean="0"/>
              <a:t>j</a:t>
            </a:r>
            <a:r>
              <a:rPr lang="en-US" dirty="0" smtClean="0"/>
              <a:t> </a:t>
            </a:r>
            <a:r>
              <a:rPr lang="en-US" i="1" dirty="0" err="1" smtClean="0"/>
              <a:t>P</a:t>
            </a:r>
            <a:r>
              <a:rPr lang="en-US" i="1" baseline="-25000" dirty="0" err="1" smtClean="0"/>
              <a:t>ji</a:t>
            </a:r>
            <a:r>
              <a:rPr lang="en-US" i="1" dirty="0" smtClean="0"/>
              <a:t> </a:t>
            </a:r>
            <a:r>
              <a:rPr lang="en-US" dirty="0" smtClean="0"/>
              <a:t>=</a:t>
            </a:r>
            <a:r>
              <a:rPr lang="en-US" i="1" dirty="0" smtClean="0"/>
              <a:t> </a:t>
            </a:r>
            <a:r>
              <a:rPr lang="el-GR" dirty="0" smtClean="0">
                <a:sym typeface="Symbol"/>
              </a:rPr>
              <a:t>Σ</a:t>
            </a:r>
            <a:r>
              <a:rPr lang="en-US" i="1" baseline="-25000" dirty="0" err="1" smtClean="0">
                <a:sym typeface="Symbol"/>
              </a:rPr>
              <a:t>j</a:t>
            </a:r>
            <a:r>
              <a:rPr lang="en-US" i="1" dirty="0" err="1" smtClean="0">
                <a:sym typeface="Symbol"/>
              </a:rPr>
              <a:t></a:t>
            </a:r>
            <a:r>
              <a:rPr lang="en-US" i="1" baseline="-25000" dirty="0" err="1" smtClean="0"/>
              <a:t>i</a:t>
            </a:r>
            <a:r>
              <a:rPr lang="en-US" dirty="0" smtClean="0"/>
              <a:t> </a:t>
            </a:r>
            <a:r>
              <a:rPr lang="en-US" i="1" dirty="0" err="1" smtClean="0"/>
              <a:t>P</a:t>
            </a:r>
            <a:r>
              <a:rPr lang="en-US" i="1" baseline="-25000" dirty="0" err="1" smtClean="0"/>
              <a:t>ij</a:t>
            </a:r>
            <a:r>
              <a:rPr lang="en-US" i="1" dirty="0" smtClean="0"/>
              <a:t>  </a:t>
            </a:r>
            <a:r>
              <a:rPr lang="en-US" u="sng" dirty="0" smtClean="0"/>
              <a:t>Balance Equation</a:t>
            </a:r>
            <a:r>
              <a:rPr lang="en-US" i="1" dirty="0" smtClean="0"/>
              <a:t> – </a:t>
            </a:r>
            <a:r>
              <a:rPr lang="en-US" dirty="0" smtClean="0"/>
              <a:t>In other words, the total rate </a:t>
            </a:r>
            <a:r>
              <a:rPr lang="en-US" i="1" dirty="0" smtClean="0"/>
              <a:t>leaving </a:t>
            </a:r>
            <a:r>
              <a:rPr lang="en-US" dirty="0" smtClean="0"/>
              <a:t>state </a:t>
            </a:r>
            <a:r>
              <a:rPr lang="en-US" i="1" dirty="0" err="1" smtClean="0"/>
              <a:t>i</a:t>
            </a:r>
            <a:r>
              <a:rPr lang="en-US" dirty="0" smtClean="0"/>
              <a:t> equals the total rate </a:t>
            </a:r>
            <a:r>
              <a:rPr lang="en-US" i="1" dirty="0" smtClean="0"/>
              <a:t>entering </a:t>
            </a:r>
            <a:r>
              <a:rPr lang="en-US" dirty="0" smtClean="0"/>
              <a:t>state </a:t>
            </a:r>
            <a:r>
              <a:rPr lang="en-US" i="1" dirty="0" err="1" smtClean="0"/>
              <a:t>i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8E9D7-F266-4771-A2AB-6C120368CA62}" type="slidenum">
              <a:rPr lang="en-US" smtClean="0"/>
              <a:pPr/>
              <a:t>7</a:t>
            </a:fld>
            <a:endParaRPr lang="en-US"/>
          </a:p>
        </p:txBody>
      </p:sp>
      <p:grpSp>
        <p:nvGrpSpPr>
          <p:cNvPr id="7" name="Group 6"/>
          <p:cNvGrpSpPr/>
          <p:nvPr/>
        </p:nvGrpSpPr>
        <p:grpSpPr>
          <a:xfrm>
            <a:off x="5362281" y="5076335"/>
            <a:ext cx="552062" cy="381000"/>
            <a:chOff x="6142655" y="4324738"/>
            <a:chExt cx="552062" cy="381000"/>
          </a:xfrm>
        </p:grpSpPr>
        <p:sp>
          <p:nvSpPr>
            <p:cNvPr id="5" name="Right Brace 4"/>
            <p:cNvSpPr/>
            <p:nvPr/>
          </p:nvSpPr>
          <p:spPr>
            <a:xfrm rot="16200000">
              <a:off x="6371255" y="4371393"/>
              <a:ext cx="76200" cy="533400"/>
            </a:xfrm>
            <a:prstGeom prst="rightBrac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6161317" y="4324738"/>
              <a:ext cx="533400" cy="3810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= 1</a:t>
              </a:r>
              <a:endParaRPr lang="en-US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General Balance Equations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For </a:t>
            </a:r>
            <a:r>
              <a:rPr lang="en-US" dirty="0" err="1" smtClean="0"/>
              <a:t>ergodic</a:t>
            </a:r>
            <a:r>
              <a:rPr lang="en-US" dirty="0" smtClean="0"/>
              <a:t> Markov chains, balance equations apply to </a:t>
            </a:r>
            <a:r>
              <a:rPr lang="en-US" i="1" dirty="0" smtClean="0"/>
              <a:t>any set </a:t>
            </a:r>
            <a:r>
              <a:rPr lang="en-US" b="1" dirty="0" smtClean="0"/>
              <a:t>S </a:t>
            </a:r>
            <a:r>
              <a:rPr lang="en-US" i="1" dirty="0" smtClean="0"/>
              <a:t>of states, i.e., </a:t>
            </a:r>
            <a:r>
              <a:rPr lang="en-US" dirty="0" smtClean="0"/>
              <a:t>the rate leaving a set of states equals the rate of entering </a:t>
            </a:r>
            <a:r>
              <a:rPr lang="en-US" b="1" dirty="0" smtClean="0"/>
              <a:t>S</a:t>
            </a:r>
          </a:p>
          <a:p>
            <a:pPr lvl="2"/>
            <a:endParaRPr lang="en-US" dirty="0" smtClean="0"/>
          </a:p>
          <a:p>
            <a:pPr lvl="1"/>
            <a:endParaRPr lang="en-US" dirty="0" smtClean="0"/>
          </a:p>
          <a:p>
            <a:r>
              <a:rPr lang="en-US" dirty="0" smtClean="0"/>
              <a:t>Application to our earlier example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We immediately get </a:t>
            </a:r>
            <a:r>
              <a:rPr lang="en-US" i="1" dirty="0" smtClean="0"/>
              <a:t>r</a:t>
            </a:r>
            <a:r>
              <a:rPr lang="en-US" i="1" dirty="0" smtClean="0">
                <a:sym typeface="Symbol"/>
              </a:rPr>
              <a:t></a:t>
            </a:r>
            <a:r>
              <a:rPr lang="en-US" baseline="-25000" dirty="0" smtClean="0">
                <a:sym typeface="Symbol"/>
              </a:rPr>
              <a:t>1</a:t>
            </a:r>
            <a:r>
              <a:rPr lang="en-US" dirty="0" smtClean="0">
                <a:sym typeface="Symbol"/>
              </a:rPr>
              <a:t> = </a:t>
            </a:r>
            <a:r>
              <a:rPr lang="en-US" i="1" dirty="0" smtClean="0"/>
              <a:t>s</a:t>
            </a:r>
            <a:r>
              <a:rPr lang="en-US" i="1" dirty="0" smtClean="0">
                <a:sym typeface="Symbol"/>
              </a:rPr>
              <a:t></a:t>
            </a:r>
            <a:r>
              <a:rPr lang="en-US" baseline="-25000" dirty="0" smtClean="0">
                <a:sym typeface="Symbol"/>
              </a:rPr>
              <a:t>2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8E9D7-F266-4771-A2AB-6C120368CA62}" type="slidenum">
              <a:rPr lang="en-US" smtClean="0"/>
              <a:pPr/>
              <a:t>8</a:t>
            </a:fld>
            <a:endParaRPr lang="en-US"/>
          </a:p>
        </p:txBody>
      </p:sp>
      <p:grpSp>
        <p:nvGrpSpPr>
          <p:cNvPr id="5" name="Group 70"/>
          <p:cNvGrpSpPr/>
          <p:nvPr/>
        </p:nvGrpSpPr>
        <p:grpSpPr>
          <a:xfrm>
            <a:off x="228600" y="3875442"/>
            <a:ext cx="8563542" cy="2144358"/>
            <a:chOff x="275658" y="1219200"/>
            <a:chExt cx="8563542" cy="2144358"/>
          </a:xfrm>
        </p:grpSpPr>
        <p:sp>
          <p:nvSpPr>
            <p:cNvPr id="6" name="Oval 5"/>
            <p:cNvSpPr/>
            <p:nvPr/>
          </p:nvSpPr>
          <p:spPr>
            <a:xfrm>
              <a:off x="1062261" y="2136313"/>
              <a:ext cx="685800" cy="68580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0</a:t>
              </a:r>
              <a:endPara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" name="Oval 6"/>
            <p:cNvSpPr/>
            <p:nvPr/>
          </p:nvSpPr>
          <p:spPr>
            <a:xfrm>
              <a:off x="2586261" y="2136313"/>
              <a:ext cx="685800" cy="68580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1</a:t>
              </a:r>
              <a:endPara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" name="Oval 7"/>
            <p:cNvSpPr/>
            <p:nvPr/>
          </p:nvSpPr>
          <p:spPr>
            <a:xfrm>
              <a:off x="4110261" y="2136313"/>
              <a:ext cx="685800" cy="68580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</a:p>
          </p:txBody>
        </p:sp>
        <p:sp>
          <p:nvSpPr>
            <p:cNvPr id="9" name="Oval 8"/>
            <p:cNvSpPr/>
            <p:nvPr/>
          </p:nvSpPr>
          <p:spPr>
            <a:xfrm>
              <a:off x="5634261" y="2136313"/>
              <a:ext cx="685800" cy="68580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3</a:t>
              </a:r>
            </a:p>
          </p:txBody>
        </p:sp>
        <p:sp>
          <p:nvSpPr>
            <p:cNvPr id="10" name="Oval 9"/>
            <p:cNvSpPr/>
            <p:nvPr/>
          </p:nvSpPr>
          <p:spPr>
            <a:xfrm>
              <a:off x="7158261" y="2136313"/>
              <a:ext cx="685800" cy="68580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4</a:t>
              </a:r>
            </a:p>
          </p:txBody>
        </p:sp>
        <p:cxnSp>
          <p:nvCxnSpPr>
            <p:cNvPr id="11" name="Curved Connector 10"/>
            <p:cNvCxnSpPr>
              <a:stCxn id="6" idx="1"/>
              <a:endCxn id="6" idx="3"/>
            </p:cNvCxnSpPr>
            <p:nvPr/>
          </p:nvCxnSpPr>
          <p:spPr>
            <a:xfrm rot="16200000" flipH="1">
              <a:off x="920227" y="2479213"/>
              <a:ext cx="484934" cy="12700"/>
            </a:xfrm>
            <a:prstGeom prst="curvedConnector5">
              <a:avLst>
                <a:gd name="adj1" fmla="val -47140"/>
                <a:gd name="adj2" fmla="val -3677433"/>
                <a:gd name="adj3" fmla="val 147140"/>
              </a:avLst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TextBox 11"/>
            <p:cNvSpPr txBox="1"/>
            <p:nvPr/>
          </p:nvSpPr>
          <p:spPr>
            <a:xfrm>
              <a:off x="275658" y="2294547"/>
              <a:ext cx="55322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1-</a:t>
              </a:r>
              <a:r>
                <a:rPr lang="en-US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r</a:t>
              </a:r>
              <a:endParaRPr lang="en-US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13" name="Curved Connector 12"/>
            <p:cNvCxnSpPr>
              <a:stCxn id="7" idx="3"/>
              <a:endCxn id="6" idx="5"/>
            </p:cNvCxnSpPr>
            <p:nvPr/>
          </p:nvCxnSpPr>
          <p:spPr>
            <a:xfrm rot="5400000">
              <a:off x="2167161" y="2202147"/>
              <a:ext cx="12700" cy="1039066"/>
            </a:xfrm>
            <a:prstGeom prst="curvedConnector3">
              <a:avLst>
                <a:gd name="adj1" fmla="val 2590811"/>
              </a:avLst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Curved Connector 13"/>
            <p:cNvCxnSpPr>
              <a:stCxn id="7" idx="7"/>
              <a:endCxn id="8" idx="1"/>
            </p:cNvCxnSpPr>
            <p:nvPr/>
          </p:nvCxnSpPr>
          <p:spPr>
            <a:xfrm rot="5400000" flipH="1" flipV="1">
              <a:off x="3691161" y="1717213"/>
              <a:ext cx="12700" cy="1039066"/>
            </a:xfrm>
            <a:prstGeom prst="curvedConnector3">
              <a:avLst>
                <a:gd name="adj1" fmla="val 2590811"/>
              </a:avLst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Curved Connector 14"/>
            <p:cNvCxnSpPr>
              <a:stCxn id="8" idx="7"/>
              <a:endCxn id="9" idx="1"/>
            </p:cNvCxnSpPr>
            <p:nvPr/>
          </p:nvCxnSpPr>
          <p:spPr>
            <a:xfrm rot="5400000" flipH="1" flipV="1">
              <a:off x="5215161" y="1717213"/>
              <a:ext cx="12700" cy="1039066"/>
            </a:xfrm>
            <a:prstGeom prst="curvedConnector3">
              <a:avLst>
                <a:gd name="adj1" fmla="val 2590811"/>
              </a:avLst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Curved Connector 15"/>
            <p:cNvCxnSpPr>
              <a:stCxn id="9" idx="7"/>
              <a:endCxn id="10" idx="1"/>
            </p:cNvCxnSpPr>
            <p:nvPr/>
          </p:nvCxnSpPr>
          <p:spPr>
            <a:xfrm rot="5400000" flipH="1" flipV="1">
              <a:off x="6739161" y="1717213"/>
              <a:ext cx="12700" cy="1039066"/>
            </a:xfrm>
            <a:prstGeom prst="curvedConnector3">
              <a:avLst>
                <a:gd name="adj1" fmla="val 2590811"/>
              </a:avLst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Curved Connector 16"/>
            <p:cNvCxnSpPr/>
            <p:nvPr/>
          </p:nvCxnSpPr>
          <p:spPr>
            <a:xfrm rot="5400000" flipH="1" flipV="1">
              <a:off x="8287261" y="1720846"/>
              <a:ext cx="12700" cy="1039066"/>
            </a:xfrm>
            <a:prstGeom prst="curvedConnector3">
              <a:avLst>
                <a:gd name="adj1" fmla="val 2590811"/>
              </a:avLst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TextBox 17"/>
            <p:cNvSpPr txBox="1"/>
            <p:nvPr/>
          </p:nvSpPr>
          <p:spPr>
            <a:xfrm>
              <a:off x="1925086" y="1589442"/>
              <a:ext cx="56345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r</a:t>
              </a:r>
              <a:endParaRPr lang="en-US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1881529" y="2994226"/>
              <a:ext cx="55322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s</a:t>
              </a:r>
              <a:endParaRPr lang="en-US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20" name="Curved Connector 19"/>
            <p:cNvCxnSpPr>
              <a:stCxn id="6" idx="7"/>
              <a:endCxn id="7" idx="1"/>
            </p:cNvCxnSpPr>
            <p:nvPr/>
          </p:nvCxnSpPr>
          <p:spPr>
            <a:xfrm rot="5400000" flipH="1" flipV="1">
              <a:off x="2167161" y="1717213"/>
              <a:ext cx="12700" cy="1039066"/>
            </a:xfrm>
            <a:prstGeom prst="curvedConnector3">
              <a:avLst>
                <a:gd name="adj1" fmla="val 2590811"/>
              </a:avLst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Curved Connector 20"/>
            <p:cNvCxnSpPr>
              <a:stCxn id="9" idx="1"/>
              <a:endCxn id="9" idx="7"/>
            </p:cNvCxnSpPr>
            <p:nvPr/>
          </p:nvCxnSpPr>
          <p:spPr>
            <a:xfrm rot="5400000" flipH="1" flipV="1">
              <a:off x="5977161" y="1994279"/>
              <a:ext cx="12700" cy="484934"/>
            </a:xfrm>
            <a:prstGeom prst="curvedConnector3">
              <a:avLst>
                <a:gd name="adj1" fmla="val 5386102"/>
              </a:avLst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TextBox 21"/>
            <p:cNvSpPr txBox="1"/>
            <p:nvPr/>
          </p:nvSpPr>
          <p:spPr>
            <a:xfrm>
              <a:off x="5713309" y="1219200"/>
              <a:ext cx="76369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1</a:t>
              </a:r>
              <a:r>
                <a:rPr lang="en-US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-r-s</a:t>
              </a:r>
              <a:endParaRPr lang="en-US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3503770" y="1589458"/>
              <a:ext cx="56345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r</a:t>
              </a:r>
              <a:endParaRPr lang="en-US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4937702" y="1589474"/>
              <a:ext cx="56345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r</a:t>
              </a:r>
              <a:endParaRPr lang="en-US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6497086" y="1589490"/>
              <a:ext cx="56345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r</a:t>
              </a:r>
              <a:endParaRPr lang="en-US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8045712" y="1589506"/>
              <a:ext cx="56345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r</a:t>
              </a:r>
              <a:endParaRPr lang="en-US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27" name="Curved Connector 26"/>
            <p:cNvCxnSpPr>
              <a:stCxn id="8" idx="3"/>
              <a:endCxn id="7" idx="5"/>
            </p:cNvCxnSpPr>
            <p:nvPr/>
          </p:nvCxnSpPr>
          <p:spPr>
            <a:xfrm rot="5400000">
              <a:off x="3691161" y="2202147"/>
              <a:ext cx="12700" cy="1039066"/>
            </a:xfrm>
            <a:prstGeom prst="curvedConnector3">
              <a:avLst>
                <a:gd name="adj1" fmla="val 2590811"/>
              </a:avLst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Curved Connector 27"/>
            <p:cNvCxnSpPr>
              <a:stCxn id="9" idx="3"/>
              <a:endCxn id="8" idx="5"/>
            </p:cNvCxnSpPr>
            <p:nvPr/>
          </p:nvCxnSpPr>
          <p:spPr>
            <a:xfrm rot="5400000">
              <a:off x="5215161" y="2202147"/>
              <a:ext cx="12700" cy="1039066"/>
            </a:xfrm>
            <a:prstGeom prst="curvedConnector3">
              <a:avLst>
                <a:gd name="adj1" fmla="val 2590811"/>
              </a:avLst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Curved Connector 28"/>
            <p:cNvCxnSpPr>
              <a:stCxn id="10" idx="3"/>
              <a:endCxn id="9" idx="5"/>
            </p:cNvCxnSpPr>
            <p:nvPr/>
          </p:nvCxnSpPr>
          <p:spPr>
            <a:xfrm rot="5400000">
              <a:off x="6739161" y="2202147"/>
              <a:ext cx="12700" cy="1039066"/>
            </a:xfrm>
            <a:prstGeom prst="curvedConnector3">
              <a:avLst>
                <a:gd name="adj1" fmla="val 2590811"/>
              </a:avLst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Curved Connector 29"/>
            <p:cNvCxnSpPr/>
            <p:nvPr/>
          </p:nvCxnSpPr>
          <p:spPr>
            <a:xfrm rot="5400000">
              <a:off x="8313317" y="2143059"/>
              <a:ext cx="12700" cy="1039066"/>
            </a:xfrm>
            <a:prstGeom prst="curvedConnector3">
              <a:avLst>
                <a:gd name="adj1" fmla="val 2590811"/>
              </a:avLst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1" name="TextBox 30"/>
            <p:cNvSpPr txBox="1"/>
            <p:nvPr/>
          </p:nvSpPr>
          <p:spPr>
            <a:xfrm>
              <a:off x="3427045" y="2994226"/>
              <a:ext cx="55322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s</a:t>
              </a:r>
              <a:endParaRPr lang="en-US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4972561" y="2994226"/>
              <a:ext cx="55322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s</a:t>
              </a:r>
              <a:endParaRPr lang="en-US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6518077" y="2994226"/>
              <a:ext cx="55322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s</a:t>
              </a:r>
              <a:endParaRPr lang="en-US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8063593" y="2994226"/>
              <a:ext cx="55322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s</a:t>
              </a:r>
              <a:endParaRPr lang="en-US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35" name="Curved Connector 34"/>
            <p:cNvCxnSpPr/>
            <p:nvPr/>
          </p:nvCxnSpPr>
          <p:spPr>
            <a:xfrm rot="5400000" flipH="1" flipV="1">
              <a:off x="7508593" y="2003663"/>
              <a:ext cx="12700" cy="484934"/>
            </a:xfrm>
            <a:prstGeom prst="curvedConnector3">
              <a:avLst>
                <a:gd name="adj1" fmla="val 5386102"/>
              </a:avLst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Curved Connector 35"/>
            <p:cNvCxnSpPr/>
            <p:nvPr/>
          </p:nvCxnSpPr>
          <p:spPr>
            <a:xfrm rot="5400000" flipH="1" flipV="1">
              <a:off x="4454852" y="1994279"/>
              <a:ext cx="12700" cy="484934"/>
            </a:xfrm>
            <a:prstGeom prst="curvedConnector3">
              <a:avLst>
                <a:gd name="adj1" fmla="val 5386102"/>
              </a:avLst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7" name="TextBox 36"/>
            <p:cNvSpPr txBox="1"/>
            <p:nvPr/>
          </p:nvSpPr>
          <p:spPr>
            <a:xfrm>
              <a:off x="4191000" y="1219200"/>
              <a:ext cx="76369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1</a:t>
              </a:r>
              <a:r>
                <a:rPr lang="en-US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-r-s</a:t>
              </a:r>
              <a:endParaRPr lang="en-US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38" name="Curved Connector 37"/>
            <p:cNvCxnSpPr/>
            <p:nvPr/>
          </p:nvCxnSpPr>
          <p:spPr>
            <a:xfrm rot="5400000" flipH="1" flipV="1">
              <a:off x="2932543" y="1994279"/>
              <a:ext cx="12700" cy="484934"/>
            </a:xfrm>
            <a:prstGeom prst="curvedConnector3">
              <a:avLst>
                <a:gd name="adj1" fmla="val 5386102"/>
              </a:avLst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9" name="TextBox 38"/>
            <p:cNvSpPr txBox="1"/>
            <p:nvPr/>
          </p:nvSpPr>
          <p:spPr>
            <a:xfrm>
              <a:off x="2668691" y="1219200"/>
              <a:ext cx="76369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1</a:t>
              </a:r>
              <a:r>
                <a:rPr lang="en-US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-r-s</a:t>
              </a:r>
              <a:endParaRPr lang="en-US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7161109" y="1219200"/>
              <a:ext cx="76369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1</a:t>
              </a:r>
              <a:r>
                <a:rPr lang="en-US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-r-s</a:t>
              </a:r>
              <a:endParaRPr lang="en-US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41" name="Oval 40"/>
          <p:cNvSpPr/>
          <p:nvPr/>
        </p:nvSpPr>
        <p:spPr>
          <a:xfrm>
            <a:off x="457200" y="4191000"/>
            <a:ext cx="3124200" cy="1676400"/>
          </a:xfrm>
          <a:prstGeom prst="ellipse">
            <a:avLst/>
          </a:prstGeom>
          <a:ln w="19050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15714" name="Object 3"/>
          <p:cNvGraphicFramePr>
            <a:graphicFrameLocks noChangeAspect="1"/>
          </p:cNvGraphicFramePr>
          <p:nvPr/>
        </p:nvGraphicFramePr>
        <p:xfrm>
          <a:off x="3048000" y="2819400"/>
          <a:ext cx="3343275" cy="750888"/>
        </p:xfrm>
        <a:graphic>
          <a:graphicData uri="http://schemas.openxmlformats.org/presentationml/2006/ole">
            <p:oleObj spid="_x0000_s115714" name="Equation" r:id="rId4" imgW="1574640" imgH="355320" progId="Equation.3">
              <p:embed/>
            </p:oleObj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Conservation Law – Single State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00D5AF-C929-48B0-9A9C-B6487E8E41C6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5" name="Oval 4"/>
          <p:cNvSpPr/>
          <p:nvPr/>
        </p:nvSpPr>
        <p:spPr bwMode="auto">
          <a:xfrm>
            <a:off x="1524034" y="3107164"/>
            <a:ext cx="755583" cy="735747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0" tIns="45720" rIns="91440" bIns="18288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SzPct val="75000"/>
              <a:buFont typeface="Monotype Sorts" pitchFamily="2" charset="2"/>
              <a:buChar char=" "/>
              <a:tabLst/>
            </a:pPr>
            <a:r>
              <a:rPr kumimoji="0" lang="en-US" sz="2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  <a:sym typeface="Symbol"/>
              </a:rPr>
              <a:t></a:t>
            </a:r>
            <a:r>
              <a:rPr kumimoji="0" lang="en-US" sz="2800" b="0" i="1" u="none" strike="noStrike" cap="none" normalizeH="0" baseline="-25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  <a:sym typeface="Symbol"/>
              </a:rPr>
              <a:t>j</a:t>
            </a:r>
            <a:endParaRPr kumimoji="0" lang="en-US" sz="2800" b="0" i="0" u="none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sp>
        <p:nvSpPr>
          <p:cNvPr id="6" name="Oval 5"/>
          <p:cNvSpPr/>
          <p:nvPr/>
        </p:nvSpPr>
        <p:spPr bwMode="auto">
          <a:xfrm>
            <a:off x="290512" y="2047875"/>
            <a:ext cx="552450" cy="460375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0" tIns="45720" rIns="91440" bIns="182880" numCol="1" rtlCol="0" anchor="ctr" anchorCtr="1" compatLnSpc="1">
            <a:prstTxWarp prst="textNoShape">
              <a:avLst/>
            </a:prstTxWarp>
            <a:noAutofit/>
          </a:bodyPr>
          <a:lstStyle/>
          <a:p>
            <a:r>
              <a:rPr lang="en-US" sz="2400" i="1" baseline="-25000" dirty="0" smtClean="0">
                <a:latin typeface="Times New Roman" pitchFamily="18" charset="0"/>
                <a:cs typeface="Times New Roman" pitchFamily="18" charset="0"/>
                <a:sym typeface="Symbol"/>
              </a:rPr>
              <a:t>k</a:t>
            </a:r>
            <a:r>
              <a:rPr lang="en-US" sz="2400" baseline="-25000" dirty="0" smtClean="0">
                <a:latin typeface="Times New Roman" pitchFamily="18" charset="0"/>
                <a:cs typeface="Times New Roman" pitchFamily="18" charset="0"/>
                <a:sym typeface="Symbol"/>
              </a:rPr>
              <a:t>4</a:t>
            </a:r>
            <a:endParaRPr lang="en-US" sz="2400" baseline="-250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Oval 6"/>
          <p:cNvSpPr/>
          <p:nvPr/>
        </p:nvSpPr>
        <p:spPr bwMode="auto">
          <a:xfrm>
            <a:off x="1625600" y="1311275"/>
            <a:ext cx="552450" cy="460375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0" tIns="45720" rIns="91440" bIns="182880" numCol="1" rtlCol="0" anchor="ctr" anchorCtr="1" compatLnSpc="1">
            <a:prstTxWarp prst="textNoShape">
              <a:avLst/>
            </a:prstTxWarp>
            <a:noAutofit/>
          </a:bodyPr>
          <a:lstStyle/>
          <a:p>
            <a:r>
              <a:rPr lang="en-US" sz="2400" i="1" baseline="-25000" dirty="0" smtClean="0">
                <a:latin typeface="Times New Roman" pitchFamily="18" charset="0"/>
                <a:cs typeface="Times New Roman" pitchFamily="18" charset="0"/>
                <a:sym typeface="Symbol"/>
              </a:rPr>
              <a:t>k</a:t>
            </a:r>
            <a:r>
              <a:rPr lang="en-US" sz="2400" baseline="-25000" dirty="0" smtClean="0">
                <a:latin typeface="Times New Roman" pitchFamily="18" charset="0"/>
                <a:cs typeface="Times New Roman" pitchFamily="18" charset="0"/>
                <a:sym typeface="Symbol"/>
              </a:rPr>
              <a:t>3</a:t>
            </a:r>
            <a:endParaRPr lang="en-US" sz="2400" baseline="-250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Oval 7"/>
          <p:cNvSpPr/>
          <p:nvPr/>
        </p:nvSpPr>
        <p:spPr bwMode="auto">
          <a:xfrm>
            <a:off x="3098799" y="2047875"/>
            <a:ext cx="552450" cy="460375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0" tIns="45720" rIns="91440" bIns="182880" numCol="1" rtlCol="0" anchor="ctr" anchorCtr="1" compatLnSpc="1">
            <a:prstTxWarp prst="textNoShape">
              <a:avLst/>
            </a:prstTxWarp>
            <a:noAutofit/>
          </a:bodyPr>
          <a:lstStyle/>
          <a:p>
            <a:r>
              <a:rPr lang="en-US" sz="2400" i="1" baseline="-25000" dirty="0" smtClean="0">
                <a:latin typeface="Times New Roman" pitchFamily="18" charset="0"/>
                <a:cs typeface="Times New Roman" pitchFamily="18" charset="0"/>
                <a:sym typeface="Symbol"/>
              </a:rPr>
              <a:t>k</a:t>
            </a:r>
            <a:r>
              <a:rPr lang="en-US" sz="2400" baseline="-25000" dirty="0" smtClean="0">
                <a:latin typeface="Times New Roman" pitchFamily="18" charset="0"/>
                <a:cs typeface="Times New Roman" pitchFamily="18" charset="0"/>
                <a:sym typeface="Symbol"/>
              </a:rPr>
              <a:t>2</a:t>
            </a:r>
            <a:endParaRPr lang="en-US" sz="2400" baseline="-250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Oval 8"/>
          <p:cNvSpPr/>
          <p:nvPr/>
        </p:nvSpPr>
        <p:spPr bwMode="auto">
          <a:xfrm>
            <a:off x="3098799" y="4533900"/>
            <a:ext cx="552450" cy="460375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0" tIns="45720" rIns="91440" bIns="182880" numCol="1" rtlCol="0" anchor="ctr" anchorCtr="1" compatLnSpc="1">
            <a:prstTxWarp prst="textNoShape">
              <a:avLst/>
            </a:prstTxWarp>
            <a:noAutofit/>
          </a:bodyPr>
          <a:lstStyle/>
          <a:p>
            <a:r>
              <a:rPr lang="en-US" sz="2400" i="1" baseline="-25000" dirty="0" smtClean="0">
                <a:latin typeface="Times New Roman" pitchFamily="18" charset="0"/>
                <a:cs typeface="Times New Roman" pitchFamily="18" charset="0"/>
                <a:sym typeface="Symbol"/>
              </a:rPr>
              <a:t>k</a:t>
            </a:r>
            <a:r>
              <a:rPr lang="en-US" sz="2400" baseline="-25000" dirty="0" smtClean="0">
                <a:latin typeface="Times New Roman" pitchFamily="18" charset="0"/>
                <a:cs typeface="Times New Roman" pitchFamily="18" charset="0"/>
                <a:sym typeface="Symbol"/>
              </a:rPr>
              <a:t>8</a:t>
            </a:r>
            <a:endParaRPr lang="en-US" sz="2400" baseline="-250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Oval 9"/>
          <p:cNvSpPr/>
          <p:nvPr/>
        </p:nvSpPr>
        <p:spPr bwMode="auto">
          <a:xfrm>
            <a:off x="1617849" y="5362575"/>
            <a:ext cx="552450" cy="460375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0" tIns="45720" rIns="91440" bIns="182880" numCol="1" rtlCol="0" anchor="ctr" anchorCtr="1" compatLnSpc="1">
            <a:prstTxWarp prst="textNoShape">
              <a:avLst/>
            </a:prstTxWarp>
            <a:noAutofit/>
          </a:bodyPr>
          <a:lstStyle/>
          <a:p>
            <a:r>
              <a:rPr lang="en-US" sz="2400" i="1" baseline="-25000" dirty="0" smtClean="0">
                <a:latin typeface="Times New Roman" pitchFamily="18" charset="0"/>
                <a:cs typeface="Times New Roman" pitchFamily="18" charset="0"/>
                <a:sym typeface="Symbol"/>
              </a:rPr>
              <a:t>k</a:t>
            </a:r>
            <a:r>
              <a:rPr lang="en-US" sz="2400" baseline="-25000" dirty="0" smtClean="0">
                <a:latin typeface="Times New Roman" pitchFamily="18" charset="0"/>
                <a:cs typeface="Times New Roman" pitchFamily="18" charset="0"/>
                <a:sym typeface="Symbol"/>
              </a:rPr>
              <a:t>7</a:t>
            </a:r>
            <a:endParaRPr lang="en-US" sz="2400" baseline="-250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Oval 10"/>
          <p:cNvSpPr/>
          <p:nvPr/>
        </p:nvSpPr>
        <p:spPr bwMode="auto">
          <a:xfrm>
            <a:off x="290512" y="4533900"/>
            <a:ext cx="552450" cy="460375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0" tIns="45720" rIns="91440" bIns="182880" numCol="1" rtlCol="0" anchor="ctr" anchorCtr="1" compatLnSpc="1">
            <a:prstTxWarp prst="textNoShape">
              <a:avLst/>
            </a:prstTxWarp>
            <a:noAutofit/>
          </a:bodyPr>
          <a:lstStyle/>
          <a:p>
            <a:r>
              <a:rPr lang="en-US" sz="2400" i="1" baseline="-25000" dirty="0" smtClean="0">
                <a:latin typeface="Times New Roman" pitchFamily="18" charset="0"/>
                <a:cs typeface="Times New Roman" pitchFamily="18" charset="0"/>
                <a:sym typeface="Symbol"/>
              </a:rPr>
              <a:t>k</a:t>
            </a:r>
            <a:r>
              <a:rPr lang="en-US" sz="2400" baseline="-25000" dirty="0" smtClean="0">
                <a:latin typeface="Times New Roman" pitchFamily="18" charset="0"/>
                <a:cs typeface="Times New Roman" pitchFamily="18" charset="0"/>
                <a:sym typeface="Symbol"/>
              </a:rPr>
              <a:t>6</a:t>
            </a:r>
            <a:endParaRPr lang="en-US" sz="2400" baseline="-250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Oval 11"/>
          <p:cNvSpPr/>
          <p:nvPr/>
        </p:nvSpPr>
        <p:spPr bwMode="auto">
          <a:xfrm>
            <a:off x="3098799" y="3244850"/>
            <a:ext cx="552450" cy="460375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0" tIns="45720" rIns="91440" bIns="182880" numCol="1" rtlCol="0" anchor="ctr" anchorCtr="1" compatLnSpc="1">
            <a:prstTxWarp prst="textNoShape">
              <a:avLst/>
            </a:prstTxWarp>
            <a:noAutofit/>
          </a:bodyPr>
          <a:lstStyle/>
          <a:p>
            <a:r>
              <a:rPr lang="en-US" sz="2400" i="1" baseline="-25000" dirty="0" smtClean="0">
                <a:latin typeface="Times New Roman" pitchFamily="18" charset="0"/>
                <a:cs typeface="Times New Roman" pitchFamily="18" charset="0"/>
                <a:sym typeface="Symbol"/>
              </a:rPr>
              <a:t>k</a:t>
            </a:r>
            <a:r>
              <a:rPr lang="en-US" sz="2400" baseline="-25000" dirty="0" smtClean="0">
                <a:latin typeface="Times New Roman" pitchFamily="18" charset="0"/>
                <a:cs typeface="Times New Roman" pitchFamily="18" charset="0"/>
                <a:sym typeface="Symbol"/>
              </a:rPr>
              <a:t>1</a:t>
            </a:r>
            <a:endParaRPr lang="en-US" sz="2400" baseline="-250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Oval 12"/>
          <p:cNvSpPr/>
          <p:nvPr/>
        </p:nvSpPr>
        <p:spPr bwMode="auto">
          <a:xfrm>
            <a:off x="290512" y="3244850"/>
            <a:ext cx="552450" cy="460375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0" tIns="45720" rIns="91440" bIns="182880" numCol="1" rtlCol="0" anchor="ctr" anchorCtr="1" compatLnSpc="1">
            <a:prstTxWarp prst="textNoShape">
              <a:avLst/>
            </a:prstTxWarp>
            <a:noAutofit/>
          </a:bodyPr>
          <a:lstStyle/>
          <a:p>
            <a:r>
              <a:rPr lang="en-US" sz="2400" i="1" baseline="-25000" dirty="0" smtClean="0">
                <a:latin typeface="Times New Roman" pitchFamily="18" charset="0"/>
                <a:cs typeface="Times New Roman" pitchFamily="18" charset="0"/>
                <a:sym typeface="Symbol"/>
              </a:rPr>
              <a:t>k</a:t>
            </a:r>
            <a:r>
              <a:rPr lang="en-US" sz="2400" baseline="-25000" dirty="0" smtClean="0">
                <a:latin typeface="Times New Roman" pitchFamily="18" charset="0"/>
                <a:cs typeface="Times New Roman" pitchFamily="18" charset="0"/>
                <a:sym typeface="Symbol"/>
              </a:rPr>
              <a:t>5</a:t>
            </a:r>
            <a:endParaRPr lang="en-US" sz="2400" baseline="-25000" dirty="0" smtClean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5" name="Shape 14"/>
          <p:cNvCxnSpPr>
            <a:stCxn id="5" idx="7"/>
            <a:endCxn id="8" idx="2"/>
          </p:cNvCxnSpPr>
          <p:nvPr/>
        </p:nvCxnSpPr>
        <p:spPr bwMode="auto">
          <a:xfrm rot="5400000" flipH="1" flipV="1">
            <a:off x="2165457" y="2281571"/>
            <a:ext cx="936849" cy="929835"/>
          </a:xfrm>
          <a:prstGeom prst="curvedConnector2">
            <a:avLst/>
          </a:prstGeom>
          <a:solidFill>
            <a:schemeClr val="accent1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1" name="Shape 20"/>
          <p:cNvCxnSpPr>
            <a:stCxn id="5" idx="1"/>
            <a:endCxn id="6" idx="6"/>
          </p:cNvCxnSpPr>
          <p:nvPr/>
        </p:nvCxnSpPr>
        <p:spPr bwMode="auto">
          <a:xfrm rot="16200000" flipV="1">
            <a:off x="770401" y="2350625"/>
            <a:ext cx="936849" cy="791725"/>
          </a:xfrm>
          <a:prstGeom prst="curvedConnector2">
            <a:avLst/>
          </a:prstGeom>
          <a:solidFill>
            <a:schemeClr val="accent1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3" name="Straight Arrow Connector 22"/>
          <p:cNvCxnSpPr>
            <a:stCxn id="5" idx="0"/>
            <a:endCxn id="7" idx="4"/>
          </p:cNvCxnSpPr>
          <p:nvPr/>
        </p:nvCxnSpPr>
        <p:spPr bwMode="auto">
          <a:xfrm rot="16200000" flipV="1">
            <a:off x="1234069" y="2439406"/>
            <a:ext cx="1335514" cy="1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5" name="Straight Arrow Connector 24"/>
          <p:cNvCxnSpPr>
            <a:stCxn id="5" idx="6"/>
            <a:endCxn id="12" idx="2"/>
          </p:cNvCxnSpPr>
          <p:nvPr/>
        </p:nvCxnSpPr>
        <p:spPr bwMode="auto">
          <a:xfrm>
            <a:off x="2279617" y="3475038"/>
            <a:ext cx="819182" cy="1588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7" name="Straight Arrow Connector 26"/>
          <p:cNvCxnSpPr>
            <a:stCxn id="5" idx="4"/>
            <a:endCxn id="10" idx="0"/>
          </p:cNvCxnSpPr>
          <p:nvPr/>
        </p:nvCxnSpPr>
        <p:spPr bwMode="auto">
          <a:xfrm rot="5400000">
            <a:off x="1138118" y="4598867"/>
            <a:ext cx="1519664" cy="7752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9" name="Straight Arrow Connector 28"/>
          <p:cNvCxnSpPr>
            <a:stCxn id="5" idx="2"/>
            <a:endCxn id="13" idx="6"/>
          </p:cNvCxnSpPr>
          <p:nvPr/>
        </p:nvCxnSpPr>
        <p:spPr bwMode="auto">
          <a:xfrm rot="10800000">
            <a:off x="842962" y="3475038"/>
            <a:ext cx="681072" cy="1588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1" name="Shape 30"/>
          <p:cNvCxnSpPr>
            <a:stCxn id="5" idx="3"/>
            <a:endCxn id="11" idx="6"/>
          </p:cNvCxnSpPr>
          <p:nvPr/>
        </p:nvCxnSpPr>
        <p:spPr bwMode="auto">
          <a:xfrm rot="5400000">
            <a:off x="724363" y="3853763"/>
            <a:ext cx="1028925" cy="791725"/>
          </a:xfrm>
          <a:prstGeom prst="curvedConnector2">
            <a:avLst/>
          </a:prstGeom>
          <a:solidFill>
            <a:schemeClr val="accent1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5" name="Shape 34"/>
          <p:cNvCxnSpPr>
            <a:stCxn id="5" idx="5"/>
            <a:endCxn id="9" idx="2"/>
          </p:cNvCxnSpPr>
          <p:nvPr/>
        </p:nvCxnSpPr>
        <p:spPr bwMode="auto">
          <a:xfrm rot="16200000" flipH="1">
            <a:off x="2119419" y="3784707"/>
            <a:ext cx="1028925" cy="929835"/>
          </a:xfrm>
          <a:prstGeom prst="curvedConnector2">
            <a:avLst/>
          </a:prstGeom>
          <a:solidFill>
            <a:schemeClr val="accent1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6" name="Oval 35"/>
          <p:cNvSpPr>
            <a:spLocks noChangeAspect="1"/>
          </p:cNvSpPr>
          <p:nvPr/>
        </p:nvSpPr>
        <p:spPr bwMode="auto">
          <a:xfrm>
            <a:off x="6461288" y="3108679"/>
            <a:ext cx="755583" cy="735747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0" tIns="45720" rIns="91440" bIns="182880" numCol="1" rtlCol="0" anchor="ctr" anchorCtr="1" compatLnSpc="1">
            <a:prstTxWarp prst="textNoShape">
              <a:avLst/>
            </a:prstTxWarp>
            <a:noAutofit/>
          </a:bodyPr>
          <a:lstStyle/>
          <a:p>
            <a:r>
              <a:rPr lang="en-US" sz="2800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 j</a:t>
            </a:r>
            <a:endParaRPr lang="en-US" sz="2800" baseline="-250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7" name="Oval 36"/>
          <p:cNvSpPr/>
          <p:nvPr/>
        </p:nvSpPr>
        <p:spPr bwMode="auto">
          <a:xfrm>
            <a:off x="5216525" y="2047875"/>
            <a:ext cx="552450" cy="460375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0" tIns="45720" rIns="91440" bIns="182880" numCol="1" rtlCol="0" anchor="ctr" anchorCtr="1" compatLnSpc="1">
            <a:prstTxWarp prst="textNoShape">
              <a:avLst/>
            </a:prstTxWarp>
            <a:noAutofit/>
          </a:bodyPr>
          <a:lstStyle/>
          <a:p>
            <a:r>
              <a:rPr lang="en-US" sz="2400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</a:t>
            </a:r>
            <a:r>
              <a:rPr lang="en-US" sz="2400" i="1" baseline="-25000" dirty="0" smtClean="0">
                <a:latin typeface="Times New Roman" pitchFamily="18" charset="0"/>
                <a:cs typeface="Times New Roman" pitchFamily="18" charset="0"/>
                <a:sym typeface="Symbol"/>
              </a:rPr>
              <a:t>k</a:t>
            </a:r>
            <a:r>
              <a:rPr lang="en-US" sz="2400" baseline="-25000" dirty="0" smtClean="0">
                <a:latin typeface="Times New Roman" pitchFamily="18" charset="0"/>
                <a:cs typeface="Times New Roman" pitchFamily="18" charset="0"/>
                <a:sym typeface="Symbol"/>
              </a:rPr>
              <a:t>4</a:t>
            </a:r>
            <a:endParaRPr lang="en-US" sz="2400" baseline="-250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" name="Oval 37"/>
          <p:cNvSpPr/>
          <p:nvPr/>
        </p:nvSpPr>
        <p:spPr bwMode="auto">
          <a:xfrm>
            <a:off x="6551613" y="1311275"/>
            <a:ext cx="552450" cy="460375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0" tIns="45720" rIns="91440" bIns="182880" numCol="1" rtlCol="0" anchor="ctr" anchorCtr="1" compatLnSpc="1">
            <a:prstTxWarp prst="textNoShape">
              <a:avLst/>
            </a:prstTxWarp>
            <a:noAutofit/>
          </a:bodyPr>
          <a:lstStyle/>
          <a:p>
            <a:r>
              <a:rPr lang="en-US" sz="2400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</a:t>
            </a:r>
            <a:r>
              <a:rPr lang="en-US" sz="2400" i="1" baseline="-25000" dirty="0" smtClean="0">
                <a:latin typeface="Times New Roman" pitchFamily="18" charset="0"/>
                <a:cs typeface="Times New Roman" pitchFamily="18" charset="0"/>
                <a:sym typeface="Symbol"/>
              </a:rPr>
              <a:t>k</a:t>
            </a:r>
            <a:r>
              <a:rPr lang="en-US" sz="2400" baseline="-25000" dirty="0" smtClean="0">
                <a:latin typeface="Times New Roman" pitchFamily="18" charset="0"/>
                <a:cs typeface="Times New Roman" pitchFamily="18" charset="0"/>
                <a:sym typeface="Symbol"/>
              </a:rPr>
              <a:t>3</a:t>
            </a:r>
            <a:endParaRPr lang="en-US" sz="2400" baseline="-250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9" name="Oval 38"/>
          <p:cNvSpPr/>
          <p:nvPr/>
        </p:nvSpPr>
        <p:spPr bwMode="auto">
          <a:xfrm>
            <a:off x="7978775" y="2047875"/>
            <a:ext cx="552450" cy="460375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0" tIns="45720" rIns="91440" bIns="182880" numCol="1" rtlCol="0" anchor="ctr" anchorCtr="1" compatLnSpc="1">
            <a:prstTxWarp prst="textNoShape">
              <a:avLst/>
            </a:prstTxWarp>
            <a:noAutofit/>
          </a:bodyPr>
          <a:lstStyle/>
          <a:p>
            <a:r>
              <a:rPr lang="en-US" sz="2400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</a:t>
            </a:r>
            <a:r>
              <a:rPr lang="en-US" sz="2400" i="1" baseline="-25000" dirty="0" smtClean="0">
                <a:latin typeface="Times New Roman" pitchFamily="18" charset="0"/>
                <a:cs typeface="Times New Roman" pitchFamily="18" charset="0"/>
                <a:sym typeface="Symbol"/>
              </a:rPr>
              <a:t>k</a:t>
            </a:r>
            <a:r>
              <a:rPr lang="en-US" sz="2400" baseline="-25000" dirty="0" smtClean="0">
                <a:latin typeface="Times New Roman" pitchFamily="18" charset="0"/>
                <a:cs typeface="Times New Roman" pitchFamily="18" charset="0"/>
                <a:sym typeface="Symbol"/>
              </a:rPr>
              <a:t>2</a:t>
            </a:r>
            <a:endParaRPr lang="en-US" sz="2400" baseline="-250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0" name="Oval 39"/>
          <p:cNvSpPr/>
          <p:nvPr/>
        </p:nvSpPr>
        <p:spPr bwMode="auto">
          <a:xfrm>
            <a:off x="7978775" y="4533900"/>
            <a:ext cx="552450" cy="460375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0" tIns="45720" rIns="91440" bIns="182880" numCol="1" rtlCol="0" anchor="ctr" anchorCtr="1" compatLnSpc="1">
            <a:prstTxWarp prst="textNoShape">
              <a:avLst/>
            </a:prstTxWarp>
            <a:noAutofit/>
          </a:bodyPr>
          <a:lstStyle/>
          <a:p>
            <a:r>
              <a:rPr lang="en-US" sz="2400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</a:t>
            </a:r>
            <a:r>
              <a:rPr lang="en-US" sz="2400" i="1" baseline="-25000" dirty="0" smtClean="0">
                <a:latin typeface="Times New Roman" pitchFamily="18" charset="0"/>
                <a:cs typeface="Times New Roman" pitchFamily="18" charset="0"/>
                <a:sym typeface="Symbol"/>
              </a:rPr>
              <a:t>k</a:t>
            </a:r>
            <a:r>
              <a:rPr lang="en-US" sz="2400" baseline="-25000" dirty="0" smtClean="0">
                <a:latin typeface="Times New Roman" pitchFamily="18" charset="0"/>
                <a:cs typeface="Times New Roman" pitchFamily="18" charset="0"/>
                <a:sym typeface="Symbol"/>
              </a:rPr>
              <a:t>8</a:t>
            </a:r>
            <a:endParaRPr lang="en-US" sz="2400" baseline="-250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" name="Oval 40"/>
          <p:cNvSpPr/>
          <p:nvPr/>
        </p:nvSpPr>
        <p:spPr bwMode="auto">
          <a:xfrm>
            <a:off x="6559230" y="5362575"/>
            <a:ext cx="552450" cy="460375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0" tIns="45720" rIns="91440" bIns="182880" numCol="1" rtlCol="0" anchor="ctr" anchorCtr="1" compatLnSpc="1">
            <a:prstTxWarp prst="textNoShape">
              <a:avLst/>
            </a:prstTxWarp>
            <a:noAutofit/>
          </a:bodyPr>
          <a:lstStyle/>
          <a:p>
            <a:r>
              <a:rPr lang="en-US" sz="2400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</a:t>
            </a:r>
            <a:r>
              <a:rPr lang="en-US" sz="2400" i="1" baseline="-25000" dirty="0" smtClean="0">
                <a:latin typeface="Times New Roman" pitchFamily="18" charset="0"/>
                <a:cs typeface="Times New Roman" pitchFamily="18" charset="0"/>
                <a:sym typeface="Symbol"/>
              </a:rPr>
              <a:t>k</a:t>
            </a:r>
            <a:r>
              <a:rPr lang="en-US" sz="2400" baseline="-25000" dirty="0" smtClean="0">
                <a:latin typeface="Times New Roman" pitchFamily="18" charset="0"/>
                <a:cs typeface="Times New Roman" pitchFamily="18" charset="0"/>
                <a:sym typeface="Symbol"/>
              </a:rPr>
              <a:t>7</a:t>
            </a:r>
            <a:endParaRPr lang="en-US" sz="2400" baseline="-250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2" name="Oval 41"/>
          <p:cNvSpPr/>
          <p:nvPr/>
        </p:nvSpPr>
        <p:spPr bwMode="auto">
          <a:xfrm>
            <a:off x="5216525" y="4533900"/>
            <a:ext cx="552450" cy="460375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0" tIns="45720" rIns="91440" bIns="182880" numCol="1" rtlCol="0" anchor="ctr" anchorCtr="1" compatLnSpc="1">
            <a:prstTxWarp prst="textNoShape">
              <a:avLst/>
            </a:prstTxWarp>
            <a:noAutofit/>
          </a:bodyPr>
          <a:lstStyle/>
          <a:p>
            <a:r>
              <a:rPr lang="en-US" sz="2400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</a:t>
            </a:r>
            <a:r>
              <a:rPr lang="en-US" sz="2400" i="1" baseline="-25000" dirty="0" smtClean="0">
                <a:latin typeface="Times New Roman" pitchFamily="18" charset="0"/>
                <a:cs typeface="Times New Roman" pitchFamily="18" charset="0"/>
                <a:sym typeface="Symbol"/>
              </a:rPr>
              <a:t>k</a:t>
            </a:r>
            <a:r>
              <a:rPr lang="en-US" sz="2400" baseline="-25000" dirty="0" smtClean="0">
                <a:latin typeface="Times New Roman" pitchFamily="18" charset="0"/>
                <a:cs typeface="Times New Roman" pitchFamily="18" charset="0"/>
                <a:sym typeface="Symbol"/>
              </a:rPr>
              <a:t>6</a:t>
            </a:r>
            <a:endParaRPr lang="en-US" sz="2400" baseline="-250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3" name="Oval 42"/>
          <p:cNvSpPr/>
          <p:nvPr/>
        </p:nvSpPr>
        <p:spPr bwMode="auto">
          <a:xfrm>
            <a:off x="7978775" y="3244850"/>
            <a:ext cx="552450" cy="460375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0" tIns="45720" rIns="91440" bIns="182880" numCol="1" rtlCol="0" anchor="ctr" anchorCtr="1" compatLnSpc="1">
            <a:prstTxWarp prst="textNoShape">
              <a:avLst/>
            </a:prstTxWarp>
            <a:noAutofit/>
          </a:bodyPr>
          <a:lstStyle/>
          <a:p>
            <a:r>
              <a:rPr lang="en-US" sz="2400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</a:t>
            </a:r>
            <a:r>
              <a:rPr lang="en-US" sz="2400" i="1" baseline="-25000" dirty="0" smtClean="0">
                <a:latin typeface="Times New Roman" pitchFamily="18" charset="0"/>
                <a:cs typeface="Times New Roman" pitchFamily="18" charset="0"/>
                <a:sym typeface="Symbol"/>
              </a:rPr>
              <a:t>k</a:t>
            </a:r>
            <a:r>
              <a:rPr lang="en-US" sz="2400" baseline="-25000" dirty="0" smtClean="0">
                <a:latin typeface="Times New Roman" pitchFamily="18" charset="0"/>
                <a:cs typeface="Times New Roman" pitchFamily="18" charset="0"/>
                <a:sym typeface="Symbol"/>
              </a:rPr>
              <a:t>1</a:t>
            </a:r>
            <a:endParaRPr lang="en-US" sz="2400" baseline="-250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4" name="Oval 43"/>
          <p:cNvSpPr/>
          <p:nvPr/>
        </p:nvSpPr>
        <p:spPr bwMode="auto">
          <a:xfrm>
            <a:off x="5216525" y="3244850"/>
            <a:ext cx="552450" cy="460375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0" tIns="45720" rIns="91440" bIns="182880" numCol="1" rtlCol="0" anchor="ctr" anchorCtr="1" compatLnSpc="1">
            <a:prstTxWarp prst="textNoShape">
              <a:avLst/>
            </a:prstTxWarp>
            <a:noAutofit/>
          </a:bodyPr>
          <a:lstStyle/>
          <a:p>
            <a:r>
              <a:rPr lang="en-US" sz="2400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</a:t>
            </a:r>
            <a:r>
              <a:rPr lang="en-US" sz="2400" i="1" baseline="-25000" dirty="0" smtClean="0">
                <a:latin typeface="Times New Roman" pitchFamily="18" charset="0"/>
                <a:cs typeface="Times New Roman" pitchFamily="18" charset="0"/>
                <a:sym typeface="Symbol"/>
              </a:rPr>
              <a:t>k</a:t>
            </a:r>
            <a:r>
              <a:rPr lang="en-US" sz="2400" baseline="-25000" dirty="0" smtClean="0">
                <a:latin typeface="Times New Roman" pitchFamily="18" charset="0"/>
                <a:cs typeface="Times New Roman" pitchFamily="18" charset="0"/>
                <a:sym typeface="Symbol"/>
              </a:rPr>
              <a:t>5</a:t>
            </a:r>
            <a:endParaRPr lang="en-US" sz="2400" baseline="-25000" dirty="0" smtClean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45" name="Shape 44"/>
          <p:cNvCxnSpPr>
            <a:stCxn id="36" idx="7"/>
            <a:endCxn id="39" idx="2"/>
          </p:cNvCxnSpPr>
          <p:nvPr/>
        </p:nvCxnSpPr>
        <p:spPr bwMode="auto">
          <a:xfrm rot="5400000" flipH="1" flipV="1">
            <a:off x="7073314" y="2310967"/>
            <a:ext cx="938364" cy="872557"/>
          </a:xfrm>
          <a:prstGeom prst="curvedConnector2">
            <a:avLst/>
          </a:prstGeom>
          <a:solidFill>
            <a:schemeClr val="accent1"/>
          </a:solidFill>
          <a:ln w="19050" cap="flat" cmpd="sng" algn="ctr">
            <a:solidFill>
              <a:srgbClr val="FF0000"/>
            </a:solidFill>
            <a:prstDash val="solid"/>
            <a:round/>
            <a:headEnd type="arrow" w="med" len="med"/>
            <a:tailEnd type="none" w="med" len="med"/>
          </a:ln>
          <a:effectLst/>
        </p:spPr>
      </p:cxnSp>
      <p:cxnSp>
        <p:nvCxnSpPr>
          <p:cNvPr id="46" name="Shape 45"/>
          <p:cNvCxnSpPr>
            <a:stCxn id="36" idx="1"/>
            <a:endCxn id="37" idx="6"/>
          </p:cNvCxnSpPr>
          <p:nvPr/>
        </p:nvCxnSpPr>
        <p:spPr bwMode="auto">
          <a:xfrm rot="16200000" flipV="1">
            <a:off x="5701276" y="2345762"/>
            <a:ext cx="938364" cy="802966"/>
          </a:xfrm>
          <a:prstGeom prst="curvedConnector2">
            <a:avLst/>
          </a:prstGeom>
          <a:solidFill>
            <a:schemeClr val="accent1"/>
          </a:solidFill>
          <a:ln w="19050" cap="flat" cmpd="sng" algn="ctr">
            <a:solidFill>
              <a:srgbClr val="FF0000"/>
            </a:solidFill>
            <a:prstDash val="solid"/>
            <a:round/>
            <a:headEnd type="arrow" w="med" len="med"/>
            <a:tailEnd type="none" w="med" len="med"/>
          </a:ln>
          <a:effectLst/>
        </p:spPr>
      </p:cxnSp>
      <p:cxnSp>
        <p:nvCxnSpPr>
          <p:cNvPr id="47" name="Straight Arrow Connector 46"/>
          <p:cNvCxnSpPr>
            <a:stCxn id="36" idx="0"/>
            <a:endCxn id="38" idx="4"/>
          </p:cNvCxnSpPr>
          <p:nvPr/>
        </p:nvCxnSpPr>
        <p:spPr bwMode="auto">
          <a:xfrm rot="16200000" flipV="1">
            <a:off x="6164945" y="2434544"/>
            <a:ext cx="1337029" cy="11242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FF0000"/>
            </a:solidFill>
            <a:prstDash val="solid"/>
            <a:round/>
            <a:headEnd type="arrow" w="med" len="med"/>
            <a:tailEnd type="none" w="med" len="med"/>
          </a:ln>
          <a:effectLst/>
        </p:spPr>
      </p:cxnSp>
      <p:cxnSp>
        <p:nvCxnSpPr>
          <p:cNvPr id="48" name="Straight Arrow Connector 47"/>
          <p:cNvCxnSpPr>
            <a:stCxn id="36" idx="6"/>
            <a:endCxn id="43" idx="2"/>
          </p:cNvCxnSpPr>
          <p:nvPr/>
        </p:nvCxnSpPr>
        <p:spPr bwMode="auto">
          <a:xfrm flipV="1">
            <a:off x="7216871" y="3475038"/>
            <a:ext cx="761904" cy="1515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FF0000"/>
            </a:solidFill>
            <a:prstDash val="solid"/>
            <a:round/>
            <a:headEnd type="arrow" w="med" len="med"/>
            <a:tailEnd type="none" w="med" len="med"/>
          </a:ln>
          <a:effectLst/>
        </p:spPr>
      </p:cxnSp>
      <p:cxnSp>
        <p:nvCxnSpPr>
          <p:cNvPr id="49" name="Straight Arrow Connector 48"/>
          <p:cNvCxnSpPr>
            <a:stCxn id="36" idx="4"/>
            <a:endCxn id="41" idx="0"/>
          </p:cNvCxnSpPr>
          <p:nvPr/>
        </p:nvCxnSpPr>
        <p:spPr bwMode="auto">
          <a:xfrm rot="5400000">
            <a:off x="6078194" y="4601688"/>
            <a:ext cx="1518149" cy="3625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FF0000"/>
            </a:solidFill>
            <a:prstDash val="solid"/>
            <a:round/>
            <a:headEnd type="arrow" w="med" len="med"/>
            <a:tailEnd type="none" w="med" len="med"/>
          </a:ln>
          <a:effectLst/>
        </p:spPr>
      </p:cxnSp>
      <p:cxnSp>
        <p:nvCxnSpPr>
          <p:cNvPr id="50" name="Straight Arrow Connector 49"/>
          <p:cNvCxnSpPr>
            <a:stCxn id="36" idx="2"/>
            <a:endCxn id="44" idx="6"/>
          </p:cNvCxnSpPr>
          <p:nvPr/>
        </p:nvCxnSpPr>
        <p:spPr bwMode="auto">
          <a:xfrm rot="10800000">
            <a:off x="5768976" y="3475039"/>
            <a:ext cx="692313" cy="1515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FF0000"/>
            </a:solidFill>
            <a:prstDash val="solid"/>
            <a:round/>
            <a:headEnd type="arrow" w="med" len="med"/>
            <a:tailEnd type="none" w="med" len="med"/>
          </a:ln>
          <a:effectLst/>
        </p:spPr>
      </p:cxnSp>
      <p:cxnSp>
        <p:nvCxnSpPr>
          <p:cNvPr id="51" name="Shape 50"/>
          <p:cNvCxnSpPr>
            <a:stCxn id="36" idx="3"/>
            <a:endCxn id="42" idx="6"/>
          </p:cNvCxnSpPr>
          <p:nvPr/>
        </p:nvCxnSpPr>
        <p:spPr bwMode="auto">
          <a:xfrm rot="5400000">
            <a:off x="5656753" y="3848900"/>
            <a:ext cx="1027410" cy="802966"/>
          </a:xfrm>
          <a:prstGeom prst="curvedConnector2">
            <a:avLst/>
          </a:prstGeom>
          <a:solidFill>
            <a:schemeClr val="accent1"/>
          </a:solidFill>
          <a:ln w="19050" cap="flat" cmpd="sng" algn="ctr">
            <a:solidFill>
              <a:srgbClr val="FF0000"/>
            </a:solidFill>
            <a:prstDash val="solid"/>
            <a:round/>
            <a:headEnd type="arrow" w="med" len="med"/>
            <a:tailEnd type="none" w="med" len="med"/>
          </a:ln>
          <a:effectLst/>
        </p:spPr>
      </p:cxnSp>
      <p:cxnSp>
        <p:nvCxnSpPr>
          <p:cNvPr id="52" name="Shape 51"/>
          <p:cNvCxnSpPr>
            <a:stCxn id="36" idx="5"/>
            <a:endCxn id="40" idx="2"/>
          </p:cNvCxnSpPr>
          <p:nvPr/>
        </p:nvCxnSpPr>
        <p:spPr bwMode="auto">
          <a:xfrm rot="16200000" flipH="1">
            <a:off x="7028791" y="3814104"/>
            <a:ext cx="1027410" cy="872557"/>
          </a:xfrm>
          <a:prstGeom prst="curvedConnector2">
            <a:avLst/>
          </a:prstGeom>
          <a:solidFill>
            <a:schemeClr val="accent1"/>
          </a:solidFill>
          <a:ln w="19050" cap="flat" cmpd="sng" algn="ctr">
            <a:solidFill>
              <a:srgbClr val="FF0000"/>
            </a:solidFill>
            <a:prstDash val="solid"/>
            <a:round/>
            <a:headEnd type="arrow" w="med" len="med"/>
            <a:tailEnd type="none" w="med" len="med"/>
          </a:ln>
          <a:effectLst/>
        </p:spPr>
      </p:cxnSp>
      <p:sp>
        <p:nvSpPr>
          <p:cNvPr id="201" name="TextBox 200"/>
          <p:cNvSpPr txBox="1"/>
          <p:nvPr/>
        </p:nvSpPr>
        <p:spPr>
          <a:xfrm>
            <a:off x="2308412" y="2990254"/>
            <a:ext cx="736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sz="2400" i="1" baseline="-25000" dirty="0" smtClean="0">
                <a:latin typeface="Times New Roman" pitchFamily="18" charset="0"/>
                <a:cs typeface="Times New Roman" pitchFamily="18" charset="0"/>
              </a:rPr>
              <a:t>jk</a:t>
            </a:r>
            <a:r>
              <a:rPr lang="en-US" sz="2400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endParaRPr lang="en-US" sz="2400" i="1" baseline="-25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2" name="TextBox 201"/>
          <p:cNvSpPr txBox="1"/>
          <p:nvPr/>
        </p:nvSpPr>
        <p:spPr>
          <a:xfrm>
            <a:off x="2300861" y="2324100"/>
            <a:ext cx="736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sz="2400" i="1" baseline="-25000" dirty="0" smtClean="0">
                <a:latin typeface="Times New Roman" pitchFamily="18" charset="0"/>
                <a:cs typeface="Times New Roman" pitchFamily="18" charset="0"/>
              </a:rPr>
              <a:t>jk</a:t>
            </a:r>
            <a:r>
              <a:rPr lang="en-US" sz="24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en-US" sz="2400" i="1" baseline="-25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3" name="TextBox 202"/>
          <p:cNvSpPr txBox="1"/>
          <p:nvPr/>
        </p:nvSpPr>
        <p:spPr>
          <a:xfrm>
            <a:off x="1717675" y="1862435"/>
            <a:ext cx="736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sz="2400" i="1" baseline="-25000" dirty="0" smtClean="0">
                <a:latin typeface="Times New Roman" pitchFamily="18" charset="0"/>
                <a:cs typeface="Times New Roman" pitchFamily="18" charset="0"/>
              </a:rPr>
              <a:t>jk</a:t>
            </a:r>
            <a:r>
              <a:rPr lang="en-US" sz="2400" baseline="-25000" dirty="0" smtClean="0">
                <a:latin typeface="Times New Roman" pitchFamily="18" charset="0"/>
                <a:cs typeface="Times New Roman" pitchFamily="18" charset="0"/>
              </a:rPr>
              <a:t>3</a:t>
            </a:r>
            <a:endParaRPr lang="en-US" sz="2400" i="1" baseline="-25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4" name="TextBox 203"/>
          <p:cNvSpPr txBox="1"/>
          <p:nvPr/>
        </p:nvSpPr>
        <p:spPr>
          <a:xfrm>
            <a:off x="796925" y="2324100"/>
            <a:ext cx="736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sz="2400" i="1" baseline="-25000" dirty="0" smtClean="0">
                <a:latin typeface="Times New Roman" pitchFamily="18" charset="0"/>
                <a:cs typeface="Times New Roman" pitchFamily="18" charset="0"/>
              </a:rPr>
              <a:t>jk</a:t>
            </a:r>
            <a:r>
              <a:rPr lang="en-US" sz="2400" baseline="-25000" dirty="0" smtClean="0">
                <a:latin typeface="Times New Roman" pitchFamily="18" charset="0"/>
                <a:cs typeface="Times New Roman" pitchFamily="18" charset="0"/>
              </a:rPr>
              <a:t>4</a:t>
            </a:r>
            <a:endParaRPr lang="en-US" sz="2400" i="1" baseline="-25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5" name="TextBox 204"/>
          <p:cNvSpPr txBox="1"/>
          <p:nvPr/>
        </p:nvSpPr>
        <p:spPr>
          <a:xfrm>
            <a:off x="796925" y="2999361"/>
            <a:ext cx="736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sz="2400" i="1" baseline="-25000" dirty="0" smtClean="0">
                <a:latin typeface="Times New Roman" pitchFamily="18" charset="0"/>
                <a:cs typeface="Times New Roman" pitchFamily="18" charset="0"/>
              </a:rPr>
              <a:t>jk</a:t>
            </a:r>
            <a:r>
              <a:rPr lang="en-US" sz="2400" baseline="-25000" dirty="0" smtClean="0">
                <a:latin typeface="Times New Roman" pitchFamily="18" charset="0"/>
                <a:cs typeface="Times New Roman" pitchFamily="18" charset="0"/>
              </a:rPr>
              <a:t>5</a:t>
            </a:r>
            <a:endParaRPr lang="en-US" sz="2400" i="1" baseline="-25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6" name="TextBox 205"/>
          <p:cNvSpPr txBox="1"/>
          <p:nvPr/>
        </p:nvSpPr>
        <p:spPr>
          <a:xfrm>
            <a:off x="743270" y="4072235"/>
            <a:ext cx="736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sz="2400" i="1" baseline="-25000" dirty="0" smtClean="0">
                <a:latin typeface="Times New Roman" pitchFamily="18" charset="0"/>
                <a:cs typeface="Times New Roman" pitchFamily="18" charset="0"/>
              </a:rPr>
              <a:t>jk</a:t>
            </a:r>
            <a:r>
              <a:rPr lang="en-US" sz="2400" baseline="-25000" dirty="0" smtClean="0">
                <a:latin typeface="Times New Roman" pitchFamily="18" charset="0"/>
                <a:cs typeface="Times New Roman" pitchFamily="18" charset="0"/>
              </a:rPr>
              <a:t>6</a:t>
            </a:r>
            <a:endParaRPr lang="en-US" sz="2400" i="1" baseline="-25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7" name="TextBox 206"/>
          <p:cNvSpPr txBox="1"/>
          <p:nvPr/>
        </p:nvSpPr>
        <p:spPr>
          <a:xfrm>
            <a:off x="1257300" y="4718050"/>
            <a:ext cx="736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sz="2400" i="1" baseline="-25000" dirty="0" smtClean="0">
                <a:latin typeface="Times New Roman" pitchFamily="18" charset="0"/>
                <a:cs typeface="Times New Roman" pitchFamily="18" charset="0"/>
              </a:rPr>
              <a:t>jk</a:t>
            </a:r>
            <a:r>
              <a:rPr lang="en-US" sz="2400" baseline="-25000" dirty="0" smtClean="0">
                <a:latin typeface="Times New Roman" pitchFamily="18" charset="0"/>
                <a:cs typeface="Times New Roman" pitchFamily="18" charset="0"/>
              </a:rPr>
              <a:t>7</a:t>
            </a:r>
            <a:endParaRPr lang="en-US" sz="2400" i="1" baseline="-25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8" name="TextBox 207"/>
          <p:cNvSpPr txBox="1"/>
          <p:nvPr/>
        </p:nvSpPr>
        <p:spPr>
          <a:xfrm>
            <a:off x="2354516" y="4073525"/>
            <a:ext cx="736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sz="2400" i="1" baseline="-25000" dirty="0" smtClean="0">
                <a:latin typeface="Times New Roman" pitchFamily="18" charset="0"/>
                <a:cs typeface="Times New Roman" pitchFamily="18" charset="0"/>
              </a:rPr>
              <a:t>jk</a:t>
            </a:r>
            <a:r>
              <a:rPr lang="en-US" sz="2400" baseline="-25000" dirty="0" smtClean="0">
                <a:latin typeface="Times New Roman" pitchFamily="18" charset="0"/>
                <a:cs typeface="Times New Roman" pitchFamily="18" charset="0"/>
              </a:rPr>
              <a:t>8</a:t>
            </a:r>
            <a:endParaRPr lang="en-US" sz="2400" i="1" baseline="-25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1" name="TextBox 220"/>
          <p:cNvSpPr txBox="1"/>
          <p:nvPr/>
        </p:nvSpPr>
        <p:spPr>
          <a:xfrm>
            <a:off x="7242042" y="2991544"/>
            <a:ext cx="736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sz="2400" i="1" baseline="-25000" dirty="0" smtClean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sz="2400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400" i="1" baseline="-25000" dirty="0" smtClean="0">
                <a:latin typeface="Times New Roman" pitchFamily="18" charset="0"/>
                <a:cs typeface="Times New Roman" pitchFamily="18" charset="0"/>
              </a:rPr>
              <a:t>j</a:t>
            </a:r>
            <a:endParaRPr lang="en-US" sz="2400" i="1" baseline="-25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2" name="TextBox 221"/>
          <p:cNvSpPr txBox="1"/>
          <p:nvPr/>
        </p:nvSpPr>
        <p:spPr>
          <a:xfrm>
            <a:off x="7234491" y="2325390"/>
            <a:ext cx="736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sz="2400" i="1" baseline="-25000" dirty="0" smtClean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sz="24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400" i="1" baseline="-25000" dirty="0" smtClean="0">
                <a:latin typeface="Times New Roman" pitchFamily="18" charset="0"/>
                <a:cs typeface="Times New Roman" pitchFamily="18" charset="0"/>
              </a:rPr>
              <a:t>j</a:t>
            </a:r>
            <a:endParaRPr lang="en-US" sz="2400" i="1" baseline="-25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3" name="TextBox 222"/>
          <p:cNvSpPr txBox="1"/>
          <p:nvPr/>
        </p:nvSpPr>
        <p:spPr>
          <a:xfrm>
            <a:off x="6651305" y="1863725"/>
            <a:ext cx="736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sz="2400" i="1" baseline="-25000" dirty="0" smtClean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sz="2400" baseline="-25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400" i="1" baseline="-25000" dirty="0" smtClean="0">
                <a:latin typeface="Times New Roman" pitchFamily="18" charset="0"/>
                <a:cs typeface="Times New Roman" pitchFamily="18" charset="0"/>
              </a:rPr>
              <a:t>j</a:t>
            </a:r>
            <a:endParaRPr lang="en-US" sz="2400" i="1" baseline="-25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4" name="TextBox 223"/>
          <p:cNvSpPr txBox="1"/>
          <p:nvPr/>
        </p:nvSpPr>
        <p:spPr>
          <a:xfrm>
            <a:off x="5730555" y="2325390"/>
            <a:ext cx="736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sz="2400" i="1" baseline="-25000" dirty="0" smtClean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sz="2400" baseline="-25000" dirty="0" smtClean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2400" i="1" baseline="-25000" dirty="0" smtClean="0">
                <a:latin typeface="Times New Roman" pitchFamily="18" charset="0"/>
                <a:cs typeface="Times New Roman" pitchFamily="18" charset="0"/>
              </a:rPr>
              <a:t>j</a:t>
            </a:r>
            <a:endParaRPr lang="en-US" sz="2400" i="1" baseline="-25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5" name="TextBox 224"/>
          <p:cNvSpPr txBox="1"/>
          <p:nvPr/>
        </p:nvSpPr>
        <p:spPr>
          <a:xfrm>
            <a:off x="5730555" y="3000651"/>
            <a:ext cx="736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sz="2400" i="1" baseline="-25000" dirty="0" smtClean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sz="2400" baseline="-25000" dirty="0" smtClean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en-US" sz="2400" i="1" baseline="-25000" dirty="0" smtClean="0">
                <a:latin typeface="Times New Roman" pitchFamily="18" charset="0"/>
                <a:cs typeface="Times New Roman" pitchFamily="18" charset="0"/>
              </a:rPr>
              <a:t>j</a:t>
            </a:r>
            <a:endParaRPr lang="en-US" sz="2400" i="1" baseline="-25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6" name="TextBox 225"/>
          <p:cNvSpPr txBox="1"/>
          <p:nvPr/>
        </p:nvSpPr>
        <p:spPr>
          <a:xfrm>
            <a:off x="5676900" y="4073525"/>
            <a:ext cx="736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sz="2400" i="1" baseline="-25000" dirty="0" smtClean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sz="2400" baseline="-25000" dirty="0" smtClean="0">
                <a:latin typeface="Times New Roman" pitchFamily="18" charset="0"/>
                <a:cs typeface="Times New Roman" pitchFamily="18" charset="0"/>
              </a:rPr>
              <a:t>6</a:t>
            </a:r>
            <a:r>
              <a:rPr lang="en-US" sz="2400" i="1" baseline="-25000" dirty="0" smtClean="0">
                <a:latin typeface="Times New Roman" pitchFamily="18" charset="0"/>
                <a:cs typeface="Times New Roman" pitchFamily="18" charset="0"/>
              </a:rPr>
              <a:t>j</a:t>
            </a:r>
            <a:endParaRPr lang="en-US" sz="2400" i="1" baseline="-25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7" name="TextBox 226"/>
          <p:cNvSpPr txBox="1"/>
          <p:nvPr/>
        </p:nvSpPr>
        <p:spPr>
          <a:xfrm>
            <a:off x="6190930" y="4719340"/>
            <a:ext cx="736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sz="2400" i="1" baseline="-25000" dirty="0" smtClean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sz="2400" baseline="-25000" dirty="0" smtClean="0">
                <a:latin typeface="Times New Roman" pitchFamily="18" charset="0"/>
                <a:cs typeface="Times New Roman" pitchFamily="18" charset="0"/>
              </a:rPr>
              <a:t>7</a:t>
            </a:r>
            <a:r>
              <a:rPr lang="en-US" sz="2400" i="1" baseline="-25000" dirty="0" smtClean="0">
                <a:latin typeface="Times New Roman" pitchFamily="18" charset="0"/>
                <a:cs typeface="Times New Roman" pitchFamily="18" charset="0"/>
              </a:rPr>
              <a:t>j</a:t>
            </a:r>
            <a:endParaRPr lang="en-US" sz="2400" i="1" baseline="-25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8" name="TextBox 227"/>
          <p:cNvSpPr txBox="1"/>
          <p:nvPr/>
        </p:nvSpPr>
        <p:spPr>
          <a:xfrm>
            <a:off x="7288146" y="4074815"/>
            <a:ext cx="736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sz="2400" i="1" baseline="-25000" dirty="0" smtClean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sz="2400" baseline="-25000" dirty="0" smtClean="0">
                <a:latin typeface="Times New Roman" pitchFamily="18" charset="0"/>
                <a:cs typeface="Times New Roman" pitchFamily="18" charset="0"/>
              </a:rPr>
              <a:t>8</a:t>
            </a:r>
            <a:r>
              <a:rPr lang="en-US" sz="2400" i="1" baseline="-25000" dirty="0" smtClean="0">
                <a:latin typeface="Times New Roman" pitchFamily="18" charset="0"/>
                <a:cs typeface="Times New Roman" pitchFamily="18" charset="0"/>
              </a:rPr>
              <a:t>j</a:t>
            </a:r>
            <a:endParaRPr lang="en-US" sz="2400" i="1" baseline="-25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9" name="TextBox 228"/>
          <p:cNvSpPr txBox="1"/>
          <p:nvPr/>
        </p:nvSpPr>
        <p:spPr>
          <a:xfrm>
            <a:off x="3835400" y="2968625"/>
            <a:ext cx="92075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 smtClean="0">
                <a:latin typeface="Times New Roman" pitchFamily="18" charset="0"/>
                <a:cs typeface="Times New Roman" pitchFamily="18" charset="0"/>
                <a:sym typeface="Symbol"/>
              </a:rPr>
              <a:t></a:t>
            </a:r>
            <a:endParaRPr lang="en-US" sz="48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02434" name="Object 6"/>
          <p:cNvGraphicFramePr>
            <a:graphicFrameLocks noChangeAspect="1"/>
          </p:cNvGraphicFramePr>
          <p:nvPr/>
        </p:nvGraphicFramePr>
        <p:xfrm>
          <a:off x="2614613" y="5208588"/>
          <a:ext cx="3638550" cy="890587"/>
        </p:xfrm>
        <a:graphic>
          <a:graphicData uri="http://schemas.openxmlformats.org/presentationml/2006/ole">
            <p:oleObj spid="_x0000_s90114" name="Equation" r:id="rId4" imgW="1803240" imgH="4442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 w="19050"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spDef>
    <a:lnDef>
      <a:spPr>
        <a:ln w="1905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4814</TotalTime>
  <Words>1559</Words>
  <Application>Microsoft Office PowerPoint</Application>
  <PresentationFormat>On-screen Show (4:3)</PresentationFormat>
  <Paragraphs>321</Paragraphs>
  <Slides>17</Slides>
  <Notes>17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9" baseType="lpstr">
      <vt:lpstr>Office Theme</vt:lpstr>
      <vt:lpstr>Equation</vt:lpstr>
      <vt:lpstr>Ergodicity, Balance Equations, and Time Reversibility</vt:lpstr>
      <vt:lpstr>Putting Things on a Firmer Footing</vt:lpstr>
      <vt:lpstr>Some Definitions &amp; Properties (Recall our Earlier Notion of Ergodicity)</vt:lpstr>
      <vt:lpstr>Discrete Time Markov Chains</vt:lpstr>
      <vt:lpstr>Null Recurrence?</vt:lpstr>
      <vt:lpstr>Implications for DTMCs</vt:lpstr>
      <vt:lpstr>Probabilities and Rates</vt:lpstr>
      <vt:lpstr>General Balance Equations</vt:lpstr>
      <vt:lpstr>Conservation Law – Single State</vt:lpstr>
      <vt:lpstr>Conservation Law – Set of States</vt:lpstr>
      <vt:lpstr>Back to our Simple Queue</vt:lpstr>
      <vt:lpstr>Extending To Simple Chains</vt:lpstr>
      <vt:lpstr>Solving Birth-Death Chains</vt:lpstr>
      <vt:lpstr>Truncating Infinite Chains</vt:lpstr>
      <vt:lpstr>Time Reversibility</vt:lpstr>
      <vt:lpstr>Periodic Chains</vt:lpstr>
      <vt:lpstr>Summary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Probability Refresher</dc:title>
  <dc:creator>Roch Guerin</dc:creator>
  <cp:lastModifiedBy>Roch Guerin</cp:lastModifiedBy>
  <cp:revision>333</cp:revision>
  <dcterms:created xsi:type="dcterms:W3CDTF">2015-08-26T14:43:30Z</dcterms:created>
  <dcterms:modified xsi:type="dcterms:W3CDTF">2016-09-27T14:36:06Z</dcterms:modified>
</cp:coreProperties>
</file>