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76" r:id="rId4"/>
    <p:sldId id="288" r:id="rId5"/>
    <p:sldId id="287" r:id="rId6"/>
    <p:sldId id="275" r:id="rId7"/>
    <p:sldId id="278" r:id="rId8"/>
    <p:sldId id="280" r:id="rId9"/>
    <p:sldId id="281" r:id="rId10"/>
    <p:sldId id="282" r:id="rId11"/>
    <p:sldId id="283" r:id="rId12"/>
    <p:sldId id="284" r:id="rId13"/>
    <p:sldId id="285" r:id="rId14"/>
    <p:sldId id="290" r:id="rId15"/>
    <p:sldId id="279" r:id="rId16"/>
    <p:sldId id="286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45" autoAdjust="0"/>
  </p:normalViewPr>
  <p:slideViewPr>
    <p:cSldViewPr>
      <p:cViewPr varScale="1">
        <p:scale>
          <a:sx n="101" d="100"/>
          <a:sy n="101" d="100"/>
        </p:scale>
        <p:origin x="-8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4A316-C22C-49C3-8047-E78DE449AF92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83021-A605-445F-9E2A-14482EFB0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9C36F-09C0-4E41-A2AD-FA3D483EFCC8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77630-C836-4084-B714-9C3267E1ED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480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This generalizes our simple queue to allow transition rates between</a:t>
            </a:r>
            <a:r>
              <a:rPr lang="en-US" baseline="0" dirty="0" smtClean="0"/>
              <a:t> states </a:t>
            </a:r>
            <a:r>
              <a:rPr lang="en-US" dirty="0" smtClean="0"/>
              <a:t>to vary.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What is induction?</a:t>
            </a:r>
          </a:p>
          <a:p>
            <a:r>
              <a:rPr lang="en-US" dirty="0" smtClean="0"/>
              <a:t>Induction</a:t>
            </a:r>
            <a:r>
              <a:rPr lang="en-US" baseline="0" dirty="0" smtClean="0"/>
              <a:t> hypothesis is what you want to establish, e.g., above expression for \</a:t>
            </a:r>
            <a:r>
              <a:rPr lang="en-US" baseline="0" dirty="0" err="1" smtClean="0"/>
              <a:t>pi_n</a:t>
            </a:r>
            <a:r>
              <a:rPr lang="en-US" baseline="0" dirty="0" smtClean="0"/>
              <a:t> </a:t>
            </a:r>
          </a:p>
          <a:p>
            <a:pPr>
              <a:buFontTx/>
              <a:buChar char="-"/>
            </a:pPr>
            <a:r>
              <a:rPr lang="en-US" baseline="0" dirty="0" smtClean="0"/>
              <a:t> Step 1 verify it is true initially, i.e., for n=0 or n=1</a:t>
            </a:r>
          </a:p>
          <a:p>
            <a:pPr>
              <a:buFontTx/>
              <a:buChar char="-"/>
            </a:pPr>
            <a:r>
              <a:rPr lang="en-US" baseline="0" dirty="0" smtClean="0"/>
              <a:t> Step 2 Assume it is true for a given value of n</a:t>
            </a:r>
          </a:p>
          <a:p>
            <a:pPr>
              <a:buFontTx/>
              <a:buChar char="-"/>
            </a:pPr>
            <a:r>
              <a:rPr lang="en-US" baseline="0" dirty="0" smtClean="0"/>
              <a:t> Step 3 prove it is then true for n+1 using known properties, e.g., relationship between \</a:t>
            </a:r>
            <a:r>
              <a:rPr lang="en-US" baseline="0" dirty="0" err="1" smtClean="0"/>
              <a:t>pi_n</a:t>
            </a:r>
            <a:r>
              <a:rPr lang="en-US" baseline="0" dirty="0" smtClean="0"/>
              <a:t> and \pi_{n+1}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This generalizes our simple queue to allow transition rates between</a:t>
            </a:r>
            <a:r>
              <a:rPr lang="en-US" baseline="0" dirty="0" smtClean="0"/>
              <a:t> states </a:t>
            </a:r>
            <a:r>
              <a:rPr lang="en-US" dirty="0" smtClean="0"/>
              <a:t>to vary.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4038-08C3-4182-97F5-D3763DF02BDF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631B-C114-4187-BEEF-498114DEC9FE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E291-BA5D-4ACA-B5FD-31624279D209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C4AC-8256-4B18-88A8-F431D3C77921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8C5A-FB8B-4C77-9E87-98114F239DA3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1F0D-072D-433D-99F8-F5EC421478B7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7C7F-0590-4BC5-B196-15CCC9ABD4CF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AD66-4C90-4F75-9F09-2F531DDEE236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DF5D-61D4-4058-AD05-25A1B068427D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63A-58C1-4C19-8C88-35266F530295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60C0-D3B0-48CB-801E-8B1D6F10F5AF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633F-167C-4D16-8CBC-126D93B0236F}" type="datetime1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43800" cy="1470025"/>
          </a:xfrm>
        </p:spPr>
        <p:txBody>
          <a:bodyPr/>
          <a:lstStyle/>
          <a:p>
            <a:r>
              <a:rPr lang="en-US" dirty="0" err="1" smtClean="0"/>
              <a:t>Ergodicity</a:t>
            </a:r>
            <a:r>
              <a:rPr lang="en-US" dirty="0" smtClean="0"/>
              <a:t>, Balance Equations, and Time Reversibility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Law – Set of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D5AF-C929-48B0-9A9C-B6487E8E41C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29" name="TextBox 228"/>
          <p:cNvSpPr txBox="1"/>
          <p:nvPr/>
        </p:nvSpPr>
        <p:spPr>
          <a:xfrm>
            <a:off x="4111625" y="2968625"/>
            <a:ext cx="920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98"/>
          <p:cNvGrpSpPr/>
          <p:nvPr/>
        </p:nvGrpSpPr>
        <p:grpSpPr>
          <a:xfrm>
            <a:off x="60325" y="1311275"/>
            <a:ext cx="3867150" cy="4143375"/>
            <a:chOff x="60325" y="1311275"/>
            <a:chExt cx="3867150" cy="4143375"/>
          </a:xfrm>
        </p:grpSpPr>
        <p:sp>
          <p:nvSpPr>
            <p:cNvPr id="5" name="Oval 4"/>
            <p:cNvSpPr/>
            <p:nvPr/>
          </p:nvSpPr>
          <p:spPr bwMode="auto">
            <a:xfrm>
              <a:off x="1073150" y="2876550"/>
              <a:ext cx="2025650" cy="966362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SzPct val="75000"/>
                <a:buFont typeface="Monotype Sorts" pitchFamily="2" charset="2"/>
                <a:buChar char=" "/>
                <a:tabLst/>
              </a:pPr>
              <a:endPara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90512" y="2047875"/>
              <a:ext cx="552450" cy="4603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4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625600" y="1311275"/>
              <a:ext cx="552450" cy="4603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3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098799" y="2047875"/>
              <a:ext cx="552450" cy="4603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098799" y="4533900"/>
              <a:ext cx="552450" cy="4603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8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617849" y="4994275"/>
              <a:ext cx="552450" cy="4603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7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90512" y="4533900"/>
              <a:ext cx="552450" cy="4603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6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375025" y="3336925"/>
              <a:ext cx="552450" cy="4603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60325" y="3429000"/>
              <a:ext cx="552450" cy="46037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5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hape 14"/>
            <p:cNvCxnSpPr>
              <a:stCxn id="83" idx="0"/>
              <a:endCxn id="8" idx="2"/>
            </p:cNvCxnSpPr>
            <p:nvPr/>
          </p:nvCxnSpPr>
          <p:spPr bwMode="auto">
            <a:xfrm rot="5400000" flipH="1" flipV="1">
              <a:off x="2408237" y="2278064"/>
              <a:ext cx="690562" cy="690561"/>
            </a:xfrm>
            <a:prstGeom prst="curved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hape 20"/>
            <p:cNvCxnSpPr>
              <a:stCxn id="81" idx="1"/>
              <a:endCxn id="6" idx="6"/>
            </p:cNvCxnSpPr>
            <p:nvPr/>
          </p:nvCxnSpPr>
          <p:spPr bwMode="auto">
            <a:xfrm rot="16200000" flipV="1">
              <a:off x="803667" y="2317358"/>
              <a:ext cx="744498" cy="665908"/>
            </a:xfrm>
            <a:prstGeom prst="curved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83" idx="1"/>
              <a:endCxn id="7" idx="4"/>
            </p:cNvCxnSpPr>
            <p:nvPr/>
          </p:nvCxnSpPr>
          <p:spPr bwMode="auto">
            <a:xfrm rot="16200000" flipV="1">
              <a:off x="1448193" y="2225283"/>
              <a:ext cx="1250911" cy="34364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83" idx="6"/>
              <a:endCxn id="12" idx="2"/>
            </p:cNvCxnSpPr>
            <p:nvPr/>
          </p:nvCxnSpPr>
          <p:spPr bwMode="auto">
            <a:xfrm>
              <a:off x="2638425" y="3152775"/>
              <a:ext cx="736600" cy="41433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82" idx="4"/>
              <a:endCxn id="10" idx="0"/>
            </p:cNvCxnSpPr>
            <p:nvPr/>
          </p:nvCxnSpPr>
          <p:spPr bwMode="auto">
            <a:xfrm rot="5400000">
              <a:off x="1414557" y="4276818"/>
              <a:ext cx="1196975" cy="23793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81" idx="3"/>
              <a:endCxn id="13" idx="6"/>
            </p:cNvCxnSpPr>
            <p:nvPr/>
          </p:nvCxnSpPr>
          <p:spPr bwMode="auto">
            <a:xfrm rot="5400000">
              <a:off x="872724" y="3023041"/>
              <a:ext cx="376199" cy="8960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hape 30"/>
            <p:cNvCxnSpPr>
              <a:stCxn id="82" idx="2"/>
              <a:endCxn id="11" idx="6"/>
            </p:cNvCxnSpPr>
            <p:nvPr/>
          </p:nvCxnSpPr>
          <p:spPr bwMode="auto">
            <a:xfrm rot="10800000" flipV="1">
              <a:off x="842963" y="3613150"/>
              <a:ext cx="1058863" cy="115093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hape 34"/>
            <p:cNvCxnSpPr>
              <a:stCxn id="82" idx="6"/>
              <a:endCxn id="9" idx="2"/>
            </p:cNvCxnSpPr>
            <p:nvPr/>
          </p:nvCxnSpPr>
          <p:spPr bwMode="auto">
            <a:xfrm>
              <a:off x="2362200" y="3613150"/>
              <a:ext cx="736599" cy="115093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1" name="TextBox 200"/>
            <p:cNvSpPr txBox="1"/>
            <p:nvPr/>
          </p:nvSpPr>
          <p:spPr>
            <a:xfrm>
              <a:off x="2914650" y="2876550"/>
              <a:ext cx="828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2485011" y="2324100"/>
              <a:ext cx="7979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01825" y="1862435"/>
              <a:ext cx="828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612775" y="2324100"/>
              <a:ext cx="828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36549" y="2968625"/>
              <a:ext cx="828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601385" y="3963520"/>
              <a:ext cx="790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1165225" y="4165600"/>
              <a:ext cx="1012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594881" y="3705225"/>
              <a:ext cx="8363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1441450" y="2968625"/>
              <a:ext cx="460375" cy="3683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j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3</a:t>
              </a:r>
              <a:endParaRPr lang="en-US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1901825" y="3429000"/>
              <a:ext cx="460375" cy="3683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j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endParaRPr lang="en-US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2178050" y="2968625"/>
              <a:ext cx="460375" cy="3683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j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endParaRPr lang="en-US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5" name="Shape 84"/>
            <p:cNvCxnSpPr>
              <a:stCxn id="81" idx="6"/>
            </p:cNvCxnSpPr>
            <p:nvPr/>
          </p:nvCxnSpPr>
          <p:spPr bwMode="auto">
            <a:xfrm>
              <a:off x="1901825" y="3152775"/>
              <a:ext cx="184150" cy="276225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7" name="Shape 86"/>
            <p:cNvCxnSpPr>
              <a:stCxn id="82" idx="6"/>
              <a:endCxn id="83" idx="5"/>
            </p:cNvCxnSpPr>
            <p:nvPr/>
          </p:nvCxnSpPr>
          <p:spPr bwMode="auto">
            <a:xfrm flipV="1">
              <a:off x="2362200" y="3282989"/>
              <a:ext cx="208805" cy="330161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1349375" y="3305115"/>
              <a:ext cx="460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</p:grpSp>
      <p:graphicFrame>
        <p:nvGraphicFramePr>
          <p:cNvPr id="423939" name="Object 3"/>
          <p:cNvGraphicFramePr>
            <a:graphicFrameLocks noChangeAspect="1"/>
          </p:cNvGraphicFramePr>
          <p:nvPr/>
        </p:nvGraphicFramePr>
        <p:xfrm>
          <a:off x="2822575" y="5454650"/>
          <a:ext cx="3343275" cy="750888"/>
        </p:xfrm>
        <a:graphic>
          <a:graphicData uri="http://schemas.openxmlformats.org/presentationml/2006/ole">
            <p:oleObj spid="_x0000_s91138" name="Equation" r:id="rId4" imgW="1574640" imgH="355320" progId="Equation.3">
              <p:embed/>
            </p:oleObj>
          </a:graphicData>
        </a:graphic>
      </p:graphicFrame>
      <p:grpSp>
        <p:nvGrpSpPr>
          <p:cNvPr id="16" name="Group 99"/>
          <p:cNvGrpSpPr/>
          <p:nvPr/>
        </p:nvGrpSpPr>
        <p:grpSpPr>
          <a:xfrm>
            <a:off x="5124450" y="1311275"/>
            <a:ext cx="3867150" cy="4143375"/>
            <a:chOff x="60325" y="1311275"/>
            <a:chExt cx="3867150" cy="4143375"/>
          </a:xfrm>
        </p:grpSpPr>
        <p:sp>
          <p:nvSpPr>
            <p:cNvPr id="101" name="Oval 100"/>
            <p:cNvSpPr/>
            <p:nvPr/>
          </p:nvSpPr>
          <p:spPr bwMode="auto">
            <a:xfrm>
              <a:off x="1073150" y="2876550"/>
              <a:ext cx="2025650" cy="966362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SzPct val="75000"/>
                <a:buFont typeface="Monotype Sorts" pitchFamily="2" charset="2"/>
                <a:buChar char=" "/>
                <a:tabLst/>
              </a:pPr>
              <a:endPara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290512" y="2047875"/>
              <a:ext cx="552450" cy="46037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4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1625600" y="1311275"/>
              <a:ext cx="552450" cy="46037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3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3098799" y="2047875"/>
              <a:ext cx="552450" cy="46037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3098799" y="4533900"/>
              <a:ext cx="552450" cy="46037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8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1617849" y="4994275"/>
              <a:ext cx="552450" cy="46037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7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290512" y="4533900"/>
              <a:ext cx="552450" cy="46037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6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3375025" y="3336925"/>
              <a:ext cx="552450" cy="46037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60325" y="3429000"/>
              <a:ext cx="552450" cy="46037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k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5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0" name="Shape 109"/>
            <p:cNvCxnSpPr>
              <a:stCxn id="128" idx="0"/>
              <a:endCxn id="104" idx="2"/>
            </p:cNvCxnSpPr>
            <p:nvPr/>
          </p:nvCxnSpPr>
          <p:spPr bwMode="auto">
            <a:xfrm rot="5400000" flipH="1" flipV="1">
              <a:off x="2408237" y="2278064"/>
              <a:ext cx="690562" cy="690561"/>
            </a:xfrm>
            <a:prstGeom prst="curved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11" name="Shape 110"/>
            <p:cNvCxnSpPr>
              <a:stCxn id="126" idx="1"/>
              <a:endCxn id="102" idx="6"/>
            </p:cNvCxnSpPr>
            <p:nvPr/>
          </p:nvCxnSpPr>
          <p:spPr bwMode="auto">
            <a:xfrm rot="16200000" flipV="1">
              <a:off x="803667" y="2317358"/>
              <a:ext cx="744498" cy="665908"/>
            </a:xfrm>
            <a:prstGeom prst="curved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12" name="Straight Arrow Connector 111"/>
            <p:cNvCxnSpPr>
              <a:stCxn id="128" idx="1"/>
              <a:endCxn id="103" idx="4"/>
            </p:cNvCxnSpPr>
            <p:nvPr/>
          </p:nvCxnSpPr>
          <p:spPr bwMode="auto">
            <a:xfrm rot="16200000" flipV="1">
              <a:off x="1448193" y="2225283"/>
              <a:ext cx="1250911" cy="34364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13" name="Straight Arrow Connector 112"/>
            <p:cNvCxnSpPr>
              <a:stCxn id="128" idx="6"/>
              <a:endCxn id="108" idx="2"/>
            </p:cNvCxnSpPr>
            <p:nvPr/>
          </p:nvCxnSpPr>
          <p:spPr bwMode="auto">
            <a:xfrm>
              <a:off x="2638425" y="3152775"/>
              <a:ext cx="736600" cy="41433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14" name="Straight Arrow Connector 113"/>
            <p:cNvCxnSpPr>
              <a:stCxn id="127" idx="4"/>
              <a:endCxn id="106" idx="0"/>
            </p:cNvCxnSpPr>
            <p:nvPr/>
          </p:nvCxnSpPr>
          <p:spPr bwMode="auto">
            <a:xfrm rot="5400000">
              <a:off x="1414557" y="4276818"/>
              <a:ext cx="1196975" cy="23793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15" name="Straight Arrow Connector 114"/>
            <p:cNvCxnSpPr>
              <a:stCxn id="126" idx="3"/>
              <a:endCxn id="109" idx="6"/>
            </p:cNvCxnSpPr>
            <p:nvPr/>
          </p:nvCxnSpPr>
          <p:spPr bwMode="auto">
            <a:xfrm rot="5400000">
              <a:off x="872724" y="3023041"/>
              <a:ext cx="376199" cy="8960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16" name="Shape 30"/>
            <p:cNvCxnSpPr>
              <a:stCxn id="127" idx="2"/>
              <a:endCxn id="107" idx="6"/>
            </p:cNvCxnSpPr>
            <p:nvPr/>
          </p:nvCxnSpPr>
          <p:spPr bwMode="auto">
            <a:xfrm rot="10800000" flipV="1">
              <a:off x="842963" y="3613150"/>
              <a:ext cx="1058863" cy="115093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17" name="Shape 34"/>
            <p:cNvCxnSpPr>
              <a:stCxn id="127" idx="6"/>
              <a:endCxn id="105" idx="2"/>
            </p:cNvCxnSpPr>
            <p:nvPr/>
          </p:nvCxnSpPr>
          <p:spPr bwMode="auto">
            <a:xfrm>
              <a:off x="2362200" y="3613150"/>
              <a:ext cx="736599" cy="115093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2914650" y="2876550"/>
              <a:ext cx="828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485011" y="2324100"/>
              <a:ext cx="7979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901825" y="1862435"/>
              <a:ext cx="828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12775" y="2324100"/>
              <a:ext cx="828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36549" y="2968625"/>
              <a:ext cx="828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385" y="3963520"/>
              <a:ext cx="790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165225" y="4165600"/>
              <a:ext cx="1012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594881" y="3705225"/>
              <a:ext cx="8363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1441450" y="2968625"/>
              <a:ext cx="460375" cy="3683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j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3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Oval 126"/>
            <p:cNvSpPr/>
            <p:nvPr/>
          </p:nvSpPr>
          <p:spPr bwMode="auto">
            <a:xfrm>
              <a:off x="1901825" y="3429000"/>
              <a:ext cx="460375" cy="3683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j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2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Oval 127"/>
            <p:cNvSpPr/>
            <p:nvPr/>
          </p:nvSpPr>
          <p:spPr bwMode="auto">
            <a:xfrm>
              <a:off x="2178050" y="2968625"/>
              <a:ext cx="460375" cy="3683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0" tIns="45720" rIns="91440" bIns="18288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j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1</a:t>
              </a:r>
              <a:endParaRPr lang="en-US" sz="2000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9" name="Shape 128"/>
            <p:cNvCxnSpPr>
              <a:stCxn id="126" idx="6"/>
            </p:cNvCxnSpPr>
            <p:nvPr/>
          </p:nvCxnSpPr>
          <p:spPr bwMode="auto">
            <a:xfrm>
              <a:off x="1901825" y="3152775"/>
              <a:ext cx="184150" cy="276225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0" name="Shape 129"/>
            <p:cNvCxnSpPr>
              <a:stCxn id="127" idx="6"/>
              <a:endCxn id="128" idx="5"/>
            </p:cNvCxnSpPr>
            <p:nvPr/>
          </p:nvCxnSpPr>
          <p:spPr bwMode="auto">
            <a:xfrm flipV="1">
              <a:off x="2362200" y="3282989"/>
              <a:ext cx="208805" cy="330161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1" name="TextBox 130"/>
            <p:cNvSpPr txBox="1"/>
            <p:nvPr/>
          </p:nvSpPr>
          <p:spPr>
            <a:xfrm>
              <a:off x="1349375" y="3305115"/>
              <a:ext cx="460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1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B974-0496-4EDF-AEC9-37FA94456E9F}" type="slidenum">
              <a:rPr lang="en-US"/>
              <a:pPr/>
              <a:t>11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r>
              <a:rPr lang="en-US" dirty="0" smtClean="0"/>
              <a:t>Back to our Simple Queue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3060700"/>
            <a:ext cx="8458200" cy="30829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Applying the machinery we have just developed to the “right” set of states, we get</a:t>
            </a:r>
            <a:endParaRPr lang="en-US" dirty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2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  <a:buNone/>
            </a:pPr>
            <a:r>
              <a:rPr lang="en-US" dirty="0" smtClean="0"/>
              <a:t>where as before </a:t>
            </a:r>
            <a:r>
              <a:rPr lang="en-US" i="1" dirty="0" smtClean="0">
                <a:sym typeface="Symbol" pitchFamily="18" charset="2"/>
              </a:rPr>
              <a:t> </a:t>
            </a:r>
            <a:r>
              <a:rPr lang="en-US" i="1" dirty="0">
                <a:sym typeface="Symbol" pitchFamily="18" charset="2"/>
              </a:rPr>
              <a:t>= p</a:t>
            </a:r>
            <a:r>
              <a:rPr lang="en-US" dirty="0">
                <a:sym typeface="Symbol" pitchFamily="18" charset="2"/>
              </a:rPr>
              <a:t>(1</a:t>
            </a:r>
            <a:r>
              <a:rPr lang="en-US" i="1" dirty="0">
                <a:sym typeface="Symbol" pitchFamily="18" charset="2"/>
              </a:rPr>
              <a:t>-q</a:t>
            </a:r>
            <a:r>
              <a:rPr lang="en-US" dirty="0" smtClean="0">
                <a:sym typeface="Symbol" pitchFamily="18" charset="2"/>
              </a:rPr>
              <a:t>) and </a:t>
            </a:r>
            <a:r>
              <a:rPr lang="el-GR" i="1" dirty="0" smtClean="0">
                <a:sym typeface="Symbol" pitchFamily="18" charset="2"/>
              </a:rPr>
              <a:t>β</a:t>
            </a:r>
            <a:r>
              <a:rPr lang="en-US" dirty="0" smtClean="0">
                <a:sym typeface="Symbol" pitchFamily="18" charset="2"/>
              </a:rPr>
              <a:t>=</a:t>
            </a:r>
            <a:r>
              <a:rPr lang="en-US" i="1" dirty="0" smtClean="0">
                <a:sym typeface="Symbol" pitchFamily="18" charset="2"/>
              </a:rPr>
              <a:t>q</a:t>
            </a:r>
            <a:r>
              <a:rPr lang="en-US" dirty="0" smtClean="0">
                <a:sym typeface="Symbol" pitchFamily="18" charset="2"/>
              </a:rPr>
              <a:t>(1</a:t>
            </a:r>
            <a:r>
              <a:rPr lang="en-US" i="1" dirty="0" smtClean="0">
                <a:sym typeface="Symbol" pitchFamily="18" charset="2"/>
              </a:rPr>
              <a:t>-p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Basically, it directly identifies the right recursive expression for us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225338" name="Object 58"/>
          <p:cNvGraphicFramePr>
            <a:graphicFrameLocks noChangeAspect="1"/>
          </p:cNvGraphicFramePr>
          <p:nvPr/>
        </p:nvGraphicFramePr>
        <p:xfrm>
          <a:off x="2468903" y="3689100"/>
          <a:ext cx="5549239" cy="1568680"/>
        </p:xfrm>
        <a:graphic>
          <a:graphicData uri="http://schemas.openxmlformats.org/presentationml/2006/ole">
            <p:oleObj spid="_x0000_s92162" name="Equation" r:id="rId4" imgW="2958840" imgH="838080" progId="Equation.3">
              <p:embed/>
            </p:oleObj>
          </a:graphicData>
        </a:graphic>
      </p:graphicFrame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600075" y="1216025"/>
            <a:ext cx="8115300" cy="1752600"/>
            <a:chOff x="192" y="2120"/>
            <a:chExt cx="5112" cy="110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84" y="2345"/>
              <a:ext cx="384" cy="336"/>
              <a:chOff x="1248" y="1776"/>
              <a:chExt cx="384" cy="336"/>
            </a:xfrm>
          </p:grpSpPr>
          <p:sp>
            <p:nvSpPr>
              <p:cNvPr id="225286" name="Oval 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287" name="Text Box 7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504" y="2345"/>
              <a:ext cx="384" cy="336"/>
              <a:chOff x="1248" y="1776"/>
              <a:chExt cx="384" cy="336"/>
            </a:xfrm>
          </p:grpSpPr>
          <p:sp>
            <p:nvSpPr>
              <p:cNvPr id="225289" name="Oval 9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290" name="Text Box 10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224" y="2345"/>
              <a:ext cx="384" cy="336"/>
              <a:chOff x="1248" y="1776"/>
              <a:chExt cx="384" cy="336"/>
            </a:xfrm>
          </p:grpSpPr>
          <p:sp>
            <p:nvSpPr>
              <p:cNvPr id="225292" name="Oval 12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293" name="Text Box 13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25294" name="Freeform 14"/>
            <p:cNvSpPr>
              <a:spLocks/>
            </p:cNvSpPr>
            <p:nvPr/>
          </p:nvSpPr>
          <p:spPr bwMode="auto">
            <a:xfrm>
              <a:off x="976" y="2249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295" name="Freeform 15"/>
            <p:cNvSpPr>
              <a:spLocks/>
            </p:cNvSpPr>
            <p:nvPr/>
          </p:nvSpPr>
          <p:spPr bwMode="auto">
            <a:xfrm>
              <a:off x="1704" y="2249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296" name="Freeform 16"/>
            <p:cNvSpPr>
              <a:spLocks/>
            </p:cNvSpPr>
            <p:nvPr/>
          </p:nvSpPr>
          <p:spPr bwMode="auto">
            <a:xfrm flipV="1">
              <a:off x="976" y="2681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297" name="Freeform 17"/>
            <p:cNvSpPr>
              <a:spLocks/>
            </p:cNvSpPr>
            <p:nvPr/>
          </p:nvSpPr>
          <p:spPr bwMode="auto">
            <a:xfrm flipV="1">
              <a:off x="1704" y="2681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298" name="Freeform 18"/>
            <p:cNvSpPr>
              <a:spLocks/>
            </p:cNvSpPr>
            <p:nvPr/>
          </p:nvSpPr>
          <p:spPr bwMode="auto">
            <a:xfrm rot="5400000" flipH="1">
              <a:off x="1540" y="2708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5299" name="Freeform 19"/>
            <p:cNvSpPr>
              <a:spLocks/>
            </p:cNvSpPr>
            <p:nvPr/>
          </p:nvSpPr>
          <p:spPr bwMode="auto">
            <a:xfrm>
              <a:off x="448" y="2393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5300" name="Text Box 20"/>
            <p:cNvSpPr txBox="1">
              <a:spLocks noChangeArrowheads="1"/>
            </p:cNvSpPr>
            <p:nvPr/>
          </p:nvSpPr>
          <p:spPr bwMode="auto">
            <a:xfrm>
              <a:off x="192" y="2393"/>
              <a:ext cx="3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-p</a:t>
              </a:r>
            </a:p>
          </p:txBody>
        </p:sp>
        <p:sp>
          <p:nvSpPr>
            <p:cNvPr id="225301" name="Text Box 21"/>
            <p:cNvSpPr txBox="1">
              <a:spLocks noChangeArrowheads="1"/>
            </p:cNvSpPr>
            <p:nvPr/>
          </p:nvSpPr>
          <p:spPr bwMode="auto">
            <a:xfrm>
              <a:off x="1252" y="223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225302" name="Text Box 22"/>
            <p:cNvSpPr txBox="1">
              <a:spLocks noChangeArrowheads="1"/>
            </p:cNvSpPr>
            <p:nvPr/>
          </p:nvSpPr>
          <p:spPr bwMode="auto">
            <a:xfrm>
              <a:off x="1852" y="2233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25303" name="Text Box 23"/>
            <p:cNvSpPr txBox="1">
              <a:spLocks noChangeArrowheads="1"/>
            </p:cNvSpPr>
            <p:nvPr/>
          </p:nvSpPr>
          <p:spPr bwMode="auto">
            <a:xfrm>
              <a:off x="1112" y="2545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25304" name="Text Box 24"/>
            <p:cNvSpPr txBox="1">
              <a:spLocks noChangeArrowheads="1"/>
            </p:cNvSpPr>
            <p:nvPr/>
          </p:nvSpPr>
          <p:spPr bwMode="auto">
            <a:xfrm>
              <a:off x="1836" y="2545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25305" name="Text Box 25"/>
            <p:cNvSpPr txBox="1">
              <a:spLocks noChangeArrowheads="1"/>
            </p:cNvSpPr>
            <p:nvPr/>
          </p:nvSpPr>
          <p:spPr bwMode="auto">
            <a:xfrm>
              <a:off x="1104" y="2976"/>
              <a:ext cx="9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(1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-p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)+</a:t>
              </a:r>
              <a:r>
                <a:rPr lang="en-US" sz="1800" i="1" dirty="0" err="1">
                  <a:latin typeface="Times New Roman" pitchFamily="18" charset="0"/>
                  <a:cs typeface="Times New Roman" pitchFamily="18" charset="0"/>
                </a:rPr>
                <a:t>qp</a:t>
              </a:r>
              <a:endParaRPr lang="en-US" sz="1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06" name="Freeform 26"/>
            <p:cNvSpPr>
              <a:spLocks/>
            </p:cNvSpPr>
            <p:nvPr/>
          </p:nvSpPr>
          <p:spPr bwMode="auto">
            <a:xfrm rot="5400000" flipH="1">
              <a:off x="2263" y="2708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5307" name="Text Box 27"/>
            <p:cNvSpPr txBox="1">
              <a:spLocks noChangeArrowheads="1"/>
            </p:cNvSpPr>
            <p:nvPr/>
          </p:nvSpPr>
          <p:spPr bwMode="auto">
            <a:xfrm>
              <a:off x="2043" y="2976"/>
              <a:ext cx="9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)+</a:t>
              </a:r>
              <a:r>
                <a:rPr lang="en-US" sz="1800" i="1" dirty="0" err="1">
                  <a:latin typeface="Times New Roman" pitchFamily="18" charset="0"/>
                  <a:cs typeface="Times New Roman" pitchFamily="18" charset="0"/>
                </a:rPr>
                <a:t>qp</a:t>
              </a:r>
              <a:endParaRPr lang="en-US" sz="1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3448" y="2354"/>
              <a:ext cx="384" cy="336"/>
              <a:chOff x="1248" y="1776"/>
              <a:chExt cx="384" cy="336"/>
            </a:xfrm>
          </p:grpSpPr>
          <p:sp>
            <p:nvSpPr>
              <p:cNvPr id="225309" name="Oval 29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310" name="Text Box 30"/>
              <p:cNvSpPr txBox="1">
                <a:spLocks noChangeArrowheads="1"/>
              </p:cNvSpPr>
              <p:nvPr/>
            </p:nvSpPr>
            <p:spPr bwMode="auto">
              <a:xfrm>
                <a:off x="1341" y="1818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225311" name="Freeform 31"/>
            <p:cNvSpPr>
              <a:spLocks/>
            </p:cNvSpPr>
            <p:nvPr/>
          </p:nvSpPr>
          <p:spPr bwMode="auto">
            <a:xfrm>
              <a:off x="2928" y="225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312" name="Freeform 32"/>
            <p:cNvSpPr>
              <a:spLocks/>
            </p:cNvSpPr>
            <p:nvPr/>
          </p:nvSpPr>
          <p:spPr bwMode="auto">
            <a:xfrm flipV="1">
              <a:off x="2928" y="2690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313" name="Text Box 33"/>
            <p:cNvSpPr txBox="1">
              <a:spLocks noChangeArrowheads="1"/>
            </p:cNvSpPr>
            <p:nvPr/>
          </p:nvSpPr>
          <p:spPr bwMode="auto">
            <a:xfrm>
              <a:off x="3076" y="2242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25314" name="Text Box 34"/>
            <p:cNvSpPr txBox="1">
              <a:spLocks noChangeArrowheads="1"/>
            </p:cNvSpPr>
            <p:nvPr/>
          </p:nvSpPr>
          <p:spPr bwMode="auto">
            <a:xfrm>
              <a:off x="3060" y="2554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25315" name="Freeform 35"/>
            <p:cNvSpPr>
              <a:spLocks/>
            </p:cNvSpPr>
            <p:nvPr/>
          </p:nvSpPr>
          <p:spPr bwMode="auto">
            <a:xfrm rot="5400000" flipH="1">
              <a:off x="3487" y="2717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5316" name="Text Box 36"/>
            <p:cNvSpPr txBox="1">
              <a:spLocks noChangeArrowheads="1"/>
            </p:cNvSpPr>
            <p:nvPr/>
          </p:nvSpPr>
          <p:spPr bwMode="auto">
            <a:xfrm>
              <a:off x="3024" y="2985"/>
              <a:ext cx="9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)+</a:t>
              </a:r>
              <a:r>
                <a:rPr lang="en-US" sz="1800" i="1" dirty="0" err="1">
                  <a:latin typeface="Times New Roman" pitchFamily="18" charset="0"/>
                  <a:cs typeface="Times New Roman" pitchFamily="18" charset="0"/>
                </a:rPr>
                <a:t>qp</a:t>
              </a:r>
              <a:endParaRPr lang="en-US" sz="1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4216" y="2354"/>
              <a:ext cx="384" cy="336"/>
              <a:chOff x="1248" y="1776"/>
              <a:chExt cx="384" cy="336"/>
            </a:xfrm>
          </p:grpSpPr>
          <p:sp>
            <p:nvSpPr>
              <p:cNvPr id="225318" name="Oval 38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319" name="Text Box 39"/>
              <p:cNvSpPr txBox="1">
                <a:spLocks noChangeArrowheads="1"/>
              </p:cNvSpPr>
              <p:nvPr/>
            </p:nvSpPr>
            <p:spPr bwMode="auto">
              <a:xfrm>
                <a:off x="1255" y="1818"/>
                <a:ext cx="36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+1</a:t>
                </a:r>
              </a:p>
            </p:txBody>
          </p:sp>
        </p:grpSp>
        <p:sp>
          <p:nvSpPr>
            <p:cNvPr id="225320" name="Freeform 40"/>
            <p:cNvSpPr>
              <a:spLocks/>
            </p:cNvSpPr>
            <p:nvPr/>
          </p:nvSpPr>
          <p:spPr bwMode="auto">
            <a:xfrm>
              <a:off x="3696" y="225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321" name="Freeform 41"/>
            <p:cNvSpPr>
              <a:spLocks/>
            </p:cNvSpPr>
            <p:nvPr/>
          </p:nvSpPr>
          <p:spPr bwMode="auto">
            <a:xfrm flipV="1">
              <a:off x="3696" y="2690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322" name="Text Box 42"/>
            <p:cNvSpPr txBox="1">
              <a:spLocks noChangeArrowheads="1"/>
            </p:cNvSpPr>
            <p:nvPr/>
          </p:nvSpPr>
          <p:spPr bwMode="auto">
            <a:xfrm>
              <a:off x="3844" y="2242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b="1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="1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b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23" name="Text Box 43"/>
            <p:cNvSpPr txBox="1">
              <a:spLocks noChangeArrowheads="1"/>
            </p:cNvSpPr>
            <p:nvPr/>
          </p:nvSpPr>
          <p:spPr bwMode="auto">
            <a:xfrm>
              <a:off x="3828" y="2554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b="1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b="1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24" name="Freeform 44"/>
            <p:cNvSpPr>
              <a:spLocks/>
            </p:cNvSpPr>
            <p:nvPr/>
          </p:nvSpPr>
          <p:spPr bwMode="auto">
            <a:xfrm rot="5400000" flipH="1">
              <a:off x="4255" y="2717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5325" name="Text Box 45"/>
            <p:cNvSpPr txBox="1">
              <a:spLocks noChangeArrowheads="1"/>
            </p:cNvSpPr>
            <p:nvPr/>
          </p:nvSpPr>
          <p:spPr bwMode="auto">
            <a:xfrm>
              <a:off x="3963" y="2985"/>
              <a:ext cx="9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)+</a:t>
              </a:r>
              <a:r>
                <a:rPr lang="en-US" sz="1800" i="1" dirty="0" err="1">
                  <a:latin typeface="Times New Roman" pitchFamily="18" charset="0"/>
                  <a:cs typeface="Times New Roman" pitchFamily="18" charset="0"/>
                </a:rPr>
                <a:t>qp</a:t>
              </a:r>
              <a:endParaRPr lang="en-US" sz="1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26" name="Freeform 46"/>
            <p:cNvSpPr>
              <a:spLocks/>
            </p:cNvSpPr>
            <p:nvPr/>
          </p:nvSpPr>
          <p:spPr bwMode="auto">
            <a:xfrm>
              <a:off x="4416" y="2272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327" name="Freeform 47"/>
            <p:cNvSpPr>
              <a:spLocks/>
            </p:cNvSpPr>
            <p:nvPr/>
          </p:nvSpPr>
          <p:spPr bwMode="auto">
            <a:xfrm flipV="1">
              <a:off x="4416" y="2704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328" name="Text Box 48"/>
            <p:cNvSpPr txBox="1">
              <a:spLocks noChangeArrowheads="1"/>
            </p:cNvSpPr>
            <p:nvPr/>
          </p:nvSpPr>
          <p:spPr bwMode="auto">
            <a:xfrm>
              <a:off x="4564" y="2256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25329" name="Text Box 49"/>
            <p:cNvSpPr txBox="1">
              <a:spLocks noChangeArrowheads="1"/>
            </p:cNvSpPr>
            <p:nvPr/>
          </p:nvSpPr>
          <p:spPr bwMode="auto">
            <a:xfrm>
              <a:off x="4548" y="2568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(1-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2688" y="2505"/>
              <a:ext cx="240" cy="48"/>
              <a:chOff x="2928" y="3264"/>
              <a:chExt cx="240" cy="48"/>
            </a:xfrm>
          </p:grpSpPr>
          <p:sp>
            <p:nvSpPr>
              <p:cNvPr id="225331" name="Oval 51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332" name="Oval 52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333" name="Oval 53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5064" y="2505"/>
              <a:ext cx="240" cy="48"/>
              <a:chOff x="2928" y="3264"/>
              <a:chExt cx="240" cy="48"/>
            </a:xfrm>
          </p:grpSpPr>
          <p:sp>
            <p:nvSpPr>
              <p:cNvPr id="225335" name="Oval 55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336" name="Oval 56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337" name="Oval 57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5339" name="Oval 59"/>
            <p:cNvSpPr>
              <a:spLocks noChangeArrowheads="1"/>
            </p:cNvSpPr>
            <p:nvPr/>
          </p:nvSpPr>
          <p:spPr bwMode="auto">
            <a:xfrm>
              <a:off x="192" y="2120"/>
              <a:ext cx="3888" cy="110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5340" name="Text Box 60"/>
            <p:cNvSpPr txBox="1">
              <a:spLocks noChangeArrowheads="1"/>
            </p:cNvSpPr>
            <p:nvPr/>
          </p:nvSpPr>
          <p:spPr bwMode="auto">
            <a:xfrm>
              <a:off x="854" y="2794"/>
              <a:ext cx="26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Brush Script"/>
                </a:rPr>
                <a:t>S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1B5B-DFC0-419E-846F-531C852DB03A}" type="slidenum">
              <a:rPr lang="en-US"/>
              <a:pPr/>
              <a:t>12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153400" cy="1143000"/>
          </a:xfrm>
        </p:spPr>
        <p:txBody>
          <a:bodyPr/>
          <a:lstStyle/>
          <a:p>
            <a:r>
              <a:rPr lang="en-US" dirty="0" smtClean="0"/>
              <a:t>Extending To Simple Chains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5003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Birth-death </a:t>
            </a:r>
            <a:r>
              <a:rPr lang="en-US" dirty="0" smtClean="0"/>
              <a:t>process:  One-dimensional </a:t>
            </a:r>
            <a:r>
              <a:rPr lang="en-US" dirty="0"/>
              <a:t>Markov chain </a:t>
            </a:r>
            <a:r>
              <a:rPr lang="en-US" dirty="0" smtClean="0"/>
              <a:t>with transitions </a:t>
            </a:r>
            <a:r>
              <a:rPr lang="en-US" dirty="0"/>
              <a:t>only </a:t>
            </a:r>
            <a:r>
              <a:rPr lang="en-US" dirty="0" smtClean="0"/>
              <a:t>between </a:t>
            </a:r>
            <a:r>
              <a:rPr lang="en-US" i="1" dirty="0" smtClean="0">
                <a:solidFill>
                  <a:srgbClr val="FF0000"/>
                </a:solidFill>
              </a:rPr>
              <a:t>neighbors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Main difference is that we now allow arbitrary transition probabilities</a:t>
            </a:r>
            <a:endParaRPr lang="en-US" dirty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2">
              <a:lnSpc>
                <a:spcPct val="120000"/>
              </a:lnSpc>
            </a:pPr>
            <a:endParaRPr lang="en-US" dirty="0" smtClean="0"/>
          </a:p>
          <a:p>
            <a:pPr lvl="2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The balance </a:t>
            </a:r>
            <a:r>
              <a:rPr lang="en-US" dirty="0"/>
              <a:t>equation for </a:t>
            </a:r>
            <a:r>
              <a:rPr lang="en-US" b="1" i="1" dirty="0" smtClean="0">
                <a:solidFill>
                  <a:srgbClr val="FF0000"/>
                </a:solidFill>
                <a:latin typeface="Brush Script"/>
              </a:rPr>
              <a:t>S </a:t>
            </a:r>
            <a:r>
              <a:rPr lang="en-US" sz="3500" dirty="0" smtClean="0"/>
              <a:t>gives us</a:t>
            </a:r>
            <a:endParaRPr lang="en-US" b="1" dirty="0"/>
          </a:p>
          <a:p>
            <a:pPr lvl="1">
              <a:lnSpc>
                <a:spcPct val="120000"/>
              </a:lnSpc>
            </a:pPr>
            <a:r>
              <a:rPr lang="en-US" i="1" dirty="0">
                <a:sym typeface="Symbol" pitchFamily="18" charset="2"/>
              </a:rPr>
              <a:t></a:t>
            </a:r>
            <a:r>
              <a:rPr lang="en-US" i="1" baseline="-25000" dirty="0" err="1">
                <a:sym typeface="Symbol" pitchFamily="18" charset="2"/>
              </a:rPr>
              <a:t>n</a:t>
            </a:r>
            <a:r>
              <a:rPr lang="en-US" i="1" dirty="0" err="1">
                <a:sym typeface="Symbol" pitchFamily="18" charset="2"/>
              </a:rPr>
              <a:t>p</a:t>
            </a:r>
            <a:r>
              <a:rPr lang="en-US" i="1" baseline="-25000" dirty="0" err="1">
                <a:sym typeface="Symbol" pitchFamily="18" charset="2"/>
              </a:rPr>
              <a:t>n</a:t>
            </a:r>
            <a:r>
              <a:rPr lang="en-US" baseline="-25000" dirty="0">
                <a:sym typeface="Symbol" pitchFamily="18" charset="2"/>
              </a:rPr>
              <a:t>(</a:t>
            </a:r>
            <a:r>
              <a:rPr lang="en-US" i="1" baseline="-25000" dirty="0">
                <a:sym typeface="Symbol" pitchFamily="18" charset="2"/>
              </a:rPr>
              <a:t>n+</a:t>
            </a:r>
            <a:r>
              <a:rPr lang="en-US" baseline="-25000" dirty="0">
                <a:sym typeface="Symbol" pitchFamily="18" charset="2"/>
              </a:rPr>
              <a:t>1)</a:t>
            </a:r>
            <a:r>
              <a:rPr lang="en-US" i="1" dirty="0">
                <a:sym typeface="Symbol" pitchFamily="18" charset="2"/>
              </a:rPr>
              <a:t> = </a:t>
            </a:r>
            <a:r>
              <a:rPr lang="en-US" i="1" baseline="-25000" dirty="0" smtClean="0">
                <a:sym typeface="Symbol" pitchFamily="18" charset="2"/>
              </a:rPr>
              <a:t>n+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p</a:t>
            </a:r>
            <a:r>
              <a:rPr lang="en-US" baseline="-25000" dirty="0" smtClean="0">
                <a:sym typeface="Symbol" pitchFamily="18" charset="2"/>
              </a:rPr>
              <a:t>(</a:t>
            </a:r>
            <a:r>
              <a:rPr lang="en-US" i="1" baseline="-25000" dirty="0" smtClean="0">
                <a:sym typeface="Symbol" pitchFamily="18" charset="2"/>
              </a:rPr>
              <a:t>n+</a:t>
            </a:r>
            <a:r>
              <a:rPr lang="en-US" baseline="-25000" dirty="0" smtClean="0">
                <a:sym typeface="Symbol" pitchFamily="18" charset="2"/>
              </a:rPr>
              <a:t>1)</a:t>
            </a:r>
            <a:r>
              <a:rPr lang="en-US" i="1" baseline="-25000" dirty="0" smtClean="0">
                <a:sym typeface="Symbol" pitchFamily="18" charset="2"/>
              </a:rPr>
              <a:t>n 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>
                <a:sym typeface="Symbol" pitchFamily="18" charset="2"/>
              </a:rPr>
              <a:t>for </a:t>
            </a:r>
            <a:r>
              <a:rPr lang="en-US" i="1" dirty="0">
                <a:sym typeface="Symbol" pitchFamily="18" charset="2"/>
              </a:rPr>
              <a:t>n </a:t>
            </a:r>
            <a:r>
              <a:rPr lang="en-US" dirty="0">
                <a:sym typeface="Symbol" pitchFamily="18" charset="2"/>
              </a:rPr>
              <a:t> 0</a:t>
            </a:r>
            <a:r>
              <a:rPr lang="en-US" i="1" dirty="0">
                <a:sym typeface="Symbol" pitchFamily="18" charset="2"/>
              </a:rPr>
              <a:t> </a:t>
            </a:r>
            <a:endParaRPr lang="en-US" i="1" dirty="0" smtClean="0">
              <a:sym typeface="Symbol" pitchFamily="18" charset="2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You could actually derive this directly by solving the balance equations progressively from the “left,” </a:t>
            </a:r>
            <a:r>
              <a:rPr lang="en-US" i="1" dirty="0" smtClean="0">
                <a:sym typeface="Symbol" pitchFamily="18" charset="2"/>
              </a:rPr>
              <a:t>i.e., </a:t>
            </a:r>
            <a:r>
              <a:rPr lang="en-US" dirty="0" smtClean="0">
                <a:sym typeface="Symbol" pitchFamily="18" charset="2"/>
              </a:rPr>
              <a:t>other terms would eventually cancel out, but after quite a bit of work…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457245" y="2529829"/>
            <a:ext cx="8153400" cy="1905000"/>
            <a:chOff x="120" y="1920"/>
            <a:chExt cx="5136" cy="120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736" y="2184"/>
              <a:ext cx="384" cy="336"/>
              <a:chOff x="1248" y="1776"/>
              <a:chExt cx="384" cy="336"/>
            </a:xfrm>
          </p:grpSpPr>
          <p:sp>
            <p:nvSpPr>
              <p:cNvPr id="224264" name="Oval 8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65" name="Text Box 9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456" y="2184"/>
              <a:ext cx="384" cy="336"/>
              <a:chOff x="1248" y="1776"/>
              <a:chExt cx="384" cy="336"/>
            </a:xfrm>
          </p:grpSpPr>
          <p:sp>
            <p:nvSpPr>
              <p:cNvPr id="224267" name="Oval 11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68" name="Text Box 12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2176" y="2184"/>
              <a:ext cx="384" cy="336"/>
              <a:chOff x="1248" y="1776"/>
              <a:chExt cx="384" cy="336"/>
            </a:xfrm>
          </p:grpSpPr>
          <p:sp>
            <p:nvSpPr>
              <p:cNvPr id="224270" name="Oval 14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71" name="Text Box 15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24272" name="Freeform 16"/>
            <p:cNvSpPr>
              <a:spLocks/>
            </p:cNvSpPr>
            <p:nvPr/>
          </p:nvSpPr>
          <p:spPr bwMode="auto">
            <a:xfrm>
              <a:off x="928" y="208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73" name="Freeform 17"/>
            <p:cNvSpPr>
              <a:spLocks/>
            </p:cNvSpPr>
            <p:nvPr/>
          </p:nvSpPr>
          <p:spPr bwMode="auto">
            <a:xfrm>
              <a:off x="1656" y="208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74" name="Freeform 18"/>
            <p:cNvSpPr>
              <a:spLocks/>
            </p:cNvSpPr>
            <p:nvPr/>
          </p:nvSpPr>
          <p:spPr bwMode="auto">
            <a:xfrm flipV="1">
              <a:off x="928" y="2520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75" name="Freeform 19"/>
            <p:cNvSpPr>
              <a:spLocks/>
            </p:cNvSpPr>
            <p:nvPr/>
          </p:nvSpPr>
          <p:spPr bwMode="auto">
            <a:xfrm flipV="1">
              <a:off x="1656" y="2520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77" name="Freeform 21"/>
            <p:cNvSpPr>
              <a:spLocks/>
            </p:cNvSpPr>
            <p:nvPr/>
          </p:nvSpPr>
          <p:spPr bwMode="auto">
            <a:xfrm rot="5400000" flipH="1">
              <a:off x="1492" y="2547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4278" name="Freeform 22"/>
            <p:cNvSpPr>
              <a:spLocks/>
            </p:cNvSpPr>
            <p:nvPr/>
          </p:nvSpPr>
          <p:spPr bwMode="auto">
            <a:xfrm>
              <a:off x="400" y="2232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4279" name="Text Box 23"/>
            <p:cNvSpPr txBox="1">
              <a:spLocks noChangeArrowheads="1"/>
            </p:cNvSpPr>
            <p:nvPr/>
          </p:nvSpPr>
          <p:spPr bwMode="auto">
            <a:xfrm>
              <a:off x="144" y="2232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00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280" name="Text Box 24"/>
            <p:cNvSpPr txBox="1">
              <a:spLocks noChangeArrowheads="1"/>
            </p:cNvSpPr>
            <p:nvPr/>
          </p:nvSpPr>
          <p:spPr bwMode="auto">
            <a:xfrm>
              <a:off x="1160" y="2024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01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284" name="Text Box 28"/>
            <p:cNvSpPr txBox="1">
              <a:spLocks noChangeArrowheads="1"/>
            </p:cNvSpPr>
            <p:nvPr/>
          </p:nvSpPr>
          <p:spPr bwMode="auto">
            <a:xfrm>
              <a:off x="1168" y="2375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288" name="Text Box 32"/>
            <p:cNvSpPr txBox="1">
              <a:spLocks noChangeArrowheads="1"/>
            </p:cNvSpPr>
            <p:nvPr/>
          </p:nvSpPr>
          <p:spPr bwMode="auto">
            <a:xfrm>
              <a:off x="1504" y="2767"/>
              <a:ext cx="2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11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289" name="Freeform 33"/>
            <p:cNvSpPr>
              <a:spLocks/>
            </p:cNvSpPr>
            <p:nvPr/>
          </p:nvSpPr>
          <p:spPr bwMode="auto">
            <a:xfrm rot="5400000" flipH="1">
              <a:off x="2215" y="2547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3400" y="2193"/>
              <a:ext cx="384" cy="336"/>
              <a:chOff x="1248" y="1776"/>
              <a:chExt cx="384" cy="336"/>
            </a:xfrm>
          </p:grpSpPr>
          <p:sp>
            <p:nvSpPr>
              <p:cNvPr id="224292" name="Oval 3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93" name="Text Box 37"/>
              <p:cNvSpPr txBox="1">
                <a:spLocks noChangeArrowheads="1"/>
              </p:cNvSpPr>
              <p:nvPr/>
            </p:nvSpPr>
            <p:spPr bwMode="auto">
              <a:xfrm>
                <a:off x="1341" y="1818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224294" name="Freeform 38"/>
            <p:cNvSpPr>
              <a:spLocks/>
            </p:cNvSpPr>
            <p:nvPr/>
          </p:nvSpPr>
          <p:spPr bwMode="auto">
            <a:xfrm>
              <a:off x="2880" y="2097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95" name="Freeform 39"/>
            <p:cNvSpPr>
              <a:spLocks/>
            </p:cNvSpPr>
            <p:nvPr/>
          </p:nvSpPr>
          <p:spPr bwMode="auto">
            <a:xfrm flipV="1">
              <a:off x="2880" y="2529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98" name="Freeform 42"/>
            <p:cNvSpPr>
              <a:spLocks/>
            </p:cNvSpPr>
            <p:nvPr/>
          </p:nvSpPr>
          <p:spPr bwMode="auto">
            <a:xfrm rot="5400000" flipH="1">
              <a:off x="3439" y="2556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4168" y="2193"/>
              <a:ext cx="384" cy="336"/>
              <a:chOff x="1248" y="1776"/>
              <a:chExt cx="384" cy="336"/>
            </a:xfrm>
          </p:grpSpPr>
          <p:sp>
            <p:nvSpPr>
              <p:cNvPr id="224301" name="Oval 45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02" name="Text Box 46"/>
              <p:cNvSpPr txBox="1">
                <a:spLocks noChangeArrowheads="1"/>
              </p:cNvSpPr>
              <p:nvPr/>
            </p:nvSpPr>
            <p:spPr bwMode="auto">
              <a:xfrm>
                <a:off x="1255" y="1818"/>
                <a:ext cx="36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+1</a:t>
                </a:r>
              </a:p>
            </p:txBody>
          </p:sp>
        </p:grpSp>
        <p:sp>
          <p:nvSpPr>
            <p:cNvPr id="224303" name="Freeform 47"/>
            <p:cNvSpPr>
              <a:spLocks/>
            </p:cNvSpPr>
            <p:nvPr/>
          </p:nvSpPr>
          <p:spPr bwMode="auto">
            <a:xfrm>
              <a:off x="3648" y="2097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304" name="Freeform 48"/>
            <p:cNvSpPr>
              <a:spLocks/>
            </p:cNvSpPr>
            <p:nvPr/>
          </p:nvSpPr>
          <p:spPr bwMode="auto">
            <a:xfrm flipV="1">
              <a:off x="3648" y="2529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307" name="Freeform 51"/>
            <p:cNvSpPr>
              <a:spLocks/>
            </p:cNvSpPr>
            <p:nvPr/>
          </p:nvSpPr>
          <p:spPr bwMode="auto">
            <a:xfrm rot="5400000" flipH="1">
              <a:off x="4207" y="2556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4309" name="Freeform 53"/>
            <p:cNvSpPr>
              <a:spLocks/>
            </p:cNvSpPr>
            <p:nvPr/>
          </p:nvSpPr>
          <p:spPr bwMode="auto">
            <a:xfrm>
              <a:off x="4368" y="2111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310" name="Freeform 54"/>
            <p:cNvSpPr>
              <a:spLocks/>
            </p:cNvSpPr>
            <p:nvPr/>
          </p:nvSpPr>
          <p:spPr bwMode="auto">
            <a:xfrm flipV="1">
              <a:off x="4368" y="2543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2640" y="2344"/>
              <a:ext cx="240" cy="48"/>
              <a:chOff x="2928" y="3264"/>
              <a:chExt cx="240" cy="48"/>
            </a:xfrm>
          </p:grpSpPr>
          <p:sp>
            <p:nvSpPr>
              <p:cNvPr id="224313" name="Oval 57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14" name="Oval 58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15" name="Oval 59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5016" y="2344"/>
              <a:ext cx="240" cy="48"/>
              <a:chOff x="2928" y="3264"/>
              <a:chExt cx="240" cy="48"/>
            </a:xfrm>
          </p:grpSpPr>
          <p:sp>
            <p:nvSpPr>
              <p:cNvPr id="224318" name="Oval 62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19" name="Oval 63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20" name="Oval 64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4323" name="Text Box 67"/>
            <p:cNvSpPr txBox="1">
              <a:spLocks noChangeArrowheads="1"/>
            </p:cNvSpPr>
            <p:nvPr/>
          </p:nvSpPr>
          <p:spPr bwMode="auto">
            <a:xfrm>
              <a:off x="2260" y="2767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22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24" name="Text Box 68"/>
            <p:cNvSpPr txBox="1">
              <a:spLocks noChangeArrowheads="1"/>
            </p:cNvSpPr>
            <p:nvPr/>
          </p:nvSpPr>
          <p:spPr bwMode="auto">
            <a:xfrm>
              <a:off x="3456" y="2767"/>
              <a:ext cx="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 err="1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i="1" baseline="-25000" dirty="0" err="1">
                  <a:latin typeface="Times New Roman" pitchFamily="18" charset="0"/>
                  <a:cs typeface="Times New Roman" pitchFamily="18" charset="0"/>
                </a:rPr>
                <a:t>nn</a:t>
              </a:r>
              <a:endParaRPr lang="en-US" sz="1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25" name="Text Box 69"/>
            <p:cNvSpPr txBox="1">
              <a:spLocks noChangeArrowheads="1"/>
            </p:cNvSpPr>
            <p:nvPr/>
          </p:nvSpPr>
          <p:spPr bwMode="auto">
            <a:xfrm>
              <a:off x="4080" y="2767"/>
              <a:ext cx="6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n+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1)(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n+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1)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26" name="Text Box 70"/>
            <p:cNvSpPr txBox="1">
              <a:spLocks noChangeArrowheads="1"/>
            </p:cNvSpPr>
            <p:nvPr/>
          </p:nvSpPr>
          <p:spPr bwMode="auto">
            <a:xfrm>
              <a:off x="1904" y="2384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21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27" name="Text Box 71"/>
            <p:cNvSpPr txBox="1">
              <a:spLocks noChangeArrowheads="1"/>
            </p:cNvSpPr>
            <p:nvPr/>
          </p:nvSpPr>
          <p:spPr bwMode="auto">
            <a:xfrm>
              <a:off x="1880" y="2031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28" name="Text Box 72"/>
            <p:cNvSpPr txBox="1">
              <a:spLocks noChangeArrowheads="1"/>
            </p:cNvSpPr>
            <p:nvPr/>
          </p:nvSpPr>
          <p:spPr bwMode="auto">
            <a:xfrm>
              <a:off x="3024" y="2047"/>
              <a:ext cx="43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n-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1)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1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29" name="Text Box 73"/>
            <p:cNvSpPr txBox="1">
              <a:spLocks noChangeArrowheads="1"/>
            </p:cNvSpPr>
            <p:nvPr/>
          </p:nvSpPr>
          <p:spPr bwMode="auto">
            <a:xfrm>
              <a:off x="3792" y="2047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="1" i="1" baseline="-250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18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b="1" i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n+</a:t>
              </a:r>
              <a:r>
                <a:rPr lang="en-US" sz="18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1)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30" name="Text Box 74"/>
            <p:cNvSpPr txBox="1">
              <a:spLocks noChangeArrowheads="1"/>
            </p:cNvSpPr>
            <p:nvPr/>
          </p:nvSpPr>
          <p:spPr bwMode="auto">
            <a:xfrm>
              <a:off x="3783" y="2365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b="1" i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n+</a:t>
              </a:r>
              <a:r>
                <a:rPr lang="en-US" sz="18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1)</a:t>
              </a:r>
              <a:r>
                <a:rPr lang="en-US" sz="1800" b="1" i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1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31" name="Text Box 75"/>
            <p:cNvSpPr txBox="1">
              <a:spLocks noChangeArrowheads="1"/>
            </p:cNvSpPr>
            <p:nvPr/>
          </p:nvSpPr>
          <p:spPr bwMode="auto">
            <a:xfrm>
              <a:off x="2992" y="2351"/>
              <a:ext cx="43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 err="1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i="1" baseline="-25000" dirty="0" err="1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n-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1)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32" name="Text Box 76"/>
            <p:cNvSpPr txBox="1">
              <a:spLocks noChangeArrowheads="1"/>
            </p:cNvSpPr>
            <p:nvPr/>
          </p:nvSpPr>
          <p:spPr bwMode="auto">
            <a:xfrm>
              <a:off x="4472" y="2343"/>
              <a:ext cx="6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n+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2)(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n+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1)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33" name="Text Box 77"/>
            <p:cNvSpPr txBox="1">
              <a:spLocks noChangeArrowheads="1"/>
            </p:cNvSpPr>
            <p:nvPr/>
          </p:nvSpPr>
          <p:spPr bwMode="auto">
            <a:xfrm>
              <a:off x="4436" y="2063"/>
              <a:ext cx="6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n+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1)(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n+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2)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36" name="Oval 80"/>
            <p:cNvSpPr>
              <a:spLocks noChangeArrowheads="1"/>
            </p:cNvSpPr>
            <p:nvPr/>
          </p:nvSpPr>
          <p:spPr bwMode="auto">
            <a:xfrm>
              <a:off x="120" y="1920"/>
              <a:ext cx="3888" cy="1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4337" name="Text Box 81"/>
            <p:cNvSpPr txBox="1">
              <a:spLocks noChangeArrowheads="1"/>
            </p:cNvSpPr>
            <p:nvPr/>
          </p:nvSpPr>
          <p:spPr bwMode="auto">
            <a:xfrm>
              <a:off x="782" y="2677"/>
              <a:ext cx="3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FF0000"/>
                  </a:solidFill>
                  <a:latin typeface="Brush Script"/>
                </a:rPr>
                <a:t>S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C8A2-9622-49FF-BD41-331337D387D0}" type="slidenum">
              <a:rPr lang="en-US"/>
              <a:pPr/>
              <a:t>13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153400" cy="1143000"/>
          </a:xfrm>
        </p:spPr>
        <p:txBody>
          <a:bodyPr/>
          <a:lstStyle/>
          <a:p>
            <a:r>
              <a:rPr lang="en-US" dirty="0" smtClean="0"/>
              <a:t>Solving Birth-Death Chains</a:t>
            </a:r>
            <a:endParaRPr lang="en-US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4495800"/>
          </a:xfrm>
        </p:spPr>
        <p:txBody>
          <a:bodyPr/>
          <a:lstStyle/>
          <a:p>
            <a:r>
              <a:rPr lang="en-US" dirty="0"/>
              <a:t>By induction on </a:t>
            </a:r>
            <a:r>
              <a:rPr lang="en-US" i="1" dirty="0">
                <a:sym typeface="Symbol" pitchFamily="18" charset="2"/>
              </a:rPr>
              <a:t></a:t>
            </a:r>
            <a:r>
              <a:rPr lang="en-US" i="1" baseline="-25000" dirty="0" err="1">
                <a:sym typeface="Symbol" pitchFamily="18" charset="2"/>
              </a:rPr>
              <a:t>n</a:t>
            </a:r>
            <a:r>
              <a:rPr lang="en-US" i="1" dirty="0" err="1">
                <a:sym typeface="Symbol" pitchFamily="18" charset="2"/>
              </a:rPr>
              <a:t>p</a:t>
            </a:r>
            <a:r>
              <a:rPr lang="en-US" i="1" baseline="-25000" dirty="0" err="1">
                <a:sym typeface="Symbol" pitchFamily="18" charset="2"/>
              </a:rPr>
              <a:t>n</a:t>
            </a:r>
            <a:r>
              <a:rPr lang="en-US" baseline="-25000" dirty="0">
                <a:sym typeface="Symbol" pitchFamily="18" charset="2"/>
              </a:rPr>
              <a:t>(</a:t>
            </a:r>
            <a:r>
              <a:rPr lang="en-US" i="1" baseline="-25000" dirty="0">
                <a:sym typeface="Symbol" pitchFamily="18" charset="2"/>
              </a:rPr>
              <a:t>n+</a:t>
            </a:r>
            <a:r>
              <a:rPr lang="en-US" baseline="-25000" dirty="0">
                <a:sym typeface="Symbol" pitchFamily="18" charset="2"/>
              </a:rPr>
              <a:t>1)</a:t>
            </a:r>
            <a:r>
              <a:rPr lang="en-US" i="1" dirty="0">
                <a:sym typeface="Symbol" pitchFamily="18" charset="2"/>
              </a:rPr>
              <a:t> = </a:t>
            </a:r>
            <a:r>
              <a:rPr lang="en-US" i="1" baseline="-25000" dirty="0">
                <a:sym typeface="Symbol" pitchFamily="18" charset="2"/>
              </a:rPr>
              <a:t>n+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p</a:t>
            </a:r>
            <a:r>
              <a:rPr lang="en-US" baseline="-25000" dirty="0">
                <a:sym typeface="Symbol" pitchFamily="18" charset="2"/>
              </a:rPr>
              <a:t>(</a:t>
            </a:r>
            <a:r>
              <a:rPr lang="en-US" i="1" baseline="-25000" dirty="0">
                <a:sym typeface="Symbol" pitchFamily="18" charset="2"/>
              </a:rPr>
              <a:t>n+</a:t>
            </a:r>
            <a:r>
              <a:rPr lang="en-US" baseline="-25000" dirty="0">
                <a:sym typeface="Symbol" pitchFamily="18" charset="2"/>
              </a:rPr>
              <a:t>1)</a:t>
            </a:r>
            <a:r>
              <a:rPr lang="en-US" i="1" baseline="-25000" dirty="0">
                <a:sym typeface="Symbol" pitchFamily="18" charset="2"/>
              </a:rPr>
              <a:t>n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we get</a:t>
            </a:r>
          </a:p>
          <a:p>
            <a:endParaRPr lang="en-US" dirty="0"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The unknown </a:t>
            </a:r>
            <a:r>
              <a:rPr lang="en-US" i="1" dirty="0">
                <a:sym typeface="Symbol" pitchFamily="18" charset="2"/>
              </a:rPr>
              <a:t>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 can be determined from </a:t>
            </a:r>
            <a:r>
              <a:rPr lang="en-US" dirty="0" smtClean="0">
                <a:sym typeface="Symbol" pitchFamily="18" charset="2"/>
              </a:rPr>
              <a:t>  </a:t>
            </a:r>
            <a:r>
              <a:rPr lang="en-US" i="1" baseline="-25000" dirty="0" err="1">
                <a:sym typeface="Symbol" pitchFamily="18" charset="2"/>
              </a:rPr>
              <a:t>i</a:t>
            </a:r>
            <a:r>
              <a:rPr lang="en-US" i="1" dirty="0" err="1">
                <a:sym typeface="Symbol" pitchFamily="18" charset="2"/>
              </a:rPr>
              <a:t></a:t>
            </a:r>
            <a:r>
              <a:rPr lang="en-US" i="1" baseline="-25000" dirty="0" err="1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= 1, so that we finally obtain</a:t>
            </a:r>
          </a:p>
        </p:txBody>
      </p:sp>
      <p:graphicFrame>
        <p:nvGraphicFramePr>
          <p:cNvPr id="226365" name="Object 61"/>
          <p:cNvGraphicFramePr>
            <a:graphicFrameLocks noChangeAspect="1"/>
          </p:cNvGraphicFramePr>
          <p:nvPr/>
        </p:nvGraphicFramePr>
        <p:xfrm>
          <a:off x="1920875" y="1981200"/>
          <a:ext cx="4767263" cy="1200150"/>
        </p:xfrm>
        <a:graphic>
          <a:graphicData uri="http://schemas.openxmlformats.org/presentationml/2006/ole">
            <p:oleObj spid="_x0000_s93186" name="Equation" r:id="rId4" imgW="1866600" imgH="469800" progId="Equation.3">
              <p:embed/>
            </p:oleObj>
          </a:graphicData>
        </a:graphic>
      </p:graphicFrame>
      <p:graphicFrame>
        <p:nvGraphicFramePr>
          <p:cNvPr id="226366" name="Object 62"/>
          <p:cNvGraphicFramePr>
            <a:graphicFrameLocks noChangeAspect="1"/>
          </p:cNvGraphicFramePr>
          <p:nvPr/>
        </p:nvGraphicFramePr>
        <p:xfrm>
          <a:off x="1155700" y="4165600"/>
          <a:ext cx="5435600" cy="2016125"/>
        </p:xfrm>
        <a:graphic>
          <a:graphicData uri="http://schemas.openxmlformats.org/presentationml/2006/ole">
            <p:oleObj spid="_x0000_s93187" name="Equation" r:id="rId5" imgW="232380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1B5B-DFC0-419E-846F-531C852DB03A}" type="slidenum">
              <a:rPr lang="en-US"/>
              <a:pPr/>
              <a:t>14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153400" cy="1143000"/>
          </a:xfrm>
        </p:spPr>
        <p:txBody>
          <a:bodyPr/>
          <a:lstStyle/>
          <a:p>
            <a:r>
              <a:rPr lang="en-US" dirty="0" smtClean="0"/>
              <a:t>Truncating Infinite Chains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5003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Consider again a one-dimensional birth-death Markov </a:t>
            </a:r>
            <a:r>
              <a:rPr lang="en-US" dirty="0"/>
              <a:t>chain </a:t>
            </a:r>
            <a:r>
              <a:rPr lang="en-US" dirty="0" smtClean="0"/>
              <a:t>with transitions </a:t>
            </a:r>
            <a:r>
              <a:rPr lang="en-US" dirty="0"/>
              <a:t>only </a:t>
            </a:r>
            <a:r>
              <a:rPr lang="en-US" dirty="0" smtClean="0"/>
              <a:t>between neighbors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Truncate the chain at state </a:t>
            </a:r>
            <a:r>
              <a:rPr lang="en-US" i="1" dirty="0" smtClean="0"/>
              <a:t>n </a:t>
            </a:r>
            <a:r>
              <a:rPr lang="en-US" dirty="0" smtClean="0"/>
              <a:t>and update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nn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i="1" dirty="0" err="1" smtClean="0"/>
              <a:t>p’</a:t>
            </a:r>
            <a:r>
              <a:rPr lang="en-US" i="1" baseline="-25000" dirty="0" err="1" smtClean="0"/>
              <a:t>nn</a:t>
            </a:r>
            <a:r>
              <a:rPr lang="en-US" dirty="0" smtClean="0"/>
              <a:t> to ensure that the transition probability out of state </a:t>
            </a:r>
            <a:r>
              <a:rPr lang="en-US" i="1" dirty="0" smtClean="0"/>
              <a:t>n</a:t>
            </a:r>
            <a:r>
              <a:rPr lang="en-US" dirty="0" smtClean="0"/>
              <a:t> add-up to 1</a:t>
            </a:r>
            <a:endParaRPr lang="en-US" dirty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2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The balance </a:t>
            </a:r>
            <a:r>
              <a:rPr lang="en-US" dirty="0"/>
              <a:t>equation </a:t>
            </a:r>
            <a:r>
              <a:rPr lang="en-US" dirty="0" smtClean="0"/>
              <a:t>for all states remain identical</a:t>
            </a:r>
            <a:endParaRPr lang="en-US" b="1" dirty="0"/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 pitchFamily="18" charset="2"/>
              </a:rPr>
              <a:t></a:t>
            </a:r>
            <a:r>
              <a:rPr lang="en-US" i="1" baseline="-25000" dirty="0" err="1" smtClean="0">
                <a:sym typeface="Symbol" pitchFamily="18" charset="2"/>
              </a:rPr>
              <a:t>i</a:t>
            </a:r>
            <a:r>
              <a:rPr lang="en-US" i="1" dirty="0" err="1" smtClean="0">
                <a:sym typeface="Symbol" pitchFamily="18" charset="2"/>
              </a:rPr>
              <a:t>p</a:t>
            </a:r>
            <a:r>
              <a:rPr lang="en-US" i="1" baseline="-25000" dirty="0" err="1" smtClean="0">
                <a:sym typeface="Symbol" pitchFamily="18" charset="2"/>
              </a:rPr>
              <a:t>i</a:t>
            </a:r>
            <a:r>
              <a:rPr lang="en-US" baseline="-25000" dirty="0" smtClean="0">
                <a:sym typeface="Symbol" pitchFamily="18" charset="2"/>
              </a:rPr>
              <a:t>(</a:t>
            </a:r>
            <a:r>
              <a:rPr lang="en-US" i="1" baseline="-25000" dirty="0" smtClean="0">
                <a:sym typeface="Symbol" pitchFamily="18" charset="2"/>
              </a:rPr>
              <a:t>i+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baseline="-25000" dirty="0">
                <a:sym typeface="Symbol" pitchFamily="18" charset="2"/>
              </a:rPr>
              <a:t>)</a:t>
            </a:r>
            <a:r>
              <a:rPr lang="en-US" i="1" dirty="0">
                <a:sym typeface="Symbol" pitchFamily="18" charset="2"/>
              </a:rPr>
              <a:t> = </a:t>
            </a:r>
            <a:r>
              <a:rPr lang="en-US" i="1" dirty="0" smtClean="0">
                <a:sym typeface="Symbol" pitchFamily="18" charset="2"/>
              </a:rPr>
              <a:t></a:t>
            </a:r>
            <a:r>
              <a:rPr lang="en-US" i="1" baseline="-25000" dirty="0" smtClean="0">
                <a:sym typeface="Symbol" pitchFamily="18" charset="2"/>
              </a:rPr>
              <a:t>i+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p</a:t>
            </a:r>
            <a:r>
              <a:rPr lang="en-US" baseline="-25000" dirty="0" smtClean="0">
                <a:sym typeface="Symbol" pitchFamily="18" charset="2"/>
              </a:rPr>
              <a:t>(</a:t>
            </a:r>
            <a:r>
              <a:rPr lang="en-US" i="1" baseline="-25000" dirty="0" smtClean="0">
                <a:sym typeface="Symbol" pitchFamily="18" charset="2"/>
              </a:rPr>
              <a:t>i+</a:t>
            </a:r>
            <a:r>
              <a:rPr lang="en-US" baseline="-25000" dirty="0" smtClean="0">
                <a:sym typeface="Symbol" pitchFamily="18" charset="2"/>
              </a:rPr>
              <a:t>1)</a:t>
            </a:r>
            <a:r>
              <a:rPr lang="en-US" i="1" baseline="-25000" dirty="0" err="1" smtClean="0">
                <a:sym typeface="Symbol" pitchFamily="18" charset="2"/>
              </a:rPr>
              <a:t>i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>
                <a:sym typeface="Symbol" pitchFamily="18" charset="2"/>
              </a:rPr>
              <a:t>for </a:t>
            </a:r>
            <a:r>
              <a:rPr lang="en-US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/>
              </a:rPr>
              <a:t>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&lt; </a:t>
            </a:r>
            <a:r>
              <a:rPr lang="en-US" i="1" dirty="0" smtClean="0">
                <a:sym typeface="Symbol"/>
              </a:rPr>
              <a:t>n</a:t>
            </a:r>
            <a:endParaRPr lang="en-US" i="1" dirty="0" smtClean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The only change is in the normalization equation</a:t>
            </a:r>
            <a:endParaRPr lang="en-US" dirty="0" smtClean="0">
              <a:sym typeface="Symbol" pitchFamily="18" charset="2"/>
            </a:endParaRP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384300" y="3022600"/>
            <a:ext cx="5778500" cy="1549400"/>
            <a:chOff x="144" y="2024"/>
            <a:chExt cx="3640" cy="976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736" y="2184"/>
              <a:ext cx="384" cy="336"/>
              <a:chOff x="1248" y="1776"/>
              <a:chExt cx="384" cy="336"/>
            </a:xfrm>
          </p:grpSpPr>
          <p:sp>
            <p:nvSpPr>
              <p:cNvPr id="224264" name="Oval 8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65" name="Text Box 9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456" y="2184"/>
              <a:ext cx="384" cy="336"/>
              <a:chOff x="1248" y="1776"/>
              <a:chExt cx="384" cy="336"/>
            </a:xfrm>
          </p:grpSpPr>
          <p:sp>
            <p:nvSpPr>
              <p:cNvPr id="224267" name="Oval 11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68" name="Text Box 12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2176" y="2184"/>
              <a:ext cx="384" cy="336"/>
              <a:chOff x="1248" y="1776"/>
              <a:chExt cx="384" cy="336"/>
            </a:xfrm>
          </p:grpSpPr>
          <p:sp>
            <p:nvSpPr>
              <p:cNvPr id="224270" name="Oval 14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71" name="Text Box 15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224272" name="Freeform 16"/>
            <p:cNvSpPr>
              <a:spLocks/>
            </p:cNvSpPr>
            <p:nvPr/>
          </p:nvSpPr>
          <p:spPr bwMode="auto">
            <a:xfrm>
              <a:off x="928" y="208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73" name="Freeform 17"/>
            <p:cNvSpPr>
              <a:spLocks/>
            </p:cNvSpPr>
            <p:nvPr/>
          </p:nvSpPr>
          <p:spPr bwMode="auto">
            <a:xfrm>
              <a:off x="1656" y="208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74" name="Freeform 18"/>
            <p:cNvSpPr>
              <a:spLocks/>
            </p:cNvSpPr>
            <p:nvPr/>
          </p:nvSpPr>
          <p:spPr bwMode="auto">
            <a:xfrm flipV="1">
              <a:off x="928" y="2520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75" name="Freeform 19"/>
            <p:cNvSpPr>
              <a:spLocks/>
            </p:cNvSpPr>
            <p:nvPr/>
          </p:nvSpPr>
          <p:spPr bwMode="auto">
            <a:xfrm flipV="1">
              <a:off x="1656" y="2520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77" name="Freeform 21"/>
            <p:cNvSpPr>
              <a:spLocks/>
            </p:cNvSpPr>
            <p:nvPr/>
          </p:nvSpPr>
          <p:spPr bwMode="auto">
            <a:xfrm rot="5400000" flipH="1">
              <a:off x="1492" y="2547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4278" name="Freeform 22"/>
            <p:cNvSpPr>
              <a:spLocks/>
            </p:cNvSpPr>
            <p:nvPr/>
          </p:nvSpPr>
          <p:spPr bwMode="auto">
            <a:xfrm>
              <a:off x="400" y="2232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4279" name="Text Box 23"/>
            <p:cNvSpPr txBox="1">
              <a:spLocks noChangeArrowheads="1"/>
            </p:cNvSpPr>
            <p:nvPr/>
          </p:nvSpPr>
          <p:spPr bwMode="auto">
            <a:xfrm>
              <a:off x="144" y="2232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00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280" name="Text Box 24"/>
            <p:cNvSpPr txBox="1">
              <a:spLocks noChangeArrowheads="1"/>
            </p:cNvSpPr>
            <p:nvPr/>
          </p:nvSpPr>
          <p:spPr bwMode="auto">
            <a:xfrm>
              <a:off x="1160" y="2024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01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284" name="Text Box 28"/>
            <p:cNvSpPr txBox="1">
              <a:spLocks noChangeArrowheads="1"/>
            </p:cNvSpPr>
            <p:nvPr/>
          </p:nvSpPr>
          <p:spPr bwMode="auto">
            <a:xfrm>
              <a:off x="1168" y="2375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288" name="Text Box 32"/>
            <p:cNvSpPr txBox="1">
              <a:spLocks noChangeArrowheads="1"/>
            </p:cNvSpPr>
            <p:nvPr/>
          </p:nvSpPr>
          <p:spPr bwMode="auto">
            <a:xfrm>
              <a:off x="1504" y="2767"/>
              <a:ext cx="2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11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289" name="Freeform 33"/>
            <p:cNvSpPr>
              <a:spLocks/>
            </p:cNvSpPr>
            <p:nvPr/>
          </p:nvSpPr>
          <p:spPr bwMode="auto">
            <a:xfrm rot="5400000" flipH="1">
              <a:off x="2215" y="2547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3400" y="2193"/>
              <a:ext cx="384" cy="336"/>
              <a:chOff x="1248" y="1776"/>
              <a:chExt cx="384" cy="336"/>
            </a:xfrm>
          </p:grpSpPr>
          <p:sp>
            <p:nvSpPr>
              <p:cNvPr id="224292" name="Oval 3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93" name="Text Box 37"/>
              <p:cNvSpPr txBox="1">
                <a:spLocks noChangeArrowheads="1"/>
              </p:cNvSpPr>
              <p:nvPr/>
            </p:nvSpPr>
            <p:spPr bwMode="auto">
              <a:xfrm>
                <a:off x="1341" y="1818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224294" name="Freeform 38"/>
            <p:cNvSpPr>
              <a:spLocks/>
            </p:cNvSpPr>
            <p:nvPr/>
          </p:nvSpPr>
          <p:spPr bwMode="auto">
            <a:xfrm>
              <a:off x="2880" y="2097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95" name="Freeform 39"/>
            <p:cNvSpPr>
              <a:spLocks/>
            </p:cNvSpPr>
            <p:nvPr/>
          </p:nvSpPr>
          <p:spPr bwMode="auto">
            <a:xfrm flipV="1">
              <a:off x="2880" y="2529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98" name="Freeform 42"/>
            <p:cNvSpPr>
              <a:spLocks/>
            </p:cNvSpPr>
            <p:nvPr/>
          </p:nvSpPr>
          <p:spPr bwMode="auto">
            <a:xfrm rot="5400000" flipH="1">
              <a:off x="3439" y="2556"/>
              <a:ext cx="336" cy="264"/>
            </a:xfrm>
            <a:custGeom>
              <a:avLst/>
              <a:gdLst/>
              <a:ahLst/>
              <a:cxnLst>
                <a:cxn ang="0">
                  <a:pos x="256" y="112"/>
                </a:cxn>
                <a:cxn ang="0">
                  <a:pos x="160" y="16"/>
                </a:cxn>
                <a:cxn ang="0">
                  <a:pos x="64" y="16"/>
                </a:cxn>
                <a:cxn ang="0">
                  <a:pos x="16" y="64"/>
                </a:cxn>
                <a:cxn ang="0">
                  <a:pos x="16" y="112"/>
                </a:cxn>
                <a:cxn ang="0">
                  <a:pos x="16" y="208"/>
                </a:cxn>
                <a:cxn ang="0">
                  <a:pos x="112" y="256"/>
                </a:cxn>
                <a:cxn ang="0">
                  <a:pos x="256" y="160"/>
                </a:cxn>
              </a:cxnLst>
              <a:rect l="0" t="0" r="r" b="b"/>
              <a:pathLst>
                <a:path w="256" h="264">
                  <a:moveTo>
                    <a:pt x="256" y="112"/>
                  </a:moveTo>
                  <a:cubicBezTo>
                    <a:pt x="224" y="72"/>
                    <a:pt x="192" y="32"/>
                    <a:pt x="160" y="16"/>
                  </a:cubicBezTo>
                  <a:cubicBezTo>
                    <a:pt x="128" y="0"/>
                    <a:pt x="88" y="8"/>
                    <a:pt x="64" y="16"/>
                  </a:cubicBezTo>
                  <a:cubicBezTo>
                    <a:pt x="40" y="24"/>
                    <a:pt x="24" y="48"/>
                    <a:pt x="16" y="64"/>
                  </a:cubicBezTo>
                  <a:cubicBezTo>
                    <a:pt x="8" y="80"/>
                    <a:pt x="16" y="88"/>
                    <a:pt x="16" y="112"/>
                  </a:cubicBezTo>
                  <a:cubicBezTo>
                    <a:pt x="16" y="136"/>
                    <a:pt x="0" y="184"/>
                    <a:pt x="16" y="208"/>
                  </a:cubicBezTo>
                  <a:cubicBezTo>
                    <a:pt x="32" y="232"/>
                    <a:pt x="72" y="264"/>
                    <a:pt x="112" y="256"/>
                  </a:cubicBezTo>
                  <a:cubicBezTo>
                    <a:pt x="152" y="248"/>
                    <a:pt x="204" y="204"/>
                    <a:pt x="256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2640" y="2344"/>
              <a:ext cx="240" cy="48"/>
              <a:chOff x="2928" y="3264"/>
              <a:chExt cx="240" cy="48"/>
            </a:xfrm>
          </p:grpSpPr>
          <p:sp>
            <p:nvSpPr>
              <p:cNvPr id="224313" name="Oval 57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14" name="Oval 58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15" name="Oval 59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4323" name="Text Box 67"/>
            <p:cNvSpPr txBox="1">
              <a:spLocks noChangeArrowheads="1"/>
            </p:cNvSpPr>
            <p:nvPr/>
          </p:nvSpPr>
          <p:spPr bwMode="auto">
            <a:xfrm>
              <a:off x="2260" y="2767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22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24" name="Text Box 68"/>
            <p:cNvSpPr txBox="1">
              <a:spLocks noChangeArrowheads="1"/>
            </p:cNvSpPr>
            <p:nvPr/>
          </p:nvSpPr>
          <p:spPr bwMode="auto">
            <a:xfrm>
              <a:off x="3456" y="2766"/>
              <a:ext cx="31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 err="1" smtClean="0">
                  <a:latin typeface="Times New Roman" pitchFamily="18" charset="0"/>
                  <a:cs typeface="Times New Roman" pitchFamily="18" charset="0"/>
                </a:rPr>
                <a:t>p'</a:t>
              </a:r>
              <a:r>
                <a:rPr lang="en-US" sz="1800" i="1" baseline="-25000" dirty="0" err="1" smtClean="0">
                  <a:latin typeface="Times New Roman" pitchFamily="18" charset="0"/>
                  <a:cs typeface="Times New Roman" pitchFamily="18" charset="0"/>
                </a:rPr>
                <a:t>nn</a:t>
              </a:r>
              <a:endParaRPr lang="en-US" sz="1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26" name="Text Box 70"/>
            <p:cNvSpPr txBox="1">
              <a:spLocks noChangeArrowheads="1"/>
            </p:cNvSpPr>
            <p:nvPr/>
          </p:nvSpPr>
          <p:spPr bwMode="auto">
            <a:xfrm>
              <a:off x="1904" y="2384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21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27" name="Text Box 71"/>
            <p:cNvSpPr txBox="1">
              <a:spLocks noChangeArrowheads="1"/>
            </p:cNvSpPr>
            <p:nvPr/>
          </p:nvSpPr>
          <p:spPr bwMode="auto">
            <a:xfrm>
              <a:off x="1880" y="2031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28" name="Text Box 72"/>
            <p:cNvSpPr txBox="1">
              <a:spLocks noChangeArrowheads="1"/>
            </p:cNvSpPr>
            <p:nvPr/>
          </p:nvSpPr>
          <p:spPr bwMode="auto">
            <a:xfrm>
              <a:off x="3024" y="2047"/>
              <a:ext cx="43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n-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1)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1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331" name="Text Box 75"/>
            <p:cNvSpPr txBox="1">
              <a:spLocks noChangeArrowheads="1"/>
            </p:cNvSpPr>
            <p:nvPr/>
          </p:nvSpPr>
          <p:spPr bwMode="auto">
            <a:xfrm>
              <a:off x="2992" y="2351"/>
              <a:ext cx="43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 err="1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800" i="1" baseline="-25000" dirty="0" err="1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i="1" baseline="-25000" dirty="0">
                  <a:latin typeface="Times New Roman" pitchFamily="18" charset="0"/>
                  <a:cs typeface="Times New Roman" pitchFamily="18" charset="0"/>
                </a:rPr>
                <a:t>n-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1)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Reversibility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Another option for computing state probabilities exists (though not always) for </a:t>
            </a:r>
            <a:r>
              <a:rPr lang="en-US" dirty="0" err="1" smtClean="0"/>
              <a:t>aperiodic</a:t>
            </a:r>
            <a:r>
              <a:rPr lang="en-US" dirty="0" smtClean="0"/>
              <a:t>, irreducible Markov chains, namely,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,… exists </a:t>
            </a:r>
            <a:r>
              <a:rPr lang="en-US" dirty="0" err="1" smtClean="0"/>
              <a:t>s.t</a:t>
            </a:r>
            <a:r>
              <a:rPr lang="en-US" dirty="0" smtClean="0"/>
              <a:t>. for all </a:t>
            </a:r>
            <a:r>
              <a:rPr lang="en-US" i="1" dirty="0" err="1" smtClean="0"/>
              <a:t>i</a:t>
            </a:r>
            <a:r>
              <a:rPr lang="en-US" dirty="0" smtClean="0"/>
              <a:t> and </a:t>
            </a:r>
            <a:r>
              <a:rPr lang="en-US" i="1" dirty="0" smtClean="0"/>
              <a:t>j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		</a:t>
            </a:r>
            <a:r>
              <a:rPr lang="el-GR" dirty="0" smtClean="0">
                <a:sym typeface="Symbol"/>
              </a:rPr>
              <a:t>Σ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1 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ji</a:t>
            </a:r>
            <a:endParaRPr lang="en-US" i="1" baseline="-25000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Then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err="1" smtClean="0"/>
              <a:t>i</a:t>
            </a:r>
            <a:r>
              <a:rPr lang="en-US" dirty="0" smtClean="0"/>
              <a:t> =</a:t>
            </a:r>
            <a:r>
              <a:rPr lang="en-US" i="1" dirty="0" smtClean="0">
                <a:sym typeface="Symbol"/>
              </a:rPr>
              <a:t> 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(the </a:t>
            </a:r>
            <a:r>
              <a:rPr lang="en-US" i="1" dirty="0" smtClean="0">
                <a:sym typeface="Symbol"/>
              </a:rPr>
              <a:t>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’</a:t>
            </a:r>
            <a:r>
              <a:rPr lang="en-US" dirty="0" smtClean="0">
                <a:sym typeface="Symbol"/>
              </a:rPr>
              <a:t>s are the limiting probabilities) and the Markov chain is called </a:t>
            </a:r>
            <a:r>
              <a:rPr lang="en-US" i="1" dirty="0" smtClean="0">
                <a:sym typeface="Symbol"/>
              </a:rPr>
              <a:t>time-reversible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To compute the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‘s</a:t>
            </a:r>
            <a:r>
              <a:rPr lang="en-US" dirty="0" smtClean="0">
                <a:sym typeface="Symbol"/>
              </a:rPr>
              <a:t> we first assume time-reversibility, and check if we can find </a:t>
            </a:r>
            <a:r>
              <a:rPr lang="en-US" i="1" dirty="0" smtClean="0">
                <a:sym typeface="Symbol"/>
              </a:rPr>
              <a:t>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’</a:t>
            </a:r>
            <a:r>
              <a:rPr lang="en-US" dirty="0" smtClean="0">
                <a:sym typeface="Symbol"/>
              </a:rPr>
              <a:t>s that work. If yes, we are done.  If no, we fall back on the stationary and/or balance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an irreducible, positive recurrent periodic chain, the limiting distribution does not exist, but the stationary distribution does</a:t>
            </a:r>
          </a:p>
          <a:p>
            <a:pPr>
              <a:buNone/>
            </a:pPr>
            <a:r>
              <a:rPr lang="en-US" b="1" i="1" dirty="0" smtClean="0">
                <a:sym typeface="Symbol"/>
              </a:rPr>
              <a:t>	 </a:t>
            </a:r>
            <a:r>
              <a:rPr lang="en-US" b="1" dirty="0" smtClean="0">
                <a:sym typeface="Symbol"/>
              </a:rPr>
              <a:t> P </a:t>
            </a:r>
            <a:r>
              <a:rPr lang="en-US" dirty="0" smtClean="0">
                <a:sym typeface="Symbol"/>
              </a:rPr>
              <a:t>= </a:t>
            </a:r>
            <a:r>
              <a:rPr lang="en-US" b="1" i="1" dirty="0" smtClean="0">
                <a:sym typeface="Symbol"/>
              </a:rPr>
              <a:t>  </a:t>
            </a:r>
            <a:r>
              <a:rPr lang="en-US" dirty="0" smtClean="0">
                <a:sym typeface="Symbol"/>
              </a:rPr>
              <a:t>and </a:t>
            </a:r>
            <a:r>
              <a:rPr lang="en-US" sz="4000" dirty="0" smtClean="0">
                <a:sym typeface="Symbol"/>
              </a:rPr>
              <a:t>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err="1" smtClean="0">
                <a:sym typeface="Symbol"/>
              </a:rPr>
              <a:t>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=1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and represents the time-average fraction of time spent in each state</a:t>
            </a:r>
          </a:p>
          <a:p>
            <a:r>
              <a:rPr lang="en-US" dirty="0" smtClean="0">
                <a:sym typeface="Symbol"/>
              </a:rPr>
              <a:t>Conversely, if the stationary distribution of an irreducible periodic DTMC exists, then the chain is </a:t>
            </a:r>
            <a:r>
              <a:rPr lang="en-US" smtClean="0">
                <a:sym typeface="Symbol"/>
              </a:rPr>
              <a:t>positive recurrent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685800" y="1524000"/>
            <a:ext cx="3429000" cy="2133600"/>
          </a:xfrm>
          <a:prstGeom prst="flowChartProcess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Stationary probability for state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 algn="ctr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5029200" y="1524000"/>
            <a:ext cx="3429000" cy="2133600"/>
          </a:xfrm>
          <a:prstGeom prst="flowChartProcess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Limiting probability of being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state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 algn="ctr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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i="1" baseline="5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baseline="5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4114800" y="25908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Process 8"/>
          <p:cNvSpPr/>
          <p:nvPr/>
        </p:nvSpPr>
        <p:spPr>
          <a:xfrm>
            <a:off x="685800" y="4419600"/>
            <a:ext cx="3429000" cy="2133600"/>
          </a:xfrm>
          <a:prstGeom prst="flowChartProcess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Reciprocal of time between visits to state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 algn="ctr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jj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5029200" y="4419600"/>
            <a:ext cx="3429000" cy="2133600"/>
          </a:xfrm>
          <a:prstGeom prst="flowChartProcess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Time-average fraction of time spent in state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 algn="ctr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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t =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baseline="5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9" idx="3"/>
            <a:endCxn id="10" idx="1"/>
          </p:cNvCxnSpPr>
          <p:nvPr/>
        </p:nvCxnSpPr>
        <p:spPr>
          <a:xfrm>
            <a:off x="4114800" y="54864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10" idx="0"/>
          </p:cNvCxnSpPr>
          <p:nvPr/>
        </p:nvCxnSpPr>
        <p:spPr>
          <a:xfrm>
            <a:off x="6743700" y="3657600"/>
            <a:ext cx="0" cy="762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9" idx="0"/>
          </p:cNvCxnSpPr>
          <p:nvPr/>
        </p:nvCxnSpPr>
        <p:spPr>
          <a:xfrm>
            <a:off x="2400300" y="3657600"/>
            <a:ext cx="0" cy="762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Things on a Firmer Footing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When does the limiting distribution exist?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 does the limiting distribution compare to time averages (fraction of time spent in state </a:t>
            </a:r>
            <a:r>
              <a:rPr lang="en-US" i="1" dirty="0" smtClean="0"/>
              <a:t>j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The limiting distribution is an </a:t>
            </a:r>
            <a:r>
              <a:rPr lang="en-US" i="1" dirty="0" smtClean="0"/>
              <a:t>ensemble average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 does the average time between successive visits to sate </a:t>
            </a:r>
            <a:r>
              <a:rPr lang="en-US" i="1" dirty="0" smtClean="0"/>
              <a:t>j</a:t>
            </a:r>
            <a:r>
              <a:rPr lang="en-US" dirty="0" smtClean="0"/>
              <a:t> compare to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smtClean="0">
                <a:sym typeface="Symbol"/>
              </a:rPr>
              <a:t>j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(the probability of being in state </a:t>
            </a:r>
            <a:r>
              <a:rPr lang="en-US" i="1" dirty="0" smtClean="0">
                <a:sym typeface="Symbol"/>
              </a:rPr>
              <a:t>j)</a:t>
            </a:r>
            <a:r>
              <a:rPr lang="en-US" dirty="0" smtClean="0">
                <a:sym typeface="Symbol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Definitions &amp; Properties</a:t>
            </a:r>
            <a:br>
              <a:rPr lang="en-US" dirty="0" smtClean="0"/>
            </a:br>
            <a:r>
              <a:rPr lang="en-US" sz="2700" dirty="0" smtClean="0"/>
              <a:t>(Recall our Earlier Notion of </a:t>
            </a:r>
            <a:r>
              <a:rPr lang="en-US" sz="2700" dirty="0" err="1" smtClean="0"/>
              <a:t>Ergodicity</a:t>
            </a:r>
            <a:r>
              <a:rPr lang="en-US" sz="27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257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Period (of state </a:t>
            </a:r>
            <a:r>
              <a:rPr lang="en-US" i="1" dirty="0" smtClean="0"/>
              <a:t>j</a:t>
            </a:r>
            <a:r>
              <a:rPr lang="en-US" dirty="0" smtClean="0"/>
              <a:t>): GCD of integers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jj</a:t>
            </a:r>
            <a:r>
              <a:rPr lang="en-US" i="1" baseline="30000" dirty="0" err="1" smtClean="0"/>
              <a:t>n</a:t>
            </a:r>
            <a:r>
              <a:rPr lang="en-US" dirty="0" smtClean="0"/>
              <a:t>&gt;0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State is </a:t>
            </a:r>
            <a:r>
              <a:rPr lang="en-US" dirty="0" err="1" smtClean="0"/>
              <a:t>aperiodic</a:t>
            </a:r>
            <a:r>
              <a:rPr lang="en-US" dirty="0" smtClean="0"/>
              <a:t> if period is 1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 </a:t>
            </a:r>
            <a:r>
              <a:rPr lang="en-US" u="sng" dirty="0" smtClean="0"/>
              <a:t>Markov chain</a:t>
            </a:r>
            <a:r>
              <a:rPr lang="en-US" dirty="0" smtClean="0"/>
              <a:t> is </a:t>
            </a:r>
            <a:r>
              <a:rPr lang="en-US" i="1" dirty="0" err="1" smtClean="0"/>
              <a:t>aperiodic</a:t>
            </a:r>
            <a:r>
              <a:rPr lang="en-US" dirty="0" smtClean="0"/>
              <a:t> if all states are </a:t>
            </a:r>
            <a:r>
              <a:rPr lang="en-US" dirty="0" err="1" smtClean="0"/>
              <a:t>aperiodic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A </a:t>
            </a:r>
            <a:r>
              <a:rPr lang="en-US" u="sng" dirty="0" smtClean="0"/>
              <a:t>Markov chain</a:t>
            </a:r>
            <a:r>
              <a:rPr lang="en-US" dirty="0" smtClean="0"/>
              <a:t> is </a:t>
            </a:r>
            <a:r>
              <a:rPr lang="en-US" i="1" dirty="0" smtClean="0"/>
              <a:t>irreducible</a:t>
            </a:r>
            <a:r>
              <a:rPr lang="en-US" dirty="0" smtClean="0"/>
              <a:t> if all states communicate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For all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j</a:t>
            </a:r>
            <a:r>
              <a:rPr lang="en-US" dirty="0" smtClean="0"/>
              <a:t>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r>
              <a:rPr lang="en-US" i="1" baseline="30000" dirty="0" err="1" smtClean="0"/>
              <a:t>n</a:t>
            </a:r>
            <a:r>
              <a:rPr lang="en-US" dirty="0" smtClean="0"/>
              <a:t>&gt;0 for some </a:t>
            </a:r>
            <a:r>
              <a:rPr lang="en-US" i="1" dirty="0" smtClean="0"/>
              <a:t>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State </a:t>
            </a:r>
            <a:r>
              <a:rPr lang="en-US" i="1" dirty="0" smtClean="0"/>
              <a:t>j</a:t>
            </a:r>
            <a:r>
              <a:rPr lang="en-US" dirty="0" smtClean="0"/>
              <a:t> is recurrent (transient) if the probability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of starting at </a:t>
            </a:r>
            <a:r>
              <a:rPr lang="en-US" i="1" dirty="0" smtClean="0"/>
              <a:t>j</a:t>
            </a:r>
            <a:r>
              <a:rPr lang="en-US" dirty="0" smtClean="0"/>
              <a:t> and ever returning to </a:t>
            </a:r>
            <a:r>
              <a:rPr lang="en-US" i="1" dirty="0" smtClean="0"/>
              <a:t>j</a:t>
            </a:r>
            <a:r>
              <a:rPr lang="en-US" dirty="0" smtClean="0"/>
              <a:t> is =1 (&lt;1)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Number of visits to a recurrent (transient) state is infinite (finite) with probability 1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state </a:t>
            </a:r>
            <a:r>
              <a:rPr lang="en-US" i="1" dirty="0" smtClean="0"/>
              <a:t>j</a:t>
            </a:r>
            <a:r>
              <a:rPr lang="en-US" dirty="0" smtClean="0"/>
              <a:t> is recurrent (transient), then </a:t>
            </a:r>
            <a:r>
              <a:rPr lang="el-GR" dirty="0" smtClean="0">
                <a:sym typeface="Symbol"/>
              </a:rPr>
              <a:t>Σ</a:t>
            </a:r>
            <a:r>
              <a:rPr lang="en-US" i="1" baseline="-25000" dirty="0" err="1" smtClean="0">
                <a:sym typeface="Symbol"/>
              </a:rPr>
              <a:t>n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jj</a:t>
            </a:r>
            <a:r>
              <a:rPr lang="en-US" i="1" baseline="30000" dirty="0" err="1" smtClean="0"/>
              <a:t>n</a:t>
            </a:r>
            <a:r>
              <a:rPr lang="en-US" i="1" dirty="0" smtClean="0"/>
              <a:t> = </a:t>
            </a:r>
            <a:r>
              <a:rPr lang="en-US" dirty="0" smtClean="0">
                <a:sym typeface="Symbol"/>
              </a:rPr>
              <a:t> (&lt; )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In an irreducible Markov chain, states are either all transient or all recurrent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ym typeface="Symbol"/>
              </a:rPr>
              <a:t>A transient Markov chain does not have a limiting distribution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Positive recurrence and null recurrence: A </a:t>
            </a:r>
            <a:r>
              <a:rPr lang="en-US" u="sng" dirty="0" smtClean="0">
                <a:sym typeface="Symbol"/>
              </a:rPr>
              <a:t>Markov chain</a:t>
            </a:r>
            <a:r>
              <a:rPr lang="en-US" dirty="0" smtClean="0">
                <a:sym typeface="Symbol"/>
              </a:rPr>
              <a:t> is </a:t>
            </a:r>
            <a:r>
              <a:rPr lang="en-US" i="1" dirty="0" smtClean="0">
                <a:sym typeface="Symbol"/>
              </a:rPr>
              <a:t>positive recurrent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null recurrent</a:t>
            </a:r>
            <a:r>
              <a:rPr lang="en-US" dirty="0" smtClean="0">
                <a:sym typeface="Symbol"/>
              </a:rPr>
              <a:t>) if the mean time between returning to a state is finite (infinite)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An </a:t>
            </a:r>
            <a:r>
              <a:rPr lang="en-US" i="1" dirty="0" err="1" smtClean="0">
                <a:sym typeface="Symbol"/>
              </a:rPr>
              <a:t>ergodic</a:t>
            </a:r>
            <a:r>
              <a:rPr lang="en-US" dirty="0" smtClean="0">
                <a:sym typeface="Symbol"/>
              </a:rPr>
              <a:t> Markov chain is </a:t>
            </a:r>
            <a:r>
              <a:rPr lang="en-US" dirty="0" err="1" smtClean="0">
                <a:sym typeface="Symbol"/>
              </a:rPr>
              <a:t>aperiodic</a:t>
            </a:r>
            <a:r>
              <a:rPr lang="en-US" dirty="0" smtClean="0">
                <a:sym typeface="Symbol"/>
              </a:rPr>
              <a:t>, irreducible and positive recurrent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Discrete Time Markov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For a recurrent, </a:t>
            </a:r>
            <a:r>
              <a:rPr lang="en-US" dirty="0" err="1" smtClean="0"/>
              <a:t>aperiodic</a:t>
            </a:r>
            <a:r>
              <a:rPr lang="en-US" dirty="0" smtClean="0"/>
              <a:t>, and irreducible DTMC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/>
              <a:t>π</a:t>
            </a:r>
            <a:r>
              <a:rPr lang="en-US" i="1" baseline="-25000" dirty="0" err="1" smtClean="0"/>
              <a:t>j</a:t>
            </a:r>
            <a:r>
              <a:rPr lang="en-US" dirty="0" smtClean="0"/>
              <a:t> = lim</a:t>
            </a:r>
            <a:r>
              <a:rPr lang="en-US" i="1" baseline="-25000" dirty="0" smtClean="0"/>
              <a:t>n</a:t>
            </a:r>
            <a:r>
              <a:rPr lang="en-US" baseline="-25000" dirty="0" smtClean="0">
                <a:sym typeface="Symbol"/>
              </a:rPr>
              <a:t>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ij</a:t>
            </a:r>
            <a:r>
              <a:rPr lang="en-US" i="1" baseline="50000" dirty="0" err="1" smtClean="0">
                <a:sym typeface="Symbol"/>
              </a:rPr>
              <a:t>n</a:t>
            </a:r>
            <a:r>
              <a:rPr lang="en-US" i="1" dirty="0" smtClean="0">
                <a:sym typeface="Symbol"/>
              </a:rPr>
              <a:t> = </a:t>
            </a:r>
            <a:r>
              <a:rPr lang="en-US" dirty="0" smtClean="0">
                <a:sym typeface="Symbol"/>
              </a:rPr>
              <a:t>1/</a:t>
            </a:r>
            <a:r>
              <a:rPr lang="en-US" i="1" dirty="0" err="1" smtClean="0">
                <a:sym typeface="Symbol"/>
              </a:rPr>
              <a:t>m</a:t>
            </a:r>
            <a:r>
              <a:rPr lang="en-US" i="1" baseline="-25000" dirty="0" err="1" smtClean="0">
                <a:sym typeface="Symbol"/>
              </a:rPr>
              <a:t>jj</a:t>
            </a:r>
            <a:r>
              <a:rPr lang="en-US" i="1" dirty="0" smtClean="0">
                <a:sym typeface="Symbol"/>
              </a:rPr>
              <a:t>, 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smtClean="0">
                <a:sym typeface="Symbol"/>
              </a:rPr>
              <a:t>j, </a:t>
            </a:r>
            <a:r>
              <a:rPr lang="en-US" dirty="0" smtClean="0">
                <a:sym typeface="Symbol"/>
              </a:rPr>
              <a:t> where </a:t>
            </a:r>
            <a:r>
              <a:rPr lang="en-US" i="1" dirty="0" err="1" smtClean="0">
                <a:sym typeface="Symbol"/>
              </a:rPr>
              <a:t>m</a:t>
            </a:r>
            <a:r>
              <a:rPr lang="en-US" i="1" baseline="-25000" dirty="0" err="1" smtClean="0">
                <a:sym typeface="Symbol"/>
              </a:rPr>
              <a:t>ij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the mean number of steps between visits to state </a:t>
            </a:r>
            <a:r>
              <a:rPr lang="en-US" i="1" dirty="0" smtClean="0">
                <a:sym typeface="Symbol"/>
              </a:rPr>
              <a:t>j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If the chain is positive recurrent, then </a:t>
            </a:r>
            <a:r>
              <a:rPr lang="en-US" i="1" dirty="0" err="1" smtClean="0"/>
              <a:t>π</a:t>
            </a:r>
            <a:r>
              <a:rPr lang="en-US" i="1" baseline="-25000" dirty="0" err="1" smtClean="0"/>
              <a:t>j</a:t>
            </a:r>
            <a:r>
              <a:rPr lang="en-US" dirty="0" smtClean="0"/>
              <a:t> &gt; 0, 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smtClean="0">
                <a:sym typeface="Symbol"/>
              </a:rPr>
              <a:t>j</a:t>
            </a:r>
            <a:endParaRPr lang="en-US" dirty="0" smtClean="0">
              <a:sym typeface="Symbol"/>
            </a:endParaRPr>
          </a:p>
          <a:p>
            <a:pPr marL="628650" indent="-571500">
              <a:lnSpc>
                <a:spcPct val="120000"/>
              </a:lnSpc>
            </a:pPr>
            <a:r>
              <a:rPr lang="en-US" dirty="0" smtClean="0">
                <a:sym typeface="Symbol"/>
              </a:rPr>
              <a:t>For a </a:t>
            </a:r>
            <a:r>
              <a:rPr lang="en-US" i="1" dirty="0" smtClean="0">
                <a:sym typeface="Symbol"/>
              </a:rPr>
              <a:t>positive</a:t>
            </a:r>
            <a:r>
              <a:rPr lang="en-US" dirty="0" smtClean="0">
                <a:sym typeface="Symbol"/>
              </a:rPr>
              <a:t> recurrent, irreducible Markov chain</a:t>
            </a:r>
          </a:p>
          <a:p>
            <a:pPr marL="1028700" lvl="1" indent="-571500"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 smtClean="0"/>
              <a:t>lim</a:t>
            </a:r>
            <a:r>
              <a:rPr lang="en-US" i="1" baseline="-25000" dirty="0" err="1" smtClean="0"/>
              <a:t>t</a:t>
            </a:r>
            <a:r>
              <a:rPr lang="en-US" baseline="-25000" dirty="0" smtClean="0">
                <a:sym typeface="Symbol"/>
              </a:rPr>
              <a:t></a:t>
            </a:r>
            <a:r>
              <a:rPr lang="en-US" i="1" dirty="0" err="1" smtClean="0">
                <a:sym typeface="Symbol"/>
              </a:rPr>
              <a:t>N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)/</a:t>
            </a:r>
            <a:r>
              <a:rPr lang="en-US" i="1" dirty="0" smtClean="0">
                <a:sym typeface="Symbol"/>
              </a:rPr>
              <a:t>t = </a:t>
            </a:r>
            <a:r>
              <a:rPr lang="en-US" dirty="0" smtClean="0">
                <a:sym typeface="Symbol"/>
              </a:rPr>
              <a:t>1/</a:t>
            </a:r>
            <a:r>
              <a:rPr lang="en-US" i="1" dirty="0" err="1" smtClean="0">
                <a:sym typeface="Symbol"/>
              </a:rPr>
              <a:t>m</a:t>
            </a:r>
            <a:r>
              <a:rPr lang="en-US" i="1" baseline="-25000" dirty="0" err="1" smtClean="0">
                <a:sym typeface="Symbol"/>
              </a:rPr>
              <a:t>jj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&gt; 0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, with probability 1, where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is the time-average fraction of time in state </a:t>
            </a:r>
            <a:r>
              <a:rPr lang="en-US" i="1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(Note: aperiodicity is </a:t>
            </a:r>
            <a:r>
              <a:rPr lang="en-US" b="1" dirty="0" smtClean="0">
                <a:sym typeface="Symbol"/>
              </a:rPr>
              <a:t>not</a:t>
            </a:r>
            <a:r>
              <a:rPr lang="en-US" dirty="0" smtClean="0">
                <a:sym typeface="Symbol"/>
              </a:rPr>
              <a:t> required)</a:t>
            </a:r>
            <a:endParaRPr lang="en-US" b="1" dirty="0" smtClean="0"/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An irreducible and </a:t>
            </a:r>
            <a:r>
              <a:rPr lang="en-US" dirty="0" err="1" smtClean="0">
                <a:sym typeface="Symbol"/>
              </a:rPr>
              <a:t>aperiodic</a:t>
            </a:r>
            <a:r>
              <a:rPr lang="en-US" dirty="0" smtClean="0">
                <a:sym typeface="Symbol"/>
              </a:rPr>
              <a:t> DTMC satisfies either</a:t>
            </a:r>
          </a:p>
          <a:p>
            <a:pPr marL="1028700" lvl="1" indent="-571500">
              <a:lnSpc>
                <a:spcPct val="120000"/>
              </a:lnSpc>
              <a:buFont typeface="+mj-lt"/>
              <a:buAutoNum type="romanLcPeriod"/>
            </a:pPr>
            <a:r>
              <a:rPr lang="en-US" dirty="0" smtClean="0"/>
              <a:t>All states are transient or null recurrent, so that </a:t>
            </a:r>
            <a:r>
              <a:rPr lang="en-US" i="1" dirty="0" err="1" smtClean="0"/>
              <a:t>π</a:t>
            </a:r>
            <a:r>
              <a:rPr lang="en-US" i="1" baseline="-25000" dirty="0" err="1" smtClean="0"/>
              <a:t>j</a:t>
            </a:r>
            <a:r>
              <a:rPr lang="en-US" dirty="0" smtClean="0"/>
              <a:t> = lim</a:t>
            </a:r>
            <a:r>
              <a:rPr lang="en-US" i="1" baseline="-25000" dirty="0" smtClean="0"/>
              <a:t>n</a:t>
            </a:r>
            <a:r>
              <a:rPr lang="en-US" baseline="-25000" dirty="0" smtClean="0">
                <a:sym typeface="Symbol"/>
              </a:rPr>
              <a:t>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ij</a:t>
            </a:r>
            <a:r>
              <a:rPr lang="en-US" i="1" baseline="50000" dirty="0" err="1" smtClean="0">
                <a:sym typeface="Symbol"/>
              </a:rPr>
              <a:t>n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0 and a stationary distribution does </a:t>
            </a:r>
            <a:r>
              <a:rPr lang="en-US" b="1" dirty="0" smtClean="0">
                <a:sym typeface="Symbol"/>
              </a:rPr>
              <a:t>not</a:t>
            </a:r>
            <a:r>
              <a:rPr lang="en-US" dirty="0" smtClean="0">
                <a:sym typeface="Symbol"/>
              </a:rPr>
              <a:t> exist; or</a:t>
            </a:r>
          </a:p>
          <a:p>
            <a:pPr marL="1028700" lvl="1" indent="-571500">
              <a:lnSpc>
                <a:spcPct val="120000"/>
              </a:lnSpc>
              <a:buFont typeface="+mj-lt"/>
              <a:buAutoNum type="romanLcPeriod"/>
            </a:pPr>
            <a:r>
              <a:rPr lang="en-US" dirty="0" smtClean="0">
                <a:sym typeface="Symbol"/>
              </a:rPr>
              <a:t>All states are positive recurrent, in which the limiting distribution </a:t>
            </a:r>
            <a:r>
              <a:rPr lang="en-US" b="1" i="1" dirty="0" smtClean="0"/>
              <a:t>π</a:t>
            </a:r>
            <a:r>
              <a:rPr lang="en-US" i="1" dirty="0" smtClean="0"/>
              <a:t> </a:t>
            </a:r>
            <a:r>
              <a:rPr lang="en-US" dirty="0" smtClean="0"/>
              <a:t>= (</a:t>
            </a:r>
            <a:r>
              <a:rPr lang="en-US" i="1" dirty="0" smtClean="0"/>
              <a:t>π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π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π</a:t>
            </a:r>
            <a:r>
              <a:rPr lang="en-US" baseline="-25000" dirty="0" smtClean="0"/>
              <a:t>2</a:t>
            </a:r>
            <a:r>
              <a:rPr lang="en-US" dirty="0" smtClean="0"/>
              <a:t>,…) exists with </a:t>
            </a:r>
            <a:r>
              <a:rPr lang="en-US" i="1" dirty="0" err="1" smtClean="0"/>
              <a:t>π</a:t>
            </a:r>
            <a:r>
              <a:rPr lang="en-US" i="1" baseline="-25000" dirty="0" err="1" smtClean="0"/>
              <a:t>j</a:t>
            </a:r>
            <a:r>
              <a:rPr lang="en-US" dirty="0" smtClean="0"/>
              <a:t> = lim</a:t>
            </a:r>
            <a:r>
              <a:rPr lang="en-US" i="1" baseline="-25000" dirty="0" smtClean="0"/>
              <a:t>n</a:t>
            </a:r>
            <a:r>
              <a:rPr lang="en-US" baseline="-25000" dirty="0" smtClean="0">
                <a:sym typeface="Symbol"/>
              </a:rPr>
              <a:t>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ij</a:t>
            </a:r>
            <a:r>
              <a:rPr lang="en-US" i="1" baseline="50000" dirty="0" err="1" smtClean="0">
                <a:sym typeface="Symbol"/>
              </a:rPr>
              <a:t>n</a:t>
            </a:r>
            <a:r>
              <a:rPr lang="en-US" i="1" dirty="0" smtClean="0">
                <a:sym typeface="Symbol"/>
              </a:rPr>
              <a:t> = </a:t>
            </a:r>
            <a:r>
              <a:rPr lang="en-US" dirty="0" smtClean="0">
                <a:sym typeface="Symbol"/>
              </a:rPr>
              <a:t>1/</a:t>
            </a:r>
            <a:r>
              <a:rPr lang="en-US" i="1" dirty="0" err="1" smtClean="0">
                <a:sym typeface="Symbol"/>
              </a:rPr>
              <a:t>m</a:t>
            </a:r>
            <a:r>
              <a:rPr lang="en-US" i="1" baseline="-25000" dirty="0" err="1" smtClean="0">
                <a:sym typeface="Symbol"/>
              </a:rPr>
              <a:t>ij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&gt; 0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. Furthermore, </a:t>
            </a:r>
            <a:r>
              <a:rPr lang="en-US" b="1" i="1" dirty="0" smtClean="0"/>
              <a:t>π</a:t>
            </a:r>
            <a:r>
              <a:rPr lang="en-US" i="1" dirty="0" smtClean="0"/>
              <a:t> </a:t>
            </a:r>
            <a:r>
              <a:rPr lang="en-US" dirty="0" smtClean="0"/>
              <a:t>is also a stationary distribution and no other stationary distribution exists. Finally, </a:t>
            </a:r>
            <a:r>
              <a:rPr lang="en-US" i="1" dirty="0" err="1" smtClean="0"/>
              <a:t>π</a:t>
            </a:r>
            <a:r>
              <a:rPr lang="en-US" i="1" baseline="-25000" dirty="0" err="1" smtClean="0"/>
              <a:t>j</a:t>
            </a:r>
            <a:r>
              <a:rPr lang="en-US" dirty="0" smtClean="0"/>
              <a:t> =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, the time-average fraction of time in state </a:t>
            </a:r>
            <a:r>
              <a:rPr lang="en-US" i="1" dirty="0" smtClean="0">
                <a:sym typeface="Symbol"/>
              </a:rPr>
              <a:t>j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Recurrence?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458200" cy="3581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Above chain is null recurrent (infinite expected number of steps to return to a given state).  Let’s see why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Proof by contradiction: Assume expected number of steps to return to state 0 from 0 is finite, </a:t>
            </a:r>
            <a:r>
              <a:rPr lang="en-US" i="1" dirty="0" smtClean="0"/>
              <a:t>i.e.,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baseline="-25000" dirty="0" smtClean="0"/>
              <a:t>00</a:t>
            </a:r>
            <a:r>
              <a:rPr lang="en-US" dirty="0" smtClean="0"/>
              <a:t> is finite</a:t>
            </a:r>
          </a:p>
          <a:p>
            <a:pPr lvl="1">
              <a:lnSpc>
                <a:spcPct val="120000"/>
              </a:lnSpc>
            </a:pPr>
            <a:r>
              <a:rPr lang="en-US" i="1" smtClean="0"/>
              <a:t>m</a:t>
            </a:r>
            <a:r>
              <a:rPr lang="en-US" baseline="-25000" smtClean="0"/>
              <a:t>00</a:t>
            </a:r>
            <a:r>
              <a:rPr lang="en-US" smtClean="0"/>
              <a:t> = ½ </a:t>
            </a:r>
            <a:r>
              <a:rPr lang="en-US" smtClean="0">
                <a:sym typeface="Symbol"/>
              </a:rPr>
              <a:t> </a:t>
            </a:r>
            <a:r>
              <a:rPr lang="en-US" smtClean="0"/>
              <a:t>0</a:t>
            </a:r>
            <a:r>
              <a:rPr lang="en-US" i="1" smtClean="0"/>
              <a:t> </a:t>
            </a:r>
            <a:r>
              <a:rPr lang="en-US" smtClean="0"/>
              <a:t>+ </a:t>
            </a:r>
            <a:r>
              <a:rPr lang="en-US" dirty="0" smtClean="0"/>
              <a:t>½ </a:t>
            </a:r>
            <a:r>
              <a:rPr lang="en-US" i="1" dirty="0" smtClean="0"/>
              <a:t>m</a:t>
            </a:r>
            <a:r>
              <a:rPr lang="en-US" baseline="-25000" dirty="0" smtClean="0"/>
              <a:t>10</a:t>
            </a:r>
            <a:r>
              <a:rPr lang="en-US" dirty="0" smtClean="0"/>
              <a:t> + 1 </a:t>
            </a:r>
            <a:r>
              <a:rPr lang="en-US" dirty="0" smtClean="0">
                <a:sym typeface="Symbol"/>
              </a:rPr>
              <a:t> </a:t>
            </a:r>
            <a:r>
              <a:rPr lang="en-US" i="1" dirty="0" smtClean="0"/>
              <a:t>m</a:t>
            </a:r>
            <a:r>
              <a:rPr lang="en-US" baseline="-25000" dirty="0" smtClean="0"/>
              <a:t>10</a:t>
            </a:r>
            <a:r>
              <a:rPr lang="en-US" dirty="0" smtClean="0"/>
              <a:t> = 2</a:t>
            </a:r>
            <a:r>
              <a:rPr lang="en-US" i="1" dirty="0" smtClean="0"/>
              <a:t>m</a:t>
            </a:r>
            <a:r>
              <a:rPr lang="en-US" baseline="-25000" dirty="0" smtClean="0"/>
              <a:t>00</a:t>
            </a:r>
            <a:r>
              <a:rPr lang="en-US" dirty="0" smtClean="0"/>
              <a:t> – 2, so that </a:t>
            </a:r>
            <a:r>
              <a:rPr lang="en-US" i="1" dirty="0" smtClean="0"/>
              <a:t>m</a:t>
            </a:r>
            <a:r>
              <a:rPr lang="en-US" baseline="-25000" dirty="0" smtClean="0"/>
              <a:t>10</a:t>
            </a:r>
            <a:r>
              <a:rPr lang="en-US" dirty="0" smtClean="0"/>
              <a:t> is also finite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This gives (1) </a:t>
            </a:r>
            <a:r>
              <a:rPr lang="en-US" i="1" dirty="0" smtClean="0"/>
              <a:t>m</a:t>
            </a:r>
            <a:r>
              <a:rPr lang="en-US" baseline="-25000" dirty="0" smtClean="0"/>
              <a:t>10</a:t>
            </a:r>
            <a:r>
              <a:rPr lang="en-US" dirty="0" smtClean="0"/>
              <a:t> = 1 + ½ </a:t>
            </a:r>
            <a:r>
              <a:rPr lang="en-US" dirty="0" smtClean="0">
                <a:sym typeface="Symbol"/>
              </a:rPr>
              <a:t> </a:t>
            </a:r>
            <a:r>
              <a:rPr lang="en-US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+ ½ </a:t>
            </a:r>
            <a:r>
              <a:rPr lang="en-US" i="1" dirty="0" smtClean="0"/>
              <a:t>m</a:t>
            </a:r>
            <a:r>
              <a:rPr lang="en-US" baseline="-25000" dirty="0" smtClean="0"/>
              <a:t>20</a:t>
            </a:r>
            <a:r>
              <a:rPr lang="en-US" dirty="0" smtClean="0"/>
              <a:t> and by location invariance (expected time to take one step to the left does not depend on where we are), we also have (2) </a:t>
            </a:r>
            <a:r>
              <a:rPr lang="en-US" i="1" dirty="0" smtClean="0"/>
              <a:t>m</a:t>
            </a:r>
            <a:r>
              <a:rPr lang="en-US" baseline="-25000" dirty="0" smtClean="0"/>
              <a:t>20</a:t>
            </a:r>
            <a:r>
              <a:rPr lang="en-US" dirty="0" smtClean="0"/>
              <a:t> = 2</a:t>
            </a:r>
            <a:r>
              <a:rPr lang="en-US" i="1" dirty="0" smtClean="0"/>
              <a:t>m</a:t>
            </a:r>
            <a:r>
              <a:rPr lang="en-US" baseline="-25000" dirty="0" smtClean="0"/>
              <a:t>10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Combining (1) and (2) yields </a:t>
            </a:r>
            <a:r>
              <a:rPr lang="en-US" i="1" dirty="0" smtClean="0"/>
              <a:t>m</a:t>
            </a:r>
            <a:r>
              <a:rPr lang="en-US" baseline="-25000" dirty="0" smtClean="0"/>
              <a:t>10</a:t>
            </a:r>
            <a:r>
              <a:rPr lang="en-US" dirty="0" smtClean="0"/>
              <a:t> = 1 + </a:t>
            </a:r>
            <a:r>
              <a:rPr lang="en-US" i="1" dirty="0" smtClean="0"/>
              <a:t>m</a:t>
            </a:r>
            <a:r>
              <a:rPr lang="en-US" baseline="-25000" dirty="0" smtClean="0"/>
              <a:t>10</a:t>
            </a:r>
            <a:r>
              <a:rPr lang="en-US" dirty="0" smtClean="0"/>
              <a:t>, a contradiction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70"/>
          <p:cNvGrpSpPr/>
          <p:nvPr/>
        </p:nvGrpSpPr>
        <p:grpSpPr>
          <a:xfrm>
            <a:off x="228600" y="1219200"/>
            <a:ext cx="8563542" cy="1774116"/>
            <a:chOff x="275658" y="1589442"/>
            <a:chExt cx="8563542" cy="1774116"/>
          </a:xfrm>
        </p:grpSpPr>
        <p:sp>
          <p:nvSpPr>
            <p:cNvPr id="6" name="Oval 5"/>
            <p:cNvSpPr/>
            <p:nvPr/>
          </p:nvSpPr>
          <p:spPr>
            <a:xfrm>
              <a:off x="1062261" y="213631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586261" y="213631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110261" y="213631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634261" y="213631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158261" y="213631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11" name="Curved Connector 10"/>
            <p:cNvCxnSpPr>
              <a:stCxn id="6" idx="1"/>
              <a:endCxn id="6" idx="3"/>
            </p:cNvCxnSpPr>
            <p:nvPr/>
          </p:nvCxnSpPr>
          <p:spPr>
            <a:xfrm rot="16200000" flipH="1">
              <a:off x="920227" y="2479213"/>
              <a:ext cx="484934" cy="12700"/>
            </a:xfrm>
            <a:prstGeom prst="curvedConnector5">
              <a:avLst>
                <a:gd name="adj1" fmla="val -47140"/>
                <a:gd name="adj2" fmla="val -3677433"/>
                <a:gd name="adj3" fmla="val 147140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75658" y="2294547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Curved Connector 12"/>
            <p:cNvCxnSpPr>
              <a:stCxn id="7" idx="3"/>
              <a:endCxn id="6" idx="5"/>
            </p:cNvCxnSpPr>
            <p:nvPr/>
          </p:nvCxnSpPr>
          <p:spPr>
            <a:xfrm rot="5400000">
              <a:off x="2167161" y="2202147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>
              <a:stCxn id="7" idx="7"/>
              <a:endCxn id="8" idx="1"/>
            </p:cNvCxnSpPr>
            <p:nvPr/>
          </p:nvCxnSpPr>
          <p:spPr>
            <a:xfrm rot="5400000" flipH="1" flipV="1">
              <a:off x="3691161" y="1717213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4"/>
            <p:cNvCxnSpPr>
              <a:stCxn id="8" idx="7"/>
              <a:endCxn id="9" idx="1"/>
            </p:cNvCxnSpPr>
            <p:nvPr/>
          </p:nvCxnSpPr>
          <p:spPr>
            <a:xfrm rot="5400000" flipH="1" flipV="1">
              <a:off x="5215161" y="1717213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>
              <a:stCxn id="9" idx="7"/>
              <a:endCxn id="10" idx="1"/>
            </p:cNvCxnSpPr>
            <p:nvPr/>
          </p:nvCxnSpPr>
          <p:spPr>
            <a:xfrm rot="5400000" flipH="1" flipV="1">
              <a:off x="6739161" y="1717213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/>
            <p:nvPr/>
          </p:nvCxnSpPr>
          <p:spPr>
            <a:xfrm rot="5400000" flipH="1" flipV="1">
              <a:off x="8287261" y="1720846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25086" y="1589442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30203" y="2994226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Curved Connector 19"/>
            <p:cNvCxnSpPr>
              <a:stCxn id="6" idx="7"/>
              <a:endCxn id="7" idx="1"/>
            </p:cNvCxnSpPr>
            <p:nvPr/>
          </p:nvCxnSpPr>
          <p:spPr>
            <a:xfrm rot="5400000" flipH="1" flipV="1">
              <a:off x="2167161" y="1717213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urved Connector 26"/>
            <p:cNvCxnSpPr>
              <a:stCxn id="8" idx="3"/>
              <a:endCxn id="7" idx="5"/>
            </p:cNvCxnSpPr>
            <p:nvPr/>
          </p:nvCxnSpPr>
          <p:spPr>
            <a:xfrm rot="5400000">
              <a:off x="3691161" y="2202147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9" idx="3"/>
              <a:endCxn id="8" idx="5"/>
            </p:cNvCxnSpPr>
            <p:nvPr/>
          </p:nvCxnSpPr>
          <p:spPr>
            <a:xfrm rot="5400000">
              <a:off x="5215161" y="2202147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10" idx="3"/>
              <a:endCxn id="9" idx="5"/>
            </p:cNvCxnSpPr>
            <p:nvPr/>
          </p:nvCxnSpPr>
          <p:spPr>
            <a:xfrm rot="5400000">
              <a:off x="6739161" y="2202147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urved Connector 29"/>
            <p:cNvCxnSpPr/>
            <p:nvPr/>
          </p:nvCxnSpPr>
          <p:spPr>
            <a:xfrm rot="5400000">
              <a:off x="8313317" y="2143059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446000" y="1589442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51117" y="2994226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966914" y="1589442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72031" y="2994226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87828" y="1589442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92945" y="2994226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027596" y="1589442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32713" y="2994226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for DTMCs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848600" cy="4572000"/>
          </a:xfrm>
        </p:spPr>
        <p:txBody>
          <a:bodyPr>
            <a:normAutofit/>
          </a:bodyPr>
          <a:lstStyle/>
          <a:p>
            <a:pPr marL="514350" indent="0"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We don’t need to check for positive recurrence; only that the chain is irreducible (all states can communicate) and </a:t>
            </a:r>
            <a:r>
              <a:rPr lang="en-US" dirty="0" err="1" smtClean="0">
                <a:sym typeface="Symbol"/>
              </a:rPr>
              <a:t>aperiodic</a:t>
            </a:r>
            <a:r>
              <a:rPr lang="en-US" dirty="0" smtClean="0">
                <a:sym typeface="Symbol"/>
              </a:rPr>
              <a:t> (GCD of all possible number of steps for returning to the state) and then solve the stationary equations to see if they yield a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Probabilities and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For an </a:t>
            </a:r>
            <a:r>
              <a:rPr lang="en-US" i="1" dirty="0" err="1" smtClean="0"/>
              <a:t>ergodic</a:t>
            </a:r>
            <a:r>
              <a:rPr lang="en-US" dirty="0" smtClean="0"/>
              <a:t> DTMC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smtClean="0"/>
              <a:t>j</a:t>
            </a:r>
            <a:r>
              <a:rPr lang="en-US" dirty="0" smtClean="0"/>
              <a:t> is the limiting probability of being in state </a:t>
            </a:r>
            <a:r>
              <a:rPr lang="en-US" i="1" dirty="0" smtClean="0"/>
              <a:t>j </a:t>
            </a:r>
            <a:r>
              <a:rPr lang="en-US" dirty="0" smtClean="0"/>
              <a:t>as well as the long-run fraction of time the chain is in state </a:t>
            </a:r>
            <a:r>
              <a:rPr lang="en-US" i="1" dirty="0" smtClean="0"/>
              <a:t>j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can also be interpreted as the </a:t>
            </a:r>
            <a:r>
              <a:rPr lang="en-US" i="1" dirty="0" smtClean="0"/>
              <a:t>rate</a:t>
            </a:r>
            <a:r>
              <a:rPr lang="en-US" dirty="0" smtClean="0"/>
              <a:t> of transitions from state </a:t>
            </a:r>
            <a:r>
              <a:rPr lang="en-US" i="1" dirty="0" err="1" smtClean="0"/>
              <a:t>i</a:t>
            </a:r>
            <a:r>
              <a:rPr lang="en-US" dirty="0" smtClean="0"/>
              <a:t> to state </a:t>
            </a:r>
            <a:r>
              <a:rPr lang="en-US" i="1" dirty="0" smtClean="0"/>
              <a:t>j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Chain is in state </a:t>
            </a:r>
            <a:r>
              <a:rPr lang="en-US" i="1" dirty="0" err="1" smtClean="0"/>
              <a:t>i</a:t>
            </a:r>
            <a:r>
              <a:rPr lang="en-US" dirty="0" smtClean="0"/>
              <a:t> for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err="1" smtClean="0"/>
              <a:t>i</a:t>
            </a:r>
            <a:r>
              <a:rPr lang="en-US" dirty="0" smtClean="0"/>
              <a:t> fraction of time steps, and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r>
              <a:rPr lang="en-US" dirty="0" smtClean="0"/>
              <a:t> is fraction of such steps that result in a move to state </a:t>
            </a:r>
            <a:r>
              <a:rPr lang="en-US" i="1" dirty="0" smtClean="0"/>
              <a:t>j. </a:t>
            </a:r>
            <a:r>
              <a:rPr lang="en-US" dirty="0" smtClean="0"/>
              <a:t>Over a large number </a:t>
            </a:r>
            <a:r>
              <a:rPr lang="en-US" i="1" dirty="0" smtClean="0"/>
              <a:t>t</a:t>
            </a:r>
            <a:r>
              <a:rPr lang="en-US" dirty="0" smtClean="0"/>
              <a:t> of steps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t</a:t>
            </a:r>
            <a:r>
              <a:rPr lang="en-US" dirty="0" smtClean="0"/>
              <a:t> is the number of steps starting in </a:t>
            </a:r>
            <a:r>
              <a:rPr lang="en-US" i="1" dirty="0" err="1" smtClean="0"/>
              <a:t>i</a:t>
            </a:r>
            <a:r>
              <a:rPr lang="en-US" dirty="0" smtClean="0"/>
              <a:t> and ending in </a:t>
            </a:r>
            <a:r>
              <a:rPr lang="en-US" i="1" dirty="0" smtClean="0"/>
              <a:t>j</a:t>
            </a:r>
            <a:r>
              <a:rPr lang="en-US" dirty="0" smtClean="0"/>
              <a:t>.  Dividing by </a:t>
            </a:r>
            <a:r>
              <a:rPr lang="en-US" i="1" dirty="0" smtClean="0"/>
              <a:t>t</a:t>
            </a:r>
            <a:r>
              <a:rPr lang="en-US" dirty="0" smtClean="0"/>
              <a:t> gives the rate of transitions from </a:t>
            </a:r>
            <a:r>
              <a:rPr lang="en-US" i="1" dirty="0" err="1" smtClean="0"/>
              <a:t>i</a:t>
            </a:r>
            <a:r>
              <a:rPr lang="en-US" dirty="0" smtClean="0"/>
              <a:t> to </a:t>
            </a:r>
            <a:r>
              <a:rPr lang="en-US" i="1" dirty="0" smtClean="0"/>
              <a:t>j</a:t>
            </a:r>
            <a:endParaRPr lang="en-US" dirty="0" smtClean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The stationary equation for state </a:t>
            </a:r>
            <a:r>
              <a:rPr lang="en-US" i="1" dirty="0" err="1" smtClean="0"/>
              <a:t>i</a:t>
            </a:r>
            <a:r>
              <a:rPr lang="en-US" dirty="0" smtClean="0"/>
              <a:t> gives us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err="1" smtClean="0"/>
              <a:t>i</a:t>
            </a:r>
            <a:r>
              <a:rPr lang="en-US" dirty="0" smtClean="0"/>
              <a:t> =</a:t>
            </a:r>
            <a:r>
              <a:rPr lang="en-US" i="1" dirty="0" smtClean="0">
                <a:sym typeface="Symbol"/>
              </a:rPr>
              <a:t> </a:t>
            </a:r>
            <a:r>
              <a:rPr lang="el-GR" dirty="0" smtClean="0">
                <a:sym typeface="Symbol"/>
              </a:rPr>
              <a:t>Σ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i="1" dirty="0" err="1" smtClean="0">
                <a:sym typeface="Symbol"/>
              </a:rPr>
              <a:t></a:t>
            </a:r>
            <a:r>
              <a:rPr lang="en-US" i="1" baseline="-25000" dirty="0" err="1" smtClean="0"/>
              <a:t>j</a:t>
            </a:r>
            <a:r>
              <a:rPr lang="en-US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ji</a:t>
            </a:r>
            <a:r>
              <a:rPr lang="en-US" i="1" dirty="0" smtClean="0"/>
              <a:t> </a:t>
            </a:r>
            <a:r>
              <a:rPr lang="en-US" dirty="0" smtClean="0"/>
              <a:t>but we also know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err="1" smtClean="0"/>
              <a:t>i</a:t>
            </a:r>
            <a:r>
              <a:rPr lang="en-US" dirty="0" smtClean="0"/>
              <a:t> =</a:t>
            </a:r>
            <a:r>
              <a:rPr lang="en-US" i="1" dirty="0" smtClean="0">
                <a:sym typeface="Symbol"/>
              </a:rPr>
              <a:t> 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l-GR" dirty="0" smtClean="0">
                <a:sym typeface="Symbol"/>
              </a:rPr>
              <a:t>Σ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l-GR" dirty="0" smtClean="0">
                <a:sym typeface="Symbol"/>
              </a:rPr>
              <a:t>Σ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i="1" dirty="0" err="1" smtClean="0">
                <a:sym typeface="Symbol"/>
              </a:rPr>
              <a:t>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endParaRPr lang="en-US" dirty="0" smtClean="0"/>
          </a:p>
          <a:p>
            <a:pPr lvl="1">
              <a:lnSpc>
                <a:spcPct val="120000"/>
              </a:lnSpc>
              <a:buFont typeface="Symbol" pitchFamily="18" charset="2"/>
              <a:buChar char="Þ"/>
            </a:pPr>
            <a:r>
              <a:rPr lang="en-US" dirty="0" smtClean="0">
                <a:sym typeface="Symbol"/>
              </a:rPr>
              <a:t> </a:t>
            </a:r>
            <a:r>
              <a:rPr lang="el-GR" dirty="0" smtClean="0">
                <a:sym typeface="Symbol"/>
              </a:rPr>
              <a:t>Σ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i="1" dirty="0" err="1" smtClean="0">
                <a:sym typeface="Symbol"/>
              </a:rPr>
              <a:t></a:t>
            </a:r>
            <a:r>
              <a:rPr lang="en-US" i="1" baseline="-25000" dirty="0" err="1" smtClean="0"/>
              <a:t>j</a:t>
            </a:r>
            <a:r>
              <a:rPr lang="en-US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ji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l-GR" dirty="0" smtClean="0">
                <a:sym typeface="Symbol"/>
              </a:rPr>
              <a:t>Σ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i="1" dirty="0" err="1" smtClean="0">
                <a:sym typeface="Symbol"/>
              </a:rPr>
              <a:t>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 </a:t>
            </a:r>
            <a:r>
              <a:rPr lang="en-US" u="sng" dirty="0" smtClean="0"/>
              <a:t>Balance Equation</a:t>
            </a:r>
            <a:r>
              <a:rPr lang="en-US" i="1" dirty="0" smtClean="0"/>
              <a:t> – </a:t>
            </a:r>
            <a:r>
              <a:rPr lang="en-US" dirty="0" smtClean="0"/>
              <a:t>In other words, the total rate </a:t>
            </a:r>
            <a:r>
              <a:rPr lang="en-US" i="1" dirty="0" smtClean="0"/>
              <a:t>leaving </a:t>
            </a:r>
            <a:r>
              <a:rPr lang="en-US" dirty="0" smtClean="0"/>
              <a:t>state </a:t>
            </a:r>
            <a:r>
              <a:rPr lang="en-US" i="1" dirty="0" err="1" smtClean="0"/>
              <a:t>i</a:t>
            </a:r>
            <a:r>
              <a:rPr lang="en-US" dirty="0" smtClean="0"/>
              <a:t> equals the total rate </a:t>
            </a:r>
            <a:r>
              <a:rPr lang="en-US" i="1" dirty="0" smtClean="0"/>
              <a:t>entering </a:t>
            </a:r>
            <a:r>
              <a:rPr lang="en-US" dirty="0" smtClean="0"/>
              <a:t>state </a:t>
            </a:r>
            <a:r>
              <a:rPr lang="en-US" i="1" dirty="0" err="1" smtClean="0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362281" y="5076335"/>
            <a:ext cx="552062" cy="381000"/>
            <a:chOff x="6142655" y="4324738"/>
            <a:chExt cx="552062" cy="381000"/>
          </a:xfrm>
        </p:grpSpPr>
        <p:sp>
          <p:nvSpPr>
            <p:cNvPr id="5" name="Right Brace 4"/>
            <p:cNvSpPr/>
            <p:nvPr/>
          </p:nvSpPr>
          <p:spPr>
            <a:xfrm rot="16200000">
              <a:off x="6371255" y="4371393"/>
              <a:ext cx="76200" cy="53340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61317" y="4324738"/>
              <a:ext cx="533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1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Balance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ergodic</a:t>
            </a:r>
            <a:r>
              <a:rPr lang="en-US" dirty="0" smtClean="0"/>
              <a:t> Markov chains, balance equations apply to </a:t>
            </a:r>
            <a:r>
              <a:rPr lang="en-US" i="1" dirty="0" smtClean="0"/>
              <a:t>any set </a:t>
            </a:r>
            <a:r>
              <a:rPr lang="en-US" b="1" dirty="0" smtClean="0"/>
              <a:t>S </a:t>
            </a:r>
            <a:r>
              <a:rPr lang="en-US" i="1" dirty="0" smtClean="0"/>
              <a:t>of states, i.e., </a:t>
            </a:r>
            <a:r>
              <a:rPr lang="en-US" dirty="0" smtClean="0"/>
              <a:t>the rate leaving a set of states equals the rate of entering </a:t>
            </a:r>
            <a:r>
              <a:rPr lang="en-US" b="1" dirty="0" smtClean="0"/>
              <a:t>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Application to our earlier example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immediately get </a:t>
            </a:r>
            <a:r>
              <a:rPr lang="en-US" i="1" dirty="0" smtClean="0"/>
              <a:t>r</a:t>
            </a:r>
            <a:r>
              <a:rPr lang="en-US" i="1" dirty="0" smtClean="0">
                <a:sym typeface="Symbol"/>
              </a:rPr>
              <a:t>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/>
              <a:t>s</a:t>
            </a:r>
            <a:r>
              <a:rPr lang="en-US" i="1" dirty="0" smtClean="0">
                <a:sym typeface="Symbol"/>
              </a:rPr>
              <a:t></a:t>
            </a:r>
            <a:r>
              <a:rPr lang="en-US" baseline="-25000" dirty="0" smtClean="0">
                <a:sym typeface="Symbol"/>
              </a:rPr>
              <a:t>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5" name="Group 70"/>
          <p:cNvGrpSpPr/>
          <p:nvPr/>
        </p:nvGrpSpPr>
        <p:grpSpPr>
          <a:xfrm>
            <a:off x="228600" y="3875442"/>
            <a:ext cx="8563542" cy="2144358"/>
            <a:chOff x="275658" y="1219200"/>
            <a:chExt cx="8563542" cy="2144358"/>
          </a:xfrm>
        </p:grpSpPr>
        <p:sp>
          <p:nvSpPr>
            <p:cNvPr id="6" name="Oval 5"/>
            <p:cNvSpPr/>
            <p:nvPr/>
          </p:nvSpPr>
          <p:spPr>
            <a:xfrm>
              <a:off x="1062261" y="213631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586261" y="213631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110261" y="213631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634261" y="213631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158261" y="2136313"/>
              <a:ext cx="6858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11" name="Curved Connector 10"/>
            <p:cNvCxnSpPr>
              <a:stCxn id="6" idx="1"/>
              <a:endCxn id="6" idx="3"/>
            </p:cNvCxnSpPr>
            <p:nvPr/>
          </p:nvCxnSpPr>
          <p:spPr>
            <a:xfrm rot="16200000" flipH="1">
              <a:off x="920227" y="2479213"/>
              <a:ext cx="484934" cy="12700"/>
            </a:xfrm>
            <a:prstGeom prst="curvedConnector5">
              <a:avLst>
                <a:gd name="adj1" fmla="val -47140"/>
                <a:gd name="adj2" fmla="val -3677433"/>
                <a:gd name="adj3" fmla="val 147140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75658" y="2294547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1-</a:t>
              </a:r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Curved Connector 12"/>
            <p:cNvCxnSpPr>
              <a:stCxn id="7" idx="3"/>
              <a:endCxn id="6" idx="5"/>
            </p:cNvCxnSpPr>
            <p:nvPr/>
          </p:nvCxnSpPr>
          <p:spPr>
            <a:xfrm rot="5400000">
              <a:off x="2167161" y="2202147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>
              <a:stCxn id="7" idx="7"/>
              <a:endCxn id="8" idx="1"/>
            </p:cNvCxnSpPr>
            <p:nvPr/>
          </p:nvCxnSpPr>
          <p:spPr>
            <a:xfrm rot="5400000" flipH="1" flipV="1">
              <a:off x="3691161" y="1717213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4"/>
            <p:cNvCxnSpPr>
              <a:stCxn id="8" idx="7"/>
              <a:endCxn id="9" idx="1"/>
            </p:cNvCxnSpPr>
            <p:nvPr/>
          </p:nvCxnSpPr>
          <p:spPr>
            <a:xfrm rot="5400000" flipH="1" flipV="1">
              <a:off x="5215161" y="1717213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>
              <a:stCxn id="9" idx="7"/>
              <a:endCxn id="10" idx="1"/>
            </p:cNvCxnSpPr>
            <p:nvPr/>
          </p:nvCxnSpPr>
          <p:spPr>
            <a:xfrm rot="5400000" flipH="1" flipV="1">
              <a:off x="6739161" y="1717213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/>
            <p:nvPr/>
          </p:nvCxnSpPr>
          <p:spPr>
            <a:xfrm rot="5400000" flipH="1" flipV="1">
              <a:off x="8287261" y="1720846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25086" y="1589442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81529" y="2994226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Curved Connector 19"/>
            <p:cNvCxnSpPr>
              <a:stCxn id="6" idx="7"/>
              <a:endCxn id="7" idx="1"/>
            </p:cNvCxnSpPr>
            <p:nvPr/>
          </p:nvCxnSpPr>
          <p:spPr>
            <a:xfrm rot="5400000" flipH="1" flipV="1">
              <a:off x="2167161" y="1717213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>
              <a:stCxn id="9" idx="1"/>
              <a:endCxn id="9" idx="7"/>
            </p:cNvCxnSpPr>
            <p:nvPr/>
          </p:nvCxnSpPr>
          <p:spPr>
            <a:xfrm rot="5400000" flipH="1" flipV="1">
              <a:off x="5977161" y="1994279"/>
              <a:ext cx="12700" cy="484934"/>
            </a:xfrm>
            <a:prstGeom prst="curvedConnector3">
              <a:avLst>
                <a:gd name="adj1" fmla="val 5386102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713309" y="1219200"/>
              <a:ext cx="763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-r-s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03770" y="1589458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37702" y="1589474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97086" y="1589490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45712" y="1589506"/>
              <a:ext cx="563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Curved Connector 26"/>
            <p:cNvCxnSpPr>
              <a:stCxn id="8" idx="3"/>
              <a:endCxn id="7" idx="5"/>
            </p:cNvCxnSpPr>
            <p:nvPr/>
          </p:nvCxnSpPr>
          <p:spPr>
            <a:xfrm rot="5400000">
              <a:off x="3691161" y="2202147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9" idx="3"/>
              <a:endCxn id="8" idx="5"/>
            </p:cNvCxnSpPr>
            <p:nvPr/>
          </p:nvCxnSpPr>
          <p:spPr>
            <a:xfrm rot="5400000">
              <a:off x="5215161" y="2202147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10" idx="3"/>
              <a:endCxn id="9" idx="5"/>
            </p:cNvCxnSpPr>
            <p:nvPr/>
          </p:nvCxnSpPr>
          <p:spPr>
            <a:xfrm rot="5400000">
              <a:off x="6739161" y="2202147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urved Connector 29"/>
            <p:cNvCxnSpPr/>
            <p:nvPr/>
          </p:nvCxnSpPr>
          <p:spPr>
            <a:xfrm rot="5400000">
              <a:off x="8313317" y="2143059"/>
              <a:ext cx="12700" cy="1039066"/>
            </a:xfrm>
            <a:prstGeom prst="curvedConnector3">
              <a:avLst>
                <a:gd name="adj1" fmla="val 2590811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427045" y="2994226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72561" y="2994226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18077" y="2994226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63593" y="2994226"/>
              <a:ext cx="553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Curved Connector 34"/>
            <p:cNvCxnSpPr/>
            <p:nvPr/>
          </p:nvCxnSpPr>
          <p:spPr>
            <a:xfrm rot="5400000" flipH="1" flipV="1">
              <a:off x="7508593" y="2003663"/>
              <a:ext cx="12700" cy="484934"/>
            </a:xfrm>
            <a:prstGeom prst="curvedConnector3">
              <a:avLst>
                <a:gd name="adj1" fmla="val 5386102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/>
            <p:nvPr/>
          </p:nvCxnSpPr>
          <p:spPr>
            <a:xfrm rot="5400000" flipH="1" flipV="1">
              <a:off x="4454852" y="1994279"/>
              <a:ext cx="12700" cy="484934"/>
            </a:xfrm>
            <a:prstGeom prst="curvedConnector3">
              <a:avLst>
                <a:gd name="adj1" fmla="val 5386102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191000" y="1219200"/>
              <a:ext cx="763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-r-s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8" name="Curved Connector 37"/>
            <p:cNvCxnSpPr/>
            <p:nvPr/>
          </p:nvCxnSpPr>
          <p:spPr>
            <a:xfrm rot="5400000" flipH="1" flipV="1">
              <a:off x="2932543" y="1994279"/>
              <a:ext cx="12700" cy="484934"/>
            </a:xfrm>
            <a:prstGeom prst="curvedConnector3">
              <a:avLst>
                <a:gd name="adj1" fmla="val 5386102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668691" y="1219200"/>
              <a:ext cx="763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-r-s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61109" y="1219200"/>
              <a:ext cx="763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-r-s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Oval 40"/>
          <p:cNvSpPr/>
          <p:nvPr/>
        </p:nvSpPr>
        <p:spPr>
          <a:xfrm>
            <a:off x="457200" y="4191000"/>
            <a:ext cx="3124200" cy="1676400"/>
          </a:xfrm>
          <a:prstGeom prst="ellips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5714" name="Object 3"/>
          <p:cNvGraphicFramePr>
            <a:graphicFrameLocks noChangeAspect="1"/>
          </p:cNvGraphicFramePr>
          <p:nvPr/>
        </p:nvGraphicFramePr>
        <p:xfrm>
          <a:off x="3048000" y="2819400"/>
          <a:ext cx="3343275" cy="750888"/>
        </p:xfrm>
        <a:graphic>
          <a:graphicData uri="http://schemas.openxmlformats.org/presentationml/2006/ole">
            <p:oleObj spid="_x0000_s115714" name="Equation" r:id="rId4" imgW="157464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Law – Single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D5AF-C929-48B0-9A9C-B6487E8E41C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524034" y="3107164"/>
            <a:ext cx="755583" cy="73574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Monotype Sorts" pitchFamily="2" charset="2"/>
              <a:buChar char=" "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kumimoji="0" lang="en-US" sz="28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endParaRPr kumimoji="0" lang="en-US" sz="2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90512" y="2047875"/>
            <a:ext cx="552450" cy="460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25600" y="1311275"/>
            <a:ext cx="552450" cy="460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98799" y="2047875"/>
            <a:ext cx="552450" cy="460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098799" y="4533900"/>
            <a:ext cx="552450" cy="460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617849" y="5362575"/>
            <a:ext cx="552450" cy="460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90512" y="4533900"/>
            <a:ext cx="552450" cy="460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98799" y="3244850"/>
            <a:ext cx="552450" cy="460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90512" y="3244850"/>
            <a:ext cx="552450" cy="460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hape 14"/>
          <p:cNvCxnSpPr>
            <a:stCxn id="5" idx="7"/>
            <a:endCxn id="8" idx="2"/>
          </p:cNvCxnSpPr>
          <p:nvPr/>
        </p:nvCxnSpPr>
        <p:spPr bwMode="auto">
          <a:xfrm rot="5400000" flipH="1" flipV="1">
            <a:off x="2165457" y="2281571"/>
            <a:ext cx="936849" cy="929835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hape 20"/>
          <p:cNvCxnSpPr>
            <a:stCxn id="5" idx="1"/>
            <a:endCxn id="6" idx="6"/>
          </p:cNvCxnSpPr>
          <p:nvPr/>
        </p:nvCxnSpPr>
        <p:spPr bwMode="auto">
          <a:xfrm rot="16200000" flipV="1">
            <a:off x="770401" y="2350625"/>
            <a:ext cx="936849" cy="791725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5" idx="0"/>
            <a:endCxn id="7" idx="4"/>
          </p:cNvCxnSpPr>
          <p:nvPr/>
        </p:nvCxnSpPr>
        <p:spPr bwMode="auto">
          <a:xfrm rot="16200000" flipV="1">
            <a:off x="1234069" y="2439406"/>
            <a:ext cx="1335514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5" idx="6"/>
            <a:endCxn id="12" idx="2"/>
          </p:cNvCxnSpPr>
          <p:nvPr/>
        </p:nvCxnSpPr>
        <p:spPr bwMode="auto">
          <a:xfrm>
            <a:off x="2279617" y="3475038"/>
            <a:ext cx="819182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5" idx="4"/>
            <a:endCxn id="10" idx="0"/>
          </p:cNvCxnSpPr>
          <p:nvPr/>
        </p:nvCxnSpPr>
        <p:spPr bwMode="auto">
          <a:xfrm rot="5400000">
            <a:off x="1138118" y="4598867"/>
            <a:ext cx="1519664" cy="77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5" idx="2"/>
            <a:endCxn id="13" idx="6"/>
          </p:cNvCxnSpPr>
          <p:nvPr/>
        </p:nvCxnSpPr>
        <p:spPr bwMode="auto">
          <a:xfrm rot="10800000">
            <a:off x="842962" y="3475038"/>
            <a:ext cx="681072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hape 30"/>
          <p:cNvCxnSpPr>
            <a:stCxn id="5" idx="3"/>
            <a:endCxn id="11" idx="6"/>
          </p:cNvCxnSpPr>
          <p:nvPr/>
        </p:nvCxnSpPr>
        <p:spPr bwMode="auto">
          <a:xfrm rot="5400000">
            <a:off x="724363" y="3853763"/>
            <a:ext cx="1028925" cy="791725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hape 34"/>
          <p:cNvCxnSpPr>
            <a:stCxn id="5" idx="5"/>
            <a:endCxn id="9" idx="2"/>
          </p:cNvCxnSpPr>
          <p:nvPr/>
        </p:nvCxnSpPr>
        <p:spPr bwMode="auto">
          <a:xfrm rot="16200000" flipH="1">
            <a:off x="2119419" y="3784707"/>
            <a:ext cx="1028925" cy="929835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Oval 35"/>
          <p:cNvSpPr>
            <a:spLocks noChangeAspect="1"/>
          </p:cNvSpPr>
          <p:nvPr/>
        </p:nvSpPr>
        <p:spPr bwMode="auto">
          <a:xfrm>
            <a:off x="6461288" y="3108679"/>
            <a:ext cx="755583" cy="7357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j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216525" y="2047875"/>
            <a:ext cx="552450" cy="46037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551613" y="1311275"/>
            <a:ext cx="552450" cy="46037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978775" y="2047875"/>
            <a:ext cx="552450" cy="46037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78775" y="4533900"/>
            <a:ext cx="552450" cy="46037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559230" y="5362575"/>
            <a:ext cx="552450" cy="46037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216525" y="4533900"/>
            <a:ext cx="552450" cy="46037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978775" y="3244850"/>
            <a:ext cx="552450" cy="46037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216525" y="3244850"/>
            <a:ext cx="552450" cy="46037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0" tIns="45720" rIns="91440" bIns="182880" numCol="1" rtlCol="0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hape 44"/>
          <p:cNvCxnSpPr>
            <a:stCxn id="36" idx="7"/>
            <a:endCxn id="39" idx="2"/>
          </p:cNvCxnSpPr>
          <p:nvPr/>
        </p:nvCxnSpPr>
        <p:spPr bwMode="auto">
          <a:xfrm rot="5400000" flipH="1" flipV="1">
            <a:off x="7073314" y="2310967"/>
            <a:ext cx="938364" cy="872557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6" name="Shape 45"/>
          <p:cNvCxnSpPr>
            <a:stCxn id="36" idx="1"/>
            <a:endCxn id="37" idx="6"/>
          </p:cNvCxnSpPr>
          <p:nvPr/>
        </p:nvCxnSpPr>
        <p:spPr bwMode="auto">
          <a:xfrm rot="16200000" flipV="1">
            <a:off x="5701276" y="2345762"/>
            <a:ext cx="938364" cy="802966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36" idx="0"/>
            <a:endCxn id="38" idx="4"/>
          </p:cNvCxnSpPr>
          <p:nvPr/>
        </p:nvCxnSpPr>
        <p:spPr bwMode="auto">
          <a:xfrm rot="16200000" flipV="1">
            <a:off x="6164945" y="2434544"/>
            <a:ext cx="1337029" cy="112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8" name="Straight Arrow Connector 47"/>
          <p:cNvCxnSpPr>
            <a:stCxn id="36" idx="6"/>
            <a:endCxn id="43" idx="2"/>
          </p:cNvCxnSpPr>
          <p:nvPr/>
        </p:nvCxnSpPr>
        <p:spPr bwMode="auto">
          <a:xfrm flipV="1">
            <a:off x="7216871" y="3475038"/>
            <a:ext cx="761904" cy="15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Straight Arrow Connector 48"/>
          <p:cNvCxnSpPr>
            <a:stCxn id="36" idx="4"/>
            <a:endCxn id="41" idx="0"/>
          </p:cNvCxnSpPr>
          <p:nvPr/>
        </p:nvCxnSpPr>
        <p:spPr bwMode="auto">
          <a:xfrm rot="5400000">
            <a:off x="6078194" y="4601688"/>
            <a:ext cx="1518149" cy="36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0" name="Straight Arrow Connector 49"/>
          <p:cNvCxnSpPr>
            <a:stCxn id="36" idx="2"/>
            <a:endCxn id="44" idx="6"/>
          </p:cNvCxnSpPr>
          <p:nvPr/>
        </p:nvCxnSpPr>
        <p:spPr bwMode="auto">
          <a:xfrm rot="10800000">
            <a:off x="5768976" y="3475039"/>
            <a:ext cx="692313" cy="15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1" name="Shape 50"/>
          <p:cNvCxnSpPr>
            <a:stCxn id="36" idx="3"/>
            <a:endCxn id="42" idx="6"/>
          </p:cNvCxnSpPr>
          <p:nvPr/>
        </p:nvCxnSpPr>
        <p:spPr bwMode="auto">
          <a:xfrm rot="5400000">
            <a:off x="5656753" y="3848900"/>
            <a:ext cx="1027410" cy="802966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2" name="Shape 51"/>
          <p:cNvCxnSpPr>
            <a:stCxn id="36" idx="5"/>
            <a:endCxn id="40" idx="2"/>
          </p:cNvCxnSpPr>
          <p:nvPr/>
        </p:nvCxnSpPr>
        <p:spPr bwMode="auto">
          <a:xfrm rot="16200000" flipH="1">
            <a:off x="7028791" y="3814104"/>
            <a:ext cx="1027410" cy="872557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01" name="TextBox 200"/>
          <p:cNvSpPr txBox="1"/>
          <p:nvPr/>
        </p:nvSpPr>
        <p:spPr>
          <a:xfrm>
            <a:off x="2308412" y="2990254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300861" y="2324100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717675" y="1862435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796925" y="2324100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796925" y="2999361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43270" y="4072235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257300" y="4718050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354516" y="4073525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7242042" y="2991544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7234491" y="2325390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6651305" y="1863725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730555" y="2325390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730555" y="3000651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5676900" y="4073525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6190930" y="4719340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288146" y="4074815"/>
            <a:ext cx="73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835400" y="2968625"/>
            <a:ext cx="920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2434" name="Object 6"/>
          <p:cNvGraphicFramePr>
            <a:graphicFrameLocks noChangeAspect="1"/>
          </p:cNvGraphicFramePr>
          <p:nvPr/>
        </p:nvGraphicFramePr>
        <p:xfrm>
          <a:off x="2614613" y="5208588"/>
          <a:ext cx="3638550" cy="890587"/>
        </p:xfrm>
        <a:graphic>
          <a:graphicData uri="http://schemas.openxmlformats.org/presentationml/2006/ole">
            <p:oleObj spid="_x0000_s90114" name="Equation" r:id="rId4" imgW="18032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4814</TotalTime>
  <Words>1559</Words>
  <Application>Microsoft Office PowerPoint</Application>
  <PresentationFormat>On-screen Show (4:3)</PresentationFormat>
  <Paragraphs>321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Ergodicity, Balance Equations, and Time Reversibility</vt:lpstr>
      <vt:lpstr>Putting Things on a Firmer Footing</vt:lpstr>
      <vt:lpstr>Some Definitions &amp; Properties (Recall our Earlier Notion of Ergodicity)</vt:lpstr>
      <vt:lpstr>Discrete Time Markov Chains</vt:lpstr>
      <vt:lpstr>Null Recurrence?</vt:lpstr>
      <vt:lpstr>Implications for DTMCs</vt:lpstr>
      <vt:lpstr>Probabilities and Rates</vt:lpstr>
      <vt:lpstr>General Balance Equations</vt:lpstr>
      <vt:lpstr>Conservation Law – Single State</vt:lpstr>
      <vt:lpstr>Conservation Law – Set of States</vt:lpstr>
      <vt:lpstr>Back to our Simple Queue</vt:lpstr>
      <vt:lpstr>Extending To Simple Chains</vt:lpstr>
      <vt:lpstr>Solving Birth-Death Chains</vt:lpstr>
      <vt:lpstr>Truncating Infinite Chains</vt:lpstr>
      <vt:lpstr>Time Reversibility</vt:lpstr>
      <vt:lpstr>Periodic Chains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Refresher</dc:title>
  <dc:creator>Roch Guerin</dc:creator>
  <cp:lastModifiedBy>Roch Guerin</cp:lastModifiedBy>
  <cp:revision>333</cp:revision>
  <dcterms:created xsi:type="dcterms:W3CDTF">2015-08-26T14:43:30Z</dcterms:created>
  <dcterms:modified xsi:type="dcterms:W3CDTF">2016-09-27T14:36:06Z</dcterms:modified>
</cp:coreProperties>
</file>