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73" r:id="rId4"/>
    <p:sldId id="274" r:id="rId5"/>
    <p:sldId id="281" r:id="rId6"/>
    <p:sldId id="275" r:id="rId7"/>
    <p:sldId id="276" r:id="rId8"/>
    <p:sldId id="277" r:id="rId9"/>
    <p:sldId id="278" r:id="rId10"/>
    <p:sldId id="279" r:id="rId11"/>
    <p:sldId id="284" r:id="rId12"/>
    <p:sldId id="280" r:id="rId13"/>
    <p:sldId id="286" r:id="rId14"/>
    <p:sldId id="287" r:id="rId15"/>
    <p:sldId id="282" r:id="rId16"/>
    <p:sldId id="289" r:id="rId17"/>
    <p:sldId id="288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Burke Theorem, Reversibility, and Jackson Networks of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Extensions – Open Classed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results hold for </a:t>
            </a:r>
            <a:r>
              <a:rPr lang="en-US" i="1" dirty="0" smtClean="0"/>
              <a:t>classed</a:t>
            </a:r>
            <a:r>
              <a:rPr lang="en-US" dirty="0" smtClean="0"/>
              <a:t> networks, </a:t>
            </a:r>
            <a:r>
              <a:rPr lang="en-US" i="1" dirty="0" smtClean="0"/>
              <a:t>i.e.,</a:t>
            </a:r>
            <a:r>
              <a:rPr lang="en-US" dirty="0" smtClean="0"/>
              <a:t> networks with </a:t>
            </a:r>
            <a:r>
              <a:rPr lang="en-US" i="1" dirty="0" smtClean="0"/>
              <a:t>k </a:t>
            </a:r>
            <a:r>
              <a:rPr lang="en-US" dirty="0" smtClean="0"/>
              <a:t> servers and </a:t>
            </a:r>
            <a:r>
              <a:rPr lang="en-US" i="1" dirty="0" smtClean="0"/>
              <a:t>l </a:t>
            </a:r>
            <a:r>
              <a:rPr lang="en-US" dirty="0" smtClean="0"/>
              <a:t>job classes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Same service rate 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for all classes at server </a:t>
            </a:r>
            <a:r>
              <a:rPr lang="en-US" i="1" dirty="0" err="1" smtClean="0"/>
              <a:t>i</a:t>
            </a:r>
            <a:r>
              <a:rPr lang="en-US" dirty="0" smtClean="0"/>
              <a:t>, but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Jobs can change class after service (from </a:t>
            </a:r>
            <a:r>
              <a:rPr lang="en-US" i="1" dirty="0" smtClean="0"/>
              <a:t>c</a:t>
            </a:r>
            <a:r>
              <a:rPr lang="en-US" dirty="0" smtClean="0"/>
              <a:t> to </a:t>
            </a:r>
            <a:r>
              <a:rPr lang="en-US" i="1" dirty="0" smtClean="0"/>
              <a:t>c’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Different external arrival rates: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for class </a:t>
            </a:r>
            <a:r>
              <a:rPr lang="en-US" i="1" dirty="0" smtClean="0"/>
              <a:t>c</a:t>
            </a:r>
            <a:r>
              <a:rPr lang="en-US" dirty="0" smtClean="0"/>
              <a:t> at server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Different routing probabilities per class: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c</a:t>
            </a:r>
            <a:r>
              <a:rPr lang="en-US" baseline="30000" dirty="0" smtClean="0"/>
              <a:t>)(</a:t>
            </a:r>
            <a:r>
              <a:rPr lang="en-US" i="1" baseline="30000" dirty="0" smtClean="0"/>
              <a:t>c’</a:t>
            </a:r>
            <a:r>
              <a:rPr lang="en-US" baseline="30000" dirty="0" smtClean="0"/>
              <a:t>)</a:t>
            </a:r>
            <a:r>
              <a:rPr lang="en-US" dirty="0" smtClean="0"/>
              <a:t> for probability that when completing service at server </a:t>
            </a:r>
            <a:r>
              <a:rPr lang="en-US" i="1" dirty="0" err="1" smtClean="0"/>
              <a:t>i</a:t>
            </a:r>
            <a:r>
              <a:rPr lang="en-US" dirty="0" smtClean="0"/>
              <a:t>, a class </a:t>
            </a:r>
            <a:r>
              <a:rPr lang="en-US" i="1" dirty="0" smtClean="0"/>
              <a:t>c</a:t>
            </a:r>
            <a:r>
              <a:rPr lang="en-US" dirty="0" smtClean="0"/>
              <a:t> job moves to server </a:t>
            </a:r>
            <a:r>
              <a:rPr lang="en-US" i="1" dirty="0" smtClean="0"/>
              <a:t>j</a:t>
            </a:r>
            <a:r>
              <a:rPr lang="en-US" dirty="0" smtClean="0"/>
              <a:t> as a class </a:t>
            </a:r>
            <a:r>
              <a:rPr lang="en-US" i="1" dirty="0" smtClean="0"/>
              <a:t>c’</a:t>
            </a:r>
            <a:r>
              <a:rPr lang="en-US" dirty="0" smtClean="0"/>
              <a:t> job</a:t>
            </a:r>
            <a:endParaRPr lang="en-US" baseline="30000" dirty="0" smtClean="0"/>
          </a:p>
          <a:p>
            <a:pPr lvl="2">
              <a:lnSpc>
                <a:spcPct val="120000"/>
              </a:lnSpc>
            </a:pPr>
            <a:r>
              <a:rPr lang="en-US" sz="2500" dirty="0" smtClean="0"/>
              <a:t>Can be used to emulate different per class job sizes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Arrival rate for class </a:t>
            </a:r>
            <a:r>
              <a:rPr lang="en-US" i="1" dirty="0" smtClean="0"/>
              <a:t>c</a:t>
            </a:r>
            <a:r>
              <a:rPr lang="en-US" dirty="0" smtClean="0"/>
              <a:t> at server </a:t>
            </a:r>
            <a:r>
              <a:rPr lang="en-US" i="1" dirty="0" err="1" smtClean="0"/>
              <a:t>i</a:t>
            </a:r>
            <a:r>
              <a:rPr lang="en-US" dirty="0" smtClean="0"/>
              <a:t> is (arrival rate equations)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>
                <a:latin typeface="Times New Roman"/>
                <a:cs typeface="Times New Roman"/>
              </a:rPr>
              <a:t>	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  <a:r>
              <a:rPr lang="en-US" i="1" dirty="0" smtClean="0"/>
              <a:t> +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 {</a:t>
            </a:r>
            <a:r>
              <a:rPr lang="en-US" i="1" baseline="-25000" dirty="0" smtClean="0">
                <a:latin typeface="Times New Roman"/>
                <a:cs typeface="Times New Roman"/>
              </a:rPr>
              <a:t>c’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c’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c’</a:t>
            </a:r>
            <a:r>
              <a:rPr lang="en-US" baseline="30000" dirty="0" smtClean="0"/>
              <a:t>)(</a:t>
            </a:r>
            <a:r>
              <a:rPr lang="en-US" i="1" baseline="30000" dirty="0" smtClean="0"/>
              <a:t>c</a:t>
            </a:r>
            <a:r>
              <a:rPr lang="en-US" baseline="30000" dirty="0" smtClean="0"/>
              <a:t>)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Network state: </a:t>
            </a:r>
            <a:r>
              <a:rPr lang="en-US" i="1" dirty="0" smtClean="0"/>
              <a:t>z = 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en-US" dirty="0" smtClean="0"/>
              <a:t>), where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i="1" dirty="0" smtClean="0"/>
              <a:t>z</a:t>
            </a:r>
            <a:r>
              <a:rPr lang="en-US" dirty="0" smtClean="0"/>
              <a:t> = [(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(1)</a:t>
            </a:r>
            <a:r>
              <a:rPr lang="en-US" dirty="0" smtClean="0"/>
              <a:t>,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(2)</a:t>
            </a:r>
            <a:r>
              <a:rPr lang="en-US" dirty="0" smtClean="0"/>
              <a:t>,…,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n</a:t>
            </a:r>
            <a:r>
              <a:rPr lang="en-US" sz="1900" baseline="30000" dirty="0" smtClean="0"/>
              <a:t>1</a:t>
            </a:r>
            <a:r>
              <a:rPr lang="en-US" baseline="30000" dirty="0" smtClean="0"/>
              <a:t>)</a:t>
            </a:r>
            <a:r>
              <a:rPr lang="en-US" dirty="0" smtClean="0"/>
              <a:t>), (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(1)</a:t>
            </a:r>
            <a:r>
              <a:rPr lang="en-US" dirty="0" smtClean="0"/>
              <a:t>,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(2)</a:t>
            </a:r>
            <a:r>
              <a:rPr lang="en-US" dirty="0" smtClean="0"/>
              <a:t>,…,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n</a:t>
            </a:r>
            <a:r>
              <a:rPr lang="en-US" sz="1900" baseline="30000" dirty="0" smtClean="0"/>
              <a:t>2</a:t>
            </a:r>
            <a:r>
              <a:rPr lang="en-US" baseline="30000" dirty="0" smtClean="0"/>
              <a:t>)</a:t>
            </a:r>
            <a:r>
              <a:rPr lang="en-US" dirty="0" smtClean="0"/>
              <a:t>), …, (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baseline="30000" dirty="0" smtClean="0"/>
              <a:t>(1)</a:t>
            </a:r>
            <a:r>
              <a:rPr lang="en-US" dirty="0" smtClean="0"/>
              <a:t>,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baseline="30000" dirty="0" smtClean="0"/>
              <a:t>(2)</a:t>
            </a:r>
            <a:r>
              <a:rPr lang="en-US" dirty="0" smtClean="0"/>
              <a:t>,…,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baseline="30000" dirty="0" smtClean="0"/>
              <a:t>(</a:t>
            </a:r>
            <a:r>
              <a:rPr lang="en-US" i="1" baseline="30000" dirty="0" err="1" smtClean="0"/>
              <a:t>n</a:t>
            </a:r>
            <a:r>
              <a:rPr lang="en-US" sz="1900" i="1" baseline="30000" dirty="0" err="1" smtClean="0"/>
              <a:t>k</a:t>
            </a:r>
            <a:r>
              <a:rPr lang="en-US" baseline="30000" dirty="0" smtClean="0"/>
              <a:t>)</a:t>
            </a:r>
            <a:r>
              <a:rPr lang="en-US" dirty="0" smtClean="0"/>
              <a:t>)]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j</a:t>
            </a:r>
            <a:r>
              <a:rPr lang="en-US" baseline="30000" dirty="0" smtClean="0"/>
              <a:t>)</a:t>
            </a:r>
            <a:r>
              <a:rPr lang="en-US" dirty="0" smtClean="0"/>
              <a:t> is class of job in position </a:t>
            </a:r>
            <a:r>
              <a:rPr lang="en-US" i="1" dirty="0" smtClean="0"/>
              <a:t>j, j = </a:t>
            </a:r>
            <a:r>
              <a:rPr lang="en-US" dirty="0" smtClean="0"/>
              <a:t>1, 2,…,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</a:t>
            </a:r>
            <a:r>
              <a:rPr lang="en-US" dirty="0" smtClean="0"/>
              <a:t> at server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State probabilities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z</a:t>
            </a:r>
            <a:r>
              <a:rPr lang="en-US" sz="2100" baseline="-60000" dirty="0" smtClean="0"/>
              <a:t>1</a:t>
            </a:r>
            <a:r>
              <a:rPr lang="en-US" baseline="-25000" dirty="0" smtClean="0"/>
              <a:t>,</a:t>
            </a:r>
            <a:r>
              <a:rPr lang="en-US" i="1" baseline="-25000" dirty="0" smtClean="0"/>
              <a:t>z</a:t>
            </a:r>
            <a:r>
              <a:rPr lang="en-US" sz="2100" baseline="-60000" dirty="0" smtClean="0"/>
              <a:t>1</a:t>
            </a:r>
            <a:r>
              <a:rPr lang="en-US" baseline="-25000" dirty="0" smtClean="0"/>
              <a:t>,…,</a:t>
            </a:r>
            <a:r>
              <a:rPr lang="en-US" i="1" baseline="-25000" dirty="0" err="1" smtClean="0"/>
              <a:t>z</a:t>
            </a:r>
            <a:r>
              <a:rPr lang="en-US" sz="2100" i="1" baseline="-60000" dirty="0" err="1" smtClean="0"/>
              <a:t>k</a:t>
            </a:r>
            <a:r>
              <a:rPr lang="en-US" baseline="-25000" dirty="0" smtClean="0"/>
              <a:t>)</a:t>
            </a:r>
            <a:r>
              <a:rPr lang="en-US" dirty="0" smtClean="0"/>
              <a:t>=</a:t>
            </a:r>
            <a:r>
              <a:rPr lang="en-US" dirty="0" smtClean="0">
                <a:sym typeface="Symbol"/>
              </a:rPr>
              <a:t>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=1 to 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dirty="0" smtClean="0">
                <a:sym typeface="Symbol"/>
              </a:rPr>
              <a:t>P{state at server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is 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 where 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P{state at server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is 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 = (1-</a:t>
            </a:r>
            <a:r>
              <a:rPr lang="el-GR" i="1" dirty="0" smtClean="0"/>
              <a:t> ρ</a:t>
            </a:r>
            <a:r>
              <a:rPr lang="en-US" i="1" baseline="-25000" dirty="0" err="1" smtClean="0"/>
              <a:t>i</a:t>
            </a:r>
            <a:r>
              <a:rPr lang="en-US" dirty="0" smtClean="0"/>
              <a:t>)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[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c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(1)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c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(2)</a:t>
            </a:r>
            <a:r>
              <a:rPr lang="en-US" dirty="0" smtClean="0">
                <a:latin typeface="Times New Roman"/>
                <a:cs typeface="Times New Roman"/>
              </a:rPr>
              <a:t>)…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c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sz="2600" i="1" baseline="30000" dirty="0" err="1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)]/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/>
              <a:t>i</a:t>
            </a:r>
            <a:r>
              <a:rPr lang="en-US" i="1" baseline="30000" dirty="0" err="1" smtClean="0"/>
              <a:t>n</a:t>
            </a:r>
            <a:r>
              <a:rPr lang="en-US" sz="1900" i="1" baseline="30000" dirty="0" err="1" smtClean="0"/>
              <a:t>i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Aggregate state probabilities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P(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k</a:t>
            </a:r>
            <a:r>
              <a:rPr lang="en-US" dirty="0" smtClean="0"/>
              <a:t>)  = </a:t>
            </a:r>
            <a:r>
              <a:rPr lang="en-US" dirty="0" smtClean="0">
                <a:sym typeface="Symbol"/>
              </a:rPr>
              <a:t>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=1 to 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dirty="0" smtClean="0">
                <a:sym typeface="Symbol"/>
              </a:rPr>
              <a:t>P{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jobs at server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 = 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smtClean="0">
                <a:sym typeface="Symbol"/>
              </a:rPr>
              <a:t>=1 to 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}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i</a:t>
            </a:r>
            <a:r>
              <a:rPr lang="en-US" i="1" baseline="30000" dirty="0" err="1" smtClean="0"/>
              <a:t>n</a:t>
            </a:r>
            <a:r>
              <a:rPr lang="en-US" sz="2000" i="1" baseline="30000" dirty="0" err="1" smtClean="0"/>
              <a:t>i</a:t>
            </a:r>
            <a:r>
              <a:rPr lang="en-US" dirty="0" smtClean="0"/>
              <a:t>(1-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i</a:t>
            </a:r>
            <a:r>
              <a:rPr lang="en-US" dirty="0" smtClean="0"/>
              <a:t>), where 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 {</a:t>
            </a:r>
            <a:r>
              <a:rPr lang="en-US" i="1" baseline="-25000" dirty="0" smtClean="0">
                <a:latin typeface="Times New Roman"/>
                <a:cs typeface="Times New Roman"/>
              </a:rPr>
              <a:t>c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Job Classes</a:t>
            </a:r>
            <a:br>
              <a:rPr lang="en-US" dirty="0" smtClean="0"/>
            </a:br>
            <a:r>
              <a:rPr lang="en-US" dirty="0" smtClean="0"/>
              <a:t>Example with Two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two-class system, the probability of </a:t>
            </a:r>
            <a:r>
              <a:rPr lang="en-US" i="1" dirty="0" smtClean="0"/>
              <a:t>s</a:t>
            </a:r>
            <a:r>
              <a:rPr lang="en-US" dirty="0" smtClean="0"/>
              <a:t> jobs of class 1 and </a:t>
            </a:r>
            <a:r>
              <a:rPr lang="en-US" i="1" dirty="0" smtClean="0"/>
              <a:t>t</a:t>
            </a:r>
            <a:r>
              <a:rPr lang="en-US" dirty="0" smtClean="0"/>
              <a:t> jobs of class 2 at server </a:t>
            </a:r>
            <a:r>
              <a:rPr lang="en-US" i="1" dirty="0" err="1" smtClean="0"/>
              <a:t>i</a:t>
            </a:r>
            <a:r>
              <a:rPr lang="en-US" dirty="0" smtClean="0"/>
              <a:t> is</a:t>
            </a:r>
          </a:p>
          <a:p>
            <a:pPr>
              <a:buNone/>
            </a:pPr>
            <a:r>
              <a:rPr lang="en-US" dirty="0" smtClean="0"/>
              <a:t>	P{Server </a:t>
            </a:r>
            <a:r>
              <a:rPr lang="en-US" i="1" dirty="0" err="1" smtClean="0"/>
              <a:t>i</a:t>
            </a:r>
            <a:r>
              <a:rPr lang="en-US" dirty="0" smtClean="0"/>
              <a:t> has </a:t>
            </a:r>
            <a:r>
              <a:rPr lang="en-US" i="1" dirty="0" smtClean="0"/>
              <a:t>s</a:t>
            </a:r>
            <a:r>
              <a:rPr lang="en-US" dirty="0" smtClean="0"/>
              <a:t> class 1 jobs and </a:t>
            </a:r>
            <a:r>
              <a:rPr lang="en-US" i="1" dirty="0" smtClean="0"/>
              <a:t>t</a:t>
            </a:r>
            <a:r>
              <a:rPr lang="en-US" dirty="0" smtClean="0"/>
              <a:t> class 2 jobs}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3381375"/>
          <a:ext cx="7847012" cy="2409825"/>
        </p:xfrm>
        <a:graphic>
          <a:graphicData uri="http://schemas.openxmlformats.org/presentationml/2006/ole">
            <p:oleObj spid="_x0000_s1026" name="Equation" r:id="rId4" imgW="3390840" imgH="104112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4038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CPU &amp; I/O Bound</a:t>
            </a:r>
            <a:br>
              <a:rPr lang="en-US" dirty="0" smtClean="0"/>
            </a:b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5105400" cy="48768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Rate equations:</a:t>
            </a: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/>
              <a:t>r</a:t>
            </a:r>
            <a:r>
              <a:rPr lang="en-US" i="1" baseline="30000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/>
              <a:t>P</a:t>
            </a:r>
            <a:r>
              <a:rPr lang="en-US" i="1" baseline="30000" dirty="0" smtClean="0"/>
              <a:t>C</a:t>
            </a:r>
            <a:r>
              <a:rPr lang="en-US" baseline="-25000" dirty="0" smtClean="0"/>
              <a:t>1,1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/>
              <a:t>P</a:t>
            </a:r>
            <a:r>
              <a:rPr lang="en-US" i="1" baseline="30000" dirty="0" smtClean="0"/>
              <a:t>C</a:t>
            </a:r>
            <a:r>
              <a:rPr lang="en-US" baseline="-25000" dirty="0" smtClean="0"/>
              <a:t>2,1 </a:t>
            </a:r>
          </a:p>
          <a:p>
            <a:pPr lvl="1">
              <a:lnSpc>
                <a:spcPct val="120000"/>
              </a:lnSpc>
              <a:buNone/>
            </a:pP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/>
              <a:t>0.2 +</a:t>
            </a:r>
            <a:r>
              <a:rPr lang="el-GR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0.65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  <a:spcAft>
                <a:spcPts val="1200"/>
              </a:spcAft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/>
              <a:t>r</a:t>
            </a:r>
            <a:r>
              <a:rPr lang="en-US" i="1" baseline="30000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/>
              <a:t>P</a:t>
            </a:r>
            <a:r>
              <a:rPr lang="en-US" i="1" baseline="30000" dirty="0" smtClean="0"/>
              <a:t>C</a:t>
            </a:r>
            <a:r>
              <a:rPr lang="en-US" baseline="-25000" dirty="0" smtClean="0"/>
              <a:t>1,2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/>
              <a:t>P</a:t>
            </a:r>
            <a:r>
              <a:rPr lang="en-US" i="1" baseline="30000" dirty="0" smtClean="0"/>
              <a:t>C</a:t>
            </a:r>
            <a:r>
              <a:rPr lang="en-US" baseline="-25000" dirty="0" smtClean="0"/>
              <a:t>2,2 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= 0.05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/>
              <a:t>r</a:t>
            </a:r>
            <a:r>
              <a:rPr lang="en-US" i="1" baseline="30000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/>
              <a:t>P</a:t>
            </a:r>
            <a:r>
              <a:rPr lang="en-US" i="1" baseline="30000" dirty="0" smtClean="0"/>
              <a:t>I</a:t>
            </a:r>
            <a:r>
              <a:rPr lang="en-US" baseline="-25000" dirty="0" smtClean="0"/>
              <a:t>1,1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/>
              <a:t>P</a:t>
            </a:r>
            <a:r>
              <a:rPr lang="en-US" i="1" baseline="30000" dirty="0" smtClean="0"/>
              <a:t>I</a:t>
            </a:r>
            <a:r>
              <a:rPr lang="en-US" baseline="-25000" dirty="0" smtClean="0"/>
              <a:t>2,1 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0.05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+ 0.1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/>
              <a:t>r</a:t>
            </a:r>
            <a:r>
              <a:rPr lang="en-US" i="1" baseline="30000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/>
              <a:t>P</a:t>
            </a:r>
            <a:r>
              <a:rPr lang="en-US" i="1" baseline="30000" dirty="0" smtClean="0"/>
              <a:t>I</a:t>
            </a:r>
            <a:r>
              <a:rPr lang="en-US" baseline="-25000" dirty="0" smtClean="0"/>
              <a:t>1,2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/>
              <a:t>P</a:t>
            </a:r>
            <a:r>
              <a:rPr lang="en-US" i="1" baseline="30000" dirty="0" smtClean="0"/>
              <a:t>I</a:t>
            </a:r>
            <a:r>
              <a:rPr lang="en-US" baseline="-25000" dirty="0" smtClean="0"/>
              <a:t>2,2 </a:t>
            </a:r>
          </a:p>
          <a:p>
            <a:pPr lvl="1">
              <a:lnSpc>
                <a:spcPct val="120000"/>
              </a:lnSpc>
              <a:buNone/>
            </a:pP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0.25 + 0.95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+ 0.5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baseline="30000" dirty="0" smtClean="0">
                <a:latin typeface="Times New Roman"/>
                <a:cs typeface="Times New Roman"/>
              </a:rPr>
              <a:t>I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3500" dirty="0" smtClean="0">
                <a:latin typeface="Times New Roman"/>
                <a:cs typeface="Times New Roman"/>
              </a:rPr>
              <a:t>Solving those two systems of equations yields: </a:t>
            </a:r>
          </a:p>
          <a:p>
            <a:pPr lvl="1">
              <a:lnSpc>
                <a:spcPct val="120000"/>
              </a:lnSpc>
            </a:pPr>
            <a:r>
              <a:rPr lang="el-GR" sz="2900" i="1" dirty="0" smtClean="0">
                <a:latin typeface="Times New Roman"/>
                <a:cs typeface="Times New Roman"/>
              </a:rPr>
              <a:t>λ</a:t>
            </a:r>
            <a:r>
              <a:rPr lang="en-US" sz="2900" baseline="-25000" dirty="0" smtClean="0">
                <a:latin typeface="Times New Roman"/>
                <a:cs typeface="Times New Roman"/>
              </a:rPr>
              <a:t>1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2900" dirty="0" smtClean="0">
                <a:latin typeface="Times New Roman"/>
                <a:cs typeface="Times New Roman"/>
              </a:rPr>
              <a:t> = 2/3, </a:t>
            </a:r>
            <a:r>
              <a:rPr lang="el-GR" sz="2900" i="1" dirty="0" smtClean="0">
                <a:latin typeface="Times New Roman"/>
                <a:cs typeface="Times New Roman"/>
              </a:rPr>
              <a:t>λ</a:t>
            </a:r>
            <a:r>
              <a:rPr lang="en-US" sz="2900" baseline="-25000" dirty="0" smtClean="0">
                <a:latin typeface="Times New Roman"/>
                <a:cs typeface="Times New Roman"/>
              </a:rPr>
              <a:t>2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2900" dirty="0" smtClean="0">
                <a:latin typeface="Times New Roman"/>
                <a:cs typeface="Times New Roman"/>
              </a:rPr>
              <a:t> = 1/30, </a:t>
            </a:r>
            <a:r>
              <a:rPr lang="el-GR" sz="2900" i="1" dirty="0" smtClean="0">
                <a:latin typeface="Times New Roman"/>
                <a:cs typeface="Times New Roman"/>
              </a:rPr>
              <a:t>λ</a:t>
            </a:r>
            <a:r>
              <a:rPr lang="en-US" sz="2900" baseline="-25000" dirty="0" smtClean="0">
                <a:latin typeface="Times New Roman"/>
                <a:cs typeface="Times New Roman"/>
              </a:rPr>
              <a:t>1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I</a:t>
            </a:r>
            <a:r>
              <a:rPr lang="en-US" sz="2900" dirty="0" smtClean="0">
                <a:latin typeface="Times New Roman"/>
                <a:cs typeface="Times New Roman"/>
              </a:rPr>
              <a:t> = 5/76, </a:t>
            </a:r>
            <a:r>
              <a:rPr lang="el-GR" sz="2900" i="1" dirty="0" smtClean="0">
                <a:latin typeface="Times New Roman"/>
                <a:cs typeface="Times New Roman"/>
              </a:rPr>
              <a:t>λ</a:t>
            </a:r>
            <a:r>
              <a:rPr lang="en-US" sz="2900" baseline="-25000" dirty="0" smtClean="0">
                <a:latin typeface="Times New Roman"/>
                <a:cs typeface="Times New Roman"/>
              </a:rPr>
              <a:t>2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I</a:t>
            </a:r>
            <a:r>
              <a:rPr lang="en-US" sz="2900" dirty="0" smtClean="0">
                <a:latin typeface="Times New Roman"/>
                <a:cs typeface="Times New Roman"/>
              </a:rPr>
              <a:t> = 5/8</a:t>
            </a:r>
          </a:p>
          <a:p>
            <a:pPr lvl="1">
              <a:lnSpc>
                <a:spcPct val="120000"/>
              </a:lnSpc>
            </a:pPr>
            <a:r>
              <a:rPr lang="el-GR" sz="2900" i="1" dirty="0" smtClean="0">
                <a:latin typeface="Times New Roman"/>
                <a:cs typeface="Times New Roman"/>
              </a:rPr>
              <a:t>λ</a:t>
            </a:r>
            <a:r>
              <a:rPr lang="en-US" sz="2900" baseline="-25000" dirty="0" smtClean="0">
                <a:latin typeface="Times New Roman"/>
                <a:cs typeface="Times New Roman"/>
              </a:rPr>
              <a:t>1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 </a:t>
            </a:r>
            <a:r>
              <a:rPr lang="en-US" sz="2900" dirty="0" smtClean="0">
                <a:latin typeface="Times New Roman"/>
                <a:cs typeface="Times New Roman"/>
              </a:rPr>
              <a:t>=</a:t>
            </a:r>
            <a:r>
              <a:rPr lang="el-GR" sz="2900" i="1" dirty="0" smtClean="0">
                <a:latin typeface="Times New Roman"/>
                <a:cs typeface="Times New Roman"/>
              </a:rPr>
              <a:t> λ</a:t>
            </a:r>
            <a:r>
              <a:rPr lang="en-US" sz="2900" baseline="-25000" dirty="0" smtClean="0">
                <a:latin typeface="Times New Roman"/>
                <a:cs typeface="Times New Roman"/>
              </a:rPr>
              <a:t>1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2900" dirty="0" smtClean="0">
                <a:latin typeface="Times New Roman"/>
                <a:cs typeface="Times New Roman"/>
              </a:rPr>
              <a:t> +</a:t>
            </a:r>
            <a:r>
              <a:rPr lang="el-GR" sz="2900" i="1" dirty="0" smtClean="0">
                <a:latin typeface="Times New Roman"/>
                <a:cs typeface="Times New Roman"/>
              </a:rPr>
              <a:t> λ</a:t>
            </a:r>
            <a:r>
              <a:rPr lang="en-US" sz="2900" baseline="-25000" dirty="0" smtClean="0">
                <a:latin typeface="Times New Roman"/>
                <a:cs typeface="Times New Roman"/>
              </a:rPr>
              <a:t>1</a:t>
            </a:r>
            <a:r>
              <a:rPr lang="en-US" sz="2900" i="1" baseline="30000" dirty="0" smtClean="0">
                <a:latin typeface="Times New Roman"/>
                <a:cs typeface="Times New Roman"/>
              </a:rPr>
              <a:t>I</a:t>
            </a:r>
            <a:r>
              <a:rPr lang="en-US" sz="2900" dirty="0" smtClean="0">
                <a:latin typeface="Times New Roman"/>
                <a:cs typeface="Times New Roman"/>
              </a:rPr>
              <a:t> = 0.7325, </a:t>
            </a:r>
            <a:r>
              <a:rPr lang="el-GR" sz="2900" i="1" dirty="0" smtClean="0"/>
              <a:t>ρ</a:t>
            </a:r>
            <a:r>
              <a:rPr lang="en-US" sz="2900" baseline="-25000" dirty="0" smtClean="0"/>
              <a:t>1</a:t>
            </a:r>
            <a:r>
              <a:rPr lang="en-US" sz="2900" dirty="0" smtClean="0"/>
              <a:t> =</a:t>
            </a:r>
            <a:r>
              <a:rPr lang="el-GR" sz="2900" i="1" dirty="0" smtClean="0">
                <a:latin typeface="Times New Roman"/>
                <a:cs typeface="Times New Roman"/>
              </a:rPr>
              <a:t> λ</a:t>
            </a:r>
            <a:r>
              <a:rPr lang="en-US" sz="2900" baseline="-25000" dirty="0" smtClean="0">
                <a:latin typeface="Times New Roman"/>
                <a:cs typeface="Times New Roman"/>
              </a:rPr>
              <a:t>1</a:t>
            </a:r>
            <a:r>
              <a:rPr lang="en-US" sz="2900" dirty="0" smtClean="0">
                <a:latin typeface="Times New Roman"/>
                <a:cs typeface="Times New Roman"/>
              </a:rPr>
              <a:t>/</a:t>
            </a:r>
            <a:r>
              <a:rPr lang="el-GR" sz="3200" i="1" dirty="0" smtClean="0">
                <a:latin typeface="Times New Roman"/>
                <a:cs typeface="Times New Roman"/>
              </a:rPr>
              <a:t>μ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= 0.3663</a:t>
            </a:r>
          </a:p>
          <a:p>
            <a:pPr lvl="1">
              <a:lnSpc>
                <a:spcPct val="120000"/>
              </a:lnSpc>
            </a:pPr>
            <a:r>
              <a:rPr lang="el-GR" sz="3300" i="1" dirty="0" smtClean="0">
                <a:latin typeface="Times New Roman"/>
                <a:cs typeface="Times New Roman"/>
              </a:rPr>
              <a:t>λ</a:t>
            </a:r>
            <a:r>
              <a:rPr lang="en-US" sz="3300" baseline="-25000" dirty="0" smtClean="0">
                <a:latin typeface="Times New Roman"/>
                <a:cs typeface="Times New Roman"/>
              </a:rPr>
              <a:t>2</a:t>
            </a:r>
            <a:r>
              <a:rPr lang="en-US" sz="3300" i="1" baseline="30000" dirty="0" smtClean="0">
                <a:latin typeface="Times New Roman"/>
                <a:cs typeface="Times New Roman"/>
              </a:rPr>
              <a:t> </a:t>
            </a:r>
            <a:r>
              <a:rPr lang="en-US" sz="3300" dirty="0" smtClean="0">
                <a:latin typeface="Times New Roman"/>
                <a:cs typeface="Times New Roman"/>
              </a:rPr>
              <a:t>=</a:t>
            </a:r>
            <a:r>
              <a:rPr lang="el-GR" sz="3300" i="1" dirty="0" smtClean="0">
                <a:latin typeface="Times New Roman"/>
                <a:cs typeface="Times New Roman"/>
              </a:rPr>
              <a:t> λ</a:t>
            </a:r>
            <a:r>
              <a:rPr lang="en-US" sz="3300" baseline="-25000" dirty="0" smtClean="0">
                <a:latin typeface="Times New Roman"/>
                <a:cs typeface="Times New Roman"/>
              </a:rPr>
              <a:t>2</a:t>
            </a:r>
            <a:r>
              <a:rPr lang="en-US" sz="33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300" dirty="0" smtClean="0">
                <a:latin typeface="Times New Roman"/>
                <a:cs typeface="Times New Roman"/>
              </a:rPr>
              <a:t> +</a:t>
            </a:r>
            <a:r>
              <a:rPr lang="el-GR" sz="3300" i="1" dirty="0" smtClean="0">
                <a:latin typeface="Times New Roman"/>
                <a:cs typeface="Times New Roman"/>
              </a:rPr>
              <a:t> λ</a:t>
            </a:r>
            <a:r>
              <a:rPr lang="en-US" sz="3300" baseline="-25000" dirty="0" smtClean="0">
                <a:latin typeface="Times New Roman"/>
                <a:cs typeface="Times New Roman"/>
              </a:rPr>
              <a:t>2</a:t>
            </a:r>
            <a:r>
              <a:rPr lang="en-US" sz="3300" i="1" baseline="30000" dirty="0" smtClean="0">
                <a:latin typeface="Times New Roman"/>
                <a:cs typeface="Times New Roman"/>
              </a:rPr>
              <a:t>I</a:t>
            </a:r>
            <a:r>
              <a:rPr lang="en-US" sz="3300" dirty="0" smtClean="0">
                <a:latin typeface="Times New Roman"/>
                <a:cs typeface="Times New Roman"/>
              </a:rPr>
              <a:t> = 0.6583, </a:t>
            </a:r>
            <a:r>
              <a:rPr lang="el-GR" sz="3300" i="1" dirty="0" smtClean="0"/>
              <a:t>ρ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 =</a:t>
            </a:r>
            <a:r>
              <a:rPr lang="el-GR" sz="3300" i="1" dirty="0" smtClean="0">
                <a:latin typeface="Times New Roman"/>
                <a:cs typeface="Times New Roman"/>
              </a:rPr>
              <a:t> λ</a:t>
            </a:r>
            <a:r>
              <a:rPr lang="en-US" sz="3300" baseline="-25000" dirty="0" smtClean="0">
                <a:latin typeface="Times New Roman"/>
                <a:cs typeface="Times New Roman"/>
              </a:rPr>
              <a:t>2</a:t>
            </a:r>
            <a:r>
              <a:rPr lang="en-US" sz="3300" dirty="0" smtClean="0">
                <a:latin typeface="Times New Roman"/>
                <a:cs typeface="Times New Roman"/>
              </a:rPr>
              <a:t>/</a:t>
            </a:r>
            <a:r>
              <a:rPr lang="el-GR" sz="3300" i="1" dirty="0" smtClean="0">
                <a:latin typeface="Times New Roman"/>
                <a:cs typeface="Times New Roman"/>
              </a:rPr>
              <a:t>μ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= 0.6583</a:t>
            </a:r>
            <a:endParaRPr lang="el-GR" sz="2000" i="1" baseline="-250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3300" dirty="0" smtClean="0">
                <a:latin typeface="Times New Roman"/>
                <a:cs typeface="Times New Roman"/>
              </a:rPr>
              <a:t>Which immediately gives for </a:t>
            </a:r>
            <a:r>
              <a:rPr lang="en-US" sz="3300" i="1" dirty="0" err="1" smtClean="0">
                <a:latin typeface="Times New Roman"/>
                <a:cs typeface="Times New Roman"/>
              </a:rPr>
              <a:t>i</a:t>
            </a:r>
            <a:r>
              <a:rPr lang="en-US" sz="3300" i="1" dirty="0" smtClean="0">
                <a:latin typeface="Times New Roman"/>
                <a:cs typeface="Times New Roman"/>
              </a:rPr>
              <a:t> =</a:t>
            </a:r>
            <a:r>
              <a:rPr lang="en-US" sz="3300" dirty="0" smtClean="0">
                <a:latin typeface="Times New Roman"/>
                <a:cs typeface="Times New Roman"/>
              </a:rPr>
              <a:t> 1,2</a:t>
            </a:r>
          </a:p>
          <a:p>
            <a:pPr>
              <a:lnSpc>
                <a:spcPct val="120000"/>
              </a:lnSpc>
            </a:pPr>
            <a:r>
              <a:rPr lang="en-US" sz="3300" dirty="0" smtClean="0">
                <a:latin typeface="Times New Roman"/>
                <a:cs typeface="Times New Roman"/>
              </a:rPr>
              <a:t>E[</a:t>
            </a:r>
            <a:r>
              <a:rPr lang="en-US" sz="3300" i="1" dirty="0" smtClean="0">
                <a:latin typeface="Times New Roman"/>
                <a:cs typeface="Times New Roman"/>
              </a:rPr>
              <a:t>N</a:t>
            </a:r>
            <a:r>
              <a:rPr lang="en-US" sz="3300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3300" dirty="0" smtClean="0">
                <a:latin typeface="Times New Roman"/>
                <a:cs typeface="Times New Roman"/>
              </a:rPr>
              <a:t>] = </a:t>
            </a:r>
            <a:r>
              <a:rPr lang="el-GR" sz="3300" i="1" dirty="0" smtClean="0"/>
              <a:t>ρ</a:t>
            </a:r>
            <a:r>
              <a:rPr lang="en-US" sz="3300" i="1" baseline="-25000" dirty="0" err="1" smtClean="0"/>
              <a:t>i</a:t>
            </a:r>
            <a:r>
              <a:rPr lang="en-US" sz="3300" dirty="0" smtClean="0"/>
              <a:t>/(1-</a:t>
            </a:r>
            <a:r>
              <a:rPr lang="el-GR" sz="3300" i="1" dirty="0" smtClean="0"/>
              <a:t> ρ</a:t>
            </a:r>
            <a:r>
              <a:rPr lang="en-US" sz="3300" i="1" baseline="-25000" dirty="0" err="1" smtClean="0"/>
              <a:t>i</a:t>
            </a:r>
            <a:r>
              <a:rPr lang="en-US" sz="3300" dirty="0" smtClean="0"/>
              <a:t>) and </a:t>
            </a:r>
            <a:r>
              <a:rPr lang="en-US" sz="3300" dirty="0" smtClean="0">
                <a:latin typeface="Times New Roman"/>
                <a:cs typeface="Times New Roman"/>
              </a:rPr>
              <a:t>E[</a:t>
            </a:r>
            <a:r>
              <a:rPr lang="en-US" sz="3300" i="1" dirty="0" smtClean="0">
                <a:latin typeface="Times New Roman"/>
                <a:cs typeface="Times New Roman"/>
              </a:rPr>
              <a:t>T</a:t>
            </a:r>
            <a:r>
              <a:rPr lang="en-US" sz="3300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3300" dirty="0" smtClean="0">
                <a:latin typeface="Times New Roman"/>
                <a:cs typeface="Times New Roman"/>
              </a:rPr>
              <a:t>] = E[</a:t>
            </a:r>
            <a:r>
              <a:rPr lang="en-US" sz="3300" i="1" dirty="0" smtClean="0">
                <a:latin typeface="Times New Roman"/>
                <a:cs typeface="Times New Roman"/>
              </a:rPr>
              <a:t>N</a:t>
            </a:r>
            <a:r>
              <a:rPr lang="en-US" sz="3300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3300" dirty="0" smtClean="0">
                <a:latin typeface="Times New Roman"/>
                <a:cs typeface="Times New Roman"/>
              </a:rPr>
              <a:t>]/</a:t>
            </a:r>
            <a:r>
              <a:rPr lang="el-GR" sz="3600" i="1" dirty="0" smtClean="0">
                <a:latin typeface="Times New Roman"/>
                <a:cs typeface="Times New Roman"/>
              </a:rPr>
              <a:t>λ</a:t>
            </a:r>
            <a:r>
              <a:rPr lang="en-US" sz="36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3600" i="1" dirty="0" smtClean="0">
                <a:latin typeface="Times New Roman"/>
                <a:cs typeface="Times New Roman"/>
              </a:rPr>
              <a:t> </a:t>
            </a:r>
          </a:p>
          <a:p>
            <a:pPr lvl="3">
              <a:lnSpc>
                <a:spcPct val="120000"/>
              </a:lnSpc>
            </a:pPr>
            <a:endParaRPr lang="en-US" i="1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3300" dirty="0" smtClean="0">
                <a:latin typeface="Times New Roman"/>
                <a:cs typeface="Times New Roman"/>
              </a:rPr>
              <a:t>More interestingly, what is E[</a:t>
            </a:r>
            <a:r>
              <a:rPr lang="en-US" sz="3300" i="1" dirty="0" smtClean="0">
                <a:latin typeface="Times New Roman"/>
                <a:cs typeface="Times New Roman"/>
              </a:rPr>
              <a:t>T</a:t>
            </a:r>
            <a:r>
              <a:rPr lang="en-US" sz="33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300" dirty="0" smtClean="0">
                <a:latin typeface="Times New Roman"/>
                <a:cs typeface="Times New Roman"/>
              </a:rPr>
              <a:t>] or E[</a:t>
            </a:r>
            <a:r>
              <a:rPr lang="en-US" sz="3300" i="1" dirty="0" smtClean="0">
                <a:latin typeface="Times New Roman"/>
                <a:cs typeface="Times New Roman"/>
              </a:rPr>
              <a:t>T</a:t>
            </a:r>
            <a:r>
              <a:rPr lang="en-US" sz="3300" i="1" baseline="30000" dirty="0" smtClean="0">
                <a:latin typeface="Times New Roman"/>
                <a:cs typeface="Times New Roman"/>
              </a:rPr>
              <a:t>I</a:t>
            </a:r>
            <a:r>
              <a:rPr lang="en-US" sz="3300" dirty="0" smtClean="0">
                <a:latin typeface="Times New Roman"/>
                <a:cs typeface="Times New Roman"/>
              </a:rPr>
              <a:t>]?</a:t>
            </a:r>
          </a:p>
          <a:p>
            <a:pPr>
              <a:lnSpc>
                <a:spcPct val="120000"/>
              </a:lnSpc>
            </a:pPr>
            <a:endParaRPr lang="en-US" sz="3300" i="1" dirty="0" smtClean="0">
              <a:latin typeface="Times New Roman"/>
              <a:cs typeface="Times New Roman"/>
            </a:endParaRP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4114800" y="276766"/>
            <a:ext cx="5012934" cy="2542634"/>
            <a:chOff x="2454666" y="1123846"/>
            <a:chExt cx="5012934" cy="2542634"/>
          </a:xfrm>
        </p:grpSpPr>
        <p:grpSp>
          <p:nvGrpSpPr>
            <p:cNvPr id="9" name="Group 29"/>
            <p:cNvGrpSpPr/>
            <p:nvPr/>
          </p:nvGrpSpPr>
          <p:grpSpPr>
            <a:xfrm>
              <a:off x="4178696" y="1650544"/>
              <a:ext cx="1457848" cy="594360"/>
              <a:chOff x="4178696" y="2183944"/>
              <a:chExt cx="1457848" cy="594360"/>
            </a:xfrm>
          </p:grpSpPr>
          <p:grpSp>
            <p:nvGrpSpPr>
              <p:cNvPr id="11" name="Group 18"/>
              <p:cNvGrpSpPr/>
              <p:nvPr/>
            </p:nvGrpSpPr>
            <p:grpSpPr>
              <a:xfrm>
                <a:off x="4178696" y="2183944"/>
                <a:ext cx="914400" cy="594360"/>
                <a:chOff x="1818752" y="685800"/>
                <a:chExt cx="914400" cy="594360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Oval 7"/>
              <p:cNvSpPr/>
              <p:nvPr/>
            </p:nvSpPr>
            <p:spPr>
              <a:xfrm>
                <a:off x="5103144" y="2214088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sz="1400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r>
                  <a:rPr lang="en-US" sz="1400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=2</a:t>
                </a:r>
                <a:endParaRPr lang="el-GR" i="1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145946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0.5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 flipH="1">
              <a:off x="4180952" y="2606040"/>
              <a:ext cx="1457848" cy="594360"/>
              <a:chOff x="4180952" y="3139440"/>
              <a:chExt cx="1457848" cy="594360"/>
            </a:xfrm>
          </p:grpSpPr>
          <p:grpSp>
            <p:nvGrpSpPr>
              <p:cNvPr id="13" name="Group 18"/>
              <p:cNvGrpSpPr/>
              <p:nvPr/>
            </p:nvGrpSpPr>
            <p:grpSpPr>
              <a:xfrm>
                <a:off x="4180952" y="3139440"/>
                <a:ext cx="914400" cy="594360"/>
                <a:chOff x="1818752" y="685800"/>
                <a:chExt cx="914400" cy="594360"/>
              </a:xfrm>
            </p:grpSpPr>
            <p:sp>
              <p:nvSpPr>
                <p:cNvPr id="22" name="Freeform 21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Oval 27"/>
              <p:cNvSpPr/>
              <p:nvPr/>
            </p:nvSpPr>
            <p:spPr>
              <a:xfrm>
                <a:off x="5105400" y="3169584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r>
                  <a:rPr lang="en-US" sz="1400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=1</a:t>
                </a:r>
                <a:endParaRPr lang="el-GR" i="1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38" name="Freeform 37"/>
            <p:cNvSpPr/>
            <p:nvPr/>
          </p:nvSpPr>
          <p:spPr>
            <a:xfrm>
              <a:off x="5578867" y="2055688"/>
              <a:ext cx="431515" cy="791110"/>
            </a:xfrm>
            <a:custGeom>
              <a:avLst/>
              <a:gdLst>
                <a:gd name="connsiteX0" fmla="*/ 71919 w 431515"/>
                <a:gd name="connsiteY0" fmla="*/ 0 h 791110"/>
                <a:gd name="connsiteX1" fmla="*/ 421240 w 431515"/>
                <a:gd name="connsiteY1" fmla="*/ 0 h 791110"/>
                <a:gd name="connsiteX2" fmla="*/ 431515 w 431515"/>
                <a:gd name="connsiteY2" fmla="*/ 791110 h 791110"/>
                <a:gd name="connsiteX3" fmla="*/ 0 w 431515"/>
                <a:gd name="connsiteY3" fmla="*/ 791110 h 791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515" h="791110">
                  <a:moveTo>
                    <a:pt x="71919" y="0"/>
                  </a:moveTo>
                  <a:lnTo>
                    <a:pt x="421240" y="0"/>
                  </a:lnTo>
                  <a:lnTo>
                    <a:pt x="431515" y="791110"/>
                  </a:lnTo>
                  <a:lnTo>
                    <a:pt x="0" y="791110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893905" y="2012022"/>
              <a:ext cx="421241" cy="791110"/>
            </a:xfrm>
            <a:custGeom>
              <a:avLst/>
              <a:gdLst>
                <a:gd name="connsiteX0" fmla="*/ 297951 w 421241"/>
                <a:gd name="connsiteY0" fmla="*/ 791110 h 791110"/>
                <a:gd name="connsiteX1" fmla="*/ 0 w 421241"/>
                <a:gd name="connsiteY1" fmla="*/ 791110 h 791110"/>
                <a:gd name="connsiteX2" fmla="*/ 10275 w 421241"/>
                <a:gd name="connsiteY2" fmla="*/ 0 h 791110"/>
                <a:gd name="connsiteX3" fmla="*/ 421241 w 421241"/>
                <a:gd name="connsiteY3" fmla="*/ 0 h 791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241" h="791110">
                  <a:moveTo>
                    <a:pt x="297951" y="791110"/>
                  </a:moveTo>
                  <a:lnTo>
                    <a:pt x="0" y="791110"/>
                  </a:lnTo>
                  <a:lnTo>
                    <a:pt x="10275" y="0"/>
                  </a:lnTo>
                  <a:lnTo>
                    <a:pt x="421241" y="0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3883631" y="3008616"/>
              <a:ext cx="2178122" cy="318499"/>
            </a:xfrm>
            <a:custGeom>
              <a:avLst/>
              <a:gdLst>
                <a:gd name="connsiteX0" fmla="*/ 297951 w 2178122"/>
                <a:gd name="connsiteY0" fmla="*/ 0 h 318499"/>
                <a:gd name="connsiteX1" fmla="*/ 0 w 2178122"/>
                <a:gd name="connsiteY1" fmla="*/ 0 h 318499"/>
                <a:gd name="connsiteX2" fmla="*/ 0 w 2178122"/>
                <a:gd name="connsiteY2" fmla="*/ 318499 h 318499"/>
                <a:gd name="connsiteX3" fmla="*/ 2178122 w 2178122"/>
                <a:gd name="connsiteY3" fmla="*/ 318499 h 318499"/>
                <a:gd name="connsiteX4" fmla="*/ 2178122 w 2178122"/>
                <a:gd name="connsiteY4" fmla="*/ 20548 h 318499"/>
                <a:gd name="connsiteX5" fmla="*/ 1736333 w 2178122"/>
                <a:gd name="connsiteY5" fmla="*/ 20548 h 318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8122" h="318499">
                  <a:moveTo>
                    <a:pt x="297951" y="0"/>
                  </a:moveTo>
                  <a:lnTo>
                    <a:pt x="0" y="0"/>
                  </a:lnTo>
                  <a:lnTo>
                    <a:pt x="0" y="318499"/>
                  </a:lnTo>
                  <a:lnTo>
                    <a:pt x="2178122" y="318499"/>
                  </a:lnTo>
                  <a:lnTo>
                    <a:pt x="2178122" y="20548"/>
                  </a:lnTo>
                  <a:lnTo>
                    <a:pt x="1736333" y="20548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3873357" y="1488040"/>
              <a:ext cx="2106203" cy="328773"/>
            </a:xfrm>
            <a:custGeom>
              <a:avLst/>
              <a:gdLst>
                <a:gd name="connsiteX0" fmla="*/ 1736333 w 2106203"/>
                <a:gd name="connsiteY0" fmla="*/ 328773 h 328773"/>
                <a:gd name="connsiteX1" fmla="*/ 2106203 w 2106203"/>
                <a:gd name="connsiteY1" fmla="*/ 328773 h 328773"/>
                <a:gd name="connsiteX2" fmla="*/ 2106203 w 2106203"/>
                <a:gd name="connsiteY2" fmla="*/ 0 h 328773"/>
                <a:gd name="connsiteX3" fmla="*/ 0 w 2106203"/>
                <a:gd name="connsiteY3" fmla="*/ 0 h 328773"/>
                <a:gd name="connsiteX4" fmla="*/ 10274 w 2106203"/>
                <a:gd name="connsiteY4" fmla="*/ 308225 h 328773"/>
                <a:gd name="connsiteX5" fmla="*/ 400692 w 2106203"/>
                <a:gd name="connsiteY5" fmla="*/ 308225 h 32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06203" h="328773">
                  <a:moveTo>
                    <a:pt x="1736333" y="328773"/>
                  </a:moveTo>
                  <a:lnTo>
                    <a:pt x="2106203" y="328773"/>
                  </a:lnTo>
                  <a:lnTo>
                    <a:pt x="2106203" y="0"/>
                  </a:lnTo>
                  <a:lnTo>
                    <a:pt x="0" y="0"/>
                  </a:lnTo>
                  <a:lnTo>
                    <a:pt x="10274" y="308225"/>
                  </a:lnTo>
                  <a:lnTo>
                    <a:pt x="400692" y="308225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07266" y="2337370"/>
              <a:ext cx="51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I/O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80570" y="2174696"/>
              <a:ext cx="6489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CPU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1" name="Straight Arrow Connector 40"/>
            <p:cNvCxnSpPr>
              <a:stCxn id="8" idx="6"/>
            </p:cNvCxnSpPr>
            <p:nvPr/>
          </p:nvCxnSpPr>
          <p:spPr>
            <a:xfrm>
              <a:off x="5636544" y="1947388"/>
              <a:ext cx="517676" cy="299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3774896" y="1905000"/>
              <a:ext cx="517676" cy="299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8" idx="6"/>
            </p:cNvCxnSpPr>
            <p:nvPr/>
          </p:nvCxnSpPr>
          <p:spPr>
            <a:xfrm flipH="1">
              <a:off x="3544584" y="2902884"/>
              <a:ext cx="636368" cy="299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5587430" y="2937988"/>
              <a:ext cx="636368" cy="299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172200" y="176426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1,out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=0.3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978704" y="2092504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=0.95</a:t>
              </a:r>
            </a:p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=0.05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40822" y="112384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=0.05,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=0.65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819400" y="1698342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=0.2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48400" y="2724046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=0.25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495800" y="3297148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=0.5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454666" y="2708096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2,out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=0.4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819400" y="2057400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=0.1</a:t>
              </a:r>
            </a:p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=1</a:t>
              </a:r>
            </a:p>
          </p:txBody>
        </p:sp>
      </p:grpSp>
      <p:sp>
        <p:nvSpPr>
          <p:cNvPr id="61" name="Content Placeholder 2"/>
          <p:cNvSpPr txBox="1">
            <a:spLocks/>
          </p:cNvSpPr>
          <p:nvPr/>
        </p:nvSpPr>
        <p:spPr>
          <a:xfrm>
            <a:off x="5105400" y="3505200"/>
            <a:ext cx="4038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E[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</a:t>
            </a:r>
            <a:r>
              <a:rPr kumimoji="0" lang="en-US" sz="36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]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= </a:t>
            </a:r>
            <a:r>
              <a:rPr lang="en-US" sz="3600" dirty="0" smtClean="0">
                <a:latin typeface="Times New Roman"/>
                <a:cs typeface="Times New Roman"/>
              </a:rPr>
              <a:t>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</a:t>
            </a:r>
            <a:r>
              <a:rPr lang="en-US" sz="3600" dirty="0" smtClean="0">
                <a:latin typeface="Times New Roman"/>
                <a:cs typeface="Times New Roman"/>
                <a:sym typeface="Symbol"/>
              </a:rPr>
              <a:t> </a:t>
            </a:r>
            <a:r>
              <a:rPr lang="en-US" sz="3600" dirty="0" smtClean="0">
                <a:latin typeface="Times New Roman"/>
                <a:cs typeface="Times New Roman"/>
              </a:rPr>
              <a:t>E[</a:t>
            </a:r>
            <a:r>
              <a:rPr lang="en-US" sz="3600" i="1" dirty="0" smtClean="0">
                <a:latin typeface="Times New Roman"/>
                <a:cs typeface="Times New Roman"/>
              </a:rPr>
              <a:t>T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dirty="0" smtClean="0">
                <a:latin typeface="Times New Roman"/>
                <a:cs typeface="Times New Roman"/>
              </a:rPr>
              <a:t>] + 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2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</a:t>
            </a:r>
            <a:r>
              <a:rPr lang="en-US" sz="3600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sz="3600" dirty="0" smtClean="0">
                <a:latin typeface="Times New Roman"/>
                <a:cs typeface="Times New Roman"/>
              </a:rPr>
              <a:t> E[</a:t>
            </a:r>
            <a:r>
              <a:rPr lang="en-US" sz="3600" i="1" dirty="0" smtClean="0">
                <a:latin typeface="Times New Roman"/>
                <a:cs typeface="Times New Roman"/>
              </a:rPr>
              <a:t>T</a:t>
            </a:r>
            <a:r>
              <a:rPr lang="en-US" sz="3600" baseline="-25000" dirty="0" smtClean="0">
                <a:latin typeface="Times New Roman"/>
                <a:cs typeface="Times New Roman"/>
              </a:rPr>
              <a:t>2</a:t>
            </a:r>
            <a:r>
              <a:rPr lang="en-US" sz="3600" dirty="0" smtClean="0">
                <a:latin typeface="Times New Roman"/>
                <a:cs typeface="Times New Roman"/>
              </a:rPr>
              <a:t>]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Times New Roman" pitchFamily="18" charset="0"/>
              <a:buChar char="̶"/>
            </a:pPr>
            <a:r>
              <a:rPr lang="en-US" sz="3600" dirty="0" smtClean="0">
                <a:latin typeface="Times New Roman"/>
                <a:cs typeface="Times New Roman"/>
              </a:rPr>
              <a:t>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= 1 + 0.65 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+ 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2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Times New Roman" pitchFamily="18" charset="0"/>
              <a:buChar char="̶"/>
            </a:pPr>
            <a:r>
              <a:rPr lang="en-US" sz="3600" dirty="0" smtClean="0">
                <a:latin typeface="Times New Roman"/>
                <a:cs typeface="Times New Roman"/>
              </a:rPr>
              <a:t>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2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= 0.05 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Times New Roman" pitchFamily="18" charset="0"/>
              <a:buChar char="̶"/>
            </a:pPr>
            <a:r>
              <a:rPr lang="en-US" sz="3600" dirty="0" smtClean="0">
                <a:latin typeface="Times New Roman"/>
                <a:cs typeface="Times New Roman"/>
              </a:rPr>
              <a:t>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= 3.333, E[</a:t>
            </a:r>
            <a:r>
              <a:rPr lang="en-US" sz="3600" i="1" dirty="0" smtClean="0">
                <a:latin typeface="Times New Roman"/>
                <a:cs typeface="Times New Roman"/>
              </a:rPr>
              <a:t>V</a:t>
            </a:r>
            <a:r>
              <a:rPr lang="en-US" sz="3600" baseline="-25000" dirty="0" smtClean="0">
                <a:latin typeface="Times New Roman"/>
                <a:cs typeface="Times New Roman"/>
              </a:rPr>
              <a:t>2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= 0.167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so</a:t>
            </a: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that </a:t>
            </a:r>
            <a:r>
              <a:rPr lang="en-US" sz="3800" dirty="0" smtClean="0">
                <a:latin typeface="Times New Roman"/>
                <a:cs typeface="Times New Roman"/>
              </a:rPr>
              <a:t>E[</a:t>
            </a:r>
            <a:r>
              <a:rPr lang="en-US" sz="3800" i="1" dirty="0" smtClean="0">
                <a:latin typeface="Times New Roman"/>
                <a:cs typeface="Times New Roman"/>
              </a:rPr>
              <a:t>T</a:t>
            </a:r>
            <a:r>
              <a:rPr lang="en-US" sz="38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800" dirty="0" smtClean="0">
                <a:latin typeface="Times New Roman"/>
                <a:cs typeface="Times New Roman"/>
              </a:rPr>
              <a:t>] = 3.117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800" dirty="0" smtClean="0">
                <a:latin typeface="Times New Roman"/>
                <a:cs typeface="Times New Roman"/>
              </a:rPr>
              <a:t>Similarly, we can compute E[</a:t>
            </a:r>
            <a:r>
              <a:rPr lang="en-US" sz="3800" i="1" dirty="0" smtClean="0">
                <a:latin typeface="Times New Roman"/>
                <a:cs typeface="Times New Roman"/>
              </a:rPr>
              <a:t>N</a:t>
            </a:r>
            <a:r>
              <a:rPr lang="en-US" sz="3800" baseline="-25000" dirty="0" smtClean="0">
                <a:latin typeface="Times New Roman"/>
                <a:cs typeface="Times New Roman"/>
              </a:rPr>
              <a:t>1</a:t>
            </a:r>
            <a:r>
              <a:rPr lang="en-US" sz="38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800" dirty="0" smtClean="0">
                <a:latin typeface="Times New Roman"/>
                <a:cs typeface="Times New Roman"/>
              </a:rPr>
              <a:t>]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Times New Roman" pitchFamily="18" charset="0"/>
              <a:buChar char="̶"/>
            </a:pPr>
            <a:r>
              <a:rPr lang="en-US" sz="3600" dirty="0" smtClean="0">
                <a:latin typeface="Times New Roman"/>
                <a:cs typeface="Times New Roman"/>
              </a:rPr>
              <a:t>E[</a:t>
            </a:r>
            <a:r>
              <a:rPr lang="en-US" sz="3600" i="1" dirty="0" smtClean="0">
                <a:latin typeface="Times New Roman"/>
                <a:cs typeface="Times New Roman"/>
              </a:rPr>
              <a:t>N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]  is E[</a:t>
            </a:r>
            <a:r>
              <a:rPr lang="en-US" sz="3600" i="1" dirty="0" smtClean="0">
                <a:latin typeface="Times New Roman"/>
                <a:cs typeface="Times New Roman"/>
              </a:rPr>
              <a:t>N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dirty="0" smtClean="0">
                <a:latin typeface="Times New Roman"/>
                <a:cs typeface="Times New Roman"/>
              </a:rPr>
              <a:t>]</a:t>
            </a:r>
            <a:r>
              <a:rPr lang="en-US" sz="3600" dirty="0" smtClean="0">
                <a:latin typeface="Times New Roman"/>
                <a:cs typeface="Times New Roman"/>
                <a:sym typeface="Symbol"/>
              </a:rPr>
              <a:t>  </a:t>
            </a:r>
            <a:r>
              <a:rPr lang="en-US" sz="3600" i="1" dirty="0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sz="3600" dirty="0" smtClean="0">
                <a:latin typeface="Times New Roman"/>
                <a:cs typeface="Times New Roman"/>
                <a:sym typeface="Symbol"/>
              </a:rPr>
              <a:t>, where </a:t>
            </a:r>
            <a:r>
              <a:rPr lang="en-US" sz="3600" i="1" dirty="0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sz="3600" dirty="0" smtClean="0">
                <a:latin typeface="Times New Roman"/>
                <a:cs typeface="Times New Roman"/>
              </a:rPr>
              <a:t> is the fraction </a:t>
            </a:r>
            <a:r>
              <a:rPr lang="en-US" sz="3600" i="1" dirty="0" smtClean="0">
                <a:latin typeface="Times New Roman"/>
                <a:cs typeface="Times New Roman"/>
              </a:rPr>
              <a:t>p </a:t>
            </a:r>
            <a:r>
              <a:rPr lang="en-US" sz="3600" dirty="0" smtClean="0">
                <a:latin typeface="Times New Roman"/>
                <a:cs typeface="Times New Roman"/>
              </a:rPr>
              <a:t>of CPU-bound jobs at server 1, </a:t>
            </a:r>
            <a:r>
              <a:rPr lang="en-US" sz="3600" i="1" dirty="0" smtClean="0">
                <a:latin typeface="Times New Roman"/>
                <a:cs typeface="Times New Roman"/>
              </a:rPr>
              <a:t>i.e.,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i="1" dirty="0" smtClean="0">
                <a:latin typeface="Times New Roman"/>
                <a:cs typeface="Times New Roman"/>
              </a:rPr>
              <a:t>p</a:t>
            </a:r>
            <a:r>
              <a:rPr lang="en-US" sz="3600" dirty="0" smtClean="0">
                <a:latin typeface="Times New Roman"/>
                <a:cs typeface="Times New Roman"/>
              </a:rPr>
              <a:t> = </a:t>
            </a:r>
            <a:r>
              <a:rPr lang="el-GR" sz="3600" i="1" dirty="0" smtClean="0">
                <a:latin typeface="Times New Roman"/>
                <a:cs typeface="Times New Roman"/>
              </a:rPr>
              <a:t>λ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/(</a:t>
            </a:r>
            <a:r>
              <a:rPr lang="el-GR" sz="3600" i="1" dirty="0" smtClean="0">
                <a:latin typeface="Times New Roman"/>
                <a:cs typeface="Times New Roman"/>
              </a:rPr>
              <a:t>λ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 +</a:t>
            </a:r>
            <a:r>
              <a:rPr lang="el-GR" sz="3600" i="1" dirty="0" smtClean="0">
                <a:latin typeface="Times New Roman"/>
                <a:cs typeface="Times New Roman"/>
              </a:rPr>
              <a:t> λ</a:t>
            </a:r>
            <a:r>
              <a:rPr lang="en-US" sz="3600" baseline="-25000" dirty="0" smtClean="0">
                <a:latin typeface="Times New Roman"/>
                <a:cs typeface="Times New Roman"/>
              </a:rPr>
              <a:t>1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I</a:t>
            </a:r>
            <a:r>
              <a:rPr lang="en-US" sz="3600" dirty="0" smtClean="0">
                <a:latin typeface="Times New Roman"/>
                <a:cs typeface="Times New Roman"/>
              </a:rPr>
              <a:t>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Closed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Recall that in a </a:t>
            </a:r>
            <a:r>
              <a:rPr lang="en-US" dirty="0" smtClean="0"/>
              <a:t>closed Jackson network with </a:t>
            </a:r>
            <a:r>
              <a:rPr lang="en-US" i="1" dirty="0" smtClean="0"/>
              <a:t>k</a:t>
            </a:r>
            <a:r>
              <a:rPr lang="en-US" dirty="0" smtClean="0"/>
              <a:t> servers </a:t>
            </a:r>
            <a:r>
              <a:rPr lang="en-US" dirty="0" smtClean="0"/>
              <a:t>and </a:t>
            </a:r>
            <a:r>
              <a:rPr lang="en-US" i="1" dirty="0" smtClean="0"/>
              <a:t>N </a:t>
            </a:r>
            <a:r>
              <a:rPr lang="en-US" dirty="0" smtClean="0"/>
              <a:t>jobs, the state probabilities are of the </a:t>
            </a:r>
            <a:r>
              <a:rPr lang="en-US" dirty="0" smtClean="0"/>
              <a:t>form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P(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k</a:t>
            </a:r>
            <a:r>
              <a:rPr lang="en-US" dirty="0" smtClean="0"/>
              <a:t>) =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1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2</a:t>
            </a:r>
            <a:r>
              <a:rPr lang="en-US" dirty="0" smtClean="0"/>
              <a:t>…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k</a:t>
            </a:r>
            <a:r>
              <a:rPr lang="en-US" i="1" baseline="30000" dirty="0" err="1" smtClean="0"/>
              <a:t>n</a:t>
            </a:r>
            <a:r>
              <a:rPr lang="en-US" sz="2000" i="1" baseline="30000" dirty="0" err="1" smtClean="0"/>
              <a:t>k</a:t>
            </a:r>
            <a:r>
              <a:rPr lang="en-US" sz="2000" i="1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sz="2000" i="1" dirty="0" smtClean="0"/>
              <a:t>	</a:t>
            </a:r>
            <a:r>
              <a:rPr lang="en-US" dirty="0" smtClean="0"/>
              <a:t>where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i="1" dirty="0" smtClean="0">
                <a:latin typeface="Times New Roman"/>
                <a:cs typeface="Times New Roman"/>
              </a:rPr>
              <a:t>, </a:t>
            </a:r>
            <a:r>
              <a:rPr lang="en-US" dirty="0" smtClean="0">
                <a:latin typeface="Times New Roman"/>
                <a:cs typeface="Times New Roman"/>
              </a:rPr>
              <a:t>and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i="1" baseline="30000" dirty="0" smtClean="0">
                <a:latin typeface="Times New Roman"/>
                <a:cs typeface="Times New Roman"/>
              </a:rPr>
              <a:t>’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n-US" sz="4100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l-GR" baseline="-25000" dirty="0" smtClean="0">
                <a:latin typeface="Times New Roman"/>
                <a:cs typeface="Times New Roman"/>
              </a:rPr>
              <a:t>Σ</a:t>
            </a:r>
            <a:r>
              <a:rPr lang="en-US" sz="2000" i="1" baseline="-50000" dirty="0" err="1" smtClean="0">
                <a:latin typeface="Times New Roman"/>
                <a:cs typeface="Times New Roman"/>
              </a:rPr>
              <a:t>i</a:t>
            </a:r>
            <a:r>
              <a:rPr lang="en-US" sz="2400" i="1" baseline="-32000" dirty="0" err="1" smtClean="0">
                <a:latin typeface="Times New Roman"/>
                <a:cs typeface="Times New Roman"/>
              </a:rPr>
              <a:t>n</a:t>
            </a:r>
            <a:r>
              <a:rPr lang="en-US" sz="1800" i="1" baseline="-60000" dirty="0" err="1" smtClean="0">
                <a:latin typeface="Times New Roman"/>
                <a:cs typeface="Times New Roman"/>
              </a:rPr>
              <a:t>i</a:t>
            </a:r>
            <a:r>
              <a:rPr lang="en-US" sz="2400" i="1" baseline="-34000" dirty="0" smtClean="0">
                <a:latin typeface="Times New Roman"/>
                <a:cs typeface="Times New Roman"/>
              </a:rPr>
              <a:t>=N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1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2</a:t>
            </a:r>
            <a:r>
              <a:rPr lang="en-US" dirty="0" smtClean="0"/>
              <a:t>…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k</a:t>
            </a:r>
            <a:r>
              <a:rPr lang="en-US" i="1" baseline="30000" dirty="0" err="1" smtClean="0"/>
              <a:t>n</a:t>
            </a:r>
            <a:r>
              <a:rPr lang="en-US" sz="2000" i="1" baseline="30000" dirty="0" err="1" smtClean="0"/>
              <a:t>k</a:t>
            </a:r>
            <a:r>
              <a:rPr lang="en-US" sz="2000" i="1" dirty="0" smtClean="0"/>
              <a:t> </a:t>
            </a:r>
            <a:r>
              <a:rPr lang="en-US" sz="4100" dirty="0" smtClean="0"/>
              <a:t>]</a:t>
            </a:r>
            <a:r>
              <a:rPr lang="en-US" baseline="60000" dirty="0" smtClean="0"/>
              <a:t>-1</a:t>
            </a:r>
            <a:r>
              <a:rPr lang="en-US" dirty="0" smtClean="0">
                <a:latin typeface="Times New Roman"/>
                <a:cs typeface="Times New Roman"/>
              </a:rPr>
              <a:t> is a normalization </a:t>
            </a:r>
            <a:r>
              <a:rPr lang="en-US" dirty="0" smtClean="0">
                <a:latin typeface="Times New Roman"/>
                <a:cs typeface="Times New Roman"/>
              </a:rPr>
              <a:t>constant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Solving for the</a:t>
            </a:r>
            <a:r>
              <a:rPr lang="en-US" dirty="0" smtClean="0"/>
              <a:t>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cs typeface="Times New Roman"/>
              </a:rPr>
              <a:t>’s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calls for solving a system of </a:t>
            </a:r>
            <a:r>
              <a:rPr lang="en-US" i="1" dirty="0" smtClean="0">
                <a:latin typeface="Times New Roman"/>
                <a:cs typeface="Times New Roman"/>
              </a:rPr>
              <a:t>k </a:t>
            </a:r>
            <a:r>
              <a:rPr lang="en-US" dirty="0" smtClean="0">
                <a:latin typeface="Times New Roman"/>
                <a:cs typeface="Times New Roman"/>
              </a:rPr>
              <a:t>simultaneous </a:t>
            </a:r>
            <a:r>
              <a:rPr lang="en-US" dirty="0" smtClean="0">
                <a:latin typeface="Times New Roman"/>
                <a:cs typeface="Times New Roman"/>
              </a:rPr>
              <a:t>rate equations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ji</a:t>
            </a:r>
            <a:endParaRPr lang="en-US" i="1" baseline="-250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Computing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calls for adding up a total of                terms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This grows exponentially in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We need a better approach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80252" y="4572000"/>
          <a:ext cx="1185333" cy="762000"/>
        </p:xfrm>
        <a:graphic>
          <a:graphicData uri="http://schemas.openxmlformats.org/presentationml/2006/ole">
            <p:oleObj spid="_x0000_s35842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In a closed Jackson network with </a:t>
            </a:r>
            <a:r>
              <a:rPr lang="en-US" i="1" dirty="0" smtClean="0"/>
              <a:t>M</a:t>
            </a:r>
            <a:r>
              <a:rPr lang="en-US" dirty="0" smtClean="0"/>
              <a:t> &gt; 1 jobs, an arrival to (any) server </a:t>
            </a:r>
            <a:r>
              <a:rPr lang="en-US" i="1" dirty="0" smtClean="0"/>
              <a:t>j</a:t>
            </a:r>
            <a:r>
              <a:rPr lang="en-US" dirty="0" smtClean="0"/>
              <a:t> sees a distribution of the number of jobs at each server equal to the distribution of the number of jobs at each server in the same network, but with only </a:t>
            </a:r>
            <a:r>
              <a:rPr lang="en-US" i="1" dirty="0" smtClean="0"/>
              <a:t>M</a:t>
            </a:r>
            <a:r>
              <a:rPr lang="en-US" dirty="0" smtClean="0"/>
              <a:t> – 1 jobs.</a:t>
            </a:r>
          </a:p>
          <a:p>
            <a:pPr lvl="1"/>
            <a:r>
              <a:rPr lang="en-US" dirty="0" smtClean="0"/>
              <a:t>The mean number of jobs the arrival sees at server </a:t>
            </a:r>
            <a:r>
              <a:rPr lang="en-US" i="1" dirty="0" smtClean="0"/>
              <a:t>j</a:t>
            </a:r>
            <a:r>
              <a:rPr lang="en-US" dirty="0" smtClean="0"/>
              <a:t> is equal to E[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 – 1)</a:t>
            </a:r>
            <a:r>
              <a:rPr lang="en-US" dirty="0" smtClean="0"/>
              <a:t>]</a:t>
            </a:r>
          </a:p>
          <a:p>
            <a:r>
              <a:rPr lang="en-US" dirty="0" smtClean="0"/>
              <a:t>We can use the Arrival Theorem to derive a recursion for the mean response time at server </a:t>
            </a:r>
            <a:r>
              <a:rPr lang="en-US" i="1" dirty="0" smtClean="0"/>
              <a:t>j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Value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simple recursive approach to computing </a:t>
            </a: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)</a:t>
            </a:r>
            <a:r>
              <a:rPr lang="en-US" dirty="0" smtClean="0"/>
              <a:t>] </a:t>
            </a:r>
            <a:r>
              <a:rPr lang="en-US" dirty="0" smtClean="0"/>
              <a:t>(and </a:t>
            </a:r>
            <a:r>
              <a:rPr lang="en-US" dirty="0" smtClean="0"/>
              <a:t>E[</a:t>
            </a:r>
            <a:r>
              <a:rPr lang="en-US" i="1" dirty="0" smtClean="0"/>
              <a:t>N</a:t>
            </a:r>
            <a:r>
              <a:rPr lang="en-US" i="1" baseline="-25000" dirty="0" smtClean="0"/>
              <a:t>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)</a:t>
            </a:r>
            <a:r>
              <a:rPr lang="en-US" dirty="0" smtClean="0"/>
              <a:t>]) in a system with </a:t>
            </a:r>
            <a:r>
              <a:rPr lang="en-US" i="1" dirty="0" smtClean="0"/>
              <a:t>M</a:t>
            </a:r>
            <a:r>
              <a:rPr lang="en-US" dirty="0" smtClean="0"/>
              <a:t> &gt; 1 jobs and </a:t>
            </a:r>
            <a:r>
              <a:rPr lang="en-US" i="1" dirty="0" smtClean="0"/>
              <a:t>k</a:t>
            </a:r>
            <a:r>
              <a:rPr lang="en-US" dirty="0" smtClean="0"/>
              <a:t> servers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E[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)</a:t>
            </a:r>
            <a:r>
              <a:rPr lang="en-US" dirty="0" smtClean="0"/>
              <a:t>]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sz="4100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1+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-1)</a:t>
            </a:r>
            <a:r>
              <a:rPr lang="en-US" dirty="0" smtClean="0"/>
              <a:t>]</a:t>
            </a:r>
            <a:r>
              <a:rPr lang="en-US" sz="4100" dirty="0" smtClean="0"/>
              <a:t>)</a:t>
            </a:r>
            <a:r>
              <a:rPr lang="en-US" dirty="0" smtClean="0"/>
              <a:t>, where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 is the total arrival rate to all </a:t>
            </a:r>
            <a:r>
              <a:rPr lang="en-US" dirty="0" smtClean="0">
                <a:latin typeface="Times New Roman"/>
                <a:cs typeface="Times New Roman"/>
              </a:rPr>
              <a:t>servers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 is the fraction of those arrivals headed for server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is </a:t>
            </a:r>
            <a:r>
              <a:rPr lang="en-US" b="1" u="sng" dirty="0" smtClean="0">
                <a:latin typeface="Times New Roman"/>
                <a:cs typeface="Times New Roman"/>
              </a:rPr>
              <a:t>independent</a:t>
            </a:r>
            <a:r>
              <a:rPr lang="en-US" dirty="0" smtClean="0">
                <a:latin typeface="Times New Roman"/>
                <a:cs typeface="Times New Roman"/>
              </a:rPr>
              <a:t> of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) –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i="1" baseline="-25000" dirty="0" smtClean="0">
                <a:latin typeface="Times New Roman"/>
                <a:cs typeface="Times New Roman"/>
              </a:rPr>
              <a:t>i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baseline="-25000" dirty="0" smtClean="0">
                <a:sym typeface="Symbol"/>
              </a:rPr>
              <a:t>{</a:t>
            </a:r>
            <a:r>
              <a:rPr lang="en-US" i="1" baseline="-25000" dirty="0" smtClean="0">
                <a:sym typeface="Symbol"/>
              </a:rPr>
              <a:t>j</a:t>
            </a:r>
            <a:r>
              <a:rPr lang="en-US" baseline="-25000" dirty="0" smtClean="0">
                <a:sym typeface="Symbol"/>
              </a:rPr>
              <a:t>=1 </a:t>
            </a:r>
            <a:r>
              <a:rPr lang="en-US" baseline="-25000" dirty="0" smtClean="0">
                <a:sym typeface="Symbol"/>
              </a:rPr>
              <a:t>to 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V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 ,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V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is # visits of server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for each job completion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In </a:t>
            </a:r>
            <a:r>
              <a:rPr lang="en-US" dirty="0" smtClean="0">
                <a:sym typeface="Symbol"/>
              </a:rPr>
              <a:t>a system with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servers,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sym typeface="Symbol"/>
              </a:rPr>
              <a:t>is given by 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	 </a:t>
            </a:r>
            <a:r>
              <a:rPr lang="el-GR" sz="3600" i="1" dirty="0" smtClean="0">
                <a:latin typeface="Times New Roman"/>
                <a:cs typeface="Times New Roman"/>
              </a:rPr>
              <a:t>λ</a:t>
            </a:r>
            <a:r>
              <a:rPr lang="en-US" sz="3600" baseline="30000" dirty="0" smtClean="0">
                <a:latin typeface="Times New Roman"/>
                <a:cs typeface="Times New Roman"/>
              </a:rPr>
              <a:t>(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M</a:t>
            </a:r>
            <a:r>
              <a:rPr lang="en-US" sz="3600" baseline="30000" dirty="0" smtClean="0">
                <a:latin typeface="Times New Roman"/>
                <a:cs typeface="Times New Roman"/>
              </a:rPr>
              <a:t>)</a:t>
            </a:r>
            <a:r>
              <a:rPr lang="en-US" sz="3600" dirty="0" smtClean="0">
                <a:latin typeface="Times New Roman"/>
                <a:cs typeface="Times New Roman"/>
              </a:rPr>
              <a:t> = </a:t>
            </a:r>
            <a:r>
              <a:rPr lang="el-GR" sz="36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600" baseline="-25000" dirty="0" smtClean="0">
                <a:sym typeface="Symbol"/>
              </a:rPr>
              <a:t>{</a:t>
            </a:r>
            <a:r>
              <a:rPr lang="en-US" sz="3600" i="1" baseline="-25000" dirty="0" err="1" smtClean="0">
                <a:sym typeface="Symbol"/>
              </a:rPr>
              <a:t>i</a:t>
            </a:r>
            <a:r>
              <a:rPr lang="en-US" sz="3600" baseline="-25000" dirty="0" smtClean="0">
                <a:sym typeface="Symbol"/>
              </a:rPr>
              <a:t>=1 to </a:t>
            </a:r>
            <a:r>
              <a:rPr lang="en-US" sz="3600" i="1" baseline="-25000" dirty="0" smtClean="0">
                <a:sym typeface="Symbol"/>
              </a:rPr>
              <a:t>k</a:t>
            </a:r>
            <a:r>
              <a:rPr lang="en-US" sz="3600" baseline="-25000" dirty="0" smtClean="0">
                <a:sym typeface="Symbol"/>
              </a:rPr>
              <a:t>}</a:t>
            </a:r>
            <a:r>
              <a:rPr lang="el-GR" sz="3600" i="1" dirty="0" smtClean="0">
                <a:latin typeface="Times New Roman"/>
                <a:cs typeface="Times New Roman"/>
              </a:rPr>
              <a:t>λ</a:t>
            </a:r>
            <a:r>
              <a:rPr lang="en-US" sz="36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3600" baseline="30000" dirty="0" smtClean="0">
                <a:latin typeface="Times New Roman"/>
                <a:cs typeface="Times New Roman"/>
              </a:rPr>
              <a:t>(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M</a:t>
            </a:r>
            <a:r>
              <a:rPr lang="en-US" sz="3600" baseline="30000" dirty="0" smtClean="0">
                <a:latin typeface="Times New Roman"/>
                <a:cs typeface="Times New Roman"/>
              </a:rPr>
              <a:t>)</a:t>
            </a:r>
            <a:r>
              <a:rPr lang="en-US" sz="3600" dirty="0" smtClean="0">
                <a:latin typeface="Times New Roman"/>
                <a:cs typeface="Times New Roman"/>
              </a:rPr>
              <a:t> = </a:t>
            </a:r>
            <a:r>
              <a:rPr lang="en-US" sz="3600" i="1" dirty="0" smtClean="0">
                <a:latin typeface="Times New Roman"/>
                <a:cs typeface="Times New Roman"/>
              </a:rPr>
              <a:t>M</a:t>
            </a:r>
            <a:r>
              <a:rPr lang="en-US" sz="3600" dirty="0" smtClean="0">
                <a:latin typeface="Times New Roman"/>
                <a:cs typeface="Times New Roman"/>
              </a:rPr>
              <a:t>/</a:t>
            </a:r>
            <a:r>
              <a:rPr lang="en-US" sz="4500" dirty="0" smtClean="0">
                <a:latin typeface="Times New Roman"/>
                <a:cs typeface="Times New Roman"/>
              </a:rPr>
              <a:t>[</a:t>
            </a:r>
            <a:r>
              <a:rPr lang="el-GR" sz="38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100" baseline="-25000" dirty="0" smtClean="0">
                <a:sym typeface="Symbol"/>
              </a:rPr>
              <a:t>{</a:t>
            </a:r>
            <a:r>
              <a:rPr lang="en-US" sz="3100" i="1" baseline="-25000" dirty="0" err="1" smtClean="0">
                <a:sym typeface="Symbol"/>
              </a:rPr>
              <a:t>i</a:t>
            </a:r>
            <a:r>
              <a:rPr lang="en-US" sz="3100" baseline="-25000" dirty="0" smtClean="0">
                <a:sym typeface="Symbol"/>
              </a:rPr>
              <a:t>=1 to </a:t>
            </a:r>
            <a:r>
              <a:rPr lang="en-US" sz="3100" i="1" baseline="-25000" dirty="0" smtClean="0">
                <a:sym typeface="Symbol"/>
              </a:rPr>
              <a:t>k</a:t>
            </a:r>
            <a:r>
              <a:rPr lang="en-US" sz="3100" baseline="-25000" dirty="0" smtClean="0">
                <a:sym typeface="Symbol"/>
              </a:rPr>
              <a:t>}</a:t>
            </a:r>
            <a:r>
              <a:rPr lang="en-US" sz="3700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sz="3700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sz="3700" dirty="0" err="1" smtClean="0">
                <a:latin typeface="Times New Roman"/>
                <a:cs typeface="Times New Roman"/>
              </a:rPr>
              <a:t>E</a:t>
            </a:r>
            <a:r>
              <a:rPr lang="en-US" sz="3700" dirty="0" smtClean="0">
                <a:latin typeface="Times New Roman"/>
                <a:cs typeface="Times New Roman"/>
              </a:rPr>
              <a:t>[</a:t>
            </a:r>
            <a:r>
              <a:rPr lang="en-US" sz="3700" i="1" dirty="0" smtClean="0"/>
              <a:t>T</a:t>
            </a:r>
            <a:r>
              <a:rPr lang="en-US" sz="3700" i="1" baseline="-25000" dirty="0" smtClean="0"/>
              <a:t>i</a:t>
            </a:r>
            <a:r>
              <a:rPr lang="en-US" sz="3700" baseline="30000" dirty="0" smtClean="0"/>
              <a:t>(</a:t>
            </a:r>
            <a:r>
              <a:rPr lang="en-US" sz="3700" i="1" baseline="30000" dirty="0" smtClean="0"/>
              <a:t>M</a:t>
            </a:r>
            <a:r>
              <a:rPr lang="en-US" sz="3700" baseline="30000" dirty="0" smtClean="0"/>
              <a:t>)</a:t>
            </a:r>
            <a:r>
              <a:rPr lang="en-US" sz="3700" dirty="0" smtClean="0"/>
              <a:t>]</a:t>
            </a:r>
            <a:r>
              <a:rPr lang="en-US" sz="4500" dirty="0" smtClean="0"/>
              <a:t>]</a:t>
            </a:r>
            <a:r>
              <a:rPr lang="en-US" sz="3100" dirty="0" smtClean="0"/>
              <a:t>  (*)</a:t>
            </a:r>
          </a:p>
          <a:p>
            <a:pPr>
              <a:lnSpc>
                <a:spcPct val="120000"/>
              </a:lnSpc>
            </a:pPr>
            <a:endParaRPr lang="en-US" sz="2600" dirty="0" smtClean="0"/>
          </a:p>
          <a:p>
            <a:pPr>
              <a:lnSpc>
                <a:spcPct val="120000"/>
              </a:lnSpc>
              <a:buNone/>
            </a:pPr>
            <a:r>
              <a:rPr lang="en-US" sz="3100" dirty="0" smtClean="0"/>
              <a:t>(*) </a:t>
            </a:r>
            <a:r>
              <a:rPr lang="en-US" sz="3100" dirty="0" smtClean="0"/>
              <a:t>Based on Little’s Law and the fact that </a:t>
            </a:r>
            <a:r>
              <a:rPr lang="en-US" sz="3100" i="1" dirty="0" smtClean="0"/>
              <a:t>M</a:t>
            </a:r>
            <a:r>
              <a:rPr lang="en-US" sz="3100" dirty="0" smtClean="0"/>
              <a:t> = </a:t>
            </a:r>
            <a:r>
              <a:rPr lang="el-GR" sz="38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000" baseline="-25000" dirty="0" smtClean="0">
                <a:sym typeface="Symbol"/>
              </a:rPr>
              <a:t>{</a:t>
            </a:r>
            <a:r>
              <a:rPr lang="en-US" sz="3000" i="1" baseline="-25000" dirty="0" err="1" smtClean="0">
                <a:sym typeface="Symbol"/>
              </a:rPr>
              <a:t>i</a:t>
            </a:r>
            <a:r>
              <a:rPr lang="en-US" sz="3000" baseline="-25000" dirty="0" smtClean="0">
                <a:sym typeface="Symbol"/>
              </a:rPr>
              <a:t>=1 to </a:t>
            </a:r>
            <a:r>
              <a:rPr lang="en-US" sz="3000" i="1" baseline="-25000" dirty="0" smtClean="0">
                <a:sym typeface="Symbol"/>
              </a:rPr>
              <a:t>k</a:t>
            </a:r>
            <a:r>
              <a:rPr lang="en-US" sz="3000" baseline="-25000" dirty="0" smtClean="0">
                <a:sym typeface="Symbol"/>
              </a:rPr>
              <a:t>} </a:t>
            </a:r>
            <a:r>
              <a:rPr lang="en-US" sz="3000" dirty="0" smtClean="0">
                <a:latin typeface="Times New Roman"/>
                <a:cs typeface="Times New Roman"/>
              </a:rPr>
              <a:t>E[</a:t>
            </a:r>
            <a:r>
              <a:rPr lang="en-US" sz="3000" i="1" dirty="0" smtClean="0"/>
              <a:t>N</a:t>
            </a:r>
            <a:r>
              <a:rPr lang="en-US" sz="3000" i="1" baseline="-25000" dirty="0" smtClean="0"/>
              <a:t>i</a:t>
            </a:r>
            <a:r>
              <a:rPr lang="en-US" sz="3000" baseline="30000" dirty="0" smtClean="0"/>
              <a:t>(</a:t>
            </a:r>
            <a:r>
              <a:rPr lang="en-US" sz="3000" i="1" baseline="30000" dirty="0" smtClean="0"/>
              <a:t>M</a:t>
            </a:r>
            <a:r>
              <a:rPr lang="en-US" sz="3000" baseline="30000" dirty="0" smtClean="0"/>
              <a:t>)</a:t>
            </a:r>
            <a:r>
              <a:rPr lang="en-US" sz="3000" dirty="0" smtClean="0"/>
              <a:t>]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EB4449-0AD5-4B53-B877-8F22598522E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Value </a:t>
            </a:r>
            <a:r>
              <a:rPr lang="en-US" dirty="0" smtClean="0"/>
              <a:t>Analysis –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Initial condition of recursion: 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baseline="30000" dirty="0" smtClean="0"/>
              <a:t>(1)</a:t>
            </a:r>
            <a:r>
              <a:rPr lang="en-US" dirty="0" smtClean="0"/>
              <a:t>] </a:t>
            </a:r>
            <a:r>
              <a:rPr lang="en-US" dirty="0" smtClean="0"/>
              <a:t>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Recursive step: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dirty="0" smtClean="0"/>
              <a:t>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)</a:t>
            </a:r>
            <a:r>
              <a:rPr lang="en-US" dirty="0" smtClean="0"/>
              <a:t>]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+ </a:t>
            </a:r>
            <a:r>
              <a:rPr lang="en-US" dirty="0" smtClean="0">
                <a:latin typeface="Times New Roman"/>
                <a:cs typeface="Times New Roman"/>
              </a:rPr>
              <a:t>E[Number at server </a:t>
            </a:r>
            <a:r>
              <a:rPr lang="en-US" i="1" dirty="0" smtClean="0">
                <a:latin typeface="Times New Roman"/>
                <a:cs typeface="Times New Roman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 seen by arrival at </a:t>
            </a:r>
            <a:r>
              <a:rPr lang="en-US" i="1" dirty="0" smtClean="0">
                <a:latin typeface="Times New Roman"/>
                <a:cs typeface="Times New Roman"/>
              </a:rPr>
              <a:t>j</a:t>
            </a:r>
            <a:r>
              <a:rPr lang="en-US" dirty="0" smtClean="0"/>
              <a:t>]/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=</a:t>
            </a:r>
            <a:r>
              <a:rPr lang="en-US" dirty="0" smtClean="0"/>
              <a:t>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+ 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-1</a:t>
            </a:r>
            <a:r>
              <a:rPr lang="en-US" baseline="30000" dirty="0" smtClean="0"/>
              <a:t>)</a:t>
            </a:r>
            <a:r>
              <a:rPr lang="en-US" dirty="0" smtClean="0"/>
              <a:t>]</a:t>
            </a:r>
            <a:r>
              <a:rPr lang="en-US" dirty="0" smtClean="0"/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dirty="0" smtClean="0"/>
              <a:t> </a:t>
            </a:r>
            <a:r>
              <a:rPr lang="en-US" dirty="0" smtClean="0"/>
              <a:t> –  by Arrival Theorem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                 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+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-1</a:t>
            </a:r>
            <a:r>
              <a:rPr lang="en-US" baseline="30000" dirty="0" smtClean="0"/>
              <a:t>)</a:t>
            </a:r>
            <a:r>
              <a:rPr lang="en-US" dirty="0" smtClean="0"/>
              <a:t>]/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dirty="0" smtClean="0"/>
              <a:t>  –  </a:t>
            </a:r>
            <a:r>
              <a:rPr lang="en-US" dirty="0" smtClean="0"/>
              <a:t>by Little’s Law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                 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+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-1</a:t>
            </a:r>
            <a:r>
              <a:rPr lang="en-US" baseline="30000" dirty="0" smtClean="0"/>
              <a:t>)</a:t>
            </a:r>
            <a:r>
              <a:rPr lang="en-US" dirty="0" smtClean="0"/>
              <a:t>]/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dirty="0" smtClean="0"/>
              <a:t>  –  </a:t>
            </a:r>
            <a:r>
              <a:rPr lang="en-US" dirty="0" smtClean="0"/>
              <a:t>since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Next step is to computer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-1)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sym typeface="Symbol"/>
              </a:rPr>
              <a:t>using Little’s Law and the fact that </a:t>
            </a:r>
          </a:p>
          <a:p>
            <a:pPr>
              <a:lnSpc>
                <a:spcPct val="120000"/>
              </a:lnSpc>
              <a:buNone/>
            </a:pPr>
            <a:r>
              <a:rPr lang="en-US" sz="3300" i="1" dirty="0" smtClean="0"/>
              <a:t>	</a:t>
            </a:r>
            <a:r>
              <a:rPr lang="en-US" sz="3100" i="1" dirty="0" smtClean="0"/>
              <a:t>M</a:t>
            </a:r>
            <a:r>
              <a:rPr lang="en-US" sz="3100" dirty="0" smtClean="0"/>
              <a:t> </a:t>
            </a:r>
            <a:r>
              <a:rPr lang="en-US" sz="3100" dirty="0" smtClean="0"/>
              <a:t>–1 </a:t>
            </a:r>
            <a:r>
              <a:rPr lang="en-US" sz="3100" dirty="0" smtClean="0"/>
              <a:t>= </a:t>
            </a:r>
            <a:r>
              <a:rPr lang="el-GR" sz="31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100" baseline="-25000" dirty="0" smtClean="0">
                <a:sym typeface="Symbol"/>
              </a:rPr>
              <a:t>{</a:t>
            </a:r>
            <a:r>
              <a:rPr lang="en-US" sz="3100" i="1" baseline="-25000" dirty="0" smtClean="0">
                <a:sym typeface="Symbol"/>
              </a:rPr>
              <a:t>j</a:t>
            </a:r>
            <a:r>
              <a:rPr lang="en-US" sz="3100" baseline="-25000" dirty="0" smtClean="0">
                <a:sym typeface="Symbol"/>
              </a:rPr>
              <a:t>=1 </a:t>
            </a:r>
            <a:r>
              <a:rPr lang="en-US" sz="3100" baseline="-25000" dirty="0" smtClean="0">
                <a:sym typeface="Symbol"/>
              </a:rPr>
              <a:t>to </a:t>
            </a:r>
            <a:r>
              <a:rPr lang="en-US" sz="3100" i="1" baseline="-25000" dirty="0" smtClean="0">
                <a:sym typeface="Symbol"/>
              </a:rPr>
              <a:t>k</a:t>
            </a:r>
            <a:r>
              <a:rPr lang="en-US" sz="3100" baseline="-25000" dirty="0" smtClean="0">
                <a:sym typeface="Symbol"/>
              </a:rPr>
              <a:t>} </a:t>
            </a:r>
            <a:r>
              <a:rPr lang="en-US" sz="3100" dirty="0" smtClean="0">
                <a:latin typeface="Times New Roman"/>
                <a:cs typeface="Times New Roman"/>
              </a:rPr>
              <a:t>E[</a:t>
            </a:r>
            <a:r>
              <a:rPr lang="en-US" sz="3100" i="1" dirty="0" err="1" smtClean="0"/>
              <a:t>N</a:t>
            </a:r>
            <a:r>
              <a:rPr lang="en-US" sz="3100" i="1" baseline="-25000" dirty="0" err="1" smtClean="0"/>
              <a:t>j</a:t>
            </a:r>
            <a:r>
              <a:rPr lang="en-US" sz="3100" baseline="30000" dirty="0" smtClean="0"/>
              <a:t>(</a:t>
            </a:r>
            <a:r>
              <a:rPr lang="en-US" sz="3100" i="1" baseline="30000" dirty="0" smtClean="0"/>
              <a:t>M</a:t>
            </a:r>
            <a:r>
              <a:rPr lang="en-US" sz="3100" baseline="30000" dirty="0" smtClean="0"/>
              <a:t>-1)</a:t>
            </a:r>
            <a:r>
              <a:rPr lang="en-US" sz="3100" dirty="0" smtClean="0"/>
              <a:t>]</a:t>
            </a:r>
          </a:p>
          <a:p>
            <a:pPr>
              <a:lnSpc>
                <a:spcPct val="120000"/>
              </a:lnSpc>
              <a:buNone/>
            </a:pPr>
            <a:r>
              <a:rPr lang="en-US" sz="3100" dirty="0" smtClean="0"/>
              <a:t>              = </a:t>
            </a:r>
            <a:r>
              <a:rPr lang="el-GR" sz="31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100" baseline="-25000" dirty="0" smtClean="0">
                <a:sym typeface="Symbol"/>
              </a:rPr>
              <a:t>{</a:t>
            </a:r>
            <a:r>
              <a:rPr lang="en-US" sz="3100" i="1" baseline="-25000" dirty="0" smtClean="0">
                <a:sym typeface="Symbol"/>
              </a:rPr>
              <a:t>j</a:t>
            </a:r>
            <a:r>
              <a:rPr lang="en-US" sz="3100" baseline="-25000" dirty="0" smtClean="0">
                <a:sym typeface="Symbol"/>
              </a:rPr>
              <a:t>=1 </a:t>
            </a:r>
            <a:r>
              <a:rPr lang="en-US" sz="3100" baseline="-25000" dirty="0" smtClean="0">
                <a:sym typeface="Symbol"/>
              </a:rPr>
              <a:t>to </a:t>
            </a:r>
            <a:r>
              <a:rPr lang="en-US" sz="3100" i="1" baseline="-25000" dirty="0" smtClean="0">
                <a:sym typeface="Symbol"/>
              </a:rPr>
              <a:t>k</a:t>
            </a:r>
            <a:r>
              <a:rPr lang="en-US" sz="3100" baseline="-25000" dirty="0" smtClean="0">
                <a:sym typeface="Symbol"/>
              </a:rPr>
              <a:t>}</a:t>
            </a:r>
            <a:r>
              <a:rPr lang="el-GR" sz="3100" i="1" dirty="0" smtClean="0">
                <a:latin typeface="Times New Roman"/>
                <a:cs typeface="Times New Roman"/>
              </a:rPr>
              <a:t>λ</a:t>
            </a:r>
            <a:r>
              <a:rPr lang="en-US" sz="3100" i="1" baseline="-25000" dirty="0" smtClean="0">
                <a:latin typeface="Times New Roman"/>
                <a:cs typeface="Times New Roman"/>
              </a:rPr>
              <a:t>j</a:t>
            </a:r>
            <a:r>
              <a:rPr lang="en-US" sz="3100" baseline="30000" dirty="0" smtClean="0">
                <a:latin typeface="Times New Roman"/>
                <a:cs typeface="Times New Roman"/>
              </a:rPr>
              <a:t>(</a:t>
            </a:r>
            <a:r>
              <a:rPr lang="en-US" sz="3100" i="1" baseline="30000" dirty="0" smtClean="0">
                <a:latin typeface="Times New Roman"/>
                <a:cs typeface="Times New Roman"/>
              </a:rPr>
              <a:t>M</a:t>
            </a:r>
            <a:r>
              <a:rPr lang="en-US" sz="3100" baseline="30000" dirty="0" smtClean="0">
                <a:latin typeface="Times New Roman"/>
                <a:cs typeface="Times New Roman"/>
              </a:rPr>
              <a:t>-1)</a:t>
            </a:r>
            <a:r>
              <a:rPr lang="en-US" sz="3100" baseline="-25000" dirty="0" smtClean="0">
                <a:sym typeface="Symbol"/>
              </a:rPr>
              <a:t> </a:t>
            </a:r>
            <a:r>
              <a:rPr lang="en-US" sz="3100" dirty="0" smtClean="0">
                <a:latin typeface="Times New Roman"/>
                <a:cs typeface="Times New Roman"/>
              </a:rPr>
              <a:t>E[</a:t>
            </a:r>
            <a:r>
              <a:rPr lang="en-US" sz="3100" i="1" dirty="0" err="1" smtClean="0"/>
              <a:t>T</a:t>
            </a:r>
            <a:r>
              <a:rPr lang="en-US" sz="3100" i="1" baseline="-25000" dirty="0" err="1" smtClean="0"/>
              <a:t>j</a:t>
            </a:r>
            <a:r>
              <a:rPr lang="en-US" sz="3100" baseline="30000" dirty="0" smtClean="0"/>
              <a:t>(</a:t>
            </a:r>
            <a:r>
              <a:rPr lang="en-US" sz="3100" i="1" baseline="30000" dirty="0" smtClean="0"/>
              <a:t>M</a:t>
            </a:r>
            <a:r>
              <a:rPr lang="en-US" sz="3100" baseline="30000" dirty="0" smtClean="0"/>
              <a:t>-1)</a:t>
            </a:r>
            <a:r>
              <a:rPr lang="en-US" sz="3100" dirty="0" smtClean="0"/>
              <a:t>]</a:t>
            </a:r>
            <a:endParaRPr lang="en-US" sz="3300" dirty="0" smtClean="0"/>
          </a:p>
          <a:p>
            <a:pPr>
              <a:lnSpc>
                <a:spcPct val="120000"/>
              </a:lnSpc>
              <a:buNone/>
            </a:pPr>
            <a:r>
              <a:rPr lang="en-US" sz="3100" dirty="0" smtClean="0"/>
              <a:t>     </a:t>
            </a:r>
            <a:r>
              <a:rPr lang="en-US" sz="3100" dirty="0" smtClean="0"/>
              <a:t>         </a:t>
            </a:r>
            <a:r>
              <a:rPr lang="en-US" sz="3100" dirty="0" smtClean="0"/>
              <a:t>= </a:t>
            </a:r>
            <a:r>
              <a:rPr lang="el-GR" sz="31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100" baseline="-25000" dirty="0" smtClean="0">
                <a:sym typeface="Symbol"/>
              </a:rPr>
              <a:t>{</a:t>
            </a:r>
            <a:r>
              <a:rPr lang="en-US" sz="3100" i="1" baseline="-25000" dirty="0" smtClean="0">
                <a:sym typeface="Symbol"/>
              </a:rPr>
              <a:t>j</a:t>
            </a:r>
            <a:r>
              <a:rPr lang="en-US" sz="3100" baseline="-25000" dirty="0" smtClean="0">
                <a:sym typeface="Symbol"/>
              </a:rPr>
              <a:t>=1 to </a:t>
            </a:r>
            <a:r>
              <a:rPr lang="en-US" sz="3100" i="1" baseline="-25000" dirty="0" smtClean="0">
                <a:sym typeface="Symbol"/>
              </a:rPr>
              <a:t>k</a:t>
            </a:r>
            <a:r>
              <a:rPr lang="en-US" sz="3100" baseline="-25000" dirty="0" smtClean="0">
                <a:sym typeface="Symbol"/>
              </a:rPr>
              <a:t>}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400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sz="2400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l-GR" sz="3100" i="1" dirty="0" smtClean="0">
                <a:latin typeface="Times New Roman"/>
                <a:cs typeface="Times New Roman"/>
              </a:rPr>
              <a:t>λ</a:t>
            </a:r>
            <a:r>
              <a:rPr lang="en-US" sz="3100" baseline="30000" dirty="0" smtClean="0">
                <a:latin typeface="Times New Roman"/>
                <a:cs typeface="Times New Roman"/>
              </a:rPr>
              <a:t>(</a:t>
            </a:r>
            <a:r>
              <a:rPr lang="en-US" sz="3100" i="1" baseline="30000" dirty="0" smtClean="0">
                <a:latin typeface="Times New Roman"/>
                <a:cs typeface="Times New Roman"/>
              </a:rPr>
              <a:t>M</a:t>
            </a:r>
            <a:r>
              <a:rPr lang="en-US" sz="3100" baseline="30000" dirty="0" smtClean="0">
                <a:latin typeface="Times New Roman"/>
                <a:cs typeface="Times New Roman"/>
              </a:rPr>
              <a:t>-1</a:t>
            </a:r>
            <a:r>
              <a:rPr lang="en-US" sz="3100" baseline="30000" dirty="0" smtClean="0">
                <a:latin typeface="Times New Roman"/>
                <a:cs typeface="Times New Roman"/>
              </a:rPr>
              <a:t>)</a:t>
            </a:r>
            <a:r>
              <a:rPr lang="en-US" sz="3100" baseline="-25000" dirty="0" smtClean="0">
                <a:sym typeface="Symbol"/>
              </a:rPr>
              <a:t> </a:t>
            </a:r>
            <a:r>
              <a:rPr lang="en-US" sz="3100" dirty="0" smtClean="0">
                <a:latin typeface="Times New Roman"/>
                <a:cs typeface="Times New Roman"/>
              </a:rPr>
              <a:t>E[</a:t>
            </a:r>
            <a:r>
              <a:rPr lang="en-US" sz="3100" i="1" dirty="0" err="1" smtClean="0"/>
              <a:t>T</a:t>
            </a:r>
            <a:r>
              <a:rPr lang="en-US" sz="3100" i="1" baseline="-25000" dirty="0" err="1" smtClean="0"/>
              <a:t>j</a:t>
            </a:r>
            <a:r>
              <a:rPr lang="en-US" sz="3100" baseline="30000" dirty="0" smtClean="0"/>
              <a:t>(</a:t>
            </a:r>
            <a:r>
              <a:rPr lang="en-US" sz="3100" i="1" baseline="30000" dirty="0" smtClean="0"/>
              <a:t>M</a:t>
            </a:r>
            <a:r>
              <a:rPr lang="en-US" sz="3100" baseline="30000" dirty="0" smtClean="0"/>
              <a:t>-1</a:t>
            </a:r>
            <a:r>
              <a:rPr lang="en-US" sz="3100" baseline="30000" dirty="0" smtClean="0"/>
              <a:t>)</a:t>
            </a:r>
            <a:r>
              <a:rPr lang="en-US" sz="3100" dirty="0" smtClean="0"/>
              <a:t>]</a:t>
            </a:r>
            <a:endParaRPr lang="en-US" sz="3300" dirty="0" smtClean="0"/>
          </a:p>
          <a:p>
            <a:pPr lvl="1">
              <a:lnSpc>
                <a:spcPct val="120000"/>
              </a:lnSpc>
              <a:buNone/>
            </a:pPr>
            <a:r>
              <a:rPr lang="en-US" sz="3100" dirty="0" smtClean="0"/>
              <a:t>        = </a:t>
            </a:r>
            <a:r>
              <a:rPr lang="el-GR" sz="3100" i="1" dirty="0" smtClean="0">
                <a:latin typeface="Times New Roman"/>
                <a:cs typeface="Times New Roman"/>
              </a:rPr>
              <a:t>λ</a:t>
            </a:r>
            <a:r>
              <a:rPr lang="en-US" sz="3100" baseline="30000" dirty="0" smtClean="0">
                <a:latin typeface="Times New Roman"/>
                <a:cs typeface="Times New Roman"/>
              </a:rPr>
              <a:t>(</a:t>
            </a:r>
            <a:r>
              <a:rPr lang="en-US" sz="3100" i="1" baseline="30000" dirty="0" smtClean="0">
                <a:latin typeface="Times New Roman"/>
                <a:cs typeface="Times New Roman"/>
              </a:rPr>
              <a:t>M</a:t>
            </a:r>
            <a:r>
              <a:rPr lang="en-US" sz="3100" baseline="30000" dirty="0" smtClean="0">
                <a:latin typeface="Times New Roman"/>
                <a:cs typeface="Times New Roman"/>
              </a:rPr>
              <a:t>-1) </a:t>
            </a:r>
            <a:r>
              <a:rPr lang="el-GR" sz="31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100" baseline="-25000" dirty="0" smtClean="0">
                <a:sym typeface="Symbol"/>
              </a:rPr>
              <a:t>{</a:t>
            </a:r>
            <a:r>
              <a:rPr lang="en-US" sz="3100" i="1" baseline="-25000" dirty="0" smtClean="0">
                <a:sym typeface="Symbol"/>
              </a:rPr>
              <a:t>j</a:t>
            </a:r>
            <a:r>
              <a:rPr lang="en-US" sz="3100" baseline="-25000" dirty="0" smtClean="0">
                <a:sym typeface="Symbol"/>
              </a:rPr>
              <a:t>=1 to </a:t>
            </a:r>
            <a:r>
              <a:rPr lang="en-US" sz="3100" i="1" baseline="-25000" dirty="0" smtClean="0">
                <a:sym typeface="Symbol"/>
              </a:rPr>
              <a:t>k</a:t>
            </a:r>
            <a:r>
              <a:rPr lang="en-US" sz="3100" baseline="-25000" dirty="0" smtClean="0">
                <a:sym typeface="Symbol"/>
              </a:rPr>
              <a:t>}</a:t>
            </a:r>
            <a:r>
              <a:rPr lang="en-US" sz="2400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400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sz="2400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sz="3100" baseline="-25000" dirty="0" smtClean="0">
                <a:sym typeface="Symbol"/>
              </a:rPr>
              <a:t> </a:t>
            </a:r>
            <a:r>
              <a:rPr lang="en-US" sz="3100" dirty="0" smtClean="0">
                <a:latin typeface="Times New Roman"/>
                <a:cs typeface="Times New Roman"/>
              </a:rPr>
              <a:t>E[</a:t>
            </a:r>
            <a:r>
              <a:rPr lang="en-US" sz="3100" i="1" dirty="0" err="1" smtClean="0"/>
              <a:t>T</a:t>
            </a:r>
            <a:r>
              <a:rPr lang="en-US" sz="3100" i="1" baseline="-25000" dirty="0" err="1" smtClean="0"/>
              <a:t>j</a:t>
            </a:r>
            <a:r>
              <a:rPr lang="en-US" sz="3100" baseline="30000" dirty="0" smtClean="0"/>
              <a:t>(</a:t>
            </a:r>
            <a:r>
              <a:rPr lang="en-US" sz="3100" i="1" baseline="30000" dirty="0" smtClean="0"/>
              <a:t>M</a:t>
            </a:r>
            <a:r>
              <a:rPr lang="en-US" sz="3100" baseline="30000" dirty="0" smtClean="0"/>
              <a:t>-1)</a:t>
            </a:r>
            <a:r>
              <a:rPr lang="en-US" sz="3100" dirty="0" smtClean="0"/>
              <a:t>]</a:t>
            </a:r>
            <a:endParaRPr lang="en-US" sz="3100" dirty="0" smtClean="0"/>
          </a:p>
          <a:p>
            <a:pPr>
              <a:lnSpc>
                <a:spcPct val="120000"/>
              </a:lnSpc>
              <a:buFont typeface="Symbol" pitchFamily="18" charset="2"/>
              <a:buChar char="Þ"/>
            </a:pPr>
            <a:r>
              <a:rPr lang="el-GR" sz="3600" i="1" dirty="0" smtClean="0">
                <a:latin typeface="Times New Roman"/>
                <a:cs typeface="Times New Roman"/>
              </a:rPr>
              <a:t>λ</a:t>
            </a:r>
            <a:r>
              <a:rPr lang="en-US" sz="3600" baseline="30000" dirty="0" smtClean="0">
                <a:latin typeface="Times New Roman"/>
                <a:cs typeface="Times New Roman"/>
              </a:rPr>
              <a:t>(</a:t>
            </a:r>
            <a:r>
              <a:rPr lang="en-US" sz="3600" i="1" baseline="30000" dirty="0" smtClean="0">
                <a:latin typeface="Times New Roman"/>
                <a:cs typeface="Times New Roman"/>
              </a:rPr>
              <a:t>M</a:t>
            </a:r>
            <a:r>
              <a:rPr lang="en-US" sz="3600" baseline="30000" dirty="0" smtClean="0">
                <a:latin typeface="Times New Roman"/>
                <a:cs typeface="Times New Roman"/>
              </a:rPr>
              <a:t>-1)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atin typeface="Times New Roman"/>
                <a:cs typeface="Times New Roman"/>
              </a:rPr>
              <a:t>= </a:t>
            </a:r>
            <a:r>
              <a:rPr lang="en-US" sz="3600" dirty="0" smtClean="0">
                <a:latin typeface="Times New Roman"/>
                <a:cs typeface="Times New Roman"/>
              </a:rPr>
              <a:t>(</a:t>
            </a:r>
            <a:r>
              <a:rPr lang="en-US" sz="3600" i="1" dirty="0" smtClean="0">
                <a:latin typeface="Times New Roman"/>
                <a:cs typeface="Times New Roman"/>
              </a:rPr>
              <a:t>M–</a:t>
            </a:r>
            <a:r>
              <a:rPr lang="en-US" sz="3600" dirty="0" smtClean="0">
                <a:latin typeface="Times New Roman"/>
                <a:cs typeface="Times New Roman"/>
              </a:rPr>
              <a:t>1)/</a:t>
            </a:r>
            <a:r>
              <a:rPr lang="en-US" sz="4500" dirty="0" smtClean="0">
                <a:latin typeface="Times New Roman"/>
                <a:cs typeface="Times New Roman"/>
              </a:rPr>
              <a:t>[</a:t>
            </a:r>
            <a:r>
              <a:rPr lang="el-GR" sz="3800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sz="3100" baseline="-25000" dirty="0" smtClean="0">
                <a:sym typeface="Symbol"/>
              </a:rPr>
              <a:t>{</a:t>
            </a:r>
            <a:r>
              <a:rPr lang="en-US" sz="3100" i="1" baseline="-25000" dirty="0" smtClean="0">
                <a:sym typeface="Symbol"/>
              </a:rPr>
              <a:t>j</a:t>
            </a:r>
            <a:r>
              <a:rPr lang="en-US" sz="3100" baseline="-25000" dirty="0" smtClean="0">
                <a:sym typeface="Symbol"/>
              </a:rPr>
              <a:t>=1 </a:t>
            </a:r>
            <a:r>
              <a:rPr lang="en-US" sz="3100" baseline="-25000" dirty="0" smtClean="0">
                <a:sym typeface="Symbol"/>
              </a:rPr>
              <a:t>to </a:t>
            </a:r>
            <a:r>
              <a:rPr lang="en-US" sz="3100" i="1" baseline="-25000" dirty="0" smtClean="0">
                <a:sym typeface="Symbol"/>
              </a:rPr>
              <a:t>k</a:t>
            </a:r>
            <a:r>
              <a:rPr lang="en-US" sz="3100" baseline="-25000" dirty="0" smtClean="0">
                <a:sym typeface="Symbol"/>
              </a:rPr>
              <a:t>}</a:t>
            </a:r>
            <a:r>
              <a:rPr lang="en-US" sz="3700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sz="3700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sz="3700" dirty="0" err="1" smtClean="0">
                <a:latin typeface="Times New Roman"/>
                <a:cs typeface="Times New Roman"/>
              </a:rPr>
              <a:t>E</a:t>
            </a:r>
            <a:r>
              <a:rPr lang="en-US" sz="3700" dirty="0" smtClean="0">
                <a:latin typeface="Times New Roman"/>
                <a:cs typeface="Times New Roman"/>
              </a:rPr>
              <a:t>[</a:t>
            </a:r>
            <a:r>
              <a:rPr lang="en-US" sz="3700" i="1" dirty="0" err="1" smtClean="0"/>
              <a:t>T</a:t>
            </a:r>
            <a:r>
              <a:rPr lang="en-US" sz="3700" i="1" baseline="-25000" dirty="0" err="1" smtClean="0"/>
              <a:t>j</a:t>
            </a:r>
            <a:r>
              <a:rPr lang="en-US" sz="3700" baseline="30000" dirty="0" smtClean="0"/>
              <a:t>(</a:t>
            </a:r>
            <a:r>
              <a:rPr lang="en-US" sz="3700" i="1" baseline="30000" dirty="0" smtClean="0"/>
              <a:t>M</a:t>
            </a:r>
            <a:r>
              <a:rPr lang="en-US" sz="3700" baseline="30000" dirty="0" smtClean="0"/>
              <a:t>-1)</a:t>
            </a:r>
            <a:r>
              <a:rPr lang="en-US" sz="3700" dirty="0" smtClean="0"/>
              <a:t>]</a:t>
            </a:r>
            <a:r>
              <a:rPr lang="en-US" sz="4500" dirty="0" smtClean="0"/>
              <a:t>]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EB4449-0AD5-4B53-B877-8F22598522E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MVA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9400"/>
            <a:ext cx="8686800" cy="3810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What are E[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(3)</a:t>
            </a:r>
            <a:r>
              <a:rPr lang="en-US" dirty="0" smtClean="0"/>
              <a:t>] and E[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(3)</a:t>
            </a:r>
            <a:r>
              <a:rPr lang="en-US" dirty="0" smtClean="0"/>
              <a:t>], for </a:t>
            </a:r>
            <a:r>
              <a:rPr lang="en-US" i="1" dirty="0" smtClean="0"/>
              <a:t>M</a:t>
            </a:r>
            <a:r>
              <a:rPr lang="en-US" dirty="0" smtClean="0"/>
              <a:t> = 3?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Note that in this system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=1/2 (each server sees each job once, and so experience half of all job visits to servers in the system)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Recursion for 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</a:t>
            </a:r>
            <a:r>
              <a:rPr lang="en-US" i="1" baseline="30000" dirty="0" err="1" smtClean="0"/>
              <a:t>i</a:t>
            </a:r>
            <a:r>
              <a:rPr lang="en-US" baseline="30000" dirty="0" smtClean="0"/>
              <a:t>)</a:t>
            </a:r>
            <a:r>
              <a:rPr lang="en-US" dirty="0" smtClean="0"/>
              <a:t>] and E[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</a:t>
            </a:r>
            <a:r>
              <a:rPr lang="en-US" i="1" baseline="30000" dirty="0" err="1" smtClean="0"/>
              <a:t>i</a:t>
            </a:r>
            <a:r>
              <a:rPr lang="en-US" baseline="30000" dirty="0" smtClean="0"/>
              <a:t>)</a:t>
            </a:r>
            <a:r>
              <a:rPr lang="en-US" dirty="0" smtClean="0"/>
              <a:t>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(1)</a:t>
            </a:r>
            <a:r>
              <a:rPr lang="en-US" dirty="0" smtClean="0"/>
              <a:t>]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1,</a:t>
            </a:r>
            <a:r>
              <a:rPr lang="en-US" dirty="0" smtClean="0"/>
              <a:t> E[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(1)</a:t>
            </a:r>
            <a:r>
              <a:rPr lang="en-US" dirty="0" smtClean="0"/>
              <a:t>]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1/2, 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(1)</a:t>
            </a:r>
            <a:r>
              <a:rPr lang="en-US" dirty="0" smtClean="0">
                <a:latin typeface="Times New Roman"/>
                <a:cs typeface="Times New Roman"/>
              </a:rPr>
              <a:t> = 4/3 (by (*))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(2)</a:t>
            </a:r>
            <a:r>
              <a:rPr lang="en-US" dirty="0" smtClean="0"/>
              <a:t>] = 1+(1/2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4/31)/1 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5/3,</a:t>
            </a:r>
            <a:r>
              <a:rPr lang="en-US" dirty="0" smtClean="0"/>
              <a:t>  E[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(2)</a:t>
            </a:r>
            <a:r>
              <a:rPr lang="en-US" dirty="0" smtClean="0"/>
              <a:t>] = 1/2+(1/2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4/31/2)/2 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2/3,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(2)</a:t>
            </a:r>
            <a:r>
              <a:rPr lang="en-US" dirty="0" smtClean="0">
                <a:latin typeface="Times New Roman"/>
                <a:cs typeface="Times New Roman"/>
              </a:rPr>
              <a:t> = 12/7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(3)</a:t>
            </a:r>
            <a:r>
              <a:rPr lang="en-US" dirty="0" smtClean="0"/>
              <a:t>] = 1+(1/2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12/75/3)/1 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17/7,</a:t>
            </a:r>
            <a:r>
              <a:rPr lang="en-US" dirty="0" smtClean="0"/>
              <a:t>  E[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(3)</a:t>
            </a:r>
            <a:r>
              <a:rPr lang="en-US" dirty="0" smtClean="0"/>
              <a:t>] = 1/2+(1/2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12/72/3)/2 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11/14 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1/2, 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(3)</a:t>
            </a:r>
            <a:r>
              <a:rPr lang="en-US" dirty="0" smtClean="0">
                <a:latin typeface="Times New Roman"/>
                <a:cs typeface="Times New Roman"/>
              </a:rPr>
              <a:t> = 28/15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This gives </a:t>
            </a:r>
            <a:r>
              <a:rPr lang="en-US" dirty="0" smtClean="0"/>
              <a:t>E[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(3)</a:t>
            </a:r>
            <a:r>
              <a:rPr lang="en-US" dirty="0" smtClean="0"/>
              <a:t>] = 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(3)</a:t>
            </a:r>
            <a:r>
              <a:rPr lang="en-US" dirty="0" smtClean="0"/>
              <a:t>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baseline="30000" dirty="0" smtClean="0">
                <a:latin typeface="Times New Roman"/>
                <a:cs typeface="Times New Roman"/>
              </a:rPr>
              <a:t>(3)</a:t>
            </a:r>
            <a:r>
              <a:rPr lang="en-US" dirty="0" smtClean="0">
                <a:latin typeface="Times New Roman"/>
                <a:cs typeface="Times New Roman"/>
              </a:rPr>
              <a:t> =</a:t>
            </a:r>
            <a:r>
              <a:rPr lang="en-US" dirty="0" smtClean="0"/>
              <a:t> 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(3)</a:t>
            </a:r>
            <a:r>
              <a:rPr lang="en-US" dirty="0" smtClean="0"/>
              <a:t>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(3)</a:t>
            </a:r>
            <a:r>
              <a:rPr lang="en-US" dirty="0" smtClean="0">
                <a:latin typeface="Times New Roman"/>
                <a:cs typeface="Times New Roman"/>
              </a:rPr>
              <a:t> =</a:t>
            </a:r>
            <a:r>
              <a:rPr lang="en-US" dirty="0" smtClean="0"/>
              <a:t> 17/7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1/228/15 = 34/15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6" name="Group 36"/>
          <p:cNvGrpSpPr/>
          <p:nvPr/>
        </p:nvGrpSpPr>
        <p:grpSpPr>
          <a:xfrm>
            <a:off x="4935020" y="1575738"/>
            <a:ext cx="3904180" cy="938862"/>
            <a:chOff x="2681555" y="1383268"/>
            <a:chExt cx="3904180" cy="938862"/>
          </a:xfrm>
        </p:grpSpPr>
        <p:grpSp>
          <p:nvGrpSpPr>
            <p:cNvPr id="7" name="Group 20"/>
            <p:cNvGrpSpPr/>
            <p:nvPr/>
          </p:nvGrpSpPr>
          <p:grpSpPr>
            <a:xfrm>
              <a:off x="2971800" y="1726744"/>
              <a:ext cx="1457848" cy="594360"/>
              <a:chOff x="3797696" y="1726744"/>
              <a:chExt cx="1457848" cy="594360"/>
            </a:xfrm>
          </p:grpSpPr>
          <p:grpSp>
            <p:nvGrpSpPr>
              <p:cNvPr id="9" name="Group 18"/>
              <p:cNvGrpSpPr/>
              <p:nvPr/>
            </p:nvGrpSpPr>
            <p:grpSpPr>
              <a:xfrm>
                <a:off x="3797696" y="1726744"/>
                <a:ext cx="914400" cy="594360"/>
                <a:chOff x="1818752" y="685800"/>
                <a:chExt cx="914400" cy="594360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Oval 7"/>
              <p:cNvSpPr/>
              <p:nvPr/>
            </p:nvSpPr>
            <p:spPr>
              <a:xfrm>
                <a:off x="4722144" y="1756888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=1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343400" y="1383268"/>
              <a:ext cx="8707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3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8" idx="6"/>
            </p:cNvCxnSpPr>
            <p:nvPr/>
          </p:nvCxnSpPr>
          <p:spPr>
            <a:xfrm flipV="1">
              <a:off x="4429648" y="2016304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21"/>
            <p:cNvGrpSpPr/>
            <p:nvPr/>
          </p:nvGrpSpPr>
          <p:grpSpPr>
            <a:xfrm>
              <a:off x="4889104" y="1727770"/>
              <a:ext cx="1457848" cy="594360"/>
              <a:chOff x="3797696" y="1726744"/>
              <a:chExt cx="1457848" cy="594360"/>
            </a:xfrm>
          </p:grpSpPr>
          <p:grpSp>
            <p:nvGrpSpPr>
              <p:cNvPr id="13" name="Group 18"/>
              <p:cNvGrpSpPr/>
              <p:nvPr/>
            </p:nvGrpSpPr>
            <p:grpSpPr>
              <a:xfrm>
                <a:off x="3797696" y="1726744"/>
                <a:ext cx="914400" cy="594360"/>
                <a:chOff x="1818752" y="685800"/>
                <a:chExt cx="914400" cy="594360"/>
              </a:xfrm>
            </p:grpSpPr>
            <p:sp>
              <p:nvSpPr>
                <p:cNvPr id="25" name="Freeform 24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Oval 23"/>
              <p:cNvSpPr/>
              <p:nvPr/>
            </p:nvSpPr>
            <p:spPr>
              <a:xfrm>
                <a:off x="4722144" y="1756888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2</a:t>
                </a:r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endParaRPr lang="en-US" i="1" dirty="0" smtClean="0">
                  <a:solidFill>
                    <a:schemeClr val="tx1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36" name="Freeform 35"/>
            <p:cNvSpPr/>
            <p:nvPr/>
          </p:nvSpPr>
          <p:spPr>
            <a:xfrm>
              <a:off x="2681555" y="1407560"/>
              <a:ext cx="3904180" cy="616449"/>
            </a:xfrm>
            <a:custGeom>
              <a:avLst/>
              <a:gdLst>
                <a:gd name="connsiteX0" fmla="*/ 3657600 w 3904180"/>
                <a:gd name="connsiteY0" fmla="*/ 616449 h 616449"/>
                <a:gd name="connsiteX1" fmla="*/ 3904180 w 3904180"/>
                <a:gd name="connsiteY1" fmla="*/ 616449 h 616449"/>
                <a:gd name="connsiteX2" fmla="*/ 3904180 w 3904180"/>
                <a:gd name="connsiteY2" fmla="*/ 0 h 616449"/>
                <a:gd name="connsiteX3" fmla="*/ 0 w 3904180"/>
                <a:gd name="connsiteY3" fmla="*/ 0 h 616449"/>
                <a:gd name="connsiteX4" fmla="*/ 0 w 3904180"/>
                <a:gd name="connsiteY4" fmla="*/ 565078 h 616449"/>
                <a:gd name="connsiteX5" fmla="*/ 349321 w 3904180"/>
                <a:gd name="connsiteY5" fmla="*/ 565078 h 61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04180" h="616449">
                  <a:moveTo>
                    <a:pt x="3657600" y="616449"/>
                  </a:moveTo>
                  <a:lnTo>
                    <a:pt x="3904180" y="616449"/>
                  </a:lnTo>
                  <a:lnTo>
                    <a:pt x="3904180" y="0"/>
                  </a:lnTo>
                  <a:lnTo>
                    <a:pt x="0" y="0"/>
                  </a:lnTo>
                  <a:lnTo>
                    <a:pt x="0" y="565078"/>
                  </a:lnTo>
                  <a:lnTo>
                    <a:pt x="349321" y="565078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28600" y="1499538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= 1/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1+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Σ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{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=1 to 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}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 (*)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4648200" cy="1143000"/>
          </a:xfrm>
        </p:spPr>
        <p:txBody>
          <a:bodyPr/>
          <a:lstStyle/>
          <a:p>
            <a:r>
              <a:rPr lang="en-US" dirty="0" smtClean="0"/>
              <a:t>More on MVA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382000" cy="48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Note that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 is </a:t>
            </a:r>
            <a:r>
              <a:rPr lang="en-US" b="1" u="sng" dirty="0" smtClean="0">
                <a:latin typeface="Times New Roman"/>
                <a:cs typeface="Times New Roman"/>
              </a:rPr>
              <a:t>NOT</a:t>
            </a:r>
            <a:r>
              <a:rPr lang="en-US" dirty="0" smtClean="0">
                <a:latin typeface="Times New Roman"/>
                <a:cs typeface="Times New Roman"/>
              </a:rPr>
              <a:t> the system throughput when they are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jobs in circulation.  It is the </a:t>
            </a:r>
            <a:r>
              <a:rPr lang="en-US" i="1" u="sng" dirty="0" smtClean="0">
                <a:latin typeface="Times New Roman"/>
                <a:cs typeface="Times New Roman"/>
              </a:rPr>
              <a:t>total arrival rate</a:t>
            </a:r>
            <a:r>
              <a:rPr lang="en-US" dirty="0" smtClean="0">
                <a:latin typeface="Times New Roman"/>
                <a:cs typeface="Times New Roman"/>
              </a:rPr>
              <a:t> across all servers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The system throughput would be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Hence, while Little’s Law holds and we have </a:t>
            </a:r>
            <a:r>
              <a:rPr lang="en-US" i="1" dirty="0" smtClean="0">
                <a:latin typeface="Times New Roman"/>
                <a:cs typeface="Times New Roman"/>
              </a:rPr>
              <a:t>M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], </a:t>
            </a:r>
            <a:r>
              <a:rPr lang="en-US" i="1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] is not the standard system response time.  It is simply a quantity </a:t>
            </a:r>
            <a:r>
              <a:rPr lang="en-US" i="1" dirty="0" smtClean="0">
                <a:latin typeface="Times New Roman"/>
                <a:cs typeface="Times New Roman"/>
              </a:rPr>
              <a:t>defined</a:t>
            </a:r>
            <a:r>
              <a:rPr lang="en-US" dirty="0" smtClean="0">
                <a:latin typeface="Times New Roman"/>
                <a:cs typeface="Times New Roman"/>
              </a:rPr>
              <a:t> as </a:t>
            </a:r>
            <a:r>
              <a:rPr lang="en-US" i="1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baseline="30000" dirty="0" smtClean="0">
                <a:latin typeface="Times New Roman"/>
                <a:cs typeface="Times New Roman"/>
              </a:rPr>
              <a:t>(</a:t>
            </a:r>
            <a:r>
              <a:rPr lang="en-US" i="1" baseline="30000" dirty="0" smtClean="0">
                <a:latin typeface="Times New Roman"/>
                <a:cs typeface="Times New Roman"/>
              </a:rPr>
              <a:t>M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] =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err="1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M</a:t>
            </a:r>
            <a:r>
              <a:rPr lang="en-US" baseline="30000" dirty="0" smtClean="0"/>
              <a:t>)</a:t>
            </a:r>
            <a:r>
              <a:rPr lang="en-US" dirty="0" smtClean="0"/>
              <a:t>] 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Consider the case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= 1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We found </a:t>
            </a: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(1)</a:t>
            </a:r>
            <a:r>
              <a:rPr lang="en-US" dirty="0" smtClean="0"/>
              <a:t>]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1,</a:t>
            </a:r>
            <a:r>
              <a:rPr lang="en-US" dirty="0" smtClean="0"/>
              <a:t> E[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(1)</a:t>
            </a:r>
            <a:r>
              <a:rPr lang="en-US" dirty="0" smtClean="0"/>
              <a:t>] =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1/2, 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(1)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Times New Roman"/>
                <a:cs typeface="Times New Roman"/>
              </a:rPr>
              <a:t>1/(</a:t>
            </a:r>
            <a:r>
              <a:rPr lang="en-US" dirty="0" smtClean="0"/>
              <a:t>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</a:t>
            </a:r>
            <a:r>
              <a:rPr lang="en-US" dirty="0" smtClean="0"/>
              <a:t>+ 1/2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1/2) =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4/3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We have </a:t>
            </a: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baseline="30000" dirty="0" smtClean="0"/>
              <a:t>(1)</a:t>
            </a:r>
            <a:r>
              <a:rPr lang="en-US" dirty="0" smtClean="0"/>
              <a:t>] = 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</a:t>
            </a:r>
            <a:r>
              <a:rPr lang="en-US" dirty="0" smtClean="0"/>
              <a:t>+ 1/2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1/2</a:t>
            </a:r>
            <a:r>
              <a:rPr lang="en-US" dirty="0" smtClean="0"/>
              <a:t> = 3/4, and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(1)</a:t>
            </a: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baseline="30000" dirty="0" smtClean="0"/>
              <a:t>(1)</a:t>
            </a:r>
            <a:r>
              <a:rPr lang="en-US" dirty="0" smtClean="0"/>
              <a:t>] </a:t>
            </a:r>
            <a:r>
              <a:rPr lang="en-US" dirty="0" smtClean="0">
                <a:latin typeface="Times New Roman"/>
                <a:cs typeface="Times New Roman"/>
              </a:rPr>
              <a:t>= 4/3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3/4  = 1, as it should according to Little’s Law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However, we also know that the system’s response time is 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] =</a:t>
            </a:r>
            <a:r>
              <a:rPr lang="en-US" dirty="0" smtClean="0"/>
              <a:t>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+</a:t>
            </a:r>
            <a:r>
              <a:rPr lang="en-US" dirty="0" smtClean="0"/>
              <a:t> 1/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Times New Roman"/>
                <a:cs typeface="Times New Roman"/>
              </a:rPr>
              <a:t>3/2.  Applying Little’s law to this system, we get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baseline="30000" dirty="0" smtClean="0">
                <a:latin typeface="Times New Roman"/>
                <a:cs typeface="Times New Roman"/>
              </a:rPr>
              <a:t>(1)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] =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</a:rPr>
              <a:t>(1)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] = 1/2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4/33/2 = 1, as it again should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30EB4449-0AD5-4B53-B877-8F22598522EF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36"/>
          <p:cNvGrpSpPr/>
          <p:nvPr/>
        </p:nvGrpSpPr>
        <p:grpSpPr>
          <a:xfrm>
            <a:off x="4648200" y="508938"/>
            <a:ext cx="3904180" cy="938862"/>
            <a:chOff x="2681555" y="1383268"/>
            <a:chExt cx="3904180" cy="938862"/>
          </a:xfrm>
        </p:grpSpPr>
        <p:grpSp>
          <p:nvGrpSpPr>
            <p:cNvPr id="7" name="Group 20"/>
            <p:cNvGrpSpPr/>
            <p:nvPr/>
          </p:nvGrpSpPr>
          <p:grpSpPr>
            <a:xfrm>
              <a:off x="2971800" y="1726744"/>
              <a:ext cx="1457848" cy="594360"/>
              <a:chOff x="3797696" y="1726744"/>
              <a:chExt cx="1457848" cy="594360"/>
            </a:xfrm>
          </p:grpSpPr>
          <p:grpSp>
            <p:nvGrpSpPr>
              <p:cNvPr id="9" name="Group 18"/>
              <p:cNvGrpSpPr/>
              <p:nvPr/>
            </p:nvGrpSpPr>
            <p:grpSpPr>
              <a:xfrm>
                <a:off x="3797696" y="1726744"/>
                <a:ext cx="914400" cy="594360"/>
                <a:chOff x="1818752" y="685800"/>
                <a:chExt cx="914400" cy="594360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Oval 7"/>
              <p:cNvSpPr/>
              <p:nvPr/>
            </p:nvSpPr>
            <p:spPr>
              <a:xfrm>
                <a:off x="4722144" y="1756888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=1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343400" y="1383268"/>
              <a:ext cx="413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8" idx="6"/>
            </p:cNvCxnSpPr>
            <p:nvPr/>
          </p:nvCxnSpPr>
          <p:spPr>
            <a:xfrm flipV="1">
              <a:off x="4429648" y="2016304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21"/>
            <p:cNvGrpSpPr/>
            <p:nvPr/>
          </p:nvGrpSpPr>
          <p:grpSpPr>
            <a:xfrm>
              <a:off x="4889104" y="1727770"/>
              <a:ext cx="1457848" cy="594360"/>
              <a:chOff x="3797696" y="1726744"/>
              <a:chExt cx="1457848" cy="594360"/>
            </a:xfrm>
          </p:grpSpPr>
          <p:grpSp>
            <p:nvGrpSpPr>
              <p:cNvPr id="13" name="Group 18"/>
              <p:cNvGrpSpPr/>
              <p:nvPr/>
            </p:nvGrpSpPr>
            <p:grpSpPr>
              <a:xfrm>
                <a:off x="3797696" y="1726744"/>
                <a:ext cx="914400" cy="594360"/>
                <a:chOff x="1818752" y="685800"/>
                <a:chExt cx="914400" cy="594360"/>
              </a:xfrm>
            </p:grpSpPr>
            <p:sp>
              <p:nvSpPr>
                <p:cNvPr id="25" name="Freeform 24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Oval 23"/>
              <p:cNvSpPr/>
              <p:nvPr/>
            </p:nvSpPr>
            <p:spPr>
              <a:xfrm>
                <a:off x="4722144" y="1756888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2</a:t>
                </a:r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endParaRPr lang="en-US" i="1" dirty="0" smtClean="0">
                  <a:solidFill>
                    <a:schemeClr val="tx1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36" name="Freeform 35"/>
            <p:cNvSpPr/>
            <p:nvPr/>
          </p:nvSpPr>
          <p:spPr>
            <a:xfrm>
              <a:off x="2681555" y="1407560"/>
              <a:ext cx="3904180" cy="616449"/>
            </a:xfrm>
            <a:custGeom>
              <a:avLst/>
              <a:gdLst>
                <a:gd name="connsiteX0" fmla="*/ 3657600 w 3904180"/>
                <a:gd name="connsiteY0" fmla="*/ 616449 h 616449"/>
                <a:gd name="connsiteX1" fmla="*/ 3904180 w 3904180"/>
                <a:gd name="connsiteY1" fmla="*/ 616449 h 616449"/>
                <a:gd name="connsiteX2" fmla="*/ 3904180 w 3904180"/>
                <a:gd name="connsiteY2" fmla="*/ 0 h 616449"/>
                <a:gd name="connsiteX3" fmla="*/ 0 w 3904180"/>
                <a:gd name="connsiteY3" fmla="*/ 0 h 616449"/>
                <a:gd name="connsiteX4" fmla="*/ 0 w 3904180"/>
                <a:gd name="connsiteY4" fmla="*/ 565078 h 616449"/>
                <a:gd name="connsiteX5" fmla="*/ 349321 w 3904180"/>
                <a:gd name="connsiteY5" fmla="*/ 565078 h 61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04180" h="616449">
                  <a:moveTo>
                    <a:pt x="3657600" y="616449"/>
                  </a:moveTo>
                  <a:lnTo>
                    <a:pt x="3904180" y="616449"/>
                  </a:lnTo>
                  <a:lnTo>
                    <a:pt x="3904180" y="0"/>
                  </a:lnTo>
                  <a:lnTo>
                    <a:pt x="0" y="0"/>
                  </a:lnTo>
                  <a:lnTo>
                    <a:pt x="0" y="565078"/>
                  </a:lnTo>
                  <a:lnTo>
                    <a:pt x="349321" y="565078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CTMC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Basic idea is to run time in reverse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Departures become arrivals and vice versa</a:t>
            </a:r>
          </a:p>
          <a:p>
            <a:pPr lvl="1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The reverse chain is also a CTMC</a:t>
            </a:r>
          </a:p>
          <a:p>
            <a:pPr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Some basic properties of the reverse chain</a:t>
            </a:r>
          </a:p>
          <a:p>
            <a:pPr lvl="1" algn="just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The fraction of time spent in state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in the forward chain is the same as the fraction of time spent in state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in the reverse chain: 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30000" dirty="0" smtClean="0">
                <a:latin typeface="Times New Roman"/>
                <a:cs typeface="Times New Roman"/>
                <a:sym typeface="Symbol"/>
              </a:rPr>
              <a:t>*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lvl="1" algn="just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Rate of transitions from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to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in the reverse chain is equal to the rate of transitions from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to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in the forward chain: 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30000" dirty="0" smtClean="0">
                <a:latin typeface="Times New Roman"/>
                <a:cs typeface="Times New Roman"/>
                <a:sym typeface="Symbol"/>
              </a:rPr>
              <a:t>*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30000" dirty="0" smtClean="0">
                <a:latin typeface="Times New Roman"/>
                <a:cs typeface="Times New Roman"/>
                <a:sym typeface="Symbol"/>
              </a:rPr>
              <a:t>*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ji</a:t>
            </a:r>
            <a:endParaRPr lang="en-US" i="1" dirty="0" smtClean="0">
              <a:latin typeface="Times New Roman"/>
              <a:cs typeface="Times New Roman"/>
              <a:sym typeface="Symbol"/>
            </a:endParaRPr>
          </a:p>
          <a:p>
            <a:pPr algn="just">
              <a:lnSpc>
                <a:spcPct val="14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If a CTMC is time-reversible,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i.e.,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and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=1, then the forward and reverse chains are statistically identical and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30000" dirty="0" smtClean="0">
                <a:latin typeface="Times New Roman"/>
                <a:cs typeface="Times New Roman"/>
                <a:sym typeface="Symbol"/>
              </a:rPr>
              <a:t>*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ij</a:t>
            </a:r>
            <a:endParaRPr lang="en-US" dirty="0" smtClean="0">
              <a:latin typeface="Times New Roman"/>
              <a:cs typeface="Times New Roman"/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Burke’s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 an M/M/</a:t>
            </a:r>
            <a:r>
              <a:rPr lang="en-US" i="1" dirty="0" smtClean="0"/>
              <a:t>k</a:t>
            </a:r>
            <a:r>
              <a:rPr lang="en-US" dirty="0" smtClean="0"/>
              <a:t> system with arrival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. </a:t>
            </a:r>
            <a:r>
              <a:rPr lang="en-US" dirty="0" smtClean="0">
                <a:latin typeface="Times New Roman"/>
                <a:cs typeface="Times New Roman"/>
              </a:rPr>
              <a:t>At steady state, the following holds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The departure process is Poisson(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At all times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, the number of jobs in the system at </a:t>
            </a:r>
            <a:r>
              <a:rPr lang="en-US" i="1" dirty="0" smtClean="0">
                <a:latin typeface="Times New Roman"/>
                <a:cs typeface="Times New Roman"/>
              </a:rPr>
              <a:t>t, 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), is </a:t>
            </a:r>
            <a:r>
              <a:rPr lang="en-US" i="1" dirty="0" smtClean="0">
                <a:latin typeface="Times New Roman"/>
                <a:cs typeface="Times New Roman"/>
              </a:rPr>
              <a:t>independent</a:t>
            </a:r>
            <a:r>
              <a:rPr lang="en-US" dirty="0" smtClean="0">
                <a:latin typeface="Times New Roman"/>
                <a:cs typeface="Times New Roman"/>
              </a:rPr>
              <a:t> of the sequence of departures times prior to time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endParaRPr lang="en-US" dirty="0" smtClean="0">
              <a:latin typeface="Times New Roman"/>
              <a:cs typeface="Times New Roman"/>
            </a:endParaRPr>
          </a:p>
          <a:p>
            <a:pPr marL="571500" indent="-514350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Implications</a:t>
            </a:r>
          </a:p>
          <a:p>
            <a:pPr marL="971550" lvl="1" indent="-514350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Tandem M/M/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queues can be analyzed as independent M/M/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queue</a:t>
            </a:r>
          </a:p>
          <a:p>
            <a:pPr marL="971550" lvl="1" indent="-514350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Acyclic networks of M/M/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queues with probabilistic routing can be analyzed as networks of independent M/M/</a:t>
            </a:r>
            <a:r>
              <a:rPr lang="en-US" i="1" dirty="0" smtClean="0">
                <a:latin typeface="Times New Roman"/>
                <a:cs typeface="Times New Roman"/>
              </a:rPr>
              <a:t>k </a:t>
            </a:r>
            <a:r>
              <a:rPr lang="en-US" dirty="0" smtClean="0">
                <a:latin typeface="Times New Roman"/>
                <a:cs typeface="Times New Roman"/>
              </a:rPr>
              <a:t>queues</a:t>
            </a:r>
          </a:p>
          <a:p>
            <a:pPr marL="1371600" lvl="2" indent="-514350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Arrival process to each queue is Poisson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of Cyclic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Burke’s Theorem does </a:t>
            </a:r>
            <a:r>
              <a:rPr lang="en-US" b="1" dirty="0" smtClean="0"/>
              <a:t>not</a:t>
            </a:r>
            <a:r>
              <a:rPr lang="en-US" dirty="0" smtClean="0"/>
              <a:t> hold for cyclic networks (the arrival process is not Poisson)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Consider the following example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Very low external arrival rate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Very fast server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Most jobs repeat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The independent increment property is clearly not valid (probability of another arrival is much higher just following an arrival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Arrival process is, therefore, not Poisson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system can, however, still be represented by a Markov chain (a resubmitted job is indistinguishable from a new one), so there is hope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317957" y="2590800"/>
            <a:ext cx="4673643" cy="1178104"/>
            <a:chOff x="2215179" y="4003496"/>
            <a:chExt cx="4673643" cy="1178104"/>
          </a:xfrm>
        </p:grpSpPr>
        <p:grpSp>
          <p:nvGrpSpPr>
            <p:cNvPr id="7" name="Group 18"/>
            <p:cNvGrpSpPr/>
            <p:nvPr/>
          </p:nvGrpSpPr>
          <p:grpSpPr>
            <a:xfrm>
              <a:off x="4107875" y="4587240"/>
              <a:ext cx="914400" cy="594360"/>
              <a:chOff x="1818752" y="685800"/>
              <a:chExt cx="914400" cy="594360"/>
            </a:xfrm>
          </p:grpSpPr>
          <p:sp>
            <p:nvSpPr>
              <p:cNvPr id="21" name="Freeform 20"/>
              <p:cNvSpPr/>
              <p:nvPr/>
            </p:nvSpPr>
            <p:spPr>
              <a:xfrm>
                <a:off x="1818752" y="685800"/>
                <a:ext cx="914400" cy="592853"/>
              </a:xfrm>
              <a:custGeom>
                <a:avLst/>
                <a:gdLst>
                  <a:gd name="connsiteX0" fmla="*/ 10048 w 914400"/>
                  <a:gd name="connsiteY0" fmla="*/ 0 h 592853"/>
                  <a:gd name="connsiteX1" fmla="*/ 914400 w 914400"/>
                  <a:gd name="connsiteY1" fmla="*/ 0 h 592853"/>
                  <a:gd name="connsiteX2" fmla="*/ 914400 w 914400"/>
                  <a:gd name="connsiteY2" fmla="*/ 592853 h 592853"/>
                  <a:gd name="connsiteX3" fmla="*/ 0 w 914400"/>
                  <a:gd name="connsiteY3" fmla="*/ 592853 h 592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592853">
                    <a:moveTo>
                      <a:pt x="10048" y="0"/>
                    </a:moveTo>
                    <a:lnTo>
                      <a:pt x="914400" y="0"/>
                    </a:lnTo>
                    <a:lnTo>
                      <a:pt x="914400" y="592853"/>
                    </a:lnTo>
                    <a:lnTo>
                      <a:pt x="0" y="592853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5908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4384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2860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1336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9812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Oval 7"/>
            <p:cNvSpPr/>
            <p:nvPr/>
          </p:nvSpPr>
          <p:spPr>
            <a:xfrm>
              <a:off x="5032323" y="4617384"/>
              <a:ext cx="5334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μ</a:t>
              </a:r>
              <a:endParaRPr lang="en-US" i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fast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30904" y="4003496"/>
              <a:ext cx="756621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0.99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8415" y="4659868"/>
              <a:ext cx="730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0.01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Straight Arrow Connector 27"/>
            <p:cNvCxnSpPr>
              <a:stCxn id="8" idx="6"/>
            </p:cNvCxnSpPr>
            <p:nvPr/>
          </p:nvCxnSpPr>
          <p:spPr>
            <a:xfrm flipV="1">
              <a:off x="5565723" y="4876800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660723" y="4876800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3924728" y="4335694"/>
              <a:ext cx="1849348" cy="544531"/>
            </a:xfrm>
            <a:custGeom>
              <a:avLst/>
              <a:gdLst>
                <a:gd name="connsiteX0" fmla="*/ 1849348 w 1849348"/>
                <a:gd name="connsiteY0" fmla="*/ 544531 h 544531"/>
                <a:gd name="connsiteX1" fmla="*/ 1839074 w 1849348"/>
                <a:gd name="connsiteY1" fmla="*/ 0 h 544531"/>
                <a:gd name="connsiteX2" fmla="*/ 0 w 1849348"/>
                <a:gd name="connsiteY2" fmla="*/ 0 h 544531"/>
                <a:gd name="connsiteX3" fmla="*/ 10274 w 1849348"/>
                <a:gd name="connsiteY3" fmla="*/ 544531 h 54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49348" h="544531">
                  <a:moveTo>
                    <a:pt x="1849348" y="544531"/>
                  </a:moveTo>
                  <a:lnTo>
                    <a:pt x="1839074" y="0"/>
                  </a:lnTo>
                  <a:lnTo>
                    <a:pt x="0" y="0"/>
                  </a:lnTo>
                  <a:lnTo>
                    <a:pt x="10274" y="544531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15179" y="4648200"/>
              <a:ext cx="1671021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Poisson(</a:t>
              </a:r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r>
                <a:rPr lang="el-GR" dirty="0" smtClean="0">
                  <a:latin typeface="Times New Roman"/>
                  <a:cs typeface="Times New Roman"/>
                </a:rPr>
                <a:t>≈</a:t>
              </a:r>
              <a:r>
                <a:rPr lang="en-US" dirty="0" smtClean="0">
                  <a:latin typeface="Times New Roman"/>
                  <a:cs typeface="Times New Roman"/>
                </a:rPr>
                <a:t>0)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 for Cyclic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r>
              <a:rPr lang="en-US" dirty="0" smtClean="0"/>
              <a:t>Same Markov chain as standard M/M/1 queue with </a:t>
            </a:r>
            <a:r>
              <a:rPr lang="el-GR" i="1" dirty="0" smtClean="0"/>
              <a:t>ρ</a:t>
            </a:r>
            <a:r>
              <a:rPr lang="en-US" i="1" dirty="0" smtClean="0"/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/(0.01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905000" y="1143000"/>
            <a:ext cx="4673643" cy="1178104"/>
            <a:chOff x="2215179" y="4003496"/>
            <a:chExt cx="4673643" cy="1178104"/>
          </a:xfrm>
        </p:grpSpPr>
        <p:grpSp>
          <p:nvGrpSpPr>
            <p:cNvPr id="7" name="Group 18"/>
            <p:cNvGrpSpPr/>
            <p:nvPr/>
          </p:nvGrpSpPr>
          <p:grpSpPr>
            <a:xfrm>
              <a:off x="4107875" y="4587240"/>
              <a:ext cx="914400" cy="594360"/>
              <a:chOff x="1818752" y="685800"/>
              <a:chExt cx="914400" cy="594360"/>
            </a:xfrm>
          </p:grpSpPr>
          <p:sp>
            <p:nvSpPr>
              <p:cNvPr id="15" name="Freeform 14"/>
              <p:cNvSpPr/>
              <p:nvPr/>
            </p:nvSpPr>
            <p:spPr>
              <a:xfrm>
                <a:off x="1818752" y="685800"/>
                <a:ext cx="914400" cy="592853"/>
              </a:xfrm>
              <a:custGeom>
                <a:avLst/>
                <a:gdLst>
                  <a:gd name="connsiteX0" fmla="*/ 10048 w 914400"/>
                  <a:gd name="connsiteY0" fmla="*/ 0 h 592853"/>
                  <a:gd name="connsiteX1" fmla="*/ 914400 w 914400"/>
                  <a:gd name="connsiteY1" fmla="*/ 0 h 592853"/>
                  <a:gd name="connsiteX2" fmla="*/ 914400 w 914400"/>
                  <a:gd name="connsiteY2" fmla="*/ 592853 h 592853"/>
                  <a:gd name="connsiteX3" fmla="*/ 0 w 914400"/>
                  <a:gd name="connsiteY3" fmla="*/ 592853 h 592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592853">
                    <a:moveTo>
                      <a:pt x="10048" y="0"/>
                    </a:moveTo>
                    <a:lnTo>
                      <a:pt x="914400" y="0"/>
                    </a:lnTo>
                    <a:lnTo>
                      <a:pt x="914400" y="592853"/>
                    </a:lnTo>
                    <a:lnTo>
                      <a:pt x="0" y="592853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08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4384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2860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1336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9812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Oval 7"/>
            <p:cNvSpPr/>
            <p:nvPr/>
          </p:nvSpPr>
          <p:spPr>
            <a:xfrm>
              <a:off x="5032323" y="4617384"/>
              <a:ext cx="5334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μ</a:t>
              </a:r>
              <a:endParaRPr lang="en-US" i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fast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30904" y="4003496"/>
              <a:ext cx="756621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0.99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58415" y="4659868"/>
              <a:ext cx="730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0.01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8" idx="6"/>
            </p:cNvCxnSpPr>
            <p:nvPr/>
          </p:nvCxnSpPr>
          <p:spPr>
            <a:xfrm flipV="1">
              <a:off x="5565723" y="4876800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660723" y="4876800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3924728" y="4335694"/>
              <a:ext cx="1849348" cy="544531"/>
            </a:xfrm>
            <a:custGeom>
              <a:avLst/>
              <a:gdLst>
                <a:gd name="connsiteX0" fmla="*/ 1849348 w 1849348"/>
                <a:gd name="connsiteY0" fmla="*/ 544531 h 544531"/>
                <a:gd name="connsiteX1" fmla="*/ 1839074 w 1849348"/>
                <a:gd name="connsiteY1" fmla="*/ 0 h 544531"/>
                <a:gd name="connsiteX2" fmla="*/ 0 w 1849348"/>
                <a:gd name="connsiteY2" fmla="*/ 0 h 544531"/>
                <a:gd name="connsiteX3" fmla="*/ 10274 w 1849348"/>
                <a:gd name="connsiteY3" fmla="*/ 544531 h 54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49348" h="544531">
                  <a:moveTo>
                    <a:pt x="1849348" y="544531"/>
                  </a:moveTo>
                  <a:lnTo>
                    <a:pt x="1839074" y="0"/>
                  </a:lnTo>
                  <a:lnTo>
                    <a:pt x="0" y="0"/>
                  </a:lnTo>
                  <a:lnTo>
                    <a:pt x="10274" y="544531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15179" y="4648200"/>
              <a:ext cx="1671021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Poisson(</a:t>
              </a:r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r>
                <a:rPr lang="el-GR" dirty="0" smtClean="0">
                  <a:latin typeface="Times New Roman"/>
                  <a:cs typeface="Times New Roman"/>
                </a:rPr>
                <a:t>≈</a:t>
              </a:r>
              <a:r>
                <a:rPr lang="en-US" dirty="0" smtClean="0">
                  <a:latin typeface="Times New Roman"/>
                  <a:cs typeface="Times New Roman"/>
                </a:rPr>
                <a:t>0)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7200" y="2317780"/>
            <a:ext cx="7894319" cy="1797020"/>
            <a:chOff x="457200" y="892916"/>
            <a:chExt cx="7894319" cy="1797020"/>
          </a:xfrm>
        </p:grpSpPr>
        <p:sp>
          <p:nvSpPr>
            <p:cNvPr id="22" name="Oval 21"/>
            <p:cNvSpPr/>
            <p:nvPr/>
          </p:nvSpPr>
          <p:spPr>
            <a:xfrm>
              <a:off x="457200" y="1461271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1981200" y="1461271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505200" y="1461271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029200" y="1461271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6553200" y="1461271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Curved Connector 26"/>
            <p:cNvCxnSpPr>
              <a:stCxn id="23" idx="3"/>
              <a:endCxn id="22" idx="5"/>
            </p:cNvCxnSpPr>
            <p:nvPr/>
          </p:nvCxnSpPr>
          <p:spPr>
            <a:xfrm rot="5400000">
              <a:off x="1562100" y="1527105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3" idx="7"/>
              <a:endCxn id="24" idx="1"/>
            </p:cNvCxnSpPr>
            <p:nvPr/>
          </p:nvCxnSpPr>
          <p:spPr>
            <a:xfrm rot="5400000" flipH="1" flipV="1">
              <a:off x="3086100" y="1042171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/>
            <p:nvPr/>
          </p:nvCxnSpPr>
          <p:spPr>
            <a:xfrm rot="5400000" flipH="1" flipV="1">
              <a:off x="7652056" y="1020655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urved Connector 29"/>
            <p:cNvCxnSpPr>
              <a:stCxn id="25" idx="7"/>
              <a:endCxn id="26" idx="1"/>
            </p:cNvCxnSpPr>
            <p:nvPr/>
          </p:nvCxnSpPr>
          <p:spPr>
            <a:xfrm rot="5400000" flipH="1" flipV="1">
              <a:off x="6134100" y="1042171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320025" y="914400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76468" y="2319184"/>
              <a:ext cx="704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/>
                  <a:cs typeface="Times New Roman"/>
                </a:rPr>
                <a:t>0.01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i="1" dirty="0" smtClean="0">
                <a:latin typeface="Times New Roman"/>
                <a:cs typeface="Times New Roman"/>
              </a:endParaRPr>
            </a:p>
          </p:txBody>
        </p:sp>
        <p:cxnSp>
          <p:nvCxnSpPr>
            <p:cNvPr id="33" name="Curved Connector 32"/>
            <p:cNvCxnSpPr>
              <a:stCxn id="22" idx="7"/>
              <a:endCxn id="23" idx="1"/>
            </p:cNvCxnSpPr>
            <p:nvPr/>
          </p:nvCxnSpPr>
          <p:spPr>
            <a:xfrm rot="5400000" flipH="1" flipV="1">
              <a:off x="1562100" y="1042171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898709" y="914416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80978" y="892916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892025" y="914448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7" name="Curved Connector 36"/>
            <p:cNvCxnSpPr>
              <a:stCxn id="24" idx="3"/>
              <a:endCxn id="23" idx="5"/>
            </p:cNvCxnSpPr>
            <p:nvPr/>
          </p:nvCxnSpPr>
          <p:spPr>
            <a:xfrm rot="5400000">
              <a:off x="3086100" y="1527105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/>
            <p:nvPr/>
          </p:nvCxnSpPr>
          <p:spPr>
            <a:xfrm rot="5400000">
              <a:off x="7634370" y="1505589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urved Connector 38"/>
            <p:cNvCxnSpPr>
              <a:stCxn id="26" idx="3"/>
              <a:endCxn id="25" idx="5"/>
            </p:cNvCxnSpPr>
            <p:nvPr/>
          </p:nvCxnSpPr>
          <p:spPr>
            <a:xfrm rot="5400000">
              <a:off x="6134100" y="1527105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821984" y="2319184"/>
              <a:ext cx="759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/>
                  <a:cs typeface="Times New Roman"/>
                </a:rPr>
                <a:t>0.01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315200" y="2297668"/>
              <a:ext cx="7375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/>
                  <a:cs typeface="Times New Roman"/>
                </a:rPr>
                <a:t>0.01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i="1" dirty="0" smtClean="0">
                <a:latin typeface="Times New Roman"/>
                <a:cs typeface="Times New Roman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913016" y="2319184"/>
              <a:ext cx="716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/>
                  <a:cs typeface="Times New Roman"/>
                </a:rPr>
                <a:t>0.01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i="1" dirty="0" smtClean="0">
                <a:latin typeface="Times New Roman"/>
                <a:cs typeface="Times New Roman"/>
              </a:endParaRPr>
            </a:p>
          </p:txBody>
        </p:sp>
        <p:grpSp>
          <p:nvGrpSpPr>
            <p:cNvPr id="43" name="Group 37"/>
            <p:cNvGrpSpPr/>
            <p:nvPr/>
          </p:nvGrpSpPr>
          <p:grpSpPr>
            <a:xfrm>
              <a:off x="7848600" y="1752600"/>
              <a:ext cx="502919" cy="45720"/>
              <a:chOff x="8412481" y="1752600"/>
              <a:chExt cx="502919" cy="4572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8412481" y="1752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8564881" y="1752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8717281" y="1752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869681" y="1752600"/>
                <a:ext cx="45719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4" name="Curved Connector 43"/>
            <p:cNvCxnSpPr>
              <a:stCxn id="24" idx="7"/>
              <a:endCxn id="25" idx="1"/>
            </p:cNvCxnSpPr>
            <p:nvPr/>
          </p:nvCxnSpPr>
          <p:spPr>
            <a:xfrm rot="5400000" flipH="1" flipV="1">
              <a:off x="4610100" y="1042171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urved Connector 44"/>
            <p:cNvCxnSpPr>
              <a:stCxn id="25" idx="3"/>
              <a:endCxn id="24" idx="5"/>
            </p:cNvCxnSpPr>
            <p:nvPr/>
          </p:nvCxnSpPr>
          <p:spPr>
            <a:xfrm rot="5400000">
              <a:off x="4610100" y="1527105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441116" y="91585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267200" y="2320604"/>
              <a:ext cx="705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/>
                  <a:cs typeface="Times New Roman"/>
                </a:rPr>
                <a:t>0.01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i="1" dirty="0" smtClean="0"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5562600" cy="1143000"/>
          </a:xfrm>
        </p:spPr>
        <p:txBody>
          <a:bodyPr/>
          <a:lstStyle/>
          <a:p>
            <a:r>
              <a:rPr lang="en-US" dirty="0" smtClean="0"/>
              <a:t>Jackson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8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 general set of single server queues with infinite waiting rooms, probabilistic routing, and exponentially distributed service times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External arrivals, if any (open networks) are Poisson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Total arrival rates at individual server are sum of external arrival rates and internal transition rates to that server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They can be computed by solving a set of linear equations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Solving Jackson networks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Identify “local” balance equations (the art is in figuring what should balance what)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Guess a solution for those balance equations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lowchart: Process 7"/>
          <p:cNvSpPr/>
          <p:nvPr/>
        </p:nvSpPr>
        <p:spPr>
          <a:xfrm>
            <a:off x="6553200" y="76200"/>
            <a:ext cx="1371600" cy="685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Rate leaving (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5410200" y="1143000"/>
            <a:ext cx="1371600" cy="685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departure from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7696200" y="1143000"/>
            <a:ext cx="1371600" cy="685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outside arrival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6553200" y="6019800"/>
            <a:ext cx="1371600" cy="685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Rate entering (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i="1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5410200" y="4953000"/>
            <a:ext cx="1371600" cy="685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an arrival at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7696200" y="4953000"/>
            <a:ext cx="1371600" cy="685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outside departure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4191000" y="251460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 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4191000" y="381000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 1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5181600" y="251460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 2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5181600" y="381000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 2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6858000" y="251460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 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Flowchart: Process 19"/>
          <p:cNvSpPr/>
          <p:nvPr/>
        </p:nvSpPr>
        <p:spPr>
          <a:xfrm>
            <a:off x="6858000" y="3810000"/>
            <a:ext cx="838200" cy="4572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 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>
            <a:stCxn id="8" idx="2"/>
            <a:endCxn id="9" idx="0"/>
          </p:cNvCxnSpPr>
          <p:nvPr/>
        </p:nvCxnSpPr>
        <p:spPr>
          <a:xfrm flipH="1">
            <a:off x="6096000" y="762000"/>
            <a:ext cx="114300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0" idx="0"/>
          </p:cNvCxnSpPr>
          <p:nvPr/>
        </p:nvCxnSpPr>
        <p:spPr>
          <a:xfrm>
            <a:off x="7239000" y="762000"/>
            <a:ext cx="114300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2"/>
            <a:endCxn id="14" idx="0"/>
          </p:cNvCxnSpPr>
          <p:nvPr/>
        </p:nvCxnSpPr>
        <p:spPr>
          <a:xfrm flipH="1">
            <a:off x="4610100" y="1828800"/>
            <a:ext cx="14859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7" idx="0"/>
          </p:cNvCxnSpPr>
          <p:nvPr/>
        </p:nvCxnSpPr>
        <p:spPr>
          <a:xfrm flipH="1">
            <a:off x="5600700" y="1828800"/>
            <a:ext cx="495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" idx="2"/>
            <a:endCxn id="19" idx="0"/>
          </p:cNvCxnSpPr>
          <p:nvPr/>
        </p:nvCxnSpPr>
        <p:spPr>
          <a:xfrm>
            <a:off x="6096000" y="1828800"/>
            <a:ext cx="1181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0"/>
            <a:endCxn id="16" idx="2"/>
          </p:cNvCxnSpPr>
          <p:nvPr/>
        </p:nvCxnSpPr>
        <p:spPr>
          <a:xfrm flipH="1" flipV="1">
            <a:off x="4610100" y="4267200"/>
            <a:ext cx="14859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0"/>
            <a:endCxn id="18" idx="2"/>
          </p:cNvCxnSpPr>
          <p:nvPr/>
        </p:nvCxnSpPr>
        <p:spPr>
          <a:xfrm flipH="1" flipV="1">
            <a:off x="5600700" y="4267200"/>
            <a:ext cx="495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0"/>
            <a:endCxn id="20" idx="2"/>
          </p:cNvCxnSpPr>
          <p:nvPr/>
        </p:nvCxnSpPr>
        <p:spPr>
          <a:xfrm flipV="1">
            <a:off x="6096000" y="4267200"/>
            <a:ext cx="1181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0"/>
            <a:endCxn id="12" idx="2"/>
          </p:cNvCxnSpPr>
          <p:nvPr/>
        </p:nvCxnSpPr>
        <p:spPr>
          <a:xfrm flipH="1" flipV="1">
            <a:off x="6096000" y="5638800"/>
            <a:ext cx="1143000" cy="3810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0"/>
            <a:endCxn id="13" idx="2"/>
          </p:cNvCxnSpPr>
          <p:nvPr/>
        </p:nvCxnSpPr>
        <p:spPr>
          <a:xfrm flipV="1">
            <a:off x="7239000" y="5638800"/>
            <a:ext cx="114300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001000" y="3200400"/>
            <a:ext cx="923330" cy="3693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sp>
        <p:nvSpPr>
          <p:cNvPr id="42" name="TextBox 41"/>
          <p:cNvSpPr txBox="1"/>
          <p:nvPr/>
        </p:nvSpPr>
        <p:spPr>
          <a:xfrm>
            <a:off x="6858000" y="3200400"/>
            <a:ext cx="923330" cy="3693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sp>
        <p:nvSpPr>
          <p:cNvPr id="43" name="TextBox 42"/>
          <p:cNvSpPr txBox="1"/>
          <p:nvPr/>
        </p:nvSpPr>
        <p:spPr>
          <a:xfrm>
            <a:off x="5181600" y="3200400"/>
            <a:ext cx="923330" cy="3693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sp>
        <p:nvSpPr>
          <p:cNvPr id="44" name="TextBox 43"/>
          <p:cNvSpPr txBox="1"/>
          <p:nvPr/>
        </p:nvSpPr>
        <p:spPr>
          <a:xfrm>
            <a:off x="4182070" y="3200400"/>
            <a:ext cx="923330" cy="3693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grpSp>
        <p:nvGrpSpPr>
          <p:cNvPr id="50" name="Group 49"/>
          <p:cNvGrpSpPr/>
          <p:nvPr/>
        </p:nvGrpSpPr>
        <p:grpSpPr>
          <a:xfrm>
            <a:off x="6116548" y="2738577"/>
            <a:ext cx="655319" cy="45719"/>
            <a:chOff x="6096000" y="2697481"/>
            <a:chExt cx="655319" cy="45719"/>
          </a:xfrm>
        </p:grpSpPr>
        <p:sp>
          <p:nvSpPr>
            <p:cNvPr id="45" name="Oval 44"/>
            <p:cNvSpPr/>
            <p:nvPr/>
          </p:nvSpPr>
          <p:spPr>
            <a:xfrm>
              <a:off x="60960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2484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4008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5532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7056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126481" y="4023703"/>
            <a:ext cx="655319" cy="45719"/>
            <a:chOff x="6096000" y="2697481"/>
            <a:chExt cx="655319" cy="45719"/>
          </a:xfrm>
        </p:grpSpPr>
        <p:sp>
          <p:nvSpPr>
            <p:cNvPr id="52" name="Oval 51"/>
            <p:cNvSpPr/>
            <p:nvPr/>
          </p:nvSpPr>
          <p:spPr>
            <a:xfrm>
              <a:off x="60960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2484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64008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5532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705600" y="26974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Jackson Networks – Main Results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An </a:t>
            </a:r>
            <a:r>
              <a:rPr lang="en-US" u="sng" dirty="0" smtClean="0"/>
              <a:t>open</a:t>
            </a:r>
            <a:r>
              <a:rPr lang="en-US" dirty="0" smtClean="0"/>
              <a:t> Jackson network with </a:t>
            </a:r>
            <a:r>
              <a:rPr lang="en-US" i="1" dirty="0" smtClean="0"/>
              <a:t>k</a:t>
            </a:r>
            <a:r>
              <a:rPr lang="en-US" dirty="0" smtClean="0"/>
              <a:t> servers has product form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P(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k</a:t>
            </a:r>
            <a:r>
              <a:rPr lang="en-US" dirty="0" smtClean="0"/>
              <a:t>) =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1</a:t>
            </a:r>
            <a:r>
              <a:rPr lang="en-US" dirty="0" smtClean="0"/>
              <a:t>(1-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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2</a:t>
            </a:r>
            <a:r>
              <a:rPr lang="en-US" dirty="0" smtClean="0"/>
              <a:t>(1-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/>
              <a:t>…</a:t>
            </a:r>
            <a:r>
              <a:rPr lang="en-US" dirty="0" smtClean="0">
                <a:sym typeface="Symbol"/>
              </a:rPr>
              <a:t>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k</a:t>
            </a:r>
            <a:r>
              <a:rPr lang="en-US" i="1" baseline="30000" dirty="0" err="1" smtClean="0"/>
              <a:t>n</a:t>
            </a:r>
            <a:r>
              <a:rPr lang="en-US" sz="2000" i="1" baseline="30000" dirty="0" err="1" smtClean="0"/>
              <a:t>k</a:t>
            </a:r>
            <a:r>
              <a:rPr lang="en-US" dirty="0" smtClean="0"/>
              <a:t>(1-</a:t>
            </a:r>
            <a:r>
              <a:rPr lang="el-GR" i="1" dirty="0" smtClean="0"/>
              <a:t>ρ</a:t>
            </a:r>
            <a:r>
              <a:rPr lang="en-US" i="1" baseline="-25000" dirty="0" smtClean="0"/>
              <a:t>k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l-GR" i="1" dirty="0" smtClean="0"/>
              <a:t>ρ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i="1" dirty="0" smtClean="0">
                <a:latin typeface="Times New Roman"/>
                <a:cs typeface="Times New Roman"/>
              </a:rPr>
              <a:t>, </a:t>
            </a:r>
            <a:r>
              <a:rPr lang="en-US" dirty="0" smtClean="0">
                <a:latin typeface="Times New Roman"/>
                <a:cs typeface="Times New Roman"/>
              </a:rPr>
              <a:t>where is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,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,…,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is the solution of the set of equations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r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ji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r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is external arrival rate to server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i="1" dirty="0" smtClean="0">
                <a:latin typeface="Times New Roman"/>
                <a:cs typeface="Times New Roman"/>
              </a:rPr>
              <a:t>,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ji</a:t>
            </a:r>
            <a:r>
              <a:rPr lang="en-US" dirty="0" smtClean="0">
                <a:latin typeface="Times New Roman"/>
                <a:cs typeface="Times New Roman"/>
              </a:rPr>
              <a:t> is fraction of departures from server </a:t>
            </a:r>
            <a:r>
              <a:rPr lang="en-US" i="1" dirty="0" smtClean="0">
                <a:latin typeface="Times New Roman"/>
                <a:cs typeface="Times New Roman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 going to server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baseline="-25000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All queues behave like M/M/1 queues even though the arrival process is </a:t>
            </a:r>
            <a:r>
              <a:rPr lang="en-US" b="1" u="sng" dirty="0" smtClean="0">
                <a:latin typeface="Times New Roman"/>
                <a:cs typeface="Times New Roman"/>
              </a:rPr>
              <a:t>not</a:t>
            </a:r>
            <a:r>
              <a:rPr lang="en-US" dirty="0" smtClean="0">
                <a:latin typeface="Times New Roman"/>
                <a:cs typeface="Times New Roman"/>
              </a:rPr>
              <a:t> Poisson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 </a:t>
            </a:r>
            <a:r>
              <a:rPr lang="en-US" u="sng" dirty="0" smtClean="0"/>
              <a:t>closed</a:t>
            </a:r>
            <a:r>
              <a:rPr lang="en-US" dirty="0" smtClean="0"/>
              <a:t> Jackson network with </a:t>
            </a:r>
            <a:r>
              <a:rPr lang="en-US" i="1" dirty="0" smtClean="0"/>
              <a:t>k</a:t>
            </a:r>
            <a:r>
              <a:rPr lang="en-US" dirty="0" smtClean="0"/>
              <a:t> servers has product form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P(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k</a:t>
            </a:r>
            <a:r>
              <a:rPr lang="en-US" dirty="0" smtClean="0"/>
              <a:t>) =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1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2</a:t>
            </a:r>
            <a:r>
              <a:rPr lang="en-US" dirty="0" smtClean="0"/>
              <a:t>…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k</a:t>
            </a:r>
            <a:r>
              <a:rPr lang="en-US" i="1" baseline="30000" dirty="0" err="1" smtClean="0"/>
              <a:t>n</a:t>
            </a:r>
            <a:r>
              <a:rPr lang="en-US" sz="2000" i="1" baseline="30000" dirty="0" err="1" smtClean="0"/>
              <a:t>k</a:t>
            </a:r>
            <a:r>
              <a:rPr lang="en-US" sz="2000" i="1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en-US" sz="2000" i="1" dirty="0" smtClean="0"/>
              <a:t>	</a:t>
            </a:r>
            <a:r>
              <a:rPr lang="en-US" dirty="0" smtClean="0"/>
              <a:t>where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i="1" dirty="0" smtClean="0">
                <a:latin typeface="Times New Roman"/>
                <a:cs typeface="Times New Roman"/>
              </a:rPr>
              <a:t>, C</a:t>
            </a:r>
            <a:r>
              <a:rPr lang="en-US" i="1" baseline="30000" dirty="0" smtClean="0">
                <a:latin typeface="Times New Roman"/>
                <a:cs typeface="Times New Roman"/>
              </a:rPr>
              <a:t>’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n-US" sz="4100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l-GR" baseline="-25000" dirty="0" smtClean="0">
                <a:latin typeface="Times New Roman"/>
                <a:cs typeface="Times New Roman"/>
              </a:rPr>
              <a:t>Σ</a:t>
            </a:r>
            <a:r>
              <a:rPr lang="en-US" sz="2000" i="1" baseline="-50000" dirty="0" err="1" smtClean="0">
                <a:latin typeface="Times New Roman"/>
                <a:cs typeface="Times New Roman"/>
              </a:rPr>
              <a:t>i</a:t>
            </a:r>
            <a:r>
              <a:rPr lang="en-US" sz="2400" i="1" baseline="-32000" dirty="0" err="1" smtClean="0">
                <a:latin typeface="Times New Roman"/>
                <a:cs typeface="Times New Roman"/>
              </a:rPr>
              <a:t>n</a:t>
            </a:r>
            <a:r>
              <a:rPr lang="en-US" sz="1800" i="1" baseline="-60000" dirty="0" err="1" smtClean="0">
                <a:latin typeface="Times New Roman"/>
                <a:cs typeface="Times New Roman"/>
              </a:rPr>
              <a:t>i</a:t>
            </a:r>
            <a:r>
              <a:rPr lang="en-US" sz="2400" i="1" baseline="-34000" dirty="0" smtClean="0">
                <a:latin typeface="Times New Roman"/>
                <a:cs typeface="Times New Roman"/>
              </a:rPr>
              <a:t>=N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1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2000" baseline="30000" dirty="0" smtClean="0"/>
              <a:t>2</a:t>
            </a:r>
            <a:r>
              <a:rPr lang="en-US" dirty="0" smtClean="0"/>
              <a:t>…</a:t>
            </a:r>
            <a:r>
              <a:rPr lang="el-GR" i="1" dirty="0" smtClean="0"/>
              <a:t>ρ</a:t>
            </a:r>
            <a:r>
              <a:rPr lang="en-US" i="1" baseline="-25000" dirty="0" err="1" smtClean="0"/>
              <a:t>k</a:t>
            </a:r>
            <a:r>
              <a:rPr lang="en-US" i="1" baseline="30000" dirty="0" err="1" smtClean="0"/>
              <a:t>n</a:t>
            </a:r>
            <a:r>
              <a:rPr lang="en-US" sz="2000" i="1" baseline="30000" dirty="0" err="1" smtClean="0"/>
              <a:t>k</a:t>
            </a:r>
            <a:r>
              <a:rPr lang="en-US" sz="2000" i="1" dirty="0" smtClean="0"/>
              <a:t> </a:t>
            </a:r>
            <a:r>
              <a:rPr lang="en-US" sz="4100" dirty="0" smtClean="0"/>
              <a:t>]</a:t>
            </a:r>
            <a:r>
              <a:rPr lang="en-US" baseline="60000" dirty="0" smtClean="0"/>
              <a:t>-1</a:t>
            </a:r>
            <a:r>
              <a:rPr lang="en-US" dirty="0" smtClean="0">
                <a:latin typeface="Times New Roman"/>
                <a:cs typeface="Times New Roman"/>
              </a:rPr>
              <a:t> is a normalization constant</a:t>
            </a:r>
            <a:r>
              <a:rPr lang="en-US" dirty="0" smtClean="0"/>
              <a:t>, and the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cs typeface="Times New Roman"/>
              </a:rPr>
              <a:t>’s</a:t>
            </a:r>
            <a:r>
              <a:rPr lang="en-US" dirty="0" smtClean="0">
                <a:latin typeface="Times New Roman"/>
                <a:cs typeface="Times New Roman"/>
              </a:rPr>
              <a:t> are any solution to the simultaneous rate equations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i="1" baseline="-25000" dirty="0" smtClean="0">
                <a:latin typeface="Times New Roman"/>
                <a:cs typeface="Times New Roman"/>
              </a:rPr>
              <a:t>j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ji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Network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3200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Rate equations:</a:t>
            </a: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		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		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dirty="0" smtClean="0">
                <a:latin typeface="Times New Roman"/>
                <a:cs typeface="Times New Roman"/>
              </a:rPr>
              <a:t>/(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aseline="-25000" dirty="0" smtClean="0">
                <a:latin typeface="Times New Roman"/>
                <a:cs typeface="Times New Roman"/>
              </a:rPr>
              <a:t>		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		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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= (1-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i="1" dirty="0" smtClean="0">
                <a:latin typeface="Times New Roman"/>
                <a:cs typeface="Times New Roman"/>
              </a:rPr>
              <a:t>		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(1-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)/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en-US" sz="2000" i="1" dirty="0" smtClean="0"/>
              <a:t>	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=</a:t>
            </a:r>
            <a:r>
              <a:rPr lang="el-GR" i="1" dirty="0" smtClean="0">
                <a:latin typeface="Times New Roman"/>
                <a:cs typeface="Times New Roman"/>
              </a:rPr>
              <a:t> λ</a:t>
            </a:r>
            <a:r>
              <a:rPr lang="en-US" dirty="0" smtClean="0">
                <a:latin typeface="Times New Roman"/>
                <a:cs typeface="Times New Roman"/>
              </a:rPr>
              <a:t>(1-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)/(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l-GR" i="1" dirty="0" smtClean="0">
                <a:latin typeface="Times New Roman"/>
                <a:cs typeface="Times New Roman"/>
              </a:rPr>
              <a:t>μ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State probabilities</a:t>
            </a: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i="1" baseline="-25000" dirty="0" smtClean="0">
                <a:latin typeface="Times New Roman"/>
                <a:cs typeface="Times New Roman"/>
              </a:rPr>
              <a:t>n</a:t>
            </a:r>
            <a:r>
              <a:rPr lang="en-US" sz="1900" baseline="-44000" dirty="0" smtClean="0">
                <a:latin typeface="Times New Roman"/>
                <a:cs typeface="Times New Roman"/>
              </a:rPr>
              <a:t>1</a:t>
            </a:r>
            <a:r>
              <a:rPr lang="en-US" baseline="-25000" dirty="0" smtClean="0">
                <a:latin typeface="Times New Roman"/>
                <a:cs typeface="Times New Roman"/>
              </a:rPr>
              <a:t>,</a:t>
            </a:r>
            <a:r>
              <a:rPr lang="en-US" i="1" baseline="-25000" dirty="0" smtClean="0">
                <a:latin typeface="Times New Roman"/>
                <a:cs typeface="Times New Roman"/>
              </a:rPr>
              <a:t>n</a:t>
            </a:r>
            <a:r>
              <a:rPr lang="en-US" sz="2200" baseline="-44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1800" baseline="30000" dirty="0" smtClean="0"/>
              <a:t>1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1600" baseline="30000" dirty="0" smtClean="0"/>
              <a:t>2 </a:t>
            </a:r>
            <a:r>
              <a:rPr lang="en-US" dirty="0" smtClean="0"/>
              <a:t>(1-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dirty="0" smtClean="0"/>
              <a:t>)(1-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), 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= 0,1,2,…</a:t>
            </a:r>
          </a:p>
          <a:p>
            <a:pPr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/>
              <a:t> E[</a:t>
            </a:r>
            <a:r>
              <a:rPr lang="en-US" i="1" dirty="0" smtClean="0"/>
              <a:t>N</a:t>
            </a:r>
            <a:r>
              <a:rPr lang="en-US" dirty="0" smtClean="0"/>
              <a:t>] = E[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]+E[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] = 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dirty="0" smtClean="0"/>
              <a:t>/(1-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dirty="0" smtClean="0"/>
              <a:t>) + 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/(1-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2514601" y="1143000"/>
            <a:ext cx="4267199" cy="2209800"/>
            <a:chOff x="2514601" y="1828800"/>
            <a:chExt cx="4267199" cy="2209800"/>
          </a:xfrm>
        </p:grpSpPr>
        <p:grpSp>
          <p:nvGrpSpPr>
            <p:cNvPr id="30" name="Group 29"/>
            <p:cNvGrpSpPr/>
            <p:nvPr/>
          </p:nvGrpSpPr>
          <p:grpSpPr>
            <a:xfrm>
              <a:off x="4178696" y="2183944"/>
              <a:ext cx="1457848" cy="594360"/>
              <a:chOff x="4178696" y="2183944"/>
              <a:chExt cx="1457848" cy="594360"/>
            </a:xfrm>
          </p:grpSpPr>
          <p:grpSp>
            <p:nvGrpSpPr>
              <p:cNvPr id="7" name="Group 18"/>
              <p:cNvGrpSpPr/>
              <p:nvPr/>
            </p:nvGrpSpPr>
            <p:grpSpPr>
              <a:xfrm>
                <a:off x="4178696" y="2183944"/>
                <a:ext cx="914400" cy="594360"/>
                <a:chOff x="1818752" y="685800"/>
                <a:chExt cx="914400" cy="594360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Oval 7"/>
              <p:cNvSpPr/>
              <p:nvPr/>
            </p:nvSpPr>
            <p:spPr>
              <a:xfrm>
                <a:off x="5103144" y="2214088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r>
                  <a:rPr lang="en-US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l-GR" i="1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5973325" y="2819400"/>
              <a:ext cx="503675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1-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00800" y="20690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8" idx="7"/>
            </p:cNvCxnSpPr>
            <p:nvPr/>
          </p:nvCxnSpPr>
          <p:spPr>
            <a:xfrm flipV="1">
              <a:off x="5558429" y="2291137"/>
              <a:ext cx="852645" cy="10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731544" y="2362200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14601" y="2145268"/>
              <a:ext cx="1219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Poisson(</a:t>
              </a:r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r>
                <a:rPr lang="en-US" dirty="0" smtClean="0">
                  <a:latin typeface="Times New Roman"/>
                  <a:cs typeface="Times New Roman"/>
                </a:rPr>
                <a:t>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 flipH="1">
              <a:off x="4180952" y="3139440"/>
              <a:ext cx="1457848" cy="594360"/>
              <a:chOff x="4180952" y="3139440"/>
              <a:chExt cx="1457848" cy="594360"/>
            </a:xfrm>
          </p:grpSpPr>
          <p:grpSp>
            <p:nvGrpSpPr>
              <p:cNvPr id="21" name="Group 18"/>
              <p:cNvGrpSpPr/>
              <p:nvPr/>
            </p:nvGrpSpPr>
            <p:grpSpPr>
              <a:xfrm>
                <a:off x="4180952" y="3139440"/>
                <a:ext cx="914400" cy="594360"/>
                <a:chOff x="1818752" y="685800"/>
                <a:chExt cx="914400" cy="594360"/>
              </a:xfrm>
            </p:grpSpPr>
            <p:sp>
              <p:nvSpPr>
                <p:cNvPr id="22" name="Freeform 21"/>
                <p:cNvSpPr/>
                <p:nvPr/>
              </p:nvSpPr>
              <p:spPr>
                <a:xfrm>
                  <a:off x="1818752" y="685800"/>
                  <a:ext cx="914400" cy="592853"/>
                </a:xfrm>
                <a:custGeom>
                  <a:avLst/>
                  <a:gdLst>
                    <a:gd name="connsiteX0" fmla="*/ 10048 w 914400"/>
                    <a:gd name="connsiteY0" fmla="*/ 0 h 592853"/>
                    <a:gd name="connsiteX1" fmla="*/ 914400 w 914400"/>
                    <a:gd name="connsiteY1" fmla="*/ 0 h 592853"/>
                    <a:gd name="connsiteX2" fmla="*/ 914400 w 914400"/>
                    <a:gd name="connsiteY2" fmla="*/ 592853 h 592853"/>
                    <a:gd name="connsiteX3" fmla="*/ 0 w 914400"/>
                    <a:gd name="connsiteY3" fmla="*/ 592853 h 592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14400" h="592853">
                      <a:moveTo>
                        <a:pt x="10048" y="0"/>
                      </a:moveTo>
                      <a:lnTo>
                        <a:pt x="914400" y="0"/>
                      </a:lnTo>
                      <a:lnTo>
                        <a:pt x="914400" y="592853"/>
                      </a:lnTo>
                      <a:lnTo>
                        <a:pt x="0" y="592853"/>
                      </a:ln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384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2860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1336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1981200" y="685800"/>
                  <a:ext cx="0" cy="59436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Oval 27"/>
              <p:cNvSpPr/>
              <p:nvPr/>
            </p:nvSpPr>
            <p:spPr>
              <a:xfrm>
                <a:off x="5105400" y="3169584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μ</a:t>
                </a:r>
                <a:r>
                  <a:rPr lang="en-US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l-GR" i="1" baseline="-25000" dirty="0" smtClean="0">
                  <a:solidFill>
                    <a:schemeClr val="tx1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38" name="Freeform 37"/>
            <p:cNvSpPr/>
            <p:nvPr/>
          </p:nvSpPr>
          <p:spPr>
            <a:xfrm>
              <a:off x="5548045" y="2619910"/>
              <a:ext cx="431515" cy="791110"/>
            </a:xfrm>
            <a:custGeom>
              <a:avLst/>
              <a:gdLst>
                <a:gd name="connsiteX0" fmla="*/ 71919 w 431515"/>
                <a:gd name="connsiteY0" fmla="*/ 0 h 791110"/>
                <a:gd name="connsiteX1" fmla="*/ 421240 w 431515"/>
                <a:gd name="connsiteY1" fmla="*/ 0 h 791110"/>
                <a:gd name="connsiteX2" fmla="*/ 431515 w 431515"/>
                <a:gd name="connsiteY2" fmla="*/ 791110 h 791110"/>
                <a:gd name="connsiteX3" fmla="*/ 0 w 431515"/>
                <a:gd name="connsiteY3" fmla="*/ 791110 h 791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515" h="791110">
                  <a:moveTo>
                    <a:pt x="71919" y="0"/>
                  </a:moveTo>
                  <a:lnTo>
                    <a:pt x="421240" y="0"/>
                  </a:lnTo>
                  <a:lnTo>
                    <a:pt x="431515" y="791110"/>
                  </a:lnTo>
                  <a:lnTo>
                    <a:pt x="0" y="791110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883631" y="2650733"/>
              <a:ext cx="421241" cy="791110"/>
            </a:xfrm>
            <a:custGeom>
              <a:avLst/>
              <a:gdLst>
                <a:gd name="connsiteX0" fmla="*/ 297951 w 421241"/>
                <a:gd name="connsiteY0" fmla="*/ 791110 h 791110"/>
                <a:gd name="connsiteX1" fmla="*/ 0 w 421241"/>
                <a:gd name="connsiteY1" fmla="*/ 791110 h 791110"/>
                <a:gd name="connsiteX2" fmla="*/ 10275 w 421241"/>
                <a:gd name="connsiteY2" fmla="*/ 0 h 791110"/>
                <a:gd name="connsiteX3" fmla="*/ 421241 w 421241"/>
                <a:gd name="connsiteY3" fmla="*/ 0 h 791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241" h="791110">
                  <a:moveTo>
                    <a:pt x="297951" y="791110"/>
                  </a:moveTo>
                  <a:lnTo>
                    <a:pt x="0" y="791110"/>
                  </a:lnTo>
                  <a:lnTo>
                    <a:pt x="10275" y="0"/>
                  </a:lnTo>
                  <a:lnTo>
                    <a:pt x="421241" y="0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91000" y="3657600"/>
              <a:ext cx="503675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I/O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29200" y="1828800"/>
              <a:ext cx="6560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CPU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3200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Rate equations:</a:t>
            </a: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0.5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0.4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4/5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= 0.5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+ 0.6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4/5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cs typeface="Times New Roman"/>
              </a:rPr>
              <a:t>(only one independent equation)</a:t>
            </a:r>
            <a:endParaRPr lang="en-US" baseline="-25000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n-US" sz="3100" dirty="0" smtClean="0">
                <a:latin typeface="Times New Roman"/>
                <a:cs typeface="Times New Roman"/>
              </a:rPr>
              <a:t>Choose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5 and therefore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4, so that 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sz="1400" dirty="0" smtClean="0"/>
              <a:t> </a:t>
            </a:r>
            <a:r>
              <a:rPr lang="en-US" dirty="0" smtClean="0"/>
              <a:t>= 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 =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1</a:t>
            </a:r>
            <a:endParaRPr lang="en-US" sz="31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State probabilities (for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= 2)</a:t>
            </a:r>
          </a:p>
          <a:p>
            <a:pPr lvl="1">
              <a:lnSpc>
                <a:spcPct val="120000"/>
              </a:lnSpc>
            </a:pP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i="1" baseline="-25000" dirty="0" smtClean="0">
                <a:latin typeface="Times New Roman"/>
                <a:cs typeface="Times New Roman"/>
              </a:rPr>
              <a:t>n</a:t>
            </a:r>
            <a:r>
              <a:rPr lang="en-US" sz="1500" baseline="-60000" dirty="0" smtClean="0">
                <a:latin typeface="Times New Roman"/>
                <a:cs typeface="Times New Roman"/>
              </a:rPr>
              <a:t>1</a:t>
            </a:r>
            <a:r>
              <a:rPr lang="en-US" baseline="-25000" dirty="0" smtClean="0">
                <a:latin typeface="Times New Roman"/>
                <a:cs typeface="Times New Roman"/>
              </a:rPr>
              <a:t>,</a:t>
            </a:r>
            <a:r>
              <a:rPr lang="en-US" i="1" baseline="-25000" dirty="0" smtClean="0">
                <a:latin typeface="Times New Roman"/>
                <a:cs typeface="Times New Roman"/>
              </a:rPr>
              <a:t>n</a:t>
            </a:r>
            <a:r>
              <a:rPr lang="en-US" sz="1500" baseline="-6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C </a:t>
            </a:r>
            <a:r>
              <a:rPr lang="el-GR" i="1" dirty="0" smtClean="0"/>
              <a:t>ρ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n</a:t>
            </a:r>
            <a:r>
              <a:rPr lang="en-US" sz="1500" baseline="30000" dirty="0" smtClean="0"/>
              <a:t>1</a:t>
            </a:r>
            <a:r>
              <a:rPr lang="el-GR" i="1" dirty="0" smtClean="0"/>
              <a:t>ρ</a:t>
            </a:r>
            <a:r>
              <a:rPr lang="en-US" baseline="-25000" dirty="0" smtClean="0"/>
              <a:t>2</a:t>
            </a:r>
            <a:r>
              <a:rPr lang="en-US" i="1" baseline="30000" dirty="0" smtClean="0"/>
              <a:t>n</a:t>
            </a:r>
            <a:r>
              <a:rPr lang="en-US" sz="1600" baseline="30000" dirty="0" smtClean="0"/>
              <a:t>2</a:t>
            </a:r>
            <a:r>
              <a:rPr lang="en-US" dirty="0" smtClean="0"/>
              <a:t>, where 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= 2, </a:t>
            </a:r>
            <a:r>
              <a:rPr lang="en-US" i="1" dirty="0" smtClean="0"/>
              <a:t>i.e.,</a:t>
            </a:r>
            <a:r>
              <a:rPr lang="en-US" dirty="0" smtClean="0"/>
              <a:t> (0,2); (2,0); (1,1)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(0,2)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π</a:t>
            </a:r>
            <a:r>
              <a:rPr lang="en-US" baseline="-25000" dirty="0" smtClean="0">
                <a:latin typeface="Times New Roman"/>
                <a:cs typeface="Times New Roman"/>
              </a:rPr>
              <a:t>(2,0)</a:t>
            </a:r>
            <a:r>
              <a:rPr lang="en-US" dirty="0" smtClean="0">
                <a:latin typeface="Times New Roman"/>
                <a:cs typeface="Times New Roman"/>
              </a:rPr>
              <a:t> +</a:t>
            </a:r>
            <a:r>
              <a:rPr lang="el-GR" i="1" dirty="0" smtClean="0">
                <a:latin typeface="Times New Roman"/>
                <a:cs typeface="Times New Roman"/>
              </a:rPr>
              <a:t> π</a:t>
            </a:r>
            <a:r>
              <a:rPr lang="en-US" baseline="-25000" dirty="0" smtClean="0">
                <a:latin typeface="Times New Roman"/>
                <a:cs typeface="Times New Roman"/>
              </a:rPr>
              <a:t>(1,1)</a:t>
            </a:r>
            <a:r>
              <a:rPr lang="en-US" dirty="0" smtClean="0">
                <a:latin typeface="Times New Roman"/>
                <a:cs typeface="Times New Roman"/>
              </a:rPr>
              <a:t> = 3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 = 1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 </a:t>
            </a:r>
            <a:r>
              <a:rPr lang="en-US" i="1" dirty="0" smtClean="0"/>
              <a:t>C = </a:t>
            </a:r>
            <a:r>
              <a:rPr lang="en-US" dirty="0" smtClean="0"/>
              <a:t>1/</a:t>
            </a:r>
            <a:r>
              <a:rPr lang="en-US" dirty="0" smtClean="0"/>
              <a:t>3</a:t>
            </a:r>
            <a:endParaRPr lang="en-US" i="1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3449548" y="1307068"/>
            <a:ext cx="3124200" cy="1893332"/>
            <a:chOff x="3449548" y="1307068"/>
            <a:chExt cx="3124200" cy="1893332"/>
          </a:xfrm>
        </p:grpSpPr>
        <p:grpSp>
          <p:nvGrpSpPr>
            <p:cNvPr id="45" name="Group 44"/>
            <p:cNvGrpSpPr/>
            <p:nvPr/>
          </p:nvGrpSpPr>
          <p:grpSpPr>
            <a:xfrm>
              <a:off x="3449548" y="1307068"/>
              <a:ext cx="3124200" cy="1893332"/>
              <a:chOff x="3449548" y="1307068"/>
              <a:chExt cx="3124200" cy="1893332"/>
            </a:xfrm>
          </p:grpSpPr>
          <p:grpSp>
            <p:nvGrpSpPr>
              <p:cNvPr id="7" name="Group 29"/>
              <p:cNvGrpSpPr/>
              <p:nvPr/>
            </p:nvGrpSpPr>
            <p:grpSpPr>
              <a:xfrm>
                <a:off x="4178696" y="1498144"/>
                <a:ext cx="1457848" cy="594360"/>
                <a:chOff x="4178696" y="2183944"/>
                <a:chExt cx="1457848" cy="594360"/>
              </a:xfrm>
            </p:grpSpPr>
            <p:grpSp>
              <p:nvGrpSpPr>
                <p:cNvPr id="13" name="Group 18"/>
                <p:cNvGrpSpPr/>
                <p:nvPr/>
              </p:nvGrpSpPr>
              <p:grpSpPr>
                <a:xfrm>
                  <a:off x="4178696" y="2183944"/>
                  <a:ext cx="914400" cy="594360"/>
                  <a:chOff x="1818752" y="685800"/>
                  <a:chExt cx="914400" cy="594360"/>
                </a:xfrm>
              </p:grpSpPr>
              <p:sp>
                <p:nvSpPr>
                  <p:cNvPr id="15" name="Freeform 14"/>
                  <p:cNvSpPr/>
                  <p:nvPr/>
                </p:nvSpPr>
                <p:spPr>
                  <a:xfrm>
                    <a:off x="1818752" y="685800"/>
                    <a:ext cx="914400" cy="592853"/>
                  </a:xfrm>
                  <a:custGeom>
                    <a:avLst/>
                    <a:gdLst>
                      <a:gd name="connsiteX0" fmla="*/ 10048 w 914400"/>
                      <a:gd name="connsiteY0" fmla="*/ 0 h 592853"/>
                      <a:gd name="connsiteX1" fmla="*/ 914400 w 914400"/>
                      <a:gd name="connsiteY1" fmla="*/ 0 h 592853"/>
                      <a:gd name="connsiteX2" fmla="*/ 914400 w 914400"/>
                      <a:gd name="connsiteY2" fmla="*/ 592853 h 592853"/>
                      <a:gd name="connsiteX3" fmla="*/ 0 w 914400"/>
                      <a:gd name="connsiteY3" fmla="*/ 592853 h 5928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14400" h="592853">
                        <a:moveTo>
                          <a:pt x="10048" y="0"/>
                        </a:moveTo>
                        <a:lnTo>
                          <a:pt x="914400" y="0"/>
                        </a:lnTo>
                        <a:lnTo>
                          <a:pt x="914400" y="592853"/>
                        </a:lnTo>
                        <a:lnTo>
                          <a:pt x="0" y="592853"/>
                        </a:lnTo>
                      </a:path>
                    </a:pathLst>
                  </a:cu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25908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24384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22860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21336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19812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" name="Oval 7"/>
                <p:cNvSpPr/>
                <p:nvPr/>
              </p:nvSpPr>
              <p:spPr>
                <a:xfrm>
                  <a:off x="5103144" y="2214088"/>
                  <a:ext cx="533400" cy="533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rtlCol="0" anchor="ctr"/>
                <a:lstStyle/>
                <a:p>
                  <a:pPr algn="ctr"/>
                  <a:r>
                    <a:rPr lang="el-GR" sz="1400" i="1" dirty="0" smtClean="0">
                      <a:solidFill>
                        <a:schemeClr val="tx1"/>
                      </a:solidFill>
                      <a:latin typeface="Times New Roman"/>
                      <a:cs typeface="Times New Roman"/>
                    </a:rPr>
                    <a:t>μ</a:t>
                  </a:r>
                  <a:r>
                    <a:rPr lang="en-US" sz="14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=5</a:t>
                  </a:r>
                  <a:endParaRPr lang="el-GR" i="1" baseline="-25000" dirty="0" smtClean="0">
                    <a:solidFill>
                      <a:schemeClr val="tx1"/>
                    </a:solidFill>
                    <a:latin typeface="Times New Roman"/>
                    <a:cs typeface="Times New Roman"/>
                  </a:endParaRPr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5943600" y="130706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0.5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1" name="Group 28"/>
              <p:cNvGrpSpPr/>
              <p:nvPr/>
            </p:nvGrpSpPr>
            <p:grpSpPr>
              <a:xfrm flipH="1">
                <a:off x="4180952" y="2453640"/>
                <a:ext cx="1457848" cy="594360"/>
                <a:chOff x="4180952" y="3139440"/>
                <a:chExt cx="1457848" cy="594360"/>
              </a:xfrm>
            </p:grpSpPr>
            <p:grpSp>
              <p:nvGrpSpPr>
                <p:cNvPr id="29" name="Group 18"/>
                <p:cNvGrpSpPr/>
                <p:nvPr/>
              </p:nvGrpSpPr>
              <p:grpSpPr>
                <a:xfrm>
                  <a:off x="4180952" y="3139440"/>
                  <a:ext cx="914400" cy="594360"/>
                  <a:chOff x="1818752" y="685800"/>
                  <a:chExt cx="914400" cy="594360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1818752" y="685800"/>
                    <a:ext cx="914400" cy="592853"/>
                  </a:xfrm>
                  <a:custGeom>
                    <a:avLst/>
                    <a:gdLst>
                      <a:gd name="connsiteX0" fmla="*/ 10048 w 914400"/>
                      <a:gd name="connsiteY0" fmla="*/ 0 h 592853"/>
                      <a:gd name="connsiteX1" fmla="*/ 914400 w 914400"/>
                      <a:gd name="connsiteY1" fmla="*/ 0 h 592853"/>
                      <a:gd name="connsiteX2" fmla="*/ 914400 w 914400"/>
                      <a:gd name="connsiteY2" fmla="*/ 592853 h 592853"/>
                      <a:gd name="connsiteX3" fmla="*/ 0 w 914400"/>
                      <a:gd name="connsiteY3" fmla="*/ 592853 h 5928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14400" h="592853">
                        <a:moveTo>
                          <a:pt x="10048" y="0"/>
                        </a:moveTo>
                        <a:lnTo>
                          <a:pt x="914400" y="0"/>
                        </a:lnTo>
                        <a:lnTo>
                          <a:pt x="914400" y="592853"/>
                        </a:lnTo>
                        <a:lnTo>
                          <a:pt x="0" y="592853"/>
                        </a:lnTo>
                      </a:path>
                    </a:pathLst>
                  </a:cu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25908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24384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2860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>
                    <a:off x="21336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1981200" y="685800"/>
                    <a:ext cx="0" cy="59436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" name="Oval 27"/>
                <p:cNvSpPr/>
                <p:nvPr/>
              </p:nvSpPr>
              <p:spPr>
                <a:xfrm>
                  <a:off x="5105400" y="3169584"/>
                  <a:ext cx="533400" cy="533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rtlCol="0" anchor="ctr"/>
                <a:lstStyle/>
                <a:p>
                  <a:pPr algn="ctr"/>
                  <a:r>
                    <a:rPr lang="el-GR" i="1" dirty="0" smtClean="0">
                      <a:solidFill>
                        <a:schemeClr val="tx1"/>
                      </a:solidFill>
                      <a:latin typeface="Times New Roman"/>
                      <a:cs typeface="Times New Roman"/>
                    </a:rPr>
                    <a:t>μ</a:t>
                  </a:r>
                  <a:r>
                    <a:rPr lang="en-US" sz="14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=4</a:t>
                  </a:r>
                  <a:endParaRPr lang="el-GR" i="1" baseline="-25000" dirty="0" smtClean="0">
                    <a:solidFill>
                      <a:schemeClr val="tx1"/>
                    </a:solidFill>
                    <a:latin typeface="Times New Roman"/>
                    <a:cs typeface="Times New Roman"/>
                  </a:endParaRPr>
                </a:p>
              </p:txBody>
            </p:sp>
          </p:grpSp>
          <p:sp>
            <p:nvSpPr>
              <p:cNvPr id="38" name="Freeform 37"/>
              <p:cNvSpPr/>
              <p:nvPr/>
            </p:nvSpPr>
            <p:spPr>
              <a:xfrm>
                <a:off x="5578867" y="1903288"/>
                <a:ext cx="431515" cy="791110"/>
              </a:xfrm>
              <a:custGeom>
                <a:avLst/>
                <a:gdLst>
                  <a:gd name="connsiteX0" fmla="*/ 71919 w 431515"/>
                  <a:gd name="connsiteY0" fmla="*/ 0 h 791110"/>
                  <a:gd name="connsiteX1" fmla="*/ 421240 w 431515"/>
                  <a:gd name="connsiteY1" fmla="*/ 0 h 791110"/>
                  <a:gd name="connsiteX2" fmla="*/ 431515 w 431515"/>
                  <a:gd name="connsiteY2" fmla="*/ 791110 h 791110"/>
                  <a:gd name="connsiteX3" fmla="*/ 0 w 431515"/>
                  <a:gd name="connsiteY3" fmla="*/ 791110 h 791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1515" h="791110">
                    <a:moveTo>
                      <a:pt x="71919" y="0"/>
                    </a:moveTo>
                    <a:lnTo>
                      <a:pt x="421240" y="0"/>
                    </a:lnTo>
                    <a:lnTo>
                      <a:pt x="431515" y="791110"/>
                    </a:lnTo>
                    <a:lnTo>
                      <a:pt x="0" y="791110"/>
                    </a:lnTo>
                  </a:path>
                </a:pathLst>
              </a:cu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3893905" y="1859622"/>
                <a:ext cx="421241" cy="791110"/>
              </a:xfrm>
              <a:custGeom>
                <a:avLst/>
                <a:gdLst>
                  <a:gd name="connsiteX0" fmla="*/ 297951 w 421241"/>
                  <a:gd name="connsiteY0" fmla="*/ 791110 h 791110"/>
                  <a:gd name="connsiteX1" fmla="*/ 0 w 421241"/>
                  <a:gd name="connsiteY1" fmla="*/ 791110 h 791110"/>
                  <a:gd name="connsiteX2" fmla="*/ 10275 w 421241"/>
                  <a:gd name="connsiteY2" fmla="*/ 0 h 791110"/>
                  <a:gd name="connsiteX3" fmla="*/ 421241 w 421241"/>
                  <a:gd name="connsiteY3" fmla="*/ 0 h 791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241" h="791110">
                    <a:moveTo>
                      <a:pt x="297951" y="791110"/>
                    </a:moveTo>
                    <a:lnTo>
                      <a:pt x="0" y="791110"/>
                    </a:lnTo>
                    <a:lnTo>
                      <a:pt x="10275" y="0"/>
                    </a:lnTo>
                    <a:lnTo>
                      <a:pt x="421241" y="0"/>
                    </a:lnTo>
                  </a:path>
                </a:pathLst>
              </a:cu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3883631" y="2856216"/>
                <a:ext cx="2178122" cy="318499"/>
              </a:xfrm>
              <a:custGeom>
                <a:avLst/>
                <a:gdLst>
                  <a:gd name="connsiteX0" fmla="*/ 297951 w 2178122"/>
                  <a:gd name="connsiteY0" fmla="*/ 0 h 318499"/>
                  <a:gd name="connsiteX1" fmla="*/ 0 w 2178122"/>
                  <a:gd name="connsiteY1" fmla="*/ 0 h 318499"/>
                  <a:gd name="connsiteX2" fmla="*/ 0 w 2178122"/>
                  <a:gd name="connsiteY2" fmla="*/ 318499 h 318499"/>
                  <a:gd name="connsiteX3" fmla="*/ 2178122 w 2178122"/>
                  <a:gd name="connsiteY3" fmla="*/ 318499 h 318499"/>
                  <a:gd name="connsiteX4" fmla="*/ 2178122 w 2178122"/>
                  <a:gd name="connsiteY4" fmla="*/ 20548 h 318499"/>
                  <a:gd name="connsiteX5" fmla="*/ 1736333 w 2178122"/>
                  <a:gd name="connsiteY5" fmla="*/ 20548 h 31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78122" h="318499">
                    <a:moveTo>
                      <a:pt x="297951" y="0"/>
                    </a:moveTo>
                    <a:lnTo>
                      <a:pt x="0" y="0"/>
                    </a:lnTo>
                    <a:lnTo>
                      <a:pt x="0" y="318499"/>
                    </a:lnTo>
                    <a:lnTo>
                      <a:pt x="2178122" y="318499"/>
                    </a:lnTo>
                    <a:lnTo>
                      <a:pt x="2178122" y="20548"/>
                    </a:lnTo>
                    <a:lnTo>
                      <a:pt x="1736333" y="20548"/>
                    </a:lnTo>
                  </a:path>
                </a:pathLst>
              </a:cu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49548" y="20574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0.4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964148" y="20574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0.5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49548" y="2831068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0.6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3873357" y="1335640"/>
                <a:ext cx="2106203" cy="328773"/>
              </a:xfrm>
              <a:custGeom>
                <a:avLst/>
                <a:gdLst>
                  <a:gd name="connsiteX0" fmla="*/ 1736333 w 2106203"/>
                  <a:gd name="connsiteY0" fmla="*/ 328773 h 328773"/>
                  <a:gd name="connsiteX1" fmla="*/ 2106203 w 2106203"/>
                  <a:gd name="connsiteY1" fmla="*/ 328773 h 328773"/>
                  <a:gd name="connsiteX2" fmla="*/ 2106203 w 2106203"/>
                  <a:gd name="connsiteY2" fmla="*/ 0 h 328773"/>
                  <a:gd name="connsiteX3" fmla="*/ 0 w 2106203"/>
                  <a:gd name="connsiteY3" fmla="*/ 0 h 328773"/>
                  <a:gd name="connsiteX4" fmla="*/ 10274 w 2106203"/>
                  <a:gd name="connsiteY4" fmla="*/ 308225 h 328773"/>
                  <a:gd name="connsiteX5" fmla="*/ 400692 w 2106203"/>
                  <a:gd name="connsiteY5" fmla="*/ 308225 h 328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06203" h="328773">
                    <a:moveTo>
                      <a:pt x="1736333" y="328773"/>
                    </a:moveTo>
                    <a:lnTo>
                      <a:pt x="2106203" y="328773"/>
                    </a:lnTo>
                    <a:lnTo>
                      <a:pt x="2106203" y="0"/>
                    </a:lnTo>
                    <a:lnTo>
                      <a:pt x="0" y="0"/>
                    </a:lnTo>
                    <a:lnTo>
                      <a:pt x="10274" y="308225"/>
                    </a:lnTo>
                    <a:lnTo>
                      <a:pt x="400692" y="308225"/>
                    </a:lnTo>
                  </a:path>
                </a:pathLst>
              </a:cu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4648200" y="206767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2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1432</Words>
  <Application>Microsoft Office PowerPoint</Application>
  <PresentationFormat>On-screen Show (4:3)</PresentationFormat>
  <Paragraphs>268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Microsoft Equation 3.0</vt:lpstr>
      <vt:lpstr>Burke Theorem, Reversibility, and Jackson Networks of Queues</vt:lpstr>
      <vt:lpstr>Reverse CTMC</vt:lpstr>
      <vt:lpstr>Burke’s Theorem</vt:lpstr>
      <vt:lpstr>The Case of Cyclic Networks</vt:lpstr>
      <vt:lpstr>Markov Chain for Cyclic Network</vt:lpstr>
      <vt:lpstr>Jackson Networks</vt:lpstr>
      <vt:lpstr>Jackson Networks – Main Results</vt:lpstr>
      <vt:lpstr>Open Network Example</vt:lpstr>
      <vt:lpstr>Closed Network Example</vt:lpstr>
      <vt:lpstr>Extensions – Open Classed Networks</vt:lpstr>
      <vt:lpstr>Distribution of Job Classes Example with Two Classes</vt:lpstr>
      <vt:lpstr>CPU &amp; I/O Bound System</vt:lpstr>
      <vt:lpstr>Back to Closed Networks</vt:lpstr>
      <vt:lpstr>Arrival Theorem</vt:lpstr>
      <vt:lpstr>Mean Value Analysis</vt:lpstr>
      <vt:lpstr>Mean Value Analysis – Recursion</vt:lpstr>
      <vt:lpstr>MVA Example</vt:lpstr>
      <vt:lpstr>More on MVA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183</cp:revision>
  <dcterms:created xsi:type="dcterms:W3CDTF">2015-09-24T13:04:39Z</dcterms:created>
  <dcterms:modified xsi:type="dcterms:W3CDTF">2016-11-03T14:30:31Z</dcterms:modified>
</cp:coreProperties>
</file>