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0" r:id="rId3"/>
    <p:sldId id="278" r:id="rId4"/>
    <p:sldId id="281" r:id="rId5"/>
    <p:sldId id="289" r:id="rId6"/>
    <p:sldId id="292" r:id="rId7"/>
    <p:sldId id="288" r:id="rId8"/>
    <p:sldId id="290" r:id="rId9"/>
    <p:sldId id="291" r:id="rId10"/>
    <p:sldId id="293" r:id="rId11"/>
    <p:sldId id="29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33" autoAdjust="0"/>
    <p:restoredTop sz="86437" autoAdjust="0"/>
  </p:normalViewPr>
  <p:slideViewPr>
    <p:cSldViewPr>
      <p:cViewPr varScale="1">
        <p:scale>
          <a:sx n="115" d="100"/>
          <a:sy n="115" d="100"/>
        </p:scale>
        <p:origin x="-9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799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812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001000" cy="1470025"/>
          </a:xfrm>
        </p:spPr>
        <p:txBody>
          <a:bodyPr/>
          <a:lstStyle/>
          <a:p>
            <a:r>
              <a:rPr lang="en-US" dirty="0" smtClean="0"/>
              <a:t>M/G/1 Busy Period </a:t>
            </a:r>
            <a:br>
              <a:rPr lang="en-US" dirty="0" smtClean="0"/>
            </a:br>
            <a:r>
              <a:rPr lang="en-US" dirty="0" smtClean="0"/>
              <a:t>&amp; Power Optimization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M/G/1 With Setup –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Recall that we have </a:t>
            </a:r>
            <a:r>
              <a:rPr lang="en-US" i="1" dirty="0" smtClean="0"/>
              <a:t>A</a:t>
            </a:r>
            <a:r>
              <a:rPr lang="en-US" i="1" baseline="-25000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 for any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This implies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T</a:t>
            </a:r>
            <a:r>
              <a:rPr lang="en-US" sz="2400" baseline="-14000" dirty="0" err="1" smtClean="0"/>
              <a:t>setup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baseline="30000" dirty="0" err="1" smtClean="0">
                <a:sym typeface="Symbol"/>
              </a:rPr>
              <a:t>setup</a:t>
            </a:r>
            <a:r>
              <a:rPr lang="en-US" dirty="0" smtClean="0"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)), an hence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N</a:t>
            </a:r>
            <a:r>
              <a:rPr lang="en-US" baseline="30000" dirty="0" err="1" smtClean="0">
                <a:latin typeface="Times New Roman"/>
                <a:cs typeface="Times New Roman"/>
              </a:rPr>
              <a:t>setup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=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baseline="30000" dirty="0" err="1" smtClean="0">
                <a:sym typeface="Symbol"/>
              </a:rPr>
              <a:t>setup</a:t>
            </a:r>
            <a:r>
              <a:rPr lang="en-US" dirty="0" smtClean="0"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 since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T</a:t>
            </a:r>
            <a:r>
              <a:rPr lang="en-US" sz="2400" baseline="-14000" dirty="0" err="1" smtClean="0"/>
              <a:t>setup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i="1" dirty="0" err="1" smtClean="0">
                <a:latin typeface="Times New Roman"/>
                <a:cs typeface="Times New Roman"/>
              </a:rPr>
              <a:t>N</a:t>
            </a:r>
            <a:r>
              <a:rPr lang="en-US" baseline="30000" dirty="0" err="1" smtClean="0">
                <a:latin typeface="Times New Roman"/>
                <a:cs typeface="Times New Roman"/>
              </a:rPr>
              <a:t>setup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From our previous result, we have</a:t>
            </a:r>
          </a:p>
          <a:p>
            <a:pPr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T</a:t>
            </a:r>
            <a:r>
              <a:rPr lang="en-US" baseline="30000" dirty="0" err="1" smtClean="0">
                <a:sym typeface="Symbol"/>
              </a:rPr>
              <a:t>setup</a:t>
            </a:r>
            <a:r>
              <a:rPr lang="en-US" dirty="0" smtClean="0"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 =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err="1" smtClean="0">
                <a:latin typeface="Times New Roman"/>
                <a:cs typeface="Times New Roman"/>
              </a:rPr>
              <a:t>z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– </a:t>
            </a:r>
            <a:r>
              <a:rPr lang="en-US" i="1" dirty="0" smtClean="0"/>
              <a:t>A</a:t>
            </a:r>
            <a:r>
              <a:rPr lang="en-US" i="1" baseline="-25000" dirty="0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)]/[</a:t>
            </a:r>
            <a:r>
              <a:rPr lang="en-US" i="1" dirty="0" smtClean="0">
                <a:latin typeface="Times New Roman"/>
                <a:cs typeface="Times New Roman"/>
              </a:rPr>
              <a:t>z </a:t>
            </a:r>
            <a:r>
              <a:rPr lang="en-US" dirty="0" smtClean="0">
                <a:latin typeface="Times New Roman"/>
                <a:cs typeface="Times New Roman"/>
              </a:rPr>
              <a:t>– </a:t>
            </a:r>
            <a:r>
              <a:rPr lang="en-US" i="1" dirty="0" smtClean="0"/>
              <a:t>A</a:t>
            </a:r>
            <a:r>
              <a:rPr lang="en-US" i="1" baseline="-25000" dirty="0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	</a:t>
            </a:r>
            <a:r>
              <a:rPr lang="en-US" dirty="0" smtClean="0">
                <a:latin typeface="Times New Roman"/>
                <a:cs typeface="Times New Roman"/>
              </a:rPr>
              <a:t>           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err="1" smtClean="0">
                <a:latin typeface="Times New Roman"/>
                <a:cs typeface="Times New Roman"/>
              </a:rPr>
              <a:t>z</a:t>
            </a:r>
            <a:r>
              <a:rPr lang="en-US" i="1" dirty="0" err="1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</a:t>
            </a:r>
            <a:r>
              <a:rPr lang="en-US" i="1" dirty="0" smtClean="0"/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))–</a:t>
            </a:r>
            <a:r>
              <a:rPr lang="en-US" i="1" dirty="0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))]/[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n-US" i="1" dirty="0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))]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with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 = 1–</a:t>
            </a:r>
            <a:r>
              <a:rPr lang="el-GR" i="1" dirty="0" smtClean="0"/>
              <a:t>ρ</a:t>
            </a:r>
            <a:r>
              <a:rPr lang="en-US" baseline="30000" dirty="0" smtClean="0"/>
              <a:t>setup</a:t>
            </a:r>
            <a:r>
              <a:rPr lang="en-US" dirty="0" smtClean="0"/>
              <a:t> = (1–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dirty="0" smtClean="0"/>
              <a:t>)/(1+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dirty="0" smtClean="0"/>
              <a:t>) = (</a:t>
            </a:r>
            <a:r>
              <a:rPr lang="en-US" dirty="0" smtClean="0">
                <a:latin typeface="Times New Roman"/>
                <a:cs typeface="Times New Roman"/>
              </a:rPr>
              <a:t>1–</a:t>
            </a:r>
            <a:r>
              <a:rPr lang="el-GR" i="1" dirty="0" smtClean="0"/>
              <a:t>ρ</a:t>
            </a:r>
            <a:r>
              <a:rPr lang="en-US" dirty="0" smtClean="0"/>
              <a:t>)/(</a:t>
            </a:r>
            <a:r>
              <a:rPr lang="en-US" dirty="0" smtClean="0"/>
              <a:t>1+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dirty="0" smtClean="0"/>
              <a:t>)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buFont typeface="Symbol" pitchFamily="18" charset="2"/>
              <a:buChar char="Þ"/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/>
              <a:t>T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[(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 –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)]/[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–s–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)], where </a:t>
            </a:r>
            <a:r>
              <a:rPr lang="en-US" dirty="0" smtClean="0">
                <a:latin typeface="Times New Roman"/>
                <a:cs typeface="Times New Roman"/>
              </a:rPr>
              <a:t>again </a:t>
            </a:r>
            <a:r>
              <a:rPr lang="en-US" i="1" dirty="0" smtClean="0">
                <a:latin typeface="Times New Roman"/>
                <a:cs typeface="Times New Roman"/>
              </a:rPr>
              <a:t>s=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lvl="2">
              <a:lnSpc>
                <a:spcPct val="120000"/>
              </a:lnSpc>
              <a:buFont typeface="Symbol" pitchFamily="18" charset="2"/>
              <a:buChar char="Þ"/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This also gives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Q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i="1" dirty="0" err="1" smtClean="0"/>
              <a:t>T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)/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and therefore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Q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)]/[</a:t>
            </a:r>
            <a:r>
              <a:rPr lang="en-US" i="1" dirty="0" smtClean="0">
                <a:latin typeface="Times New Roman"/>
                <a:cs typeface="Times New Roman"/>
              </a:rPr>
              <a:t>s 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)], from which we derive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Q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</a:t>
            </a:r>
            <a:r>
              <a:rPr lang="en-US" i="1" dirty="0" smtClean="0"/>
              <a:t> T</a:t>
            </a:r>
            <a:r>
              <a:rPr lang="en-US" i="1" baseline="-25000" dirty="0" smtClean="0"/>
              <a:t>Q</a:t>
            </a:r>
            <a:r>
              <a:rPr lang="en-US" baseline="30000" dirty="0" smtClean="0"/>
              <a:t>M/G/1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)]/[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(1+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])] – recall 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baseline="30000" dirty="0" smtClean="0"/>
              <a:t>M/G/1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)=</a:t>
            </a:r>
            <a:r>
              <a:rPr lang="en-US" dirty="0" smtClean="0"/>
              <a:t>(</a:t>
            </a:r>
            <a:r>
              <a:rPr lang="en-US" dirty="0" smtClean="0">
                <a:latin typeface="Times New Roman"/>
                <a:cs typeface="Times New Roman"/>
              </a:rPr>
              <a:t>1–</a:t>
            </a:r>
            <a:r>
              <a:rPr lang="el-GR" i="1" dirty="0" smtClean="0"/>
              <a:t>ρ</a:t>
            </a:r>
            <a:r>
              <a:rPr lang="en-US" dirty="0" smtClean="0"/>
              <a:t>)</a:t>
            </a:r>
            <a:r>
              <a:rPr lang="en-US" i="1" dirty="0" smtClean="0"/>
              <a:t>s</a:t>
            </a:r>
            <a:r>
              <a:rPr lang="en-US" dirty="0" smtClean="0"/>
              <a:t>/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 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endParaRPr lang="en-US" dirty="0" smtClean="0">
              <a:latin typeface="Times New Roman"/>
              <a:cs typeface="Times New Roman"/>
            </a:endParaRPr>
          </a:p>
          <a:p>
            <a:pPr lvl="3"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Differentiating yields E[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Q</a:t>
            </a:r>
            <a:r>
              <a:rPr lang="en-US" baseline="30000" dirty="0" err="1" smtClean="0"/>
              <a:t>setup</a:t>
            </a:r>
            <a:r>
              <a:rPr lang="en-US" dirty="0" smtClean="0"/>
              <a:t>] =</a:t>
            </a:r>
            <a:r>
              <a:rPr lang="en-US" i="1" dirty="0" smtClean="0"/>
              <a:t>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]/2</a:t>
            </a:r>
            <a:r>
              <a:rPr lang="en-US" dirty="0" smtClean="0"/>
              <a:t>(1–</a:t>
            </a:r>
            <a:r>
              <a:rPr lang="el-GR" i="1" dirty="0" smtClean="0"/>
              <a:t>ρ</a:t>
            </a:r>
            <a:r>
              <a:rPr lang="en-US" dirty="0" smtClean="0"/>
              <a:t>)+(</a:t>
            </a:r>
            <a:r>
              <a:rPr lang="en-US" dirty="0" smtClean="0"/>
              <a:t>2E[</a:t>
            </a:r>
            <a:r>
              <a:rPr lang="en-US" i="1" dirty="0" smtClean="0"/>
              <a:t>I</a:t>
            </a:r>
            <a:r>
              <a:rPr lang="en-US" dirty="0" smtClean="0"/>
              <a:t>]+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])/2(1+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])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If 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i="1" u="sng" dirty="0" smtClean="0">
                <a:latin typeface="Times New Roman"/>
                <a:cs typeface="Times New Roman"/>
              </a:rPr>
              <a:t>exponential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]=</a:t>
            </a:r>
            <a:r>
              <a:rPr lang="en-US" dirty="0" smtClean="0">
                <a:latin typeface="Times New Roman"/>
                <a:cs typeface="Times New Roman"/>
              </a:rPr>
              <a:t>2E[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so that E[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Q</a:t>
            </a:r>
            <a:r>
              <a:rPr lang="en-US" baseline="30000" dirty="0" err="1" smtClean="0"/>
              <a:t>setup</a:t>
            </a:r>
            <a:r>
              <a:rPr lang="en-US" dirty="0" smtClean="0"/>
              <a:t>] =</a:t>
            </a:r>
            <a:r>
              <a:rPr lang="en-US" i="1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dirty="0" smtClean="0"/>
              <a:t>] + </a:t>
            </a:r>
            <a:r>
              <a:rPr lang="en-US" dirty="0" smtClean="0"/>
              <a:t>E[</a:t>
            </a:r>
            <a:r>
              <a:rPr lang="en-US" i="1" dirty="0" smtClean="0"/>
              <a:t>I</a:t>
            </a:r>
            <a:r>
              <a:rPr lang="en-US" dirty="0" smtClean="0"/>
              <a:t>]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ON/IDLE vs. ON/OFF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2133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ON/IDLE</a:t>
            </a:r>
          </a:p>
          <a:p>
            <a:pPr lvl="1"/>
            <a:r>
              <a:rPr lang="en-US" dirty="0" smtClean="0"/>
              <a:t>E[Power]</a:t>
            </a:r>
            <a:r>
              <a:rPr lang="en-US" baseline="30000" dirty="0" smtClean="0"/>
              <a:t>ON/IDLE</a:t>
            </a:r>
            <a:r>
              <a:rPr lang="en-US" dirty="0" smtClean="0"/>
              <a:t> = </a:t>
            </a:r>
            <a:r>
              <a:rPr lang="el-GR" i="1" dirty="0" smtClean="0"/>
              <a:t>ρ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on</a:t>
            </a:r>
            <a:r>
              <a:rPr lang="en-US" dirty="0" smtClean="0"/>
              <a:t>+(1–</a:t>
            </a:r>
            <a:r>
              <a:rPr lang="el-GR" i="1" dirty="0" smtClean="0"/>
              <a:t>ρ</a:t>
            </a:r>
            <a:r>
              <a:rPr lang="en-US" dirty="0" smtClean="0"/>
              <a:t>)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idle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ON/IDLE</a:t>
            </a:r>
            <a:r>
              <a:rPr lang="en-US" dirty="0" smtClean="0"/>
              <a:t>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]/2</a:t>
            </a:r>
            <a:r>
              <a:rPr lang="en-US" dirty="0" smtClean="0"/>
              <a:t>(1–</a:t>
            </a:r>
            <a:r>
              <a:rPr lang="el-GR" i="1" dirty="0" smtClean="0"/>
              <a:t>ρ</a:t>
            </a:r>
            <a:r>
              <a:rPr lang="en-US" dirty="0" smtClean="0"/>
              <a:t>)+E[</a:t>
            </a:r>
            <a:r>
              <a:rPr lang="en-US" i="1" dirty="0" smtClean="0"/>
              <a:t>S</a:t>
            </a:r>
            <a:r>
              <a:rPr lang="en-US" dirty="0" smtClean="0"/>
              <a:t>], where</a:t>
            </a:r>
            <a:r>
              <a:rPr lang="el-GR" i="1" dirty="0" smtClean="0"/>
              <a:t> ρ</a:t>
            </a:r>
            <a:r>
              <a:rPr lang="en-US" dirty="0" smtClean="0"/>
              <a:t>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/>
              <a:t>E[</a:t>
            </a:r>
            <a:r>
              <a:rPr lang="en-US" i="1" dirty="0" smtClean="0"/>
              <a:t>S</a:t>
            </a:r>
            <a:r>
              <a:rPr lang="en-US" dirty="0" smtClean="0"/>
              <a:t>]</a:t>
            </a:r>
          </a:p>
          <a:p>
            <a:r>
              <a:rPr lang="en-US" dirty="0" smtClean="0"/>
              <a:t>ON/OFF</a:t>
            </a:r>
          </a:p>
          <a:p>
            <a:pPr lvl="1"/>
            <a:r>
              <a:rPr lang="en-US" dirty="0" smtClean="0"/>
              <a:t>E[Power]</a:t>
            </a:r>
            <a:r>
              <a:rPr lang="en-US" baseline="30000" dirty="0" smtClean="0"/>
              <a:t>ON/OFF</a:t>
            </a:r>
            <a:r>
              <a:rPr lang="en-US" dirty="0" smtClean="0"/>
              <a:t> = </a:t>
            </a:r>
            <a:r>
              <a:rPr lang="el-GR" i="1" dirty="0" smtClean="0"/>
              <a:t>ρ</a:t>
            </a:r>
            <a:r>
              <a:rPr lang="en-US" baseline="30000" dirty="0" err="1" smtClean="0"/>
              <a:t>setup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on</a:t>
            </a:r>
            <a:r>
              <a:rPr lang="en-US" dirty="0" smtClean="0"/>
              <a:t>=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on</a:t>
            </a:r>
            <a:r>
              <a:rPr lang="en-US" dirty="0" smtClean="0"/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]+</a:t>
            </a:r>
            <a:r>
              <a:rPr lang="el-GR" i="1" dirty="0" smtClean="0"/>
              <a:t>ρ</a:t>
            </a:r>
            <a:r>
              <a:rPr lang="en-US" dirty="0" smtClean="0"/>
              <a:t>)/(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]+</a:t>
            </a:r>
            <a:r>
              <a:rPr lang="en-US" dirty="0" smtClean="0"/>
              <a:t>1)</a:t>
            </a:r>
          </a:p>
          <a:p>
            <a:pPr lvl="1"/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ON/OFF</a:t>
            </a:r>
            <a:r>
              <a:rPr lang="en-US" dirty="0" smtClean="0"/>
              <a:t> =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]/2</a:t>
            </a:r>
            <a:r>
              <a:rPr lang="en-US" dirty="0" smtClean="0"/>
              <a:t>(1–</a:t>
            </a:r>
            <a:r>
              <a:rPr lang="el-GR" i="1" dirty="0" smtClean="0"/>
              <a:t>ρ</a:t>
            </a:r>
            <a:r>
              <a:rPr lang="en-US" dirty="0" smtClean="0"/>
              <a:t>)+(</a:t>
            </a:r>
            <a:r>
              <a:rPr lang="en-US" dirty="0" smtClean="0"/>
              <a:t>2E[</a:t>
            </a:r>
            <a:r>
              <a:rPr lang="en-US" i="1" dirty="0" smtClean="0"/>
              <a:t>I</a:t>
            </a:r>
            <a:r>
              <a:rPr lang="en-US" dirty="0" smtClean="0"/>
              <a:t>]+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])/2(1+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])+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Performance metric:  1/(E[Power]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]) – performance per Watt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3429000"/>
            <a:ext cx="3962400" cy="3411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EXAMPLE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</a:t>
            </a:r>
            <a:r>
              <a:rPr kumimoji="0" lang="en-US" sz="3200" b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on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240W and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baseline="-25000" dirty="0" err="1" smtClean="0">
                <a:latin typeface="Times New Roman" pitchFamily="18" charset="0"/>
                <a:cs typeface="Times New Roman" pitchFamily="18" charset="0"/>
              </a:rPr>
              <a:t>idle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180W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 = 1 and E[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 = 20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varies from 0.125 to 8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 = 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Symbol"/>
              </a:rPr>
              <a:t>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varies from 0.01 to 0.99</a:t>
            </a:r>
          </a:p>
          <a:p>
            <a:pPr marL="1257300" lvl="2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low load ON/OFF is clearly much better when the setup time is low, but this quickly reverses when the setup increases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high load, both policies are equivalent as the server is busy most of the time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5814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Optimization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Given an M/G/1/FCFS server with the following power consumption profile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/>
              <a:t>P</a:t>
            </a:r>
            <a:r>
              <a:rPr lang="en-US" baseline="-25000" dirty="0" err="1" smtClean="0"/>
              <a:t>on</a:t>
            </a:r>
            <a:r>
              <a:rPr lang="en-US" dirty="0" smtClean="0"/>
              <a:t> when serving jobs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/>
              <a:t>P</a:t>
            </a:r>
            <a:r>
              <a:rPr lang="en-US" baseline="-25000" dirty="0" err="1" smtClean="0"/>
              <a:t>idle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≤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on</a:t>
            </a:r>
            <a:r>
              <a:rPr lang="en-US" dirty="0" smtClean="0"/>
              <a:t> when idle waiting for work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0 when off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/>
              <a:t>P</a:t>
            </a:r>
            <a:r>
              <a:rPr lang="en-US" baseline="-25000" dirty="0" err="1" smtClean="0"/>
              <a:t>setup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≈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on</a:t>
            </a:r>
            <a:r>
              <a:rPr lang="en-US" baseline="-25000" dirty="0" smtClean="0"/>
              <a:t> </a:t>
            </a:r>
            <a:r>
              <a:rPr lang="en-US" dirty="0" smtClean="0"/>
              <a:t>when starting up (setup time has general distribution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jobs arriving according to a Poisson process of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,</a:t>
            </a:r>
            <a:r>
              <a:rPr lang="en-US" dirty="0" smtClean="0">
                <a:latin typeface="Times New Roman"/>
                <a:cs typeface="Times New Roman"/>
              </a:rPr>
              <a:t> and with a general service time distribution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What is the </a:t>
            </a:r>
            <a:r>
              <a:rPr lang="en-US" i="1" dirty="0" smtClean="0">
                <a:latin typeface="Times New Roman"/>
                <a:cs typeface="Times New Roman"/>
              </a:rPr>
              <a:t>optimal</a:t>
            </a:r>
            <a:r>
              <a:rPr lang="en-US" dirty="0" smtClean="0">
                <a:latin typeface="Times New Roman"/>
                <a:cs typeface="Times New Roman"/>
              </a:rPr>
              <a:t> policy that maximizes performance/watt, </a:t>
            </a:r>
            <a:r>
              <a:rPr lang="en-US" i="1" dirty="0" smtClean="0">
                <a:latin typeface="Times New Roman"/>
                <a:cs typeface="Times New Roman"/>
              </a:rPr>
              <a:t>i.e., </a:t>
            </a:r>
            <a:r>
              <a:rPr lang="en-US" dirty="0" smtClean="0">
                <a:latin typeface="Times New Roman"/>
                <a:cs typeface="Times New Roman"/>
              </a:rPr>
              <a:t>1/(E[Power]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])?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Sample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105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ON/OFF policy:  Server is immediately turned OFF when it becomes </a:t>
            </a:r>
            <a:r>
              <a:rPr lang="en-US" dirty="0" smtClean="0"/>
              <a:t>idle (end of busy period)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Zero power consumed while OFF, but SETUP time affects both response time and power consumption (power is consumed but no work is performed during setup)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ON/IDLE policy: Server is never turned OFF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 setup overhead, but power is consumed all the time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Question</a:t>
            </a:r>
            <a:r>
              <a:rPr lang="en-US" dirty="0" smtClean="0"/>
              <a:t>:  Which policy is better when?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Answer depends on </a:t>
            </a:r>
            <a:r>
              <a:rPr lang="el-GR" i="1" dirty="0" smtClean="0"/>
              <a:t>ρ</a:t>
            </a:r>
            <a:r>
              <a:rPr lang="en-US" dirty="0" smtClean="0"/>
              <a:t>, as well as service time and setup time 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M/G/1 Busy Period Analysis –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876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Busy period distribution plays a major role in the performance of both sample policies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We’ll </a:t>
            </a:r>
            <a:r>
              <a:rPr lang="en-US" dirty="0" smtClean="0"/>
              <a:t>first derive the Laplace transform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of the duration </a:t>
            </a:r>
            <a:r>
              <a:rPr lang="en-US" i="1" dirty="0" smtClean="0"/>
              <a:t>B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of a busy period started by an amount of work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i.e.,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B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x +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=1 to </a:t>
            </a:r>
            <a:r>
              <a:rPr lang="en-US" i="1" baseline="-25000" dirty="0" smtClean="0">
                <a:sym typeface="Symbol"/>
              </a:rPr>
              <a:t>A</a:t>
            </a:r>
            <a:r>
              <a:rPr lang="en-US" sz="2300" i="1" baseline="-50000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where the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’</a:t>
            </a:r>
            <a:r>
              <a:rPr lang="en-US" dirty="0" smtClean="0">
                <a:sym typeface="Symbol"/>
              </a:rPr>
              <a:t>s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are independent busy periods (each started by an arrival) with the same distribution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We then have 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	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i="1" dirty="0" smtClean="0"/>
              <a:t>e</a:t>
            </a:r>
            <a:r>
              <a:rPr lang="en-US" i="1" baseline="30000" dirty="0" smtClean="0"/>
              <a:t>–</a:t>
            </a:r>
            <a:r>
              <a:rPr lang="en-US" i="1" baseline="30000" dirty="0" err="1" smtClean="0"/>
              <a:t>sx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>
                <a:sym typeface="Symbol"/>
              </a:rPr>
              <a:t>L</a:t>
            </a:r>
            <a:r>
              <a:rPr lang="en-US" i="1" baseline="-25000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=1 to </a:t>
            </a:r>
            <a:r>
              <a:rPr lang="en-US" i="1" baseline="-25000" dirty="0" smtClean="0">
                <a:sym typeface="Symbol"/>
              </a:rPr>
              <a:t>A</a:t>
            </a:r>
            <a:r>
              <a:rPr lang="en-US" sz="2300" i="1" baseline="-50000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/>
              <a:t>) = </a:t>
            </a:r>
            <a:r>
              <a:rPr lang="en-US" i="1" dirty="0" smtClean="0"/>
              <a:t>e</a:t>
            </a:r>
            <a:r>
              <a:rPr lang="en-US" i="1" baseline="30000" dirty="0" smtClean="0"/>
              <a:t>–</a:t>
            </a:r>
            <a:r>
              <a:rPr lang="en-US" i="1" baseline="30000" dirty="0" err="1" smtClean="0"/>
              <a:t>sx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)) = </a:t>
            </a:r>
            <a:r>
              <a:rPr lang="en-US" i="1" dirty="0" smtClean="0"/>
              <a:t>e</a:t>
            </a:r>
            <a:r>
              <a:rPr lang="en-US" i="1" baseline="30000" dirty="0" smtClean="0"/>
              <a:t>–</a:t>
            </a:r>
            <a:r>
              <a:rPr lang="en-US" i="1" baseline="30000" dirty="0" err="1" smtClean="0"/>
              <a:t>sx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/>
              <a:t>e</a:t>
            </a:r>
            <a:r>
              <a:rPr lang="en-US" i="1" baseline="30000" dirty="0" smtClean="0"/>
              <a:t>–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x</a:t>
            </a:r>
            <a:r>
              <a:rPr lang="en-US" baseline="30000" dirty="0" smtClean="0"/>
              <a:t>(1</a:t>
            </a:r>
            <a:r>
              <a:rPr lang="en-US" i="1" baseline="30000" dirty="0" smtClean="0"/>
              <a:t>–B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</a:t>
            </a:r>
            <a:r>
              <a:rPr lang="en-US" baseline="30000" dirty="0" smtClean="0"/>
              <a:t>))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	  = </a:t>
            </a:r>
            <a:r>
              <a:rPr lang="en-US" i="1" dirty="0" smtClean="0"/>
              <a:t>e</a:t>
            </a:r>
            <a:r>
              <a:rPr lang="en-US" i="1" baseline="30000" dirty="0" smtClean="0"/>
              <a:t>–x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s+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–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B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</a:t>
            </a:r>
            <a:r>
              <a:rPr lang="en-US" baseline="30000" dirty="0" smtClean="0"/>
              <a:t>))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/>
              <a:t>Unconditioning</a:t>
            </a:r>
            <a:r>
              <a:rPr lang="en-US" dirty="0" smtClean="0"/>
              <a:t> then yields the following expression</a:t>
            </a:r>
            <a:endParaRPr lang="en-US" i="1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</a:t>
            </a:r>
            <a:r>
              <a:rPr lang="en-US" i="1" dirty="0" smtClean="0"/>
              <a:t> B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err="1" smtClean="0">
                <a:sym typeface="Symbol"/>
              </a:rPr>
              <a:t>B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dx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/>
              <a:t>=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/>
              <a:t> e</a:t>
            </a:r>
            <a:r>
              <a:rPr lang="en-US" i="1" baseline="30000" dirty="0" smtClean="0"/>
              <a:t>–x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s+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–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B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</a:t>
            </a:r>
            <a:r>
              <a:rPr lang="en-US" baseline="30000" dirty="0" smtClean="0"/>
              <a:t>)) 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dx</a:t>
            </a: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    </a:t>
            </a:r>
            <a:r>
              <a:rPr lang="en-US" sz="3600" i="1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        </a:t>
            </a:r>
            <a:r>
              <a:rPr lang="en-US" dirty="0" smtClean="0"/>
              <a:t>= 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 – a recursive expression from which we can derive all moments, including E[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] = 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]/(1–</a:t>
            </a:r>
            <a:r>
              <a:rPr lang="el-GR" i="1" dirty="0" smtClean="0">
                <a:latin typeface="Times New Roman"/>
                <a:cs typeface="Times New Roman"/>
              </a:rPr>
              <a:t>ρ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endParaRPr lang="en-US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Busy Period Moments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43000" y="1422400"/>
          <a:ext cx="6800088" cy="2463800"/>
        </p:xfrm>
        <a:graphic>
          <a:graphicData uri="http://schemas.openxmlformats.org/presentationml/2006/ole">
            <p:oleObj spid="_x0000_s46082" name="Equation" r:id="rId4" imgW="3504960" imgH="126972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48415" y="3963988"/>
          <a:ext cx="5445125" cy="2513012"/>
        </p:xfrm>
        <a:graphic>
          <a:graphicData uri="http://schemas.openxmlformats.org/presentationml/2006/ole">
            <p:oleObj spid="_x0000_s46083" name="Equation" r:id="rId5" imgW="2806560" imgH="12952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95800" y="3225225"/>
            <a:ext cx="41148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Recall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]/(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]+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]), so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](1–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)=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/</a:t>
            </a:r>
            <a:r>
              <a:rPr lang="el-GR" dirty="0" smtClean="0">
                <a:latin typeface="Times New Roman" pitchFamily="18" charset="0"/>
                <a:cs typeface="Times New Roman" pitchFamily="18" charset="0"/>
                <a:sym typeface="Symbol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 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]=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]/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(1–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Busy Period vs. Response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Comparing E[</a:t>
            </a:r>
            <a:r>
              <a:rPr lang="en-US" i="1" dirty="0" smtClean="0"/>
              <a:t>B</a:t>
            </a:r>
            <a:r>
              <a:rPr lang="en-US" dirty="0" smtClean="0"/>
              <a:t>] to E[</a:t>
            </a:r>
            <a:r>
              <a:rPr lang="en-US" i="1" dirty="0" smtClean="0"/>
              <a:t>T</a:t>
            </a:r>
            <a:r>
              <a:rPr lang="en-US" dirty="0" smtClean="0"/>
              <a:t>], we see that</a:t>
            </a:r>
          </a:p>
          <a:p>
            <a:pPr lvl="1"/>
            <a:r>
              <a:rPr lang="en-US" dirty="0" smtClean="0"/>
              <a:t>E[</a:t>
            </a:r>
            <a:r>
              <a:rPr lang="en-US" i="1" dirty="0" smtClean="0"/>
              <a:t>B</a:t>
            </a:r>
            <a:r>
              <a:rPr lang="en-US" dirty="0" smtClean="0"/>
              <a:t>] = E[</a:t>
            </a:r>
            <a:r>
              <a:rPr lang="en-US" i="1" dirty="0" smtClean="0"/>
              <a:t>S</a:t>
            </a:r>
            <a:r>
              <a:rPr lang="en-US" dirty="0" smtClean="0"/>
              <a:t>]/(1–</a:t>
            </a:r>
            <a:r>
              <a:rPr lang="el-GR" i="1" dirty="0" smtClean="0"/>
              <a:t>ρ</a:t>
            </a:r>
            <a:r>
              <a:rPr lang="en-US" dirty="0" smtClean="0"/>
              <a:t>) and E[</a:t>
            </a:r>
            <a:r>
              <a:rPr lang="en-US" i="1" dirty="0" smtClean="0"/>
              <a:t>T</a:t>
            </a:r>
            <a:r>
              <a:rPr lang="en-US" dirty="0" smtClean="0"/>
              <a:t>]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]/2</a:t>
            </a:r>
            <a:r>
              <a:rPr lang="en-US" dirty="0" smtClean="0"/>
              <a:t>(1–</a:t>
            </a:r>
            <a:r>
              <a:rPr lang="el-GR" i="1" dirty="0" smtClean="0"/>
              <a:t>ρ</a:t>
            </a:r>
            <a:r>
              <a:rPr lang="en-US" dirty="0" smtClean="0"/>
              <a:t>) + E[</a:t>
            </a:r>
            <a:r>
              <a:rPr lang="en-US" i="1" dirty="0" smtClean="0"/>
              <a:t>S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	In other words, E[</a:t>
            </a:r>
            <a:r>
              <a:rPr lang="en-US" i="1" dirty="0" smtClean="0"/>
              <a:t>B</a:t>
            </a:r>
            <a:r>
              <a:rPr lang="en-US" dirty="0" smtClean="0"/>
              <a:t>]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u="sng" dirty="0" smtClean="0"/>
              <a:t>not</a:t>
            </a:r>
            <a:r>
              <a:rPr lang="en-US" dirty="0" smtClean="0"/>
              <a:t> affected by variability in </a:t>
            </a:r>
            <a:r>
              <a:rPr lang="en-US" i="1" dirty="0" smtClean="0"/>
              <a:t>S</a:t>
            </a:r>
            <a:r>
              <a:rPr lang="en-US" dirty="0" smtClean="0"/>
              <a:t>, while E[</a:t>
            </a:r>
            <a:r>
              <a:rPr lang="en-US" i="1" dirty="0" smtClean="0"/>
              <a:t>T</a:t>
            </a:r>
            <a:r>
              <a:rPr lang="en-US" dirty="0" smtClean="0"/>
              <a:t>] is </a:t>
            </a:r>
          </a:p>
          <a:p>
            <a:pPr lvl="1"/>
            <a:r>
              <a:rPr lang="en-US" dirty="0" smtClean="0"/>
              <a:t>This because Busy periods start with no jobs in the system, </a:t>
            </a:r>
            <a:r>
              <a:rPr lang="en-US" i="1" dirty="0" smtClean="0"/>
              <a:t>i.e.,</a:t>
            </a:r>
            <a:r>
              <a:rPr lang="en-US" dirty="0" smtClean="0"/>
              <a:t> they do not depend on </a:t>
            </a:r>
            <a:r>
              <a:rPr lang="en-US" i="1" dirty="0" smtClean="0"/>
              <a:t>S</a:t>
            </a:r>
            <a:r>
              <a:rPr lang="en-US" i="1" baseline="-25000" dirty="0" smtClean="0"/>
              <a:t>e</a:t>
            </a:r>
          </a:p>
          <a:p>
            <a:r>
              <a:rPr lang="en-US" dirty="0" smtClean="0"/>
              <a:t>In general, the </a:t>
            </a:r>
            <a:r>
              <a:rPr lang="en-US" i="1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moment of </a:t>
            </a:r>
            <a:r>
              <a:rPr lang="en-US" i="1" dirty="0" smtClean="0"/>
              <a:t>B</a:t>
            </a:r>
            <a:r>
              <a:rPr lang="en-US" dirty="0" smtClean="0"/>
              <a:t> depends on the </a:t>
            </a:r>
            <a:r>
              <a:rPr lang="en-US" i="1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moment of </a:t>
            </a:r>
            <a:r>
              <a:rPr lang="en-US" i="1" dirty="0" smtClean="0"/>
              <a:t>S</a:t>
            </a:r>
            <a:r>
              <a:rPr lang="en-US" dirty="0" smtClean="0"/>
              <a:t>, while the </a:t>
            </a:r>
            <a:r>
              <a:rPr lang="en-US" i="1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moment of </a:t>
            </a:r>
            <a:r>
              <a:rPr lang="en-US" i="1" dirty="0" smtClean="0"/>
              <a:t>T</a:t>
            </a:r>
            <a:r>
              <a:rPr lang="en-US" dirty="0" smtClean="0"/>
              <a:t> depends on the (</a:t>
            </a:r>
            <a:r>
              <a:rPr lang="en-US" i="1" dirty="0" smtClean="0"/>
              <a:t>i</a:t>
            </a:r>
            <a:r>
              <a:rPr lang="en-US" dirty="0" smtClean="0"/>
              <a:t>+1)</a:t>
            </a:r>
            <a:r>
              <a:rPr lang="en-US" baseline="30000" dirty="0" err="1" smtClean="0"/>
              <a:t>th</a:t>
            </a:r>
            <a:r>
              <a:rPr lang="en-US" dirty="0" smtClean="0"/>
              <a:t> moment of </a:t>
            </a:r>
            <a:r>
              <a:rPr lang="en-US" i="1" dirty="0" smtClean="0"/>
              <a:t>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on M/G/1 Busy Period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Recall the Laplace transform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of the duration of a busy period started by an amount of work </a:t>
            </a:r>
            <a:r>
              <a:rPr lang="en-US" i="1" dirty="0" smtClean="0"/>
              <a:t>x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			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i="1" dirty="0" smtClean="0"/>
              <a:t>e</a:t>
            </a:r>
            <a:r>
              <a:rPr lang="en-US" i="1" baseline="30000" dirty="0" smtClean="0"/>
              <a:t>–x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s+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–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B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</a:t>
            </a:r>
            <a:r>
              <a:rPr lang="en-US" baseline="30000" dirty="0" smtClean="0"/>
              <a:t>))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Assume next that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is a </a:t>
            </a:r>
            <a:r>
              <a:rPr lang="en-US" dirty="0" err="1" smtClean="0">
                <a:sym typeface="Symbol"/>
              </a:rPr>
              <a:t>r.v</a:t>
            </a:r>
            <a:r>
              <a:rPr lang="en-US" dirty="0" smtClean="0">
                <a:sym typeface="Symbol"/>
              </a:rPr>
              <a:t>. with </a:t>
            </a:r>
            <a:r>
              <a:rPr lang="en-US" dirty="0" err="1" smtClean="0">
                <a:sym typeface="Symbol"/>
              </a:rPr>
              <a:t>p.d.f</a:t>
            </a:r>
            <a:r>
              <a:rPr lang="en-US" dirty="0" smtClean="0">
                <a:sym typeface="Symbol"/>
              </a:rPr>
              <a:t>. 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()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	</a:t>
            </a:r>
            <a:r>
              <a:rPr lang="en-US" i="1" dirty="0" smtClean="0"/>
              <a:t>B</a:t>
            </a:r>
            <a:r>
              <a:rPr lang="en-US" i="1" baseline="-25000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err="1" smtClean="0">
                <a:sym typeface="Symbol"/>
              </a:rPr>
              <a:t>B</a:t>
            </a:r>
            <a:r>
              <a:rPr lang="en-US" i="1" baseline="-25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dx</a:t>
            </a:r>
            <a:r>
              <a:rPr lang="en-US" i="1" dirty="0" smtClean="0">
                <a:sym typeface="Symbol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		    </a:t>
            </a:r>
            <a:r>
              <a:rPr lang="en-US" dirty="0" smtClean="0"/>
              <a:t>= </a:t>
            </a:r>
            <a:r>
              <a:rPr lang="en-US" i="1" dirty="0" smtClean="0">
                <a:sym typeface="Symbol"/>
              </a:rPr>
              <a:t>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/>
              <a:t> e</a:t>
            </a:r>
            <a:r>
              <a:rPr lang="en-US" i="1" baseline="30000" dirty="0" smtClean="0"/>
              <a:t>–x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s+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–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B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</a:t>
            </a:r>
            <a:r>
              <a:rPr lang="en-US" baseline="30000" dirty="0" smtClean="0"/>
              <a:t>)) 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dx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	    =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 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/>
              <a:t>Differentiating and evaluating –</a:t>
            </a:r>
            <a:r>
              <a:rPr lang="en-US" i="1" dirty="0" smtClean="0"/>
              <a:t>B</a:t>
            </a:r>
            <a:r>
              <a:rPr lang="en-US" dirty="0" smtClean="0">
                <a:sym typeface="Symbol"/>
              </a:rPr>
              <a:t></a:t>
            </a:r>
            <a:r>
              <a:rPr lang="en-US" i="1" baseline="-25000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at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= 0 gives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			E[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] = E[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]/(1–</a:t>
            </a:r>
            <a:r>
              <a:rPr lang="el-GR" i="1" dirty="0" smtClean="0"/>
              <a:t>ρ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M/G/1 With Setup –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Each busy period starts with a setup time </a:t>
            </a:r>
            <a:r>
              <a:rPr lang="en-US" i="1" dirty="0" smtClean="0"/>
              <a:t>I</a:t>
            </a:r>
            <a:endParaRPr lang="en-US" i="1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Can we characterize 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err="1" smtClean="0">
                <a:sym typeface="Symbol"/>
              </a:rPr>
              <a:t>B</a:t>
            </a:r>
            <a:r>
              <a:rPr lang="en-US" baseline="30000" dirty="0" err="1" smtClean="0">
                <a:sym typeface="Symbol"/>
              </a:rPr>
              <a:t>setup</a:t>
            </a:r>
            <a:r>
              <a:rPr lang="en-US" dirty="0" smtClean="0">
                <a:sym typeface="Symbol"/>
              </a:rPr>
              <a:t>] and E[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q</a:t>
            </a:r>
            <a:r>
              <a:rPr lang="en-US" baseline="30000" dirty="0" err="1" smtClean="0"/>
              <a:t>setup</a:t>
            </a:r>
            <a:r>
              <a:rPr lang="en-US" dirty="0" smtClean="0"/>
              <a:t>]?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From our previous result</a:t>
            </a:r>
            <a:r>
              <a:rPr lang="en-US" dirty="0" smtClean="0">
                <a:sym typeface="Symbol"/>
              </a:rPr>
              <a:t> E[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] = E[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]/(1–</a:t>
            </a:r>
            <a:r>
              <a:rPr lang="el-GR" i="1" dirty="0" smtClean="0"/>
              <a:t>ρ</a:t>
            </a:r>
            <a:r>
              <a:rPr lang="en-US" dirty="0" smtClean="0"/>
              <a:t>)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E[</a:t>
            </a:r>
            <a:r>
              <a:rPr lang="en-US" i="1" dirty="0" err="1" smtClean="0">
                <a:sym typeface="Symbol"/>
              </a:rPr>
              <a:t>B</a:t>
            </a:r>
            <a:r>
              <a:rPr lang="en-US" baseline="30000" dirty="0" err="1" smtClean="0">
                <a:sym typeface="Symbol"/>
              </a:rPr>
              <a:t>setup</a:t>
            </a:r>
            <a:r>
              <a:rPr lang="en-US" dirty="0" smtClean="0">
                <a:sym typeface="Symbol"/>
              </a:rPr>
              <a:t>] = (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]+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])/(1–</a:t>
            </a:r>
            <a:r>
              <a:rPr lang="el-GR" i="1" dirty="0" smtClean="0"/>
              <a:t>ρ</a:t>
            </a:r>
            <a:r>
              <a:rPr lang="en-US" dirty="0" smtClean="0"/>
              <a:t>) = E[</a:t>
            </a:r>
            <a:r>
              <a:rPr lang="en-US" i="1" dirty="0" smtClean="0"/>
              <a:t>B</a:t>
            </a:r>
            <a:r>
              <a:rPr lang="en-US" dirty="0" smtClean="0"/>
              <a:t>]+E[</a:t>
            </a:r>
            <a:r>
              <a:rPr lang="en-US" i="1" dirty="0" smtClean="0"/>
              <a:t>I</a:t>
            </a:r>
            <a:r>
              <a:rPr lang="en-US" dirty="0" smtClean="0"/>
              <a:t>]/</a:t>
            </a:r>
            <a:r>
              <a:rPr lang="en-US" dirty="0" smtClean="0">
                <a:sym typeface="Symbol"/>
              </a:rPr>
              <a:t>(</a:t>
            </a:r>
            <a:r>
              <a:rPr lang="en-US" dirty="0" smtClean="0">
                <a:sym typeface="Symbol"/>
              </a:rPr>
              <a:t>1–</a:t>
            </a:r>
            <a:r>
              <a:rPr lang="el-GR" i="1" dirty="0" smtClean="0"/>
              <a:t>ρ</a:t>
            </a:r>
            <a:r>
              <a:rPr lang="en-US" dirty="0" smtClean="0"/>
              <a:t>), where </a:t>
            </a:r>
            <a:r>
              <a:rPr lang="el-GR" i="1" dirty="0" smtClean="0"/>
              <a:t>ρ</a:t>
            </a:r>
            <a:r>
              <a:rPr lang="en-US" dirty="0" smtClean="0"/>
              <a:t>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/>
              <a:t>E[</a:t>
            </a:r>
            <a:r>
              <a:rPr lang="en-US" i="1" dirty="0" smtClean="0"/>
              <a:t>S</a:t>
            </a:r>
            <a:r>
              <a:rPr lang="en-US" dirty="0" smtClean="0"/>
              <a:t>] 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/>
              <a:t>The Renewal-Reward Theorem tells us that </a:t>
            </a:r>
            <a:r>
              <a:rPr lang="el-GR" i="1" dirty="0" smtClean="0"/>
              <a:t>ρ</a:t>
            </a:r>
            <a:r>
              <a:rPr lang="en-US" baseline="30000" dirty="0" smtClean="0"/>
              <a:t>setup</a:t>
            </a:r>
            <a:r>
              <a:rPr lang="en-US" dirty="0" smtClean="0"/>
              <a:t>, the fraction of time server is busy including setup, is the fraction of time the server is busy during one cycle, which yields </a:t>
            </a:r>
          </a:p>
          <a:p>
            <a:pPr lvl="1">
              <a:lnSpc>
                <a:spcPct val="120000"/>
              </a:lnSpc>
              <a:buNone/>
            </a:pPr>
            <a:r>
              <a:rPr lang="en-US" i="1" dirty="0" smtClean="0"/>
              <a:t>	</a:t>
            </a:r>
            <a:r>
              <a:rPr lang="el-GR" i="1" dirty="0" smtClean="0"/>
              <a:t>ρ</a:t>
            </a:r>
            <a:r>
              <a:rPr lang="en-US" baseline="30000" dirty="0" smtClean="0"/>
              <a:t>setup</a:t>
            </a:r>
            <a:r>
              <a:rPr lang="en-US" dirty="0" smtClean="0"/>
              <a:t> = 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err="1" smtClean="0">
                <a:sym typeface="Symbol"/>
              </a:rPr>
              <a:t>B</a:t>
            </a:r>
            <a:r>
              <a:rPr lang="en-US" baseline="30000" dirty="0" err="1" smtClean="0">
                <a:sym typeface="Symbol"/>
              </a:rPr>
              <a:t>setup</a:t>
            </a:r>
            <a:r>
              <a:rPr lang="en-US" dirty="0" smtClean="0">
                <a:sym typeface="Symbol"/>
              </a:rPr>
              <a:t>]/(E[</a:t>
            </a:r>
            <a:r>
              <a:rPr lang="en-US" i="1" dirty="0" err="1" smtClean="0">
                <a:sym typeface="Symbol"/>
              </a:rPr>
              <a:t>B</a:t>
            </a:r>
            <a:r>
              <a:rPr lang="en-US" baseline="30000" dirty="0" err="1" smtClean="0">
                <a:sym typeface="Symbol"/>
              </a:rPr>
              <a:t>setup</a:t>
            </a:r>
            <a:r>
              <a:rPr lang="en-US" dirty="0" smtClean="0">
                <a:sym typeface="Symbol"/>
              </a:rPr>
              <a:t>]+1/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sym typeface="Symbol"/>
              </a:rPr>
              <a:t>) = </a:t>
            </a:r>
            <a:r>
              <a:rPr lang="en-US" dirty="0" smtClean="0"/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]+</a:t>
            </a:r>
            <a:r>
              <a:rPr lang="el-GR" i="1" dirty="0" smtClean="0"/>
              <a:t>ρ</a:t>
            </a:r>
            <a:r>
              <a:rPr lang="en-US" dirty="0" smtClean="0"/>
              <a:t>)/(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]+</a:t>
            </a:r>
            <a:r>
              <a:rPr lang="en-US" dirty="0" smtClean="0"/>
              <a:t>1)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Next, we will approach deriving </a:t>
            </a:r>
            <a:r>
              <a:rPr lang="en-US" i="1" dirty="0" err="1" smtClean="0"/>
              <a:t>N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as for the M/G/1 system without setup, except for the transitions out of state 0 that need to account for the setup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We will then obtain </a:t>
            </a:r>
            <a:r>
              <a:rPr lang="en-US" i="1" dirty="0" err="1" smtClean="0"/>
              <a:t>T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from </a:t>
            </a:r>
            <a:r>
              <a:rPr lang="en-US" i="1" dirty="0" err="1" smtClean="0"/>
              <a:t>N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M/G/1 With Setup –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Let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j</a:t>
            </a:r>
            <a:r>
              <a:rPr lang="en-US" dirty="0" smtClean="0"/>
              <a:t> </a:t>
            </a:r>
            <a:r>
              <a:rPr lang="en-US" dirty="0" smtClean="0"/>
              <a:t>= P{</a:t>
            </a:r>
            <a:r>
              <a:rPr lang="en-US" i="1" dirty="0" smtClean="0"/>
              <a:t>j</a:t>
            </a:r>
            <a:r>
              <a:rPr lang="en-US" dirty="0" smtClean="0"/>
              <a:t> arrivals in </a:t>
            </a:r>
            <a:r>
              <a:rPr lang="en-US" i="1" dirty="0" smtClean="0"/>
              <a:t>S</a:t>
            </a:r>
            <a:r>
              <a:rPr lang="en-US" dirty="0" smtClean="0"/>
              <a:t>} – in service time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	</a:t>
            </a:r>
            <a:r>
              <a:rPr lang="en-US" i="1" dirty="0" err="1" smtClean="0"/>
              <a:t>a'</a:t>
            </a:r>
            <a:r>
              <a:rPr lang="en-US" i="1" baseline="-25000" dirty="0" err="1" smtClean="0"/>
              <a:t>j</a:t>
            </a:r>
            <a:r>
              <a:rPr lang="en-US" dirty="0" smtClean="0"/>
              <a:t> = P{</a:t>
            </a:r>
            <a:r>
              <a:rPr lang="en-US" i="1" dirty="0" smtClean="0"/>
              <a:t>j</a:t>
            </a:r>
            <a:r>
              <a:rPr lang="en-US" dirty="0" smtClean="0"/>
              <a:t> arrivals in </a:t>
            </a:r>
            <a:r>
              <a:rPr lang="en-US" i="1" dirty="0" smtClean="0"/>
              <a:t>S+I</a:t>
            </a:r>
            <a:r>
              <a:rPr lang="en-US" dirty="0" smtClean="0"/>
              <a:t>} – in </a:t>
            </a:r>
            <a:r>
              <a:rPr lang="en-US" dirty="0" err="1" smtClean="0"/>
              <a:t>service+setup</a:t>
            </a:r>
            <a:r>
              <a:rPr lang="en-US" dirty="0" smtClean="0"/>
              <a:t> time</a:t>
            </a:r>
            <a:endParaRPr lang="en-US" i="1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Then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= a</a:t>
            </a:r>
            <a:r>
              <a:rPr lang="en-US" i="1" baseline="-25000" dirty="0" smtClean="0"/>
              <a:t>j-i+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for </a:t>
            </a:r>
            <a:r>
              <a:rPr lang="en-US" i="1" dirty="0" err="1" smtClean="0"/>
              <a:t>i</a:t>
            </a:r>
            <a:r>
              <a:rPr lang="en-US" dirty="0" smtClean="0"/>
              <a:t>&gt;0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0</a:t>
            </a:r>
            <a:r>
              <a:rPr lang="en-US" i="1" baseline="-25000" dirty="0" smtClean="0"/>
              <a:t>j</a:t>
            </a:r>
            <a:r>
              <a:rPr lang="en-US" i="1" dirty="0" smtClean="0"/>
              <a:t> = </a:t>
            </a:r>
            <a:r>
              <a:rPr lang="en-US" i="1" dirty="0" err="1" smtClean="0"/>
              <a:t>a'</a:t>
            </a:r>
            <a:r>
              <a:rPr lang="en-US" i="1" baseline="-25000" dirty="0" err="1" smtClean="0"/>
              <a:t>j</a:t>
            </a:r>
            <a:endParaRPr lang="en-US" i="1" baseline="-25000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Thus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i="1" dirty="0" smtClean="0">
                <a:latin typeface="Times New Roman"/>
                <a:cs typeface="Times New Roman"/>
              </a:rPr>
              <a:t> =</a:t>
            </a:r>
            <a:r>
              <a:rPr lang="en-US" dirty="0" smtClean="0"/>
              <a:t>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i="1" dirty="0" smtClean="0"/>
              <a:t>a'</a:t>
            </a:r>
            <a:r>
              <a:rPr lang="en-US" i="1" baseline="-25000" dirty="0" smtClean="0"/>
              <a:t>j</a:t>
            </a:r>
            <a:r>
              <a:rPr lang="en-US" i="1" dirty="0" smtClean="0">
                <a:latin typeface="Times New Roman"/>
                <a:cs typeface="Times New Roman"/>
              </a:rPr>
              <a:t> +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</a:t>
            </a:r>
            <a:r>
              <a:rPr lang="en-US" i="1" baseline="-25000" dirty="0" smtClean="0">
                <a:latin typeface="Times New Roman"/>
                <a:cs typeface="Times New Roman"/>
              </a:rPr>
              <a:t> </a:t>
            </a:r>
            <a:r>
              <a:rPr lang="en-US" baseline="-25000" dirty="0" smtClean="0">
                <a:latin typeface="Times New Roman"/>
                <a:cs typeface="Times New Roman"/>
              </a:rPr>
              <a:t>to</a:t>
            </a:r>
            <a:r>
              <a:rPr lang="en-US" i="1" baseline="-25000" dirty="0" smtClean="0">
                <a:latin typeface="Times New Roman"/>
                <a:cs typeface="Times New Roman"/>
              </a:rPr>
              <a:t> j</a:t>
            </a:r>
            <a:r>
              <a:rPr lang="en-US" baseline="-25000" dirty="0" smtClean="0">
                <a:latin typeface="Times New Roman"/>
                <a:cs typeface="Times New Roman"/>
              </a:rPr>
              <a:t>+1}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i="1" dirty="0" smtClean="0"/>
              <a:t>a</a:t>
            </a:r>
            <a:r>
              <a:rPr lang="en-US" i="1" baseline="-25000" dirty="0" smtClean="0"/>
              <a:t>j-i+</a:t>
            </a:r>
            <a:r>
              <a:rPr lang="en-US" baseline="-25000" dirty="0" smtClean="0"/>
              <a:t>1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and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latin typeface="Times New Roman"/>
                <a:cs typeface="Times New Roman"/>
              </a:rPr>
              <a:t>N</a:t>
            </a:r>
            <a:r>
              <a:rPr lang="en-US" baseline="30000" dirty="0" err="1" smtClean="0">
                <a:latin typeface="Times New Roman"/>
                <a:cs typeface="Times New Roman"/>
              </a:rPr>
              <a:t>setup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i="1" dirty="0" smtClean="0"/>
              <a:t>A</a:t>
            </a:r>
            <a:r>
              <a:rPr lang="en-US" i="1" baseline="-25000" dirty="0" smtClean="0"/>
              <a:t>S+I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+ 1/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err="1" smtClean="0">
                <a:latin typeface="Times New Roman"/>
                <a:cs typeface="Times New Roman"/>
              </a:rPr>
              <a:t>N</a:t>
            </a:r>
            <a:r>
              <a:rPr lang="en-US" baseline="30000" dirty="0" err="1" smtClean="0">
                <a:latin typeface="Times New Roman"/>
                <a:cs typeface="Times New Roman"/>
              </a:rPr>
              <a:t>setup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–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i="1" dirty="0" smtClean="0"/>
              <a:t>A</a:t>
            </a:r>
            <a:r>
              <a:rPr lang="en-US" i="1" baseline="-25000" dirty="0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lvl="1">
              <a:lnSpc>
                <a:spcPct val="120000"/>
              </a:lnSpc>
              <a:buFont typeface="Symbol" pitchFamily="18" charset="2"/>
              <a:buChar char="Þ"/>
            </a:pP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N</a:t>
            </a:r>
            <a:r>
              <a:rPr lang="en-US" baseline="30000" dirty="0" err="1" smtClean="0">
                <a:latin typeface="Times New Roman"/>
                <a:cs typeface="Times New Roman"/>
              </a:rPr>
              <a:t>setup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err="1" smtClean="0">
                <a:latin typeface="Times New Roman"/>
                <a:cs typeface="Times New Roman"/>
              </a:rPr>
              <a:t>z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– </a:t>
            </a:r>
            <a:r>
              <a:rPr lang="en-US" i="1" dirty="0" smtClean="0"/>
              <a:t>A</a:t>
            </a:r>
            <a:r>
              <a:rPr lang="en-US" i="1" baseline="-25000" dirty="0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)]/[</a:t>
            </a:r>
            <a:r>
              <a:rPr lang="en-US" i="1" dirty="0" smtClean="0">
                <a:latin typeface="Times New Roman"/>
                <a:cs typeface="Times New Roman"/>
              </a:rPr>
              <a:t>z </a:t>
            </a:r>
            <a:r>
              <a:rPr lang="en-US" dirty="0" smtClean="0">
                <a:latin typeface="Times New Roman"/>
                <a:cs typeface="Times New Roman"/>
              </a:rPr>
              <a:t>– </a:t>
            </a:r>
            <a:r>
              <a:rPr lang="en-US" i="1" dirty="0" smtClean="0"/>
              <a:t>A</a:t>
            </a:r>
            <a:r>
              <a:rPr lang="en-US" i="1" baseline="-25000" dirty="0" smtClean="0"/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/>
              <a:t>w</a:t>
            </a:r>
            <a:r>
              <a:rPr lang="en-US" dirty="0" smtClean="0"/>
              <a:t>here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 = 1–</a:t>
            </a:r>
            <a:r>
              <a:rPr lang="el-GR" i="1" dirty="0" smtClean="0"/>
              <a:t>ρ</a:t>
            </a:r>
            <a:r>
              <a:rPr lang="en-US" baseline="30000" dirty="0" smtClean="0"/>
              <a:t>setup</a:t>
            </a:r>
            <a:r>
              <a:rPr lang="en-US" dirty="0" smtClean="0"/>
              <a:t> = (1–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dirty="0" smtClean="0"/>
              <a:t>)/(1+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We can now obtain </a:t>
            </a:r>
            <a:r>
              <a:rPr lang="en-US" i="1" dirty="0" err="1" smtClean="0"/>
              <a:t>T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from </a:t>
            </a:r>
            <a:r>
              <a:rPr lang="en-US" i="1" dirty="0" err="1" smtClean="0"/>
              <a:t>N</a:t>
            </a:r>
            <a:r>
              <a:rPr lang="en-US" baseline="30000" dirty="0" err="1" smtClean="0"/>
              <a:t>setup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as before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10531</TotalTime>
  <Words>606</Words>
  <Application>Microsoft Office PowerPoint</Application>
  <PresentationFormat>On-screen Show (4:3)</PresentationFormat>
  <Paragraphs>116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M/G/1 Busy Period  &amp; Power Optimization</vt:lpstr>
      <vt:lpstr>Power Optimization Problem</vt:lpstr>
      <vt:lpstr>Two Sample Policies</vt:lpstr>
      <vt:lpstr>M/G/1 Busy Period Analysis – (1)</vt:lpstr>
      <vt:lpstr>Busy Period Moments</vt:lpstr>
      <vt:lpstr>Busy Period vs. Response Time</vt:lpstr>
      <vt:lpstr>More on M/G/1 Busy Period Analysis</vt:lpstr>
      <vt:lpstr>M/G/1 With Setup – (1)</vt:lpstr>
      <vt:lpstr>M/G/1 With Setup – (2)</vt:lpstr>
      <vt:lpstr>M/G/1 With Setup – (3)</vt:lpstr>
      <vt:lpstr>Comparing ON/IDLE vs. ON/OFF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447</cp:revision>
  <dcterms:created xsi:type="dcterms:W3CDTF">2015-09-24T13:04:39Z</dcterms:created>
  <dcterms:modified xsi:type="dcterms:W3CDTF">2016-12-01T15:10:10Z</dcterms:modified>
</cp:coreProperties>
</file>