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80" r:id="rId3"/>
    <p:sldId id="278" r:id="rId4"/>
    <p:sldId id="281" r:id="rId5"/>
    <p:sldId id="298" r:id="rId6"/>
    <p:sldId id="297" r:id="rId7"/>
    <p:sldId id="299" r:id="rId8"/>
    <p:sldId id="300" r:id="rId9"/>
    <p:sldId id="301" r:id="rId10"/>
    <p:sldId id="302" r:id="rId11"/>
    <p:sldId id="30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533" autoAdjust="0"/>
    <p:restoredTop sz="86437" autoAdjust="0"/>
  </p:normalViewPr>
  <p:slideViewPr>
    <p:cSldViewPr>
      <p:cViewPr varScale="1">
        <p:scale>
          <a:sx n="106" d="100"/>
          <a:sy n="106" d="100"/>
        </p:scale>
        <p:origin x="-84" y="-4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7990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A2AF35-DE59-4FFA-B463-CBAAAE980C30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48C0B1-3421-4E6F-BE04-F408AC79F7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8124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8C0B1-3421-4E6F-BE04-F408AC79F7D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8C0B1-3421-4E6F-BE04-F408AC79F7D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8C0B1-3421-4E6F-BE04-F408AC79F7D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8C0B1-3421-4E6F-BE04-F408AC79F7D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77630-C836-4084-B714-9C3267E1EDD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8C0B1-3421-4E6F-BE04-F408AC79F7D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8C0B1-3421-4E6F-BE04-F408AC79F7D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8C0B1-3421-4E6F-BE04-F408AC79F7D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8C0B1-3421-4E6F-BE04-F408AC79F7D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8C0B1-3421-4E6F-BE04-F408AC79F7D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8C0B1-3421-4E6F-BE04-F408AC79F7D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A46AC-4A1F-4640-ACAE-B3FDDBFA099D}" type="datetime1">
              <a:rPr lang="en-US" smtClean="0"/>
              <a:pPr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9C1B-DBE3-4C68-87F8-1281BA486283}" type="datetime1">
              <a:rPr lang="en-US" smtClean="0"/>
              <a:pPr/>
              <a:t>12/1/2015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76644-799A-400B-8328-B2CB891745D5}" type="datetime1">
              <a:rPr lang="en-US" smtClean="0"/>
              <a:pPr/>
              <a:t>12/1/2015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6BD38-70B1-4B53-981E-8A0B2C2BDB62}" type="datetime1">
              <a:rPr lang="en-US" smtClean="0"/>
              <a:pPr/>
              <a:t>12/1/2015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C16B7-3BBB-4290-995B-FE5141D2C0D0}" type="datetime1">
              <a:rPr lang="en-US" smtClean="0"/>
              <a:pPr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D8B3-0A78-4AB0-9771-600BBBBF3D75}" type="datetime1">
              <a:rPr lang="en-US" smtClean="0"/>
              <a:pPr/>
              <a:t>12/1/2015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778FC-96F7-42D3-A023-754055E7DB0D}" type="datetime1">
              <a:rPr lang="en-US" smtClean="0"/>
              <a:pPr/>
              <a:t>12/1/2015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D1FA8-F93D-4A89-A4CE-06D7D421C52D}" type="datetime1">
              <a:rPr lang="en-US" smtClean="0"/>
              <a:pPr/>
              <a:t>12/1/2015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D942-D4DE-4078-A5C8-1F606CD2695D}" type="datetime1">
              <a:rPr lang="en-US" smtClean="0"/>
              <a:pPr/>
              <a:t>12/1/2015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41073-4DA8-42EC-91BF-F40EC37C52A6}" type="datetime1">
              <a:rPr lang="en-US" smtClean="0"/>
              <a:pPr/>
              <a:t>12/1/2015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821A5-1CBC-45DF-B575-902B96E3BE19}" type="datetime1">
              <a:rPr lang="en-US" smtClean="0"/>
              <a:pPr/>
              <a:t>12/1/2015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44E1A-D049-49A2-8F49-43216175105C}" type="datetime1">
              <a:rPr lang="en-US" smtClean="0"/>
              <a:pPr/>
              <a:t>12/1/2015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001000" cy="1470025"/>
          </a:xfrm>
        </p:spPr>
        <p:txBody>
          <a:bodyPr/>
          <a:lstStyle/>
          <a:p>
            <a:r>
              <a:rPr lang="en-US" dirty="0" smtClean="0"/>
              <a:t>Scheduling </a:t>
            </a:r>
            <a:br>
              <a:rPr lang="en-US" dirty="0" smtClean="0"/>
            </a:br>
            <a:r>
              <a:rPr lang="en-US" dirty="0" smtClean="0"/>
              <a:t>Preemptive Policies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Sized Based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SRPT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4038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Response time is affected </a:t>
            </a:r>
            <a:r>
              <a:rPr lang="en-US" i="1" dirty="0" smtClean="0"/>
              <a:t>only</a:t>
            </a:r>
            <a:r>
              <a:rPr lang="en-US" dirty="0" smtClean="0"/>
              <a:t> by </a:t>
            </a:r>
          </a:p>
          <a:p>
            <a:pPr lvl="1"/>
            <a:r>
              <a:rPr lang="en-US" dirty="0" smtClean="0"/>
              <a:t>Variance of job size distribution up to </a:t>
            </a:r>
            <a:r>
              <a:rPr lang="en-US" i="1" dirty="0" smtClean="0"/>
              <a:t>x</a:t>
            </a:r>
          </a:p>
          <a:p>
            <a:pPr lvl="1"/>
            <a:r>
              <a:rPr lang="en-US" dirty="0" smtClean="0"/>
              <a:t>Load from jobs of size up to </a:t>
            </a:r>
            <a:r>
              <a:rPr lang="en-US" i="1" dirty="0" smtClean="0"/>
              <a:t>x</a:t>
            </a:r>
          </a:p>
          <a:p>
            <a:pPr lvl="1"/>
            <a:r>
              <a:rPr lang="en-US" dirty="0" smtClean="0"/>
              <a:t>Once its service, only jobs that are smaller than its remaining service time</a:t>
            </a:r>
          </a:p>
          <a:p>
            <a:r>
              <a:rPr lang="en-US" dirty="0" smtClean="0"/>
              <a:t>Waiting time is longer than with PSJF, but residence time is shorter, and the latter dominates when weighed over jobs of all sizes</a:t>
            </a:r>
          </a:p>
          <a:p>
            <a:r>
              <a:rPr lang="en-US" dirty="0" smtClean="0"/>
              <a:t>SRPT outperforms FB for all </a:t>
            </a:r>
            <a:r>
              <a:rPr lang="en-US" i="1" dirty="0" smtClean="0"/>
              <a:t>x</a:t>
            </a:r>
            <a:r>
              <a:rPr lang="en-US" dirty="0" smtClean="0"/>
              <a:t> and loads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64399031"/>
              </p:ext>
            </p:extLst>
          </p:nvPr>
        </p:nvGraphicFramePr>
        <p:xfrm>
          <a:off x="1295400" y="1295400"/>
          <a:ext cx="6343650" cy="1228725"/>
        </p:xfrm>
        <a:graphic>
          <a:graphicData uri="http://schemas.openxmlformats.org/presentationml/2006/ole">
            <p:oleObj spid="_x0000_s73737" name="Equation" r:id="rId4" imgW="3213000" imgH="62208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2175438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Scheduling Policies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61980" y="3886200"/>
            <a:ext cx="5253445" cy="27432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33825" y="1207465"/>
            <a:ext cx="5105400" cy="2983535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304799" y="1600200"/>
            <a:ext cx="3733801" cy="5257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dirty="0" smtClean="0"/>
              <a:t>SRPT offers the best overall response time across all scheduling policies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 smtClean="0"/>
              <a:t>SRPT is mostly insensitive to job size variability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SRPT is also best for all jobs when </a:t>
            </a:r>
            <a:r>
              <a:rPr lang="el-GR" i="1" dirty="0" smtClean="0"/>
              <a:t>ρ</a:t>
            </a:r>
            <a:r>
              <a:rPr lang="en-US" i="1" dirty="0" smtClean="0"/>
              <a:t> </a:t>
            </a:r>
            <a:r>
              <a:rPr lang="en-US" dirty="0" smtClean="0"/>
              <a:t>&lt; ½ for any job size distribution (and for much higher </a:t>
            </a:r>
            <a:r>
              <a:rPr lang="el-GR" i="1" dirty="0" smtClean="0"/>
              <a:t>ρ</a:t>
            </a:r>
            <a:r>
              <a:rPr lang="en-US" dirty="0" smtClean="0"/>
              <a:t> values for many distributions)</a:t>
            </a:r>
          </a:p>
        </p:txBody>
      </p:sp>
    </p:spTree>
    <p:extLst>
      <p:ext uri="{BB962C8B-B14F-4D97-AF65-F5344CB8AC3E}">
        <p14:creationId xmlns:p14="http://schemas.microsoft.com/office/powerpoint/2010/main" xmlns="" val="2951104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Preemptive Size-Based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0292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Jobs in service can be interrupted, and job “priority” is a function of its size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Jobs resume service where they had stopped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Sample policies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Preemptive-SJF (PSJF), Shortest-Remaining-Processing-Time (SRPT)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PSJF Policy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534400" cy="51054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At any point in time, the job in service, if any, is the one with the shortest (original) job size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Analyzing PJSF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Limit analysis of preemptive priority policy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Number of priority classes goes to infinity</a:t>
            </a:r>
            <a:endParaRPr lang="en-US" dirty="0"/>
          </a:p>
          <a:p>
            <a:pPr lvl="1">
              <a:lnSpc>
                <a:spcPct val="120000"/>
              </a:lnSpc>
            </a:pPr>
            <a:r>
              <a:rPr lang="en-US" dirty="0" smtClean="0"/>
              <a:t>Transform analysis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E9D7-F266-4771-A2AB-6C120368CA6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PSJF Policy </a:t>
            </a:r>
            <a:r>
              <a:rPr lang="en-US" dirty="0" smtClean="0"/>
              <a:t>Analysis –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458200" cy="49530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Recall response time of </a:t>
            </a:r>
            <a:r>
              <a:rPr lang="en-US" i="1" dirty="0" smtClean="0"/>
              <a:t>k</a:t>
            </a:r>
            <a:r>
              <a:rPr lang="en-US" baseline="30000" dirty="0" smtClean="0"/>
              <a:t>th</a:t>
            </a:r>
            <a:r>
              <a:rPr lang="en-US" dirty="0" smtClean="0"/>
              <a:t> priority class in preemptive priority policy</a:t>
            </a:r>
          </a:p>
          <a:p>
            <a:pPr lvl="1">
              <a:lnSpc>
                <a:spcPct val="120000"/>
              </a:lnSpc>
            </a:pPr>
            <a:endParaRPr lang="en-US" dirty="0" smtClean="0">
              <a:sym typeface="Symbol"/>
            </a:endParaRPr>
          </a:p>
          <a:p>
            <a:pPr lvl="1">
              <a:lnSpc>
                <a:spcPct val="120000"/>
              </a:lnSpc>
            </a:pPr>
            <a:endParaRPr lang="en-US" dirty="0">
              <a:sym typeface="Symbol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sym typeface="Symbol"/>
              </a:rPr>
              <a:t>Assume that jobs of size 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 are in their own priority class, we then have</a:t>
            </a:r>
          </a:p>
          <a:p>
            <a:pPr lvl="3">
              <a:lnSpc>
                <a:spcPct val="120000"/>
              </a:lnSpc>
            </a:pPr>
            <a:endParaRPr lang="en-US" dirty="0">
              <a:sym typeface="Symbol"/>
            </a:endParaRPr>
          </a:p>
          <a:p>
            <a:pPr lvl="3">
              <a:lnSpc>
                <a:spcPct val="120000"/>
              </a:lnSpc>
            </a:pPr>
            <a:endParaRPr lang="en-US" dirty="0" smtClean="0">
              <a:sym typeface="Symbol"/>
            </a:endParaRPr>
          </a:p>
          <a:p>
            <a:pPr>
              <a:lnSpc>
                <a:spcPct val="120000"/>
              </a:lnSpc>
              <a:buNone/>
            </a:pPr>
            <a:r>
              <a:rPr lang="en-US" dirty="0" smtClean="0">
                <a:sym typeface="Symbol"/>
              </a:rPr>
              <a:t>	where                          is load of jobs of size </a:t>
            </a:r>
            <a:r>
              <a:rPr lang="en-US" dirty="0" smtClean="0">
                <a:sym typeface="Symbol"/>
              </a:rPr>
              <a:t>≤ </a:t>
            </a:r>
            <a:r>
              <a:rPr lang="en-US" i="1" dirty="0" smtClean="0">
                <a:sym typeface="Symbol"/>
              </a:rPr>
              <a:t>x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sym typeface="Symbol"/>
              </a:rPr>
              <a:t>First term is busy period of jobs of size &lt; 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 that interrupt service of job of size </a:t>
            </a:r>
            <a:r>
              <a:rPr lang="en-US" i="1" dirty="0" smtClean="0">
                <a:sym typeface="Symbol"/>
              </a:rPr>
              <a:t>x</a:t>
            </a:r>
            <a:endParaRPr lang="en-US" dirty="0" smtClean="0">
              <a:sym typeface="Symbol"/>
            </a:endParaRPr>
          </a:p>
          <a:p>
            <a:pPr lvl="1">
              <a:lnSpc>
                <a:spcPct val="120000"/>
              </a:lnSpc>
            </a:pPr>
            <a:r>
              <a:rPr lang="en-US" dirty="0" smtClean="0">
                <a:sym typeface="Symbol"/>
              </a:rPr>
              <a:t>Second term is waiting time before job of size </a:t>
            </a:r>
            <a:r>
              <a:rPr lang="en-US" i="1" dirty="0" smtClean="0">
                <a:sym typeface="Symbol"/>
              </a:rPr>
              <a:t>x </a:t>
            </a:r>
            <a:r>
              <a:rPr lang="en-US" dirty="0" smtClean="0">
                <a:sym typeface="Symbol"/>
              </a:rPr>
              <a:t>gets in service</a:t>
            </a:r>
            <a:endParaRPr lang="en-US" dirty="0" smtClean="0">
              <a:sym typeface="Symbo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36300130"/>
              </p:ext>
            </p:extLst>
          </p:nvPr>
        </p:nvGraphicFramePr>
        <p:xfrm>
          <a:off x="1752600" y="2133600"/>
          <a:ext cx="6019800" cy="1241772"/>
        </p:xfrm>
        <a:graphic>
          <a:graphicData uri="http://schemas.openxmlformats.org/presentationml/2006/ole">
            <p:oleObj spid="_x0000_s70691" name="Equation" r:id="rId4" imgW="3200400" imgH="6602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13191961"/>
              </p:ext>
            </p:extLst>
          </p:nvPr>
        </p:nvGraphicFramePr>
        <p:xfrm>
          <a:off x="2474913" y="3773489"/>
          <a:ext cx="3944403" cy="1027111"/>
        </p:xfrm>
        <a:graphic>
          <a:graphicData uri="http://schemas.openxmlformats.org/presentationml/2006/ole">
            <p:oleObj spid="_x0000_s70692" name="Equation" r:id="rId5" imgW="2145960" imgH="55872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61796397"/>
              </p:ext>
            </p:extLst>
          </p:nvPr>
        </p:nvGraphicFramePr>
        <p:xfrm>
          <a:off x="1658470" y="4670841"/>
          <a:ext cx="2057400" cy="645229"/>
        </p:xfrm>
        <a:graphic>
          <a:graphicData uri="http://schemas.openxmlformats.org/presentationml/2006/ole">
            <p:oleObj spid="_x0000_s70693" name="Equation" r:id="rId6" imgW="1054080" imgH="33012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PSJF </a:t>
            </a:r>
            <a:r>
              <a:rPr lang="en-US" dirty="0" smtClean="0"/>
              <a:t>Transform Analysis </a:t>
            </a:r>
            <a:r>
              <a:rPr lang="en-US" dirty="0"/>
              <a:t>– </a:t>
            </a:r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534400" cy="51816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>
                <a:sym typeface="Symbol"/>
              </a:rPr>
              <a:t>Notation</a:t>
            </a:r>
          </a:p>
          <a:p>
            <a:pPr lvl="1">
              <a:lnSpc>
                <a:spcPct val="120000"/>
              </a:lnSpc>
            </a:pPr>
            <a:r>
              <a:rPr lang="en-US" i="1" dirty="0" smtClean="0">
                <a:sym typeface="Symbol"/>
              </a:rPr>
              <a:t>T </a:t>
            </a:r>
            <a:r>
              <a:rPr lang="en-US" dirty="0" smtClean="0">
                <a:sym typeface="Symbol"/>
              </a:rPr>
              <a:t>= Response time</a:t>
            </a:r>
          </a:p>
          <a:p>
            <a:pPr lvl="1">
              <a:lnSpc>
                <a:spcPct val="120000"/>
              </a:lnSpc>
            </a:pPr>
            <a:r>
              <a:rPr lang="en-US" i="1" dirty="0" err="1" smtClean="0">
                <a:sym typeface="Symbol"/>
              </a:rPr>
              <a:t>T</a:t>
            </a:r>
            <a:r>
              <a:rPr lang="en-US" i="1" baseline="-25000" dirty="0" err="1" smtClean="0">
                <a:sym typeface="Symbol"/>
              </a:rPr>
              <a:t>x</a:t>
            </a:r>
            <a:r>
              <a:rPr lang="en-US" i="1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= Response time of job of size </a:t>
            </a:r>
            <a:r>
              <a:rPr lang="en-US" i="1" dirty="0" smtClean="0">
                <a:sym typeface="Symbol"/>
              </a:rPr>
              <a:t>x</a:t>
            </a:r>
            <a:endParaRPr lang="en-US" dirty="0" smtClean="0">
              <a:sym typeface="Symbol"/>
            </a:endParaRPr>
          </a:p>
          <a:p>
            <a:pPr lvl="1">
              <a:lnSpc>
                <a:spcPct val="120000"/>
              </a:lnSpc>
            </a:pPr>
            <a:r>
              <a:rPr lang="en-US" i="1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)</a:t>
            </a:r>
            <a:r>
              <a:rPr lang="en-US" i="1" dirty="0" smtClean="0">
                <a:sym typeface="Symbol"/>
              </a:rPr>
              <a:t> = ∫</a:t>
            </a:r>
            <a:r>
              <a:rPr lang="en-US" i="1" baseline="-25000" dirty="0" err="1" smtClean="0">
                <a:sym typeface="Symbol"/>
              </a:rPr>
              <a:t>x</a:t>
            </a:r>
            <a:r>
              <a:rPr lang="en-US" i="1" dirty="0" err="1" smtClean="0">
                <a:sym typeface="Symbol"/>
              </a:rPr>
              <a:t>T</a:t>
            </a:r>
            <a:r>
              <a:rPr lang="en-US" i="1" baseline="-25000" dirty="0" err="1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)</a:t>
            </a:r>
            <a:r>
              <a:rPr lang="en-US" i="1" dirty="0" err="1" smtClean="0">
                <a:sym typeface="Symbol"/>
              </a:rPr>
              <a:t>f</a:t>
            </a:r>
            <a:r>
              <a:rPr lang="en-US" i="1" baseline="-25000" dirty="0" err="1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)</a:t>
            </a:r>
            <a:r>
              <a:rPr lang="en-US" i="1" dirty="0" err="1" smtClean="0">
                <a:sym typeface="Symbol"/>
              </a:rPr>
              <a:t>dx</a:t>
            </a:r>
            <a:r>
              <a:rPr lang="en-US" i="1" dirty="0" smtClean="0">
                <a:sym typeface="Symbol"/>
              </a:rPr>
              <a:t> </a:t>
            </a:r>
            <a:r>
              <a:rPr lang="en-US" i="1" dirty="0" smtClean="0">
                <a:sym typeface="Symbol"/>
              </a:rPr>
              <a:t> –  </a:t>
            </a:r>
            <a:r>
              <a:rPr lang="en-US" dirty="0" smtClean="0">
                <a:sym typeface="Symbol"/>
              </a:rPr>
              <a:t>transform </a:t>
            </a:r>
            <a:r>
              <a:rPr lang="en-US" dirty="0" smtClean="0">
                <a:sym typeface="Symbol"/>
              </a:rPr>
              <a:t>of response time</a:t>
            </a:r>
          </a:p>
          <a:p>
            <a:pPr lvl="1">
              <a:lnSpc>
                <a:spcPct val="120000"/>
              </a:lnSpc>
            </a:pPr>
            <a:r>
              <a:rPr lang="en-US" i="1" dirty="0" err="1" smtClean="0">
                <a:sym typeface="Symbol"/>
              </a:rPr>
              <a:t>T</a:t>
            </a:r>
            <a:r>
              <a:rPr lang="en-US" i="1" baseline="-25000" dirty="0" err="1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) = </a:t>
            </a:r>
            <a:r>
              <a:rPr lang="en-US" i="1" dirty="0" err="1" smtClean="0">
                <a:sym typeface="Symbol"/>
              </a:rPr>
              <a:t>Wait</a:t>
            </a:r>
            <a:r>
              <a:rPr lang="en-US" i="1" baseline="-25000" dirty="0" err="1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)</a:t>
            </a:r>
            <a:r>
              <a:rPr lang="en-US" i="1" dirty="0" err="1" smtClean="0">
                <a:sym typeface="Symbol"/>
              </a:rPr>
              <a:t>Res</a:t>
            </a:r>
            <a:r>
              <a:rPr lang="en-US" i="1" baseline="-25000" dirty="0" err="1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) </a:t>
            </a:r>
            <a:r>
              <a:rPr lang="en-US" dirty="0" smtClean="0">
                <a:sym typeface="Symbol"/>
              </a:rPr>
              <a:t> –  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err="1" smtClean="0">
                <a:sym typeface="Symbol"/>
              </a:rPr>
              <a:t>T</a:t>
            </a:r>
            <a:r>
              <a:rPr lang="en-US" i="1" baseline="-25000" dirty="0" err="1" smtClean="0">
                <a:sym typeface="Symbol"/>
              </a:rPr>
              <a:t>x</a:t>
            </a:r>
            <a:r>
              <a:rPr lang="en-US" i="1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=</a:t>
            </a:r>
            <a:r>
              <a:rPr lang="en-US" i="1" dirty="0" smtClean="0">
                <a:sym typeface="Symbol"/>
              </a:rPr>
              <a:t> </a:t>
            </a:r>
            <a:r>
              <a:rPr lang="en-US" i="1" dirty="0" err="1" smtClean="0">
                <a:sym typeface="Symbol"/>
              </a:rPr>
              <a:t>Wait</a:t>
            </a:r>
            <a:r>
              <a:rPr lang="en-US" i="1" baseline="-25000" dirty="0" err="1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 + </a:t>
            </a:r>
            <a:r>
              <a:rPr lang="en-US" i="1" dirty="0" err="1" smtClean="0">
                <a:sym typeface="Symbol"/>
              </a:rPr>
              <a:t>Res</a:t>
            </a:r>
            <a:r>
              <a:rPr lang="en-US" i="1" baseline="-25000" dirty="0" err="1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)</a:t>
            </a:r>
            <a:endParaRPr lang="en-US" dirty="0" smtClean="0">
              <a:sym typeface="Symbol"/>
            </a:endParaRPr>
          </a:p>
          <a:p>
            <a:pPr lvl="2">
              <a:lnSpc>
                <a:spcPct val="120000"/>
              </a:lnSpc>
            </a:pPr>
            <a:r>
              <a:rPr lang="en-US" i="1" dirty="0" err="1" smtClean="0">
                <a:sym typeface="Symbol"/>
              </a:rPr>
              <a:t>Wait</a:t>
            </a:r>
            <a:r>
              <a:rPr lang="en-US" i="1" baseline="-25000" dirty="0" err="1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 = waiting time of job of size </a:t>
            </a:r>
            <a:r>
              <a:rPr lang="en-US" i="1" dirty="0" smtClean="0">
                <a:sym typeface="Symbol"/>
              </a:rPr>
              <a:t>x</a:t>
            </a:r>
          </a:p>
          <a:p>
            <a:pPr lvl="2">
              <a:lnSpc>
                <a:spcPct val="120000"/>
              </a:lnSpc>
            </a:pPr>
            <a:r>
              <a:rPr lang="en-US" i="1" dirty="0" err="1" smtClean="0">
                <a:sym typeface="Symbol"/>
              </a:rPr>
              <a:t>Res</a:t>
            </a:r>
            <a:r>
              <a:rPr lang="en-US" i="1" baseline="-25000" dirty="0" err="1" smtClean="0">
                <a:sym typeface="Symbol"/>
              </a:rPr>
              <a:t>x</a:t>
            </a:r>
            <a:r>
              <a:rPr lang="en-US" i="1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= residence time of job of size </a:t>
            </a:r>
            <a:r>
              <a:rPr lang="en-US" i="1" dirty="0" smtClean="0">
                <a:sym typeface="Symbol"/>
              </a:rPr>
              <a:t>x</a:t>
            </a:r>
            <a:endParaRPr lang="en-US" dirty="0" smtClean="0">
              <a:sym typeface="Symbol"/>
            </a:endParaRPr>
          </a:p>
          <a:p>
            <a:pPr lvl="1">
              <a:lnSpc>
                <a:spcPct val="120000"/>
              </a:lnSpc>
            </a:pPr>
            <a:r>
              <a:rPr lang="en-US" i="1" dirty="0" err="1">
                <a:sym typeface="Symbol"/>
              </a:rPr>
              <a:t>λ</a:t>
            </a:r>
            <a:r>
              <a:rPr lang="en-US" i="1" baseline="-25000" dirty="0" err="1">
                <a:sym typeface="Symbol"/>
              </a:rPr>
              <a:t>x</a:t>
            </a:r>
            <a:r>
              <a:rPr lang="en-US" dirty="0" smtClean="0">
                <a:sym typeface="Symbol"/>
              </a:rPr>
              <a:t> = </a:t>
            </a:r>
            <a:r>
              <a:rPr lang="en-US" i="1" dirty="0" err="1" smtClean="0">
                <a:sym typeface="Symbol"/>
              </a:rPr>
              <a:t>λF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) </a:t>
            </a:r>
            <a:r>
              <a:rPr lang="en-US" dirty="0" smtClean="0">
                <a:sym typeface="Symbol"/>
              </a:rPr>
              <a:t> –  arrival </a:t>
            </a:r>
            <a:r>
              <a:rPr lang="en-US" dirty="0" smtClean="0">
                <a:sym typeface="Symbol"/>
              </a:rPr>
              <a:t>rate of jobs of size ≤ </a:t>
            </a:r>
            <a:r>
              <a:rPr lang="en-US" i="1" dirty="0" smtClean="0">
                <a:sym typeface="Symbol"/>
              </a:rPr>
              <a:t>x</a:t>
            </a:r>
          </a:p>
          <a:p>
            <a:pPr lvl="1">
              <a:lnSpc>
                <a:spcPct val="120000"/>
              </a:lnSpc>
            </a:pPr>
            <a:r>
              <a:rPr lang="en-US" i="1" dirty="0" err="1" smtClean="0">
                <a:sym typeface="Symbol"/>
              </a:rPr>
              <a:t>S</a:t>
            </a:r>
            <a:r>
              <a:rPr lang="en-US" i="1" baseline="-25000" dirty="0" err="1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 = size (arbitrary) of job </a:t>
            </a:r>
            <a:r>
              <a:rPr lang="en-US" dirty="0">
                <a:sym typeface="Symbol"/>
              </a:rPr>
              <a:t>of size ≤ </a:t>
            </a:r>
            <a:r>
              <a:rPr lang="en-US" i="1" dirty="0" smtClean="0">
                <a:sym typeface="Symbol"/>
              </a:rPr>
              <a:t>x</a:t>
            </a:r>
          </a:p>
          <a:p>
            <a:pPr lvl="1">
              <a:lnSpc>
                <a:spcPct val="120000"/>
              </a:lnSpc>
            </a:pPr>
            <a:r>
              <a:rPr lang="en-US" i="1" dirty="0" err="1" smtClean="0">
                <a:sym typeface="Symbol"/>
              </a:rPr>
              <a:t>ρ</a:t>
            </a:r>
            <a:r>
              <a:rPr lang="en-US" i="1" baseline="-25000" dirty="0" err="1" smtClean="0">
                <a:sym typeface="Symbol"/>
              </a:rPr>
              <a:t>x</a:t>
            </a:r>
            <a:r>
              <a:rPr lang="en-US" i="1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= </a:t>
            </a:r>
            <a:r>
              <a:rPr lang="en-US" i="1" dirty="0" err="1" smtClean="0">
                <a:sym typeface="Symbol"/>
              </a:rPr>
              <a:t>λ</a:t>
            </a:r>
            <a:r>
              <a:rPr lang="en-US" i="1" baseline="-25000" dirty="0" err="1" smtClean="0">
                <a:sym typeface="Symbol"/>
              </a:rPr>
              <a:t>x</a:t>
            </a:r>
            <a:r>
              <a:rPr lang="en-US" dirty="0" err="1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[</a:t>
            </a:r>
            <a:r>
              <a:rPr lang="en-US" i="1" dirty="0" err="1" smtClean="0">
                <a:sym typeface="Symbol"/>
              </a:rPr>
              <a:t>S</a:t>
            </a:r>
            <a:r>
              <a:rPr lang="en-US" i="1" baseline="-25000" dirty="0" err="1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] = </a:t>
            </a:r>
            <a:r>
              <a:rPr lang="en-US" i="1" dirty="0" smtClean="0">
                <a:sym typeface="Symbol"/>
              </a:rPr>
              <a:t>λ ∫</a:t>
            </a:r>
            <a:r>
              <a:rPr lang="en-US" baseline="-25000" dirty="0" smtClean="0">
                <a:sym typeface="Symbol"/>
              </a:rPr>
              <a:t>{</a:t>
            </a:r>
            <a:r>
              <a:rPr lang="en-US" i="1" baseline="-25000" dirty="0" smtClean="0">
                <a:sym typeface="Symbol"/>
              </a:rPr>
              <a:t>t</a:t>
            </a:r>
            <a:r>
              <a:rPr lang="en-US" baseline="-25000" dirty="0" smtClean="0">
                <a:sym typeface="Symbol"/>
              </a:rPr>
              <a:t>=0 to </a:t>
            </a:r>
            <a:r>
              <a:rPr lang="en-US" i="1" baseline="-25000" dirty="0" smtClean="0">
                <a:sym typeface="Symbol"/>
              </a:rPr>
              <a:t>x</a:t>
            </a:r>
            <a:r>
              <a:rPr lang="en-US" baseline="-25000" dirty="0" smtClean="0">
                <a:sym typeface="Symbol"/>
              </a:rPr>
              <a:t>}</a:t>
            </a:r>
            <a:r>
              <a:rPr lang="en-US" i="1" dirty="0" smtClean="0">
                <a:sym typeface="Symbol"/>
              </a:rPr>
              <a:t>t </a:t>
            </a:r>
            <a:r>
              <a:rPr lang="en-US" i="1" dirty="0" err="1" smtClean="0">
                <a:sym typeface="Symbol"/>
              </a:rPr>
              <a:t>f</a:t>
            </a:r>
            <a:r>
              <a:rPr lang="en-US" i="1" baseline="-25000" dirty="0" err="1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)</a:t>
            </a:r>
            <a:r>
              <a:rPr lang="en-US" i="1" dirty="0" err="1" smtClean="0">
                <a:sym typeface="Symbol"/>
              </a:rPr>
              <a:t>dt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 –  </a:t>
            </a:r>
            <a:r>
              <a:rPr lang="en-US" dirty="0" smtClean="0">
                <a:sym typeface="Symbol"/>
              </a:rPr>
              <a:t>load from jobs of size </a:t>
            </a:r>
            <a:r>
              <a:rPr lang="en-US" dirty="0">
                <a:sym typeface="Symbol"/>
              </a:rPr>
              <a:t>≤ </a:t>
            </a:r>
            <a:r>
              <a:rPr lang="en-US" i="1" dirty="0" smtClean="0">
                <a:sym typeface="Symbol"/>
              </a:rPr>
              <a:t>x</a:t>
            </a:r>
          </a:p>
          <a:p>
            <a:pPr lvl="1">
              <a:lnSpc>
                <a:spcPct val="120000"/>
              </a:lnSpc>
            </a:pPr>
            <a:r>
              <a:rPr lang="en-US" i="1" dirty="0" err="1" smtClean="0">
                <a:sym typeface="Symbol"/>
              </a:rPr>
              <a:t>W</a:t>
            </a:r>
            <a:r>
              <a:rPr lang="en-US" i="1" baseline="-25000" dirty="0" err="1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 = work </a:t>
            </a:r>
            <a:r>
              <a:rPr lang="en-US" dirty="0">
                <a:sym typeface="Symbol"/>
              </a:rPr>
              <a:t>in system from jobs of size ≤ </a:t>
            </a:r>
            <a:r>
              <a:rPr lang="en-US" i="1" dirty="0" smtClean="0">
                <a:sym typeface="Symbol"/>
              </a:rPr>
              <a:t>x</a:t>
            </a:r>
          </a:p>
          <a:p>
            <a:pPr lvl="1">
              <a:lnSpc>
                <a:spcPct val="120000"/>
              </a:lnSpc>
            </a:pPr>
            <a:r>
              <a:rPr lang="en-US" i="1" dirty="0" err="1" smtClean="0">
                <a:sym typeface="Symbol"/>
              </a:rPr>
              <a:t>B</a:t>
            </a:r>
            <a:r>
              <a:rPr lang="en-US" i="1" baseline="-25000" dirty="0" err="1" smtClean="0">
                <a:sym typeface="Symbol"/>
              </a:rPr>
              <a:t>x</a:t>
            </a:r>
            <a:r>
              <a:rPr lang="en-US" i="1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= duration of </a:t>
            </a:r>
            <a:r>
              <a:rPr lang="en-US" dirty="0">
                <a:sym typeface="Symbol"/>
              </a:rPr>
              <a:t>busy period from jobs of size ≤ </a:t>
            </a:r>
            <a:r>
              <a:rPr lang="en-US" i="1" dirty="0" smtClean="0">
                <a:sym typeface="Symbol"/>
              </a:rPr>
              <a:t>x </a:t>
            </a:r>
            <a:r>
              <a:rPr lang="en-US" i="1" dirty="0" smtClean="0">
                <a:sym typeface="Symbol"/>
              </a:rPr>
              <a:t> –  </a:t>
            </a:r>
            <a:r>
              <a:rPr lang="en-US" dirty="0" smtClean="0">
                <a:sym typeface="Symbol"/>
              </a:rPr>
              <a:t>(they don’t see bigger jobs)</a:t>
            </a:r>
            <a:endParaRPr lang="en-US" i="1" dirty="0" smtClean="0">
              <a:sym typeface="Symbol"/>
            </a:endParaRPr>
          </a:p>
          <a:p>
            <a:pPr lvl="2">
              <a:lnSpc>
                <a:spcPct val="120000"/>
              </a:lnSpc>
            </a:pPr>
            <a:r>
              <a:rPr lang="en-US" dirty="0" smtClean="0">
                <a:sym typeface="Symbol"/>
              </a:rPr>
              <a:t>Note that </a:t>
            </a:r>
            <a:r>
              <a:rPr lang="en-US" i="1" dirty="0" err="1">
                <a:sym typeface="Symbol"/>
              </a:rPr>
              <a:t>B</a:t>
            </a:r>
            <a:r>
              <a:rPr lang="en-US" i="1" baseline="-25000" dirty="0" err="1">
                <a:sym typeface="Symbol"/>
              </a:rPr>
              <a:t>x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) = </a:t>
            </a:r>
            <a:r>
              <a:rPr lang="en-US" i="1" dirty="0" err="1" smtClean="0">
                <a:sym typeface="Symbol"/>
              </a:rPr>
              <a:t>S</a:t>
            </a:r>
            <a:r>
              <a:rPr lang="en-US" i="1" baseline="-25000" dirty="0" err="1" smtClean="0">
                <a:sym typeface="Symbol"/>
              </a:rPr>
              <a:t>x</a:t>
            </a:r>
            <a:r>
              <a:rPr lang="en-US" sz="2900" dirty="0" smtClean="0">
                <a:sym typeface="Symbol"/>
              </a:rPr>
              <a:t>(</a:t>
            </a:r>
            <a:r>
              <a:rPr lang="en-US" i="1" dirty="0" err="1" smtClean="0">
                <a:sym typeface="Symbol"/>
              </a:rPr>
              <a:t>s</a:t>
            </a:r>
            <a:r>
              <a:rPr lang="en-US" dirty="0" err="1" smtClean="0">
                <a:sym typeface="Symbol"/>
              </a:rPr>
              <a:t>+</a:t>
            </a:r>
            <a:r>
              <a:rPr lang="en-US" i="1" dirty="0" err="1" smtClean="0">
                <a:sym typeface="Symbol"/>
              </a:rPr>
              <a:t>λ</a:t>
            </a:r>
            <a:r>
              <a:rPr lang="en-US" i="1" baseline="-25000" dirty="0" err="1" smtClean="0">
                <a:sym typeface="Symbol"/>
              </a:rPr>
              <a:t>x</a:t>
            </a:r>
            <a:r>
              <a:rPr lang="en-US" dirty="0" err="1" smtClean="0">
                <a:sym typeface="Symbol"/>
              </a:rPr>
              <a:t>–</a:t>
            </a:r>
            <a:r>
              <a:rPr lang="en-US" i="1" dirty="0" err="1" smtClean="0">
                <a:sym typeface="Symbol"/>
              </a:rPr>
              <a:t>B</a:t>
            </a:r>
            <a:r>
              <a:rPr lang="en-US" i="1" baseline="-25000" dirty="0" err="1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)</a:t>
            </a:r>
            <a:r>
              <a:rPr lang="en-US" sz="2900" dirty="0" smtClean="0">
                <a:sym typeface="Symbol"/>
              </a:rPr>
              <a:t>)</a:t>
            </a:r>
            <a:r>
              <a:rPr lang="en-US" dirty="0" smtClean="0">
                <a:sym typeface="Symbol"/>
              </a:rPr>
              <a:t>  </a:t>
            </a:r>
            <a:r>
              <a:rPr lang="en-US" dirty="0" smtClean="0">
                <a:sym typeface="Symbol"/>
              </a:rPr>
              <a:t>–  </a:t>
            </a:r>
            <a:r>
              <a:rPr lang="en-US" dirty="0" smtClean="0">
                <a:sym typeface="Symbol"/>
              </a:rPr>
              <a:t>from derivation of busy period of M/G/1</a:t>
            </a:r>
          </a:p>
          <a:p>
            <a:pPr lvl="1">
              <a:lnSpc>
                <a:spcPct val="120000"/>
              </a:lnSpc>
            </a:pPr>
            <a:r>
              <a:rPr lang="en-US" i="1" dirty="0" err="1" smtClean="0">
                <a:sym typeface="Symbol"/>
              </a:rPr>
              <a:t>A</a:t>
            </a:r>
            <a:r>
              <a:rPr lang="en-US" i="1" baseline="-25000" dirty="0" err="1" smtClean="0">
                <a:sym typeface="Symbol"/>
              </a:rPr>
              <a:t>y</a:t>
            </a:r>
            <a:r>
              <a:rPr lang="en-US" i="1" baseline="30000" dirty="0" err="1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 = number </a:t>
            </a:r>
            <a:r>
              <a:rPr lang="en-US" dirty="0">
                <a:sym typeface="Symbol"/>
              </a:rPr>
              <a:t>of arrivals </a:t>
            </a:r>
            <a:r>
              <a:rPr lang="en-US" dirty="0" smtClean="0">
                <a:sym typeface="Symbol"/>
              </a:rPr>
              <a:t>of </a:t>
            </a:r>
            <a:r>
              <a:rPr lang="en-US" dirty="0">
                <a:sym typeface="Symbol"/>
              </a:rPr>
              <a:t>size ≤ 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 during time </a:t>
            </a:r>
            <a:r>
              <a:rPr lang="en-US" i="1" dirty="0" smtClean="0">
                <a:sym typeface="Symbol"/>
              </a:rPr>
              <a:t>y</a:t>
            </a:r>
          </a:p>
          <a:p>
            <a:pPr lvl="3">
              <a:lnSpc>
                <a:spcPct val="120000"/>
              </a:lnSpc>
            </a:pPr>
            <a:endParaRPr lang="en-US" i="1" dirty="0" smtClean="0">
              <a:sym typeface="Symbol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sym typeface="Symbol"/>
              </a:rPr>
              <a:t>Our goal is to derive an expression for </a:t>
            </a:r>
            <a:r>
              <a:rPr lang="en-US" i="1" dirty="0" err="1">
                <a:sym typeface="Symbol"/>
              </a:rPr>
              <a:t>T</a:t>
            </a:r>
            <a:r>
              <a:rPr lang="en-US" i="1" baseline="-25000" dirty="0" err="1">
                <a:sym typeface="Symbol"/>
              </a:rPr>
              <a:t>x</a:t>
            </a:r>
            <a:r>
              <a:rPr lang="en-US" dirty="0">
                <a:sym typeface="Symbol"/>
              </a:rPr>
              <a:t>(</a:t>
            </a:r>
            <a:r>
              <a:rPr lang="en-US" i="1" dirty="0">
                <a:sym typeface="Symbol"/>
              </a:rPr>
              <a:t>s</a:t>
            </a:r>
            <a:r>
              <a:rPr lang="en-US" dirty="0" smtClean="0">
                <a:sym typeface="Symbol"/>
              </a:rPr>
              <a:t>) – from which </a:t>
            </a:r>
            <a:r>
              <a:rPr lang="en-US" i="1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) can be derived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8457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PSJF </a:t>
            </a:r>
            <a:r>
              <a:rPr lang="en-US" dirty="0" smtClean="0"/>
              <a:t>Transform Analysis </a:t>
            </a:r>
            <a:r>
              <a:rPr lang="en-US" dirty="0"/>
              <a:t>–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686800" cy="4495800"/>
          </a:xfrm>
        </p:spPr>
        <p:txBody>
          <a:bodyPr>
            <a:normAutofit fontScale="77500" lnSpcReduction="20000"/>
          </a:bodyPr>
          <a:lstStyle/>
          <a:p>
            <a:pPr marL="342900" lvl="1" indent="-342900">
              <a:lnSpc>
                <a:spcPct val="120000"/>
              </a:lnSpc>
              <a:buFont typeface="Arial" pitchFamily="34" charset="0"/>
              <a:buChar char="•"/>
            </a:pPr>
            <a:r>
              <a:rPr lang="en-US" dirty="0" smtClean="0">
                <a:sym typeface="Symbol"/>
              </a:rPr>
              <a:t>We will derive expression for </a:t>
            </a:r>
            <a:r>
              <a:rPr lang="en-US" i="1" dirty="0" err="1">
                <a:sym typeface="Symbol"/>
              </a:rPr>
              <a:t>Wait</a:t>
            </a:r>
            <a:r>
              <a:rPr lang="en-US" i="1" baseline="-25000" dirty="0" err="1">
                <a:sym typeface="Symbol"/>
              </a:rPr>
              <a:t>x</a:t>
            </a:r>
            <a:r>
              <a:rPr lang="en-US" dirty="0">
                <a:sym typeface="Symbol"/>
              </a:rPr>
              <a:t>(</a:t>
            </a:r>
            <a:r>
              <a:rPr lang="en-US" i="1" dirty="0">
                <a:sym typeface="Symbol"/>
              </a:rPr>
              <a:t>s</a:t>
            </a:r>
            <a:r>
              <a:rPr lang="en-US" dirty="0" smtClean="0">
                <a:sym typeface="Symbol"/>
              </a:rPr>
              <a:t>) and </a:t>
            </a:r>
            <a:r>
              <a:rPr lang="en-US" i="1" dirty="0" err="1" smtClean="0">
                <a:sym typeface="Symbol"/>
              </a:rPr>
              <a:t>Res</a:t>
            </a:r>
            <a:r>
              <a:rPr lang="en-US" i="1" baseline="-25000" dirty="0" err="1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en-US" sz="2800" i="1" dirty="0" err="1" smtClean="0">
                <a:sym typeface="Symbol"/>
              </a:rPr>
              <a:t>Res</a:t>
            </a:r>
            <a:r>
              <a:rPr lang="en-US" sz="2800" i="1" baseline="-25000" dirty="0" err="1" smtClean="0">
                <a:sym typeface="Symbol"/>
              </a:rPr>
              <a:t>x</a:t>
            </a:r>
            <a:r>
              <a:rPr lang="en-US" sz="2800" dirty="0" smtClean="0">
                <a:sym typeface="Symbol"/>
              </a:rPr>
              <a:t> = </a:t>
            </a:r>
            <a:r>
              <a:rPr lang="en-US" sz="2800" i="1" dirty="0" smtClean="0">
                <a:sym typeface="Symbol"/>
              </a:rPr>
              <a:t>x + </a:t>
            </a:r>
            <a:r>
              <a:rPr lang="el-GR" sz="2800" dirty="0" smtClean="0">
                <a:sym typeface="Symbol"/>
              </a:rPr>
              <a:t>Σ</a:t>
            </a:r>
            <a:r>
              <a:rPr lang="en-US" sz="2800" baseline="-25000" dirty="0" smtClean="0">
                <a:sym typeface="Symbol"/>
              </a:rPr>
              <a:t>{</a:t>
            </a:r>
            <a:r>
              <a:rPr lang="en-US" sz="2800" i="1" baseline="-25000" dirty="0" err="1" smtClean="0">
                <a:sym typeface="Symbol"/>
              </a:rPr>
              <a:t>i</a:t>
            </a:r>
            <a:r>
              <a:rPr lang="en-US" sz="2800" baseline="-25000" dirty="0" smtClean="0">
                <a:sym typeface="Symbol"/>
              </a:rPr>
              <a:t>=1 to </a:t>
            </a:r>
            <a:r>
              <a:rPr lang="en-US" sz="2800" i="1" baseline="-25000" dirty="0" err="1" smtClean="0">
                <a:sym typeface="Symbol"/>
              </a:rPr>
              <a:t>A</a:t>
            </a:r>
            <a:r>
              <a:rPr lang="en-US" sz="2000" i="1" baseline="-60000" dirty="0" err="1" smtClean="0">
                <a:sym typeface="Symbol"/>
              </a:rPr>
              <a:t>x</a:t>
            </a:r>
            <a:r>
              <a:rPr lang="en-US" sz="2000" i="1" baseline="10000" dirty="0" err="1" smtClean="0">
                <a:sym typeface="Symbol"/>
              </a:rPr>
              <a:t>x</a:t>
            </a:r>
            <a:r>
              <a:rPr lang="en-US" sz="2800" baseline="-25000" dirty="0" smtClean="0">
                <a:sym typeface="Symbol"/>
              </a:rPr>
              <a:t>}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i="1" dirty="0" err="1" smtClean="0">
                <a:sym typeface="Symbol"/>
              </a:rPr>
              <a:t>B</a:t>
            </a:r>
            <a:r>
              <a:rPr lang="en-US" sz="2800" i="1" baseline="-25000" dirty="0" err="1" smtClean="0">
                <a:sym typeface="Symbol"/>
              </a:rPr>
              <a:t>x</a:t>
            </a:r>
            <a:r>
              <a:rPr lang="en-US" sz="2800" baseline="30000" dirty="0" smtClean="0">
                <a:sym typeface="Symbol"/>
              </a:rPr>
              <a:t>(</a:t>
            </a:r>
            <a:r>
              <a:rPr lang="en-US" sz="2800" i="1" baseline="30000" dirty="0" err="1" smtClean="0">
                <a:sym typeface="Symbol"/>
              </a:rPr>
              <a:t>i</a:t>
            </a:r>
            <a:r>
              <a:rPr lang="en-US" sz="2800" baseline="30000" dirty="0" smtClean="0">
                <a:sym typeface="Symbol"/>
              </a:rPr>
              <a:t>)</a:t>
            </a:r>
            <a:r>
              <a:rPr lang="en-US" sz="2800" i="1" dirty="0" smtClean="0">
                <a:sym typeface="Symbol"/>
              </a:rPr>
              <a:t> </a:t>
            </a:r>
          </a:p>
          <a:p>
            <a:pPr lvl="1">
              <a:lnSpc>
                <a:spcPct val="120000"/>
              </a:lnSpc>
            </a:pPr>
            <a:r>
              <a:rPr lang="en-US" sz="2400" i="1" dirty="0" err="1">
                <a:sym typeface="Symbol"/>
              </a:rPr>
              <a:t>B</a:t>
            </a:r>
            <a:r>
              <a:rPr lang="en-US" sz="2400" i="1" baseline="-25000" dirty="0" err="1">
                <a:sym typeface="Symbol"/>
              </a:rPr>
              <a:t>x</a:t>
            </a:r>
            <a:r>
              <a:rPr lang="en-US" sz="2400" baseline="30000" dirty="0">
                <a:sym typeface="Symbol"/>
              </a:rPr>
              <a:t>(</a:t>
            </a:r>
            <a:r>
              <a:rPr lang="en-US" sz="2400" i="1" baseline="30000" dirty="0" err="1">
                <a:sym typeface="Symbol"/>
              </a:rPr>
              <a:t>i</a:t>
            </a:r>
            <a:r>
              <a:rPr lang="en-US" sz="2400" baseline="30000" dirty="0">
                <a:sym typeface="Symbol"/>
              </a:rPr>
              <a:t>) </a:t>
            </a:r>
            <a:r>
              <a:rPr lang="en-US" sz="2400" dirty="0" smtClean="0">
                <a:sym typeface="Symbol"/>
              </a:rPr>
              <a:t>is </a:t>
            </a:r>
            <a:r>
              <a:rPr lang="en-US" sz="2400" i="1" dirty="0" err="1" smtClean="0">
                <a:sym typeface="Symbol"/>
              </a:rPr>
              <a:t>i</a:t>
            </a:r>
            <a:r>
              <a:rPr lang="en-US" sz="2400" baseline="30000" dirty="0" err="1" smtClean="0">
                <a:sym typeface="Symbol"/>
              </a:rPr>
              <a:t>th</a:t>
            </a:r>
            <a:r>
              <a:rPr lang="en-US" sz="2400" i="1" dirty="0" smtClean="0">
                <a:sym typeface="Symbol"/>
              </a:rPr>
              <a:t> </a:t>
            </a:r>
            <a:r>
              <a:rPr lang="en-US" sz="2400" dirty="0" smtClean="0">
                <a:sym typeface="Symbol"/>
              </a:rPr>
              <a:t>busy </a:t>
            </a:r>
            <a:r>
              <a:rPr lang="en-US" sz="2400" dirty="0">
                <a:sym typeface="Symbol"/>
              </a:rPr>
              <a:t>period from jobs of size ≤ </a:t>
            </a:r>
            <a:r>
              <a:rPr lang="en-US" sz="2400" i="1" dirty="0" smtClean="0">
                <a:sym typeface="Symbol"/>
              </a:rPr>
              <a:t>x</a:t>
            </a:r>
          </a:p>
          <a:p>
            <a:pPr>
              <a:lnSpc>
                <a:spcPct val="120000"/>
              </a:lnSpc>
              <a:buFont typeface="Symbol" panose="05050102010706020507" pitchFamily="18" charset="2"/>
              <a:buChar char=""/>
            </a:pPr>
            <a:r>
              <a:rPr lang="en-US" sz="2800" i="1" dirty="0" smtClean="0">
                <a:sym typeface="Symbol"/>
              </a:rPr>
              <a:t> </a:t>
            </a:r>
            <a:r>
              <a:rPr lang="en-US" sz="2800" i="1" dirty="0" err="1" smtClean="0">
                <a:sym typeface="Symbol"/>
              </a:rPr>
              <a:t>Res</a:t>
            </a:r>
            <a:r>
              <a:rPr lang="en-US" sz="2800" i="1" baseline="-25000" dirty="0" err="1" smtClean="0">
                <a:sym typeface="Symbol"/>
              </a:rPr>
              <a:t>x</a:t>
            </a:r>
            <a:r>
              <a:rPr lang="en-US" sz="2800" dirty="0" smtClean="0">
                <a:sym typeface="Symbol"/>
              </a:rPr>
              <a:t>(</a:t>
            </a:r>
            <a:r>
              <a:rPr lang="en-US" sz="2800" i="1" dirty="0" smtClean="0">
                <a:sym typeface="Symbol"/>
              </a:rPr>
              <a:t>s</a:t>
            </a:r>
            <a:r>
              <a:rPr lang="en-US" sz="2800" dirty="0" smtClean="0">
                <a:sym typeface="Symbol"/>
              </a:rPr>
              <a:t>) = </a:t>
            </a:r>
            <a:r>
              <a:rPr lang="en-US" sz="2800" i="1" dirty="0" smtClean="0">
                <a:sym typeface="Symbol"/>
              </a:rPr>
              <a:t>e</a:t>
            </a:r>
            <a:r>
              <a:rPr lang="en-US" sz="2800" i="1" baseline="30000" dirty="0" smtClean="0">
                <a:sym typeface="Symbol"/>
              </a:rPr>
              <a:t>–</a:t>
            </a:r>
            <a:r>
              <a:rPr lang="en-US" sz="2800" i="1" baseline="30000" dirty="0" err="1" smtClean="0">
                <a:sym typeface="Symbol"/>
              </a:rPr>
              <a:t>sx</a:t>
            </a:r>
            <a:r>
              <a:rPr lang="en-US" sz="2800" dirty="0" err="1" smtClean="0">
                <a:sym typeface="Symbol"/>
              </a:rPr>
              <a:t></a:t>
            </a:r>
            <a:r>
              <a:rPr lang="en-US" sz="2800" i="1" dirty="0" err="1" smtClean="0">
                <a:sym typeface="Symbol"/>
              </a:rPr>
              <a:t>A</a:t>
            </a:r>
            <a:r>
              <a:rPr lang="en-US" sz="2800" i="1" baseline="-25000" dirty="0" err="1" smtClean="0">
                <a:sym typeface="Symbol"/>
              </a:rPr>
              <a:t>x</a:t>
            </a:r>
            <a:r>
              <a:rPr lang="en-US" sz="2800" i="1" baseline="30000" dirty="0" err="1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(</a:t>
            </a:r>
            <a:r>
              <a:rPr lang="en-US" sz="2800" i="1" dirty="0" err="1" smtClean="0">
                <a:sym typeface="Symbol"/>
              </a:rPr>
              <a:t>B</a:t>
            </a:r>
            <a:r>
              <a:rPr lang="en-US" sz="2800" i="1" baseline="-25000" dirty="0" err="1" smtClean="0">
                <a:sym typeface="Symbol"/>
              </a:rPr>
              <a:t>x</a:t>
            </a:r>
            <a:r>
              <a:rPr lang="en-US" sz="2800" dirty="0" smtClean="0">
                <a:sym typeface="Symbol"/>
              </a:rPr>
              <a:t>(</a:t>
            </a:r>
            <a:r>
              <a:rPr lang="en-US" sz="2800" i="1" dirty="0" smtClean="0">
                <a:sym typeface="Symbol"/>
              </a:rPr>
              <a:t>s</a:t>
            </a:r>
            <a:r>
              <a:rPr lang="en-US" sz="2800" dirty="0" smtClean="0">
                <a:sym typeface="Symbol"/>
              </a:rPr>
              <a:t>)</a:t>
            </a:r>
            <a:r>
              <a:rPr lang="en-US" dirty="0" smtClean="0">
                <a:sym typeface="Symbol"/>
              </a:rPr>
              <a:t>)</a:t>
            </a:r>
            <a:r>
              <a:rPr lang="en-US" sz="2800" dirty="0">
                <a:sym typeface="Symbol"/>
              </a:rPr>
              <a:t> </a:t>
            </a:r>
            <a:r>
              <a:rPr lang="en-US" sz="2800" dirty="0" smtClean="0">
                <a:sym typeface="Symbol"/>
              </a:rPr>
              <a:t>= </a:t>
            </a:r>
            <a:r>
              <a:rPr lang="en-US" sz="2800" i="1" dirty="0">
                <a:sym typeface="Symbol"/>
              </a:rPr>
              <a:t>e</a:t>
            </a:r>
            <a:r>
              <a:rPr lang="en-US" sz="2800" i="1" baseline="30000" dirty="0">
                <a:sym typeface="Symbol"/>
              </a:rPr>
              <a:t>–</a:t>
            </a:r>
            <a:r>
              <a:rPr lang="en-US" sz="2800" i="1" baseline="30000" dirty="0" err="1">
                <a:sym typeface="Symbol"/>
              </a:rPr>
              <a:t>sx</a:t>
            </a:r>
            <a:r>
              <a:rPr lang="en-US" sz="2800" dirty="0" err="1" smtClean="0">
                <a:sym typeface="Symbol"/>
              </a:rPr>
              <a:t></a:t>
            </a:r>
            <a:r>
              <a:rPr lang="en-US" sz="2800" i="1" dirty="0" err="1" smtClean="0">
                <a:sym typeface="Symbol"/>
              </a:rPr>
              <a:t>e</a:t>
            </a:r>
            <a:r>
              <a:rPr lang="en-US" sz="2800" i="1" baseline="30000" dirty="0" smtClean="0">
                <a:sym typeface="Symbol"/>
              </a:rPr>
              <a:t>–</a:t>
            </a:r>
            <a:r>
              <a:rPr lang="en-US" sz="2800" baseline="30000" dirty="0" smtClean="0">
                <a:sym typeface="Symbol"/>
              </a:rPr>
              <a:t>(</a:t>
            </a:r>
            <a:r>
              <a:rPr lang="en-US" sz="2800" i="1" baseline="30000" dirty="0" err="1" smtClean="0">
                <a:sym typeface="Symbol"/>
              </a:rPr>
              <a:t>λ</a:t>
            </a:r>
            <a:r>
              <a:rPr lang="en-US" sz="2000" i="1" baseline="16000" dirty="0" err="1" smtClean="0">
                <a:sym typeface="Symbol"/>
              </a:rPr>
              <a:t>x</a:t>
            </a:r>
            <a:r>
              <a:rPr lang="en-US" sz="2800" baseline="30000" dirty="0" smtClean="0">
                <a:sym typeface="Symbol"/>
              </a:rPr>
              <a:t>)</a:t>
            </a:r>
            <a:r>
              <a:rPr lang="en-US" sz="2800" i="1" baseline="30000" dirty="0" smtClean="0">
                <a:sym typeface="Symbol"/>
              </a:rPr>
              <a:t>x</a:t>
            </a:r>
            <a:r>
              <a:rPr lang="en-US" baseline="30000" dirty="0" smtClean="0">
                <a:sym typeface="Symbol"/>
              </a:rPr>
              <a:t>(</a:t>
            </a:r>
            <a:r>
              <a:rPr lang="en-US" sz="2800" baseline="30000" dirty="0" smtClean="0">
                <a:sym typeface="Symbol"/>
              </a:rPr>
              <a:t>1–</a:t>
            </a:r>
            <a:r>
              <a:rPr lang="en-US" sz="2800" i="1" baseline="30000" dirty="0" err="1" smtClean="0">
                <a:sym typeface="Symbol"/>
              </a:rPr>
              <a:t>B</a:t>
            </a:r>
            <a:r>
              <a:rPr lang="en-US" sz="2000" i="1" baseline="16000" dirty="0" err="1" smtClean="0">
                <a:sym typeface="Symbol"/>
              </a:rPr>
              <a:t>x</a:t>
            </a:r>
            <a:r>
              <a:rPr lang="en-US" sz="2800" baseline="30000" dirty="0" smtClean="0">
                <a:sym typeface="Symbol"/>
              </a:rPr>
              <a:t>(</a:t>
            </a:r>
            <a:r>
              <a:rPr lang="en-US" sz="2800" i="1" baseline="30000" dirty="0" smtClean="0">
                <a:sym typeface="Symbol"/>
              </a:rPr>
              <a:t>s</a:t>
            </a:r>
            <a:r>
              <a:rPr lang="en-US" sz="2800" baseline="30000" dirty="0" smtClean="0">
                <a:sym typeface="Symbol"/>
              </a:rPr>
              <a:t>)</a:t>
            </a:r>
            <a:r>
              <a:rPr lang="en-US" baseline="30000" dirty="0" smtClean="0">
                <a:sym typeface="Symbol"/>
              </a:rPr>
              <a:t>)</a:t>
            </a:r>
            <a:r>
              <a:rPr lang="en-US" dirty="0" smtClean="0">
                <a:sym typeface="Symbol"/>
              </a:rPr>
              <a:t> </a:t>
            </a:r>
            <a:r>
              <a:rPr lang="en-US" sz="2800" dirty="0" smtClean="0">
                <a:sym typeface="Symbol"/>
              </a:rPr>
              <a:t>= </a:t>
            </a:r>
            <a:r>
              <a:rPr lang="en-US" sz="2800" i="1" dirty="0" smtClean="0">
                <a:sym typeface="Symbol"/>
              </a:rPr>
              <a:t>e</a:t>
            </a:r>
            <a:r>
              <a:rPr lang="en-US" sz="2800" i="1" baseline="30000" dirty="0" smtClean="0">
                <a:sym typeface="Symbol"/>
              </a:rPr>
              <a:t>–x</a:t>
            </a:r>
            <a:r>
              <a:rPr lang="en-US" baseline="30000" dirty="0" smtClean="0">
                <a:sym typeface="Symbol"/>
              </a:rPr>
              <a:t>(</a:t>
            </a:r>
            <a:r>
              <a:rPr lang="en-US" sz="2800" i="1" baseline="30000" dirty="0" err="1" smtClean="0">
                <a:sym typeface="Symbol"/>
              </a:rPr>
              <a:t>s+λ</a:t>
            </a:r>
            <a:r>
              <a:rPr lang="en-US" sz="2000" i="1" baseline="16000" dirty="0" err="1" smtClean="0">
                <a:sym typeface="Symbol"/>
              </a:rPr>
              <a:t>x</a:t>
            </a:r>
            <a:r>
              <a:rPr lang="en-US" sz="2800" baseline="30000" dirty="0" smtClean="0">
                <a:sym typeface="Symbol"/>
              </a:rPr>
              <a:t>–</a:t>
            </a:r>
            <a:r>
              <a:rPr lang="en-US" sz="2800" i="1" baseline="30000" dirty="0" err="1">
                <a:sym typeface="Symbol"/>
              </a:rPr>
              <a:t>λ</a:t>
            </a:r>
            <a:r>
              <a:rPr lang="en-US" sz="2000" i="1" baseline="16000" dirty="0" err="1">
                <a:sym typeface="Symbol"/>
              </a:rPr>
              <a:t>x</a:t>
            </a:r>
            <a:r>
              <a:rPr lang="en-US" sz="2800" i="1" baseline="30000" dirty="0" err="1" smtClean="0">
                <a:sym typeface="Symbol"/>
              </a:rPr>
              <a:t>B</a:t>
            </a:r>
            <a:r>
              <a:rPr lang="en-US" sz="2000" i="1" baseline="16000" dirty="0" err="1" smtClean="0">
                <a:sym typeface="Symbol"/>
              </a:rPr>
              <a:t>x</a:t>
            </a:r>
            <a:r>
              <a:rPr lang="en-US" sz="2800" baseline="30000" dirty="0" smtClean="0">
                <a:sym typeface="Symbol"/>
              </a:rPr>
              <a:t>(</a:t>
            </a:r>
            <a:r>
              <a:rPr lang="en-US" sz="2800" i="1" baseline="30000" dirty="0" smtClean="0">
                <a:sym typeface="Symbol"/>
              </a:rPr>
              <a:t>s</a:t>
            </a:r>
            <a:r>
              <a:rPr lang="en-US" sz="2800" baseline="30000" dirty="0">
                <a:sym typeface="Symbol"/>
              </a:rPr>
              <a:t>)</a:t>
            </a:r>
            <a:r>
              <a:rPr lang="en-US" baseline="30000" dirty="0">
                <a:sym typeface="Symbol"/>
              </a:rPr>
              <a:t>)</a:t>
            </a:r>
            <a:r>
              <a:rPr lang="en-US" sz="2800" dirty="0">
                <a:sym typeface="Symbol"/>
              </a:rPr>
              <a:t> </a:t>
            </a:r>
            <a:endParaRPr lang="en-US" sz="2800" dirty="0" smtClean="0">
              <a:sym typeface="Symbol"/>
            </a:endParaRPr>
          </a:p>
          <a:p>
            <a:pPr>
              <a:lnSpc>
                <a:spcPct val="120000"/>
              </a:lnSpc>
            </a:pPr>
            <a:r>
              <a:rPr lang="en-US" sz="2800" i="1" dirty="0" err="1" smtClean="0">
                <a:sym typeface="Symbol"/>
              </a:rPr>
              <a:t>Wait</a:t>
            </a:r>
            <a:r>
              <a:rPr lang="en-US" sz="2800" i="1" baseline="-25000" dirty="0" err="1" smtClean="0">
                <a:sym typeface="Symbol"/>
              </a:rPr>
              <a:t>x</a:t>
            </a:r>
            <a:r>
              <a:rPr lang="en-US" sz="2800" dirty="0" smtClean="0">
                <a:sym typeface="Symbol"/>
              </a:rPr>
              <a:t>(</a:t>
            </a:r>
            <a:r>
              <a:rPr lang="en-US" sz="2800" i="1" dirty="0" smtClean="0">
                <a:sym typeface="Symbol"/>
              </a:rPr>
              <a:t>s</a:t>
            </a:r>
            <a:r>
              <a:rPr lang="en-US" sz="2800" dirty="0">
                <a:sym typeface="Symbol"/>
              </a:rPr>
              <a:t>) </a:t>
            </a:r>
            <a:r>
              <a:rPr lang="en-US" sz="2800" dirty="0" smtClean="0">
                <a:sym typeface="Symbol"/>
              </a:rPr>
              <a:t>=</a:t>
            </a:r>
            <a:r>
              <a:rPr lang="en-US" sz="2800" i="1" dirty="0">
                <a:sym typeface="Symbol"/>
              </a:rPr>
              <a:t> </a:t>
            </a:r>
            <a:r>
              <a:rPr lang="en-US" sz="2800" i="1" dirty="0" err="1" smtClean="0">
                <a:sym typeface="Symbol"/>
              </a:rPr>
              <a:t>W</a:t>
            </a:r>
            <a:r>
              <a:rPr lang="en-US" sz="2800" i="1" baseline="-25000" dirty="0" err="1" smtClean="0">
                <a:sym typeface="Symbol"/>
              </a:rPr>
              <a:t>x</a:t>
            </a:r>
            <a:r>
              <a:rPr lang="en-US" sz="2800" dirty="0" smtClean="0">
                <a:sym typeface="Symbol"/>
              </a:rPr>
              <a:t>(</a:t>
            </a:r>
            <a:r>
              <a:rPr lang="en-US" sz="2800" i="1" dirty="0" err="1" smtClean="0">
                <a:sym typeface="Symbol"/>
              </a:rPr>
              <a:t>s</a:t>
            </a:r>
            <a:r>
              <a:rPr lang="en-US" sz="2800" dirty="0" err="1" smtClean="0">
                <a:sym typeface="Symbol"/>
              </a:rPr>
              <a:t>+</a:t>
            </a:r>
            <a:r>
              <a:rPr lang="en-US" sz="2800" i="1" dirty="0" err="1" smtClean="0">
                <a:sym typeface="Symbol"/>
              </a:rPr>
              <a:t>λ</a:t>
            </a:r>
            <a:r>
              <a:rPr lang="en-US" sz="2800" i="1" baseline="-25000" dirty="0" err="1" smtClean="0">
                <a:sym typeface="Symbol"/>
              </a:rPr>
              <a:t>x</a:t>
            </a:r>
            <a:r>
              <a:rPr lang="en-US" sz="2800" dirty="0" err="1" smtClean="0">
                <a:sym typeface="Symbol"/>
              </a:rPr>
              <a:t>–</a:t>
            </a:r>
            <a:r>
              <a:rPr lang="en-US" sz="2800" i="1" dirty="0" err="1" smtClean="0">
                <a:sym typeface="Symbol"/>
              </a:rPr>
              <a:t>λ</a:t>
            </a:r>
            <a:r>
              <a:rPr lang="en-US" sz="2800" i="1" baseline="-25000" dirty="0" err="1" smtClean="0">
                <a:sym typeface="Symbol"/>
              </a:rPr>
              <a:t>x</a:t>
            </a:r>
            <a:r>
              <a:rPr lang="en-US" sz="2800" i="1" dirty="0" err="1" smtClean="0">
                <a:sym typeface="Symbol"/>
              </a:rPr>
              <a:t>B</a:t>
            </a:r>
            <a:r>
              <a:rPr lang="en-US" sz="2800" i="1" baseline="-25000" dirty="0" err="1" smtClean="0">
                <a:sym typeface="Symbol"/>
              </a:rPr>
              <a:t>x</a:t>
            </a:r>
            <a:r>
              <a:rPr lang="en-US" sz="2800" dirty="0" smtClean="0">
                <a:sym typeface="Symbol"/>
              </a:rPr>
              <a:t>(</a:t>
            </a:r>
            <a:r>
              <a:rPr lang="en-US" sz="2800" i="1" dirty="0" smtClean="0">
                <a:sym typeface="Symbol"/>
              </a:rPr>
              <a:t>s</a:t>
            </a:r>
            <a:r>
              <a:rPr lang="en-US" sz="2800" dirty="0">
                <a:sym typeface="Symbol"/>
              </a:rPr>
              <a:t>)) 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i="1" dirty="0" smtClean="0">
                <a:sym typeface="Symbol"/>
              </a:rPr>
              <a:t>– </a:t>
            </a:r>
            <a:r>
              <a:rPr lang="en-US" sz="2800" dirty="0" smtClean="0">
                <a:sym typeface="Symbol"/>
              </a:rPr>
              <a:t>busy period started by </a:t>
            </a:r>
            <a:r>
              <a:rPr lang="en-US" sz="2800" i="1" dirty="0" err="1" smtClean="0">
                <a:sym typeface="Symbol"/>
              </a:rPr>
              <a:t>W</a:t>
            </a:r>
            <a:r>
              <a:rPr lang="en-US" sz="2800" i="1" baseline="-25000" dirty="0" err="1" smtClean="0">
                <a:sym typeface="Symbol"/>
              </a:rPr>
              <a:t>x</a:t>
            </a:r>
            <a:endParaRPr lang="en-US" sz="2800" dirty="0">
              <a:sym typeface="Symbol"/>
            </a:endParaRPr>
          </a:p>
          <a:p>
            <a:pPr lvl="1">
              <a:lnSpc>
                <a:spcPct val="120000"/>
              </a:lnSpc>
            </a:pPr>
            <a:r>
              <a:rPr lang="en-US" sz="2400" i="1" dirty="0" err="1" smtClean="0">
                <a:sym typeface="Symbol"/>
              </a:rPr>
              <a:t>W</a:t>
            </a:r>
            <a:r>
              <a:rPr lang="en-US" sz="2400" i="1" baseline="-25000" dirty="0" err="1" smtClean="0">
                <a:sym typeface="Symbol"/>
              </a:rPr>
              <a:t>x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=</a:t>
            </a:r>
            <a:r>
              <a:rPr lang="en-US" sz="2400" dirty="0" smtClean="0">
                <a:sym typeface="Symbol"/>
              </a:rPr>
              <a:t> work in PSJF </a:t>
            </a:r>
            <a:r>
              <a:rPr lang="en-US" sz="2400" dirty="0" smtClean="0">
                <a:sym typeface="Symbol"/>
              </a:rPr>
              <a:t>(and FCFS) from </a:t>
            </a:r>
            <a:r>
              <a:rPr lang="en-US" sz="2400" dirty="0" smtClean="0">
                <a:sym typeface="Symbol"/>
              </a:rPr>
              <a:t>jobs of size ≤ </a:t>
            </a:r>
            <a:r>
              <a:rPr lang="en-US" sz="2400" i="1" dirty="0" smtClean="0">
                <a:sym typeface="Symbol"/>
              </a:rPr>
              <a:t>x</a:t>
            </a:r>
          </a:p>
          <a:p>
            <a:pPr lvl="1">
              <a:lnSpc>
                <a:spcPct val="120000"/>
              </a:lnSpc>
              <a:buNone/>
            </a:pPr>
            <a:r>
              <a:rPr lang="en-US" sz="2400" i="1" dirty="0" smtClean="0">
                <a:sym typeface="Symbol"/>
              </a:rPr>
              <a:t>	</a:t>
            </a:r>
            <a:r>
              <a:rPr lang="en-US" sz="2400" i="1" dirty="0" smtClean="0">
                <a:sym typeface="Symbol"/>
              </a:rPr>
              <a:t>	   </a:t>
            </a:r>
            <a:r>
              <a:rPr lang="en-US" sz="2400" i="1" dirty="0" smtClean="0">
                <a:sym typeface="Symbol"/>
              </a:rPr>
              <a:t>= </a:t>
            </a:r>
            <a:r>
              <a:rPr lang="en-US" sz="2400" dirty="0" smtClean="0">
                <a:sym typeface="Symbol"/>
              </a:rPr>
              <a:t>queueing time in FCFS with only jobs of</a:t>
            </a:r>
            <a:r>
              <a:rPr lang="en-US" sz="2100" dirty="0">
                <a:sym typeface="Symbol"/>
              </a:rPr>
              <a:t> </a:t>
            </a:r>
            <a:r>
              <a:rPr lang="en-US" sz="2400" dirty="0">
                <a:sym typeface="Symbol"/>
              </a:rPr>
              <a:t>size ≤ </a:t>
            </a:r>
            <a:r>
              <a:rPr lang="en-US" sz="2400" i="1" dirty="0" smtClean="0">
                <a:sym typeface="Symbol"/>
              </a:rPr>
              <a:t>x</a:t>
            </a:r>
          </a:p>
          <a:p>
            <a:pPr lvl="1">
              <a:lnSpc>
                <a:spcPct val="120000"/>
              </a:lnSpc>
            </a:pPr>
            <a:r>
              <a:rPr lang="en-US" sz="2400" dirty="0" smtClean="0">
                <a:sym typeface="Symbol"/>
              </a:rPr>
              <a:t>Recall </a:t>
            </a:r>
            <a:r>
              <a:rPr lang="en-US" sz="2400" i="1" dirty="0" smtClean="0">
                <a:sym typeface="Symbol"/>
              </a:rPr>
              <a:t>T</a:t>
            </a:r>
            <a:r>
              <a:rPr lang="en-US" sz="2400" i="1" baseline="-25000" dirty="0" smtClean="0">
                <a:sym typeface="Symbol"/>
              </a:rPr>
              <a:t>Q</a:t>
            </a:r>
            <a:r>
              <a:rPr lang="en-US" sz="2400" dirty="0" smtClean="0">
                <a:sym typeface="Symbol"/>
              </a:rPr>
              <a:t>(</a:t>
            </a:r>
            <a:r>
              <a:rPr lang="en-US" sz="2400" i="1" dirty="0" smtClean="0">
                <a:sym typeface="Symbol"/>
              </a:rPr>
              <a:t>s</a:t>
            </a:r>
            <a:r>
              <a:rPr lang="en-US" sz="2400" dirty="0" smtClean="0">
                <a:sym typeface="Symbol"/>
              </a:rPr>
              <a:t>)</a:t>
            </a:r>
            <a:r>
              <a:rPr lang="en-US" sz="2400" baseline="30000" dirty="0" smtClean="0">
                <a:sym typeface="Symbol"/>
              </a:rPr>
              <a:t>FCFS</a:t>
            </a:r>
            <a:r>
              <a:rPr lang="en-US" sz="2400" dirty="0" smtClean="0">
                <a:sym typeface="Symbol"/>
              </a:rPr>
              <a:t> =</a:t>
            </a:r>
            <a:r>
              <a:rPr lang="en-US" sz="2400" i="1" dirty="0" smtClean="0">
                <a:sym typeface="Symbol"/>
              </a:rPr>
              <a:t> s</a:t>
            </a:r>
            <a:r>
              <a:rPr lang="en-US" sz="2400" dirty="0" smtClean="0">
                <a:sym typeface="Symbol"/>
              </a:rPr>
              <a:t>(1 – </a:t>
            </a:r>
            <a:r>
              <a:rPr lang="en-US" sz="2400" i="1" dirty="0" smtClean="0">
                <a:sym typeface="Symbol"/>
              </a:rPr>
              <a:t>ρ</a:t>
            </a:r>
            <a:r>
              <a:rPr lang="en-US" sz="2400" dirty="0" smtClean="0">
                <a:sym typeface="Symbol"/>
              </a:rPr>
              <a:t>)/[</a:t>
            </a:r>
            <a:r>
              <a:rPr lang="en-US" sz="2400" i="1" dirty="0" err="1" smtClean="0">
                <a:sym typeface="Symbol"/>
              </a:rPr>
              <a:t>λS</a:t>
            </a:r>
            <a:r>
              <a:rPr lang="en-US" sz="2400" dirty="0" smtClean="0">
                <a:sym typeface="Symbol"/>
              </a:rPr>
              <a:t>(</a:t>
            </a:r>
            <a:r>
              <a:rPr lang="en-US" sz="2400" i="1" dirty="0" smtClean="0">
                <a:sym typeface="Symbol"/>
              </a:rPr>
              <a:t>s</a:t>
            </a:r>
            <a:r>
              <a:rPr lang="en-US" sz="2400" dirty="0" smtClean="0">
                <a:sym typeface="Symbol"/>
              </a:rPr>
              <a:t>)–</a:t>
            </a:r>
            <a:r>
              <a:rPr lang="en-US" sz="2400" i="1" dirty="0" err="1" smtClean="0">
                <a:sym typeface="Symbol"/>
              </a:rPr>
              <a:t>λ</a:t>
            </a:r>
            <a:r>
              <a:rPr lang="en-US" sz="2400" dirty="0" err="1" smtClean="0">
                <a:sym typeface="Symbol"/>
              </a:rPr>
              <a:t>+</a:t>
            </a:r>
            <a:r>
              <a:rPr lang="en-US" sz="2400" i="1" dirty="0" err="1" smtClean="0">
                <a:sym typeface="Symbol"/>
              </a:rPr>
              <a:t>s</a:t>
            </a:r>
            <a:r>
              <a:rPr lang="en-US" sz="2400" dirty="0" smtClean="0">
                <a:sym typeface="Symbol"/>
              </a:rPr>
              <a:t>]</a:t>
            </a:r>
            <a:r>
              <a:rPr lang="en-US" sz="2400" dirty="0" smtClean="0">
                <a:sym typeface="Symbol"/>
              </a:rPr>
              <a:t> </a:t>
            </a:r>
            <a:endParaRPr lang="en-US" sz="2600" dirty="0" smtClean="0">
              <a:sym typeface="Symbol"/>
            </a:endParaRPr>
          </a:p>
          <a:p>
            <a:pPr>
              <a:lnSpc>
                <a:spcPct val="120000"/>
              </a:lnSpc>
              <a:buFont typeface="Symbol" panose="05050102010706020507" pitchFamily="18" charset="2"/>
              <a:buChar char="Þ"/>
            </a:pPr>
            <a:r>
              <a:rPr lang="en-US" sz="2800" i="1" dirty="0" err="1" smtClean="0">
                <a:sym typeface="Symbol"/>
              </a:rPr>
              <a:t>W</a:t>
            </a:r>
            <a:r>
              <a:rPr lang="en-US" sz="2800" i="1" baseline="-25000" dirty="0" err="1" smtClean="0">
                <a:sym typeface="Symbol"/>
              </a:rPr>
              <a:t>x</a:t>
            </a:r>
            <a:r>
              <a:rPr lang="en-US" sz="2800" dirty="0" smtClean="0">
                <a:sym typeface="Symbol"/>
              </a:rPr>
              <a:t>(</a:t>
            </a:r>
            <a:r>
              <a:rPr lang="en-US" sz="2800" i="1" dirty="0" smtClean="0">
                <a:sym typeface="Symbol"/>
              </a:rPr>
              <a:t>s</a:t>
            </a:r>
            <a:r>
              <a:rPr lang="en-US" sz="2800" dirty="0">
                <a:sym typeface="Symbol"/>
              </a:rPr>
              <a:t>) </a:t>
            </a:r>
            <a:r>
              <a:rPr lang="en-US" sz="2800" dirty="0" smtClean="0">
                <a:sym typeface="Symbol"/>
              </a:rPr>
              <a:t>= </a:t>
            </a:r>
            <a:r>
              <a:rPr lang="en-US" sz="2800" i="1" dirty="0" smtClean="0">
                <a:sym typeface="Symbol"/>
              </a:rPr>
              <a:t>s</a:t>
            </a:r>
            <a:r>
              <a:rPr lang="en-US" sz="2800" dirty="0" smtClean="0">
                <a:sym typeface="Symbol"/>
              </a:rPr>
              <a:t>(1 – </a:t>
            </a:r>
            <a:r>
              <a:rPr lang="en-US" sz="2800" i="1" dirty="0" err="1" smtClean="0">
                <a:sym typeface="Symbol"/>
              </a:rPr>
              <a:t>ρ</a:t>
            </a:r>
            <a:r>
              <a:rPr lang="en-US" sz="2800" i="1" baseline="-25000" dirty="0" err="1" smtClean="0">
                <a:sym typeface="Symbol"/>
              </a:rPr>
              <a:t>x</a:t>
            </a:r>
            <a:r>
              <a:rPr lang="en-US" sz="2800" dirty="0" smtClean="0">
                <a:sym typeface="Symbol"/>
              </a:rPr>
              <a:t>)/[</a:t>
            </a:r>
            <a:r>
              <a:rPr lang="en-US" sz="2800" i="1" dirty="0" err="1" smtClean="0">
                <a:sym typeface="Symbol"/>
              </a:rPr>
              <a:t>λ</a:t>
            </a:r>
            <a:r>
              <a:rPr lang="en-US" sz="2800" i="1" baseline="-25000" dirty="0" err="1" smtClean="0">
                <a:sym typeface="Symbol"/>
              </a:rPr>
              <a:t>x</a:t>
            </a:r>
            <a:r>
              <a:rPr lang="en-US" sz="2800" i="1" dirty="0" err="1" smtClean="0">
                <a:sym typeface="Symbol"/>
              </a:rPr>
              <a:t>S</a:t>
            </a:r>
            <a:r>
              <a:rPr lang="en-US" sz="2800" i="1" baseline="-25000" dirty="0" err="1" smtClean="0">
                <a:sym typeface="Symbol"/>
              </a:rPr>
              <a:t>x</a:t>
            </a:r>
            <a:r>
              <a:rPr lang="en-US" sz="2800" dirty="0" smtClean="0">
                <a:sym typeface="Symbol"/>
              </a:rPr>
              <a:t>(</a:t>
            </a:r>
            <a:r>
              <a:rPr lang="en-US" sz="2800" i="1" dirty="0" smtClean="0">
                <a:sym typeface="Symbol"/>
              </a:rPr>
              <a:t>s</a:t>
            </a:r>
            <a:r>
              <a:rPr lang="en-US" sz="2800" dirty="0" smtClean="0">
                <a:sym typeface="Symbol"/>
              </a:rPr>
              <a:t>)–</a:t>
            </a:r>
            <a:r>
              <a:rPr lang="en-US" sz="2800" i="1" dirty="0" err="1" smtClean="0">
                <a:sym typeface="Symbol"/>
              </a:rPr>
              <a:t>λ</a:t>
            </a:r>
            <a:r>
              <a:rPr lang="en-US" sz="2800" i="1" baseline="-25000" dirty="0" err="1" smtClean="0">
                <a:sym typeface="Symbol"/>
              </a:rPr>
              <a:t>x</a:t>
            </a:r>
            <a:r>
              <a:rPr lang="en-US" sz="2800" dirty="0" err="1" smtClean="0">
                <a:sym typeface="Symbol"/>
              </a:rPr>
              <a:t>+</a:t>
            </a:r>
            <a:r>
              <a:rPr lang="en-US" sz="2800" i="1" dirty="0" err="1" smtClean="0">
                <a:sym typeface="Symbol"/>
              </a:rPr>
              <a:t>s</a:t>
            </a:r>
            <a:r>
              <a:rPr lang="en-US" sz="2800" dirty="0" smtClean="0">
                <a:sym typeface="Symbol"/>
              </a:rPr>
              <a:t>] and </a:t>
            </a:r>
          </a:p>
          <a:p>
            <a:pPr>
              <a:lnSpc>
                <a:spcPct val="120000"/>
              </a:lnSpc>
              <a:buNone/>
            </a:pPr>
            <a:r>
              <a:rPr lang="en-US" sz="2800" i="1" dirty="0" smtClean="0">
                <a:sym typeface="Symbol"/>
              </a:rPr>
              <a:t>	</a:t>
            </a:r>
            <a:r>
              <a:rPr lang="en-US" sz="2800" i="1" dirty="0" err="1" smtClean="0">
                <a:sym typeface="Symbol"/>
              </a:rPr>
              <a:t>Wait</a:t>
            </a:r>
            <a:r>
              <a:rPr lang="en-US" sz="2800" i="1" baseline="-25000" dirty="0" err="1" smtClean="0">
                <a:sym typeface="Symbol"/>
              </a:rPr>
              <a:t>x</a:t>
            </a:r>
            <a:r>
              <a:rPr lang="en-US" sz="2800" dirty="0" smtClean="0">
                <a:sym typeface="Symbol"/>
              </a:rPr>
              <a:t>(</a:t>
            </a:r>
            <a:r>
              <a:rPr lang="en-US" sz="2800" i="1" dirty="0" smtClean="0">
                <a:sym typeface="Symbol"/>
              </a:rPr>
              <a:t>s</a:t>
            </a:r>
            <a:r>
              <a:rPr lang="en-US" sz="2800" dirty="0" smtClean="0">
                <a:sym typeface="Symbol"/>
              </a:rPr>
              <a:t>) </a:t>
            </a:r>
            <a:r>
              <a:rPr lang="en-US" sz="2800" dirty="0" smtClean="0">
                <a:sym typeface="Symbol"/>
              </a:rPr>
              <a:t>= </a:t>
            </a:r>
            <a:r>
              <a:rPr lang="en-US" sz="2800" dirty="0" smtClean="0">
                <a:sym typeface="Symbol"/>
              </a:rPr>
              <a:t>(</a:t>
            </a:r>
            <a:r>
              <a:rPr lang="en-US" sz="2800" i="1" dirty="0" err="1" smtClean="0">
                <a:sym typeface="Symbol"/>
              </a:rPr>
              <a:t>s</a:t>
            </a:r>
            <a:r>
              <a:rPr lang="en-US" sz="2800" dirty="0" err="1" smtClean="0">
                <a:sym typeface="Symbol"/>
              </a:rPr>
              <a:t>+</a:t>
            </a:r>
            <a:r>
              <a:rPr lang="en-US" sz="2800" i="1" dirty="0" err="1" smtClean="0">
                <a:sym typeface="Symbol"/>
              </a:rPr>
              <a:t>λ</a:t>
            </a:r>
            <a:r>
              <a:rPr lang="en-US" sz="2800" i="1" baseline="-25000" dirty="0" err="1" smtClean="0">
                <a:sym typeface="Symbol"/>
              </a:rPr>
              <a:t>x</a:t>
            </a:r>
            <a:r>
              <a:rPr lang="en-US" sz="2800" dirty="0" err="1" smtClean="0">
                <a:sym typeface="Symbol"/>
              </a:rPr>
              <a:t>–</a:t>
            </a:r>
            <a:r>
              <a:rPr lang="en-US" sz="2800" i="1" dirty="0" err="1" smtClean="0">
                <a:sym typeface="Symbol"/>
              </a:rPr>
              <a:t>λ</a:t>
            </a:r>
            <a:r>
              <a:rPr lang="en-US" sz="2800" i="1" baseline="-25000" dirty="0" err="1" smtClean="0">
                <a:sym typeface="Symbol"/>
              </a:rPr>
              <a:t>x</a:t>
            </a:r>
            <a:r>
              <a:rPr lang="en-US" sz="2800" i="1" dirty="0" err="1" smtClean="0">
                <a:sym typeface="Symbol"/>
              </a:rPr>
              <a:t>B</a:t>
            </a:r>
            <a:r>
              <a:rPr lang="en-US" sz="2800" i="1" baseline="-25000" dirty="0" err="1" smtClean="0">
                <a:sym typeface="Symbol"/>
              </a:rPr>
              <a:t>x</a:t>
            </a:r>
            <a:r>
              <a:rPr lang="en-US" sz="2800" dirty="0" smtClean="0">
                <a:sym typeface="Symbol"/>
              </a:rPr>
              <a:t>(</a:t>
            </a:r>
            <a:r>
              <a:rPr lang="en-US" sz="2800" i="1" dirty="0" smtClean="0">
                <a:sym typeface="Symbol"/>
              </a:rPr>
              <a:t>s</a:t>
            </a:r>
            <a:r>
              <a:rPr lang="en-US" sz="2800" dirty="0" smtClean="0">
                <a:sym typeface="Symbol"/>
              </a:rPr>
              <a:t>))(</a:t>
            </a:r>
            <a:r>
              <a:rPr lang="en-US" sz="2800" dirty="0" smtClean="0">
                <a:sym typeface="Symbol"/>
              </a:rPr>
              <a:t>1 – </a:t>
            </a:r>
            <a:r>
              <a:rPr lang="en-US" sz="2800" i="1" dirty="0" err="1" smtClean="0">
                <a:sym typeface="Symbol"/>
              </a:rPr>
              <a:t>ρ</a:t>
            </a:r>
            <a:r>
              <a:rPr lang="en-US" sz="2800" i="1" baseline="-25000" dirty="0" err="1" smtClean="0">
                <a:sym typeface="Symbol"/>
              </a:rPr>
              <a:t>x</a:t>
            </a:r>
            <a:r>
              <a:rPr lang="en-US" sz="2800" dirty="0" smtClean="0">
                <a:sym typeface="Symbol"/>
              </a:rPr>
              <a:t>)/[</a:t>
            </a:r>
            <a:r>
              <a:rPr lang="en-US" sz="2800" i="1" dirty="0" err="1" smtClean="0">
                <a:sym typeface="Symbol"/>
              </a:rPr>
              <a:t>λ</a:t>
            </a:r>
            <a:r>
              <a:rPr lang="en-US" sz="2800" i="1" baseline="-25000" dirty="0" err="1" smtClean="0">
                <a:sym typeface="Symbol"/>
              </a:rPr>
              <a:t>x</a:t>
            </a:r>
            <a:r>
              <a:rPr lang="en-US" sz="2800" i="1" dirty="0" err="1" smtClean="0">
                <a:sym typeface="Symbol"/>
              </a:rPr>
              <a:t>S</a:t>
            </a:r>
            <a:r>
              <a:rPr lang="en-US" sz="2800" i="1" baseline="-25000" dirty="0" err="1" smtClean="0">
                <a:sym typeface="Symbol"/>
              </a:rPr>
              <a:t>x</a:t>
            </a:r>
            <a:r>
              <a:rPr lang="en-US" sz="2800" dirty="0" smtClean="0">
                <a:sym typeface="Symbol"/>
              </a:rPr>
              <a:t>(</a:t>
            </a:r>
            <a:r>
              <a:rPr lang="en-US" sz="2800" i="1" dirty="0" err="1" smtClean="0">
                <a:sym typeface="Symbol"/>
              </a:rPr>
              <a:t>s</a:t>
            </a:r>
            <a:r>
              <a:rPr lang="en-US" sz="2800" dirty="0" err="1" smtClean="0">
                <a:sym typeface="Symbol"/>
              </a:rPr>
              <a:t>+</a:t>
            </a:r>
            <a:r>
              <a:rPr lang="en-US" sz="2800" i="1" dirty="0" err="1" smtClean="0">
                <a:sym typeface="Symbol"/>
              </a:rPr>
              <a:t>λ</a:t>
            </a:r>
            <a:r>
              <a:rPr lang="en-US" sz="2800" i="1" baseline="-25000" dirty="0" err="1" smtClean="0">
                <a:sym typeface="Symbol"/>
              </a:rPr>
              <a:t>x</a:t>
            </a:r>
            <a:r>
              <a:rPr lang="en-US" sz="2800" dirty="0" err="1" smtClean="0">
                <a:sym typeface="Symbol"/>
              </a:rPr>
              <a:t>–</a:t>
            </a:r>
            <a:r>
              <a:rPr lang="en-US" sz="2800" i="1" dirty="0" err="1" smtClean="0">
                <a:sym typeface="Symbol"/>
              </a:rPr>
              <a:t>λ</a:t>
            </a:r>
            <a:r>
              <a:rPr lang="en-US" sz="2800" i="1" baseline="-25000" dirty="0" err="1" smtClean="0">
                <a:sym typeface="Symbol"/>
              </a:rPr>
              <a:t>x</a:t>
            </a:r>
            <a:r>
              <a:rPr lang="en-US" sz="2800" i="1" dirty="0" err="1" smtClean="0">
                <a:sym typeface="Symbol"/>
              </a:rPr>
              <a:t>B</a:t>
            </a:r>
            <a:r>
              <a:rPr lang="en-US" sz="2800" i="1" baseline="-25000" dirty="0" err="1" smtClean="0">
                <a:sym typeface="Symbol"/>
              </a:rPr>
              <a:t>x</a:t>
            </a:r>
            <a:r>
              <a:rPr lang="en-US" sz="2800" dirty="0" smtClean="0">
                <a:sym typeface="Symbol"/>
              </a:rPr>
              <a:t>(</a:t>
            </a:r>
            <a:r>
              <a:rPr lang="en-US" sz="2800" i="1" dirty="0" smtClean="0">
                <a:sym typeface="Symbol"/>
              </a:rPr>
              <a:t>s</a:t>
            </a:r>
            <a:r>
              <a:rPr lang="en-US" sz="2800" dirty="0" smtClean="0">
                <a:sym typeface="Symbol"/>
              </a:rPr>
              <a:t>)</a:t>
            </a:r>
            <a:r>
              <a:rPr lang="en-US" sz="2800" dirty="0" smtClean="0">
                <a:sym typeface="Symbol"/>
              </a:rPr>
              <a:t>)–</a:t>
            </a:r>
            <a:r>
              <a:rPr lang="en-US" sz="2800" i="1" dirty="0" err="1" smtClean="0">
                <a:sym typeface="Symbol"/>
              </a:rPr>
              <a:t>λ</a:t>
            </a:r>
            <a:r>
              <a:rPr lang="en-US" sz="2800" i="1" baseline="-25000" dirty="0" err="1" smtClean="0">
                <a:sym typeface="Symbol"/>
              </a:rPr>
              <a:t>x</a:t>
            </a:r>
            <a:r>
              <a:rPr lang="en-US" sz="2800" dirty="0" smtClean="0">
                <a:sym typeface="Symbol"/>
              </a:rPr>
              <a:t>+(</a:t>
            </a:r>
            <a:r>
              <a:rPr lang="en-US" sz="2800" i="1" dirty="0" err="1" smtClean="0">
                <a:sym typeface="Symbol"/>
              </a:rPr>
              <a:t>s</a:t>
            </a:r>
            <a:r>
              <a:rPr lang="en-US" sz="2800" dirty="0" err="1" smtClean="0">
                <a:sym typeface="Symbol"/>
              </a:rPr>
              <a:t>+</a:t>
            </a:r>
            <a:r>
              <a:rPr lang="en-US" sz="2800" i="1" dirty="0" err="1" smtClean="0">
                <a:sym typeface="Symbol"/>
              </a:rPr>
              <a:t>λ</a:t>
            </a:r>
            <a:r>
              <a:rPr lang="en-US" sz="2800" i="1" baseline="-25000" dirty="0" err="1" smtClean="0">
                <a:sym typeface="Symbol"/>
              </a:rPr>
              <a:t>x</a:t>
            </a:r>
            <a:r>
              <a:rPr lang="en-US" sz="2800" dirty="0" err="1" smtClean="0">
                <a:sym typeface="Symbol"/>
              </a:rPr>
              <a:t>–</a:t>
            </a:r>
            <a:r>
              <a:rPr lang="en-US" sz="2800" i="1" dirty="0" err="1" smtClean="0">
                <a:sym typeface="Symbol"/>
              </a:rPr>
              <a:t>λ</a:t>
            </a:r>
            <a:r>
              <a:rPr lang="en-US" sz="2800" i="1" baseline="-25000" dirty="0" err="1" smtClean="0">
                <a:sym typeface="Symbol"/>
              </a:rPr>
              <a:t>x</a:t>
            </a:r>
            <a:r>
              <a:rPr lang="en-US" sz="2800" i="1" dirty="0" err="1" smtClean="0">
                <a:sym typeface="Symbol"/>
              </a:rPr>
              <a:t>B</a:t>
            </a:r>
            <a:r>
              <a:rPr lang="en-US" sz="2800" i="1" baseline="-25000" dirty="0" err="1" smtClean="0">
                <a:sym typeface="Symbol"/>
              </a:rPr>
              <a:t>x</a:t>
            </a:r>
            <a:r>
              <a:rPr lang="en-US" sz="2800" dirty="0" smtClean="0">
                <a:sym typeface="Symbol"/>
              </a:rPr>
              <a:t>(</a:t>
            </a:r>
            <a:r>
              <a:rPr lang="en-US" sz="2800" i="1" dirty="0" smtClean="0">
                <a:sym typeface="Symbol"/>
              </a:rPr>
              <a:t>s</a:t>
            </a:r>
            <a:r>
              <a:rPr lang="en-US" sz="2800" dirty="0" smtClean="0">
                <a:sym typeface="Symbol"/>
              </a:rPr>
              <a:t>))] </a:t>
            </a:r>
            <a:endParaRPr lang="en-US" sz="2800" dirty="0" smtClean="0">
              <a:sym typeface="Symbol"/>
            </a:endParaRPr>
          </a:p>
          <a:p>
            <a:pPr>
              <a:lnSpc>
                <a:spcPct val="120000"/>
              </a:lnSpc>
            </a:pPr>
            <a:r>
              <a:rPr lang="en-US" sz="2800" dirty="0" smtClean="0">
                <a:sym typeface="Symbol"/>
              </a:rPr>
              <a:t>This </a:t>
            </a:r>
            <a:r>
              <a:rPr lang="en-US" sz="2800" dirty="0" smtClean="0">
                <a:sym typeface="Symbol"/>
              </a:rPr>
              <a:t>then implies</a:t>
            </a:r>
            <a:endParaRPr lang="en-US" sz="2800" dirty="0" smtClean="0">
              <a:sym typeface="Symbo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4818027"/>
              </p:ext>
            </p:extLst>
          </p:nvPr>
        </p:nvGraphicFramePr>
        <p:xfrm>
          <a:off x="1447800" y="5791200"/>
          <a:ext cx="6767512" cy="903288"/>
        </p:xfrm>
        <a:graphic>
          <a:graphicData uri="http://schemas.openxmlformats.org/presentationml/2006/ole">
            <p:oleObj spid="_x0000_s71692" name="Equation" r:id="rId4" imgW="3429000" imgH="4572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310248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Shortest Remaining Processing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SRPT is known to be optimal under any arrival sequence</a:t>
            </a:r>
          </a:p>
          <a:p>
            <a:pPr lvl="1"/>
            <a:r>
              <a:rPr lang="en-US" dirty="0" smtClean="0"/>
              <a:t>Jobs in service are preempted </a:t>
            </a:r>
            <a:r>
              <a:rPr lang="en-US" i="1" dirty="0" smtClean="0"/>
              <a:t>only</a:t>
            </a:r>
            <a:r>
              <a:rPr lang="en-US" dirty="0" smtClean="0"/>
              <a:t> by arrivals that have a shorter service time than their residual service time</a:t>
            </a:r>
          </a:p>
          <a:p>
            <a:pPr lvl="1"/>
            <a:r>
              <a:rPr lang="en-US" dirty="0" smtClean="0"/>
              <a:t>The main challenge of SRPT is that jobs priorities are </a:t>
            </a:r>
            <a:r>
              <a:rPr lang="en-US" i="1" dirty="0" smtClean="0"/>
              <a:t>dynamic, i.e.,</a:t>
            </a:r>
            <a:r>
              <a:rPr lang="en-US" dirty="0" smtClean="0"/>
              <a:t> change as job is in service</a:t>
            </a:r>
          </a:p>
          <a:p>
            <a:r>
              <a:rPr lang="en-US" dirty="0" smtClean="0"/>
              <a:t>As with PSJF, we can write</a:t>
            </a:r>
          </a:p>
          <a:p>
            <a:pPr marL="0" lvl="1" indent="0">
              <a:buNone/>
            </a:pPr>
            <a:r>
              <a:rPr lang="en-US" dirty="0" smtClean="0">
                <a:sym typeface="Symbol"/>
              </a:rPr>
              <a:t>		E[</a:t>
            </a:r>
            <a:r>
              <a:rPr lang="en-US" i="1" dirty="0" err="1" smtClean="0">
                <a:sym typeface="Symbol"/>
              </a:rPr>
              <a:t>T</a:t>
            </a:r>
            <a:r>
              <a:rPr lang="en-US" i="1" baseline="-25000" dirty="0" err="1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] </a:t>
            </a:r>
            <a:r>
              <a:rPr lang="en-US" dirty="0">
                <a:sym typeface="Symbol"/>
              </a:rPr>
              <a:t>= </a:t>
            </a:r>
            <a:r>
              <a:rPr lang="en-US" dirty="0" smtClean="0">
                <a:sym typeface="Symbol"/>
              </a:rPr>
              <a:t>E[</a:t>
            </a:r>
            <a:r>
              <a:rPr lang="en-US" i="1" dirty="0" err="1" smtClean="0">
                <a:sym typeface="Symbol"/>
              </a:rPr>
              <a:t>Wait</a:t>
            </a:r>
            <a:r>
              <a:rPr lang="en-US" i="1" baseline="-25000" dirty="0" err="1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] + E[</a:t>
            </a:r>
            <a:r>
              <a:rPr lang="en-US" i="1" dirty="0" err="1" smtClean="0">
                <a:sym typeface="Symbol"/>
              </a:rPr>
              <a:t>Res</a:t>
            </a:r>
            <a:r>
              <a:rPr lang="en-US" i="1" baseline="-25000" dirty="0" err="1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]</a:t>
            </a:r>
            <a:endParaRPr lang="en-US" dirty="0">
              <a:sym typeface="Symbol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9804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SRPT Analysis Outline –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610600" cy="5181600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sym typeface="Symbol"/>
              </a:rPr>
              <a:t>		E[</a:t>
            </a:r>
            <a:r>
              <a:rPr lang="en-US" i="1" dirty="0" err="1" smtClean="0">
                <a:sym typeface="Symbol"/>
              </a:rPr>
              <a:t>Res</a:t>
            </a:r>
            <a:r>
              <a:rPr lang="en-US" i="1" baseline="-25000" dirty="0" err="1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] = </a:t>
            </a:r>
            <a:r>
              <a:rPr lang="en-US" i="1" dirty="0">
                <a:sym typeface="Symbol"/>
              </a:rPr>
              <a:t>∫</a:t>
            </a:r>
            <a:r>
              <a:rPr lang="en-US" baseline="-25000" dirty="0">
                <a:sym typeface="Symbol"/>
              </a:rPr>
              <a:t>{</a:t>
            </a:r>
            <a:r>
              <a:rPr lang="en-US" i="1" baseline="-25000" dirty="0">
                <a:sym typeface="Symbol"/>
              </a:rPr>
              <a:t>t</a:t>
            </a:r>
            <a:r>
              <a:rPr lang="en-US" baseline="-25000" dirty="0">
                <a:sym typeface="Symbol"/>
              </a:rPr>
              <a:t>=0 to </a:t>
            </a:r>
            <a:r>
              <a:rPr lang="en-US" i="1" baseline="-25000" dirty="0" smtClean="0">
                <a:sym typeface="Symbol"/>
              </a:rPr>
              <a:t>x</a:t>
            </a:r>
            <a:r>
              <a:rPr lang="en-US" baseline="-25000" dirty="0" smtClean="0">
                <a:sym typeface="Symbol"/>
              </a:rPr>
              <a:t>}</a:t>
            </a:r>
            <a:r>
              <a:rPr lang="en-US" i="1" dirty="0" err="1" smtClean="0">
                <a:sym typeface="Symbol"/>
              </a:rPr>
              <a:t>dt</a:t>
            </a:r>
            <a:r>
              <a:rPr lang="en-US" dirty="0" smtClean="0">
                <a:sym typeface="Symbol"/>
              </a:rPr>
              <a:t>/(1–</a:t>
            </a:r>
            <a:r>
              <a:rPr lang="en-US" i="1" dirty="0" smtClean="0">
                <a:sym typeface="Symbol"/>
              </a:rPr>
              <a:t>ρ</a:t>
            </a:r>
            <a:r>
              <a:rPr lang="en-US" i="1" baseline="-25000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)</a:t>
            </a:r>
            <a:endParaRPr lang="en-US" dirty="0" smtClean="0">
              <a:sym typeface="Symbol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sym typeface="Symbol"/>
              </a:rPr>
              <a:t>A job’s priority increases as it ages once it has started service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sym typeface="Symbol"/>
              </a:rPr>
              <a:t>Once its remaining service reaches </a:t>
            </a:r>
            <a:r>
              <a:rPr lang="en-US" i="1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, the job is affected only by the load from jobs of size &lt; </a:t>
            </a:r>
            <a:r>
              <a:rPr lang="en-US" i="1" dirty="0" smtClean="0">
                <a:sym typeface="Symbol"/>
              </a:rPr>
              <a:t>t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sym typeface="Symbol"/>
              </a:rPr>
              <a:t>The time for a job’s remaining service time going from </a:t>
            </a:r>
            <a:r>
              <a:rPr lang="en-US" i="1" dirty="0" err="1" smtClean="0">
                <a:sym typeface="Symbol"/>
              </a:rPr>
              <a:t>t+dt</a:t>
            </a: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to </a:t>
            </a:r>
            <a:r>
              <a:rPr lang="en-US" i="1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 is a busy period started by </a:t>
            </a:r>
            <a:r>
              <a:rPr lang="en-US" i="1" dirty="0" err="1" smtClean="0">
                <a:sym typeface="Symbol"/>
              </a:rPr>
              <a:t>dt</a:t>
            </a:r>
            <a:r>
              <a:rPr lang="en-US" dirty="0" smtClean="0">
                <a:sym typeface="Symbol"/>
              </a:rPr>
              <a:t> work with only jobs of size &lt; </a:t>
            </a:r>
            <a:r>
              <a:rPr lang="en-US" i="1" dirty="0" smtClean="0">
                <a:sym typeface="Symbol"/>
              </a:rPr>
              <a:t>t</a:t>
            </a:r>
          </a:p>
          <a:p>
            <a:pPr lvl="2">
              <a:lnSpc>
                <a:spcPct val="120000"/>
              </a:lnSpc>
            </a:pPr>
            <a:r>
              <a:rPr lang="en-US" dirty="0" smtClean="0">
                <a:sym typeface="Symbol"/>
              </a:rPr>
              <a:t>The expected length of such a busy period is </a:t>
            </a:r>
            <a:r>
              <a:rPr lang="en-US" i="1" dirty="0" err="1" smtClean="0">
                <a:sym typeface="Symbol"/>
              </a:rPr>
              <a:t>dt</a:t>
            </a:r>
            <a:r>
              <a:rPr lang="en-US" dirty="0" smtClean="0">
                <a:sym typeface="Symbol"/>
              </a:rPr>
              <a:t>/(</a:t>
            </a:r>
            <a:r>
              <a:rPr lang="en-US" dirty="0">
                <a:sym typeface="Symbol"/>
              </a:rPr>
              <a:t>1–</a:t>
            </a:r>
            <a:r>
              <a:rPr lang="en-US" i="1" dirty="0" err="1">
                <a:sym typeface="Symbol"/>
              </a:rPr>
              <a:t>ρ</a:t>
            </a:r>
            <a:r>
              <a:rPr lang="en-US" i="1" baseline="-25000" dirty="0" err="1">
                <a:sym typeface="Symbol"/>
              </a:rPr>
              <a:t>t</a:t>
            </a:r>
            <a:r>
              <a:rPr lang="en-US" dirty="0">
                <a:sym typeface="Symbol"/>
              </a:rPr>
              <a:t>) </a:t>
            </a:r>
            <a:endParaRPr lang="en-US" dirty="0" smtClean="0">
              <a:sym typeface="Symbol"/>
            </a:endParaRPr>
          </a:p>
          <a:p>
            <a:pPr lvl="1">
              <a:lnSpc>
                <a:spcPct val="120000"/>
              </a:lnSpc>
            </a:pPr>
            <a:r>
              <a:rPr lang="en-US" dirty="0" smtClean="0">
                <a:sym typeface="Symbol"/>
              </a:rPr>
              <a:t>As the job’s residual service time decreases, so does the length of the corresponding busy period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sym typeface="Symbol"/>
              </a:rPr>
              <a:t>Job’s residence time = sum/integral of those busy periods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99865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SRPT Analysis Outline –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610600" cy="43434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>
                <a:sym typeface="Symbol"/>
              </a:rPr>
              <a:t>First term is identical to mean waiting time in PSJF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sym typeface="Symbol"/>
              </a:rPr>
              <a:t>Duration of busy period started by </a:t>
            </a:r>
            <a:r>
              <a:rPr lang="en-US" i="1" dirty="0" err="1" smtClean="0">
                <a:sym typeface="Symbol"/>
              </a:rPr>
              <a:t>W</a:t>
            </a:r>
            <a:r>
              <a:rPr lang="en-US" i="1" baseline="-25000" dirty="0" err="1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, work in the system from jobs of size &lt; </a:t>
            </a:r>
            <a:r>
              <a:rPr lang="en-US" i="1" dirty="0" smtClean="0">
                <a:sym typeface="Symbol"/>
              </a:rPr>
              <a:t>x,</a:t>
            </a:r>
            <a:r>
              <a:rPr lang="en-US" dirty="0" smtClean="0">
                <a:sym typeface="Symbol"/>
              </a:rPr>
              <a:t> with only arrivals </a:t>
            </a:r>
            <a:r>
              <a:rPr lang="en-US" dirty="0">
                <a:sym typeface="Symbol"/>
              </a:rPr>
              <a:t>of size &lt; </a:t>
            </a:r>
            <a:r>
              <a:rPr lang="en-US" i="1" dirty="0">
                <a:sym typeface="Symbol"/>
              </a:rPr>
              <a:t>x</a:t>
            </a:r>
            <a:endParaRPr lang="en-US" i="1" dirty="0" smtClean="0">
              <a:sym typeface="Symbol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sym typeface="Symbol"/>
              </a:rPr>
              <a:t>In SRPT, work starting busy period includes an additional term: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i="1" dirty="0">
                <a:sym typeface="Symbol"/>
              </a:rPr>
              <a:t>	</a:t>
            </a:r>
            <a:r>
              <a:rPr lang="en-US" i="1" dirty="0" smtClean="0">
                <a:sym typeface="Symbol"/>
              </a:rPr>
              <a:t>		λx</a:t>
            </a:r>
            <a:r>
              <a:rPr lang="en-US" baseline="30000" dirty="0" smtClean="0">
                <a:sym typeface="Symbol"/>
              </a:rPr>
              <a:t>2</a:t>
            </a:r>
            <a:r>
              <a:rPr lang="en-US" sz="3600" dirty="0" smtClean="0">
                <a:sym typeface="Symbol"/>
              </a:rPr>
              <a:t>(</a:t>
            </a:r>
            <a:r>
              <a:rPr lang="en-US" dirty="0" smtClean="0">
                <a:sym typeface="Symbol"/>
              </a:rPr>
              <a:t>1–</a:t>
            </a:r>
            <a:r>
              <a:rPr lang="en-US" i="1" dirty="0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)</a:t>
            </a:r>
            <a:r>
              <a:rPr lang="en-US" sz="3600" dirty="0" smtClean="0">
                <a:sym typeface="Symbol"/>
              </a:rPr>
              <a:t>)/</a:t>
            </a:r>
            <a:r>
              <a:rPr lang="en-US" sz="3600" dirty="0">
                <a:sym typeface="Symbol"/>
              </a:rPr>
              <a:t>2</a:t>
            </a:r>
            <a:endParaRPr lang="en-US" sz="3600" dirty="0" smtClean="0">
              <a:sym typeface="Symbol"/>
            </a:endParaRPr>
          </a:p>
          <a:p>
            <a:pPr lvl="1">
              <a:lnSpc>
                <a:spcPct val="120000"/>
              </a:lnSpc>
            </a:pPr>
            <a:r>
              <a:rPr lang="en-US" dirty="0" smtClean="0">
                <a:sym typeface="Symbol"/>
              </a:rPr>
              <a:t> </a:t>
            </a:r>
            <a:r>
              <a:rPr lang="en-US" sz="2900" dirty="0" smtClean="0">
                <a:sym typeface="Symbol"/>
              </a:rPr>
              <a:t>Contributions  from jobs of size &gt; </a:t>
            </a:r>
            <a:r>
              <a:rPr lang="en-US" sz="2900" i="1" dirty="0" smtClean="0">
                <a:sym typeface="Symbol"/>
              </a:rPr>
              <a:t>x</a:t>
            </a:r>
            <a:r>
              <a:rPr lang="en-US" sz="2900" dirty="0" smtClean="0">
                <a:sym typeface="Symbol"/>
              </a:rPr>
              <a:t> [occur with probability</a:t>
            </a:r>
            <a:r>
              <a:rPr lang="en-US" sz="2900" dirty="0">
                <a:sym typeface="Symbol"/>
              </a:rPr>
              <a:t>(1–</a:t>
            </a:r>
            <a:r>
              <a:rPr lang="en-US" sz="2900" i="1" dirty="0">
                <a:sym typeface="Symbol"/>
              </a:rPr>
              <a:t>F</a:t>
            </a:r>
            <a:r>
              <a:rPr lang="en-US" sz="2900" dirty="0">
                <a:sym typeface="Symbol"/>
              </a:rPr>
              <a:t>(</a:t>
            </a:r>
            <a:r>
              <a:rPr lang="en-US" sz="2900" i="1" dirty="0">
                <a:sym typeface="Symbol"/>
              </a:rPr>
              <a:t>x</a:t>
            </a:r>
            <a:r>
              <a:rPr lang="en-US" sz="2900" dirty="0" smtClean="0">
                <a:sym typeface="Symbol"/>
              </a:rPr>
              <a:t>))], which each contribute </a:t>
            </a:r>
            <a:r>
              <a:rPr lang="en-US" sz="2900" i="1" dirty="0" smtClean="0">
                <a:sym typeface="Symbol"/>
              </a:rPr>
              <a:t>x</a:t>
            </a:r>
            <a:r>
              <a:rPr lang="en-US" sz="2900" baseline="30000" dirty="0" smtClean="0">
                <a:sym typeface="Symbol"/>
              </a:rPr>
              <a:t>2 </a:t>
            </a:r>
            <a:r>
              <a:rPr lang="en-US" sz="2900" dirty="0" smtClean="0">
                <a:sym typeface="Symbol"/>
              </a:rPr>
              <a:t>(those jobs contribute only if their residual service time reaches </a:t>
            </a:r>
            <a:r>
              <a:rPr lang="en-US" sz="2900" i="1" dirty="0" smtClean="0">
                <a:sym typeface="Symbol"/>
              </a:rPr>
              <a:t>x</a:t>
            </a:r>
            <a:r>
              <a:rPr lang="en-US" sz="2900" dirty="0" smtClean="0">
                <a:sym typeface="Symbol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en-US" sz="3600" dirty="0" smtClean="0">
                <a:sym typeface="Symbol"/>
              </a:rPr>
              <a:t>Numerator is also similar to that of the </a:t>
            </a:r>
            <a:r>
              <a:rPr lang="en-US" sz="3600" dirty="0" smtClean="0">
                <a:sym typeface="Symbol"/>
              </a:rPr>
              <a:t>waiting time in FB, </a:t>
            </a:r>
            <a:r>
              <a:rPr lang="en-US" sz="3600" i="1" dirty="0" smtClean="0">
                <a:sym typeface="Symbol"/>
              </a:rPr>
              <a:t>i.e., λ</a:t>
            </a:r>
            <a:r>
              <a:rPr lang="en-US" sz="3600" dirty="0" smtClean="0">
                <a:sym typeface="Symbol"/>
              </a:rPr>
              <a:t>/2E[</a:t>
            </a:r>
            <a:r>
              <a:rPr lang="en-US" sz="3600" i="1" dirty="0" smtClean="0">
                <a:sym typeface="Symbol"/>
              </a:rPr>
              <a:t>S</a:t>
            </a:r>
            <a:r>
              <a:rPr lang="en-US" sz="3600" i="1" baseline="-25000" dirty="0" smtClean="0">
                <a:sym typeface="Symbol"/>
              </a:rPr>
              <a:t>x̄</a:t>
            </a:r>
            <a:r>
              <a:rPr lang="en-US" sz="3600" baseline="30000" dirty="0" smtClean="0">
                <a:sym typeface="Symbol"/>
              </a:rPr>
              <a:t>2</a:t>
            </a:r>
            <a:r>
              <a:rPr lang="en-US" sz="4100" dirty="0" smtClean="0">
                <a:sym typeface="Symbol"/>
              </a:rPr>
              <a:t>]</a:t>
            </a:r>
            <a:r>
              <a:rPr lang="en-US" sz="3600" dirty="0" smtClean="0">
                <a:sym typeface="Symbol"/>
              </a:rPr>
              <a:t>, where jobs of size &gt;</a:t>
            </a:r>
            <a:r>
              <a:rPr lang="en-US" sz="3600" i="1" dirty="0" smtClean="0">
                <a:sym typeface="Symbol"/>
              </a:rPr>
              <a:t> x</a:t>
            </a:r>
            <a:r>
              <a:rPr lang="en-US" sz="3600" dirty="0" smtClean="0">
                <a:sym typeface="Symbol"/>
              </a:rPr>
              <a:t> are transformed into jobs of size </a:t>
            </a:r>
            <a:r>
              <a:rPr lang="en-US" sz="3600" i="1" dirty="0" smtClean="0">
                <a:sym typeface="Symbol"/>
              </a:rPr>
              <a:t>x</a:t>
            </a:r>
            <a:endParaRPr lang="en-US" sz="3600" dirty="0" smtClean="0">
              <a:sym typeface="Symbol"/>
            </a:endParaRPr>
          </a:p>
          <a:p>
            <a:pPr lvl="1">
              <a:lnSpc>
                <a:spcPct val="120000"/>
              </a:lnSpc>
            </a:pPr>
            <a:r>
              <a:rPr lang="en-US" sz="2900" dirty="0" smtClean="0">
                <a:sym typeface="Symbol"/>
              </a:rPr>
              <a:t>However, in SRPT the </a:t>
            </a:r>
            <a:r>
              <a:rPr lang="en-US" sz="2900" dirty="0" smtClean="0">
                <a:sym typeface="Symbol"/>
              </a:rPr>
              <a:t>denominator involves </a:t>
            </a:r>
            <a:r>
              <a:rPr lang="en-US" sz="2900" i="1" dirty="0" err="1" smtClean="0">
                <a:sym typeface="Symbol"/>
              </a:rPr>
              <a:t>ρ</a:t>
            </a:r>
            <a:r>
              <a:rPr lang="en-US" sz="2900" i="1" baseline="-25000" dirty="0" err="1" smtClean="0">
                <a:sym typeface="Symbol"/>
              </a:rPr>
              <a:t>x</a:t>
            </a:r>
            <a:r>
              <a:rPr lang="en-US" sz="2900" dirty="0" smtClean="0">
                <a:sym typeface="Symbol"/>
              </a:rPr>
              <a:t> </a:t>
            </a:r>
            <a:r>
              <a:rPr lang="en-US" sz="2900" dirty="0" smtClean="0">
                <a:sym typeface="Symbol"/>
              </a:rPr>
              <a:t>(as opposed to </a:t>
            </a:r>
            <a:r>
              <a:rPr lang="en-US" sz="2900" i="1" dirty="0" err="1" smtClean="0">
                <a:sym typeface="Symbol"/>
              </a:rPr>
              <a:t>ρ</a:t>
            </a:r>
            <a:r>
              <a:rPr lang="en-US" sz="2900" i="1" dirty="0" err="1" smtClean="0">
                <a:latin typeface="Times New Roman"/>
                <a:cs typeface="Times New Roman"/>
                <a:sym typeface="Symbol"/>
              </a:rPr>
              <a:t>̵</a:t>
            </a:r>
            <a:r>
              <a:rPr lang="en-US" sz="2900" i="1" baseline="-25000" dirty="0" err="1" smtClean="0">
                <a:latin typeface="Times New Roman"/>
                <a:cs typeface="Times New Roman"/>
                <a:sym typeface="Symbol"/>
              </a:rPr>
              <a:t>x</a:t>
            </a:r>
            <a:r>
              <a:rPr lang="en-US" sz="2900" dirty="0" smtClean="0">
                <a:sym typeface="Symbol"/>
              </a:rPr>
              <a:t>) because </a:t>
            </a:r>
            <a:r>
              <a:rPr lang="en-US" sz="2900" dirty="0" smtClean="0">
                <a:sym typeface="Symbol"/>
              </a:rPr>
              <a:t>only jobs of size </a:t>
            </a:r>
            <a:r>
              <a:rPr lang="en-US" sz="2900" dirty="0">
                <a:sym typeface="Symbol"/>
              </a:rPr>
              <a:t>&lt; </a:t>
            </a:r>
            <a:r>
              <a:rPr lang="en-US" sz="2900" i="1" dirty="0" smtClean="0">
                <a:sym typeface="Symbol"/>
              </a:rPr>
              <a:t>x</a:t>
            </a:r>
            <a:r>
              <a:rPr lang="en-US" sz="2900" dirty="0" smtClean="0">
                <a:sym typeface="Symbol"/>
              </a:rPr>
              <a:t> are allowed to enter the busy period</a:t>
            </a:r>
            <a:endParaRPr lang="en-US" sz="2900" dirty="0">
              <a:sym typeface="Symbol"/>
            </a:endParaRPr>
          </a:p>
          <a:p>
            <a:pPr lvl="2">
              <a:lnSpc>
                <a:spcPct val="120000"/>
              </a:lnSpc>
            </a:pPr>
            <a:endParaRPr lang="en-US" baseline="30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90870320"/>
              </p:ext>
            </p:extLst>
          </p:nvPr>
        </p:nvGraphicFramePr>
        <p:xfrm>
          <a:off x="1747838" y="1157288"/>
          <a:ext cx="5465762" cy="1228725"/>
        </p:xfrm>
        <a:graphic>
          <a:graphicData uri="http://schemas.openxmlformats.org/presentationml/2006/ole">
            <p:oleObj spid="_x0000_s72716" name="Equation" r:id="rId4" imgW="2768400" imgH="62208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6852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9050">
          <a:solidFill>
            <a:schemeClr val="tx1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13174</TotalTime>
  <Words>654</Words>
  <Application>Microsoft Office PowerPoint</Application>
  <PresentationFormat>On-screen Show (4:3)</PresentationFormat>
  <Paragraphs>107</Paragraphs>
  <Slides>11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Office Theme</vt:lpstr>
      <vt:lpstr>Equation</vt:lpstr>
      <vt:lpstr>Microsoft Equation 3.0</vt:lpstr>
      <vt:lpstr>Scheduling  Preemptive Policies</vt:lpstr>
      <vt:lpstr>Preemptive Size-Based Policies</vt:lpstr>
      <vt:lpstr>PSJF Policy Analysis</vt:lpstr>
      <vt:lpstr>PSJF Policy Analysis – (1)</vt:lpstr>
      <vt:lpstr>PSJF Transform Analysis – (1)</vt:lpstr>
      <vt:lpstr>PSJF Transform Analysis – (2)</vt:lpstr>
      <vt:lpstr>Shortest Remaining Processing Time</vt:lpstr>
      <vt:lpstr>SRPT Analysis Outline – (1)</vt:lpstr>
      <vt:lpstr>SRPT Analysis Outline – (2)</vt:lpstr>
      <vt:lpstr>Evaluating SRPT</vt:lpstr>
      <vt:lpstr>Comparing Scheduling Policies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Roch Guerin</dc:creator>
  <cp:lastModifiedBy>Roch Guerin</cp:lastModifiedBy>
  <cp:revision>528</cp:revision>
  <dcterms:created xsi:type="dcterms:W3CDTF">2015-09-24T13:04:39Z</dcterms:created>
  <dcterms:modified xsi:type="dcterms:W3CDTF">2015-12-01T13:58:53Z</dcterms:modified>
</cp:coreProperties>
</file>