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2" r:id="rId3"/>
    <p:sldId id="273" r:id="rId4"/>
    <p:sldId id="274" r:id="rId5"/>
    <p:sldId id="276" r:id="rId6"/>
    <p:sldId id="275" r:id="rId7"/>
    <p:sldId id="277" r:id="rId8"/>
    <p:sldId id="278" r:id="rId9"/>
    <p:sldId id="27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0" y="-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A2AF35-DE59-4FFA-B463-CBAAAE980C30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48C0B1-3421-4E6F-BE04-F408AC79F7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A46AC-4A1F-4640-ACAE-B3FDDBFA099D}" type="datetime1">
              <a:rPr lang="en-US" smtClean="0"/>
              <a:pPr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19C1B-DBE3-4C68-87F8-1281BA486283}" type="datetime1">
              <a:rPr lang="en-US" smtClean="0"/>
              <a:pPr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76644-799A-400B-8328-B2CB891745D5}" type="datetime1">
              <a:rPr lang="en-US" smtClean="0"/>
              <a:pPr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6BD38-70B1-4B53-981E-8A0B2C2BDB62}" type="datetime1">
              <a:rPr lang="en-US" smtClean="0"/>
              <a:pPr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16B7-3BBB-4290-995B-FE5141D2C0D0}" type="datetime1">
              <a:rPr lang="en-US" smtClean="0"/>
              <a:pPr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D8B3-0A78-4AB0-9771-600BBBBF3D75}" type="datetime1">
              <a:rPr lang="en-US" smtClean="0"/>
              <a:pPr/>
              <a:t>10/20/2016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78FC-96F7-42D3-A023-754055E7DB0D}" type="datetime1">
              <a:rPr lang="en-US" smtClean="0"/>
              <a:pPr/>
              <a:t>10/20/2016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D1FA8-F93D-4A89-A4CE-06D7D421C52D}" type="datetime1">
              <a:rPr lang="en-US" smtClean="0"/>
              <a:pPr/>
              <a:t>10/20/2016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D942-D4DE-4078-A5C8-1F606CD2695D}" type="datetime1">
              <a:rPr lang="en-US" smtClean="0"/>
              <a:pPr/>
              <a:t>10/20/2016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41073-4DA8-42EC-91BF-F40EC37C52A6}" type="datetime1">
              <a:rPr lang="en-US" smtClean="0"/>
              <a:pPr/>
              <a:t>10/20/2016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1A5-1CBC-45DF-B575-902B96E3BE19}" type="datetime1">
              <a:rPr lang="en-US" smtClean="0"/>
              <a:pPr/>
              <a:t>10/20/2016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44E1A-D049-49A2-8F49-43216175105C}" type="datetime1">
              <a:rPr lang="en-US" smtClean="0"/>
              <a:pPr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System Provisioning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Provisioning a Multi-Server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0292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40000"/>
              </a:lnSpc>
            </a:pPr>
            <a:r>
              <a:rPr lang="en-US" dirty="0" smtClean="0"/>
              <a:t>Consider and M/M/</a:t>
            </a:r>
            <a:r>
              <a:rPr lang="en-US" i="1" dirty="0" smtClean="0"/>
              <a:t>k</a:t>
            </a:r>
            <a:r>
              <a:rPr lang="en-US" dirty="0" smtClean="0"/>
              <a:t> system with a load </a:t>
            </a:r>
            <a:r>
              <a:rPr lang="en-US" i="1" dirty="0" smtClean="0"/>
              <a:t>R =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dirty="0" smtClean="0">
                <a:latin typeface="Times New Roman"/>
                <a:cs typeface="Times New Roman"/>
              </a:rPr>
              <a:t>/</a:t>
            </a:r>
            <a:r>
              <a:rPr lang="el-GR" i="1" dirty="0" smtClean="0">
                <a:latin typeface="Times New Roman"/>
                <a:cs typeface="Times New Roman"/>
              </a:rPr>
              <a:t>μ</a:t>
            </a:r>
            <a:endParaRPr lang="en-US" i="1" dirty="0" smtClean="0">
              <a:latin typeface="Times New Roman"/>
              <a:cs typeface="Times New Roman"/>
            </a:endParaRPr>
          </a:p>
          <a:p>
            <a:pPr>
              <a:lnSpc>
                <a:spcPct val="140000"/>
              </a:lnSpc>
            </a:pPr>
            <a:r>
              <a:rPr lang="en-US" dirty="0" smtClean="0">
                <a:latin typeface="Times New Roman"/>
                <a:cs typeface="Times New Roman"/>
              </a:rPr>
              <a:t>How big should </a:t>
            </a:r>
            <a:r>
              <a:rPr lang="en-US" i="1" dirty="0" smtClean="0">
                <a:latin typeface="Times New Roman"/>
                <a:cs typeface="Times New Roman"/>
              </a:rPr>
              <a:t>k</a:t>
            </a:r>
            <a:r>
              <a:rPr lang="en-US" dirty="0" smtClean="0">
                <a:latin typeface="Times New Roman"/>
                <a:cs typeface="Times New Roman"/>
              </a:rPr>
              <a:t> be to ensure a </a:t>
            </a:r>
            <a:r>
              <a:rPr lang="en-US" i="1" u="sng" dirty="0" smtClean="0">
                <a:latin typeface="Times New Roman"/>
                <a:cs typeface="Times New Roman"/>
              </a:rPr>
              <a:t>queueing probability </a:t>
            </a:r>
            <a:r>
              <a:rPr lang="en-US" dirty="0" smtClean="0">
                <a:latin typeface="Times New Roman"/>
                <a:cs typeface="Times New Roman"/>
              </a:rPr>
              <a:t>less than </a:t>
            </a:r>
            <a:r>
              <a:rPr lang="el-GR" i="1" dirty="0" smtClean="0">
                <a:latin typeface="Times New Roman"/>
                <a:cs typeface="Times New Roman"/>
              </a:rPr>
              <a:t>α</a:t>
            </a:r>
            <a:r>
              <a:rPr lang="en-US" dirty="0" smtClean="0">
                <a:latin typeface="Times New Roman"/>
                <a:cs typeface="Times New Roman"/>
              </a:rPr>
              <a:t>?</a:t>
            </a:r>
          </a:p>
          <a:p>
            <a:pPr>
              <a:lnSpc>
                <a:spcPct val="140000"/>
              </a:lnSpc>
            </a:pPr>
            <a:r>
              <a:rPr lang="en-US" dirty="0" smtClean="0">
                <a:latin typeface="Times New Roman"/>
                <a:cs typeface="Times New Roman"/>
              </a:rPr>
              <a:t>Square-root staffing rule states</a:t>
            </a:r>
          </a:p>
          <a:p>
            <a:pPr>
              <a:lnSpc>
                <a:spcPct val="140000"/>
              </a:lnSpc>
              <a:buNone/>
            </a:pPr>
            <a:r>
              <a:rPr lang="en-US" i="1" dirty="0" smtClean="0"/>
              <a:t>				k</a:t>
            </a:r>
            <a:r>
              <a:rPr lang="el-GR" i="1" baseline="-25000" dirty="0" smtClean="0">
                <a:latin typeface="Times New Roman"/>
                <a:cs typeface="Times New Roman"/>
              </a:rPr>
              <a:t>α</a:t>
            </a:r>
            <a:r>
              <a:rPr lang="en-US" i="1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≈ </a:t>
            </a:r>
            <a:r>
              <a:rPr lang="en-US" i="1" dirty="0" smtClean="0">
                <a:latin typeface="Times New Roman"/>
                <a:cs typeface="Times New Roman"/>
              </a:rPr>
              <a:t>R + c 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 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R</a:t>
            </a:r>
            <a:r>
              <a:rPr lang="en-US" baseline="30000" dirty="0" smtClean="0">
                <a:latin typeface="Times New Roman"/>
                <a:cs typeface="Times New Roman"/>
                <a:sym typeface="Symbol"/>
              </a:rPr>
              <a:t>½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  </a:t>
            </a:r>
          </a:p>
          <a:p>
            <a:pPr lvl="1">
              <a:lnSpc>
                <a:spcPct val="140000"/>
              </a:lnSpc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where 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c 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is the solution of the equation </a:t>
            </a:r>
            <a:r>
              <a:rPr lang="el-GR" i="1" dirty="0" smtClean="0">
                <a:latin typeface="Times New Roman"/>
                <a:cs typeface="Times New Roman"/>
              </a:rPr>
              <a:t>α</a:t>
            </a:r>
            <a:r>
              <a:rPr lang="en-US" i="1" dirty="0" smtClean="0">
                <a:latin typeface="Times New Roman"/>
                <a:cs typeface="Times New Roman"/>
              </a:rPr>
              <a:t>c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(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c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 = (1-</a:t>
            </a:r>
            <a:r>
              <a:rPr lang="el-GR" i="1" dirty="0" smtClean="0">
                <a:latin typeface="Times New Roman"/>
                <a:cs typeface="Times New Roman"/>
              </a:rPr>
              <a:t>α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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(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c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</a:t>
            </a:r>
            <a:r>
              <a:rPr lang="en-US" dirty="0" smtClean="0">
                <a:sym typeface="Symbol"/>
              </a:rPr>
              <a:t>, with 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(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c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 </a:t>
            </a:r>
            <a:r>
              <a:rPr lang="en-US" dirty="0" smtClean="0">
                <a:sym typeface="Symbol"/>
              </a:rPr>
              <a:t>the </a:t>
            </a:r>
            <a:r>
              <a:rPr lang="en-US" dirty="0" err="1" smtClean="0">
                <a:sym typeface="Symbol"/>
              </a:rPr>
              <a:t>c.d.f</a:t>
            </a:r>
            <a:r>
              <a:rPr lang="en-US" dirty="0" smtClean="0">
                <a:sym typeface="Symbol"/>
              </a:rPr>
              <a:t>. of the standard Normal distribution and 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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(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c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 its </a:t>
            </a:r>
            <a:r>
              <a:rPr lang="en-US" dirty="0" err="1" smtClean="0">
                <a:latin typeface="Times New Roman"/>
                <a:cs typeface="Times New Roman"/>
                <a:sym typeface="Symbol"/>
              </a:rPr>
              <a:t>p.d.f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.</a:t>
            </a:r>
          </a:p>
          <a:p>
            <a:pPr lvl="3">
              <a:lnSpc>
                <a:spcPct val="140000"/>
              </a:lnSpc>
            </a:pPr>
            <a:endParaRPr lang="en-US" dirty="0" smtClean="0">
              <a:latin typeface="Times New Roman"/>
              <a:cs typeface="Times New Roman"/>
              <a:sym typeface="Symbol"/>
            </a:endParaRPr>
          </a:p>
          <a:p>
            <a:pPr>
              <a:lnSpc>
                <a:spcPct val="140000"/>
              </a:lnSpc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Derivation relies on relationship between blocking in an M/M/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k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/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k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 system and queueing in the corresponding M/M/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k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 system, and the fact that the Normal distribution is a good approximation for the Poisson distribution when the mean of the Poisson distribution is large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Blocking in Overflow Systems M/M/</a:t>
            </a:r>
            <a:r>
              <a:rPr lang="en-US" i="1" dirty="0" smtClean="0"/>
              <a:t>m</a:t>
            </a:r>
            <a:r>
              <a:rPr lang="en-US" dirty="0" smtClean="0"/>
              <a:t>/</a:t>
            </a:r>
            <a:r>
              <a:rPr lang="en-US" i="1" dirty="0" smtClean="0"/>
              <a:t>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5257800" cy="49530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Consider a system with </a:t>
            </a:r>
            <a:r>
              <a:rPr lang="en-US" i="1" dirty="0" smtClean="0"/>
              <a:t>m</a:t>
            </a:r>
            <a:r>
              <a:rPr lang="en-US" dirty="0" smtClean="0"/>
              <a:t>1 primary servers and </a:t>
            </a:r>
            <a:r>
              <a:rPr lang="en-US" i="1" dirty="0" smtClean="0"/>
              <a:t>m</a:t>
            </a:r>
            <a:r>
              <a:rPr lang="en-US" dirty="0" smtClean="0"/>
              <a:t>2 secondary servers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Arrivals are Poisson with rate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, and service times are exponentially distributed  with parameter </a:t>
            </a:r>
            <a:r>
              <a:rPr lang="el-GR" i="1" dirty="0" smtClean="0">
                <a:latin typeface="Times New Roman"/>
                <a:cs typeface="Times New Roman"/>
              </a:rPr>
              <a:t>μ</a:t>
            </a:r>
            <a:r>
              <a:rPr lang="en-US" i="1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a=</a:t>
            </a:r>
            <a:r>
              <a:rPr lang="el-GR" i="1" dirty="0" smtClean="0">
                <a:latin typeface="Times New Roman"/>
                <a:cs typeface="Times New Roman"/>
              </a:rPr>
              <a:t> λ</a:t>
            </a:r>
            <a:r>
              <a:rPr lang="en-US" i="1" dirty="0" smtClean="0">
                <a:latin typeface="Times New Roman"/>
                <a:cs typeface="Times New Roman"/>
              </a:rPr>
              <a:t>/</a:t>
            </a:r>
            <a:r>
              <a:rPr lang="el-GR" i="1" dirty="0" smtClean="0">
                <a:latin typeface="Times New Roman"/>
                <a:cs typeface="Times New Roman"/>
              </a:rPr>
              <a:t> μ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endParaRPr lang="en-US" i="1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The secondary servers are used only when the primary servers are all full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If all servers are full, job is blocked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Arrivals to secondary system are </a:t>
            </a:r>
            <a:r>
              <a:rPr lang="en-US" b="1" dirty="0" smtClean="0"/>
              <a:t>NOT POISSON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What is the blocking probability of the jobs sent to the secondary servers?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7543800" y="1219200"/>
            <a:ext cx="914400" cy="2590800"/>
            <a:chOff x="7543800" y="1219200"/>
            <a:chExt cx="914400" cy="2590800"/>
          </a:xfrm>
        </p:grpSpPr>
        <p:sp>
          <p:nvSpPr>
            <p:cNvPr id="6" name="Oval 5"/>
            <p:cNvSpPr/>
            <p:nvPr/>
          </p:nvSpPr>
          <p:spPr>
            <a:xfrm>
              <a:off x="7772400" y="1371600"/>
              <a:ext cx="457200" cy="4572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7772400" y="1981200"/>
              <a:ext cx="457200" cy="4572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772400" y="3200400"/>
              <a:ext cx="457200" cy="4572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 anchorCtr="1"/>
            <a:lstStyle/>
            <a:p>
              <a:pPr algn="ctr"/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8001000" y="2545080"/>
              <a:ext cx="45719" cy="502920"/>
              <a:chOff x="8534400" y="2133600"/>
              <a:chExt cx="45719" cy="502920"/>
            </a:xfrm>
          </p:grpSpPr>
          <p:sp>
            <p:nvSpPr>
              <p:cNvPr id="9" name="Oval 8"/>
              <p:cNvSpPr/>
              <p:nvPr/>
            </p:nvSpPr>
            <p:spPr>
              <a:xfrm>
                <a:off x="8534400" y="2133600"/>
                <a:ext cx="45719" cy="4572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8534400" y="2286000"/>
                <a:ext cx="45719" cy="4572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8534400" y="2438400"/>
                <a:ext cx="45719" cy="4572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8534400" y="2590800"/>
                <a:ext cx="45719" cy="4572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" name="Rectangle 22"/>
            <p:cNvSpPr/>
            <p:nvPr/>
          </p:nvSpPr>
          <p:spPr>
            <a:xfrm>
              <a:off x="7543800" y="1219200"/>
              <a:ext cx="914400" cy="25908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7543800" y="3962400"/>
            <a:ext cx="914400" cy="2590800"/>
            <a:chOff x="7543800" y="1219200"/>
            <a:chExt cx="914400" cy="2590800"/>
          </a:xfrm>
        </p:grpSpPr>
        <p:sp>
          <p:nvSpPr>
            <p:cNvPr id="28" name="Oval 27"/>
            <p:cNvSpPr/>
            <p:nvPr/>
          </p:nvSpPr>
          <p:spPr>
            <a:xfrm>
              <a:off x="7772400" y="1371600"/>
              <a:ext cx="457200" cy="4572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Oval 28"/>
            <p:cNvSpPr/>
            <p:nvPr/>
          </p:nvSpPr>
          <p:spPr>
            <a:xfrm>
              <a:off x="7772400" y="1981200"/>
              <a:ext cx="457200" cy="4572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Oval 29"/>
            <p:cNvSpPr/>
            <p:nvPr/>
          </p:nvSpPr>
          <p:spPr>
            <a:xfrm>
              <a:off x="7772400" y="3200400"/>
              <a:ext cx="457200" cy="4572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 anchorCtr="1"/>
            <a:lstStyle/>
            <a:p>
              <a:pPr algn="ctr"/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8001000" y="2545080"/>
              <a:ext cx="45719" cy="502920"/>
              <a:chOff x="8534400" y="2133600"/>
              <a:chExt cx="45719" cy="502920"/>
            </a:xfrm>
          </p:grpSpPr>
          <p:sp>
            <p:nvSpPr>
              <p:cNvPr id="33" name="Oval 32"/>
              <p:cNvSpPr/>
              <p:nvPr/>
            </p:nvSpPr>
            <p:spPr>
              <a:xfrm>
                <a:off x="8534400" y="2133600"/>
                <a:ext cx="45719" cy="4572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8534400" y="2286000"/>
                <a:ext cx="45719" cy="4572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8534400" y="2438400"/>
                <a:ext cx="45719" cy="4572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8534400" y="2590800"/>
                <a:ext cx="45719" cy="4572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2" name="Rectangle 31"/>
            <p:cNvSpPr/>
            <p:nvPr/>
          </p:nvSpPr>
          <p:spPr>
            <a:xfrm>
              <a:off x="7543800" y="1219200"/>
              <a:ext cx="914400" cy="25908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8" name="Straight Arrow Connector 37"/>
          <p:cNvCxnSpPr/>
          <p:nvPr/>
        </p:nvCxnSpPr>
        <p:spPr>
          <a:xfrm>
            <a:off x="5715000" y="2438400"/>
            <a:ext cx="17526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019800" y="2069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>
                <a:latin typeface="Times New Roman"/>
                <a:cs typeface="Times New Roman"/>
              </a:rPr>
              <a:t>λ</a:t>
            </a:r>
            <a:endParaRPr lang="en-US" i="1" dirty="0"/>
          </a:p>
        </p:txBody>
      </p:sp>
      <p:sp>
        <p:nvSpPr>
          <p:cNvPr id="41" name="Freeform 40"/>
          <p:cNvSpPr/>
          <p:nvPr/>
        </p:nvSpPr>
        <p:spPr>
          <a:xfrm>
            <a:off x="6596009" y="2424701"/>
            <a:ext cx="883578" cy="2835668"/>
          </a:xfrm>
          <a:custGeom>
            <a:avLst/>
            <a:gdLst>
              <a:gd name="connsiteX0" fmla="*/ 0 w 883578"/>
              <a:gd name="connsiteY0" fmla="*/ 0 h 2835668"/>
              <a:gd name="connsiteX1" fmla="*/ 20548 w 883578"/>
              <a:gd name="connsiteY1" fmla="*/ 2835668 h 2835668"/>
              <a:gd name="connsiteX2" fmla="*/ 883578 w 883578"/>
              <a:gd name="connsiteY2" fmla="*/ 2835668 h 2835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3578" h="2835668">
                <a:moveTo>
                  <a:pt x="0" y="0"/>
                </a:moveTo>
                <a:lnTo>
                  <a:pt x="20548" y="2835668"/>
                </a:lnTo>
                <a:lnTo>
                  <a:pt x="883578" y="2835668"/>
                </a:lnTo>
              </a:path>
            </a:pathLst>
          </a:cu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5780926" y="27548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dirty="0" smtClean="0">
                <a:latin typeface="Times New Roman"/>
                <a:cs typeface="Times New Roman"/>
              </a:rPr>
              <a:t> * </a:t>
            </a:r>
            <a:r>
              <a:rPr lang="en-US" dirty="0" err="1" smtClean="0">
                <a:latin typeface="Times New Roman"/>
                <a:cs typeface="Times New Roman"/>
              </a:rPr>
              <a:t>P</a:t>
            </a:r>
            <a:r>
              <a:rPr lang="en-US" baseline="-25000" dirty="0" err="1" smtClean="0">
                <a:latin typeface="Times New Roman"/>
                <a:cs typeface="Times New Roman"/>
              </a:rPr>
              <a:t>full</a:t>
            </a:r>
            <a:endParaRPr lang="en-US" i="1" baseline="-25000" dirty="0"/>
          </a:p>
        </p:txBody>
      </p:sp>
      <p:sp>
        <p:nvSpPr>
          <p:cNvPr id="43" name="TextBox 42"/>
          <p:cNvSpPr txBox="1"/>
          <p:nvPr/>
        </p:nvSpPr>
        <p:spPr>
          <a:xfrm>
            <a:off x="8458200" y="2057400"/>
            <a:ext cx="461665" cy="9144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primary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458200" y="4724400"/>
            <a:ext cx="461665" cy="1143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secondary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Blocking in Overflow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257800" cy="49530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Blocking in </a:t>
            </a:r>
            <a:r>
              <a:rPr lang="en-US" i="1" u="sng" dirty="0" smtClean="0"/>
              <a:t>overall</a:t>
            </a:r>
            <a:r>
              <a:rPr lang="en-US" dirty="0" smtClean="0"/>
              <a:t> system is </a:t>
            </a:r>
            <a:r>
              <a:rPr lang="en-US" i="1" dirty="0" smtClean="0"/>
              <a:t>B</a:t>
            </a:r>
            <a:r>
              <a:rPr lang="en-US" dirty="0" smtClean="0"/>
              <a:t>(</a:t>
            </a:r>
            <a:r>
              <a:rPr lang="en-US" i="1" dirty="0" smtClean="0"/>
              <a:t>a,m</a:t>
            </a:r>
            <a:r>
              <a:rPr lang="en-US" baseline="-25000" dirty="0" smtClean="0"/>
              <a:t>1</a:t>
            </a:r>
            <a:r>
              <a:rPr lang="en-US" dirty="0" smtClean="0"/>
              <a:t>+</a:t>
            </a:r>
            <a:r>
              <a:rPr lang="en-US" i="1" dirty="0" smtClean="0"/>
              <a:t>m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Blocked traffic intensity is </a:t>
            </a:r>
          </a:p>
          <a:p>
            <a:pPr lvl="1">
              <a:lnSpc>
                <a:spcPct val="120000"/>
              </a:lnSpc>
              <a:buNone/>
            </a:pPr>
            <a:r>
              <a:rPr lang="en-US" i="1" dirty="0" smtClean="0">
                <a:latin typeface="Times New Roman"/>
                <a:cs typeface="Times New Roman"/>
              </a:rPr>
              <a:t>	</a:t>
            </a:r>
            <a:r>
              <a:rPr lang="en-US" i="1" dirty="0" err="1" smtClean="0">
                <a:latin typeface="Times New Roman"/>
                <a:cs typeface="Times New Roman"/>
              </a:rPr>
              <a:t>a</a:t>
            </a:r>
            <a:r>
              <a:rPr lang="en-US" i="1" dirty="0" err="1" smtClean="0"/>
              <a:t>B</a:t>
            </a:r>
            <a:r>
              <a:rPr lang="en-US" dirty="0" smtClean="0"/>
              <a:t>(</a:t>
            </a:r>
            <a:r>
              <a:rPr lang="en-US" i="1" dirty="0" smtClean="0"/>
              <a:t>a,m</a:t>
            </a:r>
            <a:r>
              <a:rPr lang="en-US" baseline="-25000" dirty="0" smtClean="0"/>
              <a:t>1</a:t>
            </a:r>
            <a:r>
              <a:rPr lang="en-US" dirty="0" smtClean="0"/>
              <a:t>+</a:t>
            </a:r>
            <a:r>
              <a:rPr lang="en-US" i="1" dirty="0" smtClean="0"/>
              <a:t>m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Overflow traffic intensity is </a:t>
            </a:r>
          </a:p>
          <a:p>
            <a:pPr lvl="1">
              <a:lnSpc>
                <a:spcPct val="120000"/>
              </a:lnSpc>
              <a:buNone/>
            </a:pPr>
            <a:r>
              <a:rPr lang="en-US" i="1" dirty="0" smtClean="0">
                <a:latin typeface="Times New Roman"/>
                <a:cs typeface="Times New Roman"/>
              </a:rPr>
              <a:t>a</a:t>
            </a:r>
            <a:r>
              <a:rPr lang="en-US" dirty="0" smtClean="0">
                <a:latin typeface="Times New Roman"/>
                <a:cs typeface="Times New Roman"/>
              </a:rPr>
              <a:t>’ </a:t>
            </a:r>
            <a:r>
              <a:rPr lang="en-US" i="1" dirty="0" smtClean="0">
                <a:latin typeface="Times New Roman"/>
                <a:cs typeface="Times New Roman"/>
              </a:rPr>
              <a:t>= </a:t>
            </a:r>
            <a:r>
              <a:rPr lang="en-US" i="1" dirty="0" err="1" smtClean="0">
                <a:latin typeface="Times New Roman"/>
                <a:cs typeface="Times New Roman"/>
              </a:rPr>
              <a:t>a</a:t>
            </a:r>
            <a:r>
              <a:rPr lang="en-US" i="1" dirty="0" err="1" smtClean="0"/>
              <a:t>B</a:t>
            </a:r>
            <a:r>
              <a:rPr lang="en-US" dirty="0" smtClean="0"/>
              <a:t>(</a:t>
            </a:r>
            <a:r>
              <a:rPr lang="en-US" i="1" dirty="0" smtClean="0"/>
              <a:t>a,m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Blocking of overflow traffic is </a:t>
            </a:r>
            <a:r>
              <a:rPr lang="en-US" i="1" dirty="0" smtClean="0"/>
              <a:t>B</a:t>
            </a:r>
            <a:r>
              <a:rPr lang="en-US" i="1" baseline="-25000" dirty="0" smtClean="0"/>
              <a:t>o</a:t>
            </a:r>
            <a:r>
              <a:rPr lang="en-US" dirty="0" smtClean="0"/>
              <a:t>=[</a:t>
            </a:r>
            <a:r>
              <a:rPr lang="en-US" i="1" dirty="0" err="1" smtClean="0">
                <a:latin typeface="Times New Roman"/>
                <a:cs typeface="Times New Roman"/>
              </a:rPr>
              <a:t>a</a:t>
            </a:r>
            <a:r>
              <a:rPr lang="en-US" i="1" dirty="0" err="1" smtClean="0"/>
              <a:t>B</a:t>
            </a:r>
            <a:r>
              <a:rPr lang="en-US" dirty="0" smtClean="0"/>
              <a:t>(</a:t>
            </a:r>
            <a:r>
              <a:rPr lang="en-US" i="1" dirty="0" smtClean="0"/>
              <a:t>a,m</a:t>
            </a:r>
            <a:r>
              <a:rPr lang="en-US" baseline="-25000" dirty="0" smtClean="0"/>
              <a:t>1</a:t>
            </a:r>
            <a:r>
              <a:rPr lang="en-US" dirty="0" smtClean="0"/>
              <a:t>+</a:t>
            </a:r>
            <a:r>
              <a:rPr lang="en-US" i="1" dirty="0" smtClean="0"/>
              <a:t>m</a:t>
            </a:r>
            <a:r>
              <a:rPr lang="en-US" baseline="-25000" dirty="0" smtClean="0"/>
              <a:t>2</a:t>
            </a:r>
            <a:r>
              <a:rPr lang="en-US" dirty="0" smtClean="0"/>
              <a:t>)]/</a:t>
            </a:r>
            <a:r>
              <a:rPr lang="en-US" i="1" dirty="0" err="1" smtClean="0">
                <a:latin typeface="Times New Roman"/>
                <a:cs typeface="Times New Roman"/>
              </a:rPr>
              <a:t>a</a:t>
            </a:r>
            <a:r>
              <a:rPr lang="en-US" i="1" dirty="0" err="1" smtClean="0"/>
              <a:t>B</a:t>
            </a:r>
            <a:r>
              <a:rPr lang="en-US" dirty="0" smtClean="0"/>
              <a:t>(</a:t>
            </a:r>
            <a:r>
              <a:rPr lang="en-US" i="1" dirty="0" smtClean="0"/>
              <a:t>a,m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/>
              <a:t>	    =</a:t>
            </a:r>
            <a:r>
              <a:rPr lang="en-US" i="1" dirty="0" smtClean="0"/>
              <a:t> B</a:t>
            </a:r>
            <a:r>
              <a:rPr lang="en-US" dirty="0" smtClean="0"/>
              <a:t>(</a:t>
            </a:r>
            <a:r>
              <a:rPr lang="en-US" i="1" dirty="0" smtClean="0"/>
              <a:t>a,m</a:t>
            </a:r>
            <a:r>
              <a:rPr lang="en-US" baseline="-25000" dirty="0" smtClean="0"/>
              <a:t>1</a:t>
            </a:r>
            <a:r>
              <a:rPr lang="en-US" dirty="0" smtClean="0"/>
              <a:t>+</a:t>
            </a:r>
            <a:r>
              <a:rPr lang="en-US" i="1" dirty="0" smtClean="0"/>
              <a:t>m</a:t>
            </a:r>
            <a:r>
              <a:rPr lang="en-US" baseline="-25000" dirty="0" smtClean="0"/>
              <a:t>2</a:t>
            </a:r>
            <a:r>
              <a:rPr lang="en-US" dirty="0" smtClean="0"/>
              <a:t>))/</a:t>
            </a:r>
            <a:r>
              <a:rPr lang="en-US" i="1" dirty="0" smtClean="0"/>
              <a:t>B</a:t>
            </a:r>
            <a:r>
              <a:rPr lang="en-US" dirty="0" smtClean="0"/>
              <a:t>(</a:t>
            </a:r>
            <a:r>
              <a:rPr lang="en-US" i="1" dirty="0" smtClean="0"/>
              <a:t>a,m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Can show that </a:t>
            </a:r>
            <a:r>
              <a:rPr lang="en-US" i="1" dirty="0" smtClean="0"/>
              <a:t>B</a:t>
            </a:r>
            <a:r>
              <a:rPr lang="en-US" i="1" baseline="-25000" dirty="0" smtClean="0"/>
              <a:t>o</a:t>
            </a:r>
            <a:r>
              <a:rPr lang="en-US" i="1" dirty="0" smtClean="0"/>
              <a:t>&gt;B</a:t>
            </a:r>
            <a:r>
              <a:rPr lang="en-US" dirty="0" smtClean="0"/>
              <a:t>(</a:t>
            </a:r>
            <a:r>
              <a:rPr lang="en-US" i="1" dirty="0" smtClean="0"/>
              <a:t>a</a:t>
            </a:r>
            <a:r>
              <a:rPr lang="en-US" dirty="0" smtClean="0"/>
              <a:t>’</a:t>
            </a:r>
            <a:r>
              <a:rPr lang="en-US" i="1" dirty="0" smtClean="0"/>
              <a:t>,m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10" name="Group 24"/>
          <p:cNvGrpSpPr/>
          <p:nvPr/>
        </p:nvGrpSpPr>
        <p:grpSpPr>
          <a:xfrm>
            <a:off x="7543800" y="1219200"/>
            <a:ext cx="914400" cy="2590800"/>
            <a:chOff x="7543800" y="1219200"/>
            <a:chExt cx="914400" cy="2590800"/>
          </a:xfrm>
        </p:grpSpPr>
        <p:sp>
          <p:nvSpPr>
            <p:cNvPr id="6" name="Oval 5"/>
            <p:cNvSpPr/>
            <p:nvPr/>
          </p:nvSpPr>
          <p:spPr>
            <a:xfrm>
              <a:off x="7772400" y="1371600"/>
              <a:ext cx="457200" cy="4572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7772400" y="1981200"/>
              <a:ext cx="457200" cy="4572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772400" y="3200400"/>
              <a:ext cx="457200" cy="4572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 anchorCtr="1"/>
            <a:lstStyle/>
            <a:p>
              <a:pPr algn="ctr"/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8001000" y="2545080"/>
              <a:ext cx="45719" cy="502920"/>
              <a:chOff x="8534400" y="2133600"/>
              <a:chExt cx="45719" cy="502920"/>
            </a:xfrm>
          </p:grpSpPr>
          <p:sp>
            <p:nvSpPr>
              <p:cNvPr id="9" name="Oval 8"/>
              <p:cNvSpPr/>
              <p:nvPr/>
            </p:nvSpPr>
            <p:spPr>
              <a:xfrm>
                <a:off x="8534400" y="2133600"/>
                <a:ext cx="45719" cy="4572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8534400" y="2286000"/>
                <a:ext cx="45719" cy="4572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8534400" y="2438400"/>
                <a:ext cx="45719" cy="4572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8534400" y="2590800"/>
                <a:ext cx="45719" cy="4572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" name="Rectangle 22"/>
            <p:cNvSpPr/>
            <p:nvPr/>
          </p:nvSpPr>
          <p:spPr>
            <a:xfrm>
              <a:off x="7543800" y="1219200"/>
              <a:ext cx="914400" cy="25908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26"/>
          <p:cNvGrpSpPr/>
          <p:nvPr/>
        </p:nvGrpSpPr>
        <p:grpSpPr>
          <a:xfrm>
            <a:off x="7543800" y="3962400"/>
            <a:ext cx="914400" cy="2590800"/>
            <a:chOff x="7543800" y="1219200"/>
            <a:chExt cx="914400" cy="2590800"/>
          </a:xfrm>
        </p:grpSpPr>
        <p:sp>
          <p:nvSpPr>
            <p:cNvPr id="28" name="Oval 27"/>
            <p:cNvSpPr/>
            <p:nvPr/>
          </p:nvSpPr>
          <p:spPr>
            <a:xfrm>
              <a:off x="7772400" y="1371600"/>
              <a:ext cx="457200" cy="4572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Oval 28"/>
            <p:cNvSpPr/>
            <p:nvPr/>
          </p:nvSpPr>
          <p:spPr>
            <a:xfrm>
              <a:off x="7772400" y="1981200"/>
              <a:ext cx="457200" cy="4572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Oval 29"/>
            <p:cNvSpPr/>
            <p:nvPr/>
          </p:nvSpPr>
          <p:spPr>
            <a:xfrm>
              <a:off x="7772400" y="3200400"/>
              <a:ext cx="457200" cy="4572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 anchorCtr="1"/>
            <a:lstStyle/>
            <a:p>
              <a:pPr algn="ctr"/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6" name="Group 30"/>
            <p:cNvGrpSpPr/>
            <p:nvPr/>
          </p:nvGrpSpPr>
          <p:grpSpPr>
            <a:xfrm>
              <a:off x="8001000" y="2545080"/>
              <a:ext cx="45719" cy="502920"/>
              <a:chOff x="8534400" y="2133600"/>
              <a:chExt cx="45719" cy="502920"/>
            </a:xfrm>
          </p:grpSpPr>
          <p:sp>
            <p:nvSpPr>
              <p:cNvPr id="33" name="Oval 32"/>
              <p:cNvSpPr/>
              <p:nvPr/>
            </p:nvSpPr>
            <p:spPr>
              <a:xfrm>
                <a:off x="8534400" y="2133600"/>
                <a:ext cx="45719" cy="4572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8534400" y="2286000"/>
                <a:ext cx="45719" cy="4572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8534400" y="2438400"/>
                <a:ext cx="45719" cy="4572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8534400" y="2590800"/>
                <a:ext cx="45719" cy="4572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2" name="Rectangle 31"/>
            <p:cNvSpPr/>
            <p:nvPr/>
          </p:nvSpPr>
          <p:spPr>
            <a:xfrm>
              <a:off x="7543800" y="1219200"/>
              <a:ext cx="914400" cy="25908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8" name="Straight Arrow Connector 37"/>
          <p:cNvCxnSpPr/>
          <p:nvPr/>
        </p:nvCxnSpPr>
        <p:spPr>
          <a:xfrm>
            <a:off x="5715000" y="2438400"/>
            <a:ext cx="17526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019800" y="2069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Times New Roman"/>
                <a:cs typeface="Times New Roman"/>
              </a:rPr>
              <a:t>a</a:t>
            </a:r>
            <a:endParaRPr lang="en-US" i="1" dirty="0"/>
          </a:p>
        </p:txBody>
      </p:sp>
      <p:sp>
        <p:nvSpPr>
          <p:cNvPr id="41" name="Freeform 40"/>
          <p:cNvSpPr/>
          <p:nvPr/>
        </p:nvSpPr>
        <p:spPr>
          <a:xfrm>
            <a:off x="6596009" y="2424701"/>
            <a:ext cx="883578" cy="2835668"/>
          </a:xfrm>
          <a:custGeom>
            <a:avLst/>
            <a:gdLst>
              <a:gd name="connsiteX0" fmla="*/ 0 w 883578"/>
              <a:gd name="connsiteY0" fmla="*/ 0 h 2835668"/>
              <a:gd name="connsiteX1" fmla="*/ 20548 w 883578"/>
              <a:gd name="connsiteY1" fmla="*/ 2835668 h 2835668"/>
              <a:gd name="connsiteX2" fmla="*/ 883578 w 883578"/>
              <a:gd name="connsiteY2" fmla="*/ 2835668 h 2835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3578" h="2835668">
                <a:moveTo>
                  <a:pt x="0" y="0"/>
                </a:moveTo>
                <a:lnTo>
                  <a:pt x="20548" y="2835668"/>
                </a:lnTo>
                <a:lnTo>
                  <a:pt x="883578" y="2835668"/>
                </a:lnTo>
              </a:path>
            </a:pathLst>
          </a:cu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5638800" y="38100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latin typeface="Times New Roman"/>
                <a:cs typeface="Times New Roman"/>
              </a:rPr>
              <a:t>aB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a,m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endParaRPr lang="en-US" i="1" dirty="0"/>
          </a:p>
        </p:txBody>
      </p:sp>
      <p:sp>
        <p:nvSpPr>
          <p:cNvPr id="31" name="TextBox 30"/>
          <p:cNvSpPr txBox="1"/>
          <p:nvPr/>
        </p:nvSpPr>
        <p:spPr>
          <a:xfrm>
            <a:off x="8458200" y="2057400"/>
            <a:ext cx="461665" cy="9144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primary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458200" y="4724400"/>
            <a:ext cx="461665" cy="1143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secondary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Total traffic </a:t>
            </a:r>
            <a:r>
              <a:rPr lang="en-US" i="1" dirty="0" smtClean="0"/>
              <a:t>a</a:t>
            </a:r>
            <a:r>
              <a:rPr lang="en-US" dirty="0" smtClean="0"/>
              <a:t> =50</a:t>
            </a:r>
          </a:p>
          <a:p>
            <a:r>
              <a:rPr lang="en-US" dirty="0" smtClean="0"/>
              <a:t>Primary system: </a:t>
            </a:r>
            <a:r>
              <a:rPr lang="en-US" i="1" dirty="0" smtClean="0"/>
              <a:t>m</a:t>
            </a:r>
            <a:r>
              <a:rPr lang="en-US" baseline="-25000" dirty="0" smtClean="0"/>
              <a:t>1</a:t>
            </a:r>
            <a:r>
              <a:rPr lang="en-US" dirty="0" smtClean="0"/>
              <a:t> = 50 servers</a:t>
            </a:r>
          </a:p>
          <a:p>
            <a:r>
              <a:rPr lang="en-US" dirty="0" smtClean="0"/>
              <a:t>Secondary system: </a:t>
            </a:r>
            <a:r>
              <a:rPr lang="en-US" i="1" dirty="0" smtClean="0"/>
              <a:t>m</a:t>
            </a:r>
            <a:r>
              <a:rPr lang="en-US" baseline="-25000" dirty="0" smtClean="0"/>
              <a:t>2</a:t>
            </a:r>
            <a:r>
              <a:rPr lang="en-US" dirty="0" smtClean="0"/>
              <a:t> = 5 servers</a:t>
            </a:r>
          </a:p>
          <a:p>
            <a:endParaRPr lang="en-US" dirty="0" smtClean="0"/>
          </a:p>
          <a:p>
            <a:r>
              <a:rPr lang="en-US" dirty="0" smtClean="0"/>
              <a:t>Overflow traffic: </a:t>
            </a:r>
            <a:r>
              <a:rPr lang="en-US" i="1" dirty="0" smtClean="0"/>
              <a:t>a’</a:t>
            </a:r>
            <a:r>
              <a:rPr lang="en-US" dirty="0" smtClean="0"/>
              <a:t> = 50 *</a:t>
            </a:r>
            <a:r>
              <a:rPr lang="en-US" i="1" dirty="0" smtClean="0"/>
              <a:t> B</a:t>
            </a:r>
            <a:r>
              <a:rPr lang="en-US" dirty="0" smtClean="0"/>
              <a:t>(50,50) = 5.24</a:t>
            </a:r>
          </a:p>
          <a:p>
            <a:r>
              <a:rPr lang="en-US" dirty="0" smtClean="0"/>
              <a:t>Overall blocked traffic: </a:t>
            </a:r>
            <a:r>
              <a:rPr lang="en-US" i="1" dirty="0" smtClean="0"/>
              <a:t>b</a:t>
            </a:r>
            <a:r>
              <a:rPr lang="en-US" dirty="0" smtClean="0"/>
              <a:t> = 50 * </a:t>
            </a:r>
            <a:r>
              <a:rPr lang="en-US" i="1" dirty="0" smtClean="0"/>
              <a:t>B</a:t>
            </a:r>
            <a:r>
              <a:rPr lang="en-US" dirty="0" smtClean="0"/>
              <a:t>(50,55) = 2.69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Blocking of overflow traffic: </a:t>
            </a:r>
            <a:r>
              <a:rPr lang="en-US" i="1" dirty="0" smtClean="0"/>
              <a:t>B</a:t>
            </a:r>
            <a:r>
              <a:rPr lang="en-US" i="1" baseline="-25000" dirty="0" smtClean="0"/>
              <a:t>o</a:t>
            </a:r>
            <a:r>
              <a:rPr lang="en-US" dirty="0" smtClean="0"/>
              <a:t> = 0.513</a:t>
            </a:r>
          </a:p>
          <a:p>
            <a:r>
              <a:rPr lang="en-US" dirty="0" smtClean="0"/>
              <a:t>Blocking if Poisson: </a:t>
            </a:r>
            <a:r>
              <a:rPr lang="en-US" i="1" dirty="0" smtClean="0"/>
              <a:t>B</a:t>
            </a:r>
            <a:r>
              <a:rPr lang="en-US" i="1" baseline="-25000" dirty="0" smtClean="0"/>
              <a:t>P</a:t>
            </a:r>
            <a:r>
              <a:rPr lang="en-US" dirty="0" smtClean="0"/>
              <a:t> = </a:t>
            </a:r>
            <a:r>
              <a:rPr lang="en-US" i="1" dirty="0" smtClean="0"/>
              <a:t>B</a:t>
            </a:r>
            <a:r>
              <a:rPr lang="en-US" dirty="0" smtClean="0"/>
              <a:t>(5.24,5) = 0.304 &lt; 0.513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Approximating Blocking in </a:t>
            </a:r>
            <a:br>
              <a:rPr lang="en-US" dirty="0" smtClean="0"/>
            </a:br>
            <a:r>
              <a:rPr lang="en-US" dirty="0" smtClean="0"/>
              <a:t>Non-Poisson Systems (including Overflow)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006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Two main approaches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Hayward approximation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Wilkinson Equivalent Random Theory (ERT) Method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Both rely on the notion of traffic </a:t>
            </a:r>
            <a:r>
              <a:rPr lang="en-US" i="1" dirty="0" smtClean="0"/>
              <a:t>“</a:t>
            </a:r>
            <a:r>
              <a:rPr lang="en-US" i="1" dirty="0" err="1" smtClean="0"/>
              <a:t>peakedness</a:t>
            </a:r>
            <a:r>
              <a:rPr lang="en-US" i="1" dirty="0" smtClean="0"/>
              <a:t>”</a:t>
            </a: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Consider offering traffic to an infinite server system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The </a:t>
            </a:r>
            <a:r>
              <a:rPr lang="en-US" dirty="0" err="1" smtClean="0"/>
              <a:t>peakedness</a:t>
            </a:r>
            <a:r>
              <a:rPr lang="en-US" dirty="0" smtClean="0"/>
              <a:t>, </a:t>
            </a:r>
            <a:r>
              <a:rPr lang="en-US" i="1" dirty="0" smtClean="0"/>
              <a:t>z,</a:t>
            </a:r>
            <a:r>
              <a:rPr lang="en-US" dirty="0" smtClean="0"/>
              <a:t> is the </a:t>
            </a:r>
            <a:r>
              <a:rPr lang="en-US" i="1" dirty="0" smtClean="0"/>
              <a:t>ratio</a:t>
            </a:r>
            <a:r>
              <a:rPr lang="en-US" dirty="0" smtClean="0"/>
              <a:t> of the variance of the number of servers occupied by the traffic to the mean number of servers occupied by the traffic:  </a:t>
            </a:r>
            <a:r>
              <a:rPr lang="en-US" i="1" dirty="0" smtClean="0"/>
              <a:t>	z = </a:t>
            </a:r>
            <a:r>
              <a:rPr lang="en-US" dirty="0" err="1" smtClean="0"/>
              <a:t>Var</a:t>
            </a:r>
            <a:r>
              <a:rPr lang="en-US" dirty="0" smtClean="0"/>
              <a:t>[</a:t>
            </a:r>
            <a:r>
              <a:rPr lang="en-US" i="1" dirty="0" smtClean="0"/>
              <a:t>N</a:t>
            </a:r>
            <a:r>
              <a:rPr lang="en-US" dirty="0" smtClean="0"/>
              <a:t>]/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N</a:t>
            </a:r>
            <a:r>
              <a:rPr lang="en-US" dirty="0" smtClean="0"/>
              <a:t>]</a:t>
            </a:r>
            <a:endParaRPr lang="en-US" i="1" dirty="0" smtClean="0"/>
          </a:p>
          <a:p>
            <a:pPr lvl="2">
              <a:lnSpc>
                <a:spcPct val="120000"/>
              </a:lnSpc>
            </a:pPr>
            <a:r>
              <a:rPr lang="en-US" dirty="0" smtClean="0"/>
              <a:t>For Poisson traffic, </a:t>
            </a:r>
            <a:r>
              <a:rPr lang="en-US" i="1" dirty="0" smtClean="0"/>
              <a:t>z =</a:t>
            </a:r>
            <a:r>
              <a:rPr lang="en-US" dirty="0" smtClean="0"/>
              <a:t> 1 (the distribution of the number of busy server in an M/M/</a:t>
            </a:r>
            <a:r>
              <a:rPr lang="en-US" dirty="0" smtClean="0">
                <a:latin typeface="Times New Roman"/>
                <a:cs typeface="Times New Roman"/>
              </a:rPr>
              <a:t>∞ queue is Poisson)</a:t>
            </a:r>
            <a:endParaRPr lang="en-US" dirty="0" smtClean="0"/>
          </a:p>
          <a:p>
            <a:pPr lvl="2">
              <a:lnSpc>
                <a:spcPct val="120000"/>
              </a:lnSpc>
            </a:pPr>
            <a:r>
              <a:rPr lang="en-US" dirty="0" smtClean="0"/>
              <a:t>For overflow </a:t>
            </a:r>
            <a:r>
              <a:rPr lang="en-US" dirty="0" smtClean="0"/>
              <a:t>traffic of system of </a:t>
            </a:r>
            <a:r>
              <a:rPr lang="en-US" i="1" dirty="0" smtClean="0"/>
              <a:t>m</a:t>
            </a:r>
            <a:r>
              <a:rPr lang="en-US" baseline="-25000" dirty="0" smtClean="0"/>
              <a:t>1</a:t>
            </a:r>
            <a:r>
              <a:rPr lang="en-US" dirty="0" smtClean="0"/>
              <a:t> servers offered </a:t>
            </a:r>
            <a:r>
              <a:rPr lang="en-US" i="1" dirty="0" smtClean="0"/>
              <a:t>a </a:t>
            </a:r>
            <a:r>
              <a:rPr lang="en-US" dirty="0" smtClean="0"/>
              <a:t> units of traffic </a:t>
            </a:r>
            <a:r>
              <a:rPr lang="en-US" i="1" dirty="0" smtClean="0"/>
              <a:t>z = </a:t>
            </a:r>
            <a:r>
              <a:rPr lang="en-US" dirty="0" smtClean="0"/>
              <a:t>1</a:t>
            </a:r>
            <a:r>
              <a:rPr lang="en-US" i="1" dirty="0" smtClean="0"/>
              <a:t>-a’</a:t>
            </a:r>
            <a:r>
              <a:rPr lang="en-US" dirty="0" smtClean="0"/>
              <a:t>+</a:t>
            </a:r>
            <a:r>
              <a:rPr lang="en-US" i="1" dirty="0" smtClean="0"/>
              <a:t>a/</a:t>
            </a:r>
            <a:r>
              <a:rPr lang="en-US" dirty="0" smtClean="0"/>
              <a:t>(</a:t>
            </a:r>
            <a:r>
              <a:rPr lang="en-US" i="1" dirty="0" smtClean="0"/>
              <a:t>m</a:t>
            </a:r>
            <a:r>
              <a:rPr lang="en-US" baseline="-25000" dirty="0" smtClean="0"/>
              <a:t>1</a:t>
            </a:r>
            <a:r>
              <a:rPr lang="en-US" dirty="0" smtClean="0"/>
              <a:t>+1</a:t>
            </a:r>
            <a:r>
              <a:rPr lang="en-US" i="1" dirty="0" smtClean="0"/>
              <a:t>- </a:t>
            </a:r>
            <a:r>
              <a:rPr lang="en-US" i="1" dirty="0" err="1" smtClean="0"/>
              <a:t>a+a</a:t>
            </a:r>
            <a:r>
              <a:rPr lang="en-US" i="1" dirty="0" smtClean="0"/>
              <a:t>’</a:t>
            </a:r>
            <a:r>
              <a:rPr lang="en-US" dirty="0" smtClean="0"/>
              <a:t>), where </a:t>
            </a:r>
            <a:r>
              <a:rPr lang="en-US" i="1" dirty="0" smtClean="0"/>
              <a:t>a’=B</a:t>
            </a:r>
            <a:r>
              <a:rPr lang="en-US" dirty="0" smtClean="0"/>
              <a:t>(</a:t>
            </a:r>
            <a:r>
              <a:rPr lang="en-US" i="1" dirty="0" smtClean="0"/>
              <a:t>a,m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Peakedness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404708"/>
            <a:ext cx="8033701" cy="4843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Hayward’s Approximation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800600" cy="48006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Let </a:t>
            </a:r>
            <a:r>
              <a:rPr lang="en-US" i="1" dirty="0" smtClean="0"/>
              <a:t>c</a:t>
            </a:r>
            <a:r>
              <a:rPr lang="en-US" dirty="0" smtClean="0"/>
              <a:t> be capacity (# servers) for a single job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R = </a:t>
            </a:r>
            <a:r>
              <a:rPr lang="en-US" i="1" dirty="0" err="1" smtClean="0"/>
              <a:t>N</a:t>
            </a:r>
            <a:r>
              <a:rPr lang="en-US" dirty="0" err="1" smtClean="0">
                <a:sym typeface="Symbol"/>
              </a:rPr>
              <a:t></a:t>
            </a:r>
            <a:r>
              <a:rPr lang="en-US" i="1" dirty="0" err="1" smtClean="0">
                <a:sym typeface="Symbol"/>
              </a:rPr>
              <a:t>c</a:t>
            </a:r>
            <a:r>
              <a:rPr lang="en-US" dirty="0" smtClean="0">
                <a:sym typeface="Symbol"/>
              </a:rPr>
              <a:t> is total capacity used by </a:t>
            </a:r>
            <a:r>
              <a:rPr lang="en-US" i="1" dirty="0" smtClean="0">
                <a:sym typeface="Symbol"/>
              </a:rPr>
              <a:t>N </a:t>
            </a:r>
            <a:r>
              <a:rPr lang="en-US" dirty="0" smtClean="0">
                <a:sym typeface="Symbol"/>
              </a:rPr>
              <a:t>jobs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/>
              </a:rPr>
              <a:t>Poisson:  </a:t>
            </a:r>
            <a:r>
              <a:rPr lang="en-US" i="1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[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] =</a:t>
            </a:r>
            <a:r>
              <a:rPr lang="en-US" i="1" dirty="0" smtClean="0">
                <a:sym typeface="Symbol"/>
              </a:rPr>
              <a:t> a</a:t>
            </a:r>
            <a:r>
              <a:rPr lang="en-US" dirty="0" smtClean="0">
                <a:sym typeface="Symbol"/>
              </a:rPr>
              <a:t> and </a:t>
            </a:r>
            <a:r>
              <a:rPr lang="en-US" dirty="0" err="1" smtClean="0">
                <a:sym typeface="Symbol"/>
              </a:rPr>
              <a:t>Var</a:t>
            </a:r>
            <a:r>
              <a:rPr lang="en-US" dirty="0" smtClean="0">
                <a:sym typeface="Symbol"/>
              </a:rPr>
              <a:t>[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] = </a:t>
            </a:r>
            <a:r>
              <a:rPr lang="en-US" i="1" dirty="0" smtClean="0">
                <a:sym typeface="Symbol"/>
              </a:rPr>
              <a:t>a</a:t>
            </a:r>
            <a:endParaRPr lang="en-US" dirty="0" smtClean="0">
              <a:sym typeface="Symbol"/>
            </a:endParaRPr>
          </a:p>
          <a:p>
            <a:pPr lvl="1">
              <a:lnSpc>
                <a:spcPct val="120000"/>
              </a:lnSpc>
            </a:pPr>
            <a:r>
              <a:rPr lang="en-US" i="1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[</a:t>
            </a:r>
            <a:r>
              <a:rPr lang="en-US" i="1" dirty="0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] = </a:t>
            </a:r>
            <a:r>
              <a:rPr lang="en-US" i="1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[</a:t>
            </a:r>
            <a:r>
              <a:rPr lang="en-US" i="1" dirty="0" err="1" smtClean="0">
                <a:sym typeface="Symbol"/>
              </a:rPr>
              <a:t>c</a:t>
            </a:r>
            <a:r>
              <a:rPr lang="en-US" dirty="0" err="1" smtClean="0">
                <a:sym typeface="Symbol"/>
              </a:rPr>
              <a:t></a:t>
            </a:r>
            <a:r>
              <a:rPr lang="en-US" i="1" dirty="0" err="1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] = </a:t>
            </a:r>
            <a:r>
              <a:rPr lang="en-US" i="1" dirty="0" smtClean="0">
                <a:sym typeface="Symbol"/>
              </a:rPr>
              <a:t>c</a:t>
            </a:r>
            <a:r>
              <a:rPr lang="en-US" dirty="0" smtClean="0">
                <a:sym typeface="Symbol"/>
              </a:rPr>
              <a:t>  </a:t>
            </a:r>
            <a:r>
              <a:rPr lang="en-US" i="1" dirty="0" smtClean="0">
                <a:sym typeface="Symbol"/>
              </a:rPr>
              <a:t>a; </a:t>
            </a:r>
            <a:r>
              <a:rPr lang="en-US" dirty="0" err="1" smtClean="0">
                <a:sym typeface="Symbol"/>
              </a:rPr>
              <a:t>Var</a:t>
            </a:r>
            <a:r>
              <a:rPr lang="en-US" dirty="0" smtClean="0">
                <a:sym typeface="Symbol"/>
              </a:rPr>
              <a:t>[</a:t>
            </a:r>
            <a:r>
              <a:rPr lang="en-US" i="1" dirty="0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] = </a:t>
            </a:r>
            <a:r>
              <a:rPr lang="en-US" dirty="0" err="1" smtClean="0">
                <a:sym typeface="Symbol"/>
              </a:rPr>
              <a:t>Var</a:t>
            </a:r>
            <a:r>
              <a:rPr lang="en-US" dirty="0" smtClean="0">
                <a:sym typeface="Symbol"/>
              </a:rPr>
              <a:t>[</a:t>
            </a:r>
            <a:r>
              <a:rPr lang="en-US" i="1" dirty="0" smtClean="0">
                <a:sym typeface="Symbol"/>
              </a:rPr>
              <a:t>c</a:t>
            </a:r>
            <a:r>
              <a:rPr lang="en-US" dirty="0" smtClean="0">
                <a:sym typeface="Symbol"/>
              </a:rPr>
              <a:t> 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] = </a:t>
            </a:r>
            <a:r>
              <a:rPr lang="en-US" i="1" dirty="0" smtClean="0">
                <a:sym typeface="Symbol"/>
              </a:rPr>
              <a:t>c</a:t>
            </a:r>
            <a:r>
              <a:rPr lang="en-US" baseline="30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  </a:t>
            </a:r>
            <a:r>
              <a:rPr lang="en-US" i="1" dirty="0" smtClean="0">
                <a:sym typeface="Symbol"/>
              </a:rPr>
              <a:t>a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/>
              </a:rPr>
              <a:t>Non-Poisson: </a:t>
            </a:r>
            <a:r>
              <a:rPr lang="en-US" i="1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[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] =</a:t>
            </a:r>
            <a:r>
              <a:rPr lang="en-US" i="1" dirty="0" smtClean="0">
                <a:sym typeface="Symbol"/>
              </a:rPr>
              <a:t> a</a:t>
            </a:r>
            <a:r>
              <a:rPr lang="en-US" dirty="0" smtClean="0">
                <a:sym typeface="Symbol"/>
              </a:rPr>
              <a:t> and </a:t>
            </a:r>
            <a:r>
              <a:rPr lang="en-US" dirty="0" err="1" smtClean="0">
                <a:sym typeface="Symbol"/>
              </a:rPr>
              <a:t>Var</a:t>
            </a:r>
            <a:r>
              <a:rPr lang="en-US" dirty="0" smtClean="0">
                <a:sym typeface="Symbol"/>
              </a:rPr>
              <a:t>[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] = </a:t>
            </a:r>
            <a:r>
              <a:rPr lang="en-US" i="1" dirty="0" smtClean="0">
                <a:sym typeface="Symbol"/>
              </a:rPr>
              <a:t>v</a:t>
            </a:r>
          </a:p>
          <a:p>
            <a:pPr lvl="1">
              <a:lnSpc>
                <a:spcPct val="120000"/>
              </a:lnSpc>
            </a:pPr>
            <a:r>
              <a:rPr lang="en-US" i="1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[</a:t>
            </a:r>
            <a:r>
              <a:rPr lang="en-US" i="1" dirty="0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] = </a:t>
            </a:r>
            <a:r>
              <a:rPr lang="en-US" i="1" dirty="0" smtClean="0">
                <a:sym typeface="Symbol"/>
              </a:rPr>
              <a:t>c</a:t>
            </a:r>
            <a:r>
              <a:rPr lang="en-US" dirty="0" smtClean="0">
                <a:sym typeface="Symbol"/>
              </a:rPr>
              <a:t>  </a:t>
            </a:r>
            <a:r>
              <a:rPr lang="en-US" i="1" dirty="0" smtClean="0">
                <a:sym typeface="Symbol"/>
              </a:rPr>
              <a:t>a</a:t>
            </a:r>
            <a:r>
              <a:rPr lang="en-US" dirty="0" smtClean="0">
                <a:sym typeface="Symbol"/>
              </a:rPr>
              <a:t>; </a:t>
            </a:r>
            <a:r>
              <a:rPr lang="en-US" dirty="0" err="1" smtClean="0">
                <a:sym typeface="Symbol"/>
              </a:rPr>
              <a:t>Var</a:t>
            </a:r>
            <a:r>
              <a:rPr lang="en-US" dirty="0" smtClean="0">
                <a:sym typeface="Symbol"/>
              </a:rPr>
              <a:t>[</a:t>
            </a:r>
            <a:r>
              <a:rPr lang="en-US" i="1" dirty="0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] = </a:t>
            </a:r>
            <a:r>
              <a:rPr lang="en-US" i="1" dirty="0" smtClean="0">
                <a:sym typeface="Symbol"/>
              </a:rPr>
              <a:t>c</a:t>
            </a:r>
            <a:r>
              <a:rPr lang="en-US" baseline="30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  </a:t>
            </a:r>
            <a:r>
              <a:rPr lang="en-US" i="1" dirty="0" smtClean="0">
                <a:sym typeface="Symbol"/>
              </a:rPr>
              <a:t>v</a:t>
            </a:r>
          </a:p>
          <a:p>
            <a:pPr lvl="3">
              <a:lnSpc>
                <a:spcPct val="120000"/>
              </a:lnSpc>
            </a:pP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/>
              </a:rPr>
              <a:t>Replace non-Poisson traffic by an “equivalent” Poisson traffic (</a:t>
            </a:r>
            <a:r>
              <a:rPr lang="en-US" i="1" dirty="0" err="1" smtClean="0">
                <a:sym typeface="Symbol"/>
              </a:rPr>
              <a:t>a'</a:t>
            </a:r>
            <a:r>
              <a:rPr lang="en-US" dirty="0" err="1" smtClean="0">
                <a:sym typeface="Symbol"/>
              </a:rPr>
              <a:t>,</a:t>
            </a:r>
            <a:r>
              <a:rPr lang="en-US" i="1" dirty="0" err="1" smtClean="0">
                <a:sym typeface="Symbol"/>
              </a:rPr>
              <a:t>c</a:t>
            </a:r>
            <a:r>
              <a:rPr lang="en-US" i="1" dirty="0" smtClean="0">
                <a:sym typeface="Symbol"/>
              </a:rPr>
              <a:t>‘</a:t>
            </a:r>
            <a:r>
              <a:rPr lang="en-US" dirty="0" smtClean="0">
                <a:sym typeface="Symbol"/>
              </a:rPr>
              <a:t>) 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R</a:t>
            </a:r>
            <a:r>
              <a:rPr lang="en-US" dirty="0" smtClean="0"/>
              <a:t>] = 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R</a:t>
            </a:r>
            <a:r>
              <a:rPr lang="en-US" i="1" dirty="0" smtClean="0">
                <a:sym typeface="Symbol"/>
              </a:rPr>
              <a:t>'</a:t>
            </a:r>
            <a:r>
              <a:rPr lang="en-US" dirty="0" smtClean="0">
                <a:sym typeface="Symbol"/>
              </a:rPr>
              <a:t>]  </a:t>
            </a:r>
            <a:r>
              <a:rPr lang="en-US" i="1" dirty="0" smtClean="0">
                <a:sym typeface="Symbol"/>
              </a:rPr>
              <a:t>a'</a:t>
            </a:r>
            <a:r>
              <a:rPr lang="en-US" dirty="0" smtClean="0">
                <a:sym typeface="Symbol"/>
              </a:rPr>
              <a:t> </a:t>
            </a:r>
            <a:r>
              <a:rPr lang="en-US" i="1" dirty="0" smtClean="0">
                <a:sym typeface="Symbol"/>
              </a:rPr>
              <a:t> c' </a:t>
            </a:r>
            <a:r>
              <a:rPr lang="en-US" dirty="0" smtClean="0">
                <a:sym typeface="Symbol"/>
              </a:rPr>
              <a:t>= </a:t>
            </a:r>
            <a:r>
              <a:rPr lang="en-US" i="1" dirty="0" smtClean="0">
                <a:sym typeface="Symbol"/>
              </a:rPr>
              <a:t>a </a:t>
            </a:r>
            <a:r>
              <a:rPr lang="en-US" dirty="0" smtClean="0">
                <a:sym typeface="Symbol"/>
              </a:rPr>
              <a:t></a:t>
            </a:r>
            <a:r>
              <a:rPr lang="en-US" i="1" dirty="0" smtClean="0">
                <a:sym typeface="Symbol"/>
              </a:rPr>
              <a:t> c</a:t>
            </a:r>
          </a:p>
          <a:p>
            <a:pPr lvl="1">
              <a:lnSpc>
                <a:spcPct val="120000"/>
              </a:lnSpc>
            </a:pPr>
            <a:r>
              <a:rPr lang="en-US" dirty="0" err="1" smtClean="0">
                <a:sym typeface="Symbol"/>
              </a:rPr>
              <a:t>Var</a:t>
            </a:r>
            <a:r>
              <a:rPr lang="en-US" dirty="0" smtClean="0">
                <a:sym typeface="Symbol"/>
              </a:rPr>
              <a:t>[</a:t>
            </a:r>
            <a:r>
              <a:rPr lang="en-US" i="1" dirty="0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] = </a:t>
            </a:r>
            <a:r>
              <a:rPr lang="en-US" dirty="0" err="1" smtClean="0">
                <a:sym typeface="Symbol"/>
              </a:rPr>
              <a:t>Var</a:t>
            </a:r>
            <a:r>
              <a:rPr lang="en-US" dirty="0" smtClean="0">
                <a:sym typeface="Symbol"/>
              </a:rPr>
              <a:t>[</a:t>
            </a:r>
            <a:r>
              <a:rPr lang="en-US" i="1" dirty="0" smtClean="0"/>
              <a:t>R</a:t>
            </a:r>
            <a:r>
              <a:rPr lang="en-US" i="1" dirty="0" smtClean="0">
                <a:sym typeface="Symbol"/>
              </a:rPr>
              <a:t>'</a:t>
            </a:r>
            <a:r>
              <a:rPr lang="en-US" dirty="0" smtClean="0">
                <a:sym typeface="Symbol"/>
              </a:rPr>
              <a:t>]  </a:t>
            </a:r>
            <a:r>
              <a:rPr lang="en-US" i="1" dirty="0" smtClean="0">
                <a:sym typeface="Symbol"/>
              </a:rPr>
              <a:t>a'</a:t>
            </a:r>
            <a:r>
              <a:rPr lang="en-US" dirty="0" smtClean="0">
                <a:sym typeface="Symbol"/>
              </a:rPr>
              <a:t> </a:t>
            </a:r>
            <a:r>
              <a:rPr lang="en-US" i="1" dirty="0" smtClean="0">
                <a:sym typeface="Symbol"/>
              </a:rPr>
              <a:t> c'</a:t>
            </a:r>
            <a:r>
              <a:rPr lang="en-US" baseline="30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= </a:t>
            </a:r>
            <a:r>
              <a:rPr lang="en-US" i="1" dirty="0" smtClean="0">
                <a:sym typeface="Symbol"/>
              </a:rPr>
              <a:t>v </a:t>
            </a:r>
            <a:r>
              <a:rPr lang="en-US" dirty="0" smtClean="0">
                <a:sym typeface="Symbol"/>
              </a:rPr>
              <a:t></a:t>
            </a:r>
            <a:r>
              <a:rPr lang="en-US" i="1" dirty="0" smtClean="0">
                <a:sym typeface="Symbol"/>
              </a:rPr>
              <a:t> c</a:t>
            </a:r>
            <a:r>
              <a:rPr lang="en-US" baseline="30000" dirty="0" smtClean="0">
                <a:sym typeface="Symbol"/>
              </a:rPr>
              <a:t>2</a:t>
            </a:r>
          </a:p>
          <a:p>
            <a:pPr lvl="3">
              <a:lnSpc>
                <a:spcPct val="120000"/>
              </a:lnSpc>
            </a:pP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/>
              </a:rPr>
              <a:t>This yields</a:t>
            </a:r>
          </a:p>
          <a:p>
            <a:pPr lvl="1">
              <a:lnSpc>
                <a:spcPct val="120000"/>
              </a:lnSpc>
            </a:pPr>
            <a:r>
              <a:rPr lang="en-US" i="1" dirty="0" smtClean="0">
                <a:sym typeface="Symbol"/>
              </a:rPr>
              <a:t>a'</a:t>
            </a:r>
            <a:r>
              <a:rPr lang="en-US" dirty="0" smtClean="0">
                <a:sym typeface="Symbol"/>
              </a:rPr>
              <a:t> =</a:t>
            </a:r>
            <a:r>
              <a:rPr lang="en-US" i="1" dirty="0" smtClean="0">
                <a:sym typeface="Symbol"/>
              </a:rPr>
              <a:t> a</a:t>
            </a:r>
            <a:r>
              <a:rPr lang="en-US" baseline="30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/</a:t>
            </a:r>
            <a:r>
              <a:rPr lang="en-US" i="1" dirty="0" smtClean="0">
                <a:sym typeface="Symbol"/>
              </a:rPr>
              <a:t>v  </a:t>
            </a:r>
            <a:r>
              <a:rPr lang="en-US" dirty="0" smtClean="0">
                <a:sym typeface="Symbol"/>
              </a:rPr>
              <a:t>(equivalent intensity)</a:t>
            </a:r>
          </a:p>
          <a:p>
            <a:pPr lvl="1">
              <a:lnSpc>
                <a:spcPct val="120000"/>
              </a:lnSpc>
            </a:pPr>
            <a:r>
              <a:rPr lang="en-US" i="1" dirty="0" smtClean="0">
                <a:sym typeface="Symbol"/>
              </a:rPr>
              <a:t>c'</a:t>
            </a:r>
            <a:r>
              <a:rPr lang="en-US" dirty="0" smtClean="0">
                <a:sym typeface="Symbol"/>
              </a:rPr>
              <a:t> =</a:t>
            </a:r>
            <a:r>
              <a:rPr lang="en-US" i="1" dirty="0" smtClean="0">
                <a:sym typeface="Symbol"/>
              </a:rPr>
              <a:t> c</a:t>
            </a:r>
            <a:r>
              <a:rPr lang="en-US" dirty="0" smtClean="0">
                <a:sym typeface="Symbol"/>
              </a:rPr>
              <a:t> </a:t>
            </a:r>
            <a:r>
              <a:rPr lang="en-US" i="1" dirty="0" smtClean="0">
                <a:sym typeface="Symbol"/>
              </a:rPr>
              <a:t> v</a:t>
            </a:r>
            <a:r>
              <a:rPr lang="en-US" dirty="0" smtClean="0">
                <a:sym typeface="Symbol"/>
              </a:rPr>
              <a:t>/</a:t>
            </a:r>
            <a:r>
              <a:rPr lang="en-US" i="1" dirty="0" smtClean="0">
                <a:sym typeface="Symbol"/>
              </a:rPr>
              <a:t>a  </a:t>
            </a:r>
            <a:r>
              <a:rPr lang="en-US" dirty="0" smtClean="0">
                <a:sym typeface="Symbol"/>
              </a:rPr>
              <a:t>(equivalent per job capacity)</a:t>
            </a:r>
          </a:p>
          <a:p>
            <a:pPr lvl="1">
              <a:lnSpc>
                <a:spcPct val="120000"/>
              </a:lnSpc>
              <a:buNone/>
            </a:pPr>
            <a:r>
              <a:rPr lang="en-US" dirty="0" smtClean="0">
                <a:sym typeface="Symbol"/>
              </a:rPr>
              <a:t>Note: </a:t>
            </a:r>
            <a:r>
              <a:rPr lang="en-US" i="1" dirty="0" smtClean="0">
                <a:sym typeface="Symbol"/>
              </a:rPr>
              <a:t>a'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c' = ac</a:t>
            </a:r>
            <a:r>
              <a:rPr lang="en-US" dirty="0" smtClean="0">
                <a:sym typeface="Symbol"/>
              </a:rPr>
              <a:t> (same traffic intensity)</a:t>
            </a:r>
            <a:endParaRPr lang="en-US" dirty="0" smtClean="0"/>
          </a:p>
          <a:p>
            <a:pPr lvl="1">
              <a:lnSpc>
                <a:spcPct val="120000"/>
              </a:lnSpc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953000" y="1600200"/>
            <a:ext cx="3962400" cy="4525963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Non-Poisson system with </a:t>
            </a:r>
            <a:r>
              <a:rPr lang="en-US" i="1" dirty="0" smtClean="0"/>
              <a:t>m </a:t>
            </a:r>
            <a:r>
              <a:rPr lang="en-US" dirty="0" smtClean="0"/>
              <a:t>servers and traffic intensity </a:t>
            </a:r>
            <a:r>
              <a:rPr lang="en-US" i="1" dirty="0" smtClean="0"/>
              <a:t>a</a:t>
            </a:r>
            <a:r>
              <a:rPr lang="en-US" dirty="0" smtClean="0"/>
              <a:t> is modeled as an </a:t>
            </a:r>
            <a:r>
              <a:rPr lang="en-US" i="1" dirty="0" smtClean="0"/>
              <a:t>equivalent</a:t>
            </a:r>
            <a:r>
              <a:rPr lang="en-US" dirty="0" smtClean="0"/>
              <a:t> system with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m</a:t>
            </a:r>
            <a:r>
              <a:rPr lang="en-US" i="1" dirty="0" smtClean="0">
                <a:sym typeface="Symbol"/>
              </a:rPr>
              <a:t>'</a:t>
            </a:r>
            <a:r>
              <a:rPr lang="en-US" dirty="0" smtClean="0">
                <a:sym typeface="Symbol"/>
              </a:rPr>
              <a:t>  = (</a:t>
            </a:r>
            <a:r>
              <a:rPr lang="en-US" i="1" dirty="0" smtClean="0">
                <a:sym typeface="Symbol"/>
              </a:rPr>
              <a:t>m</a:t>
            </a:r>
            <a:r>
              <a:rPr lang="en-US" dirty="0" smtClean="0">
                <a:sym typeface="Symbol"/>
              </a:rPr>
              <a:t>  </a:t>
            </a:r>
            <a:r>
              <a:rPr lang="en-US" i="1" dirty="0" smtClean="0">
                <a:sym typeface="Symbol"/>
              </a:rPr>
              <a:t>c</a:t>
            </a:r>
            <a:r>
              <a:rPr lang="en-US" dirty="0" smtClean="0">
                <a:sym typeface="Symbol"/>
              </a:rPr>
              <a:t>)/</a:t>
            </a:r>
            <a:r>
              <a:rPr lang="en-US" i="1" dirty="0" smtClean="0">
                <a:sym typeface="Symbol"/>
              </a:rPr>
              <a:t>c'</a:t>
            </a:r>
            <a:r>
              <a:rPr lang="en-US" dirty="0" smtClean="0">
                <a:sym typeface="Symbol"/>
              </a:rPr>
              <a:t> = </a:t>
            </a:r>
            <a:r>
              <a:rPr lang="en-US" i="1" dirty="0" smtClean="0">
                <a:sym typeface="Symbol"/>
              </a:rPr>
              <a:t>m</a:t>
            </a:r>
            <a:r>
              <a:rPr lang="en-US" dirty="0" smtClean="0">
                <a:sym typeface="Symbol"/>
              </a:rPr>
              <a:t>  </a:t>
            </a:r>
            <a:r>
              <a:rPr lang="en-US" i="1" dirty="0" smtClean="0">
                <a:sym typeface="Symbol"/>
              </a:rPr>
              <a:t>a/v  </a:t>
            </a:r>
            <a:r>
              <a:rPr lang="en-US" dirty="0" smtClean="0">
                <a:sym typeface="Symbol"/>
              </a:rPr>
              <a:t>servers</a:t>
            </a:r>
          </a:p>
          <a:p>
            <a:pPr lvl="1">
              <a:lnSpc>
                <a:spcPct val="120000"/>
              </a:lnSpc>
            </a:pPr>
            <a:r>
              <a:rPr lang="en-US" i="1" dirty="0" smtClean="0">
                <a:sym typeface="Symbol"/>
              </a:rPr>
              <a:t>a'</a:t>
            </a:r>
            <a:r>
              <a:rPr lang="en-US" dirty="0" smtClean="0">
                <a:sym typeface="Symbol"/>
              </a:rPr>
              <a:t> =</a:t>
            </a:r>
            <a:r>
              <a:rPr lang="en-US" i="1" dirty="0" smtClean="0">
                <a:sym typeface="Symbol"/>
              </a:rPr>
              <a:t> a</a:t>
            </a:r>
            <a:r>
              <a:rPr lang="en-US" baseline="30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/</a:t>
            </a:r>
            <a:r>
              <a:rPr lang="en-US" i="1" dirty="0" smtClean="0">
                <a:sym typeface="Symbol"/>
              </a:rPr>
              <a:t>v  </a:t>
            </a:r>
            <a:r>
              <a:rPr lang="en-US" dirty="0" smtClean="0">
                <a:sym typeface="Symbol"/>
              </a:rPr>
              <a:t>(input traffic)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/>
              </a:rPr>
              <a:t>Blocking probability approximation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sym typeface="Symbol"/>
              </a:rPr>
              <a:t>	</a:t>
            </a:r>
            <a:r>
              <a:rPr lang="en-US" i="1" dirty="0" smtClean="0">
                <a:sym typeface="Symbol"/>
              </a:rPr>
              <a:t>B</a:t>
            </a:r>
            <a:r>
              <a:rPr lang="en-US" i="1" baseline="-25000" dirty="0" smtClean="0">
                <a:sym typeface="Symbol"/>
              </a:rPr>
              <a:t>NP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err="1" smtClean="0">
                <a:sym typeface="Symbol"/>
              </a:rPr>
              <a:t>a,m</a:t>
            </a:r>
            <a:r>
              <a:rPr lang="en-US" dirty="0" smtClean="0">
                <a:sym typeface="Symbol"/>
              </a:rPr>
              <a:t>) = </a:t>
            </a:r>
            <a:r>
              <a:rPr lang="en-US" i="1" dirty="0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err="1" smtClean="0">
                <a:sym typeface="Symbol"/>
              </a:rPr>
              <a:t>a'</a:t>
            </a:r>
            <a:r>
              <a:rPr lang="en-US" dirty="0" err="1" smtClean="0">
                <a:sym typeface="Symbol"/>
              </a:rPr>
              <a:t>,</a:t>
            </a:r>
            <a:r>
              <a:rPr lang="en-US" i="1" dirty="0" err="1" smtClean="0"/>
              <a:t>m</a:t>
            </a:r>
            <a:r>
              <a:rPr lang="en-US" i="1" dirty="0" smtClean="0">
                <a:sym typeface="Symbol"/>
              </a:rPr>
              <a:t>’</a:t>
            </a:r>
            <a:r>
              <a:rPr lang="en-US" dirty="0" smtClean="0">
                <a:sym typeface="Symbol"/>
              </a:rPr>
              <a:t>) = </a:t>
            </a:r>
            <a:r>
              <a:rPr lang="en-US" i="1" dirty="0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a</a:t>
            </a:r>
            <a:r>
              <a:rPr lang="en-US" baseline="30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/</a:t>
            </a:r>
            <a:r>
              <a:rPr lang="en-US" i="1" dirty="0" err="1" smtClean="0">
                <a:sym typeface="Symbol"/>
              </a:rPr>
              <a:t>v,m</a:t>
            </a:r>
            <a:r>
              <a:rPr lang="en-US" dirty="0" smtClean="0">
                <a:sym typeface="Symbol"/>
              </a:rPr>
              <a:t>  </a:t>
            </a:r>
            <a:r>
              <a:rPr lang="en-US" i="1" dirty="0" smtClean="0">
                <a:sym typeface="Symbol"/>
              </a:rPr>
              <a:t>a/v</a:t>
            </a:r>
            <a:r>
              <a:rPr lang="en-US" dirty="0" smtClean="0">
                <a:sym typeface="Symbol"/>
              </a:rPr>
              <a:t>)</a:t>
            </a:r>
          </a:p>
          <a:p>
            <a:pPr lvl="4">
              <a:lnSpc>
                <a:spcPct val="120000"/>
              </a:lnSpc>
            </a:pP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sym typeface="Symbol"/>
              </a:rPr>
              <a:t>		</a:t>
            </a:r>
            <a:r>
              <a:rPr lang="en-US" b="1" dirty="0" smtClean="0">
                <a:sym typeface="Symbol"/>
              </a:rPr>
              <a:t> </a:t>
            </a:r>
            <a:r>
              <a:rPr lang="en-US" b="1" i="1" dirty="0" smtClean="0">
                <a:sym typeface="Symbol"/>
              </a:rPr>
              <a:t>B</a:t>
            </a:r>
            <a:r>
              <a:rPr lang="en-US" b="1" i="1" baseline="-25000" dirty="0" smtClean="0">
                <a:sym typeface="Symbol"/>
              </a:rPr>
              <a:t>NP</a:t>
            </a:r>
            <a:r>
              <a:rPr lang="en-US" b="1" dirty="0" smtClean="0">
                <a:sym typeface="Symbol"/>
              </a:rPr>
              <a:t>(</a:t>
            </a:r>
            <a:r>
              <a:rPr lang="en-US" b="1" i="1" dirty="0" err="1" smtClean="0">
                <a:sym typeface="Symbol"/>
              </a:rPr>
              <a:t>a,m</a:t>
            </a:r>
            <a:r>
              <a:rPr lang="en-US" b="1" dirty="0" smtClean="0">
                <a:sym typeface="Symbol"/>
              </a:rPr>
              <a:t>) = </a:t>
            </a:r>
            <a:r>
              <a:rPr lang="en-US" b="1" i="1" dirty="0" smtClean="0">
                <a:sym typeface="Symbol"/>
              </a:rPr>
              <a:t>B</a:t>
            </a:r>
            <a:r>
              <a:rPr lang="en-US" b="1" dirty="0" smtClean="0">
                <a:sym typeface="Symbol"/>
              </a:rPr>
              <a:t>(</a:t>
            </a:r>
            <a:r>
              <a:rPr lang="en-US" b="1" i="1" dirty="0" smtClean="0">
                <a:sym typeface="Symbol"/>
              </a:rPr>
              <a:t>a/</a:t>
            </a:r>
            <a:r>
              <a:rPr lang="en-US" b="1" i="1" dirty="0" err="1" smtClean="0">
                <a:sym typeface="Symbol"/>
              </a:rPr>
              <a:t>z,m</a:t>
            </a:r>
            <a:r>
              <a:rPr lang="en-US" b="1" i="1" dirty="0" smtClean="0">
                <a:sym typeface="Symbol"/>
              </a:rPr>
              <a:t>/z</a:t>
            </a:r>
            <a:r>
              <a:rPr lang="en-US" b="1" dirty="0" smtClean="0">
                <a:sym typeface="Symbol"/>
              </a:rPr>
              <a:t>) 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sym typeface="Symbol"/>
              </a:rPr>
              <a:t>	where </a:t>
            </a:r>
            <a:r>
              <a:rPr lang="en-US" i="1" dirty="0" smtClean="0">
                <a:sym typeface="Symbol"/>
              </a:rPr>
              <a:t>z = v/a, </a:t>
            </a:r>
            <a:r>
              <a:rPr lang="en-US" dirty="0" smtClean="0">
                <a:sym typeface="Symbol"/>
              </a:rPr>
              <a:t>the overflow traffic </a:t>
            </a:r>
            <a:r>
              <a:rPr lang="en-US" dirty="0" err="1" smtClean="0">
                <a:sym typeface="Symbol"/>
              </a:rPr>
              <a:t>peakedness</a:t>
            </a:r>
            <a:endParaRPr lang="en-US" dirty="0" smtClean="0">
              <a:sym typeface="Symbol"/>
            </a:endParaRPr>
          </a:p>
          <a:p>
            <a:pPr lvl="3">
              <a:lnSpc>
                <a:spcPct val="120000"/>
              </a:lnSpc>
            </a:pP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sym typeface="Symbol"/>
              </a:rPr>
              <a:t>	As </a:t>
            </a:r>
            <a:r>
              <a:rPr lang="en-US" dirty="0" err="1" smtClean="0">
                <a:sym typeface="Symbol"/>
              </a:rPr>
              <a:t>peakedness</a:t>
            </a:r>
            <a:r>
              <a:rPr lang="en-US" dirty="0" smtClean="0">
                <a:sym typeface="Symbol"/>
              </a:rPr>
              <a:t> increases, the system size decreases </a:t>
            </a:r>
            <a:r>
              <a:rPr lang="en-US" dirty="0" smtClean="0">
                <a:sym typeface="Symbol"/>
              </a:rPr>
              <a:t>while keeping the load constant, and </a:t>
            </a:r>
            <a:r>
              <a:rPr lang="en-US" dirty="0" smtClean="0">
                <a:sym typeface="Symbol"/>
              </a:rPr>
              <a:t>blocking increases</a:t>
            </a:r>
          </a:p>
          <a:p>
            <a:pPr lvl="1">
              <a:lnSpc>
                <a:spcPct val="120000"/>
              </a:lnSpc>
            </a:pP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ERT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800600" cy="48768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Similar premises as Hayward’s approximation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Non-Poisson traffic of intensity </a:t>
            </a:r>
            <a:r>
              <a:rPr lang="en-US" i="1" dirty="0" smtClean="0"/>
              <a:t>a </a:t>
            </a:r>
            <a:r>
              <a:rPr lang="en-US" dirty="0" smtClean="0"/>
              <a:t>and </a:t>
            </a:r>
            <a:r>
              <a:rPr lang="en-US" dirty="0" err="1" smtClean="0"/>
              <a:t>peakedness</a:t>
            </a:r>
            <a:r>
              <a:rPr lang="en-US" dirty="0" smtClean="0"/>
              <a:t> </a:t>
            </a:r>
            <a:r>
              <a:rPr lang="en-US" i="1" dirty="0" smtClean="0"/>
              <a:t>z = v/a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Model non-Poisson traffic (</a:t>
            </a:r>
            <a:r>
              <a:rPr lang="en-US" i="1" dirty="0" err="1" smtClean="0"/>
              <a:t>a,v</a:t>
            </a:r>
            <a:r>
              <a:rPr lang="en-US" dirty="0" smtClean="0"/>
              <a:t>) as overflow from Poisson traffic of intensity </a:t>
            </a:r>
            <a:r>
              <a:rPr lang="en-US" i="1" dirty="0" smtClean="0"/>
              <a:t>a</a:t>
            </a:r>
            <a:r>
              <a:rPr lang="en-US" i="1" baseline="30000" dirty="0" smtClean="0"/>
              <a:t>*</a:t>
            </a:r>
            <a:r>
              <a:rPr lang="en-US" dirty="0" smtClean="0"/>
              <a:t> offered to </a:t>
            </a:r>
            <a:r>
              <a:rPr lang="en-US" i="1" dirty="0" smtClean="0"/>
              <a:t>m</a:t>
            </a:r>
            <a:r>
              <a:rPr lang="en-US" i="1" baseline="30000" dirty="0" smtClean="0"/>
              <a:t>*</a:t>
            </a:r>
            <a:r>
              <a:rPr lang="en-US" dirty="0" smtClean="0"/>
              <a:t> servers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a = a</a:t>
            </a:r>
            <a:r>
              <a:rPr lang="en-US" i="1" baseline="30000" dirty="0" smtClean="0"/>
              <a:t>*</a:t>
            </a:r>
            <a:r>
              <a:rPr lang="en-US" i="1" dirty="0" smtClean="0"/>
              <a:t> </a:t>
            </a:r>
            <a:r>
              <a:rPr lang="en-US" dirty="0" smtClean="0">
                <a:sym typeface="Symbol"/>
              </a:rPr>
              <a:t> </a:t>
            </a:r>
            <a:r>
              <a:rPr lang="en-US" i="1" dirty="0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a</a:t>
            </a:r>
            <a:r>
              <a:rPr lang="en-US" i="1" baseline="30000" dirty="0" smtClean="0"/>
              <a:t>*</a:t>
            </a:r>
            <a:r>
              <a:rPr lang="en-US" i="1" dirty="0" smtClean="0">
                <a:sym typeface="Symbol"/>
              </a:rPr>
              <a:t>,m</a:t>
            </a:r>
            <a:r>
              <a:rPr lang="en-US" i="1" baseline="30000" dirty="0" smtClean="0"/>
              <a:t>*</a:t>
            </a:r>
            <a:r>
              <a:rPr lang="en-US" dirty="0" smtClean="0">
                <a:sym typeface="Symbol"/>
              </a:rPr>
              <a:t>)</a:t>
            </a:r>
          </a:p>
          <a:p>
            <a:pPr lvl="1">
              <a:lnSpc>
                <a:spcPct val="120000"/>
              </a:lnSpc>
            </a:pPr>
            <a:r>
              <a:rPr lang="en-US" i="1" dirty="0" smtClean="0">
                <a:sym typeface="Symbol"/>
              </a:rPr>
              <a:t>v = a</a:t>
            </a:r>
            <a:r>
              <a:rPr lang="en-US" dirty="0" smtClean="0">
                <a:sym typeface="Symbol"/>
              </a:rPr>
              <a:t>[1</a:t>
            </a:r>
            <a:r>
              <a:rPr lang="en-US" i="1" dirty="0" smtClean="0">
                <a:sym typeface="Symbol"/>
              </a:rPr>
              <a:t>-a+a</a:t>
            </a:r>
            <a:r>
              <a:rPr lang="en-US" i="1" baseline="30000" dirty="0" smtClean="0"/>
              <a:t>*</a:t>
            </a:r>
            <a:r>
              <a:rPr lang="en-US" i="1" dirty="0" smtClean="0">
                <a:sym typeface="Symbol"/>
              </a:rPr>
              <a:t>/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m</a:t>
            </a:r>
            <a:r>
              <a:rPr lang="en-US" i="1" baseline="30000" dirty="0" smtClean="0"/>
              <a:t>*</a:t>
            </a:r>
            <a:r>
              <a:rPr lang="en-US" dirty="0" smtClean="0">
                <a:sym typeface="Symbol"/>
              </a:rPr>
              <a:t>+1</a:t>
            </a:r>
            <a:r>
              <a:rPr lang="en-US" i="1" dirty="0" smtClean="0">
                <a:sym typeface="Symbol"/>
              </a:rPr>
              <a:t>-a</a:t>
            </a:r>
            <a:r>
              <a:rPr lang="en-US" i="1" baseline="30000" dirty="0" smtClean="0"/>
              <a:t>*</a:t>
            </a:r>
            <a:r>
              <a:rPr lang="en-US" i="1" dirty="0" smtClean="0">
                <a:sym typeface="Symbol"/>
              </a:rPr>
              <a:t>+a</a:t>
            </a:r>
            <a:r>
              <a:rPr lang="en-US" dirty="0" smtClean="0">
                <a:sym typeface="Symbol"/>
              </a:rPr>
              <a:t>)]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/>
              </a:rPr>
              <a:t>Solving for </a:t>
            </a:r>
            <a:r>
              <a:rPr lang="en-US" i="1" dirty="0" smtClean="0"/>
              <a:t>a</a:t>
            </a:r>
            <a:r>
              <a:rPr lang="en-US" i="1" baseline="30000" dirty="0" smtClean="0"/>
              <a:t>*</a:t>
            </a:r>
            <a:r>
              <a:rPr lang="en-US" dirty="0" smtClean="0"/>
              <a:t> and </a:t>
            </a:r>
            <a:r>
              <a:rPr lang="en-US" i="1" dirty="0" smtClean="0"/>
              <a:t>m</a:t>
            </a:r>
            <a:r>
              <a:rPr lang="en-US" i="1" baseline="30000" dirty="0" smtClean="0"/>
              <a:t>*</a:t>
            </a:r>
            <a:r>
              <a:rPr lang="en-US" dirty="0" smtClean="0"/>
              <a:t> is numerical in nature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Possible approximation (inaccurate if </a:t>
            </a:r>
            <a:r>
              <a:rPr lang="en-US" i="1" dirty="0" smtClean="0"/>
              <a:t>a</a:t>
            </a:r>
            <a:r>
              <a:rPr lang="en-US" dirty="0" smtClean="0"/>
              <a:t> is small and </a:t>
            </a:r>
            <a:r>
              <a:rPr lang="en-US" i="1" dirty="0" smtClean="0"/>
              <a:t>z </a:t>
            </a:r>
            <a:r>
              <a:rPr lang="en-US" dirty="0" smtClean="0"/>
              <a:t>is large)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a</a:t>
            </a:r>
            <a:r>
              <a:rPr lang="en-US" i="1" baseline="30000" dirty="0" smtClean="0"/>
              <a:t>*</a:t>
            </a:r>
            <a:r>
              <a:rPr lang="en-US" i="1" dirty="0" smtClean="0"/>
              <a:t> </a:t>
            </a:r>
            <a:r>
              <a:rPr lang="en-US" dirty="0" smtClean="0">
                <a:sym typeface="Symbol"/>
              </a:rPr>
              <a:t>= </a:t>
            </a:r>
            <a:r>
              <a:rPr lang="en-US" i="1" dirty="0" smtClean="0">
                <a:sym typeface="Symbol"/>
              </a:rPr>
              <a:t>v + </a:t>
            </a:r>
            <a:r>
              <a:rPr lang="en-US" dirty="0" smtClean="0">
                <a:sym typeface="Symbol"/>
              </a:rPr>
              <a:t>3</a:t>
            </a:r>
            <a:r>
              <a:rPr lang="en-US" i="1" dirty="0" smtClean="0">
                <a:sym typeface="Symbol"/>
              </a:rPr>
              <a:t>z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z-</a:t>
            </a:r>
            <a:r>
              <a:rPr lang="en-US" dirty="0" smtClean="0">
                <a:sym typeface="Symbol"/>
              </a:rPr>
              <a:t>1)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m</a:t>
            </a:r>
            <a:r>
              <a:rPr lang="en-US" i="1" baseline="30000" dirty="0" smtClean="0"/>
              <a:t>*</a:t>
            </a:r>
            <a:r>
              <a:rPr lang="en-US" i="1" dirty="0" smtClean="0"/>
              <a:t> </a:t>
            </a:r>
            <a:r>
              <a:rPr lang="en-US" dirty="0" smtClean="0">
                <a:sym typeface="Symbol"/>
              </a:rPr>
              <a:t>= [</a:t>
            </a:r>
            <a:r>
              <a:rPr lang="en-US" i="1" dirty="0" smtClean="0"/>
              <a:t>a</a:t>
            </a:r>
            <a:r>
              <a:rPr lang="en-US" i="1" baseline="30000" dirty="0" smtClean="0"/>
              <a:t>*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err="1" smtClean="0">
                <a:sym typeface="Symbol"/>
              </a:rPr>
              <a:t>a+z</a:t>
            </a:r>
            <a:r>
              <a:rPr lang="en-US" dirty="0" smtClean="0">
                <a:sym typeface="Symbol"/>
              </a:rPr>
              <a:t>)]/[</a:t>
            </a:r>
            <a:r>
              <a:rPr lang="en-US" i="1" dirty="0" smtClean="0">
                <a:sym typeface="Symbol"/>
              </a:rPr>
              <a:t>a+z-</a:t>
            </a:r>
            <a:r>
              <a:rPr lang="en-US" dirty="0" smtClean="0">
                <a:sym typeface="Symbol"/>
              </a:rPr>
              <a:t>1] </a:t>
            </a:r>
            <a:r>
              <a:rPr lang="en-US" i="1" dirty="0" smtClean="0">
                <a:sym typeface="Symbol"/>
              </a:rPr>
              <a:t>– a - </a:t>
            </a:r>
            <a:r>
              <a:rPr lang="en-US" dirty="0" smtClean="0">
                <a:sym typeface="Symbol"/>
              </a:rPr>
              <a:t>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6248400" y="1521431"/>
            <a:ext cx="1905000" cy="3050569"/>
            <a:chOff x="6705600" y="1597631"/>
            <a:chExt cx="1905000" cy="3050569"/>
          </a:xfrm>
        </p:grpSpPr>
        <p:grpSp>
          <p:nvGrpSpPr>
            <p:cNvPr id="7" name="Group 6"/>
            <p:cNvGrpSpPr/>
            <p:nvPr/>
          </p:nvGrpSpPr>
          <p:grpSpPr>
            <a:xfrm>
              <a:off x="7543800" y="1597631"/>
              <a:ext cx="914400" cy="2590800"/>
              <a:chOff x="7543800" y="1219200"/>
              <a:chExt cx="914400" cy="2590800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7772400" y="1371600"/>
                <a:ext cx="457200" cy="4572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7772400" y="1981200"/>
                <a:ext cx="457200" cy="457200"/>
              </a:xfrm>
              <a:prstGeom prst="ellips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7772400" y="3200400"/>
                <a:ext cx="457200" cy="457200"/>
              </a:xfrm>
              <a:prstGeom prst="ellips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0" rIns="0" rtlCol="0" anchor="ctr" anchorCtr="1"/>
              <a:lstStyle/>
              <a:p>
                <a:pPr algn="ctr"/>
                <a:r>
                  <a:rPr lang="en-US" i="1" dirty="0" smtClean="0">
                    <a:latin typeface="Times New Roman" pitchFamily="18" charset="0"/>
                    <a:cs typeface="Times New Roman" pitchFamily="18" charset="0"/>
                  </a:rPr>
                  <a:t>m*</a:t>
                </a:r>
                <a:endParaRPr lang="en-US" i="1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11" name="Group 13"/>
              <p:cNvGrpSpPr/>
              <p:nvPr/>
            </p:nvGrpSpPr>
            <p:grpSpPr>
              <a:xfrm>
                <a:off x="8001000" y="2545080"/>
                <a:ext cx="45719" cy="502920"/>
                <a:chOff x="8534400" y="2133600"/>
                <a:chExt cx="45719" cy="502920"/>
              </a:xfrm>
            </p:grpSpPr>
            <p:sp>
              <p:nvSpPr>
                <p:cNvPr id="13" name="Oval 8"/>
                <p:cNvSpPr/>
                <p:nvPr/>
              </p:nvSpPr>
              <p:spPr>
                <a:xfrm>
                  <a:off x="8534400" y="2133600"/>
                  <a:ext cx="45719" cy="4572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Oval 13"/>
                <p:cNvSpPr/>
                <p:nvPr/>
              </p:nvSpPr>
              <p:spPr>
                <a:xfrm>
                  <a:off x="8534400" y="2286000"/>
                  <a:ext cx="45719" cy="4572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8534400" y="2438400"/>
                  <a:ext cx="45719" cy="4572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Oval 15"/>
                <p:cNvSpPr/>
                <p:nvPr/>
              </p:nvSpPr>
              <p:spPr>
                <a:xfrm>
                  <a:off x="8534400" y="2590800"/>
                  <a:ext cx="45719" cy="4572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2" name="Rectangle 11"/>
              <p:cNvSpPr/>
              <p:nvPr/>
            </p:nvSpPr>
            <p:spPr>
              <a:xfrm>
                <a:off x="7543800" y="1219200"/>
                <a:ext cx="914400" cy="2590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7" name="Straight Arrow Connector 16"/>
            <p:cNvCxnSpPr/>
            <p:nvPr/>
          </p:nvCxnSpPr>
          <p:spPr>
            <a:xfrm>
              <a:off x="6903720" y="2816831"/>
              <a:ext cx="64008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6705600" y="2447499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/>
                  <a:cs typeface="Times New Roman"/>
                </a:rPr>
                <a:t>a*</a:t>
              </a:r>
              <a:endParaRPr lang="en-US" i="1" dirty="0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7129409" y="2803132"/>
              <a:ext cx="883578" cy="1692668"/>
            </a:xfrm>
            <a:custGeom>
              <a:avLst/>
              <a:gdLst>
                <a:gd name="connsiteX0" fmla="*/ 0 w 883578"/>
                <a:gd name="connsiteY0" fmla="*/ 0 h 2835668"/>
                <a:gd name="connsiteX1" fmla="*/ 20548 w 883578"/>
                <a:gd name="connsiteY1" fmla="*/ 2835668 h 2835668"/>
                <a:gd name="connsiteX2" fmla="*/ 883578 w 883578"/>
                <a:gd name="connsiteY2" fmla="*/ 2835668 h 28356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83578" h="2835668">
                  <a:moveTo>
                    <a:pt x="0" y="0"/>
                  </a:moveTo>
                  <a:lnTo>
                    <a:pt x="20548" y="2835668"/>
                  </a:lnTo>
                  <a:lnTo>
                    <a:pt x="883578" y="2835668"/>
                  </a:lnTo>
                </a:path>
              </a:pathLst>
            </a:cu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077200" y="4278868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/>
                  <a:cs typeface="Times New Roman"/>
                </a:rPr>
                <a:t>a, v</a:t>
              </a:r>
              <a:endParaRPr lang="en-US" i="1" baseline="-25000" dirty="0"/>
            </a:p>
          </p:txBody>
        </p:sp>
      </p:grpSp>
      <p:sp>
        <p:nvSpPr>
          <p:cNvPr id="22" name="Content Placeholder 2"/>
          <p:cNvSpPr>
            <a:spLocks noGrp="1"/>
          </p:cNvSpPr>
          <p:nvPr>
            <p:ph sz="half" idx="1"/>
          </p:nvPr>
        </p:nvSpPr>
        <p:spPr>
          <a:xfrm>
            <a:off x="5029200" y="4770437"/>
            <a:ext cx="4114800" cy="185896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000" dirty="0" smtClean="0"/>
              <a:t>Estimate of blocking for non-Poisson traffic offered to </a:t>
            </a:r>
            <a:r>
              <a:rPr lang="en-US" sz="2000" i="1" dirty="0" smtClean="0"/>
              <a:t>m</a:t>
            </a:r>
            <a:r>
              <a:rPr lang="en-US" sz="2000" dirty="0" smtClean="0"/>
              <a:t> servers</a:t>
            </a:r>
          </a:p>
          <a:p>
            <a:pPr lvl="4"/>
            <a:endParaRPr lang="en-US" sz="1200" i="1" dirty="0" smtClean="0"/>
          </a:p>
          <a:p>
            <a:pPr>
              <a:buNone/>
            </a:pPr>
            <a:r>
              <a:rPr lang="en-US" sz="2400" i="1" dirty="0" smtClean="0"/>
              <a:t>	B</a:t>
            </a:r>
            <a:r>
              <a:rPr lang="en-US" sz="2400" i="1" baseline="-25000" dirty="0" smtClean="0"/>
              <a:t>NP</a:t>
            </a:r>
            <a:r>
              <a:rPr lang="en-US" sz="2400" i="1" dirty="0" smtClean="0"/>
              <a:t> =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i="1" baseline="30000" dirty="0" smtClean="0"/>
              <a:t>*</a:t>
            </a:r>
            <a:r>
              <a:rPr lang="en-US" sz="2400" i="1" dirty="0" smtClean="0">
                <a:sym typeface="Symbol"/>
              </a:rPr>
              <a:t>,</a:t>
            </a:r>
            <a:r>
              <a:rPr lang="en-US" sz="2400" i="1" dirty="0" err="1" smtClean="0">
                <a:sym typeface="Symbol"/>
              </a:rPr>
              <a:t>m+m</a:t>
            </a:r>
            <a:r>
              <a:rPr lang="en-US" sz="2400" i="1" baseline="30000" dirty="0" smtClean="0"/>
              <a:t>*</a:t>
            </a:r>
            <a:r>
              <a:rPr lang="en-US" sz="2400" dirty="0" smtClean="0">
                <a:sym typeface="Symbol"/>
              </a:rPr>
              <a:t>)/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i="1" baseline="30000" dirty="0" smtClean="0"/>
              <a:t>*</a:t>
            </a:r>
            <a:r>
              <a:rPr lang="en-US" sz="2400" i="1" dirty="0" smtClean="0">
                <a:sym typeface="Symbol"/>
              </a:rPr>
              <a:t>,m</a:t>
            </a:r>
            <a:r>
              <a:rPr lang="en-US" sz="2400" i="1" baseline="30000" dirty="0" smtClean="0"/>
              <a:t>*</a:t>
            </a:r>
            <a:r>
              <a:rPr lang="en-US" sz="2400" dirty="0" smtClean="0">
                <a:sym typeface="Symbol"/>
              </a:rPr>
              <a:t>)</a:t>
            </a:r>
            <a:endParaRPr lang="en-US" sz="2400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1750</TotalTime>
  <Words>628</Words>
  <Application>Microsoft Office PowerPoint</Application>
  <PresentationFormat>On-screen Show (4:3)</PresentationFormat>
  <Paragraphs>127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System Provisioning</vt:lpstr>
      <vt:lpstr>Provisioning a Multi-Server System</vt:lpstr>
      <vt:lpstr>Blocking in Overflow Systems M/M/m/m</vt:lpstr>
      <vt:lpstr>Blocking in Overflow Systems</vt:lpstr>
      <vt:lpstr>Example</vt:lpstr>
      <vt:lpstr>Approximating Blocking in  Non-Poisson Systems (including Overflow)</vt:lpstr>
      <vt:lpstr>Peakedness</vt:lpstr>
      <vt:lpstr>Hayward’s Approximation</vt:lpstr>
      <vt:lpstr>ERT Method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Roch Guerin</dc:creator>
  <cp:lastModifiedBy>Roch Guerin</cp:lastModifiedBy>
  <cp:revision>87</cp:revision>
  <dcterms:created xsi:type="dcterms:W3CDTF">2015-09-24T13:04:39Z</dcterms:created>
  <dcterms:modified xsi:type="dcterms:W3CDTF">2016-10-20T14:42:01Z</dcterms:modified>
</cp:coreProperties>
</file>