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2" r:id="rId3"/>
    <p:sldId id="279" r:id="rId4"/>
    <p:sldId id="281" r:id="rId5"/>
    <p:sldId id="278" r:id="rId6"/>
    <p:sldId id="28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33" autoAdjust="0"/>
    <p:restoredTop sz="86437" autoAdjust="0"/>
  </p:normalViewPr>
  <p:slideViewPr>
    <p:cSldViewPr>
      <p:cViewPr varScale="1">
        <p:scale>
          <a:sx n="105" d="100"/>
          <a:sy n="105" d="100"/>
        </p:scale>
        <p:origin x="-102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799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2AF35-DE59-4FFA-B463-CBAAAE980C30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8C0B1-3421-4E6F-BE04-F408AC79F7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812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6AC-4A1F-4640-ACAE-B3FDDBFA099D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9C1B-DBE3-4C68-87F8-1281BA486283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6644-799A-400B-8328-B2CB891745D5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6BD38-70B1-4B53-981E-8A0B2C2BDB62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16B7-3BBB-4290-995B-FE5141D2C0D0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D8B3-0A78-4AB0-9771-600BBBBF3D75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8FC-96F7-42D3-A023-754055E7DB0D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FA8-F93D-4A89-A4CE-06D7D421C52D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2-D4DE-4078-A5C8-1F606CD2695D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1073-4DA8-42EC-91BF-F40EC37C52A6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1A5-1CBC-45DF-B575-902B96E3BE19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4E1A-D049-49A2-8F49-43216175105C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Processor Sharing Queues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M/M/1/PS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40000"/>
              </a:lnSpc>
            </a:pPr>
            <a:r>
              <a:rPr lang="en-US" sz="2800" dirty="0" smtClean="0">
                <a:latin typeface="Times New Roman"/>
                <a:cs typeface="Times New Roman"/>
                <a:sym typeface="Symbol"/>
              </a:rPr>
              <a:t>Single server of rate </a:t>
            </a:r>
            <a:r>
              <a:rPr lang="el-GR" sz="2800" i="1" dirty="0" smtClean="0">
                <a:latin typeface="Times New Roman"/>
                <a:cs typeface="Times New Roman"/>
                <a:sym typeface="Symbol"/>
              </a:rPr>
              <a:t>μ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 shared equally across all jobs (no job ever waits in queue)</a:t>
            </a:r>
          </a:p>
          <a:p>
            <a:pPr lvl="1">
              <a:lnSpc>
                <a:spcPct val="140000"/>
              </a:lnSpc>
            </a:pPr>
            <a:r>
              <a:rPr lang="en-US" sz="2400" dirty="0" smtClean="0">
                <a:latin typeface="Times New Roman"/>
                <a:cs typeface="Times New Roman"/>
                <a:sym typeface="Symbol"/>
              </a:rPr>
              <a:t>Jobs arrive according to Poisson process of rate </a:t>
            </a:r>
            <a:r>
              <a:rPr lang="el-GR" sz="2400" i="1" dirty="0" smtClean="0"/>
              <a:t>λ</a:t>
            </a:r>
            <a:endParaRPr lang="en-US" sz="2400" dirty="0" smtClean="0">
              <a:latin typeface="Times New Roman"/>
              <a:cs typeface="Times New Roman"/>
              <a:sym typeface="Symbol"/>
            </a:endParaRPr>
          </a:p>
          <a:p>
            <a:pPr lvl="1">
              <a:lnSpc>
                <a:spcPct val="140000"/>
              </a:lnSpc>
            </a:pPr>
            <a:r>
              <a:rPr lang="en-US" sz="2400" dirty="0" smtClean="0">
                <a:latin typeface="Times New Roman"/>
                <a:cs typeface="Times New Roman"/>
                <a:sym typeface="Symbol"/>
              </a:rPr>
              <a:t>When </a:t>
            </a:r>
            <a:r>
              <a:rPr lang="en-US" sz="2400" i="1" dirty="0" smtClean="0">
                <a:latin typeface="Times New Roman"/>
                <a:cs typeface="Times New Roman"/>
                <a:sym typeface="Symbol"/>
              </a:rPr>
              <a:t>n</a:t>
            </a:r>
            <a:r>
              <a:rPr lang="en-US" sz="2400" dirty="0" smtClean="0">
                <a:latin typeface="Times New Roman"/>
                <a:cs typeface="Times New Roman"/>
                <a:sym typeface="Symbol"/>
              </a:rPr>
              <a:t> jobs are present, they each receive a service rate of </a:t>
            </a:r>
            <a:r>
              <a:rPr lang="el-GR" sz="2400" i="1" dirty="0" smtClean="0">
                <a:latin typeface="Times New Roman"/>
                <a:cs typeface="Times New Roman"/>
                <a:sym typeface="Symbol"/>
              </a:rPr>
              <a:t>μ</a:t>
            </a:r>
            <a:r>
              <a:rPr lang="en-US" sz="2400" i="1" dirty="0" smtClean="0">
                <a:latin typeface="Times New Roman"/>
                <a:cs typeface="Times New Roman"/>
                <a:sym typeface="Symbol"/>
              </a:rPr>
              <a:t>/n</a:t>
            </a:r>
            <a:endParaRPr lang="en-US" sz="2400" dirty="0" smtClean="0">
              <a:latin typeface="Times New Roman"/>
              <a:cs typeface="Times New Roman"/>
              <a:sym typeface="Symbol"/>
            </a:endParaRPr>
          </a:p>
          <a:p>
            <a:pPr>
              <a:lnSpc>
                <a:spcPct val="140000"/>
              </a:lnSpc>
            </a:pPr>
            <a:r>
              <a:rPr lang="en-US" sz="2800" dirty="0" smtClean="0">
                <a:latin typeface="Times New Roman"/>
                <a:cs typeface="Times New Roman"/>
                <a:sym typeface="Symbol"/>
              </a:rPr>
              <a:t>Markov chain for system: </a:t>
            </a:r>
            <a:r>
              <a:rPr lang="en-US" sz="2800" i="1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 is number of jobs in system</a:t>
            </a:r>
          </a:p>
          <a:p>
            <a:pPr>
              <a:lnSpc>
                <a:spcPct val="140000"/>
              </a:lnSpc>
            </a:pPr>
            <a:endParaRPr lang="en-US" sz="2800" dirty="0" smtClean="0">
              <a:latin typeface="Times New Roman"/>
              <a:cs typeface="Times New Roman"/>
              <a:sym typeface="Symbol"/>
            </a:endParaRPr>
          </a:p>
          <a:p>
            <a:pPr>
              <a:lnSpc>
                <a:spcPct val="140000"/>
              </a:lnSpc>
            </a:pPr>
            <a:endParaRPr lang="en-US" sz="2800" dirty="0">
              <a:latin typeface="Times New Roman"/>
              <a:cs typeface="Times New Roman"/>
              <a:sym typeface="Symbol"/>
            </a:endParaRPr>
          </a:p>
          <a:p>
            <a:pPr>
              <a:lnSpc>
                <a:spcPct val="140000"/>
              </a:lnSpc>
            </a:pPr>
            <a:endParaRPr lang="en-US" sz="2800" dirty="0" smtClean="0">
              <a:latin typeface="Times New Roman"/>
              <a:cs typeface="Times New Roman"/>
              <a:sym typeface="Symbol"/>
            </a:endParaRPr>
          </a:p>
          <a:p>
            <a:pPr lvl="1">
              <a:lnSpc>
                <a:spcPct val="140000"/>
              </a:lnSpc>
            </a:pPr>
            <a:r>
              <a:rPr lang="en-US" sz="2400" dirty="0" smtClean="0">
                <a:latin typeface="Times New Roman"/>
                <a:cs typeface="Times New Roman"/>
                <a:sym typeface="Symbol"/>
              </a:rPr>
              <a:t>Arrival rate of </a:t>
            </a:r>
            <a:r>
              <a:rPr lang="el-GR" sz="2400" i="1" dirty="0" smtClean="0"/>
              <a:t>λ</a:t>
            </a:r>
            <a:r>
              <a:rPr lang="en-US" sz="2400" dirty="0">
                <a:latin typeface="Times New Roman"/>
                <a:cs typeface="Times New Roman"/>
                <a:sym typeface="Symbol"/>
              </a:rPr>
              <a:t> </a:t>
            </a:r>
            <a:r>
              <a:rPr lang="en-US" sz="2400" dirty="0" smtClean="0">
                <a:latin typeface="Times New Roman"/>
                <a:cs typeface="Times New Roman"/>
                <a:sym typeface="Symbol"/>
              </a:rPr>
              <a:t>in each state</a:t>
            </a:r>
          </a:p>
          <a:p>
            <a:pPr lvl="1">
              <a:lnSpc>
                <a:spcPct val="140000"/>
              </a:lnSpc>
            </a:pPr>
            <a:r>
              <a:rPr lang="en-US" sz="2400" dirty="0" smtClean="0">
                <a:latin typeface="Times New Roman"/>
                <a:cs typeface="Times New Roman"/>
                <a:sym typeface="Symbol"/>
              </a:rPr>
              <a:t>Departure rate is constant and equal to </a:t>
            </a:r>
            <a:r>
              <a:rPr lang="el-GR" sz="2400" i="1" dirty="0" smtClean="0">
                <a:latin typeface="Times New Roman"/>
                <a:cs typeface="Times New Roman"/>
                <a:sym typeface="Symbol"/>
              </a:rPr>
              <a:t>μ</a:t>
            </a:r>
            <a:r>
              <a:rPr lang="en-US" sz="2400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sz="2400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  <a:sym typeface="Symbol"/>
              </a:rPr>
              <a:t>n</a:t>
            </a:r>
            <a:r>
              <a:rPr lang="en-US" sz="2400" dirty="0" smtClean="0">
                <a:latin typeface="Times New Roman"/>
                <a:cs typeface="Times New Roman"/>
                <a:sym typeface="Symbol"/>
              </a:rPr>
              <a:t> jobs that each gets </a:t>
            </a:r>
            <a:r>
              <a:rPr lang="el-GR" sz="2400" i="1" dirty="0">
                <a:latin typeface="Times New Roman"/>
                <a:cs typeface="Times New Roman"/>
                <a:sym typeface="Symbol"/>
              </a:rPr>
              <a:t>μ</a:t>
            </a:r>
            <a:r>
              <a:rPr lang="en-US" sz="2400" i="1" dirty="0" smtClean="0">
                <a:latin typeface="Times New Roman"/>
                <a:cs typeface="Times New Roman"/>
                <a:sym typeface="Symbol"/>
              </a:rPr>
              <a:t>/n</a:t>
            </a:r>
            <a:r>
              <a:rPr lang="en-US" sz="2400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The chain is </a:t>
            </a:r>
            <a:r>
              <a:rPr lang="en-US" i="1" u="sng" dirty="0" smtClean="0">
                <a:latin typeface="Times New Roman"/>
                <a:cs typeface="Times New Roman"/>
                <a:sym typeface="Symbol"/>
              </a:rPr>
              <a:t>identical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to that of an M/M/1/FCFS queue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1580250" y="3200400"/>
            <a:ext cx="6192150" cy="1747370"/>
            <a:chOff x="854462" y="4498415"/>
            <a:chExt cx="6192150" cy="1747370"/>
          </a:xfrm>
        </p:grpSpPr>
        <p:sp>
          <p:nvSpPr>
            <p:cNvPr id="7" name="Oval 6"/>
            <p:cNvSpPr/>
            <p:nvPr/>
          </p:nvSpPr>
          <p:spPr>
            <a:xfrm>
              <a:off x="2362200" y="503825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854462" y="5029200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Curved Connector 94"/>
            <p:cNvCxnSpPr>
              <a:stCxn id="9" idx="7"/>
              <a:endCxn id="7" idx="1"/>
            </p:cNvCxnSpPr>
            <p:nvPr/>
          </p:nvCxnSpPr>
          <p:spPr>
            <a:xfrm rot="16200000" flipH="1">
              <a:off x="1946704" y="4622757"/>
              <a:ext cx="9053" cy="1022804"/>
            </a:xfrm>
            <a:prstGeom prst="curvedConnector3">
              <a:avLst>
                <a:gd name="adj1" fmla="val -3634519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810694" y="5876453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</a:t>
              </a:r>
              <a:endPara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86200" y="503825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410200" y="5029200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Curved Connector 16"/>
            <p:cNvCxnSpPr>
              <a:stCxn id="7" idx="7"/>
              <a:endCxn id="15" idx="1"/>
            </p:cNvCxnSpPr>
            <p:nvPr/>
          </p:nvCxnSpPr>
          <p:spPr>
            <a:xfrm rot="5400000" flipH="1" flipV="1">
              <a:off x="3467100" y="4619153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>
              <a:stCxn id="15" idx="7"/>
              <a:endCxn id="16" idx="1"/>
            </p:cNvCxnSpPr>
            <p:nvPr/>
          </p:nvCxnSpPr>
          <p:spPr>
            <a:xfrm rot="5400000" flipH="1" flipV="1">
              <a:off x="4986574" y="4614627"/>
              <a:ext cx="9053" cy="1039066"/>
            </a:xfrm>
            <a:prstGeom prst="curvedConnector3">
              <a:avLst>
                <a:gd name="adj1" fmla="val 3734519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801641" y="449841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38878" y="4498415"/>
              <a:ext cx="3768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20696" y="4498415"/>
              <a:ext cx="437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00800" y="449841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Curved Connector 58"/>
            <p:cNvCxnSpPr>
              <a:stCxn id="7" idx="3"/>
              <a:endCxn id="9" idx="5"/>
            </p:cNvCxnSpPr>
            <p:nvPr/>
          </p:nvCxnSpPr>
          <p:spPr>
            <a:xfrm rot="5400000" flipH="1">
              <a:off x="1946704" y="5107692"/>
              <a:ext cx="9053" cy="1022804"/>
            </a:xfrm>
            <a:prstGeom prst="curvedConnector3">
              <a:avLst>
                <a:gd name="adj1" fmla="val -3634519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urved Connector 58"/>
            <p:cNvCxnSpPr>
              <a:stCxn id="15" idx="3"/>
              <a:endCxn id="7" idx="5"/>
            </p:cNvCxnSpPr>
            <p:nvPr/>
          </p:nvCxnSpPr>
          <p:spPr>
            <a:xfrm rot="5400000">
              <a:off x="3467100" y="5104087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3334694" y="5876453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</a:t>
              </a:r>
              <a:endPara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9" name="Curved Connector 58"/>
            <p:cNvCxnSpPr>
              <a:stCxn id="16" idx="3"/>
              <a:endCxn id="15" idx="5"/>
            </p:cNvCxnSpPr>
            <p:nvPr/>
          </p:nvCxnSpPr>
          <p:spPr>
            <a:xfrm rot="5400000">
              <a:off x="4986574" y="5099560"/>
              <a:ext cx="9053" cy="1039066"/>
            </a:xfrm>
            <a:prstGeom prst="curvedConnector3">
              <a:avLst>
                <a:gd name="adj1" fmla="val 3734519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4904311" y="5876453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</a:t>
              </a:r>
              <a:endPara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3" name="Curved Connector 62"/>
            <p:cNvCxnSpPr/>
            <p:nvPr/>
          </p:nvCxnSpPr>
          <p:spPr>
            <a:xfrm rot="5400000" flipH="1" flipV="1">
              <a:off x="6522552" y="4608500"/>
              <a:ext cx="9053" cy="1039066"/>
            </a:xfrm>
            <a:prstGeom prst="curvedConnector3">
              <a:avLst>
                <a:gd name="adj1" fmla="val 3734519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urved Connector 63"/>
            <p:cNvCxnSpPr/>
            <p:nvPr/>
          </p:nvCxnSpPr>
          <p:spPr>
            <a:xfrm rot="5400000">
              <a:off x="6522552" y="5093433"/>
              <a:ext cx="9053" cy="1039066"/>
            </a:xfrm>
            <a:prstGeom prst="curvedConnector3">
              <a:avLst>
                <a:gd name="adj1" fmla="val 3734519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6458894" y="5876453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</a:t>
              </a:r>
              <a:endPara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the M/M/1/PS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8160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2800" dirty="0" smtClean="0">
                <a:latin typeface="Times New Roman"/>
                <a:cs typeface="Times New Roman"/>
                <a:sym typeface="Symbol"/>
              </a:rPr>
              <a:t>State probabilities are as with the M/M/1/FCFS queue</a:t>
            </a:r>
          </a:p>
          <a:p>
            <a:pPr lvl="1">
              <a:lnSpc>
                <a:spcPct val="140000"/>
              </a:lnSpc>
            </a:pPr>
            <a:r>
              <a:rPr lang="el-GR" sz="2000" i="1" dirty="0" smtClean="0">
                <a:sym typeface="Symbol"/>
              </a:rPr>
              <a:t>π</a:t>
            </a:r>
            <a:r>
              <a:rPr lang="en-US" sz="2000" i="1" baseline="-25000" dirty="0" smtClean="0">
                <a:sym typeface="Symbol"/>
              </a:rPr>
              <a:t>n</a:t>
            </a:r>
            <a:r>
              <a:rPr lang="en-US" sz="2000" i="1" dirty="0" smtClean="0">
                <a:sym typeface="Symbol"/>
              </a:rPr>
              <a:t> = </a:t>
            </a:r>
            <a:r>
              <a:rPr lang="el-GR" sz="2000" i="1" dirty="0" smtClean="0">
                <a:sym typeface="Symbol"/>
              </a:rPr>
              <a:t>ρ</a:t>
            </a:r>
            <a:r>
              <a:rPr lang="en-US" sz="2000" i="1" baseline="30000" dirty="0" smtClean="0">
                <a:sym typeface="Symbol"/>
              </a:rPr>
              <a:t>n</a:t>
            </a:r>
            <a:r>
              <a:rPr lang="en-US" sz="2000" dirty="0" smtClean="0">
                <a:sym typeface="Symbol"/>
              </a:rPr>
              <a:t>(1-</a:t>
            </a:r>
            <a:r>
              <a:rPr lang="el-GR" sz="2000" i="1" dirty="0">
                <a:sym typeface="Symbol"/>
              </a:rPr>
              <a:t> </a:t>
            </a:r>
            <a:r>
              <a:rPr lang="el-GR" sz="2000" i="1" dirty="0" smtClean="0">
                <a:sym typeface="Symbol"/>
              </a:rPr>
              <a:t>ρ</a:t>
            </a:r>
            <a:r>
              <a:rPr lang="en-US" sz="2000" dirty="0" smtClean="0">
                <a:sym typeface="Symbol"/>
              </a:rPr>
              <a:t>)</a:t>
            </a:r>
          </a:p>
          <a:p>
            <a:pPr lvl="1">
              <a:lnSpc>
                <a:spcPct val="140000"/>
              </a:lnSpc>
            </a:pPr>
            <a:r>
              <a:rPr lang="en-US" sz="2000" dirty="0" smtClean="0">
                <a:sym typeface="Symbol"/>
              </a:rPr>
              <a:t>E[</a:t>
            </a:r>
            <a:r>
              <a:rPr lang="en-US" sz="2000" i="1" dirty="0" smtClean="0">
                <a:sym typeface="Symbol"/>
              </a:rPr>
              <a:t>N</a:t>
            </a:r>
            <a:r>
              <a:rPr lang="en-US" sz="2000" dirty="0" smtClean="0">
                <a:sym typeface="Symbol"/>
              </a:rPr>
              <a:t>] = </a:t>
            </a:r>
            <a:r>
              <a:rPr lang="el-GR" sz="2000" i="1" dirty="0" smtClean="0">
                <a:sym typeface="Symbol"/>
              </a:rPr>
              <a:t>ρ</a:t>
            </a:r>
            <a:r>
              <a:rPr lang="en-US" sz="2000" dirty="0" smtClean="0">
                <a:sym typeface="Symbol"/>
              </a:rPr>
              <a:t>/(1-</a:t>
            </a:r>
            <a:r>
              <a:rPr lang="el-GR" sz="2000" i="1" dirty="0">
                <a:sym typeface="Symbol"/>
              </a:rPr>
              <a:t> </a:t>
            </a:r>
            <a:r>
              <a:rPr lang="el-GR" sz="2000" i="1" dirty="0" smtClean="0">
                <a:sym typeface="Symbol"/>
              </a:rPr>
              <a:t>ρ</a:t>
            </a:r>
            <a:r>
              <a:rPr lang="en-US" sz="2000" dirty="0" smtClean="0">
                <a:sym typeface="Symbol"/>
              </a:rPr>
              <a:t>) and using Little’s Law E[</a:t>
            </a:r>
            <a:r>
              <a:rPr lang="en-US" sz="2000" i="1" dirty="0" smtClean="0">
                <a:sym typeface="Symbol"/>
              </a:rPr>
              <a:t>T</a:t>
            </a:r>
            <a:r>
              <a:rPr lang="en-US" sz="2000" dirty="0" smtClean="0">
                <a:sym typeface="Symbol"/>
              </a:rPr>
              <a:t>] = 1/(</a:t>
            </a:r>
            <a:r>
              <a:rPr lang="el-GR" sz="2000" i="1" dirty="0">
                <a:latin typeface="Times New Roman"/>
                <a:cs typeface="Times New Roman"/>
                <a:sym typeface="Symbol"/>
              </a:rPr>
              <a:t>μ</a:t>
            </a:r>
            <a:r>
              <a:rPr lang="en-US" sz="2000" i="1" dirty="0">
                <a:latin typeface="Times New Roman"/>
                <a:cs typeface="Times New Roman"/>
                <a:sym typeface="Symbol"/>
              </a:rPr>
              <a:t> </a:t>
            </a:r>
            <a:r>
              <a:rPr lang="en-US" sz="2000" dirty="0" smtClean="0">
                <a:latin typeface="Times New Roman"/>
                <a:cs typeface="Times New Roman"/>
                <a:sym typeface="Symbol"/>
              </a:rPr>
              <a:t>– </a:t>
            </a:r>
            <a:r>
              <a:rPr lang="el-GR" sz="2000" i="1" dirty="0"/>
              <a:t>λ</a:t>
            </a:r>
            <a:r>
              <a:rPr lang="en-US" sz="2000" dirty="0" smtClean="0">
                <a:latin typeface="Times New Roman"/>
                <a:cs typeface="Times New Roman"/>
                <a:sym typeface="Symbol"/>
              </a:rPr>
              <a:t>)</a:t>
            </a:r>
            <a:endParaRPr lang="en-US" sz="2000" dirty="0" smtClean="0">
              <a:sym typeface="Symbol"/>
            </a:endParaRPr>
          </a:p>
          <a:p>
            <a:pPr>
              <a:lnSpc>
                <a:spcPct val="140000"/>
              </a:lnSpc>
            </a:pPr>
            <a:r>
              <a:rPr lang="en-US" sz="2800" dirty="0" smtClean="0">
                <a:latin typeface="Times New Roman"/>
                <a:cs typeface="Times New Roman"/>
                <a:sym typeface="Symbol"/>
              </a:rPr>
              <a:t>So where is the difference with an FCFS server?</a:t>
            </a:r>
          </a:p>
          <a:p>
            <a:pPr lvl="1">
              <a:lnSpc>
                <a:spcPct val="140000"/>
              </a:lnSpc>
            </a:pPr>
            <a:r>
              <a:rPr lang="en-US" sz="2400" dirty="0" smtClean="0">
                <a:latin typeface="Times New Roman"/>
                <a:cs typeface="Times New Roman"/>
                <a:sym typeface="Symbol"/>
              </a:rPr>
              <a:t>Main impact is that system time is now dependent on a job’s own service time: </a:t>
            </a:r>
            <a:r>
              <a:rPr lang="en-US" sz="2400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sz="2400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sz="2400" dirty="0" smtClean="0">
                <a:latin typeface="Times New Roman"/>
                <a:cs typeface="Times New Roman"/>
                <a:sym typeface="Symbol"/>
              </a:rPr>
              <a:t>) = </a:t>
            </a:r>
            <a:r>
              <a:rPr lang="el-GR" sz="2400" i="1" dirty="0" smtClean="0">
                <a:latin typeface="Times New Roman"/>
                <a:cs typeface="Times New Roman"/>
                <a:sym typeface="Symbol"/>
              </a:rPr>
              <a:t>α</a:t>
            </a:r>
            <a:r>
              <a:rPr lang="en-US" sz="2400" i="1" dirty="0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sz="2400" dirty="0" smtClean="0">
                <a:latin typeface="Times New Roman"/>
                <a:cs typeface="Times New Roman"/>
                <a:sym typeface="Symbol"/>
              </a:rPr>
              <a:t> for job with service time </a:t>
            </a:r>
            <a:r>
              <a:rPr lang="en-US" sz="2400" i="1" dirty="0" smtClean="0">
                <a:latin typeface="Times New Roman"/>
                <a:cs typeface="Times New Roman"/>
                <a:sym typeface="Symbol"/>
              </a:rPr>
              <a:t>x</a:t>
            </a:r>
            <a:endParaRPr lang="en-US" sz="2400" dirty="0" smtClean="0">
              <a:latin typeface="Times New Roman"/>
              <a:cs typeface="Times New Roman"/>
              <a:sym typeface="Symbol"/>
            </a:endParaRPr>
          </a:p>
          <a:p>
            <a:pPr lvl="2"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Taking averages: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α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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α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=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]/E[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1/(1-</a:t>
            </a:r>
            <a:r>
              <a:rPr lang="el-GR" i="1" dirty="0" smtClean="0">
                <a:sym typeface="Symbol"/>
              </a:rPr>
              <a:t> </a:t>
            </a:r>
            <a:r>
              <a:rPr lang="el-GR" i="1" dirty="0">
                <a:sym typeface="Symbol"/>
              </a:rPr>
              <a:t>ρ</a:t>
            </a:r>
            <a:r>
              <a:rPr lang="en-US" dirty="0" smtClean="0">
                <a:sym typeface="Symbol"/>
              </a:rPr>
              <a:t>)</a:t>
            </a:r>
          </a:p>
          <a:p>
            <a:pPr lvl="1">
              <a:lnSpc>
                <a:spcPct val="140000"/>
              </a:lnSpc>
            </a:pPr>
            <a:r>
              <a:rPr lang="en-US" dirty="0" smtClean="0">
                <a:sym typeface="Symbol"/>
              </a:rPr>
              <a:t>Therefore E[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dirty="0" err="1" smtClean="0">
                <a:sym typeface="Symbol"/>
              </a:rPr>
              <a:t>|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/</a:t>
            </a:r>
            <a:r>
              <a:rPr lang="en-US" dirty="0">
                <a:sym typeface="Symbol"/>
              </a:rPr>
              <a:t>(1-</a:t>
            </a:r>
            <a:r>
              <a:rPr lang="el-GR" i="1" dirty="0">
                <a:sym typeface="Symbol"/>
              </a:rPr>
              <a:t> ρ</a:t>
            </a:r>
            <a:r>
              <a:rPr lang="en-US" dirty="0">
                <a:sym typeface="Symbol"/>
              </a:rPr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8585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PS Response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0292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Let </a:t>
            </a:r>
            <a:r>
              <a:rPr lang="en-US" i="1" dirty="0" smtClean="0">
                <a:sym typeface="Symbol"/>
              </a:rPr>
              <a:t>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)=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)/[1 –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)] be the rate of completing service given an attained service time of </a:t>
            </a:r>
            <a:r>
              <a:rPr lang="en-US" i="1" dirty="0" smtClean="0">
                <a:sym typeface="Symbol"/>
              </a:rPr>
              <a:t>x,</a:t>
            </a:r>
            <a:r>
              <a:rPr lang="en-US" dirty="0" smtClean="0">
                <a:sym typeface="Symbol"/>
              </a:rPr>
              <a:t> where we recall (p. 208) our earlier failure rate result (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and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>
                <a:sym typeface="Symbol"/>
              </a:rPr>
              <a:t> are the density and </a:t>
            </a:r>
            <a:r>
              <a:rPr lang="en-US" dirty="0" err="1" smtClean="0">
                <a:sym typeface="Symbol"/>
              </a:rPr>
              <a:t>c.d.f</a:t>
            </a:r>
            <a:r>
              <a:rPr lang="en-US" dirty="0" smtClean="0">
                <a:sym typeface="Symbol"/>
              </a:rPr>
              <a:t>. of the service time, respectively)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Let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be the average density of jobs in the system with an attained service rate of </a:t>
            </a:r>
            <a:r>
              <a:rPr lang="en-US" i="1" dirty="0" smtClean="0">
                <a:sym typeface="Symbol"/>
              </a:rPr>
              <a:t>x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Assume also that service is given in quanta of size </a:t>
            </a:r>
            <a:r>
              <a:rPr lang="en-US" i="1" dirty="0" smtClean="0">
                <a:sym typeface="Symbol"/>
              </a:rPr>
              <a:t>x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+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)[1–</a:t>
            </a:r>
            <a:r>
              <a:rPr lang="en-US" i="1" dirty="0" smtClean="0">
                <a:sym typeface="Symbol"/>
              </a:rPr>
              <a:t>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)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 + o(</a:t>
            </a:r>
            <a:r>
              <a:rPr lang="en-US" dirty="0" smtClean="0">
                <a:sym typeface="Symbol"/>
              </a:rPr>
              <a:t>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; [1–</a:t>
            </a:r>
            <a:r>
              <a:rPr lang="en-US" i="1" dirty="0" smtClean="0">
                <a:sym typeface="Symbol"/>
              </a:rPr>
              <a:t>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)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 </a:t>
            </a:r>
            <a:r>
              <a:rPr lang="en-US" dirty="0" smtClean="0">
                <a:sym typeface="Symbol"/>
              </a:rPr>
              <a:t>is the probability that a job that has received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amount of service requires more than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+</a:t>
            </a:r>
            <a:r>
              <a:rPr lang="en-US" dirty="0" smtClean="0">
                <a:sym typeface="Symbol"/>
              </a:rPr>
              <a:t></a:t>
            </a:r>
            <a:r>
              <a:rPr lang="en-US" i="1" dirty="0" smtClean="0">
                <a:sym typeface="Symbol"/>
              </a:rPr>
              <a:t>x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Lettings </a:t>
            </a:r>
            <a:r>
              <a:rPr lang="en-US" dirty="0" smtClean="0">
                <a:sym typeface="Symbol"/>
              </a:rPr>
              <a:t></a:t>
            </a:r>
            <a:r>
              <a:rPr lang="en-US" i="1" dirty="0" smtClean="0">
                <a:sym typeface="Symbol"/>
              </a:rPr>
              <a:t>x→</a:t>
            </a:r>
            <a:r>
              <a:rPr lang="en-US" dirty="0" smtClean="0">
                <a:sym typeface="Symbol"/>
              </a:rPr>
              <a:t>0, this gives </a:t>
            </a:r>
            <a:r>
              <a:rPr lang="en-US" i="1" dirty="0" err="1" smtClean="0">
                <a:sym typeface="Symbol"/>
              </a:rPr>
              <a:t>dn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)/</a:t>
            </a:r>
            <a:r>
              <a:rPr lang="en-US" i="1" dirty="0" err="1" smtClean="0">
                <a:sym typeface="Symbol"/>
              </a:rPr>
              <a:t>dx</a:t>
            </a:r>
            <a:r>
              <a:rPr lang="en-US" i="1" dirty="0" smtClean="0">
                <a:sym typeface="Symbol"/>
              </a:rPr>
              <a:t> = – </a:t>
            </a:r>
            <a:r>
              <a:rPr lang="en-US" i="1" dirty="0" smtClean="0">
                <a:sym typeface="Symbol"/>
              </a:rPr>
              <a:t>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), which has a solution of the form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(0) exp[-</a:t>
            </a:r>
            <a:r>
              <a:rPr lang="en-US" baseline="-25000" dirty="0" smtClean="0">
                <a:sym typeface="Symbol"/>
              </a:rPr>
              <a:t>{0 to</a:t>
            </a:r>
            <a:r>
              <a:rPr lang="en-US" i="1" baseline="-25000" dirty="0" smtClean="0">
                <a:sym typeface="Symbol"/>
              </a:rPr>
              <a:t> x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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dy</a:t>
            </a:r>
            <a:r>
              <a:rPr lang="en-US" dirty="0" smtClean="0">
                <a:sym typeface="Symbol"/>
              </a:rPr>
              <a:t>]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But </a:t>
            </a:r>
            <a:r>
              <a:rPr lang="en-US" dirty="0" smtClean="0">
                <a:sym typeface="Symbol"/>
              </a:rPr>
              <a:t>exp[-</a:t>
            </a:r>
            <a:r>
              <a:rPr lang="en-US" baseline="-25000" dirty="0" smtClean="0">
                <a:sym typeface="Symbol"/>
              </a:rPr>
              <a:t>{0 to</a:t>
            </a:r>
            <a:r>
              <a:rPr lang="en-US" i="1" baseline="-25000" dirty="0" smtClean="0">
                <a:sym typeface="Symbol"/>
              </a:rPr>
              <a:t> x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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dy</a:t>
            </a:r>
            <a:r>
              <a:rPr lang="en-US" dirty="0" smtClean="0">
                <a:sym typeface="Symbol"/>
              </a:rPr>
              <a:t>] = </a:t>
            </a:r>
            <a:r>
              <a:rPr lang="en-US" dirty="0" err="1" smtClean="0">
                <a:sym typeface="Symbol"/>
              </a:rPr>
              <a:t>ln</a:t>
            </a:r>
            <a:r>
              <a:rPr lang="en-US" dirty="0" smtClean="0">
                <a:sym typeface="Symbol"/>
              </a:rPr>
              <a:t>[1 </a:t>
            </a:r>
            <a:r>
              <a:rPr lang="en-US" dirty="0" smtClean="0">
                <a:sym typeface="Symbol"/>
              </a:rPr>
              <a:t>–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)] </a:t>
            </a:r>
            <a:r>
              <a:rPr lang="en-US" dirty="0" smtClean="0">
                <a:sym typeface="Symbol"/>
              </a:rPr>
              <a:t>, so that</a:t>
            </a:r>
            <a:r>
              <a:rPr lang="en-US" i="1" dirty="0" smtClean="0">
                <a:sym typeface="Symbol"/>
              </a:rPr>
              <a:t> n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(0</a:t>
            </a:r>
            <a:r>
              <a:rPr lang="en-US" dirty="0" smtClean="0">
                <a:sym typeface="Symbol"/>
              </a:rPr>
              <a:t>)[1 </a:t>
            </a:r>
            <a:r>
              <a:rPr lang="en-US" dirty="0" smtClean="0">
                <a:sym typeface="Symbol"/>
              </a:rPr>
              <a:t>–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)]</a:t>
            </a:r>
            <a:r>
              <a:rPr lang="en-US" dirty="0" smtClean="0">
                <a:sym typeface="Symbol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We also have that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= </a:t>
            </a:r>
            <a:r>
              <a:rPr lang="el-GR" i="1" dirty="0" smtClean="0">
                <a:sym typeface="Symbol"/>
              </a:rPr>
              <a:t>λ</a:t>
            </a:r>
            <a:r>
              <a:rPr lang="en-US" dirty="0" smtClean="0">
                <a:sym typeface="Symbol"/>
              </a:rPr>
              <a:t>[1 </a:t>
            </a:r>
            <a:r>
              <a:rPr lang="en-US" dirty="0" smtClean="0">
                <a:sym typeface="Symbol"/>
              </a:rPr>
              <a:t>–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)]</a:t>
            </a:r>
            <a:r>
              <a:rPr lang="en-US" i="1" dirty="0" err="1" smtClean="0">
                <a:sym typeface="Symbol"/>
              </a:rPr>
              <a:t>dT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)/</a:t>
            </a:r>
            <a:r>
              <a:rPr lang="en-US" i="1" dirty="0" err="1" smtClean="0">
                <a:sym typeface="Symbol"/>
              </a:rPr>
              <a:t>dx</a:t>
            </a:r>
            <a:r>
              <a:rPr lang="en-US" dirty="0" smtClean="0">
                <a:sym typeface="Symbol"/>
              </a:rPr>
              <a:t>; based on applying Little’s Law to a system with finite service quanta</a:t>
            </a:r>
            <a:r>
              <a:rPr lang="en-US" dirty="0" smtClean="0">
                <a:sym typeface="Symbol"/>
              </a:rPr>
              <a:t> 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and then letting</a:t>
            </a:r>
            <a:r>
              <a:rPr lang="en-US" dirty="0" smtClean="0">
                <a:sym typeface="Symbol"/>
              </a:rPr>
              <a:t> </a:t>
            </a:r>
            <a:r>
              <a:rPr lang="en-US" i="1" dirty="0" smtClean="0">
                <a:sym typeface="Symbol"/>
              </a:rPr>
              <a:t>x→</a:t>
            </a:r>
            <a:r>
              <a:rPr lang="en-US" dirty="0" smtClean="0">
                <a:sym typeface="Symbol"/>
              </a:rPr>
              <a:t>0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This implies </a:t>
            </a:r>
            <a:r>
              <a:rPr lang="en-US" i="1" dirty="0" err="1" smtClean="0">
                <a:sym typeface="Symbol"/>
              </a:rPr>
              <a:t>dT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)/</a:t>
            </a:r>
            <a:r>
              <a:rPr lang="en-US" i="1" dirty="0" err="1" smtClean="0">
                <a:sym typeface="Symbol"/>
              </a:rPr>
              <a:t>dx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(0)/</a:t>
            </a:r>
            <a:r>
              <a:rPr lang="el-GR" i="1" dirty="0" smtClean="0">
                <a:sym typeface="Symbol"/>
              </a:rPr>
              <a:t>λ</a:t>
            </a:r>
            <a:r>
              <a:rPr lang="en-US" dirty="0" smtClean="0">
                <a:sym typeface="Symbol"/>
              </a:rPr>
              <a:t> and therefore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=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(0)/</a:t>
            </a:r>
            <a:r>
              <a:rPr lang="el-GR" i="1" dirty="0" smtClean="0">
                <a:sym typeface="Symbol"/>
              </a:rPr>
              <a:t>λ</a:t>
            </a:r>
            <a:r>
              <a:rPr lang="en-US" i="1" dirty="0" smtClean="0">
                <a:sym typeface="Symbol"/>
              </a:rPr>
              <a:t>, i.e.,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proportional to </a:t>
            </a:r>
            <a:r>
              <a:rPr lang="en-US" i="1" dirty="0" smtClean="0">
                <a:sym typeface="Symbol"/>
              </a:rPr>
              <a:t>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Two-Stage </a:t>
            </a:r>
            <a:r>
              <a:rPr lang="en-US" dirty="0" err="1" smtClean="0"/>
              <a:t>Coxian</a:t>
            </a:r>
            <a:r>
              <a:rPr lang="en-US" dirty="0" smtClean="0"/>
              <a:t>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362200"/>
            <a:ext cx="5181600" cy="1524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3400" dirty="0" smtClean="0"/>
              <a:t>E[</a:t>
            </a:r>
            <a:r>
              <a:rPr lang="en-US" sz="3400" i="1" dirty="0" smtClean="0"/>
              <a:t>S</a:t>
            </a:r>
            <a:r>
              <a:rPr lang="en-US" sz="3400" dirty="0" smtClean="0"/>
              <a:t>]=1/</a:t>
            </a:r>
            <a:r>
              <a:rPr lang="el-GR" sz="3400" i="1" dirty="0" smtClean="0">
                <a:latin typeface="Times New Roman"/>
                <a:cs typeface="Times New Roman"/>
              </a:rPr>
              <a:t>μ</a:t>
            </a:r>
            <a:r>
              <a:rPr lang="en-US" sz="3400" baseline="-25000" dirty="0" smtClean="0">
                <a:latin typeface="Times New Roman"/>
                <a:cs typeface="Times New Roman"/>
              </a:rPr>
              <a:t>1</a:t>
            </a:r>
            <a:r>
              <a:rPr lang="en-US" sz="3400" dirty="0" smtClean="0"/>
              <a:t>+ </a:t>
            </a:r>
            <a:r>
              <a:rPr lang="en-US" sz="3400" i="1" dirty="0" smtClean="0"/>
              <a:t>p</a:t>
            </a:r>
            <a:r>
              <a:rPr lang="en-US" sz="3400" dirty="0" smtClean="0"/>
              <a:t>/</a:t>
            </a:r>
            <a:r>
              <a:rPr lang="el-GR" sz="3400" i="1" dirty="0" smtClean="0">
                <a:latin typeface="Times New Roman"/>
                <a:cs typeface="Times New Roman"/>
              </a:rPr>
              <a:t>μ</a:t>
            </a:r>
            <a:r>
              <a:rPr lang="en-US" sz="3400" baseline="-25000" dirty="0" smtClean="0">
                <a:latin typeface="Times New Roman"/>
                <a:cs typeface="Times New Roman"/>
              </a:rPr>
              <a:t>2</a:t>
            </a:r>
          </a:p>
          <a:p>
            <a:pPr>
              <a:lnSpc>
                <a:spcPct val="120000"/>
              </a:lnSpc>
            </a:pPr>
            <a:r>
              <a:rPr lang="en-US" sz="3400" dirty="0" smtClean="0"/>
              <a:t>E[</a:t>
            </a:r>
            <a:r>
              <a:rPr lang="en-US" sz="3400" i="1" dirty="0" smtClean="0"/>
              <a:t>S</a:t>
            </a:r>
            <a:r>
              <a:rPr lang="en-US" sz="3400" baseline="30000" dirty="0" smtClean="0"/>
              <a:t>2</a:t>
            </a:r>
            <a:r>
              <a:rPr lang="en-US" sz="3400" dirty="0" smtClean="0"/>
              <a:t>]=2/</a:t>
            </a:r>
            <a:r>
              <a:rPr lang="el-GR" sz="3400" i="1" dirty="0" smtClean="0">
                <a:latin typeface="Times New Roman"/>
                <a:cs typeface="Times New Roman"/>
              </a:rPr>
              <a:t>μ</a:t>
            </a:r>
            <a:r>
              <a:rPr lang="en-US" sz="3400" baseline="-25000" dirty="0" smtClean="0">
                <a:latin typeface="Times New Roman"/>
                <a:cs typeface="Times New Roman"/>
              </a:rPr>
              <a:t>1</a:t>
            </a:r>
            <a:r>
              <a:rPr lang="en-US" sz="3400" baseline="30000" dirty="0" smtClean="0">
                <a:latin typeface="Times New Roman"/>
                <a:cs typeface="Times New Roman"/>
              </a:rPr>
              <a:t>2</a:t>
            </a:r>
            <a:r>
              <a:rPr lang="en-US" sz="3400" dirty="0" smtClean="0"/>
              <a:t>+ 2</a:t>
            </a:r>
            <a:r>
              <a:rPr lang="en-US" sz="3400" i="1" dirty="0" smtClean="0"/>
              <a:t>p</a:t>
            </a:r>
            <a:r>
              <a:rPr lang="en-US" sz="3400" dirty="0" smtClean="0"/>
              <a:t>/</a:t>
            </a:r>
            <a:r>
              <a:rPr lang="el-GR" sz="3400" i="1" dirty="0" smtClean="0">
                <a:latin typeface="Times New Roman"/>
                <a:cs typeface="Times New Roman"/>
              </a:rPr>
              <a:t>μ</a:t>
            </a:r>
            <a:r>
              <a:rPr lang="en-US" sz="3400" baseline="-25000" dirty="0" smtClean="0">
                <a:latin typeface="Times New Roman"/>
                <a:cs typeface="Times New Roman"/>
              </a:rPr>
              <a:t>2</a:t>
            </a:r>
            <a:r>
              <a:rPr lang="en-US" sz="3400" baseline="30000" dirty="0" smtClean="0">
                <a:latin typeface="Times New Roman"/>
                <a:cs typeface="Times New Roman"/>
              </a:rPr>
              <a:t>2</a:t>
            </a:r>
          </a:p>
          <a:p>
            <a:pPr>
              <a:lnSpc>
                <a:spcPct val="120000"/>
              </a:lnSpc>
            </a:pPr>
            <a:r>
              <a:rPr lang="en-US" sz="3400" i="1" dirty="0" smtClean="0">
                <a:latin typeface="Times New Roman"/>
                <a:cs typeface="Times New Roman"/>
              </a:rPr>
              <a:t>C</a:t>
            </a:r>
            <a:r>
              <a:rPr lang="en-US" sz="3400" baseline="30000" dirty="0" smtClean="0">
                <a:latin typeface="Times New Roman"/>
                <a:cs typeface="Times New Roman"/>
              </a:rPr>
              <a:t>2</a:t>
            </a:r>
            <a:r>
              <a:rPr lang="en-US" sz="3400" dirty="0" smtClean="0">
                <a:latin typeface="Times New Roman"/>
                <a:cs typeface="Times New Roman"/>
              </a:rPr>
              <a:t>=2(</a:t>
            </a:r>
            <a:r>
              <a:rPr lang="en-US" sz="3400" i="1" dirty="0" smtClean="0">
                <a:latin typeface="Times New Roman"/>
                <a:cs typeface="Times New Roman"/>
              </a:rPr>
              <a:t>p</a:t>
            </a:r>
            <a:r>
              <a:rPr lang="el-GR" sz="3400" i="1" dirty="0" smtClean="0">
                <a:latin typeface="Times New Roman"/>
                <a:cs typeface="Times New Roman"/>
              </a:rPr>
              <a:t> μ</a:t>
            </a:r>
            <a:r>
              <a:rPr lang="en-US" sz="3400" baseline="-25000" dirty="0" smtClean="0">
                <a:latin typeface="Times New Roman"/>
                <a:cs typeface="Times New Roman"/>
              </a:rPr>
              <a:t>1</a:t>
            </a:r>
            <a:r>
              <a:rPr lang="en-US" sz="3400" baseline="30000" dirty="0" smtClean="0">
                <a:latin typeface="Times New Roman"/>
                <a:cs typeface="Times New Roman"/>
              </a:rPr>
              <a:t>2 </a:t>
            </a:r>
            <a:r>
              <a:rPr lang="en-US" sz="3400" dirty="0" smtClean="0"/>
              <a:t>+</a:t>
            </a:r>
            <a:r>
              <a:rPr lang="el-GR" sz="3400" i="1" dirty="0" smtClean="0">
                <a:latin typeface="Times New Roman"/>
                <a:cs typeface="Times New Roman"/>
              </a:rPr>
              <a:t> μ</a:t>
            </a:r>
            <a:r>
              <a:rPr lang="en-US" sz="3400" baseline="-25000" dirty="0" smtClean="0">
                <a:latin typeface="Times New Roman"/>
                <a:cs typeface="Times New Roman"/>
              </a:rPr>
              <a:t>2</a:t>
            </a:r>
            <a:r>
              <a:rPr lang="en-US" sz="3400" baseline="30000" dirty="0" smtClean="0">
                <a:latin typeface="Times New Roman"/>
                <a:cs typeface="Times New Roman"/>
              </a:rPr>
              <a:t>2</a:t>
            </a:r>
            <a:r>
              <a:rPr lang="en-US" sz="3400" dirty="0" smtClean="0"/>
              <a:t>)/(</a:t>
            </a:r>
            <a:r>
              <a:rPr lang="el-GR" sz="3400" i="1" dirty="0" smtClean="0">
                <a:latin typeface="Times New Roman"/>
                <a:cs typeface="Times New Roman"/>
              </a:rPr>
              <a:t>μ</a:t>
            </a:r>
            <a:r>
              <a:rPr lang="en-US" sz="3400" baseline="-25000" dirty="0" smtClean="0">
                <a:latin typeface="Times New Roman"/>
                <a:cs typeface="Times New Roman"/>
              </a:rPr>
              <a:t>1</a:t>
            </a:r>
            <a:r>
              <a:rPr lang="el-GR" sz="3400" i="1" dirty="0" smtClean="0">
                <a:latin typeface="Times New Roman"/>
                <a:cs typeface="Times New Roman"/>
              </a:rPr>
              <a:t>μ</a:t>
            </a:r>
            <a:r>
              <a:rPr lang="en-US" sz="3400" baseline="-25000" dirty="0" smtClean="0">
                <a:latin typeface="Times New Roman"/>
                <a:cs typeface="Times New Roman"/>
              </a:rPr>
              <a:t>2</a:t>
            </a:r>
            <a:r>
              <a:rPr lang="en-US" sz="3400" dirty="0" smtClean="0">
                <a:latin typeface="Times New Roman"/>
                <a:cs typeface="Times New Roman"/>
              </a:rPr>
              <a:t>[</a:t>
            </a:r>
            <a:r>
              <a:rPr lang="en-US" sz="3400" i="1" dirty="0" smtClean="0">
                <a:latin typeface="Times New Roman"/>
                <a:cs typeface="Times New Roman"/>
              </a:rPr>
              <a:t>p</a:t>
            </a:r>
            <a:r>
              <a:rPr lang="el-GR" sz="3400" i="1" dirty="0" smtClean="0">
                <a:latin typeface="Times New Roman"/>
                <a:cs typeface="Times New Roman"/>
              </a:rPr>
              <a:t>μ</a:t>
            </a:r>
            <a:r>
              <a:rPr lang="en-US" sz="3400" baseline="-25000" dirty="0" smtClean="0">
                <a:latin typeface="Times New Roman"/>
                <a:cs typeface="Times New Roman"/>
              </a:rPr>
              <a:t>1</a:t>
            </a:r>
            <a:r>
              <a:rPr lang="en-US" sz="3400" dirty="0" smtClean="0">
                <a:latin typeface="Times New Roman"/>
                <a:cs typeface="Times New Roman"/>
              </a:rPr>
              <a:t>+</a:t>
            </a:r>
            <a:r>
              <a:rPr lang="el-GR" sz="3400" i="1" dirty="0" smtClean="0">
                <a:latin typeface="Times New Roman"/>
                <a:cs typeface="Times New Roman"/>
              </a:rPr>
              <a:t> μ</a:t>
            </a:r>
            <a:r>
              <a:rPr lang="en-US" sz="3400" baseline="-25000" dirty="0" smtClean="0">
                <a:latin typeface="Times New Roman"/>
                <a:cs typeface="Times New Roman"/>
              </a:rPr>
              <a:t>2</a:t>
            </a:r>
            <a:r>
              <a:rPr lang="en-US" sz="3400" dirty="0" smtClean="0">
                <a:latin typeface="Times New Roman"/>
                <a:cs typeface="Times New Roman"/>
              </a:rPr>
              <a:t>]) – 1</a:t>
            </a:r>
          </a:p>
          <a:p>
            <a:endParaRPr lang="en-US" i="1" dirty="0" smtClean="0"/>
          </a:p>
          <a:p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5486400" y="2362200"/>
            <a:ext cx="3505200" cy="4038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Can </a:t>
            </a:r>
            <a:r>
              <a:rPr lang="en-US" dirty="0" smtClean="0"/>
              <a:t>also emulate </a:t>
            </a:r>
            <a:r>
              <a:rPr lang="en-US" dirty="0" smtClean="0"/>
              <a:t>system with two classes of jobs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Small &amp; big jobs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Small jobs arrive according to Poisson process of rate  (1-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 and have an average service time of duration </a:t>
            </a:r>
            <a:r>
              <a:rPr lang="en-US" dirty="0" smtClean="0"/>
              <a:t>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Big jobs arrive according to Poisson process of rate </a:t>
            </a:r>
            <a:r>
              <a:rPr lang="en-US" i="1" dirty="0" smtClean="0"/>
              <a:t>p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 and have an average service time of duration </a:t>
            </a:r>
            <a:r>
              <a:rPr lang="en-US" dirty="0" smtClean="0"/>
              <a:t>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+1/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2971800" y="1358438"/>
            <a:ext cx="2438400" cy="1003762"/>
            <a:chOff x="2667000" y="1663238"/>
            <a:chExt cx="2438400" cy="1003762"/>
          </a:xfrm>
        </p:grpSpPr>
        <p:sp>
          <p:nvSpPr>
            <p:cNvPr id="6" name="Oval 5"/>
            <p:cNvSpPr/>
            <p:nvPr/>
          </p:nvSpPr>
          <p:spPr>
            <a:xfrm>
              <a:off x="3124200" y="1752600"/>
              <a:ext cx="533400" cy="533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rtlCol="0" anchor="ctr"/>
            <a:lstStyle/>
            <a:p>
              <a:pPr algn="ctr"/>
              <a:r>
                <a:rPr lang="el-GR" i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μ</a:t>
              </a:r>
              <a:r>
                <a:rPr lang="en-US" baseline="-250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1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4114800" y="1752600"/>
              <a:ext cx="533400" cy="533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rtlCol="0" anchor="ctr"/>
            <a:lstStyle/>
            <a:p>
              <a:pPr algn="ctr"/>
              <a:r>
                <a:rPr lang="el-GR" i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μ</a:t>
              </a:r>
              <a:r>
                <a:rPr lang="en-US" baseline="-250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Arrow Connector 21"/>
            <p:cNvCxnSpPr>
              <a:stCxn id="6" idx="6"/>
              <a:endCxn id="7" idx="2"/>
            </p:cNvCxnSpPr>
            <p:nvPr/>
          </p:nvCxnSpPr>
          <p:spPr>
            <a:xfrm>
              <a:off x="3657600" y="2019300"/>
              <a:ext cx="4572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2667000" y="2026578"/>
              <a:ext cx="4572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4648200" y="2026578"/>
              <a:ext cx="4572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reeform 24"/>
            <p:cNvSpPr/>
            <p:nvPr/>
          </p:nvSpPr>
          <p:spPr>
            <a:xfrm>
              <a:off x="3863083" y="2013735"/>
              <a:ext cx="1017142" cy="359595"/>
            </a:xfrm>
            <a:custGeom>
              <a:avLst/>
              <a:gdLst>
                <a:gd name="connsiteX0" fmla="*/ 0 w 1017142"/>
                <a:gd name="connsiteY0" fmla="*/ 0 h 359595"/>
                <a:gd name="connsiteX1" fmla="*/ 0 w 1017142"/>
                <a:gd name="connsiteY1" fmla="*/ 359595 h 359595"/>
                <a:gd name="connsiteX2" fmla="*/ 1017142 w 1017142"/>
                <a:gd name="connsiteY2" fmla="*/ 359595 h 359595"/>
                <a:gd name="connsiteX3" fmla="*/ 1017142 w 1017142"/>
                <a:gd name="connsiteY3" fmla="*/ 20548 h 359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7142" h="359595">
                  <a:moveTo>
                    <a:pt x="0" y="0"/>
                  </a:moveTo>
                  <a:lnTo>
                    <a:pt x="0" y="359595"/>
                  </a:lnTo>
                  <a:lnTo>
                    <a:pt x="1017142" y="359595"/>
                  </a:lnTo>
                  <a:lnTo>
                    <a:pt x="1017142" y="20548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45104" y="166323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14800" y="2297668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1-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Content Placeholder 2"/>
          <p:cNvSpPr txBox="1">
            <a:spLocks/>
          </p:cNvSpPr>
          <p:nvPr/>
        </p:nvSpPr>
        <p:spPr>
          <a:xfrm>
            <a:off x="322906" y="3886200"/>
            <a:ext cx="49530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Recall that the two-stage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Coxian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distribution can be used to obtain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distributions with both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&gt; 1 and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&lt; 1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μ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1 and 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μ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2 yields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	C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2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= 2/(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+2) &lt; 1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μ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1 and 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μ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1/2 yields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	C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= (6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+1)/(2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+1) &gt; 1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M/Cox/1/PS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Probability that system is empty is still </a:t>
            </a:r>
            <a:r>
              <a:rPr lang="el-GR" i="1" dirty="0" smtClean="0">
                <a:sym typeface="Symbol"/>
              </a:rPr>
              <a:t>π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= </a:t>
            </a:r>
            <a:r>
              <a:rPr lang="en-US" dirty="0" smtClean="0">
                <a:sym typeface="Symbol"/>
              </a:rPr>
              <a:t>(1-</a:t>
            </a:r>
            <a:r>
              <a:rPr lang="el-GR" i="1" dirty="0" smtClean="0">
                <a:sym typeface="Symbol"/>
              </a:rPr>
              <a:t> </a:t>
            </a:r>
            <a:r>
              <a:rPr lang="el-GR" i="1" dirty="0">
                <a:sym typeface="Symbol"/>
              </a:rPr>
              <a:t>ρ</a:t>
            </a:r>
            <a:r>
              <a:rPr lang="en-US" dirty="0" smtClean="0">
                <a:sym typeface="Symbol"/>
              </a:rPr>
              <a:t>), where </a:t>
            </a:r>
            <a:r>
              <a:rPr lang="el-GR" i="1" dirty="0" smtClean="0">
                <a:sym typeface="Symbol"/>
              </a:rPr>
              <a:t>ρ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</a:t>
            </a:r>
            <a:r>
              <a:rPr lang="el-GR" i="1" dirty="0" smtClean="0"/>
              <a:t>λ</a:t>
            </a:r>
            <a:r>
              <a:rPr lang="el-GR" dirty="0" smtClean="0">
                <a:sym typeface="Symbol"/>
              </a:rPr>
              <a:t>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] = </a:t>
            </a:r>
            <a:r>
              <a:rPr lang="el-GR" i="1" dirty="0" smtClean="0"/>
              <a:t>λ</a:t>
            </a:r>
            <a:r>
              <a:rPr lang="en-US" dirty="0" smtClean="0">
                <a:sym typeface="Symbol"/>
              </a:rPr>
              <a:t>(</a:t>
            </a:r>
            <a:r>
              <a:rPr lang="en-US" dirty="0" smtClean="0"/>
              <a:t>1/</a:t>
            </a:r>
            <a:r>
              <a:rPr lang="el-GR" i="1" dirty="0">
                <a:latin typeface="Times New Roman"/>
                <a:cs typeface="Times New Roman"/>
              </a:rPr>
              <a:t>μ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/>
              <a:t>+ </a:t>
            </a:r>
            <a:r>
              <a:rPr lang="en-US" i="1" dirty="0"/>
              <a:t>p</a:t>
            </a:r>
            <a:r>
              <a:rPr lang="en-US" dirty="0"/>
              <a:t>/</a:t>
            </a:r>
            <a:r>
              <a:rPr lang="el-GR" i="1" dirty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sym typeface="Symbol"/>
              </a:rPr>
              <a:t>)</a:t>
            </a:r>
            <a:endParaRPr lang="en-US" sz="2000" dirty="0" smtClean="0">
              <a:sym typeface="Symbol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Probability that the system has </a:t>
            </a:r>
            <a:r>
              <a:rPr lang="en-US" i="1" dirty="0" smtClean="0">
                <a:sym typeface="Symbol"/>
              </a:rPr>
              <a:t>n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jobs in phase 1 and </a:t>
            </a:r>
            <a:r>
              <a:rPr lang="en-US" i="1" dirty="0" smtClean="0">
                <a:sym typeface="Symbol"/>
              </a:rPr>
              <a:t>n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jobs in phase 2 follows a product form</a:t>
            </a:r>
          </a:p>
          <a:p>
            <a:pPr marL="742950" lvl="2" indent="-342900"/>
            <a:r>
              <a:rPr lang="el-GR" i="1" dirty="0" smtClean="0">
                <a:sym typeface="Symbol"/>
              </a:rPr>
              <a:t>π</a:t>
            </a:r>
            <a:r>
              <a:rPr lang="en-US" i="1" baseline="-25000" dirty="0" smtClean="0">
                <a:sym typeface="Symbol"/>
              </a:rPr>
              <a:t>n</a:t>
            </a:r>
            <a:r>
              <a:rPr lang="en-US" baseline="-60000" dirty="0" smtClean="0">
                <a:sym typeface="Symbol"/>
              </a:rPr>
              <a:t>1</a:t>
            </a:r>
            <a:r>
              <a:rPr lang="en-US" baseline="-25000" dirty="0" smtClean="0">
                <a:sym typeface="Symbol"/>
              </a:rPr>
              <a:t>,</a:t>
            </a:r>
            <a:r>
              <a:rPr lang="en-US" i="1" baseline="-25000" dirty="0" smtClean="0">
                <a:sym typeface="Symbol"/>
              </a:rPr>
              <a:t>n</a:t>
            </a:r>
            <a:r>
              <a:rPr lang="en-US" baseline="-60000" dirty="0" smtClean="0">
                <a:sym typeface="Symbol"/>
              </a:rPr>
              <a:t>2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binom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n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+</a:t>
            </a:r>
            <a:r>
              <a:rPr lang="en-US" i="1" dirty="0" smtClean="0">
                <a:sym typeface="Symbol"/>
              </a:rPr>
              <a:t>n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,</a:t>
            </a:r>
            <a:r>
              <a:rPr lang="en-US" i="1" dirty="0" smtClean="0">
                <a:sym typeface="Symbol"/>
              </a:rPr>
              <a:t>n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</a:t>
            </a:r>
            <a:r>
              <a:rPr lang="el-GR" i="1" dirty="0" smtClean="0">
                <a:sym typeface="Symbol"/>
              </a:rPr>
              <a:t>ρ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baseline="10000" dirty="0" smtClean="0">
                <a:sym typeface="Symbol"/>
              </a:rPr>
              <a:t>1</a:t>
            </a:r>
            <a:r>
              <a:rPr lang="en-US" i="1" baseline="30000" dirty="0" smtClean="0">
                <a:sym typeface="Symbol"/>
              </a:rPr>
              <a:t> </a:t>
            </a:r>
            <a:r>
              <a:rPr lang="el-GR" i="1" dirty="0" smtClean="0">
                <a:sym typeface="Symbol"/>
              </a:rPr>
              <a:t>ρ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baseline="10000" dirty="0" smtClean="0">
                <a:sym typeface="Symbol"/>
              </a:rPr>
              <a:t>2</a:t>
            </a:r>
            <a:r>
              <a:rPr lang="en-US" i="1" baseline="30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(1-</a:t>
            </a:r>
            <a:r>
              <a:rPr lang="el-GR" i="1" dirty="0" smtClean="0">
                <a:sym typeface="Symbol"/>
              </a:rPr>
              <a:t> </a:t>
            </a:r>
            <a:r>
              <a:rPr lang="el-GR" i="1" dirty="0">
                <a:sym typeface="Symbol"/>
              </a:rPr>
              <a:t>ρ</a:t>
            </a:r>
            <a:r>
              <a:rPr lang="en-US" dirty="0" smtClean="0">
                <a:sym typeface="Symbol"/>
              </a:rPr>
              <a:t>), where </a:t>
            </a:r>
          </a:p>
          <a:p>
            <a:pPr marL="742950" lvl="2" indent="-342900">
              <a:buNone/>
            </a:pPr>
            <a:r>
              <a:rPr lang="en-US" dirty="0" smtClean="0">
                <a:sym typeface="Symbol"/>
              </a:rPr>
              <a:t>	</a:t>
            </a:r>
            <a:r>
              <a:rPr lang="el-GR" i="1" dirty="0" smtClean="0">
                <a:sym typeface="Symbol"/>
              </a:rPr>
              <a:t>ρ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</a:t>
            </a:r>
            <a:r>
              <a:rPr lang="el-GR" i="1" dirty="0" smtClean="0"/>
              <a:t>λ</a:t>
            </a:r>
            <a:r>
              <a:rPr lang="en-US" dirty="0" smtClean="0"/>
              <a:t>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 and </a:t>
            </a:r>
            <a:r>
              <a:rPr lang="el-GR" i="1" dirty="0" smtClean="0">
                <a:sym typeface="Symbol"/>
              </a:rPr>
              <a:t>ρ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</a:t>
            </a:r>
            <a:r>
              <a:rPr lang="el-GR" i="1" dirty="0" smtClean="0"/>
              <a:t>λ</a:t>
            </a:r>
            <a:r>
              <a:rPr lang="en-US" i="1" dirty="0" smtClean="0"/>
              <a:t>p</a:t>
            </a:r>
            <a:r>
              <a:rPr lang="en-US" dirty="0" smtClean="0"/>
              <a:t>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;  (</a:t>
            </a:r>
            <a:r>
              <a:rPr lang="el-GR" i="1" dirty="0" smtClean="0">
                <a:sym typeface="Symbol"/>
              </a:rPr>
              <a:t>ρ</a:t>
            </a:r>
            <a:r>
              <a:rPr lang="en-US" dirty="0" smtClean="0">
                <a:sym typeface="Symbol"/>
              </a:rPr>
              <a:t> =</a:t>
            </a:r>
            <a:r>
              <a:rPr lang="el-GR" i="1" dirty="0" smtClean="0">
                <a:sym typeface="Symbol"/>
              </a:rPr>
              <a:t> ρ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+ </a:t>
            </a:r>
            <a:r>
              <a:rPr lang="el-GR" i="1" dirty="0" smtClean="0">
                <a:sym typeface="Symbol"/>
              </a:rPr>
              <a:t>ρ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Symbol"/>
              </a:rPr>
              <a:t>Probability </a:t>
            </a:r>
            <a:r>
              <a:rPr lang="el-GR" i="1" dirty="0">
                <a:sym typeface="Symbol"/>
              </a:rPr>
              <a:t>π</a:t>
            </a:r>
            <a:r>
              <a:rPr lang="en-US" i="1" baseline="-25000" dirty="0" smtClean="0">
                <a:sym typeface="Symbol"/>
              </a:rPr>
              <a:t>n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of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jobs in the system</a:t>
            </a:r>
            <a:endParaRPr lang="en-US" dirty="0">
              <a:sym typeface="Symbo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60345315"/>
              </p:ext>
            </p:extLst>
          </p:nvPr>
        </p:nvGraphicFramePr>
        <p:xfrm>
          <a:off x="685800" y="4927600"/>
          <a:ext cx="8204200" cy="863600"/>
        </p:xfrm>
        <a:graphic>
          <a:graphicData uri="http://schemas.openxmlformats.org/presentationml/2006/ole">
            <p:oleObj spid="_x0000_s36868" name="Equation" r:id="rId4" imgW="4584600" imgH="4824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608705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7836</TotalTime>
  <Words>714</Words>
  <Application>Microsoft Office PowerPoint</Application>
  <PresentationFormat>On-screen Show (4:3)</PresentationFormat>
  <Paragraphs>76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Processor Sharing Queues</vt:lpstr>
      <vt:lpstr>The M/M/1/PS Queue</vt:lpstr>
      <vt:lpstr>More on the M/M/1/PS Queue</vt:lpstr>
      <vt:lpstr>More on PS Response Time</vt:lpstr>
      <vt:lpstr>Two-Stage Coxian Distribution</vt:lpstr>
      <vt:lpstr>M/Cox/1/PS Queue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Roch Guerin</dc:creator>
  <cp:lastModifiedBy>Roch Guerin</cp:lastModifiedBy>
  <cp:revision>209</cp:revision>
  <dcterms:created xsi:type="dcterms:W3CDTF">2015-09-24T13:04:39Z</dcterms:created>
  <dcterms:modified xsi:type="dcterms:W3CDTF">2016-11-10T13:59:43Z</dcterms:modified>
</cp:coreProperties>
</file>