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0" r:id="rId3"/>
    <p:sldId id="278" r:id="rId4"/>
    <p:sldId id="281" r:id="rId5"/>
    <p:sldId id="296" r:id="rId6"/>
    <p:sldId id="289" r:id="rId7"/>
    <p:sldId id="288" r:id="rId8"/>
    <p:sldId id="292" r:id="rId9"/>
    <p:sldId id="295" r:id="rId10"/>
    <p:sldId id="290" r:id="rId11"/>
    <p:sldId id="291" r:id="rId12"/>
    <p:sldId id="297" r:id="rId13"/>
    <p:sldId id="29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33" autoAdjust="0"/>
    <p:restoredTop sz="86437" autoAdjust="0"/>
  </p:normalViewPr>
  <p:slideViewPr>
    <p:cSldViewPr>
      <p:cViewPr varScale="1">
        <p:scale>
          <a:sx n="115" d="100"/>
          <a:sy n="115" d="100"/>
        </p:scale>
        <p:origin x="-96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7990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2AF35-DE59-4FFA-B463-CBAAAE980C30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8C0B1-3421-4E6F-BE04-F408AC79F7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812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77630-C836-4084-B714-9C3267E1ED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6AC-4A1F-4640-ACAE-B3FDDBFA099D}" type="datetime1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9C1B-DBE3-4C68-87F8-1281BA486283}" type="datetime1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6644-799A-400B-8328-B2CB891745D5}" type="datetime1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6BD38-70B1-4B53-981E-8A0B2C2BDB62}" type="datetime1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16B7-3BBB-4290-995B-FE5141D2C0D0}" type="datetime1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D8B3-0A78-4AB0-9771-600BBBBF3D75}" type="datetime1">
              <a:rPr lang="en-US" smtClean="0"/>
              <a:pPr/>
              <a:t>12/8/2016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8FC-96F7-42D3-A023-754055E7DB0D}" type="datetime1">
              <a:rPr lang="en-US" smtClean="0"/>
              <a:pPr/>
              <a:t>12/8/2016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FA8-F93D-4A89-A4CE-06D7D421C52D}" type="datetime1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2-D4DE-4078-A5C8-1F606CD2695D}" type="datetime1">
              <a:rPr lang="en-US" smtClean="0"/>
              <a:pPr/>
              <a:t>12/8/2016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1073-4DA8-42EC-91BF-F40EC37C52A6}" type="datetime1">
              <a:rPr lang="en-US" smtClean="0"/>
              <a:pPr/>
              <a:t>12/8/2016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1A5-1CBC-45DF-B575-902B96E3BE19}" type="datetime1">
              <a:rPr lang="en-US" smtClean="0"/>
              <a:pPr/>
              <a:t>12/8/2016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4E1A-D049-49A2-8F49-43216175105C}" type="datetime1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001000" cy="1470025"/>
          </a:xfrm>
        </p:spPr>
        <p:txBody>
          <a:bodyPr/>
          <a:lstStyle/>
          <a:p>
            <a:r>
              <a:rPr lang="en-US" dirty="0" smtClean="0"/>
              <a:t>Scheduling </a:t>
            </a:r>
            <a:br>
              <a:rPr lang="en-US" dirty="0" smtClean="0"/>
            </a:br>
            <a:r>
              <a:rPr lang="en-US" dirty="0" smtClean="0"/>
              <a:t>Preemptive Policies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Non-Sized Based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Foreground-Background Scheduling (FB)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5257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Goal is to give some form of preference to small jobs when job sizes are highly variable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We don’t know job sizes, but we can measure their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age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, and “old” jobs are more likely to be very large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FB policy (a.k.a. Least-Attained-Service or LAS) 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Job with the lowest CPU age gets in service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Jobs with the same lowest CPU age share the CPU using PS</a:t>
            </a:r>
            <a:endParaRPr lang="en-US" i="1" baseline="-25000" dirty="0" smtClean="0"/>
          </a:p>
          <a:p>
            <a:pPr lvl="1">
              <a:lnSpc>
                <a:spcPct val="120000"/>
              </a:lnSpc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FB –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The response time for a (tagged) job of size </a:t>
            </a:r>
            <a:r>
              <a:rPr lang="en-US" i="1" dirty="0" smtClean="0"/>
              <a:t>x</a:t>
            </a:r>
            <a:r>
              <a:rPr lang="en-US" dirty="0" smtClean="0"/>
              <a:t> under FB has three components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The size of the job, </a:t>
            </a:r>
            <a:r>
              <a:rPr lang="en-US" i="1" dirty="0" smtClean="0"/>
              <a:t>x</a:t>
            </a:r>
            <a:endParaRPr lang="en-US" dirty="0" smtClean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The expected remaining work in the system when the job arrives, counting every job of size &gt;</a:t>
            </a:r>
            <a:r>
              <a:rPr lang="en-US" i="1" dirty="0" smtClean="0"/>
              <a:t> x</a:t>
            </a:r>
            <a:r>
              <a:rPr lang="en-US" dirty="0" smtClean="0"/>
              <a:t> as having exactly size </a:t>
            </a:r>
            <a:r>
              <a:rPr lang="en-US" i="1" dirty="0" smtClean="0"/>
              <a:t>x</a:t>
            </a:r>
            <a:endParaRPr lang="en-US" dirty="0" smtClean="0"/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The expected work from new arrivals while the job is in the system (new arrivals must again be counted only to the </a:t>
            </a:r>
            <a:r>
              <a:rPr lang="en-US" dirty="0" smtClean="0"/>
              <a:t>extent </a:t>
            </a:r>
            <a:r>
              <a:rPr lang="en-US" dirty="0" smtClean="0"/>
              <a:t>they impact the service of the tagged job</a:t>
            </a:r>
          </a:p>
          <a:p>
            <a:pPr marL="571500" indent="-514350">
              <a:lnSpc>
                <a:spcPct val="120000"/>
              </a:lnSpc>
            </a:pPr>
            <a:r>
              <a:rPr lang="en-US" dirty="0" smtClean="0"/>
              <a:t>Component (1) is obviously trivial.  In approaching the derivations of (2) and (3) for a job of size </a:t>
            </a:r>
            <a:r>
              <a:rPr lang="en-US" i="1" dirty="0" smtClean="0"/>
              <a:t>x</a:t>
            </a:r>
            <a:r>
              <a:rPr lang="en-US" dirty="0" smtClean="0"/>
              <a:t>, we will transform all jobs of size &gt;</a:t>
            </a:r>
            <a:r>
              <a:rPr lang="en-US" i="1" dirty="0" smtClean="0"/>
              <a:t> x</a:t>
            </a:r>
            <a:r>
              <a:rPr lang="en-US" dirty="0" smtClean="0"/>
              <a:t> into a job of size </a:t>
            </a:r>
            <a:r>
              <a:rPr lang="en-US" i="1" dirty="0" smtClean="0"/>
              <a:t>x</a:t>
            </a:r>
          </a:p>
          <a:p>
            <a:pPr marL="971550" lvl="1" indent="-514350">
              <a:lnSpc>
                <a:spcPct val="120000"/>
              </a:lnSpc>
            </a:pPr>
            <a:r>
              <a:rPr lang="en-US" dirty="0" smtClean="0"/>
              <a:t>Once a job of size &gt; </a:t>
            </a:r>
            <a:r>
              <a:rPr lang="en-US" i="1" dirty="0" smtClean="0"/>
              <a:t>x</a:t>
            </a:r>
            <a:r>
              <a:rPr lang="en-US" dirty="0" smtClean="0"/>
              <a:t> receives </a:t>
            </a:r>
            <a:r>
              <a:rPr lang="en-US" i="1" dirty="0" smtClean="0"/>
              <a:t>x</a:t>
            </a:r>
            <a:r>
              <a:rPr lang="en-US" dirty="0" smtClean="0"/>
              <a:t> worth of service, it can never affect the service of a job of size </a:t>
            </a:r>
            <a:r>
              <a:rPr lang="en-US" i="1" dirty="0" smtClean="0"/>
              <a:t>x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FB –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562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dirty="0" smtClean="0"/>
              <a:t>Because the remaining work in the system does not depend on the scheduling policy, (2) is the same as in an M/G/1/FCFS system (after transforming jobs of size &gt;</a:t>
            </a:r>
            <a:r>
              <a:rPr lang="en-US" i="1" dirty="0" smtClean="0"/>
              <a:t> x</a:t>
            </a:r>
            <a:r>
              <a:rPr lang="en-US" dirty="0" smtClean="0"/>
              <a:t> into jobs of size 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pPr marL="971550" lvl="1" indent="-514350">
              <a:lnSpc>
                <a:spcPct val="120000"/>
              </a:lnSpc>
            </a:pPr>
            <a:r>
              <a:rPr lang="en-US" dirty="0" smtClean="0"/>
              <a:t>(2) = E[</a:t>
            </a: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dirty="0" smtClean="0"/>
              <a:t>]</a:t>
            </a:r>
            <a:r>
              <a:rPr lang="en-US" baseline="30000" dirty="0" smtClean="0"/>
              <a:t>M/G/1/FCFS</a:t>
            </a:r>
            <a:r>
              <a:rPr lang="en-US" dirty="0" smtClean="0"/>
              <a:t> =</a:t>
            </a:r>
          </a:p>
          <a:p>
            <a:pPr marL="571500" indent="-514350">
              <a:lnSpc>
                <a:spcPct val="120000"/>
              </a:lnSpc>
            </a:pPr>
            <a:r>
              <a:rPr lang="en-US" dirty="0" smtClean="0"/>
              <a:t>Similarly, for (3) we have</a:t>
            </a:r>
          </a:p>
          <a:p>
            <a:pPr marL="971550" lvl="1" indent="-514350">
              <a:lnSpc>
                <a:spcPct val="120000"/>
              </a:lnSpc>
            </a:pPr>
            <a:r>
              <a:rPr lang="en-US" dirty="0" smtClean="0"/>
              <a:t>(3) = E[# arrivals during 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)]</a:t>
            </a:r>
            <a:r>
              <a:rPr lang="en-US" dirty="0" smtClean="0">
                <a:sym typeface="Symbol"/>
              </a:rPr>
              <a:t>E[size of arrivals seen by job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]</a:t>
            </a:r>
          </a:p>
          <a:p>
            <a:pPr marL="971550" lvl="1" indent="-514350">
              <a:lnSpc>
                <a:spcPct val="120000"/>
              </a:lnSpc>
              <a:buNone/>
            </a:pPr>
            <a:r>
              <a:rPr lang="en-US" dirty="0" smtClean="0">
                <a:sym typeface="Symbol"/>
              </a:rPr>
              <a:t>	      =</a:t>
            </a:r>
          </a:p>
          <a:p>
            <a:pPr marL="571500" indent="-514350">
              <a:lnSpc>
                <a:spcPct val="120000"/>
              </a:lnSpc>
            </a:pPr>
            <a:r>
              <a:rPr lang="en-US" dirty="0" smtClean="0">
                <a:sym typeface="Symbol"/>
              </a:rPr>
              <a:t>This implies </a:t>
            </a:r>
          </a:p>
          <a:p>
            <a:pPr marL="971550" lvl="1" indent="-514350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 marL="971550" lvl="1" indent="-514350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 marL="971550" lvl="1" indent="-514350"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 marL="1371600" lvl="2" indent="-514350">
              <a:lnSpc>
                <a:spcPct val="120000"/>
              </a:lnSpc>
            </a:pPr>
            <a:endParaRPr lang="en-US" dirty="0" smtClean="0"/>
          </a:p>
          <a:p>
            <a:pPr marL="1371600" lvl="2" indent="-514350">
              <a:lnSpc>
                <a:spcPct val="120000"/>
              </a:lnSpc>
            </a:pPr>
            <a:endParaRPr lang="en-US" dirty="0" smtClean="0"/>
          </a:p>
          <a:p>
            <a:pPr marL="571500" indent="-514350">
              <a:lnSpc>
                <a:spcPct val="120000"/>
              </a:lnSpc>
              <a:buNone/>
            </a:pPr>
            <a:r>
              <a:rPr lang="en-US" dirty="0" smtClean="0"/>
              <a:t>	and therefore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50339" y="2344270"/>
          <a:ext cx="941295" cy="736667"/>
        </p:xfrm>
        <a:graphic>
          <a:graphicData uri="http://schemas.openxmlformats.org/presentationml/2006/ole">
            <p:oleObj spid="_x0000_s69643" name="Equation" r:id="rId4" imgW="583947" imgH="457002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09800" y="3581400"/>
          <a:ext cx="1828800" cy="445859"/>
        </p:xfrm>
        <a:graphic>
          <a:graphicData uri="http://schemas.openxmlformats.org/presentationml/2006/ole">
            <p:oleObj spid="_x0000_s69644" name="Equation" r:id="rId5" imgW="1040948" imgH="25389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45920" y="4034384"/>
          <a:ext cx="4697880" cy="1774825"/>
        </p:xfrm>
        <a:graphic>
          <a:graphicData uri="http://schemas.openxmlformats.org/presentationml/2006/ole">
            <p:oleObj spid="_x0000_s69645" name="Equation" r:id="rId6" imgW="2882880" imgH="10918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632365" y="5655426"/>
          <a:ext cx="3910012" cy="1129359"/>
        </p:xfrm>
        <a:graphic>
          <a:graphicData uri="http://schemas.openxmlformats.org/presentationml/2006/ole">
            <p:oleObj spid="_x0000_s69646" name="Equation" r:id="rId7" imgW="300960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Properties </a:t>
            </a:r>
            <a:r>
              <a:rPr lang="en-US" dirty="0" smtClean="0"/>
              <a:t>of FB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For job size distributions with a </a:t>
            </a:r>
            <a:r>
              <a:rPr lang="en-US" i="1" dirty="0" smtClean="0"/>
              <a:t>decreasing failure rate </a:t>
            </a:r>
            <a:r>
              <a:rPr lang="en-US" dirty="0" smtClean="0"/>
              <a:t>(DFR)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E[</a:t>
            </a:r>
            <a:r>
              <a:rPr lang="en-US" i="1" dirty="0" smtClean="0"/>
              <a:t>T</a:t>
            </a:r>
            <a:r>
              <a:rPr lang="en-US" dirty="0" smtClean="0"/>
              <a:t>]</a:t>
            </a:r>
            <a:r>
              <a:rPr lang="en-US" baseline="30000" dirty="0" smtClean="0"/>
              <a:t>FB</a:t>
            </a:r>
            <a:r>
              <a:rPr lang="en-US" dirty="0" smtClean="0"/>
              <a:t> &lt; E[</a:t>
            </a:r>
            <a:r>
              <a:rPr lang="en-US" i="1" dirty="0" smtClean="0"/>
              <a:t>T</a:t>
            </a:r>
            <a:r>
              <a:rPr lang="en-US" dirty="0" smtClean="0"/>
              <a:t>]</a:t>
            </a:r>
            <a:r>
              <a:rPr lang="en-US" baseline="30000" dirty="0" smtClean="0"/>
              <a:t>PS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For job size distributions with an in</a:t>
            </a:r>
            <a:r>
              <a:rPr lang="en-US" i="1" dirty="0" smtClean="0"/>
              <a:t>creasing failure rate </a:t>
            </a:r>
            <a:r>
              <a:rPr lang="en-US" dirty="0" smtClean="0"/>
              <a:t>(IFR)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E[</a:t>
            </a:r>
            <a:r>
              <a:rPr lang="en-US" i="1" dirty="0" smtClean="0"/>
              <a:t>T</a:t>
            </a:r>
            <a:r>
              <a:rPr lang="en-US" dirty="0" smtClean="0"/>
              <a:t>]</a:t>
            </a:r>
            <a:r>
              <a:rPr lang="en-US" baseline="30000" dirty="0" smtClean="0"/>
              <a:t>FB</a:t>
            </a:r>
            <a:r>
              <a:rPr lang="en-US" dirty="0" smtClean="0"/>
              <a:t> &gt; E[</a:t>
            </a:r>
            <a:r>
              <a:rPr lang="en-US" i="1" dirty="0" smtClean="0"/>
              <a:t>T</a:t>
            </a:r>
            <a:r>
              <a:rPr lang="en-US" dirty="0" smtClean="0"/>
              <a:t>]</a:t>
            </a:r>
            <a:r>
              <a:rPr lang="en-US" baseline="30000" dirty="0" smtClean="0"/>
              <a:t>PS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For job size distributions with </a:t>
            </a:r>
            <a:r>
              <a:rPr lang="en-US" i="1" dirty="0" smtClean="0"/>
              <a:t>constant failure rate, i.e., </a:t>
            </a:r>
            <a:r>
              <a:rPr lang="en-US" dirty="0" smtClean="0"/>
              <a:t>exponential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E[</a:t>
            </a:r>
            <a:r>
              <a:rPr lang="en-US" i="1" dirty="0" smtClean="0"/>
              <a:t>T</a:t>
            </a:r>
            <a:r>
              <a:rPr lang="en-US" dirty="0" smtClean="0"/>
              <a:t>]</a:t>
            </a:r>
            <a:r>
              <a:rPr lang="en-US" baseline="30000" dirty="0" smtClean="0"/>
              <a:t>FB</a:t>
            </a:r>
            <a:r>
              <a:rPr lang="en-US" dirty="0" smtClean="0"/>
              <a:t> = E[</a:t>
            </a:r>
            <a:r>
              <a:rPr lang="en-US" i="1" dirty="0" smtClean="0"/>
              <a:t>T</a:t>
            </a:r>
            <a:r>
              <a:rPr lang="en-US" dirty="0" smtClean="0"/>
              <a:t>]</a:t>
            </a:r>
            <a:r>
              <a:rPr lang="en-US" baseline="30000" dirty="0" smtClean="0"/>
              <a:t>PS</a:t>
            </a:r>
            <a:r>
              <a:rPr lang="en-US" dirty="0" smtClean="0"/>
              <a:t> and E[Slowdown]</a:t>
            </a:r>
            <a:r>
              <a:rPr lang="en-US" baseline="30000" dirty="0" smtClean="0"/>
              <a:t>FB</a:t>
            </a:r>
            <a:r>
              <a:rPr lang="en-US" dirty="0" smtClean="0"/>
              <a:t> &lt; E[Slowdown]</a:t>
            </a:r>
            <a:r>
              <a:rPr lang="en-US" baseline="30000" dirty="0" smtClean="0"/>
              <a:t>PS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Non-Size-Based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Jobs in service can be interrupted, but job “priority” is </a:t>
            </a:r>
            <a:r>
              <a:rPr lang="en-US" b="1" u="sng" dirty="0" smtClean="0"/>
              <a:t>not</a:t>
            </a:r>
            <a:r>
              <a:rPr lang="en-US" dirty="0" smtClean="0"/>
              <a:t> a function of its size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However, it can be a function of its </a:t>
            </a:r>
            <a:r>
              <a:rPr lang="en-US" i="1" u="sng" dirty="0" smtClean="0"/>
              <a:t>age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Jobs resume service where they had stopped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Sample policies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PRIORITY, PS, Preemptive-LCFS, Foreground-Background (FB – job with smallest CPU age is served)</a:t>
            </a:r>
          </a:p>
          <a:p>
            <a:pPr lvl="1">
              <a:lnSpc>
                <a:spcPct val="120000"/>
              </a:lnSpc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Limitations of Non-Size-Based </a:t>
            </a:r>
            <a:br>
              <a:rPr lang="en-US" dirty="0" smtClean="0"/>
            </a:br>
            <a:r>
              <a:rPr lang="en-US" dirty="0" smtClean="0"/>
              <a:t>Preemptive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510540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Preemption can mitigate the impact of long jobs, </a:t>
            </a:r>
            <a:r>
              <a:rPr lang="en-US" i="1" dirty="0" smtClean="0"/>
              <a:t>e.g.,</a:t>
            </a:r>
            <a:r>
              <a:rPr lang="en-US" dirty="0" smtClean="0"/>
              <a:t> the PS policy allows every job to immediately receive service, but it does not eliminate it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PS does </a:t>
            </a:r>
            <a:r>
              <a:rPr lang="en-US" b="1" u="sng" dirty="0" smtClean="0"/>
              <a:t>not</a:t>
            </a:r>
            <a:r>
              <a:rPr lang="en-US" dirty="0" smtClean="0"/>
              <a:t> outperform FCFS for all arrival sequences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Ex.: Two jobs of size 1 arrive at </a:t>
            </a:r>
            <a:r>
              <a:rPr lang="en-US" i="1" dirty="0" smtClean="0"/>
              <a:t>t </a:t>
            </a:r>
            <a:r>
              <a:rPr lang="en-US" dirty="0" smtClean="0"/>
              <a:t>= 0</a:t>
            </a:r>
          </a:p>
          <a:p>
            <a:pPr lvl="2">
              <a:lnSpc>
                <a:spcPct val="120000"/>
              </a:lnSpc>
              <a:buNone/>
            </a:pPr>
            <a:r>
              <a:rPr lang="en-US" dirty="0" smtClean="0"/>
              <a:t>	E[</a:t>
            </a:r>
            <a:r>
              <a:rPr lang="en-US" i="1" dirty="0" smtClean="0"/>
              <a:t>T</a:t>
            </a:r>
            <a:r>
              <a:rPr lang="en-US" dirty="0" smtClean="0"/>
              <a:t>]</a:t>
            </a:r>
            <a:r>
              <a:rPr lang="en-US" baseline="30000" dirty="0" smtClean="0"/>
              <a:t>FCFS</a:t>
            </a:r>
            <a:r>
              <a:rPr lang="en-US" dirty="0" smtClean="0"/>
              <a:t> = 1.5; E[</a:t>
            </a:r>
            <a:r>
              <a:rPr lang="en-US" i="1" dirty="0" smtClean="0"/>
              <a:t>T</a:t>
            </a:r>
            <a:r>
              <a:rPr lang="en-US" dirty="0" smtClean="0"/>
              <a:t>]</a:t>
            </a:r>
            <a:r>
              <a:rPr lang="en-US" baseline="30000" dirty="0" smtClean="0"/>
              <a:t>PS</a:t>
            </a:r>
            <a:r>
              <a:rPr lang="en-US" dirty="0" smtClean="0"/>
              <a:t> = 2, </a:t>
            </a:r>
          </a:p>
          <a:p>
            <a:pPr lvl="2">
              <a:lnSpc>
                <a:spcPct val="120000"/>
              </a:lnSpc>
              <a:buNone/>
            </a:pPr>
            <a:r>
              <a:rPr lang="en-US" dirty="0" smtClean="0"/>
              <a:t>	E[Slowdown]</a:t>
            </a:r>
            <a:r>
              <a:rPr lang="en-US" baseline="30000" dirty="0" smtClean="0"/>
              <a:t>FCFS</a:t>
            </a:r>
            <a:r>
              <a:rPr lang="en-US" dirty="0" smtClean="0"/>
              <a:t> = 1.5; E[Slowdown]</a:t>
            </a:r>
            <a:r>
              <a:rPr lang="en-US" baseline="30000" dirty="0" smtClean="0"/>
              <a:t>PS</a:t>
            </a:r>
            <a:r>
              <a:rPr lang="en-US" dirty="0" smtClean="0"/>
              <a:t> = 2 (Slowdown = </a:t>
            </a:r>
            <a:r>
              <a:rPr lang="en-US" i="1" dirty="0" smtClean="0"/>
              <a:t>T/S</a:t>
            </a:r>
            <a:r>
              <a:rPr lang="en-U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PS outperforms FCFS only when </a:t>
            </a:r>
            <a:r>
              <a:rPr lang="en-US" i="1" dirty="0" smtClean="0"/>
              <a:t>C</a:t>
            </a:r>
            <a:r>
              <a:rPr lang="en-US" baseline="-25000" dirty="0" smtClean="0"/>
              <a:t>G</a:t>
            </a:r>
            <a:r>
              <a:rPr lang="en-US" baseline="30000" dirty="0" smtClean="0"/>
              <a:t>2</a:t>
            </a:r>
            <a:r>
              <a:rPr lang="en-US" dirty="0" smtClean="0"/>
              <a:t> &gt; 1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M/G/1/PS has same response time as M/M/1/FCFS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8E9D7-F266-4771-A2AB-6C120368CA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PS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4876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Under PS scheduling, the response time of a job is proportional to its size 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E[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)]</a:t>
            </a:r>
            <a:r>
              <a:rPr lang="en-US" baseline="30000" dirty="0" smtClean="0">
                <a:sym typeface="Symbol"/>
              </a:rPr>
              <a:t>PS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/(1 – </a:t>
            </a:r>
            <a:r>
              <a:rPr lang="el-GR" i="1" dirty="0" smtClean="0">
                <a:sym typeface="Symbol"/>
              </a:rPr>
              <a:t>ρ</a:t>
            </a:r>
            <a:r>
              <a:rPr lang="en-US" dirty="0" smtClean="0">
                <a:sym typeface="Symbol"/>
              </a:rPr>
              <a:t>), for job of size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Under preemptive PS scheduling, the slowdown of a job is constant, irrespective of its size </a:t>
            </a: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E[Slowdown(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)]</a:t>
            </a:r>
            <a:r>
              <a:rPr lang="en-US" baseline="30000" dirty="0" smtClean="0">
                <a:sym typeface="Symbol"/>
              </a:rPr>
              <a:t>PS</a:t>
            </a:r>
            <a:r>
              <a:rPr lang="en-US" dirty="0" smtClean="0">
                <a:sym typeface="Symbol"/>
              </a:rPr>
              <a:t> = 1/(1 – </a:t>
            </a:r>
            <a:r>
              <a:rPr lang="el-GR" i="1" dirty="0" smtClean="0">
                <a:sym typeface="Symbol"/>
              </a:rPr>
              <a:t>ρ</a:t>
            </a:r>
            <a:r>
              <a:rPr lang="en-US" dirty="0" smtClean="0">
                <a:sym typeface="Symbol"/>
              </a:rPr>
              <a:t>), for job of size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E[Slowdown]</a:t>
            </a:r>
            <a:r>
              <a:rPr lang="en-US" baseline="30000" dirty="0" smtClean="0">
                <a:sym typeface="Symbol"/>
              </a:rPr>
              <a:t>PS</a:t>
            </a:r>
            <a:r>
              <a:rPr lang="en-US" dirty="0" smtClean="0">
                <a:sym typeface="Symbol"/>
              </a:rPr>
              <a:t> = 1/(1 – </a:t>
            </a:r>
            <a:r>
              <a:rPr lang="el-GR" i="1" dirty="0" smtClean="0">
                <a:sym typeface="Symbol"/>
              </a:rPr>
              <a:t>ρ</a:t>
            </a:r>
            <a:r>
              <a:rPr lang="en-US" dirty="0" smtClean="0">
                <a:sym typeface="Symbol"/>
              </a:rPr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Preemptive Priority –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Expected time in the system for priority </a:t>
            </a:r>
            <a:r>
              <a:rPr lang="en-US" i="1" dirty="0" smtClean="0"/>
              <a:t>k </a:t>
            </a:r>
            <a:r>
              <a:rPr lang="en-US" dirty="0" smtClean="0"/>
              <a:t>job has three components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ym typeface="Symbol"/>
              </a:rPr>
              <a:t>E[</a:t>
            </a:r>
            <a:r>
              <a:rPr lang="en-US" i="1" dirty="0" err="1" smtClean="0">
                <a:sym typeface="Symbol"/>
              </a:rPr>
              <a:t>S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]: Mean service time for priority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job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ym typeface="Symbol"/>
              </a:rPr>
              <a:t>Expected </a:t>
            </a:r>
            <a:r>
              <a:rPr lang="en-US" dirty="0" smtClean="0">
                <a:sym typeface="Symbol"/>
              </a:rPr>
              <a:t>time to complete service of all jobs of priority 1 to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in the system upon new job arrival</a:t>
            </a:r>
          </a:p>
          <a:p>
            <a:pPr marL="971550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ym typeface="Symbol"/>
              </a:rPr>
              <a:t>Expected service time for all jobs of priority 1 to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-1 that arrive while job of priority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is in the system</a:t>
            </a:r>
          </a:p>
          <a:p>
            <a:pPr marL="571500" indent="-514350">
              <a:lnSpc>
                <a:spcPct val="120000"/>
              </a:lnSpc>
            </a:pPr>
            <a:r>
              <a:rPr lang="en-US" dirty="0" smtClean="0">
                <a:sym typeface="Symbol"/>
              </a:rPr>
              <a:t>Both (1) and (3) are known</a:t>
            </a:r>
          </a:p>
          <a:p>
            <a:pPr marL="971550" lvl="1" indent="-514350">
              <a:lnSpc>
                <a:spcPct val="120000"/>
              </a:lnSpc>
            </a:pPr>
            <a:r>
              <a:rPr lang="en-US" dirty="0" smtClean="0">
                <a:sym typeface="Symbol"/>
              </a:rPr>
              <a:t>(3) = </a:t>
            </a:r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k </a:t>
            </a:r>
            <a:r>
              <a:rPr lang="en-US" baseline="-25000" dirty="0" smtClean="0">
                <a:latin typeface="Times New Roman"/>
                <a:cs typeface="Times New Roman"/>
              </a:rPr>
              <a:t>-1}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)]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λ</a:t>
            </a:r>
            <a:r>
              <a:rPr lang="en-US" i="1" baseline="-25000" dirty="0" err="1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err="1" smtClean="0">
                <a:latin typeface="Times New Roman"/>
                <a:cs typeface="Times New Roman"/>
                <a:sym typeface="Symbol"/>
              </a:rPr>
              <a:t>E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i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= 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k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</a:t>
            </a:r>
            <a:r>
              <a:rPr lang="el-GR" dirty="0" smtClean="0">
                <a:latin typeface="Times New Roman"/>
                <a:cs typeface="Times New Roman"/>
              </a:rPr>
              <a:t> Σ</a:t>
            </a:r>
            <a:r>
              <a:rPr lang="en-US" baseline="-25000" dirty="0" smtClean="0">
                <a:latin typeface="Times New Roman"/>
                <a:cs typeface="Times New Roman"/>
              </a:rPr>
              <a:t>{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aseline="-25000" dirty="0" smtClean="0">
                <a:latin typeface="Times New Roman"/>
                <a:cs typeface="Times New Roman"/>
              </a:rPr>
              <a:t>=1 to </a:t>
            </a:r>
            <a:r>
              <a:rPr lang="en-US" i="1" baseline="-25000" dirty="0" smtClean="0">
                <a:latin typeface="Times New Roman"/>
                <a:cs typeface="Times New Roman"/>
              </a:rPr>
              <a:t>k </a:t>
            </a:r>
            <a:r>
              <a:rPr lang="en-US" baseline="-25000" dirty="0" smtClean="0">
                <a:latin typeface="Times New Roman"/>
                <a:cs typeface="Times New Roman"/>
              </a:rPr>
              <a:t>-1}</a:t>
            </a:r>
            <a:r>
              <a:rPr lang="el-GR" i="1" dirty="0" smtClean="0">
                <a:latin typeface="Times New Roman"/>
                <a:cs typeface="Times New Roman"/>
              </a:rPr>
              <a:t>ρ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i</a:t>
            </a:r>
            <a:endParaRPr lang="en-US" i="1" dirty="0" smtClean="0">
              <a:latin typeface="Times New Roman"/>
              <a:cs typeface="Times New Roman"/>
            </a:endParaRPr>
          </a:p>
          <a:p>
            <a:pPr marL="571500" indent="-514350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We need to derive an expression for (2)</a:t>
            </a:r>
            <a:endParaRPr lang="en-US" dirty="0" smtClean="0"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Preemptive Priority – (2)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572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(2) =  Expected remaining work only from jobs of priority 1 to </a:t>
            </a:r>
            <a:r>
              <a:rPr lang="en-US" i="1" dirty="0" smtClean="0"/>
              <a:t>k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>
                <a:latin typeface="Times New Roman"/>
                <a:cs typeface="Times New Roman"/>
              </a:rPr>
              <a:t>		= </a:t>
            </a:r>
            <a:r>
              <a:rPr lang="en-US" dirty="0" smtClean="0">
                <a:latin typeface="Times New Roman"/>
                <a:cs typeface="Times New Roman"/>
              </a:rPr>
              <a:t>Total expected remaining work contributed only by arrivals from priority 1 to </a:t>
            </a:r>
            <a:r>
              <a:rPr lang="en-US" i="1" dirty="0" smtClean="0">
                <a:latin typeface="Times New Roman"/>
                <a:cs typeface="Times New Roman"/>
              </a:rPr>
              <a:t>k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The latter is </a:t>
            </a:r>
            <a:r>
              <a:rPr lang="en-US" i="1" u="sng" dirty="0" smtClean="0">
                <a:latin typeface="Times New Roman"/>
                <a:cs typeface="Times New Roman"/>
              </a:rPr>
              <a:t>independent</a:t>
            </a:r>
            <a:r>
              <a:rPr lang="en-US" dirty="0" smtClean="0">
                <a:latin typeface="Times New Roman"/>
                <a:cs typeface="Times New Roman"/>
              </a:rPr>
              <a:t> of the scheduling discipline (all work-conserving policies have the same remaining work)</a:t>
            </a:r>
          </a:p>
          <a:p>
            <a:pPr>
              <a:lnSpc>
                <a:spcPct val="120000"/>
              </a:lnSpc>
              <a:buFont typeface="Symbol" pitchFamily="18" charset="2"/>
              <a:buChar char="Þ"/>
            </a:pPr>
            <a:r>
              <a:rPr lang="en-US" dirty="0" smtClean="0">
                <a:latin typeface="Times New Roman"/>
                <a:cs typeface="Times New Roman"/>
              </a:rPr>
              <a:t> (2) = E[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</a:rPr>
              <a:t>Q</a:t>
            </a:r>
            <a:r>
              <a:rPr lang="en-US" dirty="0" smtClean="0">
                <a:latin typeface="Times New Roman"/>
                <a:cs typeface="Times New Roman"/>
              </a:rPr>
              <a:t>]</a:t>
            </a:r>
            <a:r>
              <a:rPr lang="en-US" baseline="30000" dirty="0" smtClean="0">
                <a:latin typeface="Times New Roman"/>
                <a:cs typeface="Times New Roman"/>
              </a:rPr>
              <a:t>FCFS</a:t>
            </a:r>
            <a:r>
              <a:rPr lang="en-US" dirty="0" smtClean="0">
                <a:latin typeface="Times New Roman"/>
                <a:cs typeface="Times New Roman"/>
              </a:rPr>
              <a:t> with arrivals only from priority 1 to </a:t>
            </a:r>
            <a:r>
              <a:rPr lang="en-US" i="1" dirty="0" smtClean="0">
                <a:latin typeface="Times New Roman"/>
                <a:cs typeface="Times New Roman"/>
              </a:rPr>
              <a:t>k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</a:rPr>
              <a:t>So that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81200" y="5105400"/>
          <a:ext cx="5788025" cy="1651000"/>
        </p:xfrm>
        <a:graphic>
          <a:graphicData uri="http://schemas.openxmlformats.org/presentationml/2006/ole">
            <p:oleObj spid="_x0000_s46085" name="Equation" r:id="rId4" imgW="2984500" imgH="8509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Preemptive Priority –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Which finally gives</a:t>
            </a:r>
          </a:p>
          <a:p>
            <a:pPr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endParaRPr lang="en-US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Note that the first term is the same as the busy period started by a job of size E[</a:t>
            </a:r>
            <a:r>
              <a:rPr lang="en-US" i="1" dirty="0" err="1" smtClean="0">
                <a:sym typeface="Symbol"/>
              </a:rPr>
              <a:t>S</a:t>
            </a:r>
            <a:r>
              <a:rPr lang="en-US" i="1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] for jobs of priority 1 to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–1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This is the job’s “residence” time, </a:t>
            </a:r>
            <a:r>
              <a:rPr lang="en-US" i="1" dirty="0" smtClean="0">
                <a:sym typeface="Symbol"/>
              </a:rPr>
              <a:t>i.e.,</a:t>
            </a:r>
            <a:r>
              <a:rPr lang="en-US" dirty="0" smtClean="0">
                <a:sym typeface="Symbol"/>
              </a:rPr>
              <a:t> time in system once it starts service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The second term is the job’s waiting time. It is similar to the </a:t>
            </a:r>
            <a:r>
              <a:rPr lang="en-US" i="1" dirty="0" smtClean="0">
                <a:sym typeface="Symbol"/>
              </a:rPr>
              <a:t>response time</a:t>
            </a:r>
            <a:r>
              <a:rPr lang="en-US" dirty="0" smtClean="0">
                <a:sym typeface="Symbol"/>
              </a:rPr>
              <a:t> for a priority 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job in a non-preemptive priority system, except for the difference that the numerator now only accounts for the excess contributed by jobs in priority classes 1 to </a:t>
            </a:r>
            <a:r>
              <a:rPr lang="en-US" i="1" dirty="0" smtClean="0">
                <a:sym typeface="Symbol"/>
              </a:rPr>
              <a:t>k</a:t>
            </a:r>
            <a:endParaRPr lang="en-US" dirty="0" smtClean="0"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45854353"/>
              </p:ext>
            </p:extLst>
          </p:nvPr>
        </p:nvGraphicFramePr>
        <p:xfrm>
          <a:off x="1565275" y="2032000"/>
          <a:ext cx="6537325" cy="1955800"/>
        </p:xfrm>
        <a:graphic>
          <a:graphicData uri="http://schemas.openxmlformats.org/presentationml/2006/ole">
            <p:oleObj spid="_x0000_s68612" name="Equation" r:id="rId4" imgW="3314520" imgH="990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Preemptive LCFS – Properties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Under preemptive LCFS scheduling, the response time of a job is proportional to its size 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E[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)]</a:t>
            </a:r>
            <a:r>
              <a:rPr lang="en-US" baseline="30000" dirty="0" smtClean="0">
                <a:sym typeface="Symbol"/>
              </a:rPr>
              <a:t>PLCFS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/(1 – </a:t>
            </a:r>
            <a:r>
              <a:rPr lang="el-GR" i="1" dirty="0" smtClean="0">
                <a:sym typeface="Symbol"/>
              </a:rPr>
              <a:t>ρ</a:t>
            </a:r>
            <a:r>
              <a:rPr lang="en-US" dirty="0" smtClean="0">
                <a:sym typeface="Symbol"/>
              </a:rPr>
              <a:t>), for job of size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Under preemptive LCFS scheduling, the slowdown of a job is constant, irrespective of its size </a:t>
            </a:r>
            <a:endParaRPr lang="en-US" dirty="0" smtClean="0">
              <a:sym typeface="Symbol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E[Slowdown(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)]</a:t>
            </a:r>
            <a:r>
              <a:rPr lang="en-US" baseline="30000" dirty="0" smtClean="0">
                <a:sym typeface="Symbol"/>
              </a:rPr>
              <a:t>PLCFS</a:t>
            </a:r>
            <a:r>
              <a:rPr lang="en-US" dirty="0" smtClean="0">
                <a:sym typeface="Symbol"/>
              </a:rPr>
              <a:t> = 1/(1 – </a:t>
            </a:r>
            <a:r>
              <a:rPr lang="el-GR" i="1" dirty="0" smtClean="0">
                <a:sym typeface="Symbol"/>
              </a:rPr>
              <a:t>ρ</a:t>
            </a:r>
            <a:r>
              <a:rPr lang="en-US" dirty="0" smtClean="0">
                <a:sym typeface="Symbol"/>
              </a:rPr>
              <a:t>), for job of size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E[Slowdown]</a:t>
            </a:r>
            <a:r>
              <a:rPr lang="en-US" baseline="30000" dirty="0" smtClean="0">
                <a:sym typeface="Symbol"/>
              </a:rPr>
              <a:t>PLCFS</a:t>
            </a:r>
            <a:r>
              <a:rPr lang="en-US" dirty="0" smtClean="0">
                <a:sym typeface="Symbol"/>
              </a:rPr>
              <a:t> = 1/(1 – </a:t>
            </a:r>
            <a:r>
              <a:rPr lang="el-GR" i="1" dirty="0" smtClean="0">
                <a:sym typeface="Symbol"/>
              </a:rPr>
              <a:t>ρ</a:t>
            </a:r>
            <a:r>
              <a:rPr lang="en-US" dirty="0" smtClean="0">
                <a:sym typeface="Symbol"/>
              </a:rPr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Preemptive LCFS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86800" cy="5257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Once a job is interrupted it does not return to service until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after all subsequent jobs have been served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This is a period of duration equal to the duration of a busy period in an M/G/1 queue,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i.e.,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]/(1–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For a job of size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, the expected number of service interruptions is simply </a:t>
            </a:r>
            <a:r>
              <a:rPr lang="en-US" i="1" dirty="0" err="1" smtClean="0">
                <a:latin typeface="Times New Roman"/>
                <a:cs typeface="Times New Roman"/>
              </a:rPr>
              <a:t>λx</a:t>
            </a:r>
            <a:r>
              <a:rPr lang="en-US" i="1" dirty="0" smtClean="0">
                <a:latin typeface="Times New Roman"/>
                <a:cs typeface="Times New Roman"/>
              </a:rPr>
              <a:t>.</a:t>
            </a:r>
            <a:r>
              <a:rPr lang="en-US" dirty="0" smtClean="0">
                <a:latin typeface="Times New Roman"/>
                <a:cs typeface="Times New Roman"/>
              </a:rPr>
              <a:t> Hence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E[Wasted-Time(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  = E[# interruptions]E[Length of interruption]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			= </a:t>
            </a:r>
            <a:r>
              <a:rPr lang="en-US" i="1" dirty="0" err="1" smtClean="0">
                <a:latin typeface="Times New Roman"/>
                <a:cs typeface="Times New Roman"/>
              </a:rPr>
              <a:t>λx</a:t>
            </a:r>
            <a:r>
              <a:rPr lang="en-US" dirty="0" err="1" smtClean="0">
                <a:latin typeface="Times New Roman"/>
                <a:cs typeface="Times New Roman"/>
                <a:sym typeface="Symbol"/>
              </a:rPr>
              <a:t>E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]/(1–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 =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/(1–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  <a:sym typeface="Symbol"/>
            </a:endParaRPr>
          </a:p>
          <a:p>
            <a:pPr>
              <a:lnSpc>
                <a:spcPct val="120000"/>
              </a:lnSpc>
              <a:buFont typeface="Symbol" pitchFamily="18" charset="2"/>
              <a:buChar char="Þ"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 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 =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x + </a:t>
            </a:r>
            <a:r>
              <a:rPr lang="en-US" dirty="0" smtClean="0">
                <a:latin typeface="Times New Roman"/>
                <a:cs typeface="Times New Roman"/>
              </a:rPr>
              <a:t>E[Wasted-Time(</a:t>
            </a:r>
            <a:r>
              <a:rPr lang="en-US" i="1" dirty="0" smtClean="0">
                <a:latin typeface="Times New Roman"/>
                <a:cs typeface="Times New Roman"/>
              </a:rPr>
              <a:t>x</a:t>
            </a:r>
            <a:r>
              <a:rPr lang="en-US" dirty="0" smtClean="0">
                <a:latin typeface="Times New Roman"/>
                <a:cs typeface="Times New Roman"/>
              </a:rPr>
              <a:t>)] = </a:t>
            </a:r>
            <a:r>
              <a:rPr lang="en-US" i="1" dirty="0" smtClean="0">
                <a:latin typeface="Times New Roman"/>
                <a:cs typeface="Times New Roman"/>
              </a:rPr>
              <a:t>x +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 ρ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/(1–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  <a:r>
              <a:rPr lang="en-US" i="1" dirty="0" smtClean="0">
                <a:latin typeface="Times New Roman"/>
                <a:cs typeface="Times New Roman"/>
              </a:rPr>
              <a:t>  </a:t>
            </a:r>
          </a:p>
          <a:p>
            <a:pPr>
              <a:lnSpc>
                <a:spcPct val="120000"/>
              </a:lnSpc>
              <a:buNone/>
            </a:pPr>
            <a:r>
              <a:rPr lang="en-US" i="1" dirty="0" smtClean="0">
                <a:latin typeface="Times New Roman"/>
                <a:cs typeface="Times New Roman"/>
              </a:rPr>
              <a:t>		       </a:t>
            </a:r>
            <a:r>
              <a:rPr lang="en-US" dirty="0" smtClean="0">
                <a:latin typeface="Times New Roman"/>
                <a:cs typeface="Times New Roman"/>
              </a:rPr>
              <a:t>=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x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/(1–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  <a:endParaRPr lang="en-US" i="1" dirty="0" smtClean="0">
              <a:latin typeface="Times New Roman"/>
              <a:cs typeface="Times New Roman"/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LCFS offers the same average performance as PS but with fewer preemptions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11711</TotalTime>
  <Words>968</Words>
  <Application>Microsoft Office PowerPoint</Application>
  <PresentationFormat>On-screen Show (4:3)</PresentationFormat>
  <Paragraphs>120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Equation</vt:lpstr>
      <vt:lpstr>Microsoft Equation 3.0</vt:lpstr>
      <vt:lpstr>Scheduling  Preemptive Policies</vt:lpstr>
      <vt:lpstr>Non-Size-Based Policies</vt:lpstr>
      <vt:lpstr>Limitations of Non-Size-Based  Preemptive Policies</vt:lpstr>
      <vt:lpstr>Properties of PS Scheduling</vt:lpstr>
      <vt:lpstr>Preemptive Priority – (1)</vt:lpstr>
      <vt:lpstr>Preemptive Priority – (2) </vt:lpstr>
      <vt:lpstr>Preemptive Priority – (3)</vt:lpstr>
      <vt:lpstr>Preemptive LCFS – Properties</vt:lpstr>
      <vt:lpstr>Preemptive LCFS</vt:lpstr>
      <vt:lpstr>Foreground-Background Scheduling (FB)</vt:lpstr>
      <vt:lpstr>Analyzing FB – (1)</vt:lpstr>
      <vt:lpstr>Analyzing FB – (2)</vt:lpstr>
      <vt:lpstr>Some Properties of FB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Roch Guerin</dc:creator>
  <cp:lastModifiedBy>Roch Guerin</cp:lastModifiedBy>
  <cp:revision>498</cp:revision>
  <dcterms:created xsi:type="dcterms:W3CDTF">2015-09-24T13:04:39Z</dcterms:created>
  <dcterms:modified xsi:type="dcterms:W3CDTF">2016-12-08T14:57:22Z</dcterms:modified>
</cp:coreProperties>
</file>