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78" r:id="rId4"/>
    <p:sldId id="296" r:id="rId5"/>
    <p:sldId id="281" r:id="rId6"/>
    <p:sldId id="289" r:id="rId7"/>
    <p:sldId id="288" r:id="rId8"/>
    <p:sldId id="292" r:id="rId9"/>
    <p:sldId id="295" r:id="rId10"/>
    <p:sldId id="290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3" autoAdjust="0"/>
    <p:restoredTop sz="86437" autoAdjust="0"/>
  </p:normalViewPr>
  <p:slideViewPr>
    <p:cSldViewPr>
      <p:cViewPr varScale="1">
        <p:scale>
          <a:sx n="115" d="100"/>
          <a:sy n="115" d="100"/>
        </p:scale>
        <p:origin x="-9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9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81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001000" cy="1470025"/>
          </a:xfrm>
        </p:spPr>
        <p:txBody>
          <a:bodyPr/>
          <a:lstStyle/>
          <a:p>
            <a:r>
              <a:rPr lang="en-US" dirty="0" smtClean="0"/>
              <a:t>Scheduling </a:t>
            </a:r>
            <a:br>
              <a:rPr lang="en-US" dirty="0" smtClean="0"/>
            </a:br>
            <a:r>
              <a:rPr lang="en-US" dirty="0" smtClean="0"/>
              <a:t>Non-Preemptive Policies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Shortest-Job-First (SJF)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Priority maps to job size (the smaller the job, the higher its priority)</a:t>
            </a:r>
          </a:p>
          <a:p>
            <a:pPr lvl="1">
              <a:lnSpc>
                <a:spcPct val="120000"/>
              </a:lnSpc>
            </a:pP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 is </a:t>
            </a:r>
            <a:r>
              <a:rPr lang="en-US" dirty="0" err="1" smtClean="0">
                <a:latin typeface="Times New Roman"/>
                <a:cs typeface="Times New Roman"/>
              </a:rPr>
              <a:t>p.d.f</a:t>
            </a:r>
            <a:r>
              <a:rPr lang="en-US" dirty="0" smtClean="0">
                <a:latin typeface="Times New Roman"/>
                <a:cs typeface="Times New Roman"/>
              </a:rPr>
              <a:t>. of job sizes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We can model such a system as a multi-class priority queue, where the number </a:t>
            </a:r>
            <a:r>
              <a:rPr lang="en-US" i="1" dirty="0" smtClean="0"/>
              <a:t>n </a:t>
            </a:r>
            <a:r>
              <a:rPr lang="en-US" dirty="0" smtClean="0"/>
              <a:t>of classes is very large with (</a:t>
            </a:r>
            <a:r>
              <a:rPr lang="en-US" i="1" dirty="0" smtClean="0"/>
              <a:t>x</a:t>
            </a:r>
            <a:r>
              <a:rPr lang="en-US" i="1" baseline="-25000" dirty="0" smtClean="0"/>
              <a:t>k</a:t>
            </a:r>
            <a:r>
              <a:rPr lang="en-US" i="1" dirty="0" smtClean="0"/>
              <a:t>–x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-1</a:t>
            </a:r>
            <a:r>
              <a:rPr lang="en-US" dirty="0" smtClean="0"/>
              <a:t>) </a:t>
            </a:r>
            <a:r>
              <a:rPr lang="en-US" dirty="0" smtClean="0">
                <a:latin typeface="Times New Roman"/>
                <a:cs typeface="Times New Roman"/>
              </a:rPr>
              <a:t>→ 0 as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</a:rPr>
              <a:t>→ ∞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Load of jobs in classes 1 to </a:t>
            </a:r>
            <a:r>
              <a:rPr lang="en-US" i="1" dirty="0" smtClean="0"/>
              <a:t>k, i.e., </a:t>
            </a:r>
            <a:r>
              <a:rPr lang="en-US" dirty="0" smtClean="0"/>
              <a:t>job size &lt;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k</a:t>
            </a:r>
            <a:endParaRPr lang="en-US" i="1" baseline="-25000" dirty="0" smtClean="0"/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→ </a:t>
            </a:r>
            <a:r>
              <a:rPr lang="en-US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∫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t=</a:t>
            </a:r>
            <a:r>
              <a:rPr lang="en-US" baseline="-25000" dirty="0" smtClean="0">
                <a:latin typeface="Times New Roman"/>
                <a:cs typeface="Times New Roman"/>
              </a:rPr>
              <a:t>0 to 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x</a:t>
            </a:r>
            <a:r>
              <a:rPr lang="en-US" sz="1800" i="1" baseline="-50000" dirty="0" err="1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</a:rPr>
              <a:t>tf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err="1" smtClean="0">
                <a:latin typeface="Times New Roman"/>
                <a:cs typeface="Times New Roman"/>
              </a:rPr>
              <a:t>dt</a:t>
            </a:r>
            <a:endParaRPr lang="en-US" i="1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Load of jobs in classes 1 to </a:t>
            </a:r>
            <a:r>
              <a:rPr lang="en-US" i="1" dirty="0" smtClean="0"/>
              <a:t>k </a:t>
            </a:r>
            <a:r>
              <a:rPr lang="en-US" dirty="0" smtClean="0"/>
              <a:t>–1</a:t>
            </a:r>
            <a:r>
              <a:rPr lang="en-US" i="1" dirty="0" smtClean="0"/>
              <a:t> , i.e., </a:t>
            </a:r>
            <a:r>
              <a:rPr lang="en-US" dirty="0" smtClean="0"/>
              <a:t>job size &lt; </a:t>
            </a:r>
            <a:r>
              <a:rPr lang="en-US" i="1" dirty="0" smtClean="0"/>
              <a:t>x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-1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-1}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→ </a:t>
            </a:r>
            <a:r>
              <a:rPr lang="en-US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∫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t=</a:t>
            </a:r>
            <a:r>
              <a:rPr lang="en-US" baseline="-25000" dirty="0" smtClean="0">
                <a:latin typeface="Times New Roman"/>
                <a:cs typeface="Times New Roman"/>
              </a:rPr>
              <a:t>0 to </a:t>
            </a:r>
            <a:r>
              <a:rPr lang="en-US" i="1" baseline="-25000" dirty="0" smtClean="0">
                <a:latin typeface="Times New Roman"/>
                <a:cs typeface="Times New Roman"/>
              </a:rPr>
              <a:t>x</a:t>
            </a:r>
            <a:r>
              <a:rPr lang="en-US" sz="1800" i="1" baseline="-50000" dirty="0" smtClean="0">
                <a:latin typeface="Times New Roman"/>
                <a:cs typeface="Times New Roman"/>
              </a:rPr>
              <a:t>k</a:t>
            </a:r>
            <a:r>
              <a:rPr lang="en-US" sz="1800" baseline="-50000" dirty="0" smtClean="0">
                <a:latin typeface="Times New Roman"/>
                <a:cs typeface="Times New Roman"/>
              </a:rPr>
              <a:t>-1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</a:rPr>
              <a:t>tf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err="1" smtClean="0">
                <a:latin typeface="Times New Roman"/>
                <a:cs typeface="Times New Roman"/>
              </a:rPr>
              <a:t>dt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i="1" dirty="0" smtClean="0">
                <a:latin typeface="Times New Roman"/>
                <a:cs typeface="Times New Roman"/>
              </a:rPr>
              <a:t> λ</a:t>
            </a:r>
            <a:r>
              <a:rPr lang="en-US" dirty="0" smtClean="0">
                <a:latin typeface="Times New Roman"/>
                <a:cs typeface="Times New Roman"/>
              </a:rPr>
              <a:t>∫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t=</a:t>
            </a:r>
            <a:r>
              <a:rPr lang="en-US" baseline="-25000" dirty="0" smtClean="0">
                <a:latin typeface="Times New Roman"/>
                <a:cs typeface="Times New Roman"/>
              </a:rPr>
              <a:t>0 to 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x</a:t>
            </a:r>
            <a:r>
              <a:rPr lang="en-US" sz="1600" i="1" baseline="-50000" dirty="0" err="1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</a:rPr>
              <a:t>tf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err="1" smtClean="0">
                <a:latin typeface="Times New Roman"/>
                <a:cs typeface="Times New Roman"/>
              </a:rPr>
              <a:t>dt</a:t>
            </a:r>
            <a:endParaRPr lang="en-US" i="1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This implies that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</a:rPr>
              <a:t>SJF</a:t>
            </a:r>
            <a:r>
              <a:rPr lang="en-US" dirty="0" smtClean="0">
                <a:latin typeface="Times New Roman"/>
                <a:cs typeface="Times New Roman"/>
              </a:rPr>
              <a:t> =  [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])2]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 [1/(1–</a:t>
            </a:r>
            <a:r>
              <a:rPr lang="en-US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∫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t=</a:t>
            </a:r>
            <a:r>
              <a:rPr lang="en-US" baseline="-25000" dirty="0" smtClean="0">
                <a:latin typeface="Times New Roman"/>
                <a:cs typeface="Times New Roman"/>
              </a:rPr>
              <a:t>0 to </a:t>
            </a:r>
            <a:r>
              <a:rPr lang="en-US" i="1" baseline="-25000" dirty="0" smtClean="0">
                <a:latin typeface="Times New Roman"/>
                <a:cs typeface="Times New Roman"/>
              </a:rPr>
              <a:t>x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</a:rPr>
              <a:t>tf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err="1" smtClean="0">
                <a:latin typeface="Times New Roman"/>
                <a:cs typeface="Times New Roman"/>
              </a:rPr>
              <a:t>dt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And therefore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</a:rPr>
              <a:t>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baseline="30000" dirty="0" smtClean="0">
                <a:latin typeface="Times New Roman"/>
                <a:cs typeface="Times New Roman"/>
              </a:rPr>
              <a:t>SJF</a:t>
            </a:r>
            <a:r>
              <a:rPr lang="en-US" dirty="0" smtClean="0">
                <a:latin typeface="Times New Roman"/>
                <a:cs typeface="Times New Roman"/>
              </a:rPr>
              <a:t> =  [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])2]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 </a:t>
            </a:r>
            <a:r>
              <a:rPr lang="en-US" sz="5700" dirty="0" smtClean="0">
                <a:latin typeface="Times New Roman"/>
                <a:cs typeface="Times New Roman"/>
                <a:sym typeface="Symbol"/>
              </a:rPr>
              <a:t>[</a:t>
            </a:r>
            <a:r>
              <a:rPr lang="en-US" sz="4600" dirty="0" smtClean="0">
                <a:latin typeface="Times New Roman"/>
                <a:cs typeface="Times New Roman"/>
              </a:rPr>
              <a:t>∫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x=</a:t>
            </a:r>
            <a:r>
              <a:rPr lang="en-US" baseline="-25000" dirty="0" smtClean="0">
                <a:latin typeface="Times New Roman"/>
                <a:cs typeface="Times New Roman"/>
              </a:rPr>
              <a:t>0 to ∞}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f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dx</a:t>
            </a:r>
            <a:r>
              <a:rPr lang="en-US" sz="4600" i="1" dirty="0" smtClean="0">
                <a:latin typeface="Times New Roman"/>
                <a:cs typeface="Times New Roman"/>
                <a:sym typeface="Symbol"/>
              </a:rPr>
              <a:t>/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∫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t=</a:t>
            </a:r>
            <a:r>
              <a:rPr lang="en-US" baseline="-25000" dirty="0" smtClean="0">
                <a:latin typeface="Times New Roman"/>
                <a:cs typeface="Times New Roman"/>
              </a:rPr>
              <a:t>0 to </a:t>
            </a:r>
            <a:r>
              <a:rPr lang="en-US" i="1" baseline="-25000" dirty="0" smtClean="0">
                <a:latin typeface="Times New Roman"/>
                <a:cs typeface="Times New Roman"/>
              </a:rPr>
              <a:t>x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</a:rPr>
              <a:t>tf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i="1" dirty="0" err="1" smtClean="0">
                <a:latin typeface="Times New Roman"/>
                <a:cs typeface="Times New Roman"/>
              </a:rPr>
              <a:t>dt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sz="5700" dirty="0" smtClean="0">
                <a:latin typeface="Times New Roman"/>
                <a:cs typeface="Times New Roman"/>
                <a:sym typeface="Symbol"/>
              </a:rPr>
              <a:t>]</a:t>
            </a:r>
            <a:endParaRPr lang="en-US" dirty="0" smtClean="0"/>
          </a:p>
          <a:p>
            <a:pPr lvl="1">
              <a:lnSpc>
                <a:spcPct val="120000"/>
              </a:lnSpc>
            </a:pPr>
            <a:endParaRPr lang="en-US" i="1" baseline="-25000" dirty="0" smtClean="0"/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SJF to FCFS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λF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)∫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smtClean="0">
                <a:latin typeface="Times New Roman"/>
                <a:cs typeface="Times New Roman"/>
              </a:rPr>
              <a:t>t=</a:t>
            </a:r>
            <a:r>
              <a:rPr lang="en-US" baseline="-25000" dirty="0" smtClean="0">
                <a:latin typeface="Times New Roman"/>
                <a:cs typeface="Times New Roman"/>
              </a:rPr>
              <a:t>0 to </a:t>
            </a:r>
            <a:r>
              <a:rPr lang="en-US" i="1" baseline="-25000" dirty="0" smtClean="0">
                <a:latin typeface="Times New Roman"/>
                <a:cs typeface="Times New Roman"/>
              </a:rPr>
              <a:t>x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)/</a:t>
            </a:r>
            <a:r>
              <a:rPr lang="en-US" i="1" dirty="0" smtClean="0">
                <a:latin typeface="Times New Roman"/>
                <a:cs typeface="Times New Roman"/>
              </a:rPr>
              <a:t>F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i="1" dirty="0" err="1" smtClean="0">
                <a:latin typeface="Times New Roman"/>
                <a:cs typeface="Times New Roman"/>
              </a:rPr>
              <a:t>dt</a:t>
            </a:r>
            <a:endParaRPr lang="en-US" i="1" dirty="0" smtClean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Arrival rate from jobs of size &lt;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 times expected size of jobs of size &lt;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This allows us to rewrite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baseline="30000" dirty="0" smtClean="0">
                <a:latin typeface="Times New Roman"/>
                <a:cs typeface="Times New Roman"/>
              </a:rPr>
              <a:t>SJF</a:t>
            </a:r>
            <a:r>
              <a:rPr lang="en-US" dirty="0" smtClean="0">
                <a:latin typeface="Times New Roman"/>
                <a:cs typeface="Times New Roman"/>
              </a:rPr>
              <a:t> as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</a:rPr>
              <a:t>SJF</a:t>
            </a:r>
            <a:r>
              <a:rPr lang="en-US" dirty="0" smtClean="0">
                <a:latin typeface="Times New Roman"/>
                <a:cs typeface="Times New Roman"/>
              </a:rPr>
              <a:t> =  [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])2]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1/(1–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While we have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</a:rPr>
              <a:t>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</a:rPr>
              <a:t>FCFS</a:t>
            </a:r>
            <a:r>
              <a:rPr lang="en-US" dirty="0" smtClean="0">
                <a:latin typeface="Times New Roman"/>
                <a:cs typeface="Times New Roman"/>
              </a:rPr>
              <a:t> =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baseline="30000" dirty="0" smtClean="0">
                <a:latin typeface="Times New Roman"/>
                <a:cs typeface="Times New Roman"/>
              </a:rPr>
              <a:t>FCFS</a:t>
            </a:r>
            <a:r>
              <a:rPr lang="en-US" dirty="0" smtClean="0">
                <a:latin typeface="Times New Roman"/>
                <a:cs typeface="Times New Roman"/>
              </a:rPr>
              <a:t> = [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])2]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1/(1–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For small jobs 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</a:rPr>
              <a:t>SJF</a:t>
            </a:r>
            <a:r>
              <a:rPr lang="en-US" dirty="0" smtClean="0">
                <a:latin typeface="Times New Roman"/>
                <a:cs typeface="Times New Roman"/>
              </a:rPr>
              <a:t> &lt;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</a:rPr>
              <a:t>FCFS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When job size distribution is heavy-tailed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baseline="30000" dirty="0" smtClean="0">
                <a:latin typeface="Times New Roman"/>
                <a:cs typeface="Times New Roman"/>
              </a:rPr>
              <a:t>SJF</a:t>
            </a:r>
            <a:r>
              <a:rPr lang="en-US" dirty="0" smtClean="0">
                <a:latin typeface="Times New Roman"/>
                <a:cs typeface="Times New Roman"/>
              </a:rPr>
              <a:t> &lt;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baseline="30000" dirty="0" smtClean="0">
                <a:latin typeface="Times New Roman"/>
                <a:cs typeface="Times New Roman"/>
              </a:rPr>
              <a:t>FCFS</a:t>
            </a:r>
            <a:r>
              <a:rPr lang="en-US" dirty="0" smtClean="0">
                <a:latin typeface="Times New Roman"/>
                <a:cs typeface="Times New Roman"/>
              </a:rPr>
              <a:t> because most jobs are small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Note though that the presence of the term 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 in the numerator of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</a:rPr>
              <a:t>SJF</a:t>
            </a:r>
            <a:r>
              <a:rPr lang="en-US" dirty="0" smtClean="0">
                <a:latin typeface="Times New Roman"/>
                <a:cs typeface="Times New Roman"/>
              </a:rPr>
              <a:t> means that small jobs are still affected by large jobs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Small jobs are still occasionally stuck behind large jobs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Definition:  Deciding which job to serve next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Types of scheduling policies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Preemptive</a:t>
            </a:r>
            <a:r>
              <a:rPr lang="en-US" dirty="0" smtClean="0"/>
              <a:t> (job in service can be interrupted by another job) vs. </a:t>
            </a:r>
            <a:r>
              <a:rPr lang="en-US" i="1" dirty="0" smtClean="0"/>
              <a:t>non-preemptive</a:t>
            </a:r>
            <a:r>
              <a:rPr lang="en-US" dirty="0" smtClean="0"/>
              <a:t> (job in service must finish its service before starting service on another job)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Aware of job size</a:t>
            </a:r>
            <a:r>
              <a:rPr lang="en-US" dirty="0" smtClean="0"/>
              <a:t> (</a:t>
            </a:r>
            <a:r>
              <a:rPr lang="en-US" i="1" dirty="0" smtClean="0"/>
              <a:t>e.g.,</a:t>
            </a:r>
            <a:r>
              <a:rPr lang="en-US" dirty="0" smtClean="0"/>
              <a:t> smaller jobs are served first) vs. </a:t>
            </a:r>
            <a:r>
              <a:rPr lang="en-US" i="1" dirty="0" smtClean="0"/>
              <a:t>unaware of job size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Work-conserving</a:t>
            </a:r>
            <a:r>
              <a:rPr lang="en-US" dirty="0" smtClean="0"/>
              <a:t> (server is never idle when there is work in the system) vs. </a:t>
            </a:r>
            <a:r>
              <a:rPr lang="en-US" i="1" dirty="0" smtClean="0"/>
              <a:t>non-work-conserving</a:t>
            </a:r>
            <a:r>
              <a:rPr lang="en-US" dirty="0" smtClean="0"/>
              <a:t> (server waits for short job before starting on a big job)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Sample policies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Non-preemptive &amp; non-size-based:  FCFS, LCFS, RANDOM, PRIORITY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Preemptive &amp; non-size-based:  PRIORITY, PS, Preemptive-LCFS, Foreground-Background (FB – job with smallest CPU age is served)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Non-preemptive &amp; size-based:  Shortest-Job-First (SJF)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Preemptive &amp; size-based: Preemptive-Shortest-Job-First (PSJF), Shortest-Remaining-Processing-Time (SRPT)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Non-Size-Based </a:t>
            </a:r>
            <a:br>
              <a:rPr lang="en-US" dirty="0" smtClean="0"/>
            </a:br>
            <a:r>
              <a:rPr lang="en-US" dirty="0" smtClean="0"/>
              <a:t>Non-Preemptive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Theorem 29.2: All such policies have the same distribution of the number of jobs in the system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Hence, both E[</a:t>
            </a:r>
            <a:r>
              <a:rPr lang="en-US" i="1" dirty="0" smtClean="0"/>
              <a:t>N</a:t>
            </a:r>
            <a:r>
              <a:rPr lang="en-US" dirty="0" smtClean="0"/>
              <a:t>] and E[</a:t>
            </a:r>
            <a:r>
              <a:rPr lang="en-US" i="1" dirty="0" smtClean="0"/>
              <a:t>T</a:t>
            </a:r>
            <a:r>
              <a:rPr lang="en-US" dirty="0" smtClean="0"/>
              <a:t>] are identical across policies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Proof relies on the embedded DTMC at departures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Note that </a:t>
            </a:r>
            <a:r>
              <a:rPr lang="en-US" dirty="0" err="1" smtClean="0"/>
              <a:t>Var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is not the same across policies</a:t>
            </a:r>
          </a:p>
          <a:p>
            <a:pPr lvl="2">
              <a:lnSpc>
                <a:spcPct val="120000"/>
              </a:lnSpc>
            </a:pPr>
            <a:r>
              <a:rPr lang="en-US" dirty="0" err="1" smtClean="0"/>
              <a:t>Var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baseline="30000" dirty="0" smtClean="0"/>
              <a:t>FCFS</a:t>
            </a:r>
            <a:r>
              <a:rPr lang="en-US" dirty="0" smtClean="0"/>
              <a:t> &lt; </a:t>
            </a:r>
            <a:r>
              <a:rPr lang="en-US" dirty="0" err="1" smtClean="0"/>
              <a:t>Var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baseline="30000" dirty="0" smtClean="0"/>
              <a:t>RANDOM</a:t>
            </a:r>
            <a:r>
              <a:rPr lang="en-US" dirty="0" smtClean="0"/>
              <a:t> &lt; </a:t>
            </a:r>
            <a:r>
              <a:rPr lang="en-US" dirty="0" err="1" smtClean="0"/>
              <a:t>Var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baseline="30000" dirty="0" smtClean="0"/>
              <a:t>LCFS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“Proof” of Theorem 29.2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 the M/G/1/FCFS queue, we focused on departure instants and looked at the embedded DTMC with transition probabilities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endParaRPr lang="en-US" i="1" baseline="-25000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Those probabilities are based on the number of jobs that arrive during a </a:t>
            </a:r>
            <a:r>
              <a:rPr lang="en-US" i="1" dirty="0" smtClean="0"/>
              <a:t>service time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This then gave us the limiting probabilities </a:t>
            </a:r>
            <a:r>
              <a:rPr lang="el-GR" i="1" dirty="0" smtClean="0"/>
              <a:t>π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for the number of jobs in the system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The arguments are </a:t>
            </a:r>
            <a:r>
              <a:rPr lang="en-US" i="1" dirty="0" smtClean="0"/>
              <a:t>unchanged</a:t>
            </a:r>
            <a:r>
              <a:rPr lang="en-US" dirty="0" smtClean="0"/>
              <a:t> if we change the service order in a manner that is </a:t>
            </a:r>
            <a:r>
              <a:rPr lang="en-US" i="1" dirty="0" smtClean="0"/>
              <a:t>independent</a:t>
            </a:r>
            <a:r>
              <a:rPr lang="en-US" dirty="0" smtClean="0"/>
              <a:t> of job size, </a:t>
            </a:r>
            <a:r>
              <a:rPr lang="en-US" i="1" dirty="0" smtClean="0"/>
              <a:t>i.e.,</a:t>
            </a:r>
            <a:r>
              <a:rPr lang="en-US" dirty="0" smtClean="0"/>
              <a:t> the transition probabilities of the DTMC are unaffected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Note that if the service order depended on job size, this would affect the distribution of the number of jobs that arrive during one service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LCFS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876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Approach relies on deriving the Laplace transform of the waiting time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Recall the following relations from our analysis of M/G/1/FCFS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B</a:t>
            </a:r>
            <a:r>
              <a:rPr lang="en-US" i="1" baseline="-25000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 </a:t>
            </a:r>
            <a:r>
              <a:rPr lang="en-US" dirty="0" smtClean="0"/>
              <a:t>- Laplace transform of busy period started by work </a:t>
            </a:r>
            <a:r>
              <a:rPr lang="en-US" i="1" dirty="0" smtClean="0"/>
              <a:t>W, </a:t>
            </a:r>
            <a:r>
              <a:rPr lang="en-US" dirty="0" smtClean="0"/>
              <a:t> where </a:t>
            </a:r>
            <a:r>
              <a:rPr lang="en-US" i="1" dirty="0" smtClean="0"/>
              <a:t>B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is Laplace transform of busy period made-up of jobs of size </a:t>
            </a:r>
            <a:r>
              <a:rPr lang="en-US" i="1" dirty="0" smtClean="0"/>
              <a:t>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(1-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))/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 – Laplace transform of excess service time, where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is Laplace transform of service time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In LCFS and conditioning on whether system is empty or not on arrival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(1–</a:t>
            </a:r>
            <a:r>
              <a:rPr lang="el-GR" i="1" dirty="0" smtClean="0"/>
              <a:t>ρ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 </a:t>
            </a:r>
            <a:r>
              <a:rPr lang="en-US" dirty="0" smtClean="0"/>
              <a:t>| idle) + </a:t>
            </a:r>
            <a:r>
              <a:rPr lang="el-GR" i="1" dirty="0" smtClean="0"/>
              <a:t>ρ</a:t>
            </a:r>
            <a:r>
              <a:rPr lang="en-US" dirty="0" smtClean="0">
                <a:sym typeface="Symbol"/>
              </a:rPr>
              <a:t>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 </a:t>
            </a:r>
            <a:r>
              <a:rPr lang="en-US" dirty="0" smtClean="0"/>
              <a:t>| busy)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 </a:t>
            </a:r>
            <a:r>
              <a:rPr lang="en-US" dirty="0" smtClean="0"/>
              <a:t>| idle) = 1 and 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 </a:t>
            </a:r>
            <a:r>
              <a:rPr lang="en-US" dirty="0" smtClean="0"/>
              <a:t>| busy) =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</a:t>
            </a:r>
            <a:r>
              <a:rPr lang="en-US" dirty="0" smtClean="0">
                <a:sym typeface="Symbol"/>
              </a:rPr>
              <a:t> – Waiting time is duration of busy period started by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(jobs that arrive after are served first)</a:t>
            </a:r>
            <a:endParaRPr lang="en-US" i="1" baseline="-25000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Recalling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(1-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))/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[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 (from Problem 25.14),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this gives </a:t>
            </a:r>
          </a:p>
          <a:p>
            <a:pPr lvl="1">
              <a:lnSpc>
                <a:spcPct val="120000"/>
              </a:lnSpc>
            </a:pP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 </a:t>
            </a:r>
            <a:r>
              <a:rPr lang="en-US" dirty="0" smtClean="0"/>
              <a:t>| busy) = [1–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))]/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		         = [1–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B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)]/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]   –  (because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 =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 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And therefore 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(1–</a:t>
            </a:r>
            <a:r>
              <a:rPr lang="el-GR" i="1" dirty="0" smtClean="0"/>
              <a:t>ρ</a:t>
            </a:r>
            <a:r>
              <a:rPr lang="en-US" dirty="0" smtClean="0"/>
              <a:t>) +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[1–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B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)]/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LCFS – (2)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Differentiating 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i="1" baseline="30000" dirty="0" smtClean="0"/>
              <a:t>LCFS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(1–</a:t>
            </a:r>
            <a:r>
              <a:rPr lang="el-GR" i="1" dirty="0" smtClean="0"/>
              <a:t>ρ</a:t>
            </a:r>
            <a:r>
              <a:rPr lang="en-US" dirty="0" smtClean="0"/>
              <a:t>) +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[1–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B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)]/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 twice  (and applying </a:t>
            </a:r>
            <a:r>
              <a:rPr lang="en-US" dirty="0" err="1" smtClean="0">
                <a:latin typeface="Times New Roman"/>
                <a:cs typeface="Times New Roman"/>
              </a:rPr>
              <a:t>L’Hôspital</a:t>
            </a:r>
            <a:r>
              <a:rPr lang="en-US" dirty="0" smtClean="0">
                <a:latin typeface="Times New Roman"/>
                <a:cs typeface="Times New Roman"/>
              </a:rPr>
              <a:t> rule several times) yields</a:t>
            </a:r>
          </a:p>
          <a:p>
            <a:pPr lvl="2"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 lvl="2"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 lvl="2"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In contrast, we recall that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So that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32088" y="2743200"/>
          <a:ext cx="3941762" cy="936625"/>
        </p:xfrm>
        <a:graphic>
          <a:graphicData uri="http://schemas.openxmlformats.org/presentationml/2006/ole">
            <p:oleObj spid="_x0000_s46083" name="Equation" r:id="rId4" imgW="2031840" imgH="4824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640013" y="4321175"/>
          <a:ext cx="3819525" cy="936625"/>
        </p:xfrm>
        <a:graphic>
          <a:graphicData uri="http://schemas.openxmlformats.org/presentationml/2006/ole">
            <p:oleObj spid="_x0000_s46084" name="Equation" r:id="rId5" imgW="1968480" imgH="4824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644775" y="5307105"/>
          <a:ext cx="3375025" cy="812800"/>
        </p:xfrm>
        <a:graphic>
          <a:graphicData uri="http://schemas.openxmlformats.org/presentationml/2006/ole">
            <p:oleObj spid="_x0000_s46085" name="Equation" r:id="rId6" imgW="17398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Non-Preemptive Priority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Server always chooses from the highest priority non-empty queue, but jobs in service cannot be interrupted</a:t>
            </a: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k</a:t>
            </a:r>
            <a:r>
              <a:rPr lang="en-US" i="1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,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arrival rate for jobs of priority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with </a:t>
            </a:r>
            <a:r>
              <a:rPr lang="en-US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 =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k</a:t>
            </a:r>
            <a:endParaRPr lang="en-US" i="1" dirty="0" smtClean="0">
              <a:latin typeface="Times New Roman"/>
              <a:cs typeface="Times New Roman"/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k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err="1" smtClean="0">
                <a:latin typeface="Times New Roman"/>
                <a:cs typeface="Times New Roman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k</a:t>
            </a:r>
            <a:r>
              <a:rPr lang="en-US" dirty="0" smtClean="0">
                <a:latin typeface="Times New Roman"/>
                <a:cs typeface="Times New Roman"/>
              </a:rPr>
              <a:t>] and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 =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&lt; 1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Similarly,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[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],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</a:t>
            </a:r>
            <a:r>
              <a:rPr lang="el-GR" dirty="0" smtClean="0">
                <a:latin typeface="Times New Roman"/>
                <a:cs typeface="Times New Roman"/>
                <a:sym typeface="Symbol"/>
              </a:rPr>
              <a:t>Σ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p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],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]/2E[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Considering a “tagged” priority 1 job and a stable system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(1)]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 + E[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(1)]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]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    	          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 +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(1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]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	          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 +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(1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endParaRPr lang="en-US" baseline="-250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buNone/>
            </a:pPr>
            <a:r>
              <a:rPr lang="en-US" baseline="-25000" dirty="0" smtClean="0">
                <a:latin typeface="Times New Roman"/>
                <a:cs typeface="Times New Roman"/>
              </a:rPr>
              <a:t>	</a:t>
            </a:r>
            <a:r>
              <a:rPr lang="en-US" dirty="0" smtClean="0">
                <a:latin typeface="Times New Roman"/>
                <a:cs typeface="Times New Roman"/>
              </a:rPr>
              <a:t>So that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(1)]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 (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])/(1–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		            = (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])/2(1–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Non-Preemptive Priority –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Considering next at tagged priority 2 job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(2)]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 + E[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(1)]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] + E[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(2)]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 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		+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(2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</a:rPr>
              <a:t>λ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] </a:t>
            </a:r>
            <a:r>
              <a:rPr lang="en-US" sz="2000" dirty="0" smtClean="0">
                <a:latin typeface="Times New Roman"/>
                <a:cs typeface="Times New Roman"/>
              </a:rPr>
              <a:t>(job in service, jobs in queues 1 &amp; 2, type 1 jobs that </a:t>
            </a:r>
            <a:r>
              <a:rPr lang="en-US" sz="2000" dirty="0" smtClean="0">
                <a:latin typeface="Times New Roman"/>
                <a:cs typeface="Times New Roman"/>
              </a:rPr>
              <a:t>					                arrive while </a:t>
            </a:r>
            <a:r>
              <a:rPr lang="en-US" sz="2000" dirty="0" smtClean="0">
                <a:latin typeface="Times New Roman"/>
                <a:cs typeface="Times New Roman"/>
              </a:rPr>
              <a:t>waiting)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	         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 +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(1)]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+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(2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 +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(2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 +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(1</a:t>
            </a:r>
            <a:r>
              <a:rPr lang="en-US" dirty="0" smtClean="0">
                <a:latin typeface="Times New Roman"/>
                <a:cs typeface="Times New Roman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		           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 +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</a:rPr>
              <a:t>E[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])/(1–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sz="2000" dirty="0" smtClean="0">
                <a:latin typeface="Times New Roman"/>
                <a:cs typeface="Times New Roman"/>
              </a:rPr>
              <a:t>(using </a:t>
            </a:r>
            <a:r>
              <a:rPr lang="en-US" sz="2000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sz="2000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sz="2000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sz="2000" dirty="0" smtClean="0">
                <a:latin typeface="Times New Roman"/>
                <a:cs typeface="Times New Roman"/>
                <a:sym typeface="Symbol"/>
              </a:rPr>
              <a:t>(1)] = (</a:t>
            </a:r>
            <a:r>
              <a:rPr lang="en-US" sz="2000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sz="2000" dirty="0" err="1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[</a:t>
            </a:r>
            <a:r>
              <a:rPr lang="en-US" sz="2000" i="1" dirty="0" smtClean="0">
                <a:latin typeface="Times New Roman"/>
                <a:cs typeface="Times New Roman"/>
              </a:rPr>
              <a:t>S</a:t>
            </a:r>
            <a:r>
              <a:rPr lang="en-US" sz="2000" i="1" baseline="-25000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])/(1–</a:t>
            </a:r>
            <a:r>
              <a:rPr lang="en-US" sz="2000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sz="2000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sz="2000" dirty="0" smtClean="0">
                <a:latin typeface="Times New Roman"/>
                <a:cs typeface="Times New Roman"/>
              </a:rPr>
              <a:t>) 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			            =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])/(1–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20000"/>
              </a:lnSpc>
              <a:buFont typeface="Symbol" pitchFamily="18" charset="2"/>
              <a:buChar char="Þ"/>
            </a:pPr>
            <a:r>
              <a:rPr lang="en-US" dirty="0" smtClean="0"/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(2)]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]/[(1–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	           =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])/[2(1–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1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-25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Non-Preemptive Priority –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6" y="1600200"/>
            <a:ext cx="9067800" cy="49530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In general, we have for a priority </a:t>
            </a:r>
            <a:r>
              <a:rPr lang="en-US" i="1" dirty="0" smtClean="0"/>
              <a:t>k</a:t>
            </a:r>
            <a:r>
              <a:rPr lang="en-US" dirty="0" smtClean="0"/>
              <a:t> job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	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NP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=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]/[(1–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(1–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 </a:t>
            </a:r>
            <a:r>
              <a:rPr lang="en-US" baseline="-25000" dirty="0" smtClean="0">
                <a:latin typeface="Times New Roman"/>
                <a:cs typeface="Times New Roman"/>
              </a:rPr>
              <a:t>-1}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		  =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])/[2(1–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(1–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 </a:t>
            </a:r>
            <a:r>
              <a:rPr lang="en-US" baseline="-25000" dirty="0" smtClean="0">
                <a:latin typeface="Times New Roman"/>
                <a:cs typeface="Times New Roman"/>
              </a:rPr>
              <a:t>-1}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		  ≈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[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])/2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 1/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		  = (1–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)/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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</a:t>
            </a:r>
            <a:r>
              <a:rPr lang="en-US" i="1" baseline="30000" dirty="0" smtClean="0">
                <a:latin typeface="Times New Roman"/>
                <a:cs typeface="Times New Roman"/>
                <a:sym typeface="Symbol"/>
              </a:rPr>
              <a:t>FCFS</a:t>
            </a:r>
            <a:endParaRPr lang="en-US" baseline="30000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Comparing to FCFS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At high load, for “high” priority flows 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</a:t>
            </a:r>
            <a:r>
              <a:rPr lang="en-US" baseline="-25000" dirty="0" smtClean="0">
                <a:latin typeface="Times New Roman"/>
                <a:cs typeface="Times New Roman"/>
              </a:rPr>
              <a:t>}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&lt;&lt; 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, so that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 &lt;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</a:t>
            </a:r>
            <a:r>
              <a:rPr lang="en-US" i="1" baseline="30000" dirty="0" smtClean="0">
                <a:latin typeface="Times New Roman"/>
                <a:cs typeface="Times New Roman"/>
                <a:sym typeface="Symbol"/>
              </a:rPr>
              <a:t>FCFS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10913</TotalTime>
  <Words>741</Words>
  <Application>Microsoft Office PowerPoint</Application>
  <PresentationFormat>On-screen Show (4:3)</PresentationFormat>
  <Paragraphs>120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Scheduling  Non-Preemptive Policies</vt:lpstr>
      <vt:lpstr>Scheduling in General</vt:lpstr>
      <vt:lpstr>Properties of Non-Size-Based  Non-Preemptive Policies</vt:lpstr>
      <vt:lpstr>“Proof” of Theorem 29.2</vt:lpstr>
      <vt:lpstr>Analyzing LCFS – (1)</vt:lpstr>
      <vt:lpstr>Analyzing LCFS – (2)</vt:lpstr>
      <vt:lpstr>Non-Preemptive Priority – (1)</vt:lpstr>
      <vt:lpstr>Non-Preemptive Priority – (2)</vt:lpstr>
      <vt:lpstr>Non-Preemptive Priority – (3)</vt:lpstr>
      <vt:lpstr>Shortest-Job-First (SJF)</vt:lpstr>
      <vt:lpstr>Comparing SJF to FCFS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484</cp:revision>
  <dcterms:created xsi:type="dcterms:W3CDTF">2015-09-24T13:04:39Z</dcterms:created>
  <dcterms:modified xsi:type="dcterms:W3CDTF">2016-12-06T18:49:09Z</dcterms:modified>
</cp:coreProperties>
</file>