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72" r:id="rId3"/>
    <p:sldId id="273" r:id="rId4"/>
    <p:sldId id="274" r:id="rId5"/>
    <p:sldId id="277" r:id="rId6"/>
    <p:sldId id="278" r:id="rId7"/>
    <p:sldId id="275" r:id="rId8"/>
    <p:sldId id="276"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533" autoAdjust="0"/>
    <p:restoredTop sz="86437" autoAdjust="0"/>
  </p:normalViewPr>
  <p:slideViewPr>
    <p:cSldViewPr>
      <p:cViewPr varScale="1">
        <p:scale>
          <a:sx n="105" d="100"/>
          <a:sy n="105" d="100"/>
        </p:scale>
        <p:origin x="-102" y="-510"/>
      </p:cViewPr>
      <p:guideLst>
        <p:guide orient="horz" pos="2160"/>
        <p:guide pos="2880"/>
      </p:guideLst>
    </p:cSldViewPr>
  </p:slideViewPr>
  <p:outlineViewPr>
    <p:cViewPr>
      <p:scale>
        <a:sx n="33" d="100"/>
        <a:sy n="33" d="100"/>
      </p:scale>
      <p:origin x="222" y="79908"/>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A2AF35-DE59-4FFA-B463-CBAAAE980C30}" type="datetimeFigureOut">
              <a:rPr lang="en-US" smtClean="0"/>
              <a:pPr/>
              <a:t>11/16/2016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48C0B1-3421-4E6F-BE04-F408AC79F7DA}" type="slidenum">
              <a:rPr lang="en-US" smtClean="0"/>
              <a:pPr/>
              <a:t>‹#›</a:t>
            </a:fld>
            <a:endParaRPr lang="en-US"/>
          </a:p>
        </p:txBody>
      </p:sp>
    </p:spTree>
    <p:extLst>
      <p:ext uri="{BB962C8B-B14F-4D97-AF65-F5344CB8AC3E}">
        <p14:creationId xmlns:p14="http://schemas.microsoft.com/office/powerpoint/2010/main" xmlns="" val="36381245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F48C0B1-3421-4E6F-BE04-F408AC79F7DA}"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F48C0B1-3421-4E6F-BE04-F408AC79F7DA}"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F48C0B1-3421-4E6F-BE04-F408AC79F7DA}"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F48C0B1-3421-4E6F-BE04-F408AC79F7DA}"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F48C0B1-3421-4E6F-BE04-F408AC79F7DA}"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F48C0B1-3421-4E6F-BE04-F408AC79F7DA}"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F48C0B1-3421-4E6F-BE04-F408AC79F7DA}"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F48C0B1-3421-4E6F-BE04-F408AC79F7DA}"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80A46AC-4A1F-4640-ACAE-B3FDDBFA099D}" type="datetime1">
              <a:rPr lang="en-US" smtClean="0"/>
              <a:pPr/>
              <a:t>11/16/2016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0EB4449-0AD5-4B53-B877-8F22598522E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E19C1B-DBE3-4C68-87F8-1281BA486283}" type="datetime1">
              <a:rPr lang="en-US" smtClean="0"/>
              <a:pPr/>
              <a:t>11/16/2016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0EB4449-0AD5-4B53-B877-8F22598522E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C76644-799A-400B-8328-B2CB891745D5}" type="datetime1">
              <a:rPr lang="en-US" smtClean="0"/>
              <a:pPr/>
              <a:t>11/16/2016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0EB4449-0AD5-4B53-B877-8F22598522E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A6BD38-70B1-4B53-981E-8A0B2C2BDB62}" type="datetime1">
              <a:rPr lang="en-US" smtClean="0"/>
              <a:pPr/>
              <a:t>11/16/2016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0EB4449-0AD5-4B53-B877-8F22598522E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6C16B7-3BBB-4290-995B-FE5141D2C0D0}" type="datetime1">
              <a:rPr lang="en-US" smtClean="0"/>
              <a:pPr/>
              <a:t>11/16/2016</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0EB4449-0AD5-4B53-B877-8F22598522E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6C5D8B3-0A78-4AB0-9771-600BBBBF3D75}" type="datetime1">
              <a:rPr lang="en-US" smtClean="0"/>
              <a:pPr/>
              <a:t>11/16/2016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0EB4449-0AD5-4B53-B877-8F22598522E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10778FC-96F7-42D3-A023-754055E7DB0D}" type="datetime1">
              <a:rPr lang="en-US" smtClean="0"/>
              <a:pPr/>
              <a:t>11/16/2016</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30EB4449-0AD5-4B53-B877-8F22598522E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CCD1FA8-F93D-4A89-A4CE-06D7D421C52D}" type="datetime1">
              <a:rPr lang="en-US" smtClean="0"/>
              <a:pPr/>
              <a:t>11/16/2016</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30EB4449-0AD5-4B53-B877-8F22598522E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6BD942-D4DE-4078-A5C8-1F606CD2695D}" type="datetime1">
              <a:rPr lang="en-US" smtClean="0"/>
              <a:pPr/>
              <a:t>11/16/2016</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30EB4449-0AD5-4B53-B877-8F22598522E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741073-4DA8-42EC-91BF-F40EC37C52A6}" type="datetime1">
              <a:rPr lang="en-US" smtClean="0"/>
              <a:pPr/>
              <a:t>11/16/2016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0EB4449-0AD5-4B53-B877-8F22598522E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9821A5-1CBC-45DF-B575-902B96E3BE19}" type="datetime1">
              <a:rPr lang="en-US" smtClean="0"/>
              <a:pPr/>
              <a:t>11/16/2016</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0EB4449-0AD5-4B53-B877-8F22598522E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044E1A-D049-49A2-8F49-43216175105C}" type="datetime1">
              <a:rPr lang="en-US" smtClean="0"/>
              <a:pPr/>
              <a:t>11/16/2016</a:t>
            </a:fld>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EB4449-0AD5-4B53-B877-8F22598522E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Times New Roman" pitchFamily="18" charset="0"/>
          <a:ea typeface="+mn-ea"/>
          <a:cs typeface="Times New Roman" pitchFamily="18"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Times New Roman" pitchFamily="18" charset="0"/>
          <a:ea typeface="+mn-ea"/>
          <a:cs typeface="Times New Roman" pitchFamily="18"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Times New Roman" pitchFamily="18" charset="0"/>
          <a:ea typeface="+mn-ea"/>
          <a:cs typeface="Times New Roman" pitchFamily="18"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Times New Roman" pitchFamily="18" charset="0"/>
          <a:ea typeface="+mn-ea"/>
          <a:cs typeface="Times New Roman" pitchFamily="18"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Serve Assignment Policies</a:t>
            </a:r>
            <a:endParaRPr lang="en-US" dirty="0"/>
          </a:p>
        </p:txBody>
      </p:sp>
      <p:sp>
        <p:nvSpPr>
          <p:cNvPr id="3" name="Subtitle 2"/>
          <p:cNvSpPr>
            <a:spLocks noGrp="1"/>
          </p:cNvSpPr>
          <p:nvPr>
            <p:ph type="subTitle" idx="1"/>
          </p:nvPr>
        </p:nvSpPr>
        <p:spPr/>
        <p:txBody>
          <a:bodyPr/>
          <a:lstStyle/>
          <a:p>
            <a:endParaRPr lang="en-US"/>
          </a:p>
        </p:txBody>
      </p:sp>
      <p:sp>
        <p:nvSpPr>
          <p:cNvPr id="4" name="Slide Number Placeholder 3"/>
          <p:cNvSpPr>
            <a:spLocks noGrp="1"/>
          </p:cNvSpPr>
          <p:nvPr>
            <p:ph type="sldNum" sz="quarter" idx="12"/>
          </p:nvPr>
        </p:nvSpPr>
        <p:spPr/>
        <p:txBody>
          <a:bodyPr/>
          <a:lstStyle/>
          <a:p>
            <a:fld id="{30EB4449-0AD5-4B53-B877-8F22598522EF}" type="slidenum">
              <a:rPr lang="en-US" smtClean="0"/>
              <a:pPr/>
              <a:t>1</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Assignment Problem – (1)</a:t>
            </a:r>
            <a:endParaRPr lang="en-US" dirty="0"/>
          </a:p>
        </p:txBody>
      </p:sp>
      <p:sp>
        <p:nvSpPr>
          <p:cNvPr id="3" name="Content Placeholder 2"/>
          <p:cNvSpPr>
            <a:spLocks noGrp="1"/>
          </p:cNvSpPr>
          <p:nvPr>
            <p:ph idx="1"/>
          </p:nvPr>
        </p:nvSpPr>
        <p:spPr>
          <a:xfrm>
            <a:off x="457200" y="1219199"/>
            <a:ext cx="8382000" cy="2438401"/>
          </a:xfrm>
        </p:spPr>
        <p:txBody>
          <a:bodyPr>
            <a:normAutofit fontScale="70000" lnSpcReduction="20000"/>
          </a:bodyPr>
          <a:lstStyle/>
          <a:p>
            <a:pPr>
              <a:lnSpc>
                <a:spcPct val="140000"/>
              </a:lnSpc>
            </a:pPr>
            <a:r>
              <a:rPr lang="en-US" sz="2800" dirty="0" smtClean="0">
                <a:latin typeface="Times New Roman"/>
                <a:cs typeface="Times New Roman"/>
                <a:sym typeface="Symbol"/>
              </a:rPr>
              <a:t>Task assignment:  Incoming jobs need to be assigned to one of many (independent) servers, each one with its own </a:t>
            </a:r>
            <a:r>
              <a:rPr lang="en-US" sz="2800" dirty="0" smtClean="0">
                <a:latin typeface="Times New Roman"/>
                <a:cs typeface="Times New Roman"/>
                <a:sym typeface="Symbol"/>
              </a:rPr>
              <a:t>queue</a:t>
            </a:r>
          </a:p>
          <a:p>
            <a:pPr lvl="1">
              <a:lnSpc>
                <a:spcPct val="140000"/>
              </a:lnSpc>
            </a:pPr>
            <a:r>
              <a:rPr lang="en-US" sz="2400" dirty="0" smtClean="0">
                <a:latin typeface="Times New Roman"/>
                <a:cs typeface="Times New Roman"/>
                <a:sym typeface="Symbol"/>
              </a:rPr>
              <a:t>Comparison to single queue feeding multiple servers</a:t>
            </a:r>
            <a:endParaRPr lang="en-US" sz="2400" dirty="0" smtClean="0">
              <a:latin typeface="Times New Roman"/>
              <a:cs typeface="Times New Roman"/>
              <a:sym typeface="Symbol"/>
            </a:endParaRPr>
          </a:p>
          <a:p>
            <a:pPr>
              <a:lnSpc>
                <a:spcPct val="140000"/>
              </a:lnSpc>
            </a:pPr>
            <a:r>
              <a:rPr lang="en-US" sz="2800" dirty="0" smtClean="0">
                <a:latin typeface="Times New Roman"/>
                <a:cs typeface="Times New Roman"/>
                <a:sym typeface="Symbol"/>
              </a:rPr>
              <a:t>Task assignment policy ≠ scheduling policy, which deals with the </a:t>
            </a:r>
            <a:r>
              <a:rPr lang="en-US" sz="2800" i="1" dirty="0" smtClean="0">
                <a:latin typeface="Times New Roman"/>
                <a:cs typeface="Times New Roman"/>
                <a:sym typeface="Symbol"/>
              </a:rPr>
              <a:t>order</a:t>
            </a:r>
            <a:r>
              <a:rPr lang="en-US" sz="2800" dirty="0" smtClean="0">
                <a:latin typeface="Times New Roman"/>
                <a:cs typeface="Times New Roman"/>
                <a:sym typeface="Symbol"/>
              </a:rPr>
              <a:t> in which a given server selects jobs for service from its own queue</a:t>
            </a:r>
            <a:endParaRPr lang="en-US" sz="2800" dirty="0">
              <a:latin typeface="Times New Roman"/>
              <a:cs typeface="Times New Roman"/>
              <a:sym typeface="Symbol"/>
            </a:endParaRPr>
          </a:p>
          <a:p>
            <a:pPr marL="347472" indent="-347472" defTabSz="347472">
              <a:lnSpc>
                <a:spcPct val="140000"/>
              </a:lnSpc>
              <a:buNone/>
            </a:pPr>
            <a:endParaRPr lang="en-US" sz="2800" dirty="0" smtClean="0">
              <a:latin typeface="Times New Roman"/>
              <a:cs typeface="Times New Roman"/>
              <a:sym typeface="Symbol"/>
            </a:endParaRPr>
          </a:p>
        </p:txBody>
      </p:sp>
      <p:sp>
        <p:nvSpPr>
          <p:cNvPr id="5" name="Slide Number Placeholder 4"/>
          <p:cNvSpPr>
            <a:spLocks noGrp="1"/>
          </p:cNvSpPr>
          <p:nvPr>
            <p:ph type="sldNum" sz="quarter" idx="12"/>
          </p:nvPr>
        </p:nvSpPr>
        <p:spPr/>
        <p:txBody>
          <a:bodyPr/>
          <a:lstStyle/>
          <a:p>
            <a:fld id="{30EB4449-0AD5-4B53-B877-8F22598522EF}" type="slidenum">
              <a:rPr lang="en-US" smtClean="0"/>
              <a:pPr/>
              <a:t>2</a:t>
            </a:fld>
            <a:endParaRPr lang="en-US"/>
          </a:p>
        </p:txBody>
      </p:sp>
      <p:grpSp>
        <p:nvGrpSpPr>
          <p:cNvPr id="22" name="Group 21"/>
          <p:cNvGrpSpPr/>
          <p:nvPr/>
        </p:nvGrpSpPr>
        <p:grpSpPr>
          <a:xfrm>
            <a:off x="76200" y="3392788"/>
            <a:ext cx="4625142" cy="3416995"/>
            <a:chOff x="1318458" y="3014246"/>
            <a:chExt cx="4625142" cy="3416995"/>
          </a:xfrm>
        </p:grpSpPr>
        <p:grpSp>
          <p:nvGrpSpPr>
            <p:cNvPr id="15" name="Group 14"/>
            <p:cNvGrpSpPr/>
            <p:nvPr/>
          </p:nvGrpSpPr>
          <p:grpSpPr>
            <a:xfrm>
              <a:off x="3886200" y="3014246"/>
              <a:ext cx="2057400" cy="1222513"/>
              <a:chOff x="3886200" y="3014246"/>
              <a:chExt cx="2057400" cy="1222513"/>
            </a:xfrm>
          </p:grpSpPr>
          <p:grpSp>
            <p:nvGrpSpPr>
              <p:cNvPr id="28" name="Group 18"/>
              <p:cNvGrpSpPr/>
              <p:nvPr/>
            </p:nvGrpSpPr>
            <p:grpSpPr>
              <a:xfrm>
                <a:off x="4149045" y="3352800"/>
                <a:ext cx="914400" cy="594360"/>
                <a:chOff x="1818752" y="685800"/>
                <a:chExt cx="914400" cy="594360"/>
              </a:xfrm>
            </p:grpSpPr>
            <p:sp>
              <p:nvSpPr>
                <p:cNvPr id="37" name="Freeform 36"/>
                <p:cNvSpPr/>
                <p:nvPr/>
              </p:nvSpPr>
              <p:spPr>
                <a:xfrm>
                  <a:off x="1818752" y="685800"/>
                  <a:ext cx="914400" cy="592853"/>
                </a:xfrm>
                <a:custGeom>
                  <a:avLst/>
                  <a:gdLst>
                    <a:gd name="connsiteX0" fmla="*/ 10048 w 914400"/>
                    <a:gd name="connsiteY0" fmla="*/ 0 h 592853"/>
                    <a:gd name="connsiteX1" fmla="*/ 914400 w 914400"/>
                    <a:gd name="connsiteY1" fmla="*/ 0 h 592853"/>
                    <a:gd name="connsiteX2" fmla="*/ 914400 w 914400"/>
                    <a:gd name="connsiteY2" fmla="*/ 592853 h 592853"/>
                    <a:gd name="connsiteX3" fmla="*/ 0 w 914400"/>
                    <a:gd name="connsiteY3" fmla="*/ 592853 h 592853"/>
                  </a:gdLst>
                  <a:ahLst/>
                  <a:cxnLst>
                    <a:cxn ang="0">
                      <a:pos x="connsiteX0" y="connsiteY0"/>
                    </a:cxn>
                    <a:cxn ang="0">
                      <a:pos x="connsiteX1" y="connsiteY1"/>
                    </a:cxn>
                    <a:cxn ang="0">
                      <a:pos x="connsiteX2" y="connsiteY2"/>
                    </a:cxn>
                    <a:cxn ang="0">
                      <a:pos x="connsiteX3" y="connsiteY3"/>
                    </a:cxn>
                  </a:cxnLst>
                  <a:rect l="l" t="t" r="r" b="b"/>
                  <a:pathLst>
                    <a:path w="914400" h="592853">
                      <a:moveTo>
                        <a:pt x="10048" y="0"/>
                      </a:moveTo>
                      <a:lnTo>
                        <a:pt x="914400" y="0"/>
                      </a:lnTo>
                      <a:lnTo>
                        <a:pt x="914400" y="592853"/>
                      </a:lnTo>
                      <a:lnTo>
                        <a:pt x="0" y="592853"/>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38" name="Straight Connector 37"/>
                <p:cNvCxnSpPr/>
                <p:nvPr/>
              </p:nvCxnSpPr>
              <p:spPr>
                <a:xfrm>
                  <a:off x="2590800" y="685800"/>
                  <a:ext cx="0" cy="59436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2438400" y="685800"/>
                  <a:ext cx="0" cy="59436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2286000" y="685800"/>
                  <a:ext cx="0" cy="59436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2133600" y="685800"/>
                  <a:ext cx="0" cy="59436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1981200" y="685800"/>
                  <a:ext cx="0" cy="59436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0" name="Oval 29"/>
              <p:cNvSpPr/>
              <p:nvPr/>
            </p:nvSpPr>
            <p:spPr>
              <a:xfrm>
                <a:off x="5073493" y="3382944"/>
                <a:ext cx="533400" cy="5334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rtlCol="0" anchor="ctr"/>
              <a:lstStyle/>
              <a:p>
                <a:pPr algn="ctr"/>
                <a:endParaRPr lang="en-US" i="1" dirty="0" smtClean="0">
                  <a:solidFill>
                    <a:schemeClr val="tx1"/>
                  </a:solidFill>
                  <a:latin typeface="Times New Roman"/>
                  <a:cs typeface="Times New Roman"/>
                </a:endParaRPr>
              </a:p>
            </p:txBody>
          </p:sp>
          <p:cxnSp>
            <p:nvCxnSpPr>
              <p:cNvPr id="33" name="Straight Arrow Connector 32"/>
              <p:cNvCxnSpPr>
                <a:stCxn id="30" idx="6"/>
              </p:cNvCxnSpPr>
              <p:nvPr/>
            </p:nvCxnSpPr>
            <p:spPr>
              <a:xfrm flipV="1">
                <a:off x="5606893" y="3648075"/>
                <a:ext cx="336707" cy="1569"/>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3886200" y="3014246"/>
                <a:ext cx="1793780" cy="338554"/>
              </a:xfrm>
              <a:prstGeom prst="rect">
                <a:avLst/>
              </a:prstGeom>
              <a:noFill/>
            </p:spPr>
            <p:txBody>
              <a:bodyPr wrap="square" rtlCol="0">
                <a:spAutoFit/>
              </a:bodyPr>
              <a:lstStyle/>
              <a:p>
                <a:r>
                  <a:rPr lang="en-US" sz="1600" dirty="0" smtClean="0">
                    <a:latin typeface="Times New Roman" pitchFamily="18" charset="0"/>
                    <a:cs typeface="Times New Roman" pitchFamily="18" charset="0"/>
                  </a:rPr>
                  <a:t>Scheduling policy</a:t>
                </a:r>
                <a:endParaRPr lang="en-US" sz="1600" dirty="0">
                  <a:latin typeface="Times New Roman" pitchFamily="18" charset="0"/>
                  <a:cs typeface="Times New Roman" pitchFamily="18" charset="0"/>
                </a:endParaRPr>
              </a:p>
            </p:txBody>
          </p:sp>
          <p:sp>
            <p:nvSpPr>
              <p:cNvPr id="44" name="TextBox 43"/>
              <p:cNvSpPr txBox="1"/>
              <p:nvPr/>
            </p:nvSpPr>
            <p:spPr>
              <a:xfrm>
                <a:off x="4900291" y="3867427"/>
                <a:ext cx="9906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General</a:t>
                </a:r>
                <a:endParaRPr lang="en-US" dirty="0">
                  <a:latin typeface="Times New Roman" pitchFamily="18" charset="0"/>
                  <a:cs typeface="Times New Roman" pitchFamily="18" charset="0"/>
                </a:endParaRPr>
              </a:p>
            </p:txBody>
          </p:sp>
        </p:grpSp>
        <p:grpSp>
          <p:nvGrpSpPr>
            <p:cNvPr id="11" name="Group 10"/>
            <p:cNvGrpSpPr/>
            <p:nvPr/>
          </p:nvGrpSpPr>
          <p:grpSpPr>
            <a:xfrm>
              <a:off x="1318458" y="4221441"/>
              <a:ext cx="2339142" cy="1036359"/>
              <a:chOff x="1318458" y="4221441"/>
              <a:chExt cx="2339142" cy="1036359"/>
            </a:xfrm>
          </p:grpSpPr>
          <p:cxnSp>
            <p:nvCxnSpPr>
              <p:cNvPr id="34" name="Straight Arrow Connector 33"/>
              <p:cNvCxnSpPr>
                <a:endCxn id="4" idx="1"/>
              </p:cNvCxnSpPr>
              <p:nvPr/>
            </p:nvCxnSpPr>
            <p:spPr>
              <a:xfrm>
                <a:off x="1771650" y="4743450"/>
                <a:ext cx="742950" cy="383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1318458" y="4221441"/>
                <a:ext cx="1196142" cy="381000"/>
              </a:xfrm>
              <a:prstGeom prst="rect">
                <a:avLst/>
              </a:prstGeom>
              <a:noFill/>
            </p:spPr>
            <p:txBody>
              <a:bodyPr wrap="square" rtlCol="0">
                <a:spAutoFit/>
              </a:bodyPr>
              <a:lstStyle/>
              <a:p>
                <a:r>
                  <a:rPr lang="en-US" dirty="0" smtClean="0">
                    <a:latin typeface="Times New Roman" pitchFamily="18" charset="0"/>
                    <a:cs typeface="Times New Roman" pitchFamily="18" charset="0"/>
                  </a:rPr>
                  <a:t>Poisson(</a:t>
                </a:r>
                <a:r>
                  <a:rPr lang="el-GR" i="1" dirty="0" smtClean="0">
                    <a:latin typeface="Times New Roman"/>
                    <a:cs typeface="Times New Roman"/>
                  </a:rPr>
                  <a:t>λ</a:t>
                </a:r>
                <a:r>
                  <a:rPr lang="en-US" dirty="0" smtClean="0">
                    <a:latin typeface="Times New Roman"/>
                    <a:cs typeface="Times New Roman"/>
                  </a:rPr>
                  <a:t>)</a:t>
                </a:r>
                <a:endParaRPr lang="en-US" dirty="0">
                  <a:latin typeface="Times New Roman" pitchFamily="18" charset="0"/>
                  <a:cs typeface="Times New Roman" pitchFamily="18" charset="0"/>
                </a:endParaRPr>
              </a:p>
            </p:txBody>
          </p:sp>
          <p:sp>
            <p:nvSpPr>
              <p:cNvPr id="4" name="Rectangle 3"/>
              <p:cNvSpPr/>
              <p:nvPr/>
            </p:nvSpPr>
            <p:spPr>
              <a:xfrm>
                <a:off x="2514600" y="4236759"/>
                <a:ext cx="1143000" cy="102104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latin typeface="Times New Roman" panose="02020603050405020304" pitchFamily="18" charset="0"/>
                    <a:cs typeface="Times New Roman" panose="02020603050405020304" pitchFamily="18" charset="0"/>
                  </a:rPr>
                  <a:t>Task assignment policy</a:t>
                </a:r>
                <a:endParaRPr lang="en-US" sz="1600" dirty="0">
                  <a:solidFill>
                    <a:schemeClr val="tx1"/>
                  </a:solidFill>
                  <a:latin typeface="Times New Roman" panose="02020603050405020304" pitchFamily="18" charset="0"/>
                  <a:cs typeface="Times New Roman" panose="02020603050405020304" pitchFamily="18" charset="0"/>
                </a:endParaRPr>
              </a:p>
            </p:txBody>
          </p:sp>
        </p:grpSp>
        <p:grpSp>
          <p:nvGrpSpPr>
            <p:cNvPr id="29" name="Group 28"/>
            <p:cNvGrpSpPr/>
            <p:nvPr/>
          </p:nvGrpSpPr>
          <p:grpSpPr>
            <a:xfrm>
              <a:off x="3876675" y="4111487"/>
              <a:ext cx="2057400" cy="1222513"/>
              <a:chOff x="3886200" y="3014246"/>
              <a:chExt cx="2057400" cy="1222513"/>
            </a:xfrm>
          </p:grpSpPr>
          <p:grpSp>
            <p:nvGrpSpPr>
              <p:cNvPr id="31" name="Group 18"/>
              <p:cNvGrpSpPr/>
              <p:nvPr/>
            </p:nvGrpSpPr>
            <p:grpSpPr>
              <a:xfrm>
                <a:off x="4149045" y="3352800"/>
                <a:ext cx="914400" cy="594360"/>
                <a:chOff x="1818752" y="685800"/>
                <a:chExt cx="914400" cy="594360"/>
              </a:xfrm>
            </p:grpSpPr>
            <p:sp>
              <p:nvSpPr>
                <p:cNvPr id="47" name="Freeform 46"/>
                <p:cNvSpPr/>
                <p:nvPr/>
              </p:nvSpPr>
              <p:spPr>
                <a:xfrm>
                  <a:off x="1818752" y="685800"/>
                  <a:ext cx="914400" cy="592853"/>
                </a:xfrm>
                <a:custGeom>
                  <a:avLst/>
                  <a:gdLst>
                    <a:gd name="connsiteX0" fmla="*/ 10048 w 914400"/>
                    <a:gd name="connsiteY0" fmla="*/ 0 h 592853"/>
                    <a:gd name="connsiteX1" fmla="*/ 914400 w 914400"/>
                    <a:gd name="connsiteY1" fmla="*/ 0 h 592853"/>
                    <a:gd name="connsiteX2" fmla="*/ 914400 w 914400"/>
                    <a:gd name="connsiteY2" fmla="*/ 592853 h 592853"/>
                    <a:gd name="connsiteX3" fmla="*/ 0 w 914400"/>
                    <a:gd name="connsiteY3" fmla="*/ 592853 h 592853"/>
                  </a:gdLst>
                  <a:ahLst/>
                  <a:cxnLst>
                    <a:cxn ang="0">
                      <a:pos x="connsiteX0" y="connsiteY0"/>
                    </a:cxn>
                    <a:cxn ang="0">
                      <a:pos x="connsiteX1" y="connsiteY1"/>
                    </a:cxn>
                    <a:cxn ang="0">
                      <a:pos x="connsiteX2" y="connsiteY2"/>
                    </a:cxn>
                    <a:cxn ang="0">
                      <a:pos x="connsiteX3" y="connsiteY3"/>
                    </a:cxn>
                  </a:cxnLst>
                  <a:rect l="l" t="t" r="r" b="b"/>
                  <a:pathLst>
                    <a:path w="914400" h="592853">
                      <a:moveTo>
                        <a:pt x="10048" y="0"/>
                      </a:moveTo>
                      <a:lnTo>
                        <a:pt x="914400" y="0"/>
                      </a:lnTo>
                      <a:lnTo>
                        <a:pt x="914400" y="592853"/>
                      </a:lnTo>
                      <a:lnTo>
                        <a:pt x="0" y="592853"/>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48" name="Straight Connector 47"/>
                <p:cNvCxnSpPr/>
                <p:nvPr/>
              </p:nvCxnSpPr>
              <p:spPr>
                <a:xfrm>
                  <a:off x="2590800" y="685800"/>
                  <a:ext cx="0" cy="59436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2438400" y="685800"/>
                  <a:ext cx="0" cy="59436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2286000" y="685800"/>
                  <a:ext cx="0" cy="59436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2133600" y="685800"/>
                  <a:ext cx="0" cy="59436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1981200" y="685800"/>
                  <a:ext cx="0" cy="59436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2" name="Oval 31"/>
              <p:cNvSpPr/>
              <p:nvPr/>
            </p:nvSpPr>
            <p:spPr>
              <a:xfrm>
                <a:off x="5073493" y="3382944"/>
                <a:ext cx="533400" cy="5334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rtlCol="0" anchor="ctr"/>
              <a:lstStyle/>
              <a:p>
                <a:pPr algn="ctr"/>
                <a:endParaRPr lang="en-US" i="1" dirty="0" smtClean="0">
                  <a:solidFill>
                    <a:schemeClr val="tx1"/>
                  </a:solidFill>
                  <a:latin typeface="Times New Roman"/>
                  <a:cs typeface="Times New Roman"/>
                </a:endParaRPr>
              </a:p>
            </p:txBody>
          </p:sp>
          <p:cxnSp>
            <p:nvCxnSpPr>
              <p:cNvPr id="35" name="Straight Arrow Connector 34"/>
              <p:cNvCxnSpPr>
                <a:stCxn id="32" idx="6"/>
              </p:cNvCxnSpPr>
              <p:nvPr/>
            </p:nvCxnSpPr>
            <p:spPr>
              <a:xfrm flipV="1">
                <a:off x="5606893" y="3648075"/>
                <a:ext cx="336707" cy="1569"/>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3886200" y="3014246"/>
                <a:ext cx="1793780" cy="338554"/>
              </a:xfrm>
              <a:prstGeom prst="rect">
                <a:avLst/>
              </a:prstGeom>
              <a:noFill/>
            </p:spPr>
            <p:txBody>
              <a:bodyPr wrap="square" rtlCol="0">
                <a:spAutoFit/>
              </a:bodyPr>
              <a:lstStyle/>
              <a:p>
                <a:r>
                  <a:rPr lang="en-US" sz="1600" dirty="0" smtClean="0">
                    <a:latin typeface="Times New Roman" pitchFamily="18" charset="0"/>
                    <a:cs typeface="Times New Roman" pitchFamily="18" charset="0"/>
                  </a:rPr>
                  <a:t>Scheduling policy</a:t>
                </a:r>
                <a:endParaRPr lang="en-US" sz="1600" dirty="0">
                  <a:latin typeface="Times New Roman" pitchFamily="18" charset="0"/>
                  <a:cs typeface="Times New Roman" pitchFamily="18" charset="0"/>
                </a:endParaRPr>
              </a:p>
            </p:txBody>
          </p:sp>
          <p:sp>
            <p:nvSpPr>
              <p:cNvPr id="46" name="TextBox 45"/>
              <p:cNvSpPr txBox="1"/>
              <p:nvPr/>
            </p:nvSpPr>
            <p:spPr>
              <a:xfrm>
                <a:off x="4900291" y="3867427"/>
                <a:ext cx="9906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General</a:t>
                </a:r>
                <a:endParaRPr lang="en-US" dirty="0">
                  <a:latin typeface="Times New Roman" pitchFamily="18" charset="0"/>
                  <a:cs typeface="Times New Roman" pitchFamily="18" charset="0"/>
                </a:endParaRPr>
              </a:p>
            </p:txBody>
          </p:sp>
        </p:grpSp>
        <p:grpSp>
          <p:nvGrpSpPr>
            <p:cNvPr id="53" name="Group 52"/>
            <p:cNvGrpSpPr/>
            <p:nvPr/>
          </p:nvGrpSpPr>
          <p:grpSpPr>
            <a:xfrm>
              <a:off x="3867150" y="5208728"/>
              <a:ext cx="2057400" cy="1222513"/>
              <a:chOff x="3886200" y="3014246"/>
              <a:chExt cx="2057400" cy="1222513"/>
            </a:xfrm>
          </p:grpSpPr>
          <p:grpSp>
            <p:nvGrpSpPr>
              <p:cNvPr id="54" name="Group 18"/>
              <p:cNvGrpSpPr/>
              <p:nvPr/>
            </p:nvGrpSpPr>
            <p:grpSpPr>
              <a:xfrm>
                <a:off x="4149045" y="3352800"/>
                <a:ext cx="914400" cy="594360"/>
                <a:chOff x="1818752" y="685800"/>
                <a:chExt cx="914400" cy="594360"/>
              </a:xfrm>
            </p:grpSpPr>
            <p:sp>
              <p:nvSpPr>
                <p:cNvPr id="59" name="Freeform 58"/>
                <p:cNvSpPr/>
                <p:nvPr/>
              </p:nvSpPr>
              <p:spPr>
                <a:xfrm>
                  <a:off x="1818752" y="685800"/>
                  <a:ext cx="914400" cy="592853"/>
                </a:xfrm>
                <a:custGeom>
                  <a:avLst/>
                  <a:gdLst>
                    <a:gd name="connsiteX0" fmla="*/ 10048 w 914400"/>
                    <a:gd name="connsiteY0" fmla="*/ 0 h 592853"/>
                    <a:gd name="connsiteX1" fmla="*/ 914400 w 914400"/>
                    <a:gd name="connsiteY1" fmla="*/ 0 h 592853"/>
                    <a:gd name="connsiteX2" fmla="*/ 914400 w 914400"/>
                    <a:gd name="connsiteY2" fmla="*/ 592853 h 592853"/>
                    <a:gd name="connsiteX3" fmla="*/ 0 w 914400"/>
                    <a:gd name="connsiteY3" fmla="*/ 592853 h 592853"/>
                  </a:gdLst>
                  <a:ahLst/>
                  <a:cxnLst>
                    <a:cxn ang="0">
                      <a:pos x="connsiteX0" y="connsiteY0"/>
                    </a:cxn>
                    <a:cxn ang="0">
                      <a:pos x="connsiteX1" y="connsiteY1"/>
                    </a:cxn>
                    <a:cxn ang="0">
                      <a:pos x="connsiteX2" y="connsiteY2"/>
                    </a:cxn>
                    <a:cxn ang="0">
                      <a:pos x="connsiteX3" y="connsiteY3"/>
                    </a:cxn>
                  </a:cxnLst>
                  <a:rect l="l" t="t" r="r" b="b"/>
                  <a:pathLst>
                    <a:path w="914400" h="592853">
                      <a:moveTo>
                        <a:pt x="10048" y="0"/>
                      </a:moveTo>
                      <a:lnTo>
                        <a:pt x="914400" y="0"/>
                      </a:lnTo>
                      <a:lnTo>
                        <a:pt x="914400" y="592853"/>
                      </a:lnTo>
                      <a:lnTo>
                        <a:pt x="0" y="592853"/>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60" name="Straight Connector 59"/>
                <p:cNvCxnSpPr/>
                <p:nvPr/>
              </p:nvCxnSpPr>
              <p:spPr>
                <a:xfrm>
                  <a:off x="2590800" y="685800"/>
                  <a:ext cx="0" cy="59436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2438400" y="685800"/>
                  <a:ext cx="0" cy="59436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2286000" y="685800"/>
                  <a:ext cx="0" cy="59436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2133600" y="685800"/>
                  <a:ext cx="0" cy="59436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1981200" y="685800"/>
                  <a:ext cx="0" cy="59436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55" name="Oval 54"/>
              <p:cNvSpPr/>
              <p:nvPr/>
            </p:nvSpPr>
            <p:spPr>
              <a:xfrm>
                <a:off x="5073493" y="3382944"/>
                <a:ext cx="533400" cy="5334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rtlCol="0" anchor="ctr"/>
              <a:lstStyle/>
              <a:p>
                <a:pPr algn="ctr"/>
                <a:endParaRPr lang="en-US" i="1" dirty="0" smtClean="0">
                  <a:solidFill>
                    <a:schemeClr val="tx1"/>
                  </a:solidFill>
                  <a:latin typeface="Times New Roman"/>
                  <a:cs typeface="Times New Roman"/>
                </a:endParaRPr>
              </a:p>
            </p:txBody>
          </p:sp>
          <p:cxnSp>
            <p:nvCxnSpPr>
              <p:cNvPr id="56" name="Straight Arrow Connector 55"/>
              <p:cNvCxnSpPr>
                <a:stCxn id="55" idx="6"/>
              </p:cNvCxnSpPr>
              <p:nvPr/>
            </p:nvCxnSpPr>
            <p:spPr>
              <a:xfrm flipV="1">
                <a:off x="5606893" y="3648075"/>
                <a:ext cx="336707" cy="1569"/>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3886200" y="3014246"/>
                <a:ext cx="1793780" cy="338554"/>
              </a:xfrm>
              <a:prstGeom prst="rect">
                <a:avLst/>
              </a:prstGeom>
              <a:noFill/>
            </p:spPr>
            <p:txBody>
              <a:bodyPr wrap="square" rtlCol="0">
                <a:spAutoFit/>
              </a:bodyPr>
              <a:lstStyle/>
              <a:p>
                <a:r>
                  <a:rPr lang="en-US" sz="1600" dirty="0" smtClean="0">
                    <a:latin typeface="Times New Roman" pitchFamily="18" charset="0"/>
                    <a:cs typeface="Times New Roman" pitchFamily="18" charset="0"/>
                  </a:rPr>
                  <a:t>Scheduling policy</a:t>
                </a:r>
                <a:endParaRPr lang="en-US" sz="1600" dirty="0">
                  <a:latin typeface="Times New Roman" pitchFamily="18" charset="0"/>
                  <a:cs typeface="Times New Roman" pitchFamily="18" charset="0"/>
                </a:endParaRPr>
              </a:p>
            </p:txBody>
          </p:sp>
          <p:sp>
            <p:nvSpPr>
              <p:cNvPr id="58" name="TextBox 57"/>
              <p:cNvSpPr txBox="1"/>
              <p:nvPr/>
            </p:nvSpPr>
            <p:spPr>
              <a:xfrm>
                <a:off x="4900291" y="3867427"/>
                <a:ext cx="9906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General</a:t>
                </a:r>
                <a:endParaRPr lang="en-US" dirty="0">
                  <a:latin typeface="Times New Roman" pitchFamily="18" charset="0"/>
                  <a:cs typeface="Times New Roman" pitchFamily="18" charset="0"/>
                </a:endParaRPr>
              </a:p>
            </p:txBody>
          </p:sp>
        </p:grpSp>
        <p:cxnSp>
          <p:nvCxnSpPr>
            <p:cNvPr id="17" name="Straight Arrow Connector 16"/>
            <p:cNvCxnSpPr>
              <a:stCxn id="4" idx="3"/>
            </p:cNvCxnSpPr>
            <p:nvPr/>
          </p:nvCxnSpPr>
          <p:spPr>
            <a:xfrm flipV="1">
              <a:off x="3657600" y="3649980"/>
              <a:ext cx="491445" cy="1097300"/>
            </a:xfrm>
            <a:prstGeom prst="straightConnector1">
              <a:avLst/>
            </a:prstGeom>
            <a:ln w="19050">
              <a:solidFill>
                <a:schemeClr val="tx1"/>
              </a:solidFill>
              <a:headEnd type="none" w="med" len="med"/>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4" idx="3"/>
            </p:cNvCxnSpPr>
            <p:nvPr/>
          </p:nvCxnSpPr>
          <p:spPr>
            <a:xfrm>
              <a:off x="3657600" y="4747280"/>
              <a:ext cx="634843" cy="0"/>
            </a:xfrm>
            <a:prstGeom prst="straightConnector1">
              <a:avLst/>
            </a:prstGeom>
            <a:ln w="19050">
              <a:solidFill>
                <a:schemeClr val="tx1"/>
              </a:solidFill>
              <a:headEnd type="none" w="med" len="med"/>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4" idx="3"/>
            </p:cNvCxnSpPr>
            <p:nvPr/>
          </p:nvCxnSpPr>
          <p:spPr>
            <a:xfrm>
              <a:off x="3657600" y="4747280"/>
              <a:ext cx="491445" cy="1095277"/>
            </a:xfrm>
            <a:prstGeom prst="straightConnector1">
              <a:avLst/>
            </a:prstGeom>
            <a:ln w="19050">
              <a:solidFill>
                <a:schemeClr val="tx1"/>
              </a:solidFill>
              <a:headEnd type="none" w="med" len="med"/>
              <a:tailEnd type="arrow"/>
            </a:ln>
          </p:spPr>
          <p:style>
            <a:lnRef idx="1">
              <a:schemeClr val="accent1"/>
            </a:lnRef>
            <a:fillRef idx="0">
              <a:schemeClr val="accent1"/>
            </a:fillRef>
            <a:effectRef idx="0">
              <a:schemeClr val="accent1"/>
            </a:effectRef>
            <a:fontRef idx="minor">
              <a:schemeClr val="tx1"/>
            </a:fontRef>
          </p:style>
        </p:cxnSp>
      </p:grpSp>
      <p:grpSp>
        <p:nvGrpSpPr>
          <p:cNvPr id="123" name="Group 122"/>
          <p:cNvGrpSpPr/>
          <p:nvPr/>
        </p:nvGrpSpPr>
        <p:grpSpPr>
          <a:xfrm>
            <a:off x="5334000" y="3456983"/>
            <a:ext cx="3553065" cy="3349848"/>
            <a:chOff x="5514735" y="3352800"/>
            <a:chExt cx="3553065" cy="3349848"/>
          </a:xfrm>
        </p:grpSpPr>
        <p:grpSp>
          <p:nvGrpSpPr>
            <p:cNvPr id="122" name="Group 121"/>
            <p:cNvGrpSpPr/>
            <p:nvPr/>
          </p:nvGrpSpPr>
          <p:grpSpPr>
            <a:xfrm>
              <a:off x="5514735" y="3654351"/>
              <a:ext cx="3553065" cy="3048297"/>
              <a:chOff x="5514735" y="3654351"/>
              <a:chExt cx="3553065" cy="3048297"/>
            </a:xfrm>
          </p:grpSpPr>
          <p:grpSp>
            <p:nvGrpSpPr>
              <p:cNvPr id="116" name="Group 115"/>
              <p:cNvGrpSpPr/>
              <p:nvPr/>
            </p:nvGrpSpPr>
            <p:grpSpPr>
              <a:xfrm>
                <a:off x="8024491" y="3654351"/>
                <a:ext cx="1043309" cy="853815"/>
                <a:chOff x="8024491" y="3654351"/>
                <a:chExt cx="1043309" cy="853815"/>
              </a:xfrm>
            </p:grpSpPr>
            <p:sp>
              <p:nvSpPr>
                <p:cNvPr id="99" name="Oval 98"/>
                <p:cNvSpPr/>
                <p:nvPr/>
              </p:nvSpPr>
              <p:spPr>
                <a:xfrm>
                  <a:off x="8197693" y="3654351"/>
                  <a:ext cx="533400" cy="5334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rtlCol="0" anchor="ctr"/>
                <a:lstStyle/>
                <a:p>
                  <a:pPr algn="ctr"/>
                  <a:endParaRPr lang="en-US" i="1" dirty="0" smtClean="0">
                    <a:solidFill>
                      <a:schemeClr val="tx1"/>
                    </a:solidFill>
                    <a:latin typeface="Times New Roman"/>
                    <a:cs typeface="Times New Roman"/>
                  </a:endParaRPr>
                </a:p>
              </p:txBody>
            </p:sp>
            <p:cxnSp>
              <p:nvCxnSpPr>
                <p:cNvPr id="100" name="Straight Arrow Connector 99"/>
                <p:cNvCxnSpPr>
                  <a:stCxn id="99" idx="6"/>
                </p:cNvCxnSpPr>
                <p:nvPr/>
              </p:nvCxnSpPr>
              <p:spPr>
                <a:xfrm flipV="1">
                  <a:off x="8731093" y="3919482"/>
                  <a:ext cx="336707" cy="1569"/>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2" name="TextBox 101"/>
                <p:cNvSpPr txBox="1"/>
                <p:nvPr/>
              </p:nvSpPr>
              <p:spPr>
                <a:xfrm>
                  <a:off x="8024491" y="4138834"/>
                  <a:ext cx="9906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General</a:t>
                  </a:r>
                  <a:endParaRPr lang="en-US" dirty="0">
                    <a:latin typeface="Times New Roman" pitchFamily="18" charset="0"/>
                    <a:cs typeface="Times New Roman" pitchFamily="18" charset="0"/>
                  </a:endParaRPr>
                </a:p>
              </p:txBody>
            </p:sp>
          </p:grpSp>
          <p:grpSp>
            <p:nvGrpSpPr>
              <p:cNvPr id="117" name="Group 116"/>
              <p:cNvGrpSpPr/>
              <p:nvPr/>
            </p:nvGrpSpPr>
            <p:grpSpPr>
              <a:xfrm>
                <a:off x="5514735" y="4508150"/>
                <a:ext cx="1196142" cy="511997"/>
                <a:chOff x="5514735" y="4508150"/>
                <a:chExt cx="1196142" cy="511997"/>
              </a:xfrm>
            </p:grpSpPr>
            <p:cxnSp>
              <p:nvCxnSpPr>
                <p:cNvPr id="95" name="Straight Arrow Connector 94"/>
                <p:cNvCxnSpPr/>
                <p:nvPr/>
              </p:nvCxnSpPr>
              <p:spPr>
                <a:xfrm>
                  <a:off x="5967927" y="5017793"/>
                  <a:ext cx="742950" cy="235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6" name="TextBox 95"/>
                <p:cNvSpPr txBox="1"/>
                <p:nvPr/>
              </p:nvSpPr>
              <p:spPr>
                <a:xfrm>
                  <a:off x="5514735" y="4508150"/>
                  <a:ext cx="1196142" cy="381000"/>
                </a:xfrm>
                <a:prstGeom prst="rect">
                  <a:avLst/>
                </a:prstGeom>
                <a:noFill/>
              </p:spPr>
              <p:txBody>
                <a:bodyPr wrap="square" rtlCol="0">
                  <a:spAutoFit/>
                </a:bodyPr>
                <a:lstStyle/>
                <a:p>
                  <a:r>
                    <a:rPr lang="en-US" dirty="0" smtClean="0">
                      <a:latin typeface="Times New Roman" pitchFamily="18" charset="0"/>
                      <a:cs typeface="Times New Roman" pitchFamily="18" charset="0"/>
                    </a:rPr>
                    <a:t>Poisson(</a:t>
                  </a:r>
                  <a:r>
                    <a:rPr lang="el-GR" i="1" dirty="0" smtClean="0">
                      <a:latin typeface="Times New Roman"/>
                      <a:cs typeface="Times New Roman"/>
                    </a:rPr>
                    <a:t>λ</a:t>
                  </a:r>
                  <a:r>
                    <a:rPr lang="en-US" dirty="0" smtClean="0">
                      <a:latin typeface="Times New Roman"/>
                      <a:cs typeface="Times New Roman"/>
                    </a:rPr>
                    <a:t>)</a:t>
                  </a:r>
                  <a:endParaRPr lang="en-US" dirty="0">
                    <a:latin typeface="Times New Roman" pitchFamily="18" charset="0"/>
                    <a:cs typeface="Times New Roman" pitchFamily="18" charset="0"/>
                  </a:endParaRPr>
                </a:p>
              </p:txBody>
            </p:sp>
          </p:grpSp>
          <p:grpSp>
            <p:nvGrpSpPr>
              <p:cNvPr id="118" name="Group 117"/>
              <p:cNvGrpSpPr/>
              <p:nvPr/>
            </p:nvGrpSpPr>
            <p:grpSpPr>
              <a:xfrm>
                <a:off x="8014966" y="4751592"/>
                <a:ext cx="1043309" cy="853815"/>
                <a:chOff x="8014966" y="4751592"/>
                <a:chExt cx="1043309" cy="853815"/>
              </a:xfrm>
            </p:grpSpPr>
            <p:sp>
              <p:nvSpPr>
                <p:cNvPr id="85" name="Oval 84"/>
                <p:cNvSpPr/>
                <p:nvPr/>
              </p:nvSpPr>
              <p:spPr>
                <a:xfrm>
                  <a:off x="8188168" y="4751592"/>
                  <a:ext cx="533400" cy="5334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rtlCol="0" anchor="ctr"/>
                <a:lstStyle/>
                <a:p>
                  <a:pPr algn="ctr"/>
                  <a:endParaRPr lang="en-US" i="1" dirty="0" smtClean="0">
                    <a:solidFill>
                      <a:schemeClr val="tx1"/>
                    </a:solidFill>
                    <a:latin typeface="Times New Roman"/>
                    <a:cs typeface="Times New Roman"/>
                  </a:endParaRPr>
                </a:p>
              </p:txBody>
            </p:sp>
            <p:cxnSp>
              <p:nvCxnSpPr>
                <p:cNvPr id="86" name="Straight Arrow Connector 85"/>
                <p:cNvCxnSpPr>
                  <a:stCxn id="85" idx="6"/>
                </p:cNvCxnSpPr>
                <p:nvPr/>
              </p:nvCxnSpPr>
              <p:spPr>
                <a:xfrm flipV="1">
                  <a:off x="8721568" y="5016723"/>
                  <a:ext cx="336707" cy="1569"/>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8" name="TextBox 87"/>
                <p:cNvSpPr txBox="1"/>
                <p:nvPr/>
              </p:nvSpPr>
              <p:spPr>
                <a:xfrm>
                  <a:off x="8014966" y="5236075"/>
                  <a:ext cx="9906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General</a:t>
                  </a:r>
                  <a:endParaRPr lang="en-US" dirty="0">
                    <a:latin typeface="Times New Roman" pitchFamily="18" charset="0"/>
                    <a:cs typeface="Times New Roman" pitchFamily="18" charset="0"/>
                  </a:endParaRPr>
                </a:p>
              </p:txBody>
            </p:sp>
          </p:grpSp>
          <p:grpSp>
            <p:nvGrpSpPr>
              <p:cNvPr id="119" name="Group 118"/>
              <p:cNvGrpSpPr/>
              <p:nvPr/>
            </p:nvGrpSpPr>
            <p:grpSpPr>
              <a:xfrm>
                <a:off x="6629400" y="4712481"/>
                <a:ext cx="914400" cy="594360"/>
                <a:chOff x="6629400" y="4712481"/>
                <a:chExt cx="914400" cy="594360"/>
              </a:xfrm>
            </p:grpSpPr>
            <p:sp>
              <p:nvSpPr>
                <p:cNvPr id="78" name="Freeform 77"/>
                <p:cNvSpPr/>
                <p:nvPr/>
              </p:nvSpPr>
              <p:spPr>
                <a:xfrm>
                  <a:off x="6629400" y="4712481"/>
                  <a:ext cx="914400" cy="592853"/>
                </a:xfrm>
                <a:custGeom>
                  <a:avLst/>
                  <a:gdLst>
                    <a:gd name="connsiteX0" fmla="*/ 10048 w 914400"/>
                    <a:gd name="connsiteY0" fmla="*/ 0 h 592853"/>
                    <a:gd name="connsiteX1" fmla="*/ 914400 w 914400"/>
                    <a:gd name="connsiteY1" fmla="*/ 0 h 592853"/>
                    <a:gd name="connsiteX2" fmla="*/ 914400 w 914400"/>
                    <a:gd name="connsiteY2" fmla="*/ 592853 h 592853"/>
                    <a:gd name="connsiteX3" fmla="*/ 0 w 914400"/>
                    <a:gd name="connsiteY3" fmla="*/ 592853 h 592853"/>
                  </a:gdLst>
                  <a:ahLst/>
                  <a:cxnLst>
                    <a:cxn ang="0">
                      <a:pos x="connsiteX0" y="connsiteY0"/>
                    </a:cxn>
                    <a:cxn ang="0">
                      <a:pos x="connsiteX1" y="connsiteY1"/>
                    </a:cxn>
                    <a:cxn ang="0">
                      <a:pos x="connsiteX2" y="connsiteY2"/>
                    </a:cxn>
                    <a:cxn ang="0">
                      <a:pos x="connsiteX3" y="connsiteY3"/>
                    </a:cxn>
                  </a:cxnLst>
                  <a:rect l="l" t="t" r="r" b="b"/>
                  <a:pathLst>
                    <a:path w="914400" h="592853">
                      <a:moveTo>
                        <a:pt x="10048" y="0"/>
                      </a:moveTo>
                      <a:lnTo>
                        <a:pt x="914400" y="0"/>
                      </a:lnTo>
                      <a:lnTo>
                        <a:pt x="914400" y="592853"/>
                      </a:lnTo>
                      <a:lnTo>
                        <a:pt x="0" y="592853"/>
                      </a:lnTo>
                    </a:path>
                  </a:pathLst>
                </a:cu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79" name="Straight Connector 78"/>
                <p:cNvCxnSpPr/>
                <p:nvPr/>
              </p:nvCxnSpPr>
              <p:spPr>
                <a:xfrm>
                  <a:off x="7401448" y="4712481"/>
                  <a:ext cx="0" cy="59436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7249048" y="4712481"/>
                  <a:ext cx="0" cy="59436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7096648" y="4712481"/>
                  <a:ext cx="0" cy="59436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a:off x="6944248" y="4712481"/>
                  <a:ext cx="0" cy="59436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a:off x="6791848" y="4712481"/>
                  <a:ext cx="0" cy="59436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120" name="Group 119"/>
              <p:cNvGrpSpPr/>
              <p:nvPr/>
            </p:nvGrpSpPr>
            <p:grpSpPr>
              <a:xfrm>
                <a:off x="8005441" y="5848833"/>
                <a:ext cx="1043309" cy="853815"/>
                <a:chOff x="8005441" y="5848833"/>
                <a:chExt cx="1043309" cy="853815"/>
              </a:xfrm>
            </p:grpSpPr>
            <p:sp>
              <p:nvSpPr>
                <p:cNvPr id="74" name="Oval 73"/>
                <p:cNvSpPr/>
                <p:nvPr/>
              </p:nvSpPr>
              <p:spPr>
                <a:xfrm>
                  <a:off x="8178643" y="5848833"/>
                  <a:ext cx="533400" cy="5334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rtlCol="0" anchor="ctr"/>
                <a:lstStyle/>
                <a:p>
                  <a:pPr algn="ctr"/>
                  <a:endParaRPr lang="en-US" i="1" dirty="0" smtClean="0">
                    <a:solidFill>
                      <a:schemeClr val="tx1"/>
                    </a:solidFill>
                    <a:latin typeface="Times New Roman"/>
                    <a:cs typeface="Times New Roman"/>
                  </a:endParaRPr>
                </a:p>
              </p:txBody>
            </p:sp>
            <p:cxnSp>
              <p:nvCxnSpPr>
                <p:cNvPr id="75" name="Straight Arrow Connector 74"/>
                <p:cNvCxnSpPr>
                  <a:stCxn id="74" idx="6"/>
                </p:cNvCxnSpPr>
                <p:nvPr/>
              </p:nvCxnSpPr>
              <p:spPr>
                <a:xfrm flipV="1">
                  <a:off x="8712043" y="6113964"/>
                  <a:ext cx="336707" cy="1569"/>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8005441" y="6333316"/>
                  <a:ext cx="9906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General</a:t>
                  </a:r>
                  <a:endParaRPr lang="en-US" dirty="0">
                    <a:latin typeface="Times New Roman" pitchFamily="18" charset="0"/>
                    <a:cs typeface="Times New Roman" pitchFamily="18" charset="0"/>
                  </a:endParaRPr>
                </a:p>
              </p:txBody>
            </p:sp>
          </p:grpSp>
          <p:grpSp>
            <p:nvGrpSpPr>
              <p:cNvPr id="121" name="Group 120"/>
              <p:cNvGrpSpPr/>
              <p:nvPr/>
            </p:nvGrpSpPr>
            <p:grpSpPr>
              <a:xfrm>
                <a:off x="7558545" y="3921051"/>
                <a:ext cx="639148" cy="2194482"/>
                <a:chOff x="7558545" y="3921051"/>
                <a:chExt cx="639148" cy="2194482"/>
              </a:xfrm>
            </p:grpSpPr>
            <p:cxnSp>
              <p:nvCxnSpPr>
                <p:cNvPr id="70" name="Straight Arrow Connector 69"/>
                <p:cNvCxnSpPr>
                  <a:endCxn id="99" idx="2"/>
                </p:cNvCxnSpPr>
                <p:nvPr/>
              </p:nvCxnSpPr>
              <p:spPr>
                <a:xfrm flipV="1">
                  <a:off x="7558545" y="3921051"/>
                  <a:ext cx="639148" cy="1085270"/>
                </a:xfrm>
                <a:prstGeom prst="straightConnector1">
                  <a:avLst/>
                </a:prstGeom>
                <a:ln w="19050">
                  <a:solidFill>
                    <a:schemeClr val="tx1"/>
                  </a:solidFill>
                  <a:headEnd type="none" w="med" len="med"/>
                  <a:tailEnd type="arrow"/>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a:off x="7558545" y="5006321"/>
                  <a:ext cx="634843" cy="0"/>
                </a:xfrm>
                <a:prstGeom prst="straightConnector1">
                  <a:avLst/>
                </a:prstGeom>
                <a:ln w="19050">
                  <a:solidFill>
                    <a:schemeClr val="tx1"/>
                  </a:solidFill>
                  <a:headEnd type="none" w="med" len="med"/>
                  <a:tailEnd type="arrow"/>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a:endCxn id="74" idx="2"/>
                </p:cNvCxnSpPr>
                <p:nvPr/>
              </p:nvCxnSpPr>
              <p:spPr>
                <a:xfrm>
                  <a:off x="7558545" y="5006321"/>
                  <a:ext cx="620098" cy="1109212"/>
                </a:xfrm>
                <a:prstGeom prst="straightConnector1">
                  <a:avLst/>
                </a:prstGeom>
                <a:ln w="19050">
                  <a:solidFill>
                    <a:schemeClr val="tx1"/>
                  </a:solidFill>
                  <a:headEnd type="none" w="med" len="med"/>
                  <a:tailEnd type="arrow"/>
                </a:ln>
              </p:spPr>
              <p:style>
                <a:lnRef idx="1">
                  <a:schemeClr val="accent1"/>
                </a:lnRef>
                <a:fillRef idx="0">
                  <a:schemeClr val="accent1"/>
                </a:fillRef>
                <a:effectRef idx="0">
                  <a:schemeClr val="accent1"/>
                </a:effectRef>
                <a:fontRef idx="minor">
                  <a:schemeClr val="tx1"/>
                </a:fontRef>
              </p:style>
            </p:cxnSp>
          </p:grpSp>
        </p:grpSp>
        <p:sp>
          <p:nvSpPr>
            <p:cNvPr id="112" name="TextBox 111"/>
            <p:cNvSpPr txBox="1"/>
            <p:nvPr/>
          </p:nvSpPr>
          <p:spPr>
            <a:xfrm>
              <a:off x="8077200" y="3352800"/>
              <a:ext cx="838200" cy="381000"/>
            </a:xfrm>
            <a:prstGeom prst="rect">
              <a:avLst/>
            </a:prstGeom>
            <a:noFill/>
          </p:spPr>
          <p:txBody>
            <a:bodyPr wrap="square" rtlCol="0">
              <a:spAutoFit/>
            </a:bodyPr>
            <a:lstStyle/>
            <a:p>
              <a:r>
                <a:rPr lang="en-US" dirty="0" smtClean="0">
                  <a:latin typeface="Times New Roman" pitchFamily="18" charset="0"/>
                  <a:cs typeface="Times New Roman" pitchFamily="18" charset="0"/>
                </a:rPr>
                <a:t>M/G/</a:t>
              </a:r>
              <a:r>
                <a:rPr lang="en-US" i="1" dirty="0" smtClean="0">
                  <a:latin typeface="Times New Roman" pitchFamily="18" charset="0"/>
                  <a:cs typeface="Times New Roman" pitchFamily="18" charset="0"/>
                </a:rPr>
                <a:t>k</a:t>
              </a:r>
              <a:endParaRPr lang="en-US" dirty="0">
                <a:latin typeface="Times New Roman" pitchFamily="18" charset="0"/>
                <a:cs typeface="Times New Roman" pitchFamily="18" charset="0"/>
              </a:endParaRPr>
            </a:p>
          </p:txBody>
        </p:sp>
      </p:grpSp>
      <p:sp>
        <p:nvSpPr>
          <p:cNvPr id="124" name="TextBox 123"/>
          <p:cNvSpPr txBox="1"/>
          <p:nvPr/>
        </p:nvSpPr>
        <p:spPr>
          <a:xfrm>
            <a:off x="4876800" y="4828583"/>
            <a:ext cx="762000" cy="461665"/>
          </a:xfrm>
          <a:prstGeom prst="rect">
            <a:avLst/>
          </a:prstGeom>
          <a:noFill/>
        </p:spPr>
        <p:txBody>
          <a:bodyPr wrap="square" rtlCol="0">
            <a:spAutoFit/>
          </a:bodyPr>
          <a:lstStyle/>
          <a:p>
            <a:r>
              <a:rPr lang="en-US" sz="2400" dirty="0" err="1" smtClean="0">
                <a:latin typeface="Times New Roman" pitchFamily="18" charset="0"/>
                <a:cs typeface="Times New Roman" pitchFamily="18" charset="0"/>
              </a:rPr>
              <a:t>vs</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Assignment Problem – (2)</a:t>
            </a:r>
            <a:endParaRPr lang="en-US" dirty="0"/>
          </a:p>
        </p:txBody>
      </p:sp>
      <p:sp>
        <p:nvSpPr>
          <p:cNvPr id="3" name="Content Placeholder 2"/>
          <p:cNvSpPr>
            <a:spLocks noGrp="1"/>
          </p:cNvSpPr>
          <p:nvPr>
            <p:ph idx="1"/>
          </p:nvPr>
        </p:nvSpPr>
        <p:spPr>
          <a:xfrm>
            <a:off x="457200" y="1219199"/>
            <a:ext cx="8382000" cy="5029201"/>
          </a:xfrm>
        </p:spPr>
        <p:txBody>
          <a:bodyPr>
            <a:normAutofit/>
          </a:bodyPr>
          <a:lstStyle/>
          <a:p>
            <a:pPr>
              <a:lnSpc>
                <a:spcPct val="140000"/>
              </a:lnSpc>
            </a:pPr>
            <a:r>
              <a:rPr lang="en-US" sz="2800" dirty="0" smtClean="0">
                <a:latin typeface="Times New Roman"/>
                <a:cs typeface="Times New Roman"/>
                <a:sym typeface="Symbol"/>
              </a:rPr>
              <a:t>Goal is typically to minimize the system response time</a:t>
            </a:r>
          </a:p>
          <a:p>
            <a:pPr lvl="1">
              <a:lnSpc>
                <a:spcPct val="140000"/>
              </a:lnSpc>
            </a:pPr>
            <a:r>
              <a:rPr lang="en-US" sz="2400" dirty="0" smtClean="0">
                <a:latin typeface="Times New Roman"/>
                <a:cs typeface="Times New Roman"/>
                <a:sym typeface="Symbol"/>
              </a:rPr>
              <a:t>Best assignment policy is typically dependent on the servers’ scheduling policy, </a:t>
            </a:r>
            <a:r>
              <a:rPr lang="en-US" sz="2400" i="1" dirty="0" smtClean="0">
                <a:latin typeface="Times New Roman"/>
                <a:cs typeface="Times New Roman"/>
                <a:sym typeface="Symbol"/>
              </a:rPr>
              <a:t>e.g., </a:t>
            </a:r>
            <a:r>
              <a:rPr lang="en-US" sz="2400" dirty="0" smtClean="0">
                <a:latin typeface="Times New Roman"/>
                <a:cs typeface="Times New Roman"/>
                <a:sym typeface="Symbol"/>
              </a:rPr>
              <a:t>FCFS or PS</a:t>
            </a:r>
          </a:p>
          <a:p>
            <a:pPr>
              <a:lnSpc>
                <a:spcPct val="140000"/>
              </a:lnSpc>
            </a:pPr>
            <a:r>
              <a:rPr lang="en-US" sz="2800" dirty="0" smtClean="0">
                <a:latin typeface="Times New Roman"/>
                <a:cs typeface="Times New Roman"/>
                <a:sym typeface="Symbol"/>
              </a:rPr>
              <a:t>Two main settings</a:t>
            </a:r>
          </a:p>
          <a:p>
            <a:pPr lvl="1">
              <a:lnSpc>
                <a:spcPct val="140000"/>
              </a:lnSpc>
            </a:pPr>
            <a:r>
              <a:rPr lang="en-US" sz="2400" dirty="0" smtClean="0">
                <a:latin typeface="Times New Roman"/>
                <a:cs typeface="Times New Roman"/>
                <a:sym typeface="Symbol"/>
              </a:rPr>
              <a:t>Optimize task assignment </a:t>
            </a:r>
            <a:r>
              <a:rPr lang="en-US" sz="2400" i="1" u="sng" dirty="0" smtClean="0">
                <a:latin typeface="Times New Roman"/>
                <a:cs typeface="Times New Roman"/>
                <a:sym typeface="Symbol"/>
              </a:rPr>
              <a:t>given</a:t>
            </a:r>
            <a:r>
              <a:rPr lang="en-US" sz="2400" dirty="0" smtClean="0">
                <a:latin typeface="Times New Roman"/>
                <a:cs typeface="Times New Roman"/>
                <a:sym typeface="Symbol"/>
              </a:rPr>
              <a:t> </a:t>
            </a:r>
            <a:r>
              <a:rPr lang="en-US" sz="2400" dirty="0" smtClean="0">
                <a:latin typeface="Times New Roman"/>
                <a:cs typeface="Times New Roman"/>
                <a:sym typeface="Symbol"/>
              </a:rPr>
              <a:t>a </a:t>
            </a:r>
            <a:r>
              <a:rPr lang="en-US" sz="2400" dirty="0" smtClean="0">
                <a:latin typeface="Times New Roman"/>
                <a:cs typeface="Times New Roman"/>
                <a:sym typeface="Symbol"/>
              </a:rPr>
              <a:t>server scheduling policy</a:t>
            </a:r>
          </a:p>
          <a:p>
            <a:pPr lvl="1">
              <a:lnSpc>
                <a:spcPct val="140000"/>
              </a:lnSpc>
            </a:pPr>
            <a:r>
              <a:rPr lang="en-US" sz="2400" i="1" u="sng" dirty="0" smtClean="0">
                <a:latin typeface="Times New Roman"/>
                <a:cs typeface="Times New Roman"/>
                <a:sym typeface="Symbol"/>
              </a:rPr>
              <a:t>Jointly</a:t>
            </a:r>
            <a:r>
              <a:rPr lang="en-US" sz="2400" dirty="0" smtClean="0">
                <a:latin typeface="Times New Roman"/>
                <a:cs typeface="Times New Roman"/>
                <a:sym typeface="Symbol"/>
              </a:rPr>
              <a:t> optimize task assignment and scheduling policies</a:t>
            </a:r>
          </a:p>
          <a:p>
            <a:pPr>
              <a:lnSpc>
                <a:spcPct val="140000"/>
              </a:lnSpc>
            </a:pPr>
            <a:r>
              <a:rPr lang="en-US" sz="2800" dirty="0" smtClean="0">
                <a:latin typeface="Times New Roman"/>
                <a:cs typeface="Times New Roman"/>
                <a:sym typeface="Symbol"/>
              </a:rPr>
              <a:t>Task assignment is most relevant when jobs have highly variable service time distributions</a:t>
            </a:r>
            <a:endParaRPr lang="en-US" dirty="0">
              <a:latin typeface="Times New Roman"/>
              <a:cs typeface="Times New Roman"/>
              <a:sym typeface="Symbol"/>
            </a:endParaRPr>
          </a:p>
          <a:p>
            <a:pPr marL="347472" indent="-347472" defTabSz="347472">
              <a:lnSpc>
                <a:spcPct val="140000"/>
              </a:lnSpc>
              <a:buNone/>
            </a:pPr>
            <a:endParaRPr lang="en-US" sz="2800" dirty="0" smtClean="0">
              <a:latin typeface="Times New Roman"/>
              <a:cs typeface="Times New Roman"/>
              <a:sym typeface="Symbol"/>
            </a:endParaRPr>
          </a:p>
        </p:txBody>
      </p:sp>
      <p:sp>
        <p:nvSpPr>
          <p:cNvPr id="5" name="Slide Number Placeholder 4"/>
          <p:cNvSpPr>
            <a:spLocks noGrp="1"/>
          </p:cNvSpPr>
          <p:nvPr>
            <p:ph type="sldNum" sz="quarter" idx="12"/>
          </p:nvPr>
        </p:nvSpPr>
        <p:spPr/>
        <p:txBody>
          <a:bodyPr/>
          <a:lstStyle/>
          <a:p>
            <a:fld id="{30EB4449-0AD5-4B53-B877-8F22598522EF}" type="slidenum">
              <a:rPr lang="en-US" smtClean="0"/>
              <a:pPr/>
              <a:t>3</a:t>
            </a:fld>
            <a:endParaRPr lang="en-US"/>
          </a:p>
        </p:txBody>
      </p:sp>
    </p:spTree>
    <p:extLst>
      <p:ext uri="{BB962C8B-B14F-4D97-AF65-F5344CB8AC3E}">
        <p14:creationId xmlns:p14="http://schemas.microsoft.com/office/powerpoint/2010/main" xmlns="" val="3316354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Assignment to FCFS Servers</a:t>
            </a:r>
            <a:endParaRPr lang="en-US" dirty="0"/>
          </a:p>
        </p:txBody>
      </p:sp>
      <p:sp>
        <p:nvSpPr>
          <p:cNvPr id="3" name="Content Placeholder 2"/>
          <p:cNvSpPr>
            <a:spLocks noGrp="1"/>
          </p:cNvSpPr>
          <p:nvPr>
            <p:ph idx="1"/>
          </p:nvPr>
        </p:nvSpPr>
        <p:spPr>
          <a:xfrm>
            <a:off x="304800" y="1295400"/>
            <a:ext cx="8686800" cy="5334000"/>
          </a:xfrm>
        </p:spPr>
        <p:txBody>
          <a:bodyPr>
            <a:normAutofit fontScale="92500"/>
          </a:bodyPr>
          <a:lstStyle/>
          <a:p>
            <a:pPr>
              <a:lnSpc>
                <a:spcPct val="120000"/>
              </a:lnSpc>
            </a:pPr>
            <a:r>
              <a:rPr lang="en-US" dirty="0" smtClean="0"/>
              <a:t>Given </a:t>
            </a:r>
          </a:p>
          <a:p>
            <a:pPr lvl="1">
              <a:lnSpc>
                <a:spcPct val="120000"/>
              </a:lnSpc>
            </a:pPr>
            <a:r>
              <a:rPr lang="en-US" i="1" dirty="0" smtClean="0"/>
              <a:t>k</a:t>
            </a:r>
            <a:r>
              <a:rPr lang="en-US" dirty="0" smtClean="0"/>
              <a:t> FCFS servers</a:t>
            </a:r>
          </a:p>
          <a:p>
            <a:pPr lvl="1">
              <a:lnSpc>
                <a:spcPct val="120000"/>
              </a:lnSpc>
            </a:pPr>
            <a:r>
              <a:rPr lang="en-US" dirty="0" smtClean="0"/>
              <a:t>Poisson arrivals of rate </a:t>
            </a:r>
            <a:r>
              <a:rPr lang="el-GR" i="1" dirty="0" smtClean="0"/>
              <a:t>λ</a:t>
            </a:r>
            <a:endParaRPr lang="en-US" i="1" dirty="0" smtClean="0"/>
          </a:p>
          <a:p>
            <a:pPr lvl="1">
              <a:lnSpc>
                <a:spcPct val="120000"/>
              </a:lnSpc>
            </a:pPr>
            <a:r>
              <a:rPr lang="en-US" dirty="0" smtClean="0"/>
              <a:t>General service time distribution </a:t>
            </a:r>
            <a:r>
              <a:rPr lang="en-US" i="1" dirty="0" smtClean="0"/>
              <a:t>G</a:t>
            </a:r>
            <a:r>
              <a:rPr lang="en-US" dirty="0" smtClean="0"/>
              <a:t> with mean 1/</a:t>
            </a:r>
            <a:r>
              <a:rPr lang="el-GR" i="1" dirty="0" smtClean="0"/>
              <a:t>μ</a:t>
            </a:r>
            <a:endParaRPr lang="en-US" i="1" dirty="0" smtClean="0"/>
          </a:p>
          <a:p>
            <a:pPr>
              <a:lnSpc>
                <a:spcPct val="120000"/>
              </a:lnSpc>
            </a:pPr>
            <a:r>
              <a:rPr lang="en-US" dirty="0" smtClean="0"/>
              <a:t>How do we assign jobs to servers to minimize response time?</a:t>
            </a:r>
          </a:p>
          <a:p>
            <a:pPr>
              <a:lnSpc>
                <a:spcPct val="120000"/>
              </a:lnSpc>
            </a:pPr>
            <a:r>
              <a:rPr lang="en-US" dirty="0" smtClean="0"/>
              <a:t>Main parameters</a:t>
            </a:r>
          </a:p>
          <a:p>
            <a:pPr lvl="1">
              <a:lnSpc>
                <a:spcPct val="120000"/>
              </a:lnSpc>
            </a:pPr>
            <a:r>
              <a:rPr lang="en-US" dirty="0" smtClean="0"/>
              <a:t>Jobs sizes are known </a:t>
            </a:r>
            <a:r>
              <a:rPr lang="en-US" i="1" dirty="0" smtClean="0"/>
              <a:t>or</a:t>
            </a:r>
            <a:r>
              <a:rPr lang="en-US" dirty="0" smtClean="0"/>
              <a:t> unknown (distribution is known)</a:t>
            </a:r>
          </a:p>
          <a:p>
            <a:pPr lvl="1">
              <a:lnSpc>
                <a:spcPct val="120000"/>
              </a:lnSpc>
            </a:pPr>
            <a:r>
              <a:rPr lang="en-US" dirty="0" smtClean="0"/>
              <a:t>Policy is static </a:t>
            </a:r>
            <a:r>
              <a:rPr lang="en-US" i="1" dirty="0" smtClean="0"/>
              <a:t>or</a:t>
            </a:r>
            <a:r>
              <a:rPr lang="en-US" dirty="0" smtClean="0"/>
              <a:t> dynamic (based on current server states)</a:t>
            </a:r>
          </a:p>
        </p:txBody>
      </p:sp>
      <p:sp>
        <p:nvSpPr>
          <p:cNvPr id="5" name="Slide Number Placeholder 4"/>
          <p:cNvSpPr>
            <a:spLocks noGrp="1"/>
          </p:cNvSpPr>
          <p:nvPr>
            <p:ph type="sldNum" sz="quarter" idx="12"/>
          </p:nvPr>
        </p:nvSpPr>
        <p:spPr/>
        <p:txBody>
          <a:bodyPr/>
          <a:lstStyle/>
          <a:p>
            <a:fld id="{30EB4449-0AD5-4B53-B877-8F22598522EF}" type="slidenum">
              <a:rPr lang="en-US" smtClean="0"/>
              <a:pPr/>
              <a:t>4</a:t>
            </a:fld>
            <a:endParaRPr lang="en-US"/>
          </a:p>
        </p:txBody>
      </p:sp>
    </p:spTree>
    <p:extLst>
      <p:ext uri="{BB962C8B-B14F-4D97-AF65-F5344CB8AC3E}">
        <p14:creationId xmlns:p14="http://schemas.microsoft.com/office/powerpoint/2010/main" xmlns="" val="26374674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143000"/>
          </a:xfrm>
        </p:spPr>
        <p:txBody>
          <a:bodyPr>
            <a:normAutofit fontScale="90000"/>
          </a:bodyPr>
          <a:lstStyle/>
          <a:p>
            <a:r>
              <a:rPr lang="en-US" dirty="0" smtClean="0"/>
              <a:t>Task Assignment Policies (FCFS Servers)</a:t>
            </a:r>
            <a:endParaRPr lang="en-US" dirty="0"/>
          </a:p>
        </p:txBody>
      </p:sp>
      <p:sp>
        <p:nvSpPr>
          <p:cNvPr id="3" name="Content Placeholder 2"/>
          <p:cNvSpPr>
            <a:spLocks noGrp="1"/>
          </p:cNvSpPr>
          <p:nvPr>
            <p:ph idx="1"/>
          </p:nvPr>
        </p:nvSpPr>
        <p:spPr>
          <a:xfrm>
            <a:off x="304800" y="1295400"/>
            <a:ext cx="8686800" cy="5334000"/>
          </a:xfrm>
        </p:spPr>
        <p:txBody>
          <a:bodyPr>
            <a:normAutofit fontScale="55000" lnSpcReduction="20000"/>
          </a:bodyPr>
          <a:lstStyle/>
          <a:p>
            <a:pPr>
              <a:lnSpc>
                <a:spcPct val="120000"/>
              </a:lnSpc>
            </a:pPr>
            <a:r>
              <a:rPr lang="en-US" dirty="0" smtClean="0"/>
              <a:t>Policies given </a:t>
            </a:r>
            <a:r>
              <a:rPr lang="en-US" u="sng" dirty="0" smtClean="0"/>
              <a:t>unknown</a:t>
            </a:r>
            <a:r>
              <a:rPr lang="en-US" dirty="0" smtClean="0"/>
              <a:t> job sizes</a:t>
            </a:r>
          </a:p>
          <a:p>
            <a:pPr lvl="1">
              <a:lnSpc>
                <a:spcPct val="120000"/>
              </a:lnSpc>
            </a:pPr>
            <a:r>
              <a:rPr lang="en-US" dirty="0" smtClean="0"/>
              <a:t>Random (static): Job is sent to server </a:t>
            </a:r>
            <a:r>
              <a:rPr lang="en-US" i="1" dirty="0" err="1" smtClean="0"/>
              <a:t>i</a:t>
            </a:r>
            <a:r>
              <a:rPr lang="en-US" i="1" dirty="0" smtClean="0"/>
              <a:t> </a:t>
            </a:r>
            <a:r>
              <a:rPr lang="en-US" dirty="0" smtClean="0"/>
              <a:t>with probability 1/</a:t>
            </a:r>
            <a:r>
              <a:rPr lang="en-US" i="1" dirty="0" smtClean="0"/>
              <a:t>k </a:t>
            </a:r>
            <a:r>
              <a:rPr lang="en-US" dirty="0" smtClean="0"/>
              <a:t>(</a:t>
            </a:r>
            <a:r>
              <a:rPr lang="en-US" i="1" dirty="0" smtClean="0"/>
              <a:t>k</a:t>
            </a:r>
            <a:r>
              <a:rPr lang="en-US" dirty="0" smtClean="0"/>
              <a:t> independent M/G/1 queues with </a:t>
            </a:r>
            <a:r>
              <a:rPr lang="en-US" dirty="0" smtClean="0"/>
              <a:t>Poisson arrivals of </a:t>
            </a:r>
            <a:r>
              <a:rPr lang="en-US" dirty="0" smtClean="0"/>
              <a:t>rate </a:t>
            </a:r>
            <a:r>
              <a:rPr lang="el-GR" i="1" dirty="0" smtClean="0"/>
              <a:t>λ</a:t>
            </a:r>
            <a:r>
              <a:rPr lang="en-US" i="1" dirty="0" smtClean="0"/>
              <a:t>/k</a:t>
            </a:r>
            <a:r>
              <a:rPr lang="en-US" dirty="0" smtClean="0"/>
              <a:t>)</a:t>
            </a:r>
          </a:p>
          <a:p>
            <a:pPr lvl="1">
              <a:lnSpc>
                <a:spcPct val="120000"/>
              </a:lnSpc>
            </a:pPr>
            <a:r>
              <a:rPr lang="en-US" dirty="0" smtClean="0"/>
              <a:t>Round-robin (static): Job </a:t>
            </a:r>
            <a:r>
              <a:rPr lang="en-US" i="1" dirty="0" smtClean="0"/>
              <a:t>j</a:t>
            </a:r>
            <a:r>
              <a:rPr lang="en-US" dirty="0" smtClean="0"/>
              <a:t> is sent to server </a:t>
            </a:r>
            <a:r>
              <a:rPr lang="en-US" i="1" dirty="0" err="1" smtClean="0"/>
              <a:t>i</a:t>
            </a:r>
            <a:r>
              <a:rPr lang="en-US" dirty="0" smtClean="0"/>
              <a:t>, job </a:t>
            </a:r>
            <a:r>
              <a:rPr lang="en-US" i="1" dirty="0" smtClean="0"/>
              <a:t>j</a:t>
            </a:r>
            <a:r>
              <a:rPr lang="en-US" dirty="0" smtClean="0"/>
              <a:t>+1 is sent to server (</a:t>
            </a:r>
            <a:r>
              <a:rPr lang="en-US" i="1" dirty="0" smtClean="0"/>
              <a:t>i</a:t>
            </a:r>
            <a:r>
              <a:rPr lang="en-US" dirty="0" smtClean="0"/>
              <a:t>+1) mod </a:t>
            </a:r>
            <a:r>
              <a:rPr lang="en-US" i="1" dirty="0" smtClean="0"/>
              <a:t>k </a:t>
            </a:r>
            <a:r>
              <a:rPr lang="en-US" dirty="0" smtClean="0"/>
              <a:t>(</a:t>
            </a:r>
            <a:r>
              <a:rPr lang="en-US" i="1" dirty="0" smtClean="0"/>
              <a:t>k </a:t>
            </a:r>
            <a:r>
              <a:rPr lang="en-US" dirty="0" smtClean="0"/>
              <a:t>independent </a:t>
            </a:r>
            <a:r>
              <a:rPr lang="en-US" dirty="0" err="1" smtClean="0"/>
              <a:t>E</a:t>
            </a:r>
            <a:r>
              <a:rPr lang="en-US" i="1" baseline="-25000" dirty="0" err="1" smtClean="0"/>
              <a:t>k</a:t>
            </a:r>
            <a:r>
              <a:rPr lang="en-US" dirty="0" smtClean="0"/>
              <a:t>/G/1 queues with rate </a:t>
            </a:r>
            <a:r>
              <a:rPr lang="el-GR" i="1" dirty="0" smtClean="0"/>
              <a:t>λ</a:t>
            </a:r>
            <a:r>
              <a:rPr lang="en-US" i="1" dirty="0" smtClean="0"/>
              <a:t>/k – </a:t>
            </a:r>
            <a:r>
              <a:rPr lang="en-US" dirty="0" smtClean="0"/>
              <a:t>more regular than Poisson</a:t>
            </a:r>
            <a:r>
              <a:rPr lang="en-US" dirty="0" smtClean="0"/>
              <a:t>) – equalizes </a:t>
            </a:r>
            <a:r>
              <a:rPr lang="en-US" i="1" dirty="0" smtClean="0"/>
              <a:t>expected</a:t>
            </a:r>
            <a:r>
              <a:rPr lang="en-US" dirty="0" smtClean="0"/>
              <a:t> number of jobs in each queue</a:t>
            </a:r>
            <a:endParaRPr lang="en-US" dirty="0" smtClean="0"/>
          </a:p>
          <a:p>
            <a:pPr lvl="1">
              <a:lnSpc>
                <a:spcPct val="120000"/>
              </a:lnSpc>
            </a:pPr>
            <a:r>
              <a:rPr lang="en-US" dirty="0" smtClean="0"/>
              <a:t>Join-the-Shortest-Queue – JSQ (dynamic): Job is sent to server with smallest number of jobs in the queue </a:t>
            </a:r>
            <a:r>
              <a:rPr lang="en-US" dirty="0" smtClean="0"/>
              <a:t>(equalizes </a:t>
            </a:r>
            <a:r>
              <a:rPr lang="en-US" i="1" dirty="0" smtClean="0"/>
              <a:t>instantaneous</a:t>
            </a:r>
            <a:r>
              <a:rPr lang="en-US" dirty="0" smtClean="0"/>
              <a:t> </a:t>
            </a:r>
            <a:r>
              <a:rPr lang="en-US" dirty="0" smtClean="0"/>
              <a:t>number of jobs at each queue</a:t>
            </a:r>
            <a:r>
              <a:rPr lang="en-US" dirty="0" smtClean="0"/>
              <a:t>)</a:t>
            </a:r>
          </a:p>
          <a:p>
            <a:pPr lvl="1">
              <a:lnSpc>
                <a:spcPct val="120000"/>
              </a:lnSpc>
            </a:pPr>
            <a:r>
              <a:rPr lang="en-US" dirty="0" smtClean="0"/>
              <a:t>M/G/</a:t>
            </a:r>
            <a:r>
              <a:rPr lang="en-US" i="1" dirty="0" smtClean="0"/>
              <a:t>k: </a:t>
            </a:r>
            <a:r>
              <a:rPr lang="en-US" dirty="0" smtClean="0"/>
              <a:t> As JSQ, it is </a:t>
            </a:r>
            <a:r>
              <a:rPr lang="en-US" i="1" dirty="0" smtClean="0"/>
              <a:t>dynamic</a:t>
            </a:r>
            <a:r>
              <a:rPr lang="en-US" dirty="0" smtClean="0"/>
              <a:t>, but has the added advantage of deferring decisions to the last moment</a:t>
            </a:r>
            <a:endParaRPr lang="en-US" dirty="0" smtClean="0"/>
          </a:p>
          <a:p>
            <a:pPr>
              <a:lnSpc>
                <a:spcPct val="120000"/>
              </a:lnSpc>
            </a:pPr>
            <a:r>
              <a:rPr lang="en-US" dirty="0" smtClean="0"/>
              <a:t>Policies when job sizes are </a:t>
            </a:r>
            <a:r>
              <a:rPr lang="en-US" u="sng" dirty="0" smtClean="0"/>
              <a:t>known</a:t>
            </a:r>
          </a:p>
          <a:p>
            <a:pPr lvl="1">
              <a:lnSpc>
                <a:spcPct val="120000"/>
              </a:lnSpc>
            </a:pPr>
            <a:r>
              <a:rPr lang="en-US" dirty="0" smtClean="0"/>
              <a:t>Least-Work-Left – LWL (dynamic):  Assign job to server with the smallest amount of unfinished work (can be shown equivalent to M/G/</a:t>
            </a:r>
            <a:r>
              <a:rPr lang="en-US" i="1" dirty="0" smtClean="0"/>
              <a:t>k</a:t>
            </a:r>
            <a:r>
              <a:rPr lang="en-US" dirty="0" smtClean="0"/>
              <a:t>) – equalizes total </a:t>
            </a:r>
            <a:r>
              <a:rPr lang="en-US" i="1" dirty="0" smtClean="0"/>
              <a:t>work</a:t>
            </a:r>
            <a:r>
              <a:rPr lang="en-US" dirty="0" smtClean="0"/>
              <a:t> at each server</a:t>
            </a:r>
            <a:endParaRPr lang="en-US" dirty="0" smtClean="0"/>
          </a:p>
          <a:p>
            <a:pPr lvl="1">
              <a:lnSpc>
                <a:spcPct val="120000"/>
              </a:lnSpc>
            </a:pPr>
            <a:r>
              <a:rPr lang="en-US" dirty="0" smtClean="0"/>
              <a:t>Size-Interval-Task-Assignment – SITA (static): Jobs of size in a given interval are all sent to the same server (reduces service time variability at individual servers)</a:t>
            </a:r>
          </a:p>
          <a:p>
            <a:pPr lvl="2">
              <a:lnSpc>
                <a:spcPct val="120000"/>
              </a:lnSpc>
            </a:pPr>
            <a:r>
              <a:rPr lang="en-US" dirty="0" smtClean="0"/>
              <a:t>Finding the best thresholds is hard, and often favors highly unbalanced load (bounded-Pareto with </a:t>
            </a:r>
            <a:r>
              <a:rPr lang="el-GR" i="1" dirty="0" smtClean="0"/>
              <a:t>α</a:t>
            </a:r>
            <a:r>
              <a:rPr lang="en-US" dirty="0" smtClean="0"/>
              <a:t>&lt;1 calls for a light load for the “small jobs” server, while</a:t>
            </a:r>
            <a:r>
              <a:rPr lang="en-US" dirty="0"/>
              <a:t> bounded-Pareto with </a:t>
            </a:r>
            <a:r>
              <a:rPr lang="el-GR" i="1" dirty="0" smtClean="0"/>
              <a:t>α</a:t>
            </a:r>
            <a:r>
              <a:rPr lang="en-US" dirty="0" smtClean="0"/>
              <a:t>&gt;1 instead favors keeping the “large jobs” server lightly loaded)</a:t>
            </a:r>
          </a:p>
          <a:p>
            <a:pPr lvl="2">
              <a:lnSpc>
                <a:spcPct val="120000"/>
              </a:lnSpc>
            </a:pPr>
            <a:r>
              <a:rPr lang="en-US" dirty="0" smtClean="0"/>
              <a:t>Typically superior to other policies, including LWL, but not always (keeping servers busy, as LWL does, can yield better outcomes) </a:t>
            </a:r>
            <a:endParaRPr lang="en-US" dirty="0"/>
          </a:p>
        </p:txBody>
      </p:sp>
      <p:sp>
        <p:nvSpPr>
          <p:cNvPr id="5" name="Slide Number Placeholder 4"/>
          <p:cNvSpPr>
            <a:spLocks noGrp="1"/>
          </p:cNvSpPr>
          <p:nvPr>
            <p:ph type="sldNum" sz="quarter" idx="12"/>
          </p:nvPr>
        </p:nvSpPr>
        <p:spPr>
          <a:xfrm>
            <a:off x="6553200" y="6492875"/>
            <a:ext cx="2133600" cy="365125"/>
          </a:xfrm>
        </p:spPr>
        <p:txBody>
          <a:bodyPr/>
          <a:lstStyle/>
          <a:p>
            <a:fld id="{30EB4449-0AD5-4B53-B877-8F22598522EF}" type="slidenum">
              <a:rPr lang="en-US" smtClean="0"/>
              <a:pPr/>
              <a:t>5</a:t>
            </a:fld>
            <a:endParaRPr lang="en-US"/>
          </a:p>
        </p:txBody>
      </p:sp>
    </p:spTree>
    <p:extLst>
      <p:ext uri="{BB962C8B-B14F-4D97-AF65-F5344CB8AC3E}">
        <p14:creationId xmlns:p14="http://schemas.microsoft.com/office/powerpoint/2010/main" xmlns="" val="2637467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SITA vs. LWL</a:t>
            </a:r>
            <a:endParaRPr lang="en-US" dirty="0"/>
          </a:p>
        </p:txBody>
      </p:sp>
      <p:sp>
        <p:nvSpPr>
          <p:cNvPr id="3" name="Content Placeholder 2"/>
          <p:cNvSpPr>
            <a:spLocks noGrp="1"/>
          </p:cNvSpPr>
          <p:nvPr>
            <p:ph idx="1"/>
          </p:nvPr>
        </p:nvSpPr>
        <p:spPr>
          <a:xfrm>
            <a:off x="457200" y="1600200"/>
            <a:ext cx="8229600" cy="4876800"/>
          </a:xfrm>
        </p:spPr>
        <p:txBody>
          <a:bodyPr>
            <a:normAutofit fontScale="77500" lnSpcReduction="20000"/>
          </a:bodyPr>
          <a:lstStyle/>
          <a:p>
            <a:pPr>
              <a:lnSpc>
                <a:spcPct val="120000"/>
              </a:lnSpc>
            </a:pPr>
            <a:r>
              <a:rPr lang="en-US" dirty="0" smtClean="0"/>
              <a:t>SITA typically outperforms LWL, some times by an order of magnitude when the squared coefficient of variation </a:t>
            </a:r>
            <a:r>
              <a:rPr lang="en-US" i="1" dirty="0" smtClean="0"/>
              <a:t>C</a:t>
            </a:r>
            <a:r>
              <a:rPr lang="en-US" baseline="30000" dirty="0" smtClean="0"/>
              <a:t>2</a:t>
            </a:r>
            <a:r>
              <a:rPr lang="en-US" i="1" dirty="0" smtClean="0"/>
              <a:t> </a:t>
            </a:r>
            <a:r>
              <a:rPr lang="en-US" dirty="0" smtClean="0"/>
              <a:t>of the service time is sufficiently large</a:t>
            </a:r>
          </a:p>
          <a:p>
            <a:pPr>
              <a:lnSpc>
                <a:spcPct val="120000"/>
              </a:lnSpc>
            </a:pPr>
            <a:r>
              <a:rPr lang="en-US" dirty="0" smtClean="0"/>
              <a:t>But the outcome can reverse when </a:t>
            </a:r>
            <a:r>
              <a:rPr lang="en-US" i="1" dirty="0" smtClean="0"/>
              <a:t>C</a:t>
            </a:r>
            <a:r>
              <a:rPr lang="en-US" baseline="30000" dirty="0" smtClean="0"/>
              <a:t>2</a:t>
            </a:r>
            <a:r>
              <a:rPr lang="en-US" dirty="0" smtClean="0"/>
              <a:t> becomes extremely large (</a:t>
            </a:r>
            <a:r>
              <a:rPr lang="en-US" i="1" dirty="0" smtClean="0"/>
              <a:t>C</a:t>
            </a:r>
            <a:r>
              <a:rPr lang="en-US" baseline="30000" dirty="0" smtClean="0"/>
              <a:t>2</a:t>
            </a:r>
            <a:r>
              <a:rPr lang="en-US" dirty="0" smtClean="0"/>
              <a:t> </a:t>
            </a:r>
            <a:r>
              <a:rPr lang="en-US" dirty="0" smtClean="0"/>
              <a:t>→ ∞)</a:t>
            </a:r>
          </a:p>
          <a:p>
            <a:pPr lvl="1">
              <a:lnSpc>
                <a:spcPct val="120000"/>
              </a:lnSpc>
            </a:pPr>
            <a:r>
              <a:rPr lang="en-US" dirty="0" smtClean="0"/>
              <a:t>Assume a 2-server system, under any cutoff value for SITA, the first server sees a finite variance, but the second still sees infinite variance.  Hence, the overall mean response time is still infinite</a:t>
            </a:r>
          </a:p>
          <a:p>
            <a:pPr lvl="1">
              <a:lnSpc>
                <a:spcPct val="120000"/>
              </a:lnSpc>
            </a:pPr>
            <a:r>
              <a:rPr lang="en-US" dirty="0" smtClean="0"/>
              <a:t>Under LWL and assuming that the load is light, the odds of getting two big jobs sufficiently close to each other to affect performance is very low.  Hence, one server remains available to serve short jobs, which keep the variance bounded</a:t>
            </a:r>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EB4449-0AD5-4B53-B877-8F22598522EF}"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Exploring SITA (Problem 24.1)</a:t>
            </a:r>
            <a:endParaRPr lang="en-US" dirty="0"/>
          </a:p>
        </p:txBody>
      </p:sp>
      <p:sp>
        <p:nvSpPr>
          <p:cNvPr id="3" name="Content Placeholder 2"/>
          <p:cNvSpPr>
            <a:spLocks noGrp="1"/>
          </p:cNvSpPr>
          <p:nvPr>
            <p:ph sz="half" idx="1"/>
          </p:nvPr>
        </p:nvSpPr>
        <p:spPr>
          <a:xfrm>
            <a:off x="457200" y="1600200"/>
            <a:ext cx="4102100" cy="4953000"/>
          </a:xfrm>
        </p:spPr>
        <p:txBody>
          <a:bodyPr>
            <a:normAutofit fontScale="85000" lnSpcReduction="10000"/>
          </a:bodyPr>
          <a:lstStyle/>
          <a:p>
            <a:pPr>
              <a:lnSpc>
                <a:spcPct val="120000"/>
              </a:lnSpc>
            </a:pPr>
            <a:r>
              <a:rPr lang="en-US" dirty="0" smtClean="0"/>
              <a:t>Two-server system with Poisson arrivals of rate </a:t>
            </a:r>
            <a:r>
              <a:rPr lang="el-GR" dirty="0" smtClean="0"/>
              <a:t>λ</a:t>
            </a:r>
            <a:r>
              <a:rPr lang="en-US" dirty="0" smtClean="0"/>
              <a:t>, and service times with Pareto distribution with parameter </a:t>
            </a:r>
            <a:r>
              <a:rPr lang="el-GR" i="1" dirty="0" smtClean="0"/>
              <a:t>α</a:t>
            </a:r>
            <a:r>
              <a:rPr lang="en-US" i="1" dirty="0" smtClean="0"/>
              <a:t> = </a:t>
            </a:r>
            <a:r>
              <a:rPr lang="en-US" dirty="0" smtClean="0"/>
              <a:t>2.5</a:t>
            </a:r>
          </a:p>
          <a:p>
            <a:pPr lvl="1">
              <a:lnSpc>
                <a:spcPct val="120000"/>
              </a:lnSpc>
            </a:pPr>
            <a:r>
              <a:rPr lang="en-US" dirty="0" smtClean="0"/>
              <a:t>SITA threshold of </a:t>
            </a:r>
            <a:r>
              <a:rPr lang="en-US" i="1" dirty="0" smtClean="0"/>
              <a:t>x </a:t>
            </a:r>
            <a:r>
              <a:rPr lang="en-US" dirty="0" smtClean="0"/>
              <a:t>(jobs with size &lt; </a:t>
            </a:r>
            <a:r>
              <a:rPr lang="en-US" i="1" dirty="0" smtClean="0"/>
              <a:t>x</a:t>
            </a:r>
            <a:r>
              <a:rPr lang="en-US" dirty="0" smtClean="0"/>
              <a:t> go to server 1, and remaining jobs got to server 2</a:t>
            </a:r>
          </a:p>
          <a:p>
            <a:pPr lvl="1">
              <a:lnSpc>
                <a:spcPct val="120000"/>
              </a:lnSpc>
            </a:pPr>
            <a:r>
              <a:rPr lang="en-US" dirty="0" smtClean="0"/>
              <a:t>Initially, as </a:t>
            </a:r>
            <a:r>
              <a:rPr lang="en-US" i="1" dirty="0" smtClean="0"/>
              <a:t>x</a:t>
            </a:r>
            <a:r>
              <a:rPr lang="en-US" dirty="0" smtClean="0"/>
              <a:t> increases, more jobs are assigned to server 1(increases its load while decreasing load </a:t>
            </a:r>
            <a:r>
              <a:rPr lang="en-US" i="1" u="sng" dirty="0" smtClean="0"/>
              <a:t>and</a:t>
            </a:r>
            <a:r>
              <a:rPr lang="en-US" dirty="0" smtClean="0"/>
              <a:t> service variability at server 2) </a:t>
            </a:r>
            <a:endParaRPr lang="en-US" dirty="0"/>
          </a:p>
        </p:txBody>
      </p:sp>
      <p:sp>
        <p:nvSpPr>
          <p:cNvPr id="5" name="Slide Number Placeholder 4"/>
          <p:cNvSpPr>
            <a:spLocks noGrp="1"/>
          </p:cNvSpPr>
          <p:nvPr>
            <p:ph type="sldNum" sz="quarter" idx="12"/>
          </p:nvPr>
        </p:nvSpPr>
        <p:spPr/>
        <p:txBody>
          <a:bodyPr/>
          <a:lstStyle/>
          <a:p>
            <a:fld id="{30EB4449-0AD5-4B53-B877-8F22598522EF}" type="slidenum">
              <a:rPr lang="en-US" smtClean="0"/>
              <a:pPr/>
              <a:t>7</a:t>
            </a:fld>
            <a:endParaRPr lang="en-US"/>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4559300" y="3721100"/>
            <a:ext cx="4584700" cy="2755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8" name="Content Placeholder 2"/>
          <p:cNvSpPr>
            <a:spLocks noGrp="1"/>
          </p:cNvSpPr>
          <p:nvPr>
            <p:ph sz="half" idx="1"/>
          </p:nvPr>
        </p:nvSpPr>
        <p:spPr>
          <a:xfrm>
            <a:off x="4800600" y="1676400"/>
            <a:ext cx="4102100" cy="2057400"/>
          </a:xfrm>
        </p:spPr>
        <p:txBody>
          <a:bodyPr>
            <a:normAutofit fontScale="77500" lnSpcReduction="20000"/>
          </a:bodyPr>
          <a:lstStyle/>
          <a:p>
            <a:pPr>
              <a:lnSpc>
                <a:spcPct val="120000"/>
              </a:lnSpc>
            </a:pPr>
            <a:r>
              <a:rPr lang="en-US" dirty="0" smtClean="0"/>
              <a:t>Consider scenario with </a:t>
            </a:r>
          </a:p>
          <a:p>
            <a:pPr>
              <a:lnSpc>
                <a:spcPct val="120000"/>
              </a:lnSpc>
              <a:buNone/>
            </a:pPr>
            <a:r>
              <a:rPr lang="en-US" i="1" dirty="0" smtClean="0"/>
              <a:t>	</a:t>
            </a:r>
            <a:r>
              <a:rPr lang="el-GR" i="1" dirty="0" smtClean="0"/>
              <a:t>λ</a:t>
            </a:r>
            <a:r>
              <a:rPr lang="en-US" i="1" dirty="0" smtClean="0"/>
              <a:t> </a:t>
            </a:r>
            <a:r>
              <a:rPr lang="en-US" dirty="0" smtClean="0"/>
              <a:t>= 0.5, </a:t>
            </a:r>
            <a:r>
              <a:rPr lang="en-US" i="1" dirty="0" smtClean="0"/>
              <a:t>i.e., ρ </a:t>
            </a:r>
            <a:r>
              <a:rPr lang="en-US" dirty="0" smtClean="0"/>
              <a:t>≈</a:t>
            </a:r>
            <a:r>
              <a:rPr lang="en-US" i="1" dirty="0" smtClean="0"/>
              <a:t> </a:t>
            </a:r>
            <a:r>
              <a:rPr lang="en-US" dirty="0" smtClean="0"/>
              <a:t>0.417</a:t>
            </a:r>
          </a:p>
          <a:p>
            <a:pPr>
              <a:lnSpc>
                <a:spcPct val="120000"/>
              </a:lnSpc>
            </a:pPr>
            <a:r>
              <a:rPr lang="en-US" dirty="0" smtClean="0"/>
              <a:t>Optimal </a:t>
            </a:r>
            <a:r>
              <a:rPr lang="en-US" i="1" dirty="0" smtClean="0"/>
              <a:t>x </a:t>
            </a:r>
            <a:r>
              <a:rPr lang="en-US" dirty="0"/>
              <a:t>≈</a:t>
            </a:r>
            <a:r>
              <a:rPr lang="en-US" i="1" dirty="0"/>
              <a:t> </a:t>
            </a:r>
            <a:r>
              <a:rPr lang="en-US" dirty="0" smtClean="0"/>
              <a:t>1.727</a:t>
            </a:r>
          </a:p>
          <a:p>
            <a:pPr lvl="1">
              <a:lnSpc>
                <a:spcPct val="120000"/>
              </a:lnSpc>
            </a:pPr>
            <a:r>
              <a:rPr lang="en-US" i="1" dirty="0" smtClean="0"/>
              <a:t>ρ</a:t>
            </a:r>
            <a:r>
              <a:rPr lang="en-US" baseline="-25000" dirty="0" smtClean="0"/>
              <a:t>(</a:t>
            </a:r>
            <a:r>
              <a:rPr lang="en-US" i="1" baseline="-25000" dirty="0" smtClean="0"/>
              <a:t>S</a:t>
            </a:r>
            <a:r>
              <a:rPr lang="en-US" baseline="-25000" dirty="0" smtClean="0"/>
              <a:t>&lt;1.727)</a:t>
            </a:r>
            <a:r>
              <a:rPr lang="en-US" dirty="0" smtClean="0"/>
              <a:t> </a:t>
            </a:r>
            <a:r>
              <a:rPr lang="en-US" dirty="0"/>
              <a:t>≈</a:t>
            </a:r>
            <a:r>
              <a:rPr lang="en-US" i="1" dirty="0"/>
              <a:t> </a:t>
            </a:r>
            <a:r>
              <a:rPr lang="en-US" dirty="0" smtClean="0"/>
              <a:t>0.466</a:t>
            </a:r>
          </a:p>
          <a:p>
            <a:pPr lvl="1">
              <a:lnSpc>
                <a:spcPct val="120000"/>
              </a:lnSpc>
            </a:pPr>
            <a:r>
              <a:rPr lang="en-US" i="1" dirty="0" smtClean="0"/>
              <a:t>ρ</a:t>
            </a:r>
            <a:r>
              <a:rPr lang="en-US" baseline="-25000" dirty="0" smtClean="0"/>
              <a:t>(</a:t>
            </a:r>
            <a:r>
              <a:rPr lang="en-US" i="1" baseline="-25000" dirty="0" smtClean="0"/>
              <a:t>S</a:t>
            </a:r>
            <a:r>
              <a:rPr lang="en-US" baseline="-25000" dirty="0" smtClean="0">
                <a:sym typeface="Symbol"/>
              </a:rPr>
              <a:t></a:t>
            </a:r>
            <a:r>
              <a:rPr lang="en-US" baseline="-25000" dirty="0" smtClean="0"/>
              <a:t>1.727</a:t>
            </a:r>
            <a:r>
              <a:rPr lang="en-US" baseline="-25000" dirty="0"/>
              <a:t>)</a:t>
            </a:r>
            <a:r>
              <a:rPr lang="en-US" dirty="0"/>
              <a:t> ≈</a:t>
            </a:r>
            <a:r>
              <a:rPr lang="en-US" i="1" dirty="0"/>
              <a:t> </a:t>
            </a:r>
            <a:r>
              <a:rPr lang="en-US" dirty="0" smtClean="0"/>
              <a:t>0.36</a:t>
            </a:r>
            <a:endParaRPr lang="en-US" dirty="0"/>
          </a:p>
          <a:p>
            <a:pPr lvl="1">
              <a:lnSpc>
                <a:spcPct val="120000"/>
              </a:lnSpc>
            </a:pPr>
            <a:endParaRPr lang="en-US" dirty="0"/>
          </a:p>
          <a:p>
            <a:pPr>
              <a:lnSpc>
                <a:spcPct val="120000"/>
              </a:lnSpc>
            </a:pPr>
            <a:endParaRPr lang="en-US" dirty="0"/>
          </a:p>
        </p:txBody>
      </p:sp>
      <p:sp>
        <p:nvSpPr>
          <p:cNvPr id="7" name="TextBox 6"/>
          <p:cNvSpPr txBox="1"/>
          <p:nvPr/>
        </p:nvSpPr>
        <p:spPr>
          <a:xfrm>
            <a:off x="6934200" y="6248400"/>
            <a:ext cx="609600" cy="369332"/>
          </a:xfrm>
          <a:prstGeom prst="rect">
            <a:avLst/>
          </a:prstGeom>
          <a:noFill/>
        </p:spPr>
        <p:txBody>
          <a:bodyPr wrap="square" rtlCol="0">
            <a:spAutoFit/>
          </a:bodyPr>
          <a:lstStyle/>
          <a:p>
            <a:r>
              <a:rPr lang="en-US" i="1" dirty="0" smtClean="0">
                <a:latin typeface="Times New Roman" pitchFamily="18" charset="0"/>
                <a:cs typeface="Times New Roman" pitchFamily="18" charset="0"/>
              </a:rPr>
              <a:t>x</a:t>
            </a:r>
            <a:endParaRPr lang="en-US" i="1" dirty="0">
              <a:latin typeface="Times New Roman" pitchFamily="18" charset="0"/>
              <a:cs typeface="Times New Roman" pitchFamily="18" charset="0"/>
            </a:endParaRPr>
          </a:p>
        </p:txBody>
      </p:sp>
      <p:sp>
        <p:nvSpPr>
          <p:cNvPr id="9" name="TextBox 8"/>
          <p:cNvSpPr txBox="1"/>
          <p:nvPr/>
        </p:nvSpPr>
        <p:spPr>
          <a:xfrm>
            <a:off x="4370559" y="3593068"/>
            <a:ext cx="609600" cy="369332"/>
          </a:xfrm>
          <a:prstGeom prst="rect">
            <a:avLst/>
          </a:prstGeom>
          <a:noFill/>
        </p:spPr>
        <p:txBody>
          <a:bodyPr wrap="square" rtlCol="0">
            <a:spAutoFit/>
          </a:bodyPr>
          <a:lstStyle/>
          <a:p>
            <a:r>
              <a:rPr lang="en-US" i="1" dirty="0" smtClean="0">
                <a:latin typeface="Times New Roman" pitchFamily="18" charset="0"/>
                <a:cs typeface="Times New Roman" pitchFamily="18" charset="0"/>
              </a:rPr>
              <a:t>t</a:t>
            </a:r>
            <a:endParaRPr lang="en-US" i="1" dirty="0">
              <a:latin typeface="Times New Roman" pitchFamily="18" charset="0"/>
              <a:cs typeface="Times New Roman" pitchFamily="18" charset="0"/>
            </a:endParaRPr>
          </a:p>
        </p:txBody>
      </p:sp>
    </p:spTree>
    <p:extLst>
      <p:ext uri="{BB962C8B-B14F-4D97-AF65-F5344CB8AC3E}">
        <p14:creationId xmlns:p14="http://schemas.microsoft.com/office/powerpoint/2010/main" xmlns="" val="30655792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Task Assignment to PS Servers</a:t>
            </a:r>
            <a:endParaRPr lang="en-US" dirty="0"/>
          </a:p>
        </p:txBody>
      </p:sp>
      <p:sp>
        <p:nvSpPr>
          <p:cNvPr id="8" name="Content Placeholder 7"/>
          <p:cNvSpPr>
            <a:spLocks noGrp="1"/>
          </p:cNvSpPr>
          <p:nvPr>
            <p:ph idx="1"/>
          </p:nvPr>
        </p:nvSpPr>
        <p:spPr>
          <a:xfrm>
            <a:off x="457200" y="1600200"/>
            <a:ext cx="8458200" cy="4648200"/>
          </a:xfrm>
        </p:spPr>
        <p:txBody>
          <a:bodyPr>
            <a:normAutofit fontScale="85000" lnSpcReduction="20000"/>
          </a:bodyPr>
          <a:lstStyle/>
          <a:p>
            <a:pPr>
              <a:lnSpc>
                <a:spcPct val="120000"/>
              </a:lnSpc>
            </a:pPr>
            <a:r>
              <a:rPr lang="en-US" dirty="0" smtClean="0"/>
              <a:t>All policies used for FCFS are still available, but the outcome is often different</a:t>
            </a:r>
          </a:p>
          <a:p>
            <a:pPr lvl="1">
              <a:lnSpc>
                <a:spcPct val="120000"/>
              </a:lnSpc>
            </a:pPr>
            <a:r>
              <a:rPr lang="en-US" dirty="0" smtClean="0"/>
              <a:t>Random and SITA perform similarly, when SITA balances load (best option)</a:t>
            </a:r>
          </a:p>
          <a:p>
            <a:pPr lvl="2">
              <a:lnSpc>
                <a:spcPct val="120000"/>
              </a:lnSpc>
            </a:pPr>
            <a:r>
              <a:rPr lang="en-US" dirty="0" smtClean="0"/>
              <a:t>SITA’s main advantage (reducing service time variability) disappears under PS</a:t>
            </a:r>
          </a:p>
          <a:p>
            <a:pPr lvl="1">
              <a:lnSpc>
                <a:spcPct val="120000"/>
              </a:lnSpc>
            </a:pPr>
            <a:r>
              <a:rPr lang="en-US" dirty="0" smtClean="0"/>
              <a:t>JSQ will typically (highly variable services) outperform LWL</a:t>
            </a:r>
          </a:p>
          <a:p>
            <a:pPr lvl="2">
              <a:lnSpc>
                <a:spcPct val="120000"/>
              </a:lnSpc>
            </a:pPr>
            <a:r>
              <a:rPr lang="en-US" dirty="0" smtClean="0"/>
              <a:t>JSQ is greedy and assigns jobs to server that is likely to yield the lowest response time</a:t>
            </a:r>
          </a:p>
          <a:p>
            <a:pPr lvl="2">
              <a:lnSpc>
                <a:spcPct val="120000"/>
              </a:lnSpc>
            </a:pPr>
            <a:r>
              <a:rPr lang="en-US" dirty="0" smtClean="0"/>
              <a:t>It turns out to be close to “optimal</a:t>
            </a:r>
            <a:r>
              <a:rPr lang="en-US" dirty="0" smtClean="0"/>
              <a:t>” (within a few percent of a policy that assigns jobs to servers </a:t>
            </a:r>
            <a:r>
              <a:rPr lang="en-US" dirty="0" smtClean="0"/>
              <a:t>based on </a:t>
            </a:r>
            <a:r>
              <a:rPr lang="en-US" dirty="0" smtClean="0"/>
              <a:t>minimizing the response time of </a:t>
            </a:r>
            <a:r>
              <a:rPr lang="en-US" i="1" dirty="0" smtClean="0"/>
              <a:t>all</a:t>
            </a:r>
            <a:r>
              <a:rPr lang="en-US" dirty="0" smtClean="0"/>
              <a:t> jobs currently in the system, assuming that are no more arrivals)</a:t>
            </a:r>
            <a:endParaRPr lang="en-US" dirty="0"/>
          </a:p>
        </p:txBody>
      </p:sp>
      <p:sp>
        <p:nvSpPr>
          <p:cNvPr id="6" name="Slide Number Placeholder 5"/>
          <p:cNvSpPr>
            <a:spLocks noGrp="1"/>
          </p:cNvSpPr>
          <p:nvPr>
            <p:ph type="sldNum" sz="quarter" idx="12"/>
          </p:nvPr>
        </p:nvSpPr>
        <p:spPr/>
        <p:txBody>
          <a:bodyPr/>
          <a:lstStyle/>
          <a:p>
            <a:fld id="{30EB4449-0AD5-4B53-B877-8F22598522EF}" type="slidenum">
              <a:rPr lang="en-US" smtClean="0"/>
              <a:pPr/>
              <a:t>8</a:t>
            </a:fld>
            <a:endParaRPr lang="en-US"/>
          </a:p>
        </p:txBody>
      </p:sp>
    </p:spTree>
    <p:extLst>
      <p:ext uri="{BB962C8B-B14F-4D97-AF65-F5344CB8AC3E}">
        <p14:creationId xmlns:p14="http://schemas.microsoft.com/office/powerpoint/2010/main" xmlns="" val="7857060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9050">
          <a:solidFill>
            <a:schemeClr val="tx1"/>
          </a:solidFill>
          <a:headEnd type="none" w="med" len="med"/>
          <a:tailEnd type="none" w="med" len="med"/>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6899</TotalTime>
  <Words>830</Words>
  <Application>Microsoft Office PowerPoint</Application>
  <PresentationFormat>On-screen Show (4:3)</PresentationFormat>
  <Paragraphs>85</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Serve Assignment Policies</vt:lpstr>
      <vt:lpstr>Task Assignment Problem – (1)</vt:lpstr>
      <vt:lpstr>Task Assignment Problem – (2)</vt:lpstr>
      <vt:lpstr>Task Assignment to FCFS Servers</vt:lpstr>
      <vt:lpstr>Task Assignment Policies (FCFS Servers)</vt:lpstr>
      <vt:lpstr>SITA vs. LWL</vt:lpstr>
      <vt:lpstr>Exploring SITA (Problem 24.1)</vt:lpstr>
      <vt:lpstr>Task Assignment to PS Servers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Roch Guerin</dc:creator>
  <cp:lastModifiedBy>Roch Guerin</cp:lastModifiedBy>
  <cp:revision>246</cp:revision>
  <dcterms:created xsi:type="dcterms:W3CDTF">2015-09-24T13:04:39Z</dcterms:created>
  <dcterms:modified xsi:type="dcterms:W3CDTF">2016-11-16T23:49:22Z</dcterms:modified>
</cp:coreProperties>
</file>