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9C36F-09C0-4E41-A2AD-FA3D483EFCC8}" type="datetimeFigureOut">
              <a:rPr lang="en-US" smtClean="0"/>
              <a:pPr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77630-C836-4084-B714-9C3267E1ED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480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4038-08C3-4182-97F5-D3763DF02BDF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631B-C114-4187-BEEF-498114DEC9FE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7E291-BA5D-4ACA-B5FD-31624279D209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C4AC-8256-4B18-88A8-F431D3C77921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8C5A-FB8B-4C77-9E87-98114F239DA3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1F0D-072D-433D-99F8-F5EC421478B7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47C7F-0590-4BC5-B196-15CCC9ABD4CF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AD66-4C90-4F75-9F09-2F531DDEE236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DF5D-61D4-4058-AD05-25A1B068427D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63A-58C1-4C19-8C88-35266F530295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60C0-D3B0-48CB-801E-8B1D6F10F5AF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633F-167C-4D16-8CBC-126D93B0236F}" type="datetime1">
              <a:rPr lang="en-US" smtClean="0"/>
              <a:pPr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43800" cy="1470025"/>
          </a:xfrm>
        </p:spPr>
        <p:txBody>
          <a:bodyPr/>
          <a:lstStyle/>
          <a:p>
            <a:r>
              <a:rPr lang="en-US" dirty="0" smtClean="0"/>
              <a:t>Little’s Law &amp; Operational Laws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Measurements for interactive system with </a:t>
            </a:r>
            <a:r>
              <a:rPr lang="en-US" i="1" dirty="0" smtClean="0"/>
              <a:t>N </a:t>
            </a:r>
            <a:r>
              <a:rPr lang="en-US" dirty="0" smtClean="0"/>
              <a:t>= 20 and </a:t>
            </a:r>
            <a:r>
              <a:rPr lang="en-US" i="1" dirty="0" smtClean="0"/>
              <a:t>E[Z</a:t>
            </a:r>
            <a:r>
              <a:rPr lang="en-US" dirty="0" smtClean="0"/>
              <a:t>] = 15 </a:t>
            </a:r>
            <a:r>
              <a:rPr lang="en-US" dirty="0" err="1" smtClean="0"/>
              <a:t>secs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T =</a:t>
            </a:r>
            <a:r>
              <a:rPr lang="en-US" dirty="0" smtClean="0"/>
              <a:t> 650 </a:t>
            </a:r>
            <a:r>
              <a:rPr lang="en-US" dirty="0" err="1" smtClean="0"/>
              <a:t>secs</a:t>
            </a:r>
            <a:r>
              <a:rPr lang="en-US" dirty="0" smtClean="0"/>
              <a:t> (duration of measurements)</a:t>
            </a:r>
          </a:p>
          <a:p>
            <a:pPr lvl="1"/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 = 400 </a:t>
            </a:r>
            <a:r>
              <a:rPr lang="en-US" dirty="0" err="1" smtClean="0"/>
              <a:t>secs</a:t>
            </a:r>
            <a:endParaRPr lang="en-US" dirty="0" smtClean="0"/>
          </a:p>
          <a:p>
            <a:pPr lvl="1"/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 = 100 </a:t>
            </a:r>
            <a:r>
              <a:rPr lang="en-US" dirty="0" err="1" smtClean="0"/>
              <a:t>secs</a:t>
            </a:r>
            <a:endParaRPr lang="en-US" dirty="0" smtClean="0"/>
          </a:p>
          <a:p>
            <a:pPr lvl="1"/>
            <a:r>
              <a:rPr lang="en-US" i="1" dirty="0" err="1" smtClean="0"/>
              <a:t>B</a:t>
            </a:r>
            <a:r>
              <a:rPr lang="en-US" baseline="-25000" dirty="0" err="1" smtClean="0"/>
              <a:t>fastdisk</a:t>
            </a:r>
            <a:r>
              <a:rPr lang="en-US" dirty="0" smtClean="0"/>
              <a:t> = 600 </a:t>
            </a:r>
            <a:r>
              <a:rPr lang="en-US" dirty="0" err="1" smtClean="0"/>
              <a:t>secs</a:t>
            </a:r>
            <a:endParaRPr lang="en-US" dirty="0" smtClean="0"/>
          </a:p>
          <a:p>
            <a:pPr lvl="1"/>
            <a:r>
              <a:rPr lang="en-US" i="1" dirty="0" smtClean="0"/>
              <a:t>C = C</a:t>
            </a:r>
            <a:r>
              <a:rPr lang="en-US" baseline="-25000" dirty="0" smtClean="0"/>
              <a:t>CPU</a:t>
            </a:r>
            <a:r>
              <a:rPr lang="en-US" dirty="0" smtClean="0"/>
              <a:t> = 200 jobs</a:t>
            </a:r>
          </a:p>
          <a:p>
            <a:pPr lvl="1"/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dirty="0" smtClean="0"/>
              <a:t> = 2,000 jobs</a:t>
            </a:r>
          </a:p>
          <a:p>
            <a:pPr lvl="1"/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dirty="0" smtClean="0"/>
              <a:t> = 20,000 jobs</a:t>
            </a:r>
          </a:p>
          <a:p>
            <a:r>
              <a:rPr lang="en-US" dirty="0" smtClean="0"/>
              <a:t>Improvements under consideration (are they worth it?)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Faster CPU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Rebalancing disks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Add a second fast disk, and split the load of the original fast disk using it (Note:  This is sub-optimal – should rebalance across all three disks)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Combine all three improvements, including rebalancing all three disks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24600" y="0"/>
            <a:ext cx="259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Summary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(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+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N/X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 (Response Time Law)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/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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(Utilization Law)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(Forced Flow Law)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(Bottleneck Law)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(</a:t>
            </a:r>
            <a:r>
              <a:rPr lang="en-US" dirty="0" smtClean="0"/>
              <a:t>2)  </a:t>
            </a:r>
            <a:br>
              <a:rPr lang="en-US" dirty="0" smtClean="0"/>
            </a:br>
            <a:r>
              <a:rPr lang="en-US" dirty="0" smtClean="0"/>
              <a:t>Original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Measurements for interactive system with </a:t>
            </a:r>
            <a:r>
              <a:rPr lang="en-US" i="1" dirty="0" smtClean="0"/>
              <a:t>N </a:t>
            </a:r>
            <a:r>
              <a:rPr lang="en-US" dirty="0" smtClean="0"/>
              <a:t>= 20 and </a:t>
            </a:r>
            <a:r>
              <a:rPr lang="en-US" i="1" dirty="0" smtClean="0"/>
              <a:t>E[Z</a:t>
            </a:r>
            <a:r>
              <a:rPr lang="en-US" dirty="0" smtClean="0"/>
              <a:t>] = 15 </a:t>
            </a:r>
            <a:r>
              <a:rPr lang="en-US" dirty="0" err="1" smtClean="0"/>
              <a:t>secs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T =</a:t>
            </a:r>
            <a:r>
              <a:rPr lang="en-US" dirty="0" smtClean="0"/>
              <a:t> 650 </a:t>
            </a:r>
            <a:r>
              <a:rPr lang="en-US" dirty="0" err="1" smtClean="0"/>
              <a:t>secs</a:t>
            </a:r>
            <a:r>
              <a:rPr lang="en-US" dirty="0" smtClean="0"/>
              <a:t> (duration of measurements)</a:t>
            </a:r>
          </a:p>
          <a:p>
            <a:pPr lvl="1"/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 = 400 </a:t>
            </a:r>
            <a:r>
              <a:rPr lang="en-US" dirty="0" err="1" smtClean="0"/>
              <a:t>secs</a:t>
            </a:r>
            <a:r>
              <a:rPr lang="en-US" dirty="0" smtClean="0"/>
              <a:t>,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 = 100 </a:t>
            </a:r>
            <a:r>
              <a:rPr lang="en-US" dirty="0" err="1" smtClean="0"/>
              <a:t>secs</a:t>
            </a:r>
            <a:r>
              <a:rPr lang="en-US" dirty="0" smtClean="0"/>
              <a:t>,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fastdisk</a:t>
            </a:r>
            <a:r>
              <a:rPr lang="en-US" dirty="0" smtClean="0"/>
              <a:t> = 600 </a:t>
            </a:r>
            <a:r>
              <a:rPr lang="en-US" dirty="0" err="1" smtClean="0"/>
              <a:t>secs</a:t>
            </a:r>
            <a:endParaRPr lang="en-US" dirty="0" smtClean="0"/>
          </a:p>
          <a:p>
            <a:pPr lvl="1"/>
            <a:r>
              <a:rPr lang="en-US" i="1" dirty="0" smtClean="0"/>
              <a:t>C = C</a:t>
            </a:r>
            <a:r>
              <a:rPr lang="en-US" baseline="-25000" dirty="0" smtClean="0"/>
              <a:t>CPU</a:t>
            </a:r>
            <a:r>
              <a:rPr lang="en-US" dirty="0" smtClean="0"/>
              <a:t> = 200 jobs.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dirty="0" smtClean="0"/>
              <a:t> = 2,000 jobs,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dirty="0" smtClean="0"/>
              <a:t> = 20,000 jobs</a:t>
            </a:r>
          </a:p>
          <a:p>
            <a:r>
              <a:rPr lang="en-US" dirty="0" smtClean="0"/>
              <a:t>Intermediate quantities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jobs</a:t>
            </a:r>
            <a:r>
              <a:rPr lang="en-US" i="1" dirty="0" smtClean="0"/>
              <a:t> = </a:t>
            </a:r>
            <a:r>
              <a:rPr lang="en-US" dirty="0" smtClean="0"/>
              <a:t>2.0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/200 jobs = 0.5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600 </a:t>
            </a:r>
            <a:r>
              <a:rPr lang="en-US" dirty="0" err="1" smtClean="0"/>
              <a:t>secs</a:t>
            </a:r>
            <a:r>
              <a:rPr lang="en-US" dirty="0" smtClean="0"/>
              <a:t>/200 jobs = 3.0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200 visits/200 jobs</a:t>
            </a:r>
            <a:r>
              <a:rPr lang="en-US" i="1" dirty="0" smtClean="0"/>
              <a:t> = </a:t>
            </a:r>
            <a:r>
              <a:rPr lang="en-US" dirty="0" smtClean="0"/>
              <a:t>1.0 visit/job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2,000 visits/200 jobs = 10 visits/job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20,000 visits/200 jobs = 100 visits/job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S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i="1" dirty="0" smtClean="0"/>
              <a:t>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visits</a:t>
            </a:r>
            <a:r>
              <a:rPr lang="en-US" i="1" dirty="0" smtClean="0"/>
              <a:t> = 2</a:t>
            </a:r>
            <a:r>
              <a:rPr lang="en-US" dirty="0" smtClean="0"/>
              <a:t>.0 </a:t>
            </a:r>
            <a:r>
              <a:rPr lang="en-US" dirty="0" err="1" smtClean="0"/>
              <a:t>secs</a:t>
            </a:r>
            <a:r>
              <a:rPr lang="en-US" dirty="0" smtClean="0"/>
              <a:t>/visit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i="1" dirty="0" smtClean="0"/>
              <a:t>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/2,000 visits = 0.05 sec/visit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i="1" dirty="0" smtClean="0"/>
              <a:t> = </a:t>
            </a:r>
            <a:r>
              <a:rPr lang="en-US" dirty="0" smtClean="0"/>
              <a:t>600 </a:t>
            </a:r>
            <a:r>
              <a:rPr lang="en-US" dirty="0" err="1" smtClean="0"/>
              <a:t>secs</a:t>
            </a:r>
            <a:r>
              <a:rPr lang="en-US" dirty="0" smtClean="0"/>
              <a:t>/20,000 visits =0.03 sec/visit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Original system: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= 3 secs/job, </a:t>
            </a:r>
            <a:r>
              <a:rPr lang="en-US" i="1" dirty="0" smtClean="0"/>
              <a:t>D = </a:t>
            </a:r>
            <a:r>
              <a:rPr lang="en-US" dirty="0" smtClean="0"/>
              <a:t>5.5 secs/job, </a:t>
            </a:r>
            <a:r>
              <a:rPr lang="en-US" i="1" dirty="0" smtClean="0"/>
              <a:t>N</a:t>
            </a:r>
            <a:r>
              <a:rPr lang="en-US" i="1" baseline="30000" dirty="0" smtClean="0"/>
              <a:t>*</a:t>
            </a:r>
            <a:r>
              <a:rPr lang="en-US" i="1" dirty="0" smtClean="0"/>
              <a:t> =</a:t>
            </a:r>
            <a:r>
              <a:rPr lang="en-US" dirty="0" smtClean="0"/>
              <a:t> 20.5/3  </a:t>
            </a:r>
            <a:r>
              <a:rPr lang="en-US" dirty="0" smtClean="0">
                <a:sym typeface="Symbol"/>
              </a:rPr>
              <a:t> 7 &lt;&lt;</a:t>
            </a:r>
            <a:r>
              <a:rPr lang="en-US" i="1" dirty="0" smtClean="0">
                <a:sym typeface="Symbol"/>
              </a:rPr>
              <a:t> N</a:t>
            </a:r>
            <a:r>
              <a:rPr lang="en-US" dirty="0" smtClean="0">
                <a:sym typeface="Symbol"/>
              </a:rPr>
              <a:t> = 20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So </a:t>
            </a:r>
            <a:r>
              <a:rPr lang="en-US" i="1" dirty="0" smtClean="0">
                <a:sym typeface="Symbol"/>
              </a:rPr>
              <a:t>X </a:t>
            </a:r>
            <a:r>
              <a:rPr lang="en-US" dirty="0" smtClean="0">
                <a:sym typeface="Symbol"/>
              </a:rPr>
              <a:t> 1/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=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0.33 jobs/sec and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</a:t>
            </a:r>
            <a:r>
              <a:rPr lang="en-US" dirty="0" smtClean="0">
                <a:sym typeface="Symbol"/>
              </a:rPr>
              <a:t> </a:t>
            </a:r>
            <a:r>
              <a:rPr lang="en-US" i="1" dirty="0" err="1" smtClean="0">
                <a:sym typeface="Symbol"/>
              </a:rPr>
              <a:t>N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 </a:t>
            </a:r>
            <a:r>
              <a:rPr lang="en-US" dirty="0" smtClean="0"/>
              <a:t>– E[</a:t>
            </a:r>
            <a:r>
              <a:rPr lang="en-US" i="1" dirty="0" smtClean="0"/>
              <a:t>Z</a:t>
            </a:r>
            <a:r>
              <a:rPr lang="en-US" dirty="0" smtClean="0"/>
              <a:t>] = </a:t>
            </a:r>
            <a:r>
              <a:rPr lang="en-US" dirty="0" smtClean="0">
                <a:sym typeface="Symbol"/>
              </a:rPr>
              <a:t>45 </a:t>
            </a:r>
            <a:r>
              <a:rPr lang="en-US" dirty="0" err="1" smtClean="0">
                <a:sym typeface="Symbol"/>
              </a:rPr>
              <a:t>secs</a:t>
            </a:r>
            <a:endParaRPr lang="en-US" dirty="0" smtClean="0">
              <a:sym typeface="Symbol"/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24600" y="0"/>
            <a:ext cx="259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Summary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(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+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N/X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 (Response Time Law)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/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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(Utilization Law)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(Forced Flow Law)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(Bottleneck Law)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7086600" cy="1143000"/>
          </a:xfrm>
        </p:spPr>
        <p:txBody>
          <a:bodyPr/>
          <a:lstStyle/>
          <a:p>
            <a:r>
              <a:rPr lang="en-US" dirty="0" smtClean="0"/>
              <a:t>Example (</a:t>
            </a:r>
            <a:r>
              <a:rPr lang="en-US" dirty="0" smtClean="0"/>
              <a:t>2a) </a:t>
            </a:r>
            <a:r>
              <a:rPr lang="en-US" dirty="0" smtClean="0"/>
              <a:t>– Faster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Metrics for interactive system with </a:t>
            </a:r>
            <a:r>
              <a:rPr lang="en-US" i="1" dirty="0" smtClean="0"/>
              <a:t>N </a:t>
            </a:r>
            <a:r>
              <a:rPr lang="en-US" dirty="0" smtClean="0"/>
              <a:t>= 20 and </a:t>
            </a:r>
            <a:r>
              <a:rPr lang="en-US" i="1" dirty="0" smtClean="0"/>
              <a:t>E[Z</a:t>
            </a:r>
            <a:r>
              <a:rPr lang="en-US" dirty="0" smtClean="0"/>
              <a:t>] = 15 </a:t>
            </a:r>
            <a:r>
              <a:rPr lang="en-US" dirty="0" err="1" smtClean="0"/>
              <a:t>secs</a:t>
            </a:r>
            <a:r>
              <a:rPr lang="en-US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jobs</a:t>
            </a:r>
            <a:r>
              <a:rPr lang="en-US" i="1" dirty="0" smtClean="0"/>
              <a:t> = </a:t>
            </a:r>
            <a:r>
              <a:rPr lang="en-US" dirty="0" smtClean="0"/>
              <a:t>2.0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/200 jobs = 0.5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b="1" i="1" dirty="0" smtClean="0"/>
              <a:t>E</a:t>
            </a:r>
            <a:r>
              <a:rPr lang="en-US" b="1" dirty="0" smtClean="0"/>
              <a:t>[</a:t>
            </a:r>
            <a:r>
              <a:rPr lang="en-US" b="1" i="1" dirty="0" err="1" smtClean="0"/>
              <a:t>D</a:t>
            </a:r>
            <a:r>
              <a:rPr lang="en-US" b="1" baseline="-25000" dirty="0" err="1" smtClean="0"/>
              <a:t>fastdisk</a:t>
            </a:r>
            <a:r>
              <a:rPr lang="en-US" b="1" dirty="0" smtClean="0"/>
              <a:t>] = </a:t>
            </a:r>
            <a:r>
              <a:rPr lang="en-US" b="1" i="1" dirty="0" err="1" smtClean="0"/>
              <a:t>B</a:t>
            </a:r>
            <a:r>
              <a:rPr lang="en-US" b="1" baseline="-25000" dirty="0" err="1" smtClean="0"/>
              <a:t>fastdisk</a:t>
            </a:r>
            <a:r>
              <a:rPr lang="en-US" b="1" dirty="0" smtClean="0"/>
              <a:t>/</a:t>
            </a:r>
            <a:r>
              <a:rPr lang="en-US" b="1" i="1" dirty="0" smtClean="0"/>
              <a:t>C = </a:t>
            </a:r>
            <a:r>
              <a:rPr lang="en-US" b="1" dirty="0" smtClean="0"/>
              <a:t>600 secs/200 jobs = 3.0 secs/job     (</a:t>
            </a:r>
            <a:r>
              <a:rPr lang="en-US" b="1" dirty="0" smtClean="0">
                <a:solidFill>
                  <a:srgbClr val="FF0000"/>
                </a:solidFill>
              </a:rPr>
              <a:t>bottleneck</a:t>
            </a:r>
            <a:r>
              <a:rPr lang="en-US" b="1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200 visits/200 jobs</a:t>
            </a:r>
            <a:r>
              <a:rPr lang="en-US" i="1" dirty="0" smtClean="0"/>
              <a:t> = </a:t>
            </a:r>
            <a:r>
              <a:rPr lang="en-US" dirty="0" smtClean="0"/>
              <a:t>1.0 visit/job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2,000 visits/200 jobs = 10 visits/job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20,000 visits/200 jobs = 100 visits/job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S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i="1" dirty="0" smtClean="0"/>
              <a:t>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visits</a:t>
            </a:r>
            <a:r>
              <a:rPr lang="en-US" i="1" dirty="0" smtClean="0"/>
              <a:t> = 2</a:t>
            </a:r>
            <a:r>
              <a:rPr lang="en-US" dirty="0" smtClean="0"/>
              <a:t>.0 </a:t>
            </a:r>
            <a:r>
              <a:rPr lang="en-US" dirty="0" err="1" smtClean="0"/>
              <a:t>secs</a:t>
            </a:r>
            <a:r>
              <a:rPr lang="en-US" dirty="0" smtClean="0"/>
              <a:t>/visit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i="1" dirty="0" smtClean="0"/>
              <a:t>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/2,000 visits = 0.05 sec/visit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i="1" dirty="0" smtClean="0"/>
              <a:t> = </a:t>
            </a:r>
            <a:r>
              <a:rPr lang="en-US" dirty="0" smtClean="0"/>
              <a:t>600 </a:t>
            </a:r>
            <a:r>
              <a:rPr lang="en-US" dirty="0" err="1" smtClean="0"/>
              <a:t>secs</a:t>
            </a:r>
            <a:r>
              <a:rPr lang="en-US" dirty="0" smtClean="0"/>
              <a:t>/20,000 visits =0.03 sec/visit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Faster CPU (twice as fast):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CPU</a:t>
            </a:r>
            <a:r>
              <a:rPr lang="en-US" dirty="0" smtClean="0"/>
              <a:t>] = 1.0 sec/job, but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 remains unchanged and </a:t>
            </a:r>
            <a:r>
              <a:rPr lang="en-US" i="1" dirty="0" smtClean="0"/>
              <a:t>N</a:t>
            </a:r>
            <a:r>
              <a:rPr lang="en-US" i="1" baseline="30000" dirty="0" smtClean="0"/>
              <a:t>*</a:t>
            </a:r>
            <a:r>
              <a:rPr lang="en-US" i="1" dirty="0" smtClean="0"/>
              <a:t> </a:t>
            </a:r>
            <a:r>
              <a:rPr lang="en-US" dirty="0" smtClean="0"/>
              <a:t>stays approximately constant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Hardly any improvement as the fast disk is the bottleneck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53200" y="0"/>
            <a:ext cx="259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Summary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(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+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N/X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 (Response Time Law)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/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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(Utilization Law)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(Forced Flow Law)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(Bottleneck Law)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(</a:t>
            </a:r>
            <a:r>
              <a:rPr lang="en-US" dirty="0" smtClean="0"/>
              <a:t>2b) </a:t>
            </a:r>
            <a:r>
              <a:rPr lang="en-US" dirty="0" smtClean="0"/>
              <a:t>– Rebalance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Metrics for interactive system with </a:t>
            </a:r>
            <a:r>
              <a:rPr lang="en-US" i="1" dirty="0" smtClean="0"/>
              <a:t>N </a:t>
            </a:r>
            <a:r>
              <a:rPr lang="en-US" dirty="0" smtClean="0"/>
              <a:t>= 20 and </a:t>
            </a:r>
            <a:r>
              <a:rPr lang="en-US" i="1" dirty="0" smtClean="0"/>
              <a:t>E[Z</a:t>
            </a:r>
            <a:r>
              <a:rPr lang="en-US" dirty="0" smtClean="0"/>
              <a:t>] = 15 </a:t>
            </a:r>
            <a:r>
              <a:rPr lang="en-US" dirty="0" err="1" smtClean="0"/>
              <a:t>secs</a:t>
            </a:r>
            <a:r>
              <a:rPr lang="en-US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jobs</a:t>
            </a:r>
            <a:r>
              <a:rPr lang="en-US" i="1" dirty="0" smtClean="0"/>
              <a:t> = </a:t>
            </a:r>
            <a:r>
              <a:rPr lang="en-US" dirty="0" smtClean="0"/>
              <a:t>2.0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b="1" i="1" dirty="0" smtClean="0"/>
              <a:t>E</a:t>
            </a:r>
            <a:r>
              <a:rPr lang="en-US" b="1" dirty="0" smtClean="0"/>
              <a:t>[</a:t>
            </a:r>
            <a:r>
              <a:rPr lang="en-US" b="1" i="1" dirty="0" err="1" smtClean="0"/>
              <a:t>D</a:t>
            </a:r>
            <a:r>
              <a:rPr lang="en-US" b="1" baseline="-25000" dirty="0" err="1" smtClean="0"/>
              <a:t>slowdisk</a:t>
            </a:r>
            <a:r>
              <a:rPr lang="en-US" b="1" dirty="0" smtClean="0"/>
              <a:t>] = </a:t>
            </a:r>
            <a:r>
              <a:rPr lang="en-US" b="1" i="1" dirty="0" err="1" smtClean="0"/>
              <a:t>B</a:t>
            </a:r>
            <a:r>
              <a:rPr lang="en-US" b="1" baseline="-25000" dirty="0" err="1" smtClean="0"/>
              <a:t>slowdisk</a:t>
            </a:r>
            <a:r>
              <a:rPr lang="en-US" b="1" dirty="0" smtClean="0"/>
              <a:t>/</a:t>
            </a:r>
            <a:r>
              <a:rPr lang="en-US" b="1" i="1" dirty="0" smtClean="0"/>
              <a:t>C = </a:t>
            </a:r>
            <a:r>
              <a:rPr lang="en-US" b="1" dirty="0" smtClean="0"/>
              <a:t>100 </a:t>
            </a:r>
            <a:r>
              <a:rPr lang="en-US" b="1" dirty="0" err="1" smtClean="0"/>
              <a:t>secs</a:t>
            </a:r>
            <a:r>
              <a:rPr lang="en-US" b="1" dirty="0" smtClean="0"/>
              <a:t>/200 jobs = 0.5 </a:t>
            </a:r>
            <a:r>
              <a:rPr lang="en-US" b="1" dirty="0" err="1" smtClean="0"/>
              <a:t>secs</a:t>
            </a:r>
            <a:r>
              <a:rPr lang="en-US" b="1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b="1" i="1" dirty="0" smtClean="0"/>
              <a:t>E</a:t>
            </a:r>
            <a:r>
              <a:rPr lang="en-US" b="1" dirty="0" smtClean="0"/>
              <a:t>[</a:t>
            </a:r>
            <a:r>
              <a:rPr lang="en-US" b="1" i="1" dirty="0" err="1" smtClean="0"/>
              <a:t>D</a:t>
            </a:r>
            <a:r>
              <a:rPr lang="en-US" b="1" baseline="-25000" dirty="0" err="1" smtClean="0"/>
              <a:t>fastdisk</a:t>
            </a:r>
            <a:r>
              <a:rPr lang="en-US" b="1" dirty="0" smtClean="0"/>
              <a:t>] = </a:t>
            </a:r>
            <a:r>
              <a:rPr lang="en-US" b="1" i="1" dirty="0" err="1" smtClean="0"/>
              <a:t>B</a:t>
            </a:r>
            <a:r>
              <a:rPr lang="en-US" b="1" baseline="-25000" dirty="0" err="1" smtClean="0"/>
              <a:t>fastdisk</a:t>
            </a:r>
            <a:r>
              <a:rPr lang="en-US" b="1" dirty="0" smtClean="0"/>
              <a:t>/</a:t>
            </a:r>
            <a:r>
              <a:rPr lang="en-US" b="1" i="1" dirty="0" smtClean="0"/>
              <a:t>C = </a:t>
            </a:r>
            <a:r>
              <a:rPr lang="en-US" b="1" dirty="0" smtClean="0"/>
              <a:t>600 </a:t>
            </a:r>
            <a:r>
              <a:rPr lang="en-US" b="1" dirty="0" err="1" smtClean="0"/>
              <a:t>secs</a:t>
            </a:r>
            <a:r>
              <a:rPr lang="en-US" b="1" dirty="0" smtClean="0"/>
              <a:t>/200 jobs = 3.0 </a:t>
            </a:r>
            <a:r>
              <a:rPr lang="en-US" b="1" dirty="0" err="1" smtClean="0"/>
              <a:t>secs</a:t>
            </a:r>
            <a:r>
              <a:rPr lang="en-US" b="1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200 visits/200 jobs</a:t>
            </a:r>
            <a:r>
              <a:rPr lang="en-US" i="1" dirty="0" smtClean="0"/>
              <a:t> = </a:t>
            </a:r>
            <a:r>
              <a:rPr lang="en-US" dirty="0" smtClean="0"/>
              <a:t>1.0 visit/job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2,000 visits/200 jobs = 10 visits/job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20,000 visits/200 jobs = 100 visits/job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S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i="1" dirty="0" smtClean="0"/>
              <a:t>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visits</a:t>
            </a:r>
            <a:r>
              <a:rPr lang="en-US" i="1" dirty="0" smtClean="0"/>
              <a:t> = 2</a:t>
            </a:r>
            <a:r>
              <a:rPr lang="en-US" dirty="0" smtClean="0"/>
              <a:t>.0 </a:t>
            </a:r>
            <a:r>
              <a:rPr lang="en-US" dirty="0" err="1" smtClean="0"/>
              <a:t>secs</a:t>
            </a:r>
            <a:r>
              <a:rPr lang="en-US" dirty="0" smtClean="0"/>
              <a:t>/visit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i="1" dirty="0" smtClean="0"/>
              <a:t>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/2,000 visits = 0.05 sec/visit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i="1" dirty="0" smtClean="0"/>
              <a:t> = </a:t>
            </a:r>
            <a:r>
              <a:rPr lang="en-US" dirty="0" smtClean="0"/>
              <a:t>600 </a:t>
            </a:r>
            <a:r>
              <a:rPr lang="en-US" dirty="0" err="1" smtClean="0"/>
              <a:t>secs</a:t>
            </a:r>
            <a:r>
              <a:rPr lang="en-US" dirty="0" smtClean="0"/>
              <a:t>/20,000 visits =0.03 sec/visit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Clearly, we have overloaded the fast disk.  Optimal balancing is such that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 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</a:t>
            </a:r>
            <a:r>
              <a:rPr lang="en-US" i="1" dirty="0" smtClean="0"/>
              <a:t> 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</a:t>
            </a:r>
            <a:r>
              <a:rPr lang="en-US" dirty="0" smtClean="0">
                <a:sym typeface="Symbol"/>
              </a:rPr>
              <a:t></a:t>
            </a:r>
            <a:r>
              <a:rPr lang="en-US" dirty="0" smtClean="0"/>
              <a:t>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or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 </a:t>
            </a:r>
            <a:r>
              <a:rPr lang="en-US" dirty="0" smtClean="0"/>
              <a:t>0.05 =</a:t>
            </a:r>
            <a:r>
              <a:rPr lang="en-US" i="1" dirty="0" smtClean="0"/>
              <a:t> 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</a:t>
            </a:r>
            <a:r>
              <a:rPr lang="en-US" dirty="0" smtClean="0">
                <a:sym typeface="Symbol"/>
              </a:rPr>
              <a:t></a:t>
            </a:r>
            <a:r>
              <a:rPr lang="en-US" dirty="0" smtClean="0"/>
              <a:t> 0.03 </a:t>
            </a:r>
          </a:p>
          <a:p>
            <a:pPr marL="457200" lvl="1" indent="-457200">
              <a:lnSpc>
                <a:spcPct val="120000"/>
              </a:lnSpc>
              <a:buNone/>
            </a:pPr>
            <a:r>
              <a:rPr lang="en-US" i="1" dirty="0" smtClean="0"/>
              <a:t>	      </a:t>
            </a:r>
            <a:r>
              <a:rPr lang="en-US" dirty="0" smtClean="0"/>
              <a:t>while keeping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+</a:t>
            </a:r>
            <a:r>
              <a:rPr lang="en-US" i="1" dirty="0" smtClean="0"/>
              <a:t> 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110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This gives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</a:t>
            </a:r>
            <a:r>
              <a:rPr lang="en-US" dirty="0" smtClean="0">
                <a:sym typeface="Symbol"/>
              </a:rPr>
              <a:t></a:t>
            </a:r>
            <a:r>
              <a:rPr lang="en-US" dirty="0" smtClean="0"/>
              <a:t> 69 and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</a:t>
            </a:r>
            <a:r>
              <a:rPr lang="en-US" dirty="0" smtClean="0">
                <a:sym typeface="Symbol"/>
              </a:rPr>
              <a:t></a:t>
            </a:r>
            <a:r>
              <a:rPr lang="en-US" dirty="0" smtClean="0"/>
              <a:t> 41 and consequently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2.06 secs, and therefore a new value of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 = 2.06 secs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D </a:t>
            </a:r>
            <a:r>
              <a:rPr lang="en-US" dirty="0" smtClean="0"/>
              <a:t>is now 6.12 secs and </a:t>
            </a:r>
            <a:r>
              <a:rPr lang="en-US" i="1" dirty="0" smtClean="0"/>
              <a:t>N</a:t>
            </a:r>
            <a:r>
              <a:rPr lang="en-US" i="1" baseline="30000" dirty="0" smtClean="0"/>
              <a:t>*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becomes </a:t>
            </a:r>
            <a:r>
              <a:rPr lang="en-US" dirty="0" smtClean="0"/>
              <a:t>10, which remains smaller than </a:t>
            </a:r>
            <a:r>
              <a:rPr lang="en-US" i="1" dirty="0" smtClean="0"/>
              <a:t>N.  </a:t>
            </a:r>
            <a:r>
              <a:rPr lang="en-US" dirty="0" smtClean="0"/>
              <a:t>Hence</a:t>
            </a:r>
            <a:r>
              <a:rPr lang="en-US" i="1" dirty="0" smtClean="0"/>
              <a:t>,</a:t>
            </a:r>
            <a:r>
              <a:rPr lang="en-US" dirty="0" smtClean="0"/>
              <a:t> throughput and response time are still dominated by</a:t>
            </a:r>
            <a:r>
              <a:rPr lang="en-US" i="1" dirty="0"/>
              <a:t>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, and the system improves to </a:t>
            </a:r>
            <a:r>
              <a:rPr lang="en-US" i="1" dirty="0" smtClean="0"/>
              <a:t>X </a:t>
            </a:r>
            <a:r>
              <a:rPr lang="en-US" dirty="0" smtClean="0">
                <a:sym typeface="Symbol"/>
              </a:rPr>
              <a:t> 0.485 jobs/sec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and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26.2 secs</a:t>
            </a: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53200" y="0"/>
            <a:ext cx="259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Summary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(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+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N/X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 (Response Time Law)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/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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(Utilization Law)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(Forced Flow Law)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(Bottleneck Law)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400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(</a:t>
            </a:r>
            <a:r>
              <a:rPr lang="en-US" dirty="0" smtClean="0"/>
              <a:t>2c) </a:t>
            </a:r>
            <a:r>
              <a:rPr lang="en-US" dirty="0" smtClean="0"/>
              <a:t>– Add Another Fast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Metrics for interactive system with </a:t>
            </a:r>
            <a:r>
              <a:rPr lang="en-US" i="1" dirty="0" smtClean="0"/>
              <a:t>N </a:t>
            </a:r>
            <a:r>
              <a:rPr lang="en-US" dirty="0" smtClean="0"/>
              <a:t>= 20 and </a:t>
            </a:r>
            <a:r>
              <a:rPr lang="en-US" i="1" dirty="0" smtClean="0"/>
              <a:t>E[Z</a:t>
            </a:r>
            <a:r>
              <a:rPr lang="en-US" dirty="0" smtClean="0"/>
              <a:t>] = 15 </a:t>
            </a:r>
            <a:r>
              <a:rPr lang="en-US" dirty="0" err="1" smtClean="0"/>
              <a:t>secs</a:t>
            </a:r>
            <a:r>
              <a:rPr lang="en-US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jobs</a:t>
            </a:r>
            <a:r>
              <a:rPr lang="en-US" i="1" dirty="0" smtClean="0"/>
              <a:t> = </a:t>
            </a:r>
            <a:r>
              <a:rPr lang="en-US" dirty="0" smtClean="0"/>
              <a:t>2.0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/200 jobs = 0.5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b="1" i="1" dirty="0" smtClean="0"/>
              <a:t>E</a:t>
            </a:r>
            <a:r>
              <a:rPr lang="en-US" b="1" dirty="0" smtClean="0"/>
              <a:t>[</a:t>
            </a:r>
            <a:r>
              <a:rPr lang="en-US" b="1" i="1" dirty="0" err="1" smtClean="0"/>
              <a:t>D</a:t>
            </a:r>
            <a:r>
              <a:rPr lang="en-US" b="1" baseline="-25000" dirty="0" err="1" smtClean="0"/>
              <a:t>fastdisk</a:t>
            </a:r>
            <a:r>
              <a:rPr lang="en-US" b="1" dirty="0" smtClean="0"/>
              <a:t>] = </a:t>
            </a:r>
            <a:r>
              <a:rPr lang="en-US" b="1" i="1" dirty="0" err="1" smtClean="0"/>
              <a:t>B</a:t>
            </a:r>
            <a:r>
              <a:rPr lang="en-US" b="1" baseline="-25000" dirty="0" err="1" smtClean="0"/>
              <a:t>fastdisk</a:t>
            </a:r>
            <a:r>
              <a:rPr lang="en-US" b="1" dirty="0" smtClean="0"/>
              <a:t>/</a:t>
            </a:r>
            <a:r>
              <a:rPr lang="en-US" b="1" i="1" dirty="0" smtClean="0"/>
              <a:t>C = </a:t>
            </a:r>
            <a:r>
              <a:rPr lang="en-US" b="1" dirty="0" smtClean="0"/>
              <a:t>600 </a:t>
            </a:r>
            <a:r>
              <a:rPr lang="en-US" b="1" dirty="0" err="1" smtClean="0"/>
              <a:t>secs</a:t>
            </a:r>
            <a:r>
              <a:rPr lang="en-US" b="1" dirty="0" smtClean="0"/>
              <a:t>/200 jobs = 3.0 </a:t>
            </a:r>
            <a:r>
              <a:rPr lang="en-US" b="1" dirty="0" err="1" smtClean="0"/>
              <a:t>secs</a:t>
            </a:r>
            <a:r>
              <a:rPr lang="en-US" b="1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200 visits/200 jobs</a:t>
            </a:r>
            <a:r>
              <a:rPr lang="en-US" i="1" dirty="0" smtClean="0"/>
              <a:t> = </a:t>
            </a:r>
            <a:r>
              <a:rPr lang="en-US" dirty="0" smtClean="0"/>
              <a:t>1.0 visit/job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2,000 visits/200 jobs = 10 visits/job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20,000 visits/200 jobs = 100 visits/job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S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i="1" dirty="0" smtClean="0"/>
              <a:t>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visits</a:t>
            </a:r>
            <a:r>
              <a:rPr lang="en-US" i="1" dirty="0" smtClean="0"/>
              <a:t> = 2</a:t>
            </a:r>
            <a:r>
              <a:rPr lang="en-US" dirty="0" smtClean="0"/>
              <a:t>.0 </a:t>
            </a:r>
            <a:r>
              <a:rPr lang="en-US" dirty="0" err="1" smtClean="0"/>
              <a:t>secs</a:t>
            </a:r>
            <a:r>
              <a:rPr lang="en-US" dirty="0" smtClean="0"/>
              <a:t>/visit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i="1" dirty="0" smtClean="0"/>
              <a:t>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/2,000 visits = 0.05 sec/visit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i="1" dirty="0" smtClean="0"/>
              <a:t> = </a:t>
            </a:r>
            <a:r>
              <a:rPr lang="en-US" dirty="0" smtClean="0"/>
              <a:t>600 </a:t>
            </a:r>
            <a:r>
              <a:rPr lang="en-US" dirty="0" err="1" smtClean="0"/>
              <a:t>secs</a:t>
            </a:r>
            <a:r>
              <a:rPr lang="en-US" dirty="0" smtClean="0"/>
              <a:t>/20,000 visits =0.03 sec/visit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If we split the fast disk load across two fast disks, we get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fastdisk1</a:t>
            </a:r>
            <a:r>
              <a:rPr lang="en-US" dirty="0" smtClean="0"/>
              <a:t>] </a:t>
            </a:r>
            <a:r>
              <a:rPr lang="en-US" dirty="0"/>
              <a:t>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fastdisk2</a:t>
            </a:r>
            <a:r>
              <a:rPr lang="en-US" dirty="0" smtClean="0"/>
              <a:t>] = 1.5 jobs/sec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slow disk becomes the bottleneck which </a:t>
            </a:r>
            <a:r>
              <a:rPr lang="en-US" dirty="0" err="1" smtClean="0"/>
              <a:t>yieds</a:t>
            </a:r>
            <a:r>
              <a:rPr lang="en-US" dirty="0" smtClean="0"/>
              <a:t> a new value of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 = 2.0 secs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D </a:t>
            </a:r>
            <a:r>
              <a:rPr lang="en-US" dirty="0" smtClean="0"/>
              <a:t>does not change but since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 does, </a:t>
            </a:r>
            <a:r>
              <a:rPr lang="en-US" i="1" dirty="0" smtClean="0"/>
              <a:t>N</a:t>
            </a:r>
            <a:r>
              <a:rPr lang="en-US" i="1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dirty="0" smtClean="0"/>
              <a:t>+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Z</a:t>
            </a:r>
            <a:r>
              <a:rPr lang="en-US" dirty="0" smtClean="0"/>
              <a:t>])/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>
                <a:sym typeface="Symbol"/>
              </a:rPr>
              <a:t> </a:t>
            </a:r>
            <a:r>
              <a:rPr lang="en-US" dirty="0" smtClean="0"/>
              <a:t> 10. </a:t>
            </a:r>
            <a:r>
              <a:rPr lang="en-US" dirty="0" smtClean="0"/>
              <a:t>Still </a:t>
            </a:r>
            <a:r>
              <a:rPr lang="en-US" dirty="0" smtClean="0"/>
              <a:t>smaller than </a:t>
            </a:r>
            <a:r>
              <a:rPr lang="en-US" i="1" dirty="0" smtClean="0"/>
              <a:t>N</a:t>
            </a:r>
            <a:r>
              <a:rPr lang="en-US" dirty="0" smtClean="0"/>
              <a:t>, so that the system improves to </a:t>
            </a:r>
            <a:r>
              <a:rPr lang="en-US" i="1" dirty="0" smtClean="0"/>
              <a:t>X </a:t>
            </a:r>
            <a:r>
              <a:rPr lang="en-US" dirty="0" smtClean="0">
                <a:sym typeface="Symbol"/>
              </a:rPr>
              <a:t>= 0.5 jobs/sec</a:t>
            </a:r>
            <a:r>
              <a:rPr lang="en-US" i="1" dirty="0" smtClean="0"/>
              <a:t> </a:t>
            </a:r>
            <a:r>
              <a:rPr lang="en-US" dirty="0" smtClean="0">
                <a:sym typeface="Symbol"/>
              </a:rPr>
              <a:t>and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25 secs</a:t>
            </a: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53200" y="0"/>
            <a:ext cx="259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Summary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(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+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N/X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 (Response Time Law)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/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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(Utilization Law)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(Forced Flow Law)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(Bottleneck Law)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12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477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(</a:t>
            </a:r>
            <a:r>
              <a:rPr lang="en-US" dirty="0" smtClean="0"/>
              <a:t>2d) </a:t>
            </a:r>
            <a:r>
              <a:rPr lang="en-US" dirty="0" smtClean="0"/>
              <a:t>– Combine All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8768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Metrics for interactive system with </a:t>
            </a:r>
            <a:r>
              <a:rPr lang="en-US" i="1" dirty="0" smtClean="0"/>
              <a:t>N </a:t>
            </a:r>
            <a:r>
              <a:rPr lang="en-US" dirty="0" smtClean="0"/>
              <a:t>= 20 and </a:t>
            </a:r>
            <a:r>
              <a:rPr lang="en-US" i="1" dirty="0" smtClean="0"/>
              <a:t>E[Z</a:t>
            </a:r>
            <a:r>
              <a:rPr lang="en-US" dirty="0" smtClean="0"/>
              <a:t>] = 15 </a:t>
            </a:r>
            <a:r>
              <a:rPr lang="en-US" dirty="0" err="1" smtClean="0"/>
              <a:t>secs</a:t>
            </a:r>
            <a:r>
              <a:rPr lang="en-US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jobs</a:t>
            </a:r>
            <a:r>
              <a:rPr lang="en-US" i="1" dirty="0" smtClean="0"/>
              <a:t> = </a:t>
            </a:r>
            <a:r>
              <a:rPr lang="en-US" dirty="0" smtClean="0"/>
              <a:t>2.0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/200 jobs = 0.5 </a:t>
            </a:r>
            <a:r>
              <a:rPr lang="en-US" dirty="0" err="1" smtClean="0"/>
              <a:t>secs</a:t>
            </a:r>
            <a:r>
              <a:rPr lang="en-US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b="1" i="1" dirty="0" smtClean="0"/>
              <a:t>E</a:t>
            </a:r>
            <a:r>
              <a:rPr lang="en-US" b="1" dirty="0" smtClean="0"/>
              <a:t>[</a:t>
            </a:r>
            <a:r>
              <a:rPr lang="en-US" b="1" i="1" dirty="0" err="1" smtClean="0"/>
              <a:t>D</a:t>
            </a:r>
            <a:r>
              <a:rPr lang="en-US" b="1" baseline="-25000" dirty="0" err="1" smtClean="0"/>
              <a:t>fastdisk</a:t>
            </a:r>
            <a:r>
              <a:rPr lang="en-US" b="1" dirty="0" smtClean="0"/>
              <a:t>] = </a:t>
            </a:r>
            <a:r>
              <a:rPr lang="en-US" b="1" i="1" dirty="0" err="1" smtClean="0"/>
              <a:t>B</a:t>
            </a:r>
            <a:r>
              <a:rPr lang="en-US" b="1" baseline="-25000" dirty="0" err="1" smtClean="0"/>
              <a:t>fastdisk</a:t>
            </a:r>
            <a:r>
              <a:rPr lang="en-US" b="1" dirty="0" smtClean="0"/>
              <a:t>/</a:t>
            </a:r>
            <a:r>
              <a:rPr lang="en-US" b="1" i="1" dirty="0" smtClean="0"/>
              <a:t>C = </a:t>
            </a:r>
            <a:r>
              <a:rPr lang="en-US" b="1" dirty="0" smtClean="0"/>
              <a:t>600 </a:t>
            </a:r>
            <a:r>
              <a:rPr lang="en-US" b="1" dirty="0" err="1" smtClean="0"/>
              <a:t>secs</a:t>
            </a:r>
            <a:r>
              <a:rPr lang="en-US" b="1" dirty="0" smtClean="0"/>
              <a:t>/200 jobs = 3.0 </a:t>
            </a:r>
            <a:r>
              <a:rPr lang="en-US" b="1" dirty="0" err="1" smtClean="0"/>
              <a:t>secs</a:t>
            </a:r>
            <a:r>
              <a:rPr lang="en-US" b="1" dirty="0" smtClean="0"/>
              <a:t>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 </a:t>
            </a:r>
            <a:r>
              <a:rPr lang="en-US" dirty="0" smtClean="0"/>
              <a:t>= 200 visits/200 jobs</a:t>
            </a:r>
            <a:r>
              <a:rPr lang="en-US" i="1" dirty="0" smtClean="0"/>
              <a:t> = </a:t>
            </a:r>
            <a:r>
              <a:rPr lang="en-US" dirty="0" smtClean="0"/>
              <a:t>1.0 visit/job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2,000 visits/200 jobs = 10 visits/job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smtClean="0"/>
              <a:t>C = </a:t>
            </a:r>
            <a:r>
              <a:rPr lang="en-US" dirty="0" smtClean="0"/>
              <a:t>20,000 visits/200 jobs = 100 visits/job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S</a:t>
            </a:r>
            <a:r>
              <a:rPr lang="en-US" baseline="-25000" dirty="0" smtClean="0"/>
              <a:t>CPU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baseline="-25000" dirty="0" smtClean="0"/>
              <a:t>CPU</a:t>
            </a:r>
            <a:r>
              <a:rPr lang="en-US" dirty="0" smtClean="0"/>
              <a:t>/</a:t>
            </a:r>
            <a:r>
              <a:rPr lang="en-US" i="1" dirty="0" smtClean="0"/>
              <a:t>C</a:t>
            </a:r>
            <a:r>
              <a:rPr lang="en-US" baseline="-25000" dirty="0" smtClean="0"/>
              <a:t>CPU</a:t>
            </a:r>
            <a:r>
              <a:rPr lang="en-US" i="1" dirty="0" smtClean="0"/>
              <a:t> </a:t>
            </a:r>
            <a:r>
              <a:rPr lang="en-US" dirty="0" smtClean="0"/>
              <a:t>= 400 </a:t>
            </a:r>
            <a:r>
              <a:rPr lang="en-US" dirty="0" err="1" smtClean="0"/>
              <a:t>secs</a:t>
            </a:r>
            <a:r>
              <a:rPr lang="en-US" dirty="0" smtClean="0"/>
              <a:t>/200 visits</a:t>
            </a:r>
            <a:r>
              <a:rPr lang="en-US" i="1" dirty="0" smtClean="0"/>
              <a:t> = 2</a:t>
            </a:r>
            <a:r>
              <a:rPr lang="en-US" dirty="0" smtClean="0"/>
              <a:t>.0 </a:t>
            </a:r>
            <a:r>
              <a:rPr lang="en-US" dirty="0" err="1" smtClean="0"/>
              <a:t>secs</a:t>
            </a:r>
            <a:r>
              <a:rPr lang="en-US" dirty="0" smtClean="0"/>
              <a:t>/visit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slowdisk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slowdisk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slowdisk</a:t>
            </a:r>
            <a:r>
              <a:rPr lang="en-US" i="1" dirty="0" smtClean="0"/>
              <a:t> = </a:t>
            </a:r>
            <a:r>
              <a:rPr lang="en-US" dirty="0" smtClean="0"/>
              <a:t>100 </a:t>
            </a:r>
            <a:r>
              <a:rPr lang="en-US" dirty="0" err="1" smtClean="0"/>
              <a:t>secs</a:t>
            </a:r>
            <a:r>
              <a:rPr lang="en-US" dirty="0" smtClean="0"/>
              <a:t>/2,000 visits = 0.05 sec/visit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S</a:t>
            </a:r>
            <a:r>
              <a:rPr lang="en-US" baseline="-25000" dirty="0" err="1" smtClean="0"/>
              <a:t>fastdisk</a:t>
            </a:r>
            <a:r>
              <a:rPr lang="en-US" dirty="0" smtClean="0"/>
              <a:t>] = </a:t>
            </a:r>
            <a:r>
              <a:rPr lang="en-US" i="1" dirty="0" err="1" smtClean="0"/>
              <a:t>B</a:t>
            </a:r>
            <a:r>
              <a:rPr lang="en-US" baseline="-25000" dirty="0" err="1" smtClean="0"/>
              <a:t>fastdisk</a:t>
            </a:r>
            <a:r>
              <a:rPr lang="en-US" dirty="0" smtClean="0"/>
              <a:t>/</a:t>
            </a:r>
            <a:r>
              <a:rPr lang="en-US" i="1" dirty="0" err="1" smtClean="0"/>
              <a:t>C</a:t>
            </a:r>
            <a:r>
              <a:rPr lang="en-US" baseline="-25000" dirty="0" err="1" smtClean="0"/>
              <a:t>fastdisk</a:t>
            </a:r>
            <a:r>
              <a:rPr lang="en-US" i="1" dirty="0" smtClean="0"/>
              <a:t> = </a:t>
            </a:r>
            <a:r>
              <a:rPr lang="en-US" dirty="0" smtClean="0"/>
              <a:t>600 </a:t>
            </a:r>
            <a:r>
              <a:rPr lang="en-US" dirty="0" err="1" smtClean="0"/>
              <a:t>secs</a:t>
            </a:r>
            <a:r>
              <a:rPr lang="en-US" dirty="0" smtClean="0"/>
              <a:t>/20,000 visits =0.03 sec/visit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With </a:t>
            </a:r>
            <a:r>
              <a:rPr lang="en-US" dirty="0" smtClean="0"/>
              <a:t>faster </a:t>
            </a:r>
            <a:r>
              <a:rPr lang="en-US" dirty="0" smtClean="0"/>
              <a:t>CPU and two fast disks and rebalancing load across </a:t>
            </a:r>
            <a:r>
              <a:rPr lang="en-US" dirty="0" smtClean="0"/>
              <a:t>three disks</a:t>
            </a:r>
            <a:r>
              <a:rPr lang="en-US" dirty="0" smtClean="0"/>
              <a:t>, we get</a:t>
            </a:r>
          </a:p>
          <a:p>
            <a:pPr lvl="1">
              <a:lnSpc>
                <a:spcPct val="120000"/>
              </a:lnSpc>
            </a:pPr>
            <a:r>
              <a:rPr lang="en-US" i="1" dirty="0"/>
              <a:t>E</a:t>
            </a:r>
            <a:r>
              <a:rPr lang="en-US" dirty="0"/>
              <a:t>[</a:t>
            </a:r>
            <a:r>
              <a:rPr lang="en-US" i="1" dirty="0"/>
              <a:t>D</a:t>
            </a:r>
            <a:r>
              <a:rPr lang="en-US" baseline="-25000" dirty="0"/>
              <a:t>CPU</a:t>
            </a:r>
            <a:r>
              <a:rPr lang="en-US" dirty="0"/>
              <a:t>] = </a:t>
            </a:r>
            <a:r>
              <a:rPr lang="en-US" dirty="0" smtClean="0"/>
              <a:t> 1 sec/job,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fastdisk1</a:t>
            </a:r>
            <a:r>
              <a:rPr lang="en-US" dirty="0" smtClean="0"/>
              <a:t>] </a:t>
            </a:r>
            <a:r>
              <a:rPr lang="en-US" dirty="0"/>
              <a:t>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baseline="-25000" dirty="0" smtClean="0"/>
              <a:t>fastdisk2</a:t>
            </a:r>
            <a:r>
              <a:rPr lang="en-US" dirty="0" smtClean="0"/>
              <a:t>] = </a:t>
            </a:r>
            <a:r>
              <a:rPr lang="en-US" i="1" dirty="0"/>
              <a:t>E</a:t>
            </a:r>
            <a:r>
              <a:rPr lang="en-US" dirty="0"/>
              <a:t>[</a:t>
            </a:r>
            <a:r>
              <a:rPr lang="en-US" i="1" dirty="0" err="1"/>
              <a:t>D</a:t>
            </a:r>
            <a:r>
              <a:rPr lang="en-US" baseline="-25000" dirty="0" err="1"/>
              <a:t>slowdisk</a:t>
            </a:r>
            <a:r>
              <a:rPr lang="en-US" dirty="0"/>
              <a:t>] </a:t>
            </a:r>
            <a:r>
              <a:rPr lang="en-US" dirty="0" smtClean="0"/>
              <a:t>= 1.27 jobs/sec </a:t>
            </a:r>
            <a:r>
              <a:rPr lang="en-US" dirty="0" smtClean="0">
                <a:sym typeface="Symbol"/>
              </a:rPr>
              <a:t>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= 4.8 secs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Where we have used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/>
              <a:t>] </a:t>
            </a:r>
            <a:r>
              <a:rPr lang="en-US" dirty="0">
                <a:sym typeface="Symbol"/>
              </a:rPr>
              <a:t></a:t>
            </a:r>
            <a:r>
              <a:rPr lang="en-US" i="1" dirty="0"/>
              <a:t> </a:t>
            </a:r>
            <a:r>
              <a:rPr lang="en-US" dirty="0"/>
              <a:t>0.05 =</a:t>
            </a:r>
            <a:r>
              <a:rPr lang="en-US" i="1" dirty="0"/>
              <a:t> E</a:t>
            </a:r>
            <a:r>
              <a:rPr lang="en-US" dirty="0"/>
              <a:t>[</a:t>
            </a:r>
            <a:r>
              <a:rPr lang="en-US" i="1" dirty="0" err="1"/>
              <a:t>V</a:t>
            </a:r>
            <a:r>
              <a:rPr lang="en-US" baseline="-25000" dirty="0" err="1"/>
              <a:t>fastdisk</a:t>
            </a:r>
            <a:r>
              <a:rPr lang="en-US" dirty="0"/>
              <a:t>]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</a:t>
            </a:r>
            <a:r>
              <a:rPr lang="en-US" dirty="0" smtClean="0"/>
              <a:t>0.03, and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slowdisk</a:t>
            </a:r>
            <a:r>
              <a:rPr lang="en-US" dirty="0"/>
              <a:t>] +</a:t>
            </a:r>
            <a:r>
              <a:rPr lang="en-US" i="1" dirty="0"/>
              <a:t> </a:t>
            </a:r>
            <a:r>
              <a:rPr lang="en-US" dirty="0" smtClean="0"/>
              <a:t>2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err="1" smtClean="0"/>
              <a:t>V</a:t>
            </a:r>
            <a:r>
              <a:rPr lang="en-US" baseline="-25000" dirty="0" err="1" smtClean="0"/>
              <a:t>fastdisk</a:t>
            </a:r>
            <a:r>
              <a:rPr lang="en-US" dirty="0"/>
              <a:t>] = 110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This gives</a:t>
            </a:r>
            <a:r>
              <a:rPr lang="en-US" i="1" dirty="0"/>
              <a:t> </a:t>
            </a:r>
            <a:r>
              <a:rPr lang="en-US" i="1" dirty="0" err="1"/>
              <a:t>D</a:t>
            </a:r>
            <a:r>
              <a:rPr lang="en-US" baseline="-25000" dirty="0" err="1"/>
              <a:t>max</a:t>
            </a:r>
            <a:r>
              <a:rPr lang="en-US" dirty="0"/>
              <a:t> = </a:t>
            </a:r>
            <a:r>
              <a:rPr lang="en-US" dirty="0" smtClean="0"/>
              <a:t>1.27 </a:t>
            </a:r>
            <a:r>
              <a:rPr lang="en-US" dirty="0"/>
              <a:t>secs</a:t>
            </a:r>
            <a:r>
              <a:rPr lang="en-US" dirty="0" smtClean="0"/>
              <a:t> and </a:t>
            </a:r>
            <a:r>
              <a:rPr lang="en-US" i="1" dirty="0"/>
              <a:t>N</a:t>
            </a:r>
            <a:r>
              <a:rPr lang="en-US" i="1" baseline="30000" dirty="0"/>
              <a:t>*</a:t>
            </a:r>
            <a:r>
              <a:rPr lang="en-US" dirty="0"/>
              <a:t> </a:t>
            </a:r>
            <a:r>
              <a:rPr lang="en-US" dirty="0" smtClean="0"/>
              <a:t>= (</a:t>
            </a:r>
            <a:r>
              <a:rPr lang="en-US" i="1" dirty="0" smtClean="0"/>
              <a:t>D</a:t>
            </a:r>
            <a:r>
              <a:rPr lang="en-US" dirty="0" smtClean="0"/>
              <a:t>+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Z</a:t>
            </a:r>
            <a:r>
              <a:rPr lang="en-US" dirty="0" smtClean="0"/>
              <a:t>])/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>
                <a:sym typeface="Symbol"/>
              </a:rPr>
              <a:t> </a:t>
            </a:r>
            <a:r>
              <a:rPr lang="en-US" dirty="0" smtClean="0"/>
              <a:t> </a:t>
            </a:r>
            <a:r>
              <a:rPr lang="en-US" dirty="0" smtClean="0"/>
              <a:t>16 that remains </a:t>
            </a:r>
            <a:r>
              <a:rPr lang="en-US" dirty="0"/>
              <a:t>smaller than </a:t>
            </a:r>
            <a:r>
              <a:rPr lang="en-US" i="1" dirty="0"/>
              <a:t>N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/>
              <a:t>Hence</a:t>
            </a:r>
            <a:r>
              <a:rPr lang="en-US" i="1" dirty="0"/>
              <a:t>,</a:t>
            </a:r>
            <a:r>
              <a:rPr lang="en-US" dirty="0"/>
              <a:t> throughput and response time are still dominated by</a:t>
            </a:r>
            <a:r>
              <a:rPr lang="en-US" i="1" dirty="0"/>
              <a:t> </a:t>
            </a:r>
            <a:r>
              <a:rPr lang="en-US" i="1" dirty="0" err="1"/>
              <a:t>D</a:t>
            </a:r>
            <a:r>
              <a:rPr lang="en-US" baseline="-25000" dirty="0" err="1"/>
              <a:t>max</a:t>
            </a:r>
            <a:r>
              <a:rPr lang="en-US" dirty="0"/>
              <a:t>, and the system improves to </a:t>
            </a:r>
            <a:r>
              <a:rPr lang="en-US" i="1" dirty="0"/>
              <a:t>X </a:t>
            </a:r>
            <a:r>
              <a:rPr lang="en-US" dirty="0">
                <a:sym typeface="Symbol"/>
              </a:rPr>
              <a:t> </a:t>
            </a:r>
            <a:r>
              <a:rPr lang="en-US" dirty="0" smtClean="0">
                <a:sym typeface="Symbol"/>
              </a:rPr>
              <a:t>0.787 </a:t>
            </a:r>
            <a:r>
              <a:rPr lang="en-US" dirty="0">
                <a:sym typeface="Symbol"/>
              </a:rPr>
              <a:t>jobs/sec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and </a:t>
            </a:r>
            <a:r>
              <a:rPr lang="en-US" i="1" dirty="0">
                <a:sym typeface="Symbol"/>
              </a:rPr>
              <a:t>E</a:t>
            </a:r>
            <a:r>
              <a:rPr lang="en-US" dirty="0">
                <a:sym typeface="Symbol"/>
              </a:rPr>
              <a:t>[</a:t>
            </a:r>
            <a:r>
              <a:rPr lang="en-US" i="1" dirty="0">
                <a:sym typeface="Symbol"/>
              </a:rPr>
              <a:t>R</a:t>
            </a:r>
            <a:r>
              <a:rPr lang="en-US" dirty="0">
                <a:sym typeface="Symbol"/>
              </a:rPr>
              <a:t>] = </a:t>
            </a:r>
            <a:r>
              <a:rPr lang="en-US" dirty="0" smtClean="0">
                <a:sym typeface="Symbol"/>
              </a:rPr>
              <a:t>10.4 secs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53200" y="0"/>
            <a:ext cx="259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Summary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(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+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N/X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Z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 (Response Time Law)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/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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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S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] (Utilization Law)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(Forced Flow Law)</a:t>
            </a:r>
          </a:p>
          <a:p>
            <a:pPr marR="0" lvl="1" indent="-28575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</a:t>
            </a:r>
            <a:r>
              <a:rPr kumimoji="0" lang="en-US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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 (Bottleneck Law)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384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Proportionality relation between the </a:t>
            </a:r>
            <a:r>
              <a:rPr lang="en-US" i="1" dirty="0" smtClean="0"/>
              <a:t>average number of jobs 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dirty="0" smtClean="0"/>
              <a:t>]) in a system and the </a:t>
            </a:r>
            <a:r>
              <a:rPr lang="en-US" i="1" dirty="0" smtClean="0"/>
              <a:t>average system time</a:t>
            </a:r>
            <a:r>
              <a:rPr lang="en-US" dirty="0" smtClean="0"/>
              <a:t> (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T</a:t>
            </a:r>
            <a:r>
              <a:rPr lang="en-US" dirty="0" smtClean="0"/>
              <a:t>]) of those jobs (the </a:t>
            </a:r>
            <a:r>
              <a:rPr lang="en-US" i="1" dirty="0" smtClean="0"/>
              <a:t>job arrival rate</a:t>
            </a:r>
            <a:r>
              <a:rPr lang="en-US" dirty="0" smtClean="0"/>
              <a:t> is the proportionality constant)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 assumptions about the arrival or service processes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Two similar versions: Open and closed systems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Little’s Law for an </a:t>
            </a:r>
            <a:r>
              <a:rPr lang="en-US" dirty="0" err="1" smtClean="0">
                <a:sym typeface="Symbol"/>
              </a:rPr>
              <a:t>ergodic</a:t>
            </a:r>
            <a:r>
              <a:rPr lang="en-US" dirty="0" smtClean="0">
                <a:sym typeface="Symbol"/>
              </a:rPr>
              <a:t> </a:t>
            </a:r>
            <a:r>
              <a:rPr lang="en-US" i="1" u="sng" dirty="0" smtClean="0">
                <a:sym typeface="Symbol"/>
              </a:rPr>
              <a:t>open system</a:t>
            </a:r>
            <a:r>
              <a:rPr lang="en-US" dirty="0" smtClean="0">
                <a:sym typeface="Symbol"/>
              </a:rPr>
              <a:t>: </a:t>
            </a:r>
            <a:r>
              <a:rPr lang="en-US" b="1" i="1" dirty="0" smtClean="0"/>
              <a:t>E</a:t>
            </a:r>
            <a:r>
              <a:rPr lang="en-US" b="1" dirty="0" smtClean="0"/>
              <a:t>[</a:t>
            </a:r>
            <a:r>
              <a:rPr lang="en-US" b="1" i="1" dirty="0" smtClean="0"/>
              <a:t>N</a:t>
            </a:r>
            <a:r>
              <a:rPr lang="en-US" b="1" dirty="0" smtClean="0"/>
              <a:t>] = </a:t>
            </a:r>
            <a:r>
              <a:rPr lang="en-US" b="1" i="1" dirty="0" err="1" smtClean="0"/>
              <a:t>λ</a:t>
            </a:r>
            <a:r>
              <a:rPr lang="en-US" b="1" dirty="0" err="1" smtClean="0">
                <a:sym typeface="Symbol"/>
              </a:rPr>
              <a:t></a:t>
            </a:r>
            <a:r>
              <a:rPr lang="en-US" b="1" i="1" dirty="0" err="1" smtClean="0"/>
              <a:t>E</a:t>
            </a:r>
            <a:r>
              <a:rPr lang="en-US" b="1" dirty="0" smtClean="0"/>
              <a:t>[</a:t>
            </a:r>
            <a:r>
              <a:rPr lang="en-US" b="1" i="1" dirty="0" smtClean="0"/>
              <a:t>T</a:t>
            </a:r>
            <a:r>
              <a:rPr lang="en-US" b="1" dirty="0" smtClean="0"/>
              <a:t>]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λ</a:t>
            </a:r>
            <a:r>
              <a:rPr lang="en-US" dirty="0" smtClean="0"/>
              <a:t> is the average job arrival rate in the system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Little’s law for an </a:t>
            </a:r>
            <a:r>
              <a:rPr lang="en-US" dirty="0" err="1" smtClean="0">
                <a:sym typeface="Symbol"/>
              </a:rPr>
              <a:t>ergodic</a:t>
            </a:r>
            <a:r>
              <a:rPr lang="en-US" dirty="0" smtClean="0">
                <a:sym typeface="Symbol"/>
              </a:rPr>
              <a:t> </a:t>
            </a:r>
            <a:r>
              <a:rPr lang="en-US" i="1" u="sng" dirty="0" smtClean="0">
                <a:sym typeface="Symbol"/>
              </a:rPr>
              <a:t>closed system</a:t>
            </a:r>
            <a:r>
              <a:rPr lang="en-US" dirty="0" smtClean="0">
                <a:sym typeface="Symbol"/>
              </a:rPr>
              <a:t>: </a:t>
            </a:r>
            <a:r>
              <a:rPr lang="en-US" b="1" i="1" dirty="0" smtClean="0"/>
              <a:t>N</a:t>
            </a:r>
            <a:r>
              <a:rPr lang="en-US" b="1" dirty="0" smtClean="0"/>
              <a:t> = </a:t>
            </a:r>
            <a:r>
              <a:rPr lang="en-US" b="1" i="1" dirty="0" smtClean="0"/>
              <a:t>X</a:t>
            </a:r>
            <a:r>
              <a:rPr lang="en-US" b="1" dirty="0" smtClean="0">
                <a:sym typeface="Symbol"/>
              </a:rPr>
              <a:t></a:t>
            </a:r>
            <a:r>
              <a:rPr lang="en-US" b="1" i="1" dirty="0" smtClean="0"/>
              <a:t>E</a:t>
            </a:r>
            <a:r>
              <a:rPr lang="en-US" b="1" dirty="0" smtClean="0"/>
              <a:t>[</a:t>
            </a:r>
            <a:r>
              <a:rPr lang="en-US" b="1" i="1" dirty="0" smtClean="0"/>
              <a:t>T</a:t>
            </a:r>
            <a:r>
              <a:rPr lang="en-US" b="1" dirty="0" smtClean="0"/>
              <a:t>]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is constant and equal to the multi-programming level</a:t>
            </a:r>
            <a:endParaRPr lang="en-US" i="1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X </a:t>
            </a:r>
            <a:r>
              <a:rPr lang="en-US" dirty="0" smtClean="0">
                <a:sym typeface="Symbol"/>
              </a:rPr>
              <a:t>is the system throughput (rate of job completion)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+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], where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is response time, and 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 think time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Alternative version (Response Time Law): </a:t>
            </a:r>
            <a:r>
              <a:rPr lang="en-US" sz="3400" b="1" i="1" dirty="0" smtClean="0">
                <a:sym typeface="Symbol"/>
              </a:rPr>
              <a:t>E</a:t>
            </a:r>
            <a:r>
              <a:rPr lang="en-US" sz="3400" b="1" dirty="0" smtClean="0">
                <a:sym typeface="Symbol"/>
              </a:rPr>
              <a:t>[</a:t>
            </a:r>
            <a:r>
              <a:rPr lang="en-US" sz="3400" b="1" i="1" dirty="0" smtClean="0">
                <a:sym typeface="Symbol"/>
              </a:rPr>
              <a:t>R</a:t>
            </a:r>
            <a:r>
              <a:rPr lang="en-US" sz="3400" b="1" dirty="0" smtClean="0">
                <a:sym typeface="Symbol"/>
              </a:rPr>
              <a:t>] = </a:t>
            </a:r>
            <a:r>
              <a:rPr lang="en-US" sz="3400" b="1" i="1" dirty="0" smtClean="0">
                <a:sym typeface="Symbol"/>
              </a:rPr>
              <a:t>N/X </a:t>
            </a:r>
            <a:r>
              <a:rPr lang="en-US" sz="3400" b="1" dirty="0" smtClean="0">
                <a:sym typeface="Symbol"/>
              </a:rPr>
              <a:t>– </a:t>
            </a:r>
            <a:r>
              <a:rPr lang="en-US" sz="3400" b="1" i="1" dirty="0" smtClean="0">
                <a:sym typeface="Symbol"/>
              </a:rPr>
              <a:t>E</a:t>
            </a:r>
            <a:r>
              <a:rPr lang="en-US" sz="3400" b="1" dirty="0" smtClean="0">
                <a:sym typeface="Symbol"/>
              </a:rPr>
              <a:t>[</a:t>
            </a:r>
            <a:r>
              <a:rPr lang="en-US" sz="3400" b="1" i="1" dirty="0" smtClean="0">
                <a:sym typeface="Symbol"/>
              </a:rPr>
              <a:t>Z</a:t>
            </a:r>
            <a:r>
              <a:rPr lang="en-US" sz="3400" b="1" dirty="0" smtClean="0">
                <a:sym typeface="Symbol"/>
              </a:rPr>
              <a:t>]</a:t>
            </a:r>
            <a:r>
              <a:rPr lang="en-US" dirty="0" smtClean="0">
                <a:sym typeface="Symbol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32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Little’s Law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343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Assume that the above system is </a:t>
            </a:r>
            <a:r>
              <a:rPr lang="en-US" dirty="0" err="1" smtClean="0"/>
              <a:t>ergodic</a:t>
            </a:r>
            <a:r>
              <a:rPr lang="en-US" dirty="0" smtClean="0"/>
              <a:t> with </a:t>
            </a:r>
            <a:r>
              <a:rPr lang="en-US" i="1" dirty="0" smtClean="0"/>
              <a:t>X</a:t>
            </a:r>
            <a:r>
              <a:rPr lang="en-US" dirty="0" smtClean="0"/>
              <a:t> = </a:t>
            </a:r>
            <a:r>
              <a:rPr lang="en-US" i="1" dirty="0" smtClean="0">
                <a:sym typeface="Symbol"/>
              </a:rPr>
              <a:t>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+</a:t>
            </a:r>
            <a:r>
              <a:rPr lang="en-US" i="1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, where </a:t>
            </a:r>
            <a:r>
              <a:rPr lang="en-US" i="1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1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is he arrival rate of red (green) jobs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>
                <a:sym typeface="Symbol"/>
              </a:rPr>
              <a:t>Ergodicity</a:t>
            </a:r>
            <a:r>
              <a:rPr lang="en-US" dirty="0" smtClean="0">
                <a:sym typeface="Symbol"/>
              </a:rPr>
              <a:t> requires </a:t>
            </a:r>
            <a:r>
              <a:rPr lang="en-US" i="1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&lt; </a:t>
            </a:r>
            <a:r>
              <a:rPr lang="en-US" i="1" dirty="0" smtClean="0">
                <a:sym typeface="Symbol"/>
              </a:rPr>
              <a:t>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Utilization Law: system = server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Let </a:t>
            </a:r>
            <a:r>
              <a:rPr lang="en-US" i="1" dirty="0" smtClean="0">
                <a:sym typeface="Symbol"/>
              </a:rPr>
              <a:t>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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be fraction of time server is busy (with type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jobs) – Note: This is also the average number of (type 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 jobs in service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Little’s Law implies </a:t>
            </a:r>
            <a:r>
              <a:rPr lang="en-US" i="1" dirty="0" smtClean="0">
                <a:sym typeface="Symbol"/>
              </a:rPr>
              <a:t> = 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  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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= 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</a:t>
            </a:r>
            <a:r>
              <a:rPr lang="en-US" dirty="0" smtClean="0">
                <a:sym typeface="Symbol"/>
              </a:rPr>
              <a:t>), or </a:t>
            </a:r>
            <a:r>
              <a:rPr lang="en-US" i="1" dirty="0" smtClean="0">
                <a:sym typeface="Symbol"/>
              </a:rPr>
              <a:t> = 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]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Symbol"/>
              </a:rPr>
              <a:t>Note: If E[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]  E[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], then </a:t>
            </a:r>
            <a:r>
              <a:rPr lang="en-US" i="1" dirty="0" smtClean="0">
                <a:sym typeface="Symbol"/>
              </a:rPr>
              <a:t>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= 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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,</a:t>
            </a:r>
            <a:r>
              <a:rPr lang="en-US" dirty="0" smtClean="0">
                <a:sym typeface="Symbol"/>
              </a:rPr>
              <a:t> where </a:t>
            </a:r>
            <a:r>
              <a:rPr lang="en-US" i="1" dirty="0" smtClean="0">
                <a:sym typeface="Symbol"/>
              </a:rPr>
              <a:t>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E[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]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Time in queue: system = queue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E[</a:t>
            </a:r>
            <a:r>
              <a:rPr lang="en-US" i="1" dirty="0" err="1" smtClean="0">
                <a:sym typeface="Symbol"/>
              </a:rPr>
              <a:t>N</a:t>
            </a:r>
            <a:r>
              <a:rPr lang="en-US" i="1" baseline="-25000" dirty="0" err="1" smtClean="0">
                <a:sym typeface="Symbol"/>
              </a:rPr>
              <a:t>Q</a:t>
            </a:r>
            <a:r>
              <a:rPr lang="en-US" i="1" baseline="30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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Q</a:t>
            </a:r>
            <a:r>
              <a:rPr lang="en-US" i="1" baseline="30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 25"/>
          <p:cNvGrpSpPr/>
          <p:nvPr/>
        </p:nvGrpSpPr>
        <p:grpSpPr>
          <a:xfrm>
            <a:off x="2734733" y="1600200"/>
            <a:ext cx="1837267" cy="550333"/>
            <a:chOff x="2734733" y="1600200"/>
            <a:chExt cx="1837267" cy="550333"/>
          </a:xfrm>
        </p:grpSpPr>
        <p:sp>
          <p:nvSpPr>
            <p:cNvPr id="6" name="Freeform 5"/>
            <p:cNvSpPr/>
            <p:nvPr/>
          </p:nvSpPr>
          <p:spPr>
            <a:xfrm>
              <a:off x="2734733" y="1600200"/>
              <a:ext cx="1837267" cy="550333"/>
            </a:xfrm>
            <a:custGeom>
              <a:avLst/>
              <a:gdLst>
                <a:gd name="connsiteX0" fmla="*/ 8467 w 1837267"/>
                <a:gd name="connsiteY0" fmla="*/ 0 h 550333"/>
                <a:gd name="connsiteX1" fmla="*/ 1837267 w 1837267"/>
                <a:gd name="connsiteY1" fmla="*/ 0 h 550333"/>
                <a:gd name="connsiteX2" fmla="*/ 1837267 w 1837267"/>
                <a:gd name="connsiteY2" fmla="*/ 550333 h 550333"/>
                <a:gd name="connsiteX3" fmla="*/ 0 w 1837267"/>
                <a:gd name="connsiteY3" fmla="*/ 550333 h 55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7267" h="550333">
                  <a:moveTo>
                    <a:pt x="8467" y="0"/>
                  </a:moveTo>
                  <a:lnTo>
                    <a:pt x="1837267" y="0"/>
                  </a:lnTo>
                  <a:lnTo>
                    <a:pt x="1837267" y="550333"/>
                  </a:lnTo>
                  <a:lnTo>
                    <a:pt x="0" y="550333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44196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2672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1148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9624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8100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6576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5052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3528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2004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0480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895600" y="1608666"/>
              <a:ext cx="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4572000" y="1608666"/>
            <a:ext cx="609600" cy="5334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ym typeface="Symbol"/>
              </a:rPr>
              <a:t></a:t>
            </a:r>
            <a:endParaRPr lang="en-US" i="1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181600" y="1869017"/>
            <a:ext cx="381000" cy="126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28800" y="17526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828800" y="19812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eft Brace 27"/>
          <p:cNvSpPr/>
          <p:nvPr/>
        </p:nvSpPr>
        <p:spPr>
          <a:xfrm>
            <a:off x="1710268" y="1659466"/>
            <a:ext cx="76200" cy="4572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380067" y="1676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ym typeface="Symbol"/>
              </a:rPr>
              <a:t></a:t>
            </a:r>
            <a:endParaRPr lang="en-US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2057400" y="1388534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ym typeface="Symbol"/>
              </a:rPr>
              <a:t>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7400" y="1905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ym typeface="Symbol"/>
              </a:rPr>
              <a:t>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62400" y="1608667"/>
            <a:ext cx="152400" cy="533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419600" y="1608667"/>
            <a:ext cx="152400" cy="5334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114800" y="1608667"/>
            <a:ext cx="152400" cy="5334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810000" y="1608667"/>
            <a:ext cx="152400" cy="5334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657600" y="1608667"/>
            <a:ext cx="152400" cy="5334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267200" y="1608667"/>
            <a:ext cx="152400" cy="533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505200" y="1608667"/>
            <a:ext cx="152400" cy="533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352800" y="1608667"/>
            <a:ext cx="152400" cy="533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438400" y="1219200"/>
            <a:ext cx="152400" cy="533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905000" y="1447800"/>
            <a:ext cx="152400" cy="53340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546599" y="1396998"/>
            <a:ext cx="685800" cy="990600"/>
          </a:xfrm>
          <a:prstGeom prst="ellips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667000" y="1371600"/>
            <a:ext cx="2133600" cy="990600"/>
          </a:xfrm>
          <a:prstGeom prst="ellips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Little’s Law –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305800" cy="2286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Assume </a:t>
            </a:r>
            <a:r>
              <a:rPr lang="en-US" i="1" dirty="0" smtClean="0"/>
              <a:t>N =</a:t>
            </a:r>
            <a:r>
              <a:rPr lang="en-US" dirty="0" smtClean="0"/>
              <a:t> 10,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Z</a:t>
            </a:r>
            <a:r>
              <a:rPr lang="en-US" dirty="0" smtClean="0"/>
              <a:t>] = 5secs, and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R</a:t>
            </a:r>
            <a:r>
              <a:rPr lang="en-US" dirty="0" smtClean="0"/>
              <a:t>] = 15secs</a:t>
            </a:r>
          </a:p>
          <a:p>
            <a:r>
              <a:rPr lang="en-US" dirty="0" smtClean="0"/>
              <a:t>What is the system throughput </a:t>
            </a:r>
            <a:r>
              <a:rPr lang="en-US" i="1" dirty="0" smtClean="0"/>
              <a:t>X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N = X</a:t>
            </a:r>
            <a:r>
              <a:rPr lang="en-US" dirty="0" smtClean="0">
                <a:sym typeface="Symbol"/>
              </a:rPr>
              <a:t>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] +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	</a:t>
            </a:r>
            <a:r>
              <a:rPr lang="en-US" i="1" dirty="0" smtClean="0">
                <a:sym typeface="Symbol"/>
              </a:rPr>
              <a:t> X =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N/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+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]) = 10/(5+15) = 0.5 jobs/sec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4038600" y="1143000"/>
            <a:ext cx="685800" cy="1295400"/>
            <a:chOff x="3124200" y="1447800"/>
            <a:chExt cx="685800" cy="1295400"/>
          </a:xfrm>
        </p:grpSpPr>
        <p:sp>
          <p:nvSpPr>
            <p:cNvPr id="44" name="Left Brace 43"/>
            <p:cNvSpPr/>
            <p:nvPr/>
          </p:nvSpPr>
          <p:spPr>
            <a:xfrm>
              <a:off x="3352800" y="1447800"/>
              <a:ext cx="76200" cy="12954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Left Brace 44"/>
            <p:cNvSpPr/>
            <p:nvPr/>
          </p:nvSpPr>
          <p:spPr>
            <a:xfrm flipH="1">
              <a:off x="3733800" y="1447800"/>
              <a:ext cx="76200" cy="12954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449548" y="1493178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459822" y="1773148"/>
              <a:ext cx="228600" cy="2286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3470096" y="2504326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24200" y="1981200"/>
              <a:ext cx="677108" cy="4572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sp>
        <p:nvSpPr>
          <p:cNvPr id="25602" name="Cloud"/>
          <p:cNvSpPr>
            <a:spLocks noChangeAspect="1" noEditPoints="1" noChangeArrowheads="1"/>
          </p:cNvSpPr>
          <p:nvPr/>
        </p:nvSpPr>
        <p:spPr bwMode="auto">
          <a:xfrm>
            <a:off x="3200400" y="2509838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5035192" y="3276600"/>
            <a:ext cx="848474" cy="228600"/>
            <a:chOff x="6390526" y="3422579"/>
            <a:chExt cx="848474" cy="228600"/>
          </a:xfrm>
        </p:grpSpPr>
        <p:sp>
          <p:nvSpPr>
            <p:cNvPr id="54" name="Freeform 53"/>
            <p:cNvSpPr/>
            <p:nvPr/>
          </p:nvSpPr>
          <p:spPr>
            <a:xfrm>
              <a:off x="6390526" y="3423863"/>
              <a:ext cx="616449" cy="226032"/>
            </a:xfrm>
            <a:custGeom>
              <a:avLst/>
              <a:gdLst>
                <a:gd name="connsiteX0" fmla="*/ 10274 w 616449"/>
                <a:gd name="connsiteY0" fmla="*/ 0 h 226032"/>
                <a:gd name="connsiteX1" fmla="*/ 606175 w 616449"/>
                <a:gd name="connsiteY1" fmla="*/ 0 h 226032"/>
                <a:gd name="connsiteX2" fmla="*/ 616449 w 616449"/>
                <a:gd name="connsiteY2" fmla="*/ 226032 h 226032"/>
                <a:gd name="connsiteX3" fmla="*/ 0 w 616449"/>
                <a:gd name="connsiteY3" fmla="*/ 226032 h 226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6449" h="226032">
                  <a:moveTo>
                    <a:pt x="10274" y="0"/>
                  </a:moveTo>
                  <a:lnTo>
                    <a:pt x="606175" y="0"/>
                  </a:lnTo>
                  <a:lnTo>
                    <a:pt x="616449" y="226032"/>
                  </a:lnTo>
                  <a:lnTo>
                    <a:pt x="0" y="22603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6903378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806630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720156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6633682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6547208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60734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7010400" y="3422579"/>
              <a:ext cx="228600" cy="2286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804008" y="3657600"/>
            <a:ext cx="848474" cy="228600"/>
            <a:chOff x="6390526" y="3422579"/>
            <a:chExt cx="848474" cy="228600"/>
          </a:xfrm>
        </p:grpSpPr>
        <p:sp>
          <p:nvSpPr>
            <p:cNvPr id="65" name="Freeform 64"/>
            <p:cNvSpPr/>
            <p:nvPr/>
          </p:nvSpPr>
          <p:spPr>
            <a:xfrm>
              <a:off x="6390526" y="3423863"/>
              <a:ext cx="616449" cy="226032"/>
            </a:xfrm>
            <a:custGeom>
              <a:avLst/>
              <a:gdLst>
                <a:gd name="connsiteX0" fmla="*/ 10274 w 616449"/>
                <a:gd name="connsiteY0" fmla="*/ 0 h 226032"/>
                <a:gd name="connsiteX1" fmla="*/ 606175 w 616449"/>
                <a:gd name="connsiteY1" fmla="*/ 0 h 226032"/>
                <a:gd name="connsiteX2" fmla="*/ 616449 w 616449"/>
                <a:gd name="connsiteY2" fmla="*/ 226032 h 226032"/>
                <a:gd name="connsiteX3" fmla="*/ 0 w 616449"/>
                <a:gd name="connsiteY3" fmla="*/ 226032 h 226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6449" h="226032">
                  <a:moveTo>
                    <a:pt x="10274" y="0"/>
                  </a:moveTo>
                  <a:lnTo>
                    <a:pt x="606175" y="0"/>
                  </a:lnTo>
                  <a:lnTo>
                    <a:pt x="616449" y="226032"/>
                  </a:lnTo>
                  <a:lnTo>
                    <a:pt x="0" y="22603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6903378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806630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20156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6633682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547208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460734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7010400" y="3422579"/>
              <a:ext cx="228600" cy="2286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793734" y="2895600"/>
            <a:ext cx="848474" cy="228600"/>
            <a:chOff x="6390526" y="3422579"/>
            <a:chExt cx="848474" cy="228600"/>
          </a:xfrm>
        </p:grpSpPr>
        <p:sp>
          <p:nvSpPr>
            <p:cNvPr id="74" name="Freeform 73"/>
            <p:cNvSpPr/>
            <p:nvPr/>
          </p:nvSpPr>
          <p:spPr>
            <a:xfrm>
              <a:off x="6390526" y="3423863"/>
              <a:ext cx="616449" cy="226032"/>
            </a:xfrm>
            <a:custGeom>
              <a:avLst/>
              <a:gdLst>
                <a:gd name="connsiteX0" fmla="*/ 10274 w 616449"/>
                <a:gd name="connsiteY0" fmla="*/ 0 h 226032"/>
                <a:gd name="connsiteX1" fmla="*/ 606175 w 616449"/>
                <a:gd name="connsiteY1" fmla="*/ 0 h 226032"/>
                <a:gd name="connsiteX2" fmla="*/ 616449 w 616449"/>
                <a:gd name="connsiteY2" fmla="*/ 226032 h 226032"/>
                <a:gd name="connsiteX3" fmla="*/ 0 w 616449"/>
                <a:gd name="connsiteY3" fmla="*/ 226032 h 226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6449" h="226032">
                  <a:moveTo>
                    <a:pt x="10274" y="0"/>
                  </a:moveTo>
                  <a:lnTo>
                    <a:pt x="606175" y="0"/>
                  </a:lnTo>
                  <a:lnTo>
                    <a:pt x="616449" y="226032"/>
                  </a:lnTo>
                  <a:lnTo>
                    <a:pt x="0" y="226032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6903378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806630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6720156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633682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547208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460734" y="3423863"/>
              <a:ext cx="10274" cy="226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/>
            <p:cNvSpPr/>
            <p:nvPr/>
          </p:nvSpPr>
          <p:spPr>
            <a:xfrm>
              <a:off x="7010400" y="3422579"/>
              <a:ext cx="228600" cy="2286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Freeform 81"/>
          <p:cNvSpPr/>
          <p:nvPr/>
        </p:nvSpPr>
        <p:spPr>
          <a:xfrm>
            <a:off x="2486346" y="1787703"/>
            <a:ext cx="1777429" cy="1623317"/>
          </a:xfrm>
          <a:custGeom>
            <a:avLst/>
            <a:gdLst>
              <a:gd name="connsiteX0" fmla="*/ 1777429 w 1777429"/>
              <a:gd name="connsiteY0" fmla="*/ 0 h 1623317"/>
              <a:gd name="connsiteX1" fmla="*/ 0 w 1777429"/>
              <a:gd name="connsiteY1" fmla="*/ 0 h 1623317"/>
              <a:gd name="connsiteX2" fmla="*/ 20548 w 1777429"/>
              <a:gd name="connsiteY2" fmla="*/ 1623317 h 1623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7429" h="1623317">
                <a:moveTo>
                  <a:pt x="1777429" y="0"/>
                </a:moveTo>
                <a:lnTo>
                  <a:pt x="0" y="0"/>
                </a:lnTo>
                <a:lnTo>
                  <a:pt x="20548" y="1623317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>
            <a:stCxn id="82" idx="2"/>
          </p:cNvCxnSpPr>
          <p:nvPr/>
        </p:nvCxnSpPr>
        <p:spPr>
          <a:xfrm flipV="1">
            <a:off x="2506894" y="2971800"/>
            <a:ext cx="1303106" cy="4392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514600" y="3429000"/>
            <a:ext cx="129540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reeform 86"/>
          <p:cNvSpPr/>
          <p:nvPr/>
        </p:nvSpPr>
        <p:spPr>
          <a:xfrm>
            <a:off x="4623372" y="3010328"/>
            <a:ext cx="205483" cy="760288"/>
          </a:xfrm>
          <a:custGeom>
            <a:avLst/>
            <a:gdLst>
              <a:gd name="connsiteX0" fmla="*/ 0 w 205483"/>
              <a:gd name="connsiteY0" fmla="*/ 0 h 760288"/>
              <a:gd name="connsiteX1" fmla="*/ 184935 w 205483"/>
              <a:gd name="connsiteY1" fmla="*/ 0 h 760288"/>
              <a:gd name="connsiteX2" fmla="*/ 205483 w 205483"/>
              <a:gd name="connsiteY2" fmla="*/ 760288 h 760288"/>
              <a:gd name="connsiteX3" fmla="*/ 30823 w 205483"/>
              <a:gd name="connsiteY3" fmla="*/ 760288 h 760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483" h="760288">
                <a:moveTo>
                  <a:pt x="0" y="0"/>
                </a:moveTo>
                <a:lnTo>
                  <a:pt x="184935" y="0"/>
                </a:lnTo>
                <a:lnTo>
                  <a:pt x="205483" y="760288"/>
                </a:lnTo>
                <a:lnTo>
                  <a:pt x="30823" y="760288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4829712" y="3383622"/>
            <a:ext cx="228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reeform 89"/>
          <p:cNvSpPr/>
          <p:nvPr/>
        </p:nvSpPr>
        <p:spPr>
          <a:xfrm>
            <a:off x="4705564" y="1808252"/>
            <a:ext cx="2044557" cy="1551398"/>
          </a:xfrm>
          <a:custGeom>
            <a:avLst/>
            <a:gdLst>
              <a:gd name="connsiteX0" fmla="*/ 1181528 w 2044557"/>
              <a:gd name="connsiteY0" fmla="*/ 1551398 h 1551398"/>
              <a:gd name="connsiteX1" fmla="*/ 2034283 w 2044557"/>
              <a:gd name="connsiteY1" fmla="*/ 1551398 h 1551398"/>
              <a:gd name="connsiteX2" fmla="*/ 2044557 w 2044557"/>
              <a:gd name="connsiteY2" fmla="*/ 0 h 1551398"/>
              <a:gd name="connsiteX3" fmla="*/ 0 w 2044557"/>
              <a:gd name="connsiteY3" fmla="*/ 0 h 1551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4557" h="1551398">
                <a:moveTo>
                  <a:pt x="1181528" y="1551398"/>
                </a:moveTo>
                <a:lnTo>
                  <a:pt x="2034283" y="1551398"/>
                </a:lnTo>
                <a:cubicBezTo>
                  <a:pt x="2037708" y="1034265"/>
                  <a:pt x="2041132" y="517133"/>
                  <a:pt x="2044557" y="0"/>
                </a:cubicBez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2057400" y="3135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6096000" y="3288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800600" y="129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Forced Flow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Relates system throughput to throughput of individual device</a:t>
            </a:r>
          </a:p>
          <a:p>
            <a:pPr lvl="1">
              <a:lnSpc>
                <a:spcPct val="110000"/>
              </a:lnSpc>
            </a:pPr>
            <a:r>
              <a:rPr lang="en-US" i="1" dirty="0" smtClean="0"/>
              <a:t>X</a:t>
            </a:r>
            <a:r>
              <a:rPr lang="en-US" dirty="0" smtClean="0"/>
              <a:t> is system throughput,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 is throughput of device </a:t>
            </a:r>
            <a:r>
              <a:rPr lang="en-US" i="1" dirty="0" err="1" smtClean="0"/>
              <a:t>i</a:t>
            </a:r>
            <a:endParaRPr lang="en-US" i="1" dirty="0" smtClean="0"/>
          </a:p>
          <a:p>
            <a:pPr lvl="1">
              <a:lnSpc>
                <a:spcPct val="110000"/>
              </a:lnSpc>
            </a:pP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is </a:t>
            </a:r>
            <a:r>
              <a:rPr lang="en-US" dirty="0" smtClean="0"/>
              <a:t>average number </a:t>
            </a:r>
            <a:r>
              <a:rPr lang="en-US" dirty="0" smtClean="0"/>
              <a:t>of visit to device </a:t>
            </a:r>
            <a:r>
              <a:rPr lang="en-US" i="1" dirty="0" err="1" smtClean="0"/>
              <a:t>i</a:t>
            </a:r>
            <a:r>
              <a:rPr lang="en-US" dirty="0" smtClean="0"/>
              <a:t> per job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Forced Flow Law: 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i="1" dirty="0" smtClean="0"/>
              <a:t> = 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]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>
                <a:sym typeface="Symbol"/>
              </a:rPr>
              <a:t>X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ym typeface="Symbol"/>
              </a:rPr>
              <a:t>Basically accounts for the fact that for every system completion, there must have been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] completions (visits) at device </a:t>
            </a:r>
            <a:r>
              <a:rPr lang="en-US" i="1" dirty="0" err="1" smtClean="0"/>
              <a:t>i</a:t>
            </a:r>
            <a:r>
              <a:rPr lang="en-US" dirty="0" smtClean="0"/>
              <a:t>, so the rate of completion at device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must be higher in that same proportion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 is the per job service demand at device </a:t>
            </a:r>
            <a:r>
              <a:rPr lang="en-US" i="1" dirty="0" err="1" smtClean="0"/>
              <a:t>i</a:t>
            </a:r>
            <a:r>
              <a:rPr lang="en-US" i="1" dirty="0" smtClean="0"/>
              <a:t>, i.e.,</a:t>
            </a:r>
            <a:r>
              <a:rPr lang="en-US" dirty="0" smtClean="0"/>
              <a:t> total demand across all visits to device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i="1" dirty="0" smtClean="0"/>
              <a:t> = S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,1</a:t>
            </a:r>
            <a:r>
              <a:rPr lang="en-US" dirty="0" smtClean="0"/>
              <a:t> + </a:t>
            </a:r>
            <a:r>
              <a:rPr lang="en-US" i="1" dirty="0" smtClean="0"/>
              <a:t>S</a:t>
            </a:r>
            <a:r>
              <a:rPr lang="en-US" i="1" baseline="-25000" dirty="0" smtClean="0"/>
              <a:t>i,</a:t>
            </a:r>
            <a:r>
              <a:rPr lang="en-US" baseline="-25000" dirty="0" smtClean="0"/>
              <a:t>2</a:t>
            </a:r>
            <a:r>
              <a:rPr lang="en-US" dirty="0" smtClean="0"/>
              <a:t> + … +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i,V</a:t>
            </a:r>
            <a:r>
              <a:rPr lang="en-US" i="1" baseline="-42000" dirty="0" err="1" smtClean="0"/>
              <a:t>i</a:t>
            </a:r>
            <a:endParaRPr lang="en-US" i="1" baseline="-42000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This implies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] 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]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], if 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and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are independent (a typical scenario)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Note that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] =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/</a:t>
            </a:r>
            <a:r>
              <a:rPr lang="en-US" i="1" dirty="0" smtClean="0"/>
              <a:t>C, </a:t>
            </a:r>
            <a:r>
              <a:rPr lang="en-US" dirty="0" smtClean="0"/>
              <a:t>where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 is the busy time at device </a:t>
            </a:r>
            <a:r>
              <a:rPr lang="en-US" i="1" dirty="0" err="1" smtClean="0"/>
              <a:t>i</a:t>
            </a:r>
            <a:r>
              <a:rPr lang="en-US" dirty="0" smtClean="0"/>
              <a:t> and </a:t>
            </a:r>
            <a:r>
              <a:rPr lang="en-US" i="1" dirty="0" smtClean="0"/>
              <a:t>C</a:t>
            </a:r>
            <a:r>
              <a:rPr lang="en-US" dirty="0" smtClean="0"/>
              <a:t> is the number of service completion during that time period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Bottleneck Law:  </a:t>
            </a:r>
            <a:r>
              <a:rPr lang="en-US" i="1" dirty="0" smtClean="0">
                <a:sym typeface="Symbol"/>
              </a:rPr>
              <a:t>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 X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]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(</a:t>
            </a:r>
            <a:r>
              <a:rPr lang="en-US" i="1" dirty="0" smtClean="0">
                <a:sym typeface="Symbol"/>
              </a:rPr>
              <a:t>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i="1" dirty="0" smtClean="0"/>
              <a:t>=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i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  <a:r>
              <a:rPr lang="en-US" dirty="0" smtClean="0"/>
              <a:t>]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]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  <a:r>
              <a:rPr lang="en-US" dirty="0" smtClean="0"/>
              <a:t>]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 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])</a:t>
            </a:r>
            <a:endParaRPr lang="en-US" i="1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Rate of outside arrivals is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and each such arrival contributes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] worth of service time at device </a:t>
            </a:r>
            <a:r>
              <a:rPr lang="en-US" i="1" dirty="0" err="1" smtClean="0"/>
              <a:t>i</a:t>
            </a:r>
            <a:r>
              <a:rPr lang="en-US" dirty="0" smtClean="0"/>
              <a:t>, so that device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is busy a </a:t>
            </a:r>
            <a:r>
              <a:rPr lang="en-US" dirty="0" smtClean="0"/>
              <a:t>fraction of time (</a:t>
            </a:r>
            <a:r>
              <a:rPr lang="en-US" i="1" dirty="0" smtClean="0">
                <a:sym typeface="Symbol"/>
              </a:rPr>
              <a:t></a:t>
            </a:r>
            <a:r>
              <a:rPr lang="en-US" i="1" baseline="-25000" dirty="0" err="1" smtClean="0"/>
              <a:t>i</a:t>
            </a:r>
            <a:r>
              <a:rPr lang="en-US" dirty="0" smtClean="0"/>
              <a:t>) equal </a:t>
            </a:r>
            <a:r>
              <a:rPr lang="en-US" dirty="0" smtClean="0"/>
              <a:t>to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 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Open systems</a:t>
            </a:r>
          </a:p>
          <a:p>
            <a:pPr lvl="1">
              <a:lnSpc>
                <a:spcPct val="110000"/>
              </a:lnSpc>
            </a:pP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dirty="0" smtClean="0"/>
              <a:t>] = </a:t>
            </a:r>
            <a:r>
              <a:rPr lang="en-US" i="1" dirty="0" err="1" smtClean="0"/>
              <a:t>λ</a:t>
            </a:r>
            <a:r>
              <a:rPr lang="en-US" dirty="0" err="1" smtClean="0">
                <a:sym typeface="Symbol"/>
              </a:rPr>
              <a:t></a:t>
            </a:r>
            <a:r>
              <a:rPr lang="en-US" i="1" dirty="0" err="1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T</a:t>
            </a:r>
            <a:r>
              <a:rPr lang="en-US" dirty="0" smtClean="0"/>
              <a:t>]  (Little’s Law)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err="1" smtClean="0">
                <a:sym typeface="Symbol"/>
              </a:rPr>
              <a:t>N</a:t>
            </a:r>
            <a:r>
              <a:rPr lang="en-US" baseline="-25000" dirty="0" err="1" smtClean="0">
                <a:sym typeface="Symbol"/>
              </a:rPr>
              <a:t>subsystem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</a:t>
            </a:r>
            <a:r>
              <a:rPr lang="en-US" baseline="-25000" dirty="0" err="1" smtClean="0">
                <a:sym typeface="Symbol"/>
              </a:rPr>
              <a:t>subsytem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baseline="-25000" dirty="0" err="1" smtClean="0">
                <a:sym typeface="Symbol"/>
              </a:rPr>
              <a:t>subsystem</a:t>
            </a:r>
            <a:r>
              <a:rPr lang="en-US" dirty="0" smtClean="0">
                <a:sym typeface="Symbol"/>
              </a:rPr>
              <a:t>]</a:t>
            </a:r>
            <a:r>
              <a:rPr lang="en-US" dirty="0" smtClean="0"/>
              <a:t> (Little’s Law)</a:t>
            </a:r>
            <a:endParaRPr lang="en-US" dirty="0" smtClean="0">
              <a:sym typeface="Symbol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sym typeface="Symbol"/>
              </a:rPr>
              <a:t>Closed systems</a:t>
            </a:r>
          </a:p>
          <a:p>
            <a:pPr lvl="1">
              <a:lnSpc>
                <a:spcPct val="110000"/>
              </a:lnSpc>
            </a:pPr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n-US" i="1" dirty="0" smtClean="0"/>
              <a:t>X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T</a:t>
            </a:r>
            <a:r>
              <a:rPr lang="en-US" dirty="0" smtClean="0"/>
              <a:t>] = </a:t>
            </a:r>
            <a:r>
              <a:rPr lang="en-US" i="1" dirty="0" smtClean="0"/>
              <a:t>X</a:t>
            </a:r>
            <a:r>
              <a:rPr lang="en-US" dirty="0" smtClean="0">
                <a:sym typeface="Symbol"/>
              </a:rPr>
              <a:t>(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R</a:t>
            </a:r>
            <a:r>
              <a:rPr lang="en-US" dirty="0" smtClean="0"/>
              <a:t>] +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Z</a:t>
            </a:r>
            <a:r>
              <a:rPr lang="en-US" dirty="0" smtClean="0"/>
              <a:t>]) (Little’s Law)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N/X </a:t>
            </a:r>
            <a:r>
              <a:rPr lang="en-US" dirty="0" smtClean="0">
                <a:sym typeface="Symbol"/>
              </a:rPr>
              <a:t>–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]  (Response Time Law)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i="1" dirty="0" smtClean="0">
                <a:sym typeface="Symbol"/>
              </a:rPr>
              <a:t>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= 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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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baseline="-25000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] = </a:t>
            </a:r>
            <a:r>
              <a:rPr lang="en-US" i="1" dirty="0" smtClean="0">
                <a:sym typeface="Symbol"/>
              </a:rPr>
              <a:t>X</a:t>
            </a:r>
            <a:r>
              <a:rPr lang="en-US" i="1" baseline="-25000" dirty="0" smtClean="0">
                <a:sym typeface="Symbol"/>
              </a:rPr>
              <a:t>i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] (Utilization Law)</a:t>
            </a:r>
            <a:endParaRPr lang="en-US" b="1" dirty="0" smtClean="0"/>
          </a:p>
          <a:p>
            <a:pPr lvl="1">
              <a:lnSpc>
                <a:spcPct val="110000"/>
              </a:lnSpc>
            </a:pP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i="1" dirty="0" smtClean="0"/>
              <a:t> = E</a:t>
            </a:r>
            <a:r>
              <a:rPr lang="en-US" dirty="0" smtClean="0"/>
              <a:t>[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]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(Forced Flow Law)</a:t>
            </a:r>
          </a:p>
          <a:p>
            <a:pPr lvl="1">
              <a:lnSpc>
                <a:spcPct val="110000"/>
              </a:lnSpc>
            </a:pPr>
            <a:r>
              <a:rPr lang="en-US" i="1" dirty="0" smtClean="0">
                <a:sym typeface="Symbol"/>
              </a:rPr>
              <a:t>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 X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] (Bottleneck Law)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on Little’s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Bounds on throughput and response time for closed systems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where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 = max</a:t>
            </a:r>
            <a:r>
              <a:rPr lang="en-US" i="1" baseline="-25000" dirty="0" smtClean="0"/>
              <a:t>i</a:t>
            </a:r>
            <a:r>
              <a:rPr lang="en-US" dirty="0" smtClean="0"/>
              <a:t>{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Di</a:t>
            </a:r>
            <a:r>
              <a:rPr lang="en-US" dirty="0" smtClean="0"/>
              <a:t>]} (system bottleneck)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First expression holds for </a:t>
            </a:r>
            <a:r>
              <a:rPr lang="en-US" i="1" dirty="0" smtClean="0"/>
              <a:t>N</a:t>
            </a:r>
            <a:r>
              <a:rPr lang="en-US" dirty="0" smtClean="0"/>
              <a:t> small, while second expression holds for </a:t>
            </a:r>
            <a:r>
              <a:rPr lang="en-US" i="1" dirty="0" smtClean="0"/>
              <a:t>N</a:t>
            </a:r>
            <a:r>
              <a:rPr lang="en-US" dirty="0" smtClean="0"/>
              <a:t> large</a:t>
            </a:r>
          </a:p>
          <a:p>
            <a:pPr>
              <a:lnSpc>
                <a:spcPct val="120000"/>
              </a:lnSpc>
            </a:pPr>
            <a:r>
              <a:rPr lang="en-US" i="1" dirty="0" smtClean="0"/>
              <a:t>N</a:t>
            </a:r>
            <a:r>
              <a:rPr lang="en-US" i="1" baseline="30000" dirty="0" smtClean="0"/>
              <a:t>*</a:t>
            </a:r>
            <a:r>
              <a:rPr lang="en-US" dirty="0" smtClean="0"/>
              <a:t> as the </a:t>
            </a:r>
            <a:r>
              <a:rPr lang="en-US" i="1" dirty="0" smtClean="0"/>
              <a:t>N </a:t>
            </a:r>
            <a:r>
              <a:rPr lang="en-US" dirty="0" smtClean="0"/>
              <a:t>value for which the two expressions are equal, </a:t>
            </a:r>
            <a:r>
              <a:rPr lang="en-US" i="1" dirty="0" smtClean="0"/>
              <a:t>i.e.,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i="1" baseline="30000" dirty="0" smtClean="0"/>
              <a:t>* </a:t>
            </a:r>
            <a:r>
              <a:rPr lang="en-US" dirty="0" smtClean="0"/>
              <a:t>= (</a:t>
            </a:r>
            <a:r>
              <a:rPr lang="en-US" i="1" dirty="0" smtClean="0"/>
              <a:t>D</a:t>
            </a:r>
            <a:r>
              <a:rPr lang="en-US" dirty="0" smtClean="0"/>
              <a:t>+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Z</a:t>
            </a:r>
            <a:r>
              <a:rPr lang="en-US" dirty="0" smtClean="0"/>
              <a:t>])/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endParaRPr lang="en-US" baseline="-25000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When </a:t>
            </a:r>
            <a:r>
              <a:rPr lang="en-US" i="1" dirty="0" smtClean="0"/>
              <a:t>N</a:t>
            </a:r>
            <a:r>
              <a:rPr lang="en-US" dirty="0" smtClean="0"/>
              <a:t> &gt; </a:t>
            </a:r>
            <a:r>
              <a:rPr lang="en-US" i="1" dirty="0" smtClean="0"/>
              <a:t>N</a:t>
            </a:r>
            <a:r>
              <a:rPr lang="en-US" i="1" baseline="30000" dirty="0" smtClean="0"/>
              <a:t>*</a:t>
            </a:r>
            <a:r>
              <a:rPr lang="en-US" i="1" dirty="0" smtClean="0"/>
              <a:t>, </a:t>
            </a:r>
            <a:r>
              <a:rPr lang="en-US" dirty="0" smtClean="0"/>
              <a:t>throughput is dominated by </a:t>
            </a:r>
            <a:r>
              <a:rPr lang="en-US" i="1" dirty="0" smtClean="0"/>
              <a:t>bottleneck</a:t>
            </a:r>
            <a:r>
              <a:rPr lang="en-US" dirty="0" smtClean="0"/>
              <a:t> component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43200" y="2057400"/>
          <a:ext cx="4075113" cy="1295400"/>
        </p:xfrm>
        <a:graphic>
          <a:graphicData uri="http://schemas.openxmlformats.org/presentationml/2006/ole">
            <p:oleObj spid="_x0000_s26628" name="Equation" r:id="rId4" imgW="1917700" imgH="60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743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Which system has higher throughput?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First compute </a:t>
            </a:r>
            <a:r>
              <a:rPr lang="en-US" i="1" dirty="0" smtClean="0"/>
              <a:t>N</a:t>
            </a:r>
            <a:r>
              <a:rPr lang="en-US" i="1" baseline="30000" dirty="0" smtClean="0"/>
              <a:t>*</a:t>
            </a:r>
            <a:r>
              <a:rPr lang="en-US" dirty="0" smtClean="0"/>
              <a:t> (</a:t>
            </a:r>
            <a:r>
              <a:rPr lang="en-US" i="1" dirty="0" smtClean="0"/>
              <a:t>N</a:t>
            </a:r>
            <a:r>
              <a:rPr lang="en-US" i="1" baseline="30000" dirty="0" smtClean="0"/>
              <a:t>* </a:t>
            </a:r>
            <a:r>
              <a:rPr lang="en-US" dirty="0" smtClean="0"/>
              <a:t>= (</a:t>
            </a:r>
            <a:r>
              <a:rPr lang="en-US" i="1" dirty="0" smtClean="0"/>
              <a:t>D</a:t>
            </a:r>
            <a:r>
              <a:rPr lang="en-US" dirty="0" smtClean="0"/>
              <a:t>+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Z</a:t>
            </a:r>
            <a:r>
              <a:rPr lang="en-US" dirty="0" smtClean="0"/>
              <a:t>])/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) for both systems</a:t>
            </a:r>
          </a:p>
          <a:p>
            <a:pPr lvl="2">
              <a:lnSpc>
                <a:spcPct val="120000"/>
              </a:lnSpc>
            </a:pPr>
            <a:r>
              <a:rPr lang="en-US" i="1" dirty="0" smtClean="0"/>
              <a:t>D</a:t>
            </a:r>
            <a:r>
              <a:rPr lang="en-US" i="1" baseline="-25000" dirty="0" smtClean="0"/>
              <a:t>A</a:t>
            </a:r>
            <a:r>
              <a:rPr lang="en-US" i="1" dirty="0" smtClean="0"/>
              <a:t> = D</a:t>
            </a:r>
            <a:r>
              <a:rPr lang="en-US" baseline="-25000" dirty="0" smtClean="0"/>
              <a:t>CPU</a:t>
            </a:r>
            <a:r>
              <a:rPr lang="en-US" dirty="0" smtClean="0"/>
              <a:t> +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disk</a:t>
            </a:r>
            <a:r>
              <a:rPr lang="en-US" dirty="0" smtClean="0"/>
              <a:t> = 8.6,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A</a:t>
            </a:r>
            <a:r>
              <a:rPr lang="en-US" baseline="-25000" dirty="0" err="1" smtClean="0"/>
              <a:t>,max</a:t>
            </a:r>
            <a:r>
              <a:rPr lang="en-US" dirty="0" smtClean="0"/>
              <a:t> = 4.6 </a:t>
            </a:r>
            <a:r>
              <a:rPr lang="en-US" dirty="0" smtClean="0">
                <a:sym typeface="Symbol"/>
              </a:rPr>
              <a:t> </a:t>
            </a:r>
            <a:r>
              <a:rPr lang="en-US" i="1" dirty="0" smtClean="0">
                <a:sym typeface="Symbol"/>
              </a:rPr>
              <a:t>N</a:t>
            </a:r>
            <a:r>
              <a:rPr lang="en-US" i="1" baseline="-25000" dirty="0" smtClean="0">
                <a:sym typeface="Symbol"/>
              </a:rPr>
              <a:t>A</a:t>
            </a:r>
            <a:r>
              <a:rPr lang="en-US" i="1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= (8.6+5)/4.6 = 2.95</a:t>
            </a:r>
          </a:p>
          <a:p>
            <a:pPr lvl="2">
              <a:lnSpc>
                <a:spcPct val="120000"/>
              </a:lnSpc>
            </a:pPr>
            <a:r>
              <a:rPr lang="en-US" i="1" dirty="0" smtClean="0"/>
              <a:t>D</a:t>
            </a:r>
            <a:r>
              <a:rPr lang="en-US" i="1" baseline="-25000" dirty="0" smtClean="0"/>
              <a:t>B</a:t>
            </a:r>
            <a:r>
              <a:rPr lang="en-US" i="1" dirty="0" smtClean="0"/>
              <a:t> = D</a:t>
            </a:r>
            <a:r>
              <a:rPr lang="en-US" baseline="-25000" dirty="0" smtClean="0"/>
              <a:t>CPU</a:t>
            </a:r>
            <a:r>
              <a:rPr lang="en-US" dirty="0" smtClean="0"/>
              <a:t> +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disk</a:t>
            </a:r>
            <a:r>
              <a:rPr lang="en-US" dirty="0" smtClean="0"/>
              <a:t> = 6.8,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B</a:t>
            </a:r>
            <a:r>
              <a:rPr lang="en-US" baseline="-25000" dirty="0" err="1" smtClean="0"/>
              <a:t>,max</a:t>
            </a:r>
            <a:r>
              <a:rPr lang="en-US" dirty="0" smtClean="0"/>
              <a:t> = 4.9 </a:t>
            </a:r>
            <a:r>
              <a:rPr lang="en-US" dirty="0" smtClean="0">
                <a:sym typeface="Symbol"/>
              </a:rPr>
              <a:t> </a:t>
            </a:r>
            <a:r>
              <a:rPr lang="en-US" i="1" dirty="0" smtClean="0">
                <a:sym typeface="Symbol"/>
              </a:rPr>
              <a:t>N</a:t>
            </a:r>
            <a:r>
              <a:rPr lang="en-US" i="1" baseline="-25000" dirty="0" smtClean="0">
                <a:sym typeface="Symbol"/>
              </a:rPr>
              <a:t>B</a:t>
            </a:r>
            <a:r>
              <a:rPr lang="en-US" i="1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= (6.8+5)/4.9 = 2.41</a:t>
            </a:r>
          </a:p>
          <a:p>
            <a:pPr lvl="2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N</a:t>
            </a:r>
            <a:r>
              <a:rPr lang="en-US" i="1" baseline="-25000" dirty="0" smtClean="0">
                <a:sym typeface="Symbol"/>
              </a:rPr>
              <a:t>A</a:t>
            </a:r>
            <a:r>
              <a:rPr lang="en-US" i="1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&amp;</a:t>
            </a:r>
            <a:r>
              <a:rPr lang="en-US" i="1" dirty="0" smtClean="0">
                <a:sym typeface="Symbol"/>
              </a:rPr>
              <a:t> N</a:t>
            </a:r>
            <a:r>
              <a:rPr lang="en-US" i="1" baseline="-25000" dirty="0" smtClean="0">
                <a:sym typeface="Symbol"/>
              </a:rPr>
              <a:t>B</a:t>
            </a:r>
            <a:r>
              <a:rPr lang="en-US" i="1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&lt;&lt;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</a:t>
            </a:r>
            <a:endParaRPr lang="en-US" i="1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So in both cases, the throughput is dominated by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, and System A wins because it has a lower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max</a:t>
            </a:r>
            <a:r>
              <a:rPr lang="en-US" dirty="0" smtClean="0"/>
              <a:t> 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609600" y="1143000"/>
            <a:ext cx="4038600" cy="2678987"/>
            <a:chOff x="2486346" y="1143000"/>
            <a:chExt cx="4038600" cy="2678987"/>
          </a:xfrm>
        </p:grpSpPr>
        <p:grpSp>
          <p:nvGrpSpPr>
            <p:cNvPr id="5" name="Group 4"/>
            <p:cNvGrpSpPr/>
            <p:nvPr/>
          </p:nvGrpSpPr>
          <p:grpSpPr>
            <a:xfrm>
              <a:off x="4038600" y="1143000"/>
              <a:ext cx="685800" cy="1295400"/>
              <a:chOff x="3124200" y="1447800"/>
              <a:chExt cx="685800" cy="1295400"/>
            </a:xfrm>
          </p:grpSpPr>
          <p:sp>
            <p:nvSpPr>
              <p:cNvPr id="6" name="Left Brace 5"/>
              <p:cNvSpPr/>
              <p:nvPr/>
            </p:nvSpPr>
            <p:spPr>
              <a:xfrm>
                <a:off x="3352800" y="1447800"/>
                <a:ext cx="76200" cy="1295400"/>
              </a:xfrm>
              <a:prstGeom prst="leftBrac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Left Brace 6"/>
              <p:cNvSpPr/>
              <p:nvPr/>
            </p:nvSpPr>
            <p:spPr>
              <a:xfrm flipH="1">
                <a:off x="3733800" y="1447800"/>
                <a:ext cx="76200" cy="1295400"/>
              </a:xfrm>
              <a:prstGeom prst="leftBrac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449548" y="1493178"/>
                <a:ext cx="228600" cy="2286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459822" y="1773148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470096" y="2504326"/>
                <a:ext cx="228600" cy="2286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124200" y="1981200"/>
                <a:ext cx="677108" cy="457200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en-US" sz="3200" dirty="0" smtClean="0"/>
                  <a:t>…</a:t>
                </a:r>
                <a:endParaRPr lang="en-US" sz="3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5244956" y="3276600"/>
              <a:ext cx="848474" cy="228600"/>
              <a:chOff x="6390526" y="3422579"/>
              <a:chExt cx="848474" cy="228600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6390526" y="3423863"/>
                <a:ext cx="616449" cy="226032"/>
              </a:xfrm>
              <a:custGeom>
                <a:avLst/>
                <a:gdLst>
                  <a:gd name="connsiteX0" fmla="*/ 10274 w 616449"/>
                  <a:gd name="connsiteY0" fmla="*/ 0 h 226032"/>
                  <a:gd name="connsiteX1" fmla="*/ 606175 w 616449"/>
                  <a:gd name="connsiteY1" fmla="*/ 0 h 226032"/>
                  <a:gd name="connsiteX2" fmla="*/ 616449 w 616449"/>
                  <a:gd name="connsiteY2" fmla="*/ 226032 h 226032"/>
                  <a:gd name="connsiteX3" fmla="*/ 0 w 616449"/>
                  <a:gd name="connsiteY3" fmla="*/ 226032 h 226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6449" h="226032">
                    <a:moveTo>
                      <a:pt x="10274" y="0"/>
                    </a:moveTo>
                    <a:lnTo>
                      <a:pt x="606175" y="0"/>
                    </a:lnTo>
                    <a:lnTo>
                      <a:pt x="616449" y="226032"/>
                    </a:lnTo>
                    <a:lnTo>
                      <a:pt x="0" y="226032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6903378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6806630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6720156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633682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547208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460734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/>
              <p:cNvSpPr/>
              <p:nvPr/>
            </p:nvSpPr>
            <p:spPr>
              <a:xfrm>
                <a:off x="7010400" y="3422579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804008" y="3276600"/>
              <a:ext cx="848474" cy="228600"/>
              <a:chOff x="6390526" y="3422579"/>
              <a:chExt cx="848474" cy="228600"/>
            </a:xfrm>
          </p:grpSpPr>
          <p:sp>
            <p:nvSpPr>
              <p:cNvPr id="23" name="Freeform 22"/>
              <p:cNvSpPr/>
              <p:nvPr/>
            </p:nvSpPr>
            <p:spPr>
              <a:xfrm>
                <a:off x="6390526" y="3423863"/>
                <a:ext cx="616449" cy="226032"/>
              </a:xfrm>
              <a:custGeom>
                <a:avLst/>
                <a:gdLst>
                  <a:gd name="connsiteX0" fmla="*/ 10274 w 616449"/>
                  <a:gd name="connsiteY0" fmla="*/ 0 h 226032"/>
                  <a:gd name="connsiteX1" fmla="*/ 606175 w 616449"/>
                  <a:gd name="connsiteY1" fmla="*/ 0 h 226032"/>
                  <a:gd name="connsiteX2" fmla="*/ 616449 w 616449"/>
                  <a:gd name="connsiteY2" fmla="*/ 226032 h 226032"/>
                  <a:gd name="connsiteX3" fmla="*/ 0 w 616449"/>
                  <a:gd name="connsiteY3" fmla="*/ 226032 h 226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6449" h="226032">
                    <a:moveTo>
                      <a:pt x="10274" y="0"/>
                    </a:moveTo>
                    <a:lnTo>
                      <a:pt x="606175" y="0"/>
                    </a:lnTo>
                    <a:lnTo>
                      <a:pt x="616449" y="226032"/>
                    </a:lnTo>
                    <a:lnTo>
                      <a:pt x="0" y="226032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6903378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806630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6720156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633682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547208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6460734" y="3423863"/>
                <a:ext cx="10274" cy="226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Oval 29"/>
              <p:cNvSpPr/>
              <p:nvPr/>
            </p:nvSpPr>
            <p:spPr>
              <a:xfrm>
                <a:off x="7010400" y="3422579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Freeform 39"/>
            <p:cNvSpPr/>
            <p:nvPr/>
          </p:nvSpPr>
          <p:spPr>
            <a:xfrm>
              <a:off x="2486346" y="1787703"/>
              <a:ext cx="1777429" cy="1623317"/>
            </a:xfrm>
            <a:custGeom>
              <a:avLst/>
              <a:gdLst>
                <a:gd name="connsiteX0" fmla="*/ 1777429 w 1777429"/>
                <a:gd name="connsiteY0" fmla="*/ 0 h 1623317"/>
                <a:gd name="connsiteX1" fmla="*/ 0 w 1777429"/>
                <a:gd name="connsiteY1" fmla="*/ 0 h 1623317"/>
                <a:gd name="connsiteX2" fmla="*/ 20548 w 1777429"/>
                <a:gd name="connsiteY2" fmla="*/ 1623317 h 1623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77429" h="1623317">
                  <a:moveTo>
                    <a:pt x="1777429" y="0"/>
                  </a:moveTo>
                  <a:lnTo>
                    <a:pt x="0" y="0"/>
                  </a:lnTo>
                  <a:lnTo>
                    <a:pt x="20548" y="1623317"/>
                  </a:ln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2514600" y="3429000"/>
              <a:ext cx="1371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0" idx="6"/>
            </p:cNvCxnSpPr>
            <p:nvPr/>
          </p:nvCxnSpPr>
          <p:spPr>
            <a:xfrm flipV="1">
              <a:off x="4652482" y="3390472"/>
              <a:ext cx="669531" cy="4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696164" y="2895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Disk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00600" y="1295400"/>
              <a:ext cx="1724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= 10, 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[Z] =5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91000" y="2895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3610510" y="3380198"/>
              <a:ext cx="2866490" cy="441789"/>
            </a:xfrm>
            <a:custGeom>
              <a:avLst/>
              <a:gdLst>
                <a:gd name="connsiteX0" fmla="*/ 2486346 w 2866490"/>
                <a:gd name="connsiteY0" fmla="*/ 0 h 441789"/>
                <a:gd name="connsiteX1" fmla="*/ 2856216 w 2866490"/>
                <a:gd name="connsiteY1" fmla="*/ 0 h 441789"/>
                <a:gd name="connsiteX2" fmla="*/ 2866490 w 2866490"/>
                <a:gd name="connsiteY2" fmla="*/ 441789 h 441789"/>
                <a:gd name="connsiteX3" fmla="*/ 0 w 2866490"/>
                <a:gd name="connsiteY3" fmla="*/ 441789 h 441789"/>
                <a:gd name="connsiteX4" fmla="*/ 0 w 2866490"/>
                <a:gd name="connsiteY4" fmla="*/ 71919 h 441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6490" h="441789">
                  <a:moveTo>
                    <a:pt x="2486346" y="0"/>
                  </a:moveTo>
                  <a:lnTo>
                    <a:pt x="2856216" y="0"/>
                  </a:lnTo>
                  <a:lnTo>
                    <a:pt x="2866490" y="441789"/>
                  </a:lnTo>
                  <a:lnTo>
                    <a:pt x="0" y="441789"/>
                  </a:lnTo>
                  <a:lnTo>
                    <a:pt x="0" y="71919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4705563" y="1787703"/>
              <a:ext cx="236306" cy="1592495"/>
            </a:xfrm>
            <a:custGeom>
              <a:avLst/>
              <a:gdLst>
                <a:gd name="connsiteX0" fmla="*/ 236306 w 236306"/>
                <a:gd name="connsiteY0" fmla="*/ 1592495 h 1592495"/>
                <a:gd name="connsiteX1" fmla="*/ 205484 w 236306"/>
                <a:gd name="connsiteY1" fmla="*/ 0 h 1592495"/>
                <a:gd name="connsiteX2" fmla="*/ 0 w 236306"/>
                <a:gd name="connsiteY2" fmla="*/ 0 h 1592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6306" h="1592495">
                  <a:moveTo>
                    <a:pt x="236306" y="1592495"/>
                  </a:moveTo>
                  <a:lnTo>
                    <a:pt x="205484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Content Placeholder 2"/>
          <p:cNvSpPr txBox="1">
            <a:spLocks/>
          </p:cNvSpPr>
          <p:nvPr/>
        </p:nvSpPr>
        <p:spPr>
          <a:xfrm>
            <a:off x="3352800" y="1752600"/>
            <a:ext cx="5638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System A: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CPU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4.6 and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disk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4.0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System B: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CPU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4.9 and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  <a:r>
              <a:rPr kumimoji="0" lang="en-US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disk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1.9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4233</TotalTime>
  <Words>2264</Words>
  <Application>Microsoft Office PowerPoint</Application>
  <PresentationFormat>On-screen Show (4:3)</PresentationFormat>
  <Paragraphs>252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Little’s Law &amp; Operational Laws</vt:lpstr>
      <vt:lpstr>Little’s Law</vt:lpstr>
      <vt:lpstr>Applying Little’s Law – (1)</vt:lpstr>
      <vt:lpstr>Applying Little’s Law – (2)</vt:lpstr>
      <vt:lpstr>Forced Flow Law</vt:lpstr>
      <vt:lpstr>Bottleneck Law</vt:lpstr>
      <vt:lpstr>Summary</vt:lpstr>
      <vt:lpstr>Building on Little’s Law</vt:lpstr>
      <vt:lpstr>Example (1)</vt:lpstr>
      <vt:lpstr>Example (2)</vt:lpstr>
      <vt:lpstr>Example (2)   Original system</vt:lpstr>
      <vt:lpstr>Example (2a) – Faster CPU</vt:lpstr>
      <vt:lpstr>Example (2b) – Rebalance Disks</vt:lpstr>
      <vt:lpstr>Example (2c) – Add Another Fast Disk</vt:lpstr>
      <vt:lpstr>Example (2d) – Combine All Improvements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Refresher</dc:title>
  <dc:creator>Roch Guerin</dc:creator>
  <cp:lastModifiedBy>Roch Guerin</cp:lastModifiedBy>
  <cp:revision>202</cp:revision>
  <dcterms:created xsi:type="dcterms:W3CDTF">2015-08-26T14:43:30Z</dcterms:created>
  <dcterms:modified xsi:type="dcterms:W3CDTF">2016-09-08T12:55:42Z</dcterms:modified>
</cp:coreProperties>
</file>