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72" r:id="rId4"/>
    <p:sldId id="257" r:id="rId5"/>
    <p:sldId id="273" r:id="rId6"/>
    <p:sldId id="274" r:id="rId7"/>
    <p:sldId id="258" r:id="rId8"/>
    <p:sldId id="259" r:id="rId9"/>
    <p:sldId id="276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v>M/M/1</c:v>
          </c:tx>
          <c:spPr>
            <a:ln>
              <a:solidFill>
                <a:srgbClr val="66FF33"/>
              </a:solidFill>
            </a:ln>
          </c:spPr>
          <c:marker>
            <c:symbol val="none"/>
          </c:marker>
          <c:cat>
            <c:numRef>
              <c:f>Sheet1!$B$2:$J$2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0.60000000000000053</c:v>
                </c:pt>
                <c:pt idx="6">
                  <c:v>0.70000000000000051</c:v>
                </c:pt>
                <c:pt idx="7">
                  <c:v>0.79999999999999993</c:v>
                </c:pt>
                <c:pt idx="8">
                  <c:v>0.9</c:v>
                </c:pt>
              </c:numCache>
            </c:numRef>
          </c:cat>
          <c:val>
            <c:numRef>
              <c:f>Sheet1!$C$26:$K$26</c:f>
              <c:numCache>
                <c:formatCode>General</c:formatCode>
                <c:ptCount val="9"/>
                <c:pt idx="0">
                  <c:v>0.9</c:v>
                </c:pt>
                <c:pt idx="1">
                  <c:v>0.8</c:v>
                </c:pt>
                <c:pt idx="2">
                  <c:v>0.70000000000000051</c:v>
                </c:pt>
                <c:pt idx="3">
                  <c:v>0.60000000000000053</c:v>
                </c:pt>
                <c:pt idx="4">
                  <c:v>0.5</c:v>
                </c:pt>
                <c:pt idx="5">
                  <c:v>0.4</c:v>
                </c:pt>
                <c:pt idx="6">
                  <c:v>0.30000000000000032</c:v>
                </c:pt>
                <c:pt idx="7">
                  <c:v>0.20000000000000009</c:v>
                </c:pt>
                <c:pt idx="8">
                  <c:v>0.10000000000000009</c:v>
                </c:pt>
              </c:numCache>
            </c:numRef>
          </c:val>
        </c:ser>
        <c:ser>
          <c:idx val="1"/>
          <c:order val="1"/>
          <c:tx>
            <c:v>M/M/10</c:v>
          </c:tx>
          <c:marker>
            <c:symbol val="none"/>
          </c:marker>
          <c:cat>
            <c:numRef>
              <c:f>Sheet1!$B$2:$J$2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0.60000000000000053</c:v>
                </c:pt>
                <c:pt idx="6">
                  <c:v>0.70000000000000051</c:v>
                </c:pt>
                <c:pt idx="7">
                  <c:v>0.79999999999999993</c:v>
                </c:pt>
                <c:pt idx="8">
                  <c:v>0.9</c:v>
                </c:pt>
              </c:numCache>
            </c:numRef>
          </c:cat>
          <c:val>
            <c:numRef>
              <c:f>Sheet1!$C$25:$K$25</c:f>
              <c:numCache>
                <c:formatCode>General</c:formatCode>
                <c:ptCount val="9"/>
                <c:pt idx="0">
                  <c:v>0.36787944072394541</c:v>
                </c:pt>
                <c:pt idx="1">
                  <c:v>0.13533511552415506</c:v>
                </c:pt>
                <c:pt idx="2">
                  <c:v>4.9784336666576723E-2</c:v>
                </c:pt>
                <c:pt idx="3">
                  <c:v>1.8303036302636043E-2</c:v>
                </c:pt>
                <c:pt idx="4">
                  <c:v>6.7081793184620804E-3</c:v>
                </c:pt>
                <c:pt idx="5">
                  <c:v>2.431737650246651E-3</c:v>
                </c:pt>
                <c:pt idx="6">
                  <c:v>8.5453671326706936E-4</c:v>
                </c:pt>
                <c:pt idx="7">
                  <c:v>2.7657168567369499E-4</c:v>
                </c:pt>
                <c:pt idx="8">
                  <c:v>6.9596874242813832E-5</c:v>
                </c:pt>
              </c:numCache>
            </c:numRef>
          </c:val>
        </c:ser>
        <c:ser>
          <c:idx val="2"/>
          <c:order val="2"/>
          <c:tx>
            <c:v>10x M/M/1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0.60000000000000053</c:v>
                </c:pt>
                <c:pt idx="6">
                  <c:v>0.70000000000000051</c:v>
                </c:pt>
                <c:pt idx="7">
                  <c:v>0.79999999999999993</c:v>
                </c:pt>
                <c:pt idx="8">
                  <c:v>0.9</c:v>
                </c:pt>
              </c:numCache>
            </c:numRef>
          </c:cat>
          <c:val>
            <c:numRef>
              <c:f>Sheet1!$C$27:$K$27</c:f>
              <c:numCache>
                <c:formatCode>General</c:formatCode>
                <c:ptCount val="9"/>
                <c:pt idx="0">
                  <c:v>0.34867844010000043</c:v>
                </c:pt>
                <c:pt idx="1">
                  <c:v>0.10737418240000018</c:v>
                </c:pt>
                <c:pt idx="2">
                  <c:v>2.824752489999998E-2</c:v>
                </c:pt>
                <c:pt idx="3">
                  <c:v>6.0466176000000026E-3</c:v>
                </c:pt>
                <c:pt idx="4">
                  <c:v>9.7656250000000087E-4</c:v>
                </c:pt>
                <c:pt idx="5">
                  <c:v>1.0485760000000025E-4</c:v>
                </c:pt>
                <c:pt idx="6">
                  <c:v>5.9049000000000144E-6</c:v>
                </c:pt>
                <c:pt idx="7">
                  <c:v>1.0240000000000059E-7</c:v>
                </c:pt>
                <c:pt idx="8">
                  <c:v>1.0000000000000123E-10</c:v>
                </c:pt>
              </c:numCache>
            </c:numRef>
          </c:val>
        </c:ser>
        <c:marker val="1"/>
        <c:axId val="74728960"/>
        <c:axId val="74730496"/>
      </c:lineChart>
      <c:catAx>
        <c:axId val="74728960"/>
        <c:scaling>
          <c:orientation val="minMax"/>
        </c:scaling>
        <c:axPos val="b"/>
        <c:numFmt formatCode="General" sourceLinked="1"/>
        <c:tickLblPos val="nextTo"/>
        <c:crossAx val="74730496"/>
        <c:crosses val="autoZero"/>
        <c:auto val="1"/>
        <c:lblAlgn val="ctr"/>
        <c:lblOffset val="100"/>
      </c:catAx>
      <c:valAx>
        <c:axId val="74730496"/>
        <c:scaling>
          <c:logBase val="10"/>
          <c:orientation val="minMax"/>
        </c:scaling>
        <c:axPos val="l"/>
        <c:majorGridlines/>
        <c:numFmt formatCode="General" sourceLinked="1"/>
        <c:tickLblPos val="nextTo"/>
        <c:crossAx val="7472896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490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CTMCs &amp; N/M/* Queues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Finite Waiting Room System</a:t>
            </a:r>
            <a:r>
              <a:rPr lang="en-US" sz="4000" dirty="0"/>
              <a:t>: </a:t>
            </a:r>
            <a:r>
              <a:rPr lang="en-US" sz="4000" dirty="0" smtClean="0"/>
              <a:t>M/M/1/</a:t>
            </a:r>
            <a:r>
              <a:rPr lang="en-US" sz="4000" i="1" dirty="0" smtClean="0"/>
              <a:t>K</a:t>
            </a:r>
            <a:br>
              <a:rPr lang="en-US" sz="4000" i="1" dirty="0" smtClean="0"/>
            </a:br>
            <a:r>
              <a:rPr lang="en-US" sz="3200" dirty="0" smtClean="0"/>
              <a:t>(All practical systems have limited storage space)</a:t>
            </a:r>
            <a:endParaRPr lang="en-US" sz="5400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77200" cy="2533650"/>
          </a:xfrm>
        </p:spPr>
        <p:txBody>
          <a:bodyPr>
            <a:normAutofit/>
          </a:bodyPr>
          <a:lstStyle/>
          <a:p>
            <a:r>
              <a:rPr lang="en-US" dirty="0" smtClean="0"/>
              <a:t>Same state transitions as M/M/1 </a:t>
            </a:r>
            <a:r>
              <a:rPr lang="en-US" b="1" i="1" dirty="0" smtClean="0"/>
              <a:t>up </a:t>
            </a:r>
            <a:r>
              <a:rPr lang="en-US" b="1" i="1" dirty="0"/>
              <a:t>to state K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 lvl="1">
              <a:buSzPct val="125000"/>
              <a:buFont typeface="Symbol" pitchFamily="18" charset="2"/>
              <a:buChar char="Þ"/>
            </a:pPr>
            <a:r>
              <a:rPr lang="en-US" dirty="0"/>
              <a:t> Only difference is in the normalization constant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485900" y="2047875"/>
            <a:ext cx="6057900" cy="955675"/>
            <a:chOff x="576" y="3360"/>
            <a:chExt cx="3816" cy="60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76" y="3502"/>
              <a:ext cx="384" cy="336"/>
              <a:chOff x="1248" y="1776"/>
              <a:chExt cx="384" cy="336"/>
            </a:xfrm>
          </p:grpSpPr>
          <p:sp>
            <p:nvSpPr>
              <p:cNvPr id="260102" name="Oval 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0103" name="Text Box 7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0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296" y="3502"/>
              <a:ext cx="384" cy="336"/>
              <a:chOff x="1248" y="1776"/>
              <a:chExt cx="384" cy="336"/>
            </a:xfrm>
          </p:grpSpPr>
          <p:sp>
            <p:nvSpPr>
              <p:cNvPr id="260105" name="Oval 9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0106" name="Text Box 10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1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016" y="3502"/>
              <a:ext cx="384" cy="336"/>
              <a:chOff x="1248" y="1776"/>
              <a:chExt cx="384" cy="336"/>
            </a:xfrm>
          </p:grpSpPr>
          <p:sp>
            <p:nvSpPr>
              <p:cNvPr id="260108" name="Oval 12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0109" name="Text Box 13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dirty="0"/>
                  <a:t>2</a:t>
                </a:r>
              </a:p>
            </p:txBody>
          </p:sp>
        </p:grpSp>
        <p:sp>
          <p:nvSpPr>
            <p:cNvPr id="260110" name="Freeform 14"/>
            <p:cNvSpPr>
              <a:spLocks/>
            </p:cNvSpPr>
            <p:nvPr/>
          </p:nvSpPr>
          <p:spPr bwMode="auto">
            <a:xfrm>
              <a:off x="768" y="3406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0111" name="Freeform 15"/>
            <p:cNvSpPr>
              <a:spLocks/>
            </p:cNvSpPr>
            <p:nvPr/>
          </p:nvSpPr>
          <p:spPr bwMode="auto">
            <a:xfrm>
              <a:off x="1496" y="3406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0112" name="Freeform 16"/>
            <p:cNvSpPr>
              <a:spLocks/>
            </p:cNvSpPr>
            <p:nvPr/>
          </p:nvSpPr>
          <p:spPr bwMode="auto">
            <a:xfrm flipV="1">
              <a:off x="768" y="383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0113" name="Freeform 17"/>
            <p:cNvSpPr>
              <a:spLocks/>
            </p:cNvSpPr>
            <p:nvPr/>
          </p:nvSpPr>
          <p:spPr bwMode="auto">
            <a:xfrm flipV="1">
              <a:off x="1496" y="383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0114" name="Text Box 18"/>
            <p:cNvSpPr txBox="1">
              <a:spLocks noChangeArrowheads="1"/>
            </p:cNvSpPr>
            <p:nvPr/>
          </p:nvSpPr>
          <p:spPr bwMode="auto">
            <a:xfrm>
              <a:off x="1072" y="3367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0115" name="Text Box 19"/>
            <p:cNvSpPr txBox="1">
              <a:spLocks noChangeArrowheads="1"/>
            </p:cNvSpPr>
            <p:nvPr/>
          </p:nvSpPr>
          <p:spPr bwMode="auto">
            <a:xfrm>
              <a:off x="1073" y="3718"/>
              <a:ext cx="1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l-GR" sz="1800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240" y="3511"/>
              <a:ext cx="409" cy="336"/>
              <a:chOff x="1248" y="1776"/>
              <a:chExt cx="409" cy="336"/>
            </a:xfrm>
          </p:grpSpPr>
          <p:sp>
            <p:nvSpPr>
              <p:cNvPr id="260117" name="Oval 21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0118" name="Text Box 22"/>
              <p:cNvSpPr txBox="1">
                <a:spLocks noChangeArrowheads="1"/>
              </p:cNvSpPr>
              <p:nvPr/>
            </p:nvSpPr>
            <p:spPr bwMode="auto">
              <a:xfrm>
                <a:off x="1258" y="1819"/>
                <a:ext cx="39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 dirty="0"/>
                  <a:t>K</a:t>
                </a:r>
                <a:r>
                  <a:rPr lang="en-US" sz="2000" dirty="0"/>
                  <a:t>-1</a:t>
                </a:r>
              </a:p>
            </p:txBody>
          </p:sp>
        </p:grpSp>
        <p:sp>
          <p:nvSpPr>
            <p:cNvPr id="260119" name="Freeform 23"/>
            <p:cNvSpPr>
              <a:spLocks/>
            </p:cNvSpPr>
            <p:nvPr/>
          </p:nvSpPr>
          <p:spPr bwMode="auto">
            <a:xfrm>
              <a:off x="2720" y="3415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0120" name="Freeform 24"/>
            <p:cNvSpPr>
              <a:spLocks/>
            </p:cNvSpPr>
            <p:nvPr/>
          </p:nvSpPr>
          <p:spPr bwMode="auto">
            <a:xfrm flipV="1">
              <a:off x="2720" y="384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4008" y="3511"/>
              <a:ext cx="384" cy="336"/>
              <a:chOff x="1248" y="1776"/>
              <a:chExt cx="384" cy="336"/>
            </a:xfrm>
          </p:grpSpPr>
          <p:sp>
            <p:nvSpPr>
              <p:cNvPr id="260122" name="Oval 2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0123" name="Text Box 27"/>
              <p:cNvSpPr txBox="1">
                <a:spLocks noChangeArrowheads="1"/>
              </p:cNvSpPr>
              <p:nvPr/>
            </p:nvSpPr>
            <p:spPr bwMode="auto">
              <a:xfrm>
                <a:off x="1324" y="1819"/>
                <a:ext cx="26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 dirty="0"/>
                  <a:t>K</a:t>
                </a:r>
              </a:p>
            </p:txBody>
          </p:sp>
        </p:grpSp>
        <p:sp>
          <p:nvSpPr>
            <p:cNvPr id="260124" name="Freeform 28"/>
            <p:cNvSpPr>
              <a:spLocks/>
            </p:cNvSpPr>
            <p:nvPr/>
          </p:nvSpPr>
          <p:spPr bwMode="auto">
            <a:xfrm>
              <a:off x="3488" y="3415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0125" name="Freeform 29"/>
            <p:cNvSpPr>
              <a:spLocks/>
            </p:cNvSpPr>
            <p:nvPr/>
          </p:nvSpPr>
          <p:spPr bwMode="auto">
            <a:xfrm flipV="1">
              <a:off x="3488" y="384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2480" y="3662"/>
              <a:ext cx="240" cy="48"/>
              <a:chOff x="2928" y="3264"/>
              <a:chExt cx="240" cy="48"/>
            </a:xfrm>
          </p:grpSpPr>
          <p:sp>
            <p:nvSpPr>
              <p:cNvPr id="260129" name="Oval 33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0130" name="Oval 34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0131" name="Oval 35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0136" name="Text Box 40"/>
            <p:cNvSpPr txBox="1">
              <a:spLocks noChangeArrowheads="1"/>
            </p:cNvSpPr>
            <p:nvPr/>
          </p:nvSpPr>
          <p:spPr bwMode="auto">
            <a:xfrm>
              <a:off x="1792" y="3360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0137" name="Text Box 41"/>
            <p:cNvSpPr txBox="1">
              <a:spLocks noChangeArrowheads="1"/>
            </p:cNvSpPr>
            <p:nvPr/>
          </p:nvSpPr>
          <p:spPr bwMode="auto">
            <a:xfrm>
              <a:off x="1793" y="3711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0138" name="Text Box 42"/>
            <p:cNvSpPr txBox="1">
              <a:spLocks noChangeArrowheads="1"/>
            </p:cNvSpPr>
            <p:nvPr/>
          </p:nvSpPr>
          <p:spPr bwMode="auto">
            <a:xfrm>
              <a:off x="3008" y="3369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0139" name="Text Box 43"/>
            <p:cNvSpPr txBox="1">
              <a:spLocks noChangeArrowheads="1"/>
            </p:cNvSpPr>
            <p:nvPr/>
          </p:nvSpPr>
          <p:spPr bwMode="auto">
            <a:xfrm>
              <a:off x="3009" y="3720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0140" name="Text Box 44"/>
            <p:cNvSpPr txBox="1">
              <a:spLocks noChangeArrowheads="1"/>
            </p:cNvSpPr>
            <p:nvPr/>
          </p:nvSpPr>
          <p:spPr bwMode="auto">
            <a:xfrm>
              <a:off x="3784" y="3378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0141" name="Text Box 45"/>
            <p:cNvSpPr txBox="1">
              <a:spLocks noChangeArrowheads="1"/>
            </p:cNvSpPr>
            <p:nvPr/>
          </p:nvSpPr>
          <p:spPr bwMode="auto">
            <a:xfrm>
              <a:off x="3785" y="3729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</p:grpSp>
      <p:graphicFrame>
        <p:nvGraphicFramePr>
          <p:cNvPr id="260145" name="Object 49"/>
          <p:cNvGraphicFramePr>
            <a:graphicFrameLocks noChangeAspect="1"/>
          </p:cNvGraphicFramePr>
          <p:nvPr/>
        </p:nvGraphicFramePr>
        <p:xfrm>
          <a:off x="1958975" y="3521075"/>
          <a:ext cx="5168900" cy="499137"/>
        </p:xfrm>
        <a:graphic>
          <a:graphicData uri="http://schemas.openxmlformats.org/presentationml/2006/ole">
            <p:oleObj spid="_x0000_s3083" name="Equation" r:id="rId4" imgW="2489200" imgH="241300" progId="Equation.3">
              <p:embed/>
            </p:oleObj>
          </a:graphicData>
        </a:graphic>
      </p:graphicFrame>
      <p:graphicFrame>
        <p:nvGraphicFramePr>
          <p:cNvPr id="260146" name="Object 50"/>
          <p:cNvGraphicFramePr>
            <a:graphicFrameLocks noChangeAspect="1"/>
          </p:cNvGraphicFramePr>
          <p:nvPr/>
        </p:nvGraphicFramePr>
        <p:xfrm>
          <a:off x="1958975" y="3871824"/>
          <a:ext cx="3127375" cy="958891"/>
        </p:xfrm>
        <a:graphic>
          <a:graphicData uri="http://schemas.openxmlformats.org/presentationml/2006/ole">
            <p:oleObj spid="_x0000_s3084" name="Equation" r:id="rId5" imgW="1574800" imgH="482600" progId="Equation.3">
              <p:embed/>
            </p:oleObj>
          </a:graphicData>
        </a:graphic>
      </p:graphicFrame>
      <p:graphicFrame>
        <p:nvGraphicFramePr>
          <p:cNvPr id="260147" name="Object 51"/>
          <p:cNvGraphicFramePr>
            <a:graphicFrameLocks noChangeAspect="1"/>
          </p:cNvGraphicFramePr>
          <p:nvPr/>
        </p:nvGraphicFramePr>
        <p:xfrm>
          <a:off x="1958975" y="4739566"/>
          <a:ext cx="4086225" cy="1355633"/>
        </p:xfrm>
        <a:graphic>
          <a:graphicData uri="http://schemas.openxmlformats.org/presentationml/2006/ole">
            <p:oleObj spid="_x0000_s3085" name="Equation" r:id="rId6" imgW="1916868" imgH="634725" progId="Equation.3">
              <p:embed/>
            </p:oleObj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r>
              <a:rPr lang="en-US" sz="4000" dirty="0" smtClean="0"/>
              <a:t>M/M/1/</a:t>
            </a:r>
            <a:r>
              <a:rPr lang="en-US" sz="4000" i="1" dirty="0" smtClean="0"/>
              <a:t>K – </a:t>
            </a:r>
            <a:r>
              <a:rPr lang="en-US" sz="4000" dirty="0" smtClean="0"/>
              <a:t>Blocking Probability</a:t>
            </a:r>
            <a:endParaRPr lang="en-US" sz="5400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77200" cy="435861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Arriving customers are </a:t>
            </a:r>
            <a:r>
              <a:rPr lang="en-US" b="1" i="1" dirty="0" smtClean="0"/>
              <a:t>blocked</a:t>
            </a:r>
            <a:r>
              <a:rPr lang="en-US" dirty="0" smtClean="0"/>
              <a:t> when they arrive to a </a:t>
            </a:r>
            <a:r>
              <a:rPr lang="en-US" b="1" i="1" dirty="0" smtClean="0"/>
              <a:t>full</a:t>
            </a:r>
            <a:r>
              <a:rPr lang="en-US" dirty="0" smtClean="0"/>
              <a:t> system (</a:t>
            </a:r>
            <a:r>
              <a:rPr lang="en-US" i="1" dirty="0" smtClean="0"/>
              <a:t>K</a:t>
            </a:r>
            <a:r>
              <a:rPr lang="en-US" dirty="0" smtClean="0"/>
              <a:t> customers)</a:t>
            </a:r>
          </a:p>
          <a:p>
            <a:r>
              <a:rPr lang="en-US" dirty="0" smtClean="0"/>
              <a:t>System is full with probability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smtClean="0">
                <a:sym typeface="Symbol"/>
              </a:rPr>
              <a:t>K</a:t>
            </a:r>
          </a:p>
          <a:p>
            <a:endParaRPr lang="en-US" i="1" dirty="0" smtClean="0">
              <a:sym typeface="Symbol"/>
            </a:endParaRPr>
          </a:p>
          <a:p>
            <a:endParaRPr lang="en-US" i="1" dirty="0" smtClean="0"/>
          </a:p>
          <a:p>
            <a:r>
              <a:rPr lang="en-US" dirty="0" smtClean="0"/>
              <a:t>Customers arrive according to a Poisson process, so they see a full system (are blocked) with probability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dirty="0" smtClean="0"/>
              <a:t> (remember PASTA)</a:t>
            </a:r>
          </a:p>
        </p:txBody>
      </p:sp>
      <p:graphicFrame>
        <p:nvGraphicFramePr>
          <p:cNvPr id="260147" name="Object 51"/>
          <p:cNvGraphicFramePr>
            <a:graphicFrameLocks noChangeAspect="1"/>
          </p:cNvGraphicFramePr>
          <p:nvPr/>
        </p:nvGraphicFramePr>
        <p:xfrm>
          <a:off x="2838450" y="3109913"/>
          <a:ext cx="2327275" cy="895350"/>
        </p:xfrm>
        <a:graphic>
          <a:graphicData uri="http://schemas.openxmlformats.org/presentationml/2006/ole">
            <p:oleObj spid="_x0000_s4101" name="Equation" r:id="rId4" imgW="1091726" imgH="418918" progId="Equation.3">
              <p:embed/>
            </p:oleObj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/>
          <a:lstStyle/>
          <a:p>
            <a:r>
              <a:rPr lang="en-US" dirty="0" smtClean="0"/>
              <a:t>Reconciling Apparent Differences</a:t>
            </a:r>
            <a:endParaRPr lang="en-US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2998"/>
            <a:ext cx="8305800" cy="466341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Recall our earlier application of Little’s law to packet transmissions over </a:t>
            </a:r>
            <a:r>
              <a:rPr lang="en-US" dirty="0"/>
              <a:t>link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Arrival rate </a:t>
            </a:r>
            <a:r>
              <a:rPr lang="en-US" dirty="0" smtClean="0"/>
              <a:t>=</a:t>
            </a:r>
            <a:r>
              <a:rPr lang="en-US" i="1" dirty="0" smtClean="0">
                <a:sym typeface="Symbol" pitchFamily="18" charset="2"/>
              </a:rPr>
              <a:t>, </a:t>
            </a:r>
            <a:r>
              <a:rPr lang="en-US" dirty="0" smtClean="0">
                <a:sym typeface="Symbol" pitchFamily="18" charset="2"/>
              </a:rPr>
              <a:t>a</a:t>
            </a:r>
            <a:r>
              <a:rPr lang="en-US" dirty="0" smtClean="0"/>
              <a:t>verage </a:t>
            </a:r>
            <a:r>
              <a:rPr lang="en-US" dirty="0"/>
              <a:t>transmission time </a:t>
            </a:r>
            <a:r>
              <a:rPr lang="en-US" dirty="0" smtClean="0"/>
              <a:t>=1</a:t>
            </a:r>
            <a:r>
              <a:rPr lang="en-US" dirty="0"/>
              <a:t>/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dirty="0" smtClean="0">
                <a:sym typeface="Symbol" pitchFamily="18" charset="2"/>
              </a:rPr>
              <a:t>, load </a:t>
            </a:r>
            <a:r>
              <a:rPr lang="en-US" i="1" dirty="0" smtClean="0">
                <a:sym typeface="Symbol" pitchFamily="18" charset="2"/>
              </a:rPr>
              <a:t> =/ </a:t>
            </a:r>
            <a:endParaRPr lang="en-US" dirty="0"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Applying Little’s law gave </a:t>
            </a:r>
          </a:p>
          <a:p>
            <a:pPr lvl="1">
              <a:lnSpc>
                <a:spcPct val="120000"/>
              </a:lnSpc>
              <a:buNone/>
            </a:pPr>
            <a:r>
              <a:rPr lang="en-US" i="1" dirty="0" smtClean="0">
                <a:sym typeface="Symbol" pitchFamily="18" charset="2"/>
              </a:rPr>
              <a:t>	 = </a:t>
            </a:r>
            <a:r>
              <a:rPr lang="en-US" dirty="0" smtClean="0">
                <a:sym typeface="Symbol" pitchFamily="18" charset="2"/>
              </a:rPr>
              <a:t>1x(1-</a:t>
            </a:r>
            <a:r>
              <a:rPr lang="en-US" i="1" dirty="0" smtClean="0">
                <a:sym typeface="Symbol"/>
              </a:rPr>
              <a:t> 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)+0x</a:t>
            </a:r>
            <a:r>
              <a:rPr lang="en-US" i="1" dirty="0" smtClean="0">
                <a:sym typeface="Symbol"/>
              </a:rPr>
              <a:t> 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= (1-</a:t>
            </a:r>
            <a:r>
              <a:rPr lang="en-US" i="1" dirty="0" smtClean="0">
                <a:sym typeface="Symbol"/>
              </a:rPr>
              <a:t> 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)  </a:t>
            </a:r>
            <a:r>
              <a:rPr lang="en-US" dirty="0" smtClean="0">
                <a:sym typeface="Symbol"/>
              </a:rPr>
              <a:t> </a:t>
            </a:r>
            <a:r>
              <a:rPr lang="en-US" i="1" dirty="0" smtClean="0">
                <a:sym typeface="Symbol"/>
              </a:rPr>
              <a:t></a:t>
            </a:r>
            <a:r>
              <a:rPr lang="en-US" baseline="-25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= 1-</a:t>
            </a:r>
            <a:r>
              <a:rPr lang="en-US" i="1" dirty="0" smtClean="0">
                <a:sym typeface="Symbol" pitchFamily="18" charset="2"/>
              </a:rPr>
              <a:t></a:t>
            </a:r>
          </a:p>
          <a:p>
            <a:pPr lvl="5">
              <a:lnSpc>
                <a:spcPct val="120000"/>
              </a:lnSpc>
            </a:pPr>
            <a:endParaRPr lang="en-US" sz="1000" i="1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But from previous slide</a:t>
            </a:r>
          </a:p>
          <a:p>
            <a:pPr lvl="5">
              <a:lnSpc>
                <a:spcPct val="120000"/>
              </a:lnSpc>
            </a:pPr>
            <a:endParaRPr lang="en-US" sz="1300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ym typeface="Symbol" pitchFamily="18" charset="2"/>
              </a:rPr>
              <a:t>However, </a:t>
            </a:r>
            <a:r>
              <a:rPr lang="en-US" dirty="0" smtClean="0">
                <a:sym typeface="Symbol" pitchFamily="18" charset="2"/>
              </a:rPr>
              <a:t>arrival to server is </a:t>
            </a:r>
            <a:r>
              <a:rPr lang="en-US" b="1" dirty="0" smtClean="0">
                <a:sym typeface="Symbol" pitchFamily="18" charset="2"/>
              </a:rPr>
              <a:t>not 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>
                <a:sym typeface="Symbol"/>
              </a:rPr>
              <a:t>, and instead </a:t>
            </a:r>
            <a:r>
              <a:rPr lang="en-US" i="1" dirty="0" smtClean="0">
                <a:sym typeface="Symbol"/>
              </a:rPr>
              <a:t>’=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smtClean="0">
                <a:sym typeface="Symbol" pitchFamily="18" charset="2"/>
              </a:rPr>
              <a:t>K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i="1" dirty="0" smtClean="0">
              <a:sym typeface="Symbol" pitchFamily="18" charset="2"/>
            </a:endParaRPr>
          </a:p>
          <a:p>
            <a:pPr lvl="3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lvl="3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lvl="2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So that </a:t>
            </a:r>
            <a:endParaRPr lang="en-US" b="1" dirty="0">
              <a:sym typeface="Symbol" pitchFamily="18" charset="2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9" name="Object 51"/>
          <p:cNvGraphicFramePr>
            <a:graphicFrameLocks noChangeAspect="1"/>
          </p:cNvGraphicFramePr>
          <p:nvPr/>
        </p:nvGraphicFramePr>
        <p:xfrm>
          <a:off x="1737391" y="4069073"/>
          <a:ext cx="4389072" cy="910074"/>
        </p:xfrm>
        <a:graphic>
          <a:graphicData uri="http://schemas.openxmlformats.org/presentationml/2006/ole">
            <p:oleObj spid="_x0000_s5131" name="Equation" r:id="rId4" imgW="2209800" imgH="457200" progId="Equation.3">
              <p:embed/>
            </p:oleObj>
          </a:graphicData>
        </a:graphic>
      </p:graphicFrame>
      <p:graphicFrame>
        <p:nvGraphicFramePr>
          <p:cNvPr id="467972" name="Object 50"/>
          <p:cNvGraphicFramePr>
            <a:graphicFrameLocks noChangeAspect="1"/>
          </p:cNvGraphicFramePr>
          <p:nvPr/>
        </p:nvGraphicFramePr>
        <p:xfrm>
          <a:off x="3638224" y="2937621"/>
          <a:ext cx="1665288" cy="831850"/>
        </p:xfrm>
        <a:graphic>
          <a:graphicData uri="http://schemas.openxmlformats.org/presentationml/2006/ole">
            <p:oleObj spid="_x0000_s5132" name="Equation" r:id="rId5" imgW="838200" imgH="419100" progId="Equation.3">
              <p:embed/>
            </p:oleObj>
          </a:graphicData>
        </a:graphic>
      </p:graphicFrame>
      <p:graphicFrame>
        <p:nvGraphicFramePr>
          <p:cNvPr id="40" name="Object 50"/>
          <p:cNvGraphicFramePr>
            <a:graphicFrameLocks noChangeAspect="1"/>
          </p:cNvGraphicFramePr>
          <p:nvPr/>
        </p:nvGraphicFramePr>
        <p:xfrm>
          <a:off x="2067220" y="5009101"/>
          <a:ext cx="4516438" cy="882650"/>
        </p:xfrm>
        <a:graphic>
          <a:graphicData uri="http://schemas.openxmlformats.org/presentationml/2006/ole">
            <p:oleObj spid="_x0000_s5133" name="Equation" r:id="rId6" imgW="22733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</a:t>
            </a:r>
            <a:r>
              <a:rPr lang="en-US" dirty="0"/>
              <a:t>Servers</a:t>
            </a:r>
            <a:br>
              <a:rPr lang="en-US" dirty="0"/>
            </a:br>
            <a:r>
              <a:rPr lang="en-US" sz="3200" dirty="0"/>
              <a:t>The </a:t>
            </a:r>
            <a:r>
              <a:rPr lang="en-US" sz="3200" dirty="0" smtClean="0"/>
              <a:t>M/M/</a:t>
            </a:r>
            <a:r>
              <a:rPr lang="en-US" sz="3200" i="1" dirty="0" smtClean="0"/>
              <a:t>c</a:t>
            </a:r>
            <a:r>
              <a:rPr lang="en-US" sz="3200" dirty="0" smtClean="0"/>
              <a:t>/∞ </a:t>
            </a:r>
            <a:r>
              <a:rPr lang="en-US" sz="3200" dirty="0"/>
              <a:t>Queue</a:t>
            </a:r>
            <a:endParaRPr lang="en-US" dirty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1295400"/>
            <a:ext cx="8001000" cy="425132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State transitions are again a Markov chain</a:t>
            </a:r>
            <a:endParaRPr lang="en-US" dirty="0"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Transition </a:t>
            </a:r>
            <a:r>
              <a:rPr lang="en-US" dirty="0">
                <a:sym typeface="Symbol" pitchFamily="18" charset="2"/>
              </a:rPr>
              <a:t>rate of </a:t>
            </a:r>
            <a:r>
              <a:rPr lang="en-US" i="1" dirty="0">
                <a:sym typeface="Symbol" pitchFamily="18" charset="2"/>
              </a:rPr>
              <a:t></a:t>
            </a:r>
            <a:r>
              <a:rPr lang="en-US" dirty="0">
                <a:sym typeface="Symbol" pitchFamily="18" charset="2"/>
              </a:rPr>
              <a:t> from state </a:t>
            </a:r>
            <a:r>
              <a:rPr lang="en-US" i="1" dirty="0" err="1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 to state </a:t>
            </a:r>
            <a:r>
              <a:rPr lang="en-US" i="1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+1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Transition </a:t>
            </a:r>
            <a:r>
              <a:rPr lang="en-US" dirty="0">
                <a:sym typeface="Symbol" pitchFamily="18" charset="2"/>
              </a:rPr>
              <a:t>rate of (</a:t>
            </a:r>
            <a:r>
              <a:rPr lang="en-US" i="1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+1)</a:t>
            </a:r>
            <a:r>
              <a:rPr lang="en-US" i="1" dirty="0">
                <a:sym typeface="Symbol" pitchFamily="18" charset="2"/>
              </a:rPr>
              <a:t></a:t>
            </a:r>
            <a:r>
              <a:rPr lang="en-US" dirty="0">
                <a:sym typeface="Symbol" pitchFamily="18" charset="2"/>
              </a:rPr>
              <a:t> from state </a:t>
            </a:r>
            <a:r>
              <a:rPr lang="en-US" i="1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+1 to state </a:t>
            </a:r>
            <a:r>
              <a:rPr lang="en-US" i="1" dirty="0" err="1">
                <a:sym typeface="Symbol" pitchFamily="18" charset="2"/>
              </a:rPr>
              <a:t>i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for </a:t>
            </a:r>
            <a:r>
              <a:rPr lang="en-US" dirty="0" smtClean="0">
                <a:sym typeface="Symbol" pitchFamily="18" charset="2"/>
              </a:rPr>
              <a:t>0  </a:t>
            </a:r>
            <a:r>
              <a:rPr lang="en-US" i="1" dirty="0" err="1" smtClean="0">
                <a:sym typeface="Symbol" pitchFamily="18" charset="2"/>
              </a:rPr>
              <a:t>i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 </a:t>
            </a:r>
            <a:r>
              <a:rPr lang="en-US" i="1" dirty="0" smtClean="0">
                <a:sym typeface="Symbol" pitchFamily="18" charset="2"/>
              </a:rPr>
              <a:t>c</a:t>
            </a:r>
            <a:r>
              <a:rPr lang="en-US" dirty="0" smtClean="0">
                <a:sym typeface="Symbol" pitchFamily="18" charset="2"/>
              </a:rPr>
              <a:t>-1, </a:t>
            </a:r>
            <a:r>
              <a:rPr lang="en-US" dirty="0">
                <a:sym typeface="Symbol" pitchFamily="18" charset="2"/>
              </a:rPr>
              <a:t>and </a:t>
            </a:r>
            <a:r>
              <a:rPr lang="en-US" i="1" dirty="0">
                <a:sym typeface="Symbol" pitchFamily="18" charset="2"/>
              </a:rPr>
              <a:t>c</a:t>
            </a:r>
            <a:r>
              <a:rPr lang="en-US" dirty="0">
                <a:sym typeface="Symbol" pitchFamily="18" charset="2"/>
              </a:rPr>
              <a:t> for </a:t>
            </a:r>
            <a:r>
              <a:rPr lang="en-US" i="1" dirty="0" err="1" smtClean="0">
                <a:sym typeface="Symbol" pitchFamily="18" charset="2"/>
              </a:rPr>
              <a:t>i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 pitchFamily="18" charset="2"/>
              </a:rPr>
              <a:t>c </a:t>
            </a:r>
            <a:r>
              <a:rPr lang="en-US" dirty="0" smtClean="0">
                <a:sym typeface="Symbol" pitchFamily="18" charset="2"/>
              </a:rPr>
              <a:t>(all servers busy)</a:t>
            </a:r>
            <a:endParaRPr lang="en-US" i="1" dirty="0">
              <a:sym typeface="Symbol" pitchFamily="18" charset="2"/>
            </a:endParaRPr>
          </a:p>
          <a:p>
            <a:pPr marL="1085850" lvl="2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Recall that the minimum </a:t>
            </a:r>
            <a:r>
              <a:rPr lang="en-US" dirty="0">
                <a:sym typeface="Symbol" pitchFamily="18" charset="2"/>
              </a:rPr>
              <a:t>of </a:t>
            </a:r>
            <a:r>
              <a:rPr lang="en-US" dirty="0" smtClean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exponential </a:t>
            </a:r>
            <a:r>
              <a:rPr lang="en-US" dirty="0" err="1">
                <a:sym typeface="Symbol" pitchFamily="18" charset="2"/>
              </a:rPr>
              <a:t>r.v.’s</a:t>
            </a:r>
            <a:r>
              <a:rPr lang="en-US" dirty="0">
                <a:sym typeface="Symbol" pitchFamily="18" charset="2"/>
              </a:rPr>
              <a:t> with parameter 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and 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is exponential with parameter 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/>
              </a:rPr>
              <a:t>+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171575" y="5112356"/>
            <a:ext cx="7175500" cy="968375"/>
            <a:chOff x="576" y="3567"/>
            <a:chExt cx="4520" cy="61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76" y="3709"/>
              <a:ext cx="384" cy="336"/>
              <a:chOff x="1248" y="1776"/>
              <a:chExt cx="384" cy="336"/>
            </a:xfrm>
          </p:grpSpPr>
          <p:sp>
            <p:nvSpPr>
              <p:cNvPr id="263174" name="Oval 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75" name="Text Box 7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0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296" y="3709"/>
              <a:ext cx="384" cy="336"/>
              <a:chOff x="1248" y="1776"/>
              <a:chExt cx="384" cy="336"/>
            </a:xfrm>
          </p:grpSpPr>
          <p:sp>
            <p:nvSpPr>
              <p:cNvPr id="263177" name="Oval 9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78" name="Text Box 10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1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016" y="3709"/>
              <a:ext cx="384" cy="336"/>
              <a:chOff x="1248" y="1776"/>
              <a:chExt cx="384" cy="336"/>
            </a:xfrm>
          </p:grpSpPr>
          <p:sp>
            <p:nvSpPr>
              <p:cNvPr id="263180" name="Oval 12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81" name="Text Box 13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dirty="0"/>
                  <a:t>2</a:t>
                </a:r>
              </a:p>
            </p:txBody>
          </p:sp>
        </p:grpSp>
        <p:sp>
          <p:nvSpPr>
            <p:cNvPr id="263182" name="Freeform 14"/>
            <p:cNvSpPr>
              <a:spLocks/>
            </p:cNvSpPr>
            <p:nvPr/>
          </p:nvSpPr>
          <p:spPr bwMode="auto">
            <a:xfrm>
              <a:off x="768" y="3613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83" name="Freeform 15"/>
            <p:cNvSpPr>
              <a:spLocks/>
            </p:cNvSpPr>
            <p:nvPr/>
          </p:nvSpPr>
          <p:spPr bwMode="auto">
            <a:xfrm>
              <a:off x="1496" y="3613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84" name="Freeform 16"/>
            <p:cNvSpPr>
              <a:spLocks/>
            </p:cNvSpPr>
            <p:nvPr/>
          </p:nvSpPr>
          <p:spPr bwMode="auto">
            <a:xfrm flipV="1">
              <a:off x="768" y="4045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85" name="Freeform 17"/>
            <p:cNvSpPr>
              <a:spLocks/>
            </p:cNvSpPr>
            <p:nvPr/>
          </p:nvSpPr>
          <p:spPr bwMode="auto">
            <a:xfrm flipV="1">
              <a:off x="1496" y="4045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86" name="Text Box 18"/>
            <p:cNvSpPr txBox="1">
              <a:spLocks noChangeArrowheads="1"/>
            </p:cNvSpPr>
            <p:nvPr/>
          </p:nvSpPr>
          <p:spPr bwMode="auto">
            <a:xfrm>
              <a:off x="1072" y="3574"/>
              <a:ext cx="1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l-GR" sz="1800" i="1" dirty="0" smtClean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3187" name="Text Box 19"/>
            <p:cNvSpPr txBox="1">
              <a:spLocks noChangeArrowheads="1"/>
            </p:cNvSpPr>
            <p:nvPr/>
          </p:nvSpPr>
          <p:spPr bwMode="auto">
            <a:xfrm>
              <a:off x="1073" y="3925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240" y="3718"/>
              <a:ext cx="384" cy="336"/>
              <a:chOff x="1248" y="1776"/>
              <a:chExt cx="384" cy="336"/>
            </a:xfrm>
          </p:grpSpPr>
          <p:sp>
            <p:nvSpPr>
              <p:cNvPr id="263189" name="Oval 21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0" name="Text Box 22"/>
              <p:cNvSpPr txBox="1">
                <a:spLocks noChangeArrowheads="1"/>
              </p:cNvSpPr>
              <p:nvPr/>
            </p:nvSpPr>
            <p:spPr bwMode="auto">
              <a:xfrm>
                <a:off x="1346" y="1819"/>
                <a:ext cx="18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/>
                  <a:t>c</a:t>
                </a:r>
                <a:endParaRPr lang="en-US" sz="2000"/>
              </a:p>
            </p:txBody>
          </p:sp>
        </p:grpSp>
        <p:sp>
          <p:nvSpPr>
            <p:cNvPr id="263191" name="Freeform 23"/>
            <p:cNvSpPr>
              <a:spLocks/>
            </p:cNvSpPr>
            <p:nvPr/>
          </p:nvSpPr>
          <p:spPr bwMode="auto">
            <a:xfrm>
              <a:off x="2720" y="3622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92" name="Freeform 24"/>
            <p:cNvSpPr>
              <a:spLocks/>
            </p:cNvSpPr>
            <p:nvPr/>
          </p:nvSpPr>
          <p:spPr bwMode="auto">
            <a:xfrm flipV="1">
              <a:off x="2720" y="4054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4008" y="3718"/>
              <a:ext cx="384" cy="336"/>
              <a:chOff x="1248" y="1776"/>
              <a:chExt cx="384" cy="336"/>
            </a:xfrm>
          </p:grpSpPr>
          <p:sp>
            <p:nvSpPr>
              <p:cNvPr id="263194" name="Oval 2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5" name="Text Box 27"/>
              <p:cNvSpPr txBox="1">
                <a:spLocks noChangeArrowheads="1"/>
              </p:cNvSpPr>
              <p:nvPr/>
            </p:nvSpPr>
            <p:spPr bwMode="auto">
              <a:xfrm>
                <a:off x="1261" y="1819"/>
                <a:ext cx="35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/>
                  <a:t>c</a:t>
                </a:r>
                <a:r>
                  <a:rPr lang="en-US" sz="2000"/>
                  <a:t>+1</a:t>
                </a:r>
              </a:p>
            </p:txBody>
          </p:sp>
        </p:grpSp>
        <p:sp>
          <p:nvSpPr>
            <p:cNvPr id="263196" name="Freeform 28"/>
            <p:cNvSpPr>
              <a:spLocks/>
            </p:cNvSpPr>
            <p:nvPr/>
          </p:nvSpPr>
          <p:spPr bwMode="auto">
            <a:xfrm>
              <a:off x="3488" y="3622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97" name="Freeform 29"/>
            <p:cNvSpPr>
              <a:spLocks/>
            </p:cNvSpPr>
            <p:nvPr/>
          </p:nvSpPr>
          <p:spPr bwMode="auto">
            <a:xfrm flipV="1">
              <a:off x="3488" y="4054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98" name="Freeform 30"/>
            <p:cNvSpPr>
              <a:spLocks/>
            </p:cNvSpPr>
            <p:nvPr/>
          </p:nvSpPr>
          <p:spPr bwMode="auto">
            <a:xfrm>
              <a:off x="4208" y="3636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3199" name="Freeform 31"/>
            <p:cNvSpPr>
              <a:spLocks/>
            </p:cNvSpPr>
            <p:nvPr/>
          </p:nvSpPr>
          <p:spPr bwMode="auto">
            <a:xfrm flipV="1">
              <a:off x="4208" y="406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2480" y="3869"/>
              <a:ext cx="240" cy="48"/>
              <a:chOff x="2928" y="3264"/>
              <a:chExt cx="240" cy="48"/>
            </a:xfrm>
          </p:grpSpPr>
          <p:sp>
            <p:nvSpPr>
              <p:cNvPr id="263201" name="Oval 33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2" name="Oval 34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3" name="Oval 35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4856" y="3869"/>
              <a:ext cx="240" cy="48"/>
              <a:chOff x="2928" y="3264"/>
              <a:chExt cx="240" cy="48"/>
            </a:xfrm>
          </p:grpSpPr>
          <p:sp>
            <p:nvSpPr>
              <p:cNvPr id="263205" name="Oval 37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6" name="Oval 38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7" name="Oval 39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3208" name="Text Box 40"/>
            <p:cNvSpPr txBox="1">
              <a:spLocks noChangeArrowheads="1"/>
            </p:cNvSpPr>
            <p:nvPr/>
          </p:nvSpPr>
          <p:spPr bwMode="auto">
            <a:xfrm>
              <a:off x="1792" y="3567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3209" name="Text Box 41"/>
            <p:cNvSpPr txBox="1">
              <a:spLocks noChangeArrowheads="1"/>
            </p:cNvSpPr>
            <p:nvPr/>
          </p:nvSpPr>
          <p:spPr bwMode="auto">
            <a:xfrm>
              <a:off x="1761" y="3928"/>
              <a:ext cx="2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 smtClean="0"/>
                <a:t>2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3210" name="Text Box 42"/>
            <p:cNvSpPr txBox="1">
              <a:spLocks noChangeArrowheads="1"/>
            </p:cNvSpPr>
            <p:nvPr/>
          </p:nvSpPr>
          <p:spPr bwMode="auto">
            <a:xfrm>
              <a:off x="3008" y="3576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3211" name="Text Box 43"/>
            <p:cNvSpPr txBox="1">
              <a:spLocks noChangeArrowheads="1"/>
            </p:cNvSpPr>
            <p:nvPr/>
          </p:nvSpPr>
          <p:spPr bwMode="auto">
            <a:xfrm>
              <a:off x="2977" y="3935"/>
              <a:ext cx="2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smtClean="0"/>
                <a:t>c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3212" name="Text Box 44"/>
            <p:cNvSpPr txBox="1">
              <a:spLocks noChangeArrowheads="1"/>
            </p:cNvSpPr>
            <p:nvPr/>
          </p:nvSpPr>
          <p:spPr bwMode="auto">
            <a:xfrm>
              <a:off x="3784" y="3585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3213" name="Text Box 45"/>
            <p:cNvSpPr txBox="1">
              <a:spLocks noChangeArrowheads="1"/>
            </p:cNvSpPr>
            <p:nvPr/>
          </p:nvSpPr>
          <p:spPr bwMode="auto">
            <a:xfrm>
              <a:off x="3761" y="3937"/>
              <a:ext cx="2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smtClean="0"/>
                <a:t>c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3214" name="Text Box 46"/>
            <p:cNvSpPr txBox="1">
              <a:spLocks noChangeArrowheads="1"/>
            </p:cNvSpPr>
            <p:nvPr/>
          </p:nvSpPr>
          <p:spPr bwMode="auto">
            <a:xfrm>
              <a:off x="4512" y="3594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3215" name="Text Box 47"/>
            <p:cNvSpPr txBox="1">
              <a:spLocks noChangeArrowheads="1"/>
            </p:cNvSpPr>
            <p:nvPr/>
          </p:nvSpPr>
          <p:spPr bwMode="auto">
            <a:xfrm>
              <a:off x="4473" y="3944"/>
              <a:ext cx="2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smtClean="0"/>
                <a:t>c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</p:grp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M/M/</a:t>
            </a:r>
            <a:r>
              <a:rPr lang="en-US" i="1" dirty="0" smtClean="0"/>
              <a:t>c</a:t>
            </a:r>
            <a:r>
              <a:rPr lang="en-US" dirty="0" smtClean="0"/>
              <a:t>/∞ </a:t>
            </a:r>
            <a:r>
              <a:rPr lang="en-US" dirty="0"/>
              <a:t>Queue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4495800"/>
          </a:xfrm>
        </p:spPr>
        <p:txBody>
          <a:bodyPr/>
          <a:lstStyle/>
          <a:p>
            <a:r>
              <a:rPr lang="en-US" dirty="0"/>
              <a:t>State probabilities verify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Normalization condition gives</a:t>
            </a:r>
          </a:p>
        </p:txBody>
      </p:sp>
      <p:graphicFrame>
        <p:nvGraphicFramePr>
          <p:cNvPr id="287744" name="Object 0"/>
          <p:cNvGraphicFramePr>
            <a:graphicFrameLocks noChangeAspect="1"/>
          </p:cNvGraphicFramePr>
          <p:nvPr/>
        </p:nvGraphicFramePr>
        <p:xfrm>
          <a:off x="1433513" y="1600200"/>
          <a:ext cx="5576887" cy="1987550"/>
        </p:xfrm>
        <a:graphic>
          <a:graphicData uri="http://schemas.openxmlformats.org/presentationml/2006/ole">
            <p:oleObj spid="_x0000_s6155" name="Equation" r:id="rId4" imgW="2565400" imgH="914400" progId="Equation.3">
              <p:embed/>
            </p:oleObj>
          </a:graphicData>
        </a:graphic>
      </p:graphicFrame>
      <p:graphicFrame>
        <p:nvGraphicFramePr>
          <p:cNvPr id="287745" name="Object 1"/>
          <p:cNvGraphicFramePr>
            <a:graphicFrameLocks noChangeAspect="1"/>
          </p:cNvGraphicFramePr>
          <p:nvPr/>
        </p:nvGraphicFramePr>
        <p:xfrm>
          <a:off x="1066800" y="4114800"/>
          <a:ext cx="5965825" cy="2209800"/>
        </p:xfrm>
        <a:graphic>
          <a:graphicData uri="http://schemas.openxmlformats.org/presentationml/2006/ole">
            <p:oleObj spid="_x0000_s6156" name="Equation" r:id="rId5" imgW="2743200" imgH="1016000" progId="Equation.3">
              <p:embed/>
            </p:oleObj>
          </a:graphicData>
        </a:graphic>
      </p:graphicFrame>
      <p:graphicFrame>
        <p:nvGraphicFramePr>
          <p:cNvPr id="287746" name="Object 2"/>
          <p:cNvGraphicFramePr>
            <a:graphicFrameLocks noChangeAspect="1"/>
          </p:cNvGraphicFramePr>
          <p:nvPr/>
        </p:nvGraphicFramePr>
        <p:xfrm>
          <a:off x="7132292" y="1600220"/>
          <a:ext cx="1073150" cy="911225"/>
        </p:xfrm>
        <a:graphic>
          <a:graphicData uri="http://schemas.openxmlformats.org/presentationml/2006/ole">
            <p:oleObj spid="_x0000_s6157" name="Equation" r:id="rId6" imgW="495085" imgH="418918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M/M/</a:t>
            </a:r>
            <a:r>
              <a:rPr lang="en-US" i="1" dirty="0" smtClean="0"/>
              <a:t>c</a:t>
            </a:r>
            <a:r>
              <a:rPr lang="en-US" dirty="0" smtClean="0"/>
              <a:t>/∞ </a:t>
            </a:r>
            <a:r>
              <a:rPr lang="en-US" dirty="0"/>
              <a:t>Queue - (2)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4495800"/>
          </a:xfrm>
        </p:spPr>
        <p:txBody>
          <a:bodyPr/>
          <a:lstStyle/>
          <a:p>
            <a:r>
              <a:rPr lang="en-US" dirty="0"/>
              <a:t>Probability of queueing (all servers are busy)</a:t>
            </a:r>
          </a:p>
        </p:txBody>
      </p:sp>
      <p:graphicFrame>
        <p:nvGraphicFramePr>
          <p:cNvPr id="288768" name="Object 1024"/>
          <p:cNvGraphicFramePr>
            <a:graphicFrameLocks noChangeAspect="1"/>
          </p:cNvGraphicFramePr>
          <p:nvPr/>
        </p:nvGraphicFramePr>
        <p:xfrm>
          <a:off x="838200" y="1981200"/>
          <a:ext cx="7094538" cy="3813175"/>
        </p:xfrm>
        <a:graphic>
          <a:graphicData uri="http://schemas.openxmlformats.org/presentationml/2006/ole">
            <p:oleObj spid="_x0000_s7173" name="Equation" r:id="rId4" imgW="3263900" imgH="1752600" progId="Equation.3">
              <p:embed/>
            </p:oleObj>
          </a:graphicData>
        </a:graphic>
      </p:graphicFrame>
      <p:sp>
        <p:nvSpPr>
          <p:cNvPr id="266246" name="Text Box 6"/>
          <p:cNvSpPr txBox="1">
            <a:spLocks noChangeArrowheads="1"/>
          </p:cNvSpPr>
          <p:nvPr/>
        </p:nvSpPr>
        <p:spPr bwMode="auto">
          <a:xfrm>
            <a:off x="6096000" y="4267200"/>
            <a:ext cx="145732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Erlang C</a:t>
            </a:r>
          </a:p>
          <a:p>
            <a:pPr algn="l"/>
            <a:r>
              <a:rPr lang="en-US"/>
              <a:t>Formula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M/M/</a:t>
            </a:r>
            <a:r>
              <a:rPr lang="en-US" i="1" dirty="0" smtClean="0"/>
              <a:t>c</a:t>
            </a:r>
            <a:r>
              <a:rPr lang="en-US" dirty="0" smtClean="0"/>
              <a:t>/∞ </a:t>
            </a:r>
            <a:r>
              <a:rPr lang="en-US" dirty="0"/>
              <a:t>Queue - (3)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150" y="1376648"/>
            <a:ext cx="6813550" cy="4495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Average number in the queue </a:t>
            </a:r>
            <a:r>
              <a:rPr lang="en-US" i="1" dirty="0"/>
              <a:t>N</a:t>
            </a:r>
            <a:r>
              <a:rPr lang="en-US" i="1" baseline="-25000" dirty="0"/>
              <a:t>Q</a:t>
            </a:r>
            <a:endParaRPr lang="en-US" i="1" dirty="0"/>
          </a:p>
          <a:p>
            <a:pPr>
              <a:lnSpc>
                <a:spcPct val="80000"/>
              </a:lnSpc>
            </a:pPr>
            <a:endParaRPr lang="en-US" i="1" dirty="0"/>
          </a:p>
          <a:p>
            <a:pPr>
              <a:lnSpc>
                <a:spcPct val="80000"/>
              </a:lnSpc>
            </a:pPr>
            <a:endParaRPr lang="en-US" i="1" dirty="0" smtClean="0"/>
          </a:p>
          <a:p>
            <a:pPr>
              <a:lnSpc>
                <a:spcPct val="80000"/>
              </a:lnSpc>
            </a:pPr>
            <a:endParaRPr lang="en-US" i="1" dirty="0" smtClean="0"/>
          </a:p>
          <a:p>
            <a:pPr>
              <a:lnSpc>
                <a:spcPct val="80000"/>
              </a:lnSpc>
            </a:pPr>
            <a:endParaRPr lang="en-US" i="1" dirty="0"/>
          </a:p>
          <a:p>
            <a:pPr>
              <a:lnSpc>
                <a:spcPct val="80000"/>
              </a:lnSpc>
            </a:pPr>
            <a:endParaRPr lang="en-US" i="1" dirty="0"/>
          </a:p>
          <a:p>
            <a:r>
              <a:rPr lang="en-US" dirty="0"/>
              <a:t>Average waiting time </a:t>
            </a:r>
            <a:r>
              <a:rPr lang="en-US" i="1" dirty="0"/>
              <a:t>W= N</a:t>
            </a:r>
            <a:r>
              <a:rPr lang="en-US" i="1" baseline="-25000" dirty="0"/>
              <a:t>Q</a:t>
            </a:r>
            <a:r>
              <a:rPr lang="en-US" i="1" dirty="0"/>
              <a:t> /</a:t>
            </a:r>
            <a:r>
              <a:rPr lang="en-US" i="1" dirty="0">
                <a:sym typeface="Symbol" pitchFamily="18" charset="2"/>
              </a:rPr>
              <a:t></a:t>
            </a:r>
          </a:p>
          <a:p>
            <a:endParaRPr lang="en-US" i="1" dirty="0" smtClean="0">
              <a:sym typeface="Symbol" pitchFamily="18" charset="2"/>
            </a:endParaRPr>
          </a:p>
          <a:p>
            <a:endParaRPr lang="en-US" i="1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Average delay </a:t>
            </a:r>
            <a:r>
              <a:rPr lang="en-US" i="1" dirty="0">
                <a:sym typeface="Symbol" pitchFamily="18" charset="2"/>
              </a:rPr>
              <a:t>T= W+</a:t>
            </a:r>
            <a:r>
              <a:rPr lang="en-US" dirty="0">
                <a:sym typeface="Symbol" pitchFamily="18" charset="2"/>
              </a:rPr>
              <a:t>1/</a:t>
            </a:r>
          </a:p>
          <a:p>
            <a:endParaRPr lang="en-US" dirty="0" smtClean="0">
              <a:sym typeface="Symbol" pitchFamily="18" charset="2"/>
            </a:endParaRP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Average number in the system </a:t>
            </a:r>
            <a:r>
              <a:rPr lang="en-US" i="1" dirty="0">
                <a:sym typeface="Symbol" pitchFamily="18" charset="2"/>
              </a:rPr>
              <a:t>N</a:t>
            </a:r>
            <a:endParaRPr lang="en-US" i="1" dirty="0"/>
          </a:p>
        </p:txBody>
      </p:sp>
      <p:graphicFrame>
        <p:nvGraphicFramePr>
          <p:cNvPr id="289792" name="Object 0"/>
          <p:cNvGraphicFramePr>
            <a:graphicFrameLocks noChangeAspect="1"/>
          </p:cNvGraphicFramePr>
          <p:nvPr/>
        </p:nvGraphicFramePr>
        <p:xfrm>
          <a:off x="2163441" y="1603451"/>
          <a:ext cx="5700363" cy="1654492"/>
        </p:xfrm>
        <a:graphic>
          <a:graphicData uri="http://schemas.openxmlformats.org/presentationml/2006/ole">
            <p:oleObj spid="_x0000_s8206" name="Equation" r:id="rId4" imgW="2971800" imgH="863600" progId="Equation.3">
              <p:embed/>
            </p:oleObj>
          </a:graphicData>
        </a:graphic>
      </p:graphicFrame>
      <p:graphicFrame>
        <p:nvGraphicFramePr>
          <p:cNvPr id="289793" name="Object 1"/>
          <p:cNvGraphicFramePr>
            <a:graphicFrameLocks noChangeAspect="1"/>
          </p:cNvGraphicFramePr>
          <p:nvPr/>
        </p:nvGraphicFramePr>
        <p:xfrm>
          <a:off x="1889125" y="3259689"/>
          <a:ext cx="2117725" cy="863334"/>
        </p:xfrm>
        <a:graphic>
          <a:graphicData uri="http://schemas.openxmlformats.org/presentationml/2006/ole">
            <p:oleObj spid="_x0000_s8207" name="Equation" r:id="rId5" imgW="1028700" imgH="419100" progId="Equation.3">
              <p:embed/>
            </p:oleObj>
          </a:graphicData>
        </a:graphic>
      </p:graphicFrame>
      <p:graphicFrame>
        <p:nvGraphicFramePr>
          <p:cNvPr id="289794" name="Object 2"/>
          <p:cNvGraphicFramePr>
            <a:graphicFrameLocks noChangeAspect="1"/>
          </p:cNvGraphicFramePr>
          <p:nvPr/>
        </p:nvGraphicFramePr>
        <p:xfrm>
          <a:off x="1889125" y="4285657"/>
          <a:ext cx="2517775" cy="848124"/>
        </p:xfrm>
        <a:graphic>
          <a:graphicData uri="http://schemas.openxmlformats.org/presentationml/2006/ole">
            <p:oleObj spid="_x0000_s8208" name="Equation" r:id="rId6" imgW="1244600" imgH="419100" progId="Equation.3">
              <p:embed/>
            </p:oleObj>
          </a:graphicData>
        </a:graphic>
      </p:graphicFrame>
      <p:graphicFrame>
        <p:nvGraphicFramePr>
          <p:cNvPr id="289795" name="Object 3"/>
          <p:cNvGraphicFramePr>
            <a:graphicFrameLocks noChangeAspect="1"/>
          </p:cNvGraphicFramePr>
          <p:nvPr/>
        </p:nvGraphicFramePr>
        <p:xfrm>
          <a:off x="1889125" y="5319998"/>
          <a:ext cx="3217863" cy="871252"/>
        </p:xfrm>
        <a:graphic>
          <a:graphicData uri="http://schemas.openxmlformats.org/presentationml/2006/ole">
            <p:oleObj spid="_x0000_s8209" name="Equation" r:id="rId7" imgW="1549400" imgH="4191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Revisiting System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321"/>
            <a:ext cx="8092394" cy="475484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Consider a 1 </a:t>
            </a:r>
            <a:r>
              <a:rPr lang="en-US" dirty="0" err="1" smtClean="0"/>
              <a:t>Gbps</a:t>
            </a:r>
            <a:r>
              <a:rPr lang="en-US" dirty="0" smtClean="0"/>
              <a:t> link under three configurations: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Single queue feeding single high-speed link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Single queue feeding ten 100Mbps links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Multiple (ten) queues each feeding a 100Mbps link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Assuming that packets arrive at a rate of 10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/>
              <a:t> and that the service rate of the 1Gbps link is 10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,</a:t>
            </a:r>
            <a:r>
              <a:rPr lang="en-US" dirty="0" smtClean="0"/>
              <a:t> what is the probability that the system is empty under each configuration?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Configuration 1 is an M/M/1/</a:t>
            </a:r>
            <a:r>
              <a:rPr lang="en-US" dirty="0" smtClean="0">
                <a:sym typeface="Symbol"/>
              </a:rPr>
              <a:t> queue</a:t>
            </a:r>
            <a:r>
              <a:rPr lang="en-US" dirty="0" smtClean="0"/>
              <a:t>, so the answer is </a:t>
            </a:r>
            <a:r>
              <a:rPr lang="el-GR" i="1" dirty="0" smtClean="0">
                <a:latin typeface="Times New Roman"/>
                <a:cs typeface="Times New Roman"/>
              </a:rPr>
              <a:t>π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/>
              <a:t>1-</a:t>
            </a:r>
            <a:r>
              <a:rPr lang="en-US" i="1" dirty="0" smtClean="0">
                <a:sym typeface="Symbol"/>
              </a:rPr>
              <a:t></a:t>
            </a:r>
            <a:r>
              <a:rPr lang="en-US" dirty="0" smtClean="0">
                <a:sym typeface="Symbol"/>
              </a:rPr>
              <a:t>, where </a:t>
            </a:r>
            <a:r>
              <a:rPr lang="en-US" i="1" dirty="0" smtClean="0">
                <a:sym typeface="Symbol"/>
              </a:rPr>
              <a:t> = </a:t>
            </a:r>
            <a:r>
              <a:rPr lang="en-US" dirty="0" smtClean="0">
                <a:sym typeface="Symbol"/>
              </a:rPr>
              <a:t>10</a:t>
            </a:r>
            <a:r>
              <a:rPr lang="en-US" i="1" dirty="0" smtClean="0">
                <a:sym typeface="Symbol"/>
              </a:rPr>
              <a:t>/</a:t>
            </a:r>
            <a:r>
              <a:rPr lang="en-US" dirty="0" smtClean="0">
                <a:sym typeface="Symbol"/>
              </a:rPr>
              <a:t>10</a:t>
            </a:r>
            <a:r>
              <a:rPr lang="en-US" i="1" dirty="0" smtClean="0">
                <a:sym typeface="Symbol"/>
              </a:rPr>
              <a:t> = /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Configuration 2 is an M/M/10/ queue, so the answer is</a:t>
            </a:r>
          </a:p>
          <a:p>
            <a:pPr lvl="1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Configuration 3 has 10 independent M/M/1/ queues that are each empty with probability </a:t>
            </a:r>
            <a:r>
              <a:rPr lang="en-US" dirty="0" smtClean="0"/>
              <a:t>1-</a:t>
            </a:r>
            <a:r>
              <a:rPr lang="en-US" i="1" dirty="0" smtClean="0">
                <a:sym typeface="Symbol"/>
              </a:rPr>
              <a:t></a:t>
            </a:r>
            <a:r>
              <a:rPr lang="en-US" dirty="0" smtClean="0">
                <a:sym typeface="Symbol"/>
              </a:rPr>
              <a:t>, so that they are all empty with probability </a:t>
            </a:r>
            <a:r>
              <a:rPr lang="el-GR" i="1" dirty="0" smtClean="0">
                <a:cs typeface="Times New Roman"/>
              </a:rPr>
              <a:t>π</a:t>
            </a:r>
            <a:r>
              <a:rPr lang="en-US" baseline="-25000" dirty="0" smtClean="0">
                <a:cs typeface="Times New Roman"/>
              </a:rPr>
              <a:t>0</a:t>
            </a:r>
            <a:r>
              <a:rPr lang="en-US" dirty="0" smtClean="0">
                <a:cs typeface="Times New Roman"/>
              </a:rPr>
              <a:t> = (</a:t>
            </a:r>
            <a:r>
              <a:rPr lang="en-US" dirty="0" smtClean="0"/>
              <a:t>1-</a:t>
            </a:r>
            <a:r>
              <a:rPr lang="en-US" i="1" dirty="0" smtClean="0">
                <a:sym typeface="Symbol"/>
              </a:rPr>
              <a:t>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10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06210" name="Object 1"/>
          <p:cNvGraphicFramePr>
            <a:graphicFrameLocks noChangeAspect="1"/>
          </p:cNvGraphicFramePr>
          <p:nvPr/>
        </p:nvGraphicFramePr>
        <p:xfrm>
          <a:off x="1280196" y="4634799"/>
          <a:ext cx="3647459" cy="748417"/>
        </p:xfrm>
        <a:graphic>
          <a:graphicData uri="http://schemas.openxmlformats.org/presentationml/2006/ole">
            <p:oleObj spid="_x0000_s9221" name="Equation" r:id="rId4" imgW="2476500" imgH="508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84" y="228635"/>
            <a:ext cx="827527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Illustrating Our Three Configurations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D5AF-C929-48B0-9A9C-B6487E8E41C6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640123" y="1325903"/>
          <a:ext cx="7863754" cy="4754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5806" y="1417342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000" i="1" dirty="0" smtClean="0">
                <a:latin typeface="Times New Roman"/>
                <a:cs typeface="Times New Roman"/>
                <a:sym typeface="Symbol"/>
              </a:rPr>
              <a:t>π</a:t>
            </a:r>
            <a:r>
              <a:rPr lang="en-US" sz="2000" baseline="-25000" dirty="0" smtClean="0">
                <a:latin typeface="Times New Roman"/>
                <a:cs typeface="Times New Roman"/>
                <a:sym typeface="Symbol"/>
              </a:rPr>
              <a:t>0</a:t>
            </a:r>
            <a:endParaRPr lang="en-US" sz="1600" baseline="-25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175766" y="1051586"/>
            <a:ext cx="548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i="1" dirty="0" smtClean="0">
                <a:sym typeface="Symbol"/>
              </a:rPr>
              <a:t>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M/M/</a:t>
            </a:r>
            <a:r>
              <a:rPr lang="en-US" i="1" dirty="0"/>
              <a:t>c</a:t>
            </a:r>
            <a:r>
              <a:rPr lang="en-US" dirty="0"/>
              <a:t>/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 smtClean="0"/>
              <a:t>System (No Queue)</a:t>
            </a:r>
            <a:br>
              <a:rPr lang="en-US" dirty="0" smtClean="0"/>
            </a:br>
            <a:r>
              <a:rPr lang="en-US" sz="2400" dirty="0" smtClean="0"/>
              <a:t>(“Easily” </a:t>
            </a:r>
            <a:r>
              <a:rPr lang="en-US" sz="2400" dirty="0" err="1" smtClean="0"/>
              <a:t>Generalizable</a:t>
            </a:r>
            <a:r>
              <a:rPr lang="en-US" sz="2400" dirty="0" smtClean="0"/>
              <a:t> to M/M/</a:t>
            </a:r>
            <a:r>
              <a:rPr lang="en-US" sz="2400" i="1" dirty="0" smtClean="0"/>
              <a:t>c</a:t>
            </a:r>
            <a:r>
              <a:rPr lang="en-US" sz="2400" dirty="0" smtClean="0"/>
              <a:t>/</a:t>
            </a:r>
            <a:r>
              <a:rPr lang="en-US" sz="2400" i="1" dirty="0" err="1" smtClean="0"/>
              <a:t>c</a:t>
            </a:r>
            <a:r>
              <a:rPr lang="en-US" sz="2400" dirty="0" err="1" smtClean="0"/>
              <a:t>+</a:t>
            </a:r>
            <a:r>
              <a:rPr lang="en-US" sz="2400" i="1" dirty="0" err="1" smtClean="0"/>
              <a:t>K</a:t>
            </a:r>
            <a:r>
              <a:rPr lang="en-US" sz="2400" dirty="0" smtClean="0"/>
              <a:t>)</a:t>
            </a:r>
            <a:endParaRPr lang="en-US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60475"/>
            <a:ext cx="8229555" cy="4495800"/>
          </a:xfrm>
        </p:spPr>
        <p:txBody>
          <a:bodyPr/>
          <a:lstStyle/>
          <a:p>
            <a:r>
              <a:rPr lang="en-US" i="1" dirty="0"/>
              <a:t>c</a:t>
            </a:r>
            <a:r>
              <a:rPr lang="en-US" dirty="0"/>
              <a:t> servers but no waiting </a:t>
            </a:r>
            <a:r>
              <a:rPr lang="en-US" dirty="0" smtClean="0"/>
              <a:t>room (blocking)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r>
              <a:rPr lang="en-US" dirty="0" smtClean="0"/>
              <a:t>Same transition </a:t>
            </a:r>
            <a:r>
              <a:rPr lang="en-US" dirty="0"/>
              <a:t>rates </a:t>
            </a:r>
            <a:r>
              <a:rPr lang="en-US" dirty="0" smtClean="0"/>
              <a:t>as M/M/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queue for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>
                <a:sym typeface="Symbol" pitchFamily="18" charset="2"/>
              </a:rPr>
              <a:t></a:t>
            </a:r>
            <a:r>
              <a:rPr lang="en-US" i="1" dirty="0"/>
              <a:t> c, </a:t>
            </a:r>
            <a:r>
              <a:rPr lang="en-US" dirty="0"/>
              <a:t>and only difference </a:t>
            </a:r>
            <a:r>
              <a:rPr lang="en-US" dirty="0" smtClean="0"/>
              <a:t>is again </a:t>
            </a:r>
            <a:r>
              <a:rPr lang="en-US" dirty="0"/>
              <a:t>in normalization 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574800" y="1779582"/>
            <a:ext cx="4838700" cy="954086"/>
            <a:chOff x="624" y="3359"/>
            <a:chExt cx="3048" cy="60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24" y="3502"/>
              <a:ext cx="384" cy="336"/>
              <a:chOff x="1248" y="1776"/>
              <a:chExt cx="384" cy="336"/>
            </a:xfrm>
          </p:grpSpPr>
          <p:sp>
            <p:nvSpPr>
              <p:cNvPr id="264198" name="Oval 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4199" name="Text Box 7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0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344" y="3502"/>
              <a:ext cx="384" cy="336"/>
              <a:chOff x="1248" y="1776"/>
              <a:chExt cx="384" cy="336"/>
            </a:xfrm>
          </p:grpSpPr>
          <p:sp>
            <p:nvSpPr>
              <p:cNvPr id="264201" name="Oval 9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4202" name="Text Box 10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1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064" y="3502"/>
              <a:ext cx="384" cy="336"/>
              <a:chOff x="1248" y="1776"/>
              <a:chExt cx="384" cy="336"/>
            </a:xfrm>
          </p:grpSpPr>
          <p:sp>
            <p:nvSpPr>
              <p:cNvPr id="264204" name="Oval 12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4205" name="Text Box 13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2</a:t>
                </a:r>
              </a:p>
            </p:txBody>
          </p:sp>
        </p:grpSp>
        <p:sp>
          <p:nvSpPr>
            <p:cNvPr id="264206" name="Freeform 14"/>
            <p:cNvSpPr>
              <a:spLocks/>
            </p:cNvSpPr>
            <p:nvPr/>
          </p:nvSpPr>
          <p:spPr bwMode="auto">
            <a:xfrm>
              <a:off x="816" y="3406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07" name="Freeform 15"/>
            <p:cNvSpPr>
              <a:spLocks/>
            </p:cNvSpPr>
            <p:nvPr/>
          </p:nvSpPr>
          <p:spPr bwMode="auto">
            <a:xfrm>
              <a:off x="1544" y="3406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08" name="Freeform 16"/>
            <p:cNvSpPr>
              <a:spLocks/>
            </p:cNvSpPr>
            <p:nvPr/>
          </p:nvSpPr>
          <p:spPr bwMode="auto">
            <a:xfrm flipV="1">
              <a:off x="816" y="383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09" name="Freeform 17"/>
            <p:cNvSpPr>
              <a:spLocks/>
            </p:cNvSpPr>
            <p:nvPr/>
          </p:nvSpPr>
          <p:spPr bwMode="auto">
            <a:xfrm flipV="1">
              <a:off x="1544" y="383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10" name="Text Box 18"/>
            <p:cNvSpPr txBox="1">
              <a:spLocks noChangeArrowheads="1"/>
            </p:cNvSpPr>
            <p:nvPr/>
          </p:nvSpPr>
          <p:spPr bwMode="auto">
            <a:xfrm>
              <a:off x="1120" y="3366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4211" name="Text Box 19"/>
            <p:cNvSpPr txBox="1">
              <a:spLocks noChangeArrowheads="1"/>
            </p:cNvSpPr>
            <p:nvPr/>
          </p:nvSpPr>
          <p:spPr bwMode="auto">
            <a:xfrm>
              <a:off x="1121" y="3717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μ</a:t>
              </a:r>
              <a:endParaRPr lang="en-US" sz="1800" dirty="0"/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288" y="3511"/>
              <a:ext cx="384" cy="336"/>
              <a:chOff x="1248" y="1776"/>
              <a:chExt cx="384" cy="336"/>
            </a:xfrm>
          </p:grpSpPr>
          <p:sp>
            <p:nvSpPr>
              <p:cNvPr id="264213" name="Oval 21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4214" name="Text Box 22"/>
              <p:cNvSpPr txBox="1">
                <a:spLocks noChangeArrowheads="1"/>
              </p:cNvSpPr>
              <p:nvPr/>
            </p:nvSpPr>
            <p:spPr bwMode="auto">
              <a:xfrm>
                <a:off x="1346" y="1819"/>
                <a:ext cx="18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/>
                  <a:t>c</a:t>
                </a:r>
                <a:endParaRPr lang="en-US" sz="2000"/>
              </a:p>
            </p:txBody>
          </p:sp>
        </p:grpSp>
        <p:sp>
          <p:nvSpPr>
            <p:cNvPr id="264215" name="Freeform 23"/>
            <p:cNvSpPr>
              <a:spLocks/>
            </p:cNvSpPr>
            <p:nvPr/>
          </p:nvSpPr>
          <p:spPr bwMode="auto">
            <a:xfrm>
              <a:off x="2768" y="3415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16" name="Freeform 24"/>
            <p:cNvSpPr>
              <a:spLocks/>
            </p:cNvSpPr>
            <p:nvPr/>
          </p:nvSpPr>
          <p:spPr bwMode="auto">
            <a:xfrm flipV="1">
              <a:off x="2768" y="384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32"/>
            <p:cNvGrpSpPr>
              <a:grpSpLocks/>
            </p:cNvGrpSpPr>
            <p:nvPr/>
          </p:nvGrpSpPr>
          <p:grpSpPr bwMode="auto">
            <a:xfrm>
              <a:off x="2528" y="3662"/>
              <a:ext cx="240" cy="48"/>
              <a:chOff x="2928" y="3264"/>
              <a:chExt cx="240" cy="48"/>
            </a:xfrm>
          </p:grpSpPr>
          <p:sp>
            <p:nvSpPr>
              <p:cNvPr id="264225" name="Oval 33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4226" name="Oval 34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4227" name="Oval 35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4232" name="Text Box 40"/>
            <p:cNvSpPr txBox="1">
              <a:spLocks noChangeArrowheads="1"/>
            </p:cNvSpPr>
            <p:nvPr/>
          </p:nvSpPr>
          <p:spPr bwMode="auto">
            <a:xfrm>
              <a:off x="1840" y="3359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4233" name="Text Box 41"/>
            <p:cNvSpPr txBox="1">
              <a:spLocks noChangeArrowheads="1"/>
            </p:cNvSpPr>
            <p:nvPr/>
          </p:nvSpPr>
          <p:spPr bwMode="auto">
            <a:xfrm>
              <a:off x="1809" y="3720"/>
              <a:ext cx="2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 smtClean="0"/>
                <a:t>2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dirty="0"/>
            </a:p>
          </p:txBody>
        </p:sp>
        <p:sp>
          <p:nvSpPr>
            <p:cNvPr id="264234" name="Text Box 42"/>
            <p:cNvSpPr txBox="1">
              <a:spLocks noChangeArrowheads="1"/>
            </p:cNvSpPr>
            <p:nvPr/>
          </p:nvSpPr>
          <p:spPr bwMode="auto">
            <a:xfrm>
              <a:off x="3056" y="3368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4235" name="Text Box 43"/>
            <p:cNvSpPr txBox="1">
              <a:spLocks noChangeArrowheads="1"/>
            </p:cNvSpPr>
            <p:nvPr/>
          </p:nvSpPr>
          <p:spPr bwMode="auto">
            <a:xfrm>
              <a:off x="3025" y="3727"/>
              <a:ext cx="2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i="1" dirty="0" smtClean="0"/>
                <a:t>c</a:t>
              </a:r>
              <a:r>
                <a:rPr lang="el-GR" sz="1800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</p:grpSp>
      <p:graphicFrame>
        <p:nvGraphicFramePr>
          <p:cNvPr id="264241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38583700"/>
              </p:ext>
            </p:extLst>
          </p:nvPr>
        </p:nvGraphicFramePr>
        <p:xfrm>
          <a:off x="574675" y="3806825"/>
          <a:ext cx="4700588" cy="925513"/>
        </p:xfrm>
        <a:graphic>
          <a:graphicData uri="http://schemas.openxmlformats.org/presentationml/2006/ole">
            <p:oleObj spid="_x0000_s10254" name="Equation" r:id="rId4" imgW="2247840" imgH="444240" progId="Equation.3">
              <p:embed/>
            </p:oleObj>
          </a:graphicData>
        </a:graphic>
      </p:graphicFrame>
      <p:graphicFrame>
        <p:nvGraphicFramePr>
          <p:cNvPr id="264242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89927032"/>
              </p:ext>
            </p:extLst>
          </p:nvPr>
        </p:nvGraphicFramePr>
        <p:xfrm>
          <a:off x="6454775" y="3773488"/>
          <a:ext cx="2181225" cy="1014412"/>
        </p:xfrm>
        <a:graphic>
          <a:graphicData uri="http://schemas.openxmlformats.org/presentationml/2006/ole">
            <p:oleObj spid="_x0000_s10255" name="Equation" r:id="rId5" imgW="1091880" imgH="507960" progId="Equation.3">
              <p:embed/>
            </p:oleObj>
          </a:graphicData>
        </a:graphic>
      </p:graphicFrame>
      <p:graphicFrame>
        <p:nvGraphicFramePr>
          <p:cNvPr id="264243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94003259"/>
              </p:ext>
            </p:extLst>
          </p:nvPr>
        </p:nvGraphicFramePr>
        <p:xfrm>
          <a:off x="514350" y="4719638"/>
          <a:ext cx="4387850" cy="1573212"/>
        </p:xfrm>
        <a:graphic>
          <a:graphicData uri="http://schemas.openxmlformats.org/presentationml/2006/ole">
            <p:oleObj spid="_x0000_s10256" name="Equation" r:id="rId6" imgW="2197080" imgH="787320" progId="Equation.3">
              <p:embed/>
            </p:oleObj>
          </a:graphicData>
        </a:graphic>
      </p:graphicFrame>
      <p:sp>
        <p:nvSpPr>
          <p:cNvPr id="264244" name="Text Box 52"/>
          <p:cNvSpPr txBox="1">
            <a:spLocks noChangeArrowheads="1"/>
          </p:cNvSpPr>
          <p:nvPr/>
        </p:nvSpPr>
        <p:spPr bwMode="auto">
          <a:xfrm>
            <a:off x="5400675" y="3937134"/>
            <a:ext cx="8803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200" dirty="0"/>
              <a:t>and</a:t>
            </a:r>
            <a:endParaRPr lang="en-US" dirty="0"/>
          </a:p>
        </p:txBody>
      </p:sp>
      <p:sp>
        <p:nvSpPr>
          <p:cNvPr id="264245" name="Text Box 53"/>
          <p:cNvSpPr txBox="1">
            <a:spLocks noChangeArrowheads="1"/>
          </p:cNvSpPr>
          <p:nvPr/>
        </p:nvSpPr>
        <p:spPr bwMode="auto">
          <a:xfrm>
            <a:off x="5216525" y="5179368"/>
            <a:ext cx="294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dirty="0" err="1">
                <a:solidFill>
                  <a:srgbClr val="FF0000"/>
                </a:solidFill>
              </a:rPr>
              <a:t>Erlang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B </a:t>
            </a:r>
            <a:r>
              <a:rPr lang="en-US" dirty="0" smtClean="0"/>
              <a:t>Formula</a:t>
            </a:r>
            <a:endParaRPr lang="en-US" dirty="0"/>
          </a:p>
        </p:txBody>
      </p:sp>
      <p:graphicFrame>
        <p:nvGraphicFramePr>
          <p:cNvPr id="264246" name="Object 54"/>
          <p:cNvGraphicFramePr>
            <a:graphicFrameLocks noChangeAspect="1"/>
          </p:cNvGraphicFramePr>
          <p:nvPr/>
        </p:nvGraphicFramePr>
        <p:xfrm>
          <a:off x="5357812" y="5759450"/>
          <a:ext cx="3173413" cy="717550"/>
        </p:xfrm>
        <a:graphic>
          <a:graphicData uri="http://schemas.openxmlformats.org/presentationml/2006/ole">
            <p:oleObj spid="_x0000_s10257" name="Equation" r:id="rId7" imgW="1459866" imgH="330057" progId="Equation.3">
              <p:embed/>
            </p:oleObj>
          </a:graphicData>
        </a:graphic>
      </p:graphicFrame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Continuous Time Markov Chain (CTMC)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 CTMC is a continuous-time stochastic process {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), 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0} </a:t>
            </a:r>
            <a:r>
              <a:rPr lang="en-US" dirty="0" err="1" smtClean="0">
                <a:sym typeface="Symbol"/>
              </a:rPr>
              <a:t>s.t</a:t>
            </a:r>
            <a:r>
              <a:rPr lang="en-US" dirty="0" smtClean="0">
                <a:sym typeface="Symbol"/>
              </a:rPr>
              <a:t>.,  </a:t>
            </a:r>
            <a:r>
              <a:rPr lang="en-US" i="1" dirty="0" err="1" smtClean="0">
                <a:sym typeface="Symbol"/>
              </a:rPr>
              <a:t>s,t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0 and 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, j, 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ym typeface="Symbol"/>
              </a:rPr>
              <a:t>	P{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t+s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</a:t>
            </a:r>
            <a:r>
              <a:rPr lang="en-US" i="1" dirty="0" smtClean="0">
                <a:sym typeface="Symbol"/>
              </a:rPr>
              <a:t>=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, 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), 0 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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}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ym typeface="Symbol"/>
              </a:rPr>
              <a:t>	= P{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t+s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</a:t>
            </a:r>
            <a:r>
              <a:rPr lang="en-US" i="1" dirty="0" smtClean="0">
                <a:sym typeface="Symbol"/>
              </a:rPr>
              <a:t>=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 – </a:t>
            </a:r>
            <a:r>
              <a:rPr lang="en-US" dirty="0" smtClean="0">
                <a:sym typeface="Symbol"/>
              </a:rPr>
              <a:t>by Markov property</a:t>
            </a:r>
            <a:endParaRPr lang="en-US" i="1" dirty="0" smtClean="0">
              <a:sym typeface="Symbol"/>
            </a:endParaRPr>
          </a:p>
          <a:p>
            <a:pPr>
              <a:lnSpc>
                <a:spcPct val="150000"/>
              </a:lnSpc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P{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|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(0) </a:t>
            </a:r>
            <a:r>
              <a:rPr lang="en-US" i="1" dirty="0" smtClean="0">
                <a:sym typeface="Symbol"/>
              </a:rPr>
              <a:t>=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 =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ij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– </a:t>
            </a:r>
            <a:r>
              <a:rPr lang="en-US" dirty="0" smtClean="0">
                <a:sym typeface="Symbol"/>
              </a:rPr>
              <a:t>by </a:t>
            </a:r>
            <a:r>
              <a:rPr lang="en-US" dirty="0" err="1" smtClean="0">
                <a:sym typeface="Symbol"/>
              </a:rPr>
              <a:t>stationarity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44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Erlang B Formula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0499"/>
            <a:ext cx="7772400" cy="47879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Carried load (fraction of traffic not lost)</a:t>
            </a:r>
          </a:p>
          <a:p>
            <a:pPr lvl="1"/>
            <a:r>
              <a:rPr lang="en-US" i="1" dirty="0"/>
              <a:t>a’ = a</a:t>
            </a:r>
            <a:r>
              <a:rPr lang="en-US" dirty="0"/>
              <a:t>(1</a:t>
            </a:r>
            <a:r>
              <a:rPr lang="en-US" i="1" dirty="0"/>
              <a:t>-B</a:t>
            </a:r>
            <a:r>
              <a:rPr lang="en-US" dirty="0"/>
              <a:t>(</a:t>
            </a:r>
            <a:r>
              <a:rPr lang="en-US" i="1" dirty="0" err="1"/>
              <a:t>c,a</a:t>
            </a:r>
            <a:r>
              <a:rPr lang="en-US" dirty="0"/>
              <a:t>))</a:t>
            </a:r>
          </a:p>
          <a:p>
            <a:r>
              <a:rPr lang="en-US" dirty="0" err="1" smtClean="0"/>
              <a:t>Erlang</a:t>
            </a:r>
            <a:r>
              <a:rPr lang="en-US" dirty="0" smtClean="0"/>
              <a:t> </a:t>
            </a:r>
            <a:r>
              <a:rPr lang="en-US" dirty="0"/>
              <a:t>B satisfies the following </a:t>
            </a:r>
            <a:r>
              <a:rPr lang="en-US" dirty="0" smtClean="0"/>
              <a:t>recurrence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Note</a:t>
            </a:r>
            <a:r>
              <a:rPr lang="en-US" b="1" dirty="0" smtClean="0"/>
              <a:t>:</a:t>
            </a:r>
            <a:r>
              <a:rPr lang="en-US" dirty="0" smtClean="0"/>
              <a:t>   </a:t>
            </a:r>
            <a:r>
              <a:rPr lang="en-US" dirty="0" err="1" smtClean="0"/>
              <a:t>Erlang</a:t>
            </a:r>
            <a:r>
              <a:rPr lang="en-US" dirty="0" smtClean="0"/>
              <a:t> B also holds for general (</a:t>
            </a:r>
            <a:r>
              <a:rPr lang="en-US" i="1" dirty="0" smtClean="0"/>
              <a:t>non-exponential</a:t>
            </a:r>
            <a:r>
              <a:rPr lang="en-US" dirty="0" smtClean="0"/>
              <a:t>) service time distributions</a:t>
            </a:r>
            <a:endParaRPr lang="en-US" dirty="0"/>
          </a:p>
        </p:txBody>
      </p:sp>
      <p:graphicFrame>
        <p:nvGraphicFramePr>
          <p:cNvPr id="290816" name="Object 0"/>
          <p:cNvGraphicFramePr>
            <a:graphicFrameLocks noChangeAspect="1"/>
          </p:cNvGraphicFramePr>
          <p:nvPr/>
        </p:nvGraphicFramePr>
        <p:xfrm>
          <a:off x="807683" y="3117850"/>
          <a:ext cx="3286125" cy="911225"/>
        </p:xfrm>
        <a:graphic>
          <a:graphicData uri="http://schemas.openxmlformats.org/presentationml/2006/ole">
            <p:oleObj spid="_x0000_s11272" name="Equation" r:id="rId4" imgW="1511300" imgH="419100" progId="Equation.3">
              <p:embed/>
            </p:oleObj>
          </a:graphicData>
        </a:graphic>
      </p:graphicFrame>
      <p:grpSp>
        <p:nvGrpSpPr>
          <p:cNvPr id="2" name="Group 9"/>
          <p:cNvGrpSpPr/>
          <p:nvPr/>
        </p:nvGrpSpPr>
        <p:grpSpPr>
          <a:xfrm>
            <a:off x="796925" y="3694770"/>
            <a:ext cx="7694347" cy="1448730"/>
            <a:chOff x="796925" y="4917145"/>
            <a:chExt cx="7694347" cy="1448730"/>
          </a:xfrm>
        </p:grpSpPr>
        <p:graphicFrame>
          <p:nvGraphicFramePr>
            <p:cNvPr id="290817" name="Object 1"/>
            <p:cNvGraphicFramePr>
              <a:graphicFrameLocks noChangeAspect="1"/>
            </p:cNvGraphicFramePr>
            <p:nvPr/>
          </p:nvGraphicFramePr>
          <p:xfrm>
            <a:off x="796925" y="5370513"/>
            <a:ext cx="4283075" cy="995362"/>
          </p:xfrm>
          <a:graphic>
            <a:graphicData uri="http://schemas.openxmlformats.org/presentationml/2006/ole">
              <p:oleObj spid="_x0000_s11273" name="Equation" r:id="rId5" imgW="1968500" imgH="457200" progId="Equation.3">
                <p:embed/>
              </p:oleObj>
            </a:graphicData>
          </a:graphic>
        </p:graphicFrame>
        <p:sp>
          <p:nvSpPr>
            <p:cNvPr id="268294" name="Text Box 6"/>
            <p:cNvSpPr txBox="1">
              <a:spLocks noChangeArrowheads="1"/>
            </p:cNvSpPr>
            <p:nvPr/>
          </p:nvSpPr>
          <p:spPr bwMode="auto">
            <a:xfrm>
              <a:off x="5761037" y="4917145"/>
              <a:ext cx="2730235" cy="1348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 i="1" dirty="0" err="1"/>
                <a:t>Trunking</a:t>
              </a:r>
              <a:r>
                <a:rPr lang="en-US" sz="2400" dirty="0"/>
                <a:t> </a:t>
              </a:r>
              <a:r>
                <a:rPr lang="en-US" sz="2400" dirty="0" smtClean="0"/>
                <a:t>efficiency</a:t>
              </a:r>
            </a:p>
            <a:p>
              <a:pPr algn="l"/>
              <a:r>
                <a:rPr lang="en-US" sz="2400" dirty="0" smtClean="0"/>
                <a:t>(bigger systems are </a:t>
              </a:r>
            </a:p>
            <a:p>
              <a:pPr algn="l"/>
              <a:r>
                <a:rPr lang="en-US" sz="2400" dirty="0" smtClean="0"/>
                <a:t>more efficient!)</a:t>
              </a:r>
              <a:endParaRPr lang="en-US" dirty="0"/>
            </a:p>
          </p:txBody>
        </p:sp>
        <p:sp>
          <p:nvSpPr>
            <p:cNvPr id="268295" name="Line 7"/>
            <p:cNvSpPr>
              <a:spLocks noChangeShapeType="1"/>
            </p:cNvSpPr>
            <p:nvPr/>
          </p:nvSpPr>
          <p:spPr bwMode="auto">
            <a:xfrm flipH="1">
              <a:off x="5205412" y="5616575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95775" y="2904686"/>
            <a:ext cx="2578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/>
              <a:t>so that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M/M/</a:t>
            </a:r>
            <a:r>
              <a:rPr lang="en-US">
                <a:sym typeface="Symbol" pitchFamily="18" charset="2"/>
              </a:rPr>
              <a:t> Queue</a:t>
            </a:r>
            <a:endParaRPr lang="en-US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25463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Poisson arrival, exponential service times, </a:t>
            </a:r>
            <a:r>
              <a:rPr lang="en-US" b="1" i="1" dirty="0"/>
              <a:t>infinite</a:t>
            </a:r>
            <a:r>
              <a:rPr lang="en-US" dirty="0"/>
              <a:t> number of servers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No queue as servers are always available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Simple </a:t>
            </a:r>
            <a:r>
              <a:rPr lang="en-US" dirty="0"/>
              <a:t>extension of </a:t>
            </a:r>
            <a:r>
              <a:rPr lang="en-US" dirty="0" smtClean="0"/>
              <a:t>the </a:t>
            </a:r>
            <a:r>
              <a:rPr lang="en-US" dirty="0"/>
              <a:t>M/M/</a:t>
            </a:r>
            <a:r>
              <a:rPr lang="en-US" i="1" dirty="0"/>
              <a:t>c</a:t>
            </a:r>
            <a:r>
              <a:rPr lang="en-US" dirty="0"/>
              <a:t> queue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803275" y="3301999"/>
            <a:ext cx="7175500" cy="955676"/>
            <a:chOff x="568" y="2704"/>
            <a:chExt cx="4520" cy="60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68" y="2846"/>
              <a:ext cx="384" cy="336"/>
              <a:chOff x="1248" y="1776"/>
              <a:chExt cx="384" cy="336"/>
            </a:xfrm>
          </p:grpSpPr>
          <p:sp>
            <p:nvSpPr>
              <p:cNvPr id="269318" name="Oval 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19" name="Text Box 7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0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288" y="2846"/>
              <a:ext cx="384" cy="336"/>
              <a:chOff x="1248" y="1776"/>
              <a:chExt cx="384" cy="336"/>
            </a:xfrm>
          </p:grpSpPr>
          <p:sp>
            <p:nvSpPr>
              <p:cNvPr id="269321" name="Oval 9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22" name="Text Box 10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1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008" y="2846"/>
              <a:ext cx="384" cy="336"/>
              <a:chOff x="1248" y="1776"/>
              <a:chExt cx="384" cy="336"/>
            </a:xfrm>
          </p:grpSpPr>
          <p:sp>
            <p:nvSpPr>
              <p:cNvPr id="269324" name="Oval 12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25" name="Text Box 13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/>
                  <a:t>2</a:t>
                </a:r>
              </a:p>
            </p:txBody>
          </p:sp>
        </p:grpSp>
        <p:sp>
          <p:nvSpPr>
            <p:cNvPr id="269326" name="Freeform 14"/>
            <p:cNvSpPr>
              <a:spLocks/>
            </p:cNvSpPr>
            <p:nvPr/>
          </p:nvSpPr>
          <p:spPr bwMode="auto">
            <a:xfrm>
              <a:off x="760" y="275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27" name="Freeform 15"/>
            <p:cNvSpPr>
              <a:spLocks/>
            </p:cNvSpPr>
            <p:nvPr/>
          </p:nvSpPr>
          <p:spPr bwMode="auto">
            <a:xfrm>
              <a:off x="1488" y="275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28" name="Freeform 16"/>
            <p:cNvSpPr>
              <a:spLocks/>
            </p:cNvSpPr>
            <p:nvPr/>
          </p:nvSpPr>
          <p:spPr bwMode="auto">
            <a:xfrm flipV="1">
              <a:off x="760" y="3182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29" name="Freeform 17"/>
            <p:cNvSpPr>
              <a:spLocks/>
            </p:cNvSpPr>
            <p:nvPr/>
          </p:nvSpPr>
          <p:spPr bwMode="auto">
            <a:xfrm flipV="1">
              <a:off x="1488" y="3182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30" name="Text Box 18"/>
            <p:cNvSpPr txBox="1">
              <a:spLocks noChangeArrowheads="1"/>
            </p:cNvSpPr>
            <p:nvPr/>
          </p:nvSpPr>
          <p:spPr bwMode="auto">
            <a:xfrm>
              <a:off x="1064" y="2711"/>
              <a:ext cx="1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l-GR" sz="1800" i="1" dirty="0" smtClean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9331" name="Text Box 19"/>
            <p:cNvSpPr txBox="1">
              <a:spLocks noChangeArrowheads="1"/>
            </p:cNvSpPr>
            <p:nvPr/>
          </p:nvSpPr>
          <p:spPr bwMode="auto">
            <a:xfrm>
              <a:off x="1065" y="3062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232" y="2855"/>
              <a:ext cx="384" cy="336"/>
              <a:chOff x="1248" y="1776"/>
              <a:chExt cx="384" cy="336"/>
            </a:xfrm>
          </p:grpSpPr>
          <p:sp>
            <p:nvSpPr>
              <p:cNvPr id="269333" name="Oval 21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34" name="Text Box 22"/>
              <p:cNvSpPr txBox="1">
                <a:spLocks noChangeArrowheads="1"/>
              </p:cNvSpPr>
              <p:nvPr/>
            </p:nvSpPr>
            <p:spPr bwMode="auto">
              <a:xfrm>
                <a:off x="1346" y="1819"/>
                <a:ext cx="18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/>
                  <a:t>c</a:t>
                </a:r>
                <a:endParaRPr lang="en-US" sz="2000"/>
              </a:p>
            </p:txBody>
          </p:sp>
        </p:grpSp>
        <p:sp>
          <p:nvSpPr>
            <p:cNvPr id="269335" name="Freeform 23"/>
            <p:cNvSpPr>
              <a:spLocks/>
            </p:cNvSpPr>
            <p:nvPr/>
          </p:nvSpPr>
          <p:spPr bwMode="auto">
            <a:xfrm>
              <a:off x="2712" y="275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36" name="Freeform 24"/>
            <p:cNvSpPr>
              <a:spLocks/>
            </p:cNvSpPr>
            <p:nvPr/>
          </p:nvSpPr>
          <p:spPr bwMode="auto">
            <a:xfrm flipV="1">
              <a:off x="2712" y="3191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4000" y="2855"/>
              <a:ext cx="384" cy="336"/>
              <a:chOff x="1248" y="1776"/>
              <a:chExt cx="384" cy="336"/>
            </a:xfrm>
          </p:grpSpPr>
          <p:sp>
            <p:nvSpPr>
              <p:cNvPr id="269338" name="Oval 2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39" name="Text Box 27"/>
              <p:cNvSpPr txBox="1">
                <a:spLocks noChangeArrowheads="1"/>
              </p:cNvSpPr>
              <p:nvPr/>
            </p:nvSpPr>
            <p:spPr bwMode="auto">
              <a:xfrm>
                <a:off x="1261" y="1819"/>
                <a:ext cx="35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/>
                  <a:t>c</a:t>
                </a:r>
                <a:r>
                  <a:rPr lang="en-US" sz="2000"/>
                  <a:t>+1</a:t>
                </a:r>
              </a:p>
            </p:txBody>
          </p:sp>
        </p:grpSp>
        <p:sp>
          <p:nvSpPr>
            <p:cNvPr id="269340" name="Freeform 28"/>
            <p:cNvSpPr>
              <a:spLocks/>
            </p:cNvSpPr>
            <p:nvPr/>
          </p:nvSpPr>
          <p:spPr bwMode="auto">
            <a:xfrm>
              <a:off x="3480" y="275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41" name="Freeform 29"/>
            <p:cNvSpPr>
              <a:spLocks/>
            </p:cNvSpPr>
            <p:nvPr/>
          </p:nvSpPr>
          <p:spPr bwMode="auto">
            <a:xfrm flipV="1">
              <a:off x="3480" y="3191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42" name="Freeform 30"/>
            <p:cNvSpPr>
              <a:spLocks/>
            </p:cNvSpPr>
            <p:nvPr/>
          </p:nvSpPr>
          <p:spPr bwMode="auto">
            <a:xfrm>
              <a:off x="4200" y="2773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9343" name="Freeform 31"/>
            <p:cNvSpPr>
              <a:spLocks/>
            </p:cNvSpPr>
            <p:nvPr/>
          </p:nvSpPr>
          <p:spPr bwMode="auto">
            <a:xfrm flipV="1">
              <a:off x="4200" y="3205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2472" y="3006"/>
              <a:ext cx="240" cy="48"/>
              <a:chOff x="2928" y="3264"/>
              <a:chExt cx="240" cy="48"/>
            </a:xfrm>
          </p:grpSpPr>
          <p:sp>
            <p:nvSpPr>
              <p:cNvPr id="269345" name="Oval 33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46" name="Oval 34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47" name="Oval 35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4848" y="3006"/>
              <a:ext cx="240" cy="48"/>
              <a:chOff x="2928" y="3264"/>
              <a:chExt cx="240" cy="48"/>
            </a:xfrm>
          </p:grpSpPr>
          <p:sp>
            <p:nvSpPr>
              <p:cNvPr id="269349" name="Oval 37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50" name="Oval 38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9351" name="Oval 39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9352" name="Text Box 40"/>
            <p:cNvSpPr txBox="1">
              <a:spLocks noChangeArrowheads="1"/>
            </p:cNvSpPr>
            <p:nvPr/>
          </p:nvSpPr>
          <p:spPr bwMode="auto">
            <a:xfrm>
              <a:off x="1784" y="2704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9353" name="Text Box 41"/>
            <p:cNvSpPr txBox="1">
              <a:spLocks noChangeArrowheads="1"/>
            </p:cNvSpPr>
            <p:nvPr/>
          </p:nvSpPr>
          <p:spPr bwMode="auto">
            <a:xfrm>
              <a:off x="1753" y="3065"/>
              <a:ext cx="2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 smtClean="0"/>
                <a:t>2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9354" name="Text Box 42"/>
            <p:cNvSpPr txBox="1">
              <a:spLocks noChangeArrowheads="1"/>
            </p:cNvSpPr>
            <p:nvPr/>
          </p:nvSpPr>
          <p:spPr bwMode="auto">
            <a:xfrm>
              <a:off x="3000" y="2713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9355" name="Text Box 43"/>
            <p:cNvSpPr txBox="1">
              <a:spLocks noChangeArrowheads="1"/>
            </p:cNvSpPr>
            <p:nvPr/>
          </p:nvSpPr>
          <p:spPr bwMode="auto">
            <a:xfrm>
              <a:off x="2969" y="3072"/>
              <a:ext cx="2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smtClean="0"/>
                <a:t>c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9356" name="Text Box 44"/>
            <p:cNvSpPr txBox="1">
              <a:spLocks noChangeArrowheads="1"/>
            </p:cNvSpPr>
            <p:nvPr/>
          </p:nvSpPr>
          <p:spPr bwMode="auto">
            <a:xfrm>
              <a:off x="3776" y="2722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9357" name="Text Box 45"/>
            <p:cNvSpPr txBox="1">
              <a:spLocks noChangeArrowheads="1"/>
            </p:cNvSpPr>
            <p:nvPr/>
          </p:nvSpPr>
          <p:spPr bwMode="auto">
            <a:xfrm>
              <a:off x="3522" y="3050"/>
              <a:ext cx="55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/>
                <a:t>(</a:t>
              </a:r>
              <a:r>
                <a:rPr lang="en-US" sz="1800" i="1" dirty="0"/>
                <a:t>c+</a:t>
              </a:r>
              <a:r>
                <a:rPr lang="en-US" sz="1800" dirty="0"/>
                <a:t>1)</a:t>
              </a:r>
              <a:r>
                <a:rPr lang="en-US" sz="1800" i="1" dirty="0" smtClean="0"/>
                <a:t>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  <p:sp>
          <p:nvSpPr>
            <p:cNvPr id="269358" name="Text Box 46"/>
            <p:cNvSpPr txBox="1">
              <a:spLocks noChangeArrowheads="1"/>
            </p:cNvSpPr>
            <p:nvPr/>
          </p:nvSpPr>
          <p:spPr bwMode="auto">
            <a:xfrm>
              <a:off x="4504" y="2731"/>
              <a:ext cx="1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i="1" dirty="0">
                  <a:latin typeface="Times New Roman"/>
                  <a:cs typeface="Times New Roman"/>
                </a:rPr>
                <a:t>λ</a:t>
              </a:r>
              <a:endParaRPr lang="en-US" sz="1800" i="1" dirty="0"/>
            </a:p>
          </p:txBody>
        </p:sp>
        <p:sp>
          <p:nvSpPr>
            <p:cNvPr id="269359" name="Text Box 47"/>
            <p:cNvSpPr txBox="1">
              <a:spLocks noChangeArrowheads="1"/>
            </p:cNvSpPr>
            <p:nvPr/>
          </p:nvSpPr>
          <p:spPr bwMode="auto">
            <a:xfrm>
              <a:off x="4276" y="3073"/>
              <a:ext cx="4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/>
                <a:t>(</a:t>
              </a:r>
              <a:r>
                <a:rPr lang="en-US" sz="1800" i="1" dirty="0" smtClean="0"/>
                <a:t>c+</a:t>
              </a:r>
              <a:r>
                <a:rPr lang="en-US" sz="1800" dirty="0" smtClean="0"/>
                <a:t>2)</a:t>
              </a:r>
              <a:r>
                <a:rPr lang="el-GR" i="1" dirty="0" smtClean="0">
                  <a:latin typeface="Times New Roman"/>
                  <a:cs typeface="Times New Roman"/>
                </a:rPr>
                <a:t>μ</a:t>
              </a:r>
              <a:endParaRPr lang="en-US" sz="1800" i="1" dirty="0"/>
            </a:p>
          </p:txBody>
        </p:sp>
      </p:grpSp>
      <p:grpSp>
        <p:nvGrpSpPr>
          <p:cNvPr id="10" name="Group 55"/>
          <p:cNvGrpSpPr/>
          <p:nvPr/>
        </p:nvGrpSpPr>
        <p:grpSpPr>
          <a:xfrm>
            <a:off x="609600" y="4271743"/>
            <a:ext cx="6470650" cy="963613"/>
            <a:chOff x="609600" y="4431067"/>
            <a:chExt cx="6470650" cy="963613"/>
          </a:xfrm>
        </p:grpSpPr>
        <p:graphicFrame>
          <p:nvGraphicFramePr>
            <p:cNvPr id="269361" name="Object 49"/>
            <p:cNvGraphicFramePr>
              <a:graphicFrameLocks noChangeAspect="1"/>
            </p:cNvGraphicFramePr>
            <p:nvPr/>
          </p:nvGraphicFramePr>
          <p:xfrm>
            <a:off x="609600" y="4431067"/>
            <a:ext cx="4498975" cy="963613"/>
          </p:xfrm>
          <a:graphic>
            <a:graphicData uri="http://schemas.openxmlformats.org/presentationml/2006/ole">
              <p:oleObj spid="_x0000_s12302" name="Equation" r:id="rId4" imgW="2070100" imgH="444500" progId="Equation.3">
                <p:embed/>
              </p:oleObj>
            </a:graphicData>
          </a:graphic>
        </p:graphicFrame>
        <p:graphicFrame>
          <p:nvGraphicFramePr>
            <p:cNvPr id="269362" name="Object 50"/>
            <p:cNvGraphicFramePr>
              <a:graphicFrameLocks noChangeAspect="1"/>
            </p:cNvGraphicFramePr>
            <p:nvPr/>
          </p:nvGraphicFramePr>
          <p:xfrm>
            <a:off x="5181600" y="4524730"/>
            <a:ext cx="1898650" cy="846137"/>
          </p:xfrm>
          <a:graphic>
            <a:graphicData uri="http://schemas.openxmlformats.org/presentationml/2006/ole">
              <p:oleObj spid="_x0000_s12303" name="Equation" r:id="rId5" imgW="939800" imgH="419100" progId="Equation.3">
                <p:embed/>
              </p:oleObj>
            </a:graphicData>
          </a:graphic>
        </p:graphicFrame>
      </p:grpSp>
      <p:grpSp>
        <p:nvGrpSpPr>
          <p:cNvPr id="11" name="Group 54"/>
          <p:cNvGrpSpPr/>
          <p:nvPr/>
        </p:nvGrpSpPr>
        <p:grpSpPr>
          <a:xfrm>
            <a:off x="609600" y="5019101"/>
            <a:ext cx="6723063" cy="1104900"/>
            <a:chOff x="635000" y="5178425"/>
            <a:chExt cx="6723063" cy="1104900"/>
          </a:xfrm>
        </p:grpSpPr>
        <p:graphicFrame>
          <p:nvGraphicFramePr>
            <p:cNvPr id="269364" name="Object 52"/>
            <p:cNvGraphicFramePr>
              <a:graphicFrameLocks noChangeAspect="1"/>
            </p:cNvGraphicFramePr>
            <p:nvPr/>
          </p:nvGraphicFramePr>
          <p:xfrm>
            <a:off x="635000" y="5178425"/>
            <a:ext cx="3619500" cy="1104900"/>
          </p:xfrm>
          <a:graphic>
            <a:graphicData uri="http://schemas.openxmlformats.org/presentationml/2006/ole">
              <p:oleObj spid="_x0000_s12304" name="Equation" r:id="rId6" imgW="1663700" imgH="508000" progId="Equation.3">
                <p:embed/>
              </p:oleObj>
            </a:graphicData>
          </a:graphic>
        </p:graphicFrame>
        <p:graphicFrame>
          <p:nvGraphicFramePr>
            <p:cNvPr id="269365" name="Object 53"/>
            <p:cNvGraphicFramePr>
              <a:graphicFrameLocks noChangeAspect="1"/>
            </p:cNvGraphicFramePr>
            <p:nvPr/>
          </p:nvGraphicFramePr>
          <p:xfrm>
            <a:off x="4295775" y="5254625"/>
            <a:ext cx="3062288" cy="911225"/>
          </p:xfrm>
          <a:graphic>
            <a:graphicData uri="http://schemas.openxmlformats.org/presentationml/2006/ole">
              <p:oleObj spid="_x0000_s12305" name="Equation" r:id="rId7" imgW="1409700" imgH="419100" progId="Equation.3">
                <p:embed/>
              </p:oleObj>
            </a:graphicData>
          </a:graphic>
        </p:graphicFrame>
      </p:grpSp>
      <p:sp>
        <p:nvSpPr>
          <p:cNvPr id="269366" name="Text Box 54"/>
          <p:cNvSpPr txBox="1">
            <a:spLocks noChangeArrowheads="1"/>
          </p:cNvSpPr>
          <p:nvPr/>
        </p:nvSpPr>
        <p:spPr bwMode="auto">
          <a:xfrm>
            <a:off x="7275226" y="5127063"/>
            <a:ext cx="1850186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 dirty="0"/>
              <a:t>A Poisson </a:t>
            </a:r>
            <a:endParaRPr lang="en-US" sz="2400" dirty="0" smtClean="0"/>
          </a:p>
          <a:p>
            <a:pPr algn="l"/>
            <a:r>
              <a:rPr lang="en-US" sz="2400" dirty="0" smtClean="0"/>
              <a:t>Distribution!</a:t>
            </a:r>
            <a:endParaRPr lang="en-US" sz="2400" dirty="0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CTMC? 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Def. 1</a:t>
            </a:r>
            <a:r>
              <a:rPr lang="en-US" dirty="0" smtClean="0"/>
              <a:t>: A CTMC is a stochastic process, such that each time the process enters state </a:t>
            </a:r>
            <a:r>
              <a:rPr lang="en-US" i="1" dirty="0" err="1" smtClean="0"/>
              <a:t>i</a:t>
            </a:r>
            <a:r>
              <a:rPr lang="en-US" dirty="0" smtClean="0"/>
              <a:t>, the following holds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amount of time spent in state </a:t>
            </a:r>
            <a:r>
              <a:rPr lang="en-US" i="1" dirty="0" err="1" smtClean="0"/>
              <a:t>i</a:t>
            </a:r>
            <a:r>
              <a:rPr lang="en-US" dirty="0" smtClean="0"/>
              <a:t> until the next transition is exponentially distributed (with mean </a:t>
            </a:r>
            <a:r>
              <a:rPr lang="el-GR" i="1" dirty="0" smtClean="0">
                <a:latin typeface="Times New Roman"/>
                <a:cs typeface="Times New Roman"/>
              </a:rPr>
              <a:t>ν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When leaving state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i="1" dirty="0" smtClean="0">
                <a:latin typeface="Times New Roman"/>
                <a:cs typeface="Times New Roman"/>
              </a:rPr>
              <a:t>,</a:t>
            </a:r>
            <a:r>
              <a:rPr lang="en-US" dirty="0" smtClean="0">
                <a:latin typeface="Times New Roman"/>
                <a:cs typeface="Times New Roman"/>
              </a:rPr>
              <a:t> the process enters state </a:t>
            </a:r>
            <a:r>
              <a:rPr lang="en-US" i="1" dirty="0" smtClean="0">
                <a:latin typeface="Times New Roman"/>
                <a:cs typeface="Times New Roman"/>
              </a:rPr>
              <a:t>j</a:t>
            </a:r>
            <a:r>
              <a:rPr lang="en-US" dirty="0" smtClean="0">
                <a:latin typeface="Times New Roman"/>
                <a:cs typeface="Times New Roman"/>
              </a:rPr>
              <a:t> with probability 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ij</a:t>
            </a:r>
            <a:r>
              <a:rPr lang="en-US" dirty="0" smtClean="0">
                <a:latin typeface="Times New Roman"/>
                <a:cs typeface="Times New Roman"/>
              </a:rPr>
              <a:t>, independent of the time spent in state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b="1" dirty="0" smtClean="0"/>
              <a:t>Def. 2</a:t>
            </a:r>
            <a:r>
              <a:rPr lang="en-US" dirty="0" smtClean="0"/>
              <a:t>: Let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~</a:t>
            </a:r>
            <a:r>
              <a:rPr lang="en-US" dirty="0" smtClean="0"/>
              <a:t> Exp(</a:t>
            </a:r>
            <a:r>
              <a:rPr lang="el-GR" i="1" dirty="0" smtClean="0">
                <a:latin typeface="Times New Roman"/>
                <a:cs typeface="Times New Roman"/>
              </a:rPr>
              <a:t>ν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ij</a:t>
            </a:r>
            <a:r>
              <a:rPr lang="en-US" dirty="0" smtClean="0">
                <a:latin typeface="Times New Roman"/>
                <a:cs typeface="Times New Roman"/>
              </a:rPr>
              <a:t>) represent the time to transition from state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to state </a:t>
            </a:r>
            <a:r>
              <a:rPr lang="en-US" i="1" dirty="0" smtClean="0">
                <a:latin typeface="Times New Roman"/>
                <a:cs typeface="Times New Roman"/>
              </a:rPr>
              <a:t>j,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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j≠i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. 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Let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τ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min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{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} be the time until the CTMC leaves state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for state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m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, where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m = 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argmin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{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}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The two definitions are equivalent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E579-8A71-4DC7-A4AE-870A85AE61D1}" type="slidenum">
              <a:rPr lang="en-US"/>
              <a:pPr/>
              <a:t>4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6" y="260350"/>
            <a:ext cx="8531224" cy="1143000"/>
          </a:xfrm>
        </p:spPr>
        <p:txBody>
          <a:bodyPr/>
          <a:lstStyle/>
          <a:p>
            <a:r>
              <a:rPr lang="en-US" sz="4000" dirty="0" smtClean="0"/>
              <a:t>Solving CTMCs</a:t>
            </a:r>
            <a:br>
              <a:rPr lang="en-US" sz="4000" dirty="0" smtClean="0"/>
            </a:br>
            <a:r>
              <a:rPr lang="en-US" sz="2400" dirty="0" smtClean="0"/>
              <a:t>(From Geometric to Exponential Distributions)</a:t>
            </a:r>
            <a:endParaRPr lang="en-US" sz="4000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5426"/>
            <a:ext cx="8258176" cy="521017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i="1" dirty="0" smtClean="0"/>
              <a:t>E.g., </a:t>
            </a:r>
            <a:r>
              <a:rPr lang="en-US" dirty="0" smtClean="0"/>
              <a:t>M/M/1 queue:  Birth-death CTMC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Poisson arrivals (exponential inter-arrival times)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P[one arrival in next </a:t>
            </a:r>
            <a:r>
              <a:rPr lang="en-US" i="1" dirty="0" err="1" smtClean="0"/>
              <a:t>dt</a:t>
            </a:r>
            <a:r>
              <a:rPr lang="en-US" dirty="0" smtClean="0"/>
              <a:t>] ≈ 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i="1" dirty="0" smtClean="0">
                <a:sym typeface="Symbol" pitchFamily="18" charset="2"/>
              </a:rPr>
              <a:t>,</a:t>
            </a:r>
            <a:r>
              <a:rPr lang="en-US" dirty="0" smtClean="0">
                <a:sym typeface="Symbol" pitchFamily="18" charset="2"/>
              </a:rPr>
              <a:t> P[more than one arrival in next 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]</a:t>
            </a:r>
            <a:r>
              <a:rPr lang="en-US" dirty="0" smtClean="0"/>
              <a:t> ≈ </a:t>
            </a:r>
            <a:r>
              <a:rPr lang="en-US" i="1" dirty="0" smtClean="0">
                <a:sym typeface="Symbol" pitchFamily="18" charset="2"/>
              </a:rPr>
              <a:t>o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P[zero arrival in next </a:t>
            </a:r>
            <a:r>
              <a:rPr lang="en-US" i="1" dirty="0" err="1" smtClean="0"/>
              <a:t>dt</a:t>
            </a:r>
            <a:r>
              <a:rPr lang="en-US" dirty="0" smtClean="0"/>
              <a:t>] ≈ 1-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i="1" dirty="0" err="1" smtClean="0">
                <a:sym typeface="Symbol" pitchFamily="18" charset="2"/>
              </a:rPr>
              <a:t>dt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Exponential service times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P[one departure in next </a:t>
            </a:r>
            <a:r>
              <a:rPr lang="en-US" i="1" dirty="0" err="1" smtClean="0"/>
              <a:t>dt</a:t>
            </a:r>
            <a:r>
              <a:rPr lang="en-US" dirty="0" smtClean="0"/>
              <a:t>] ≈ 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i="1" dirty="0" smtClean="0">
                <a:sym typeface="Symbol" pitchFamily="18" charset="2"/>
              </a:rPr>
              <a:t>, </a:t>
            </a:r>
            <a:r>
              <a:rPr lang="en-US" dirty="0" smtClean="0">
                <a:sym typeface="Symbol" pitchFamily="18" charset="2"/>
              </a:rPr>
              <a:t>P[more than one departure in next 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]</a:t>
            </a:r>
            <a:r>
              <a:rPr lang="en-US" dirty="0" smtClean="0"/>
              <a:t> ≈ </a:t>
            </a:r>
            <a:r>
              <a:rPr lang="en-US" i="1" dirty="0" smtClean="0">
                <a:sym typeface="Symbol" pitchFamily="18" charset="2"/>
              </a:rPr>
              <a:t>o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P[zero departure in next </a:t>
            </a:r>
            <a:r>
              <a:rPr lang="en-US" i="1" dirty="0" err="1" smtClean="0"/>
              <a:t>dt</a:t>
            </a:r>
            <a:r>
              <a:rPr lang="en-US" dirty="0" smtClean="0"/>
              <a:t>] ≈  1-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i="1" dirty="0" err="1" smtClean="0">
                <a:sym typeface="Symbol" pitchFamily="18" charset="2"/>
              </a:rPr>
              <a:t>dt</a:t>
            </a:r>
            <a:endParaRPr lang="en-US" i="1" dirty="0" smtClean="0"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Transition probability </a:t>
            </a:r>
            <a:r>
              <a:rPr lang="en-US" i="1" dirty="0" err="1" smtClean="0">
                <a:sym typeface="Symbol" pitchFamily="18" charset="2"/>
              </a:rPr>
              <a:t>p</a:t>
            </a:r>
            <a:r>
              <a:rPr lang="en-US" i="1" baseline="-25000" dirty="0" err="1" smtClean="0">
                <a:sym typeface="Symbol" pitchFamily="18" charset="2"/>
              </a:rPr>
              <a:t>ij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from </a:t>
            </a:r>
            <a:r>
              <a:rPr lang="en-US" i="1" dirty="0" err="1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to </a:t>
            </a:r>
            <a:r>
              <a:rPr lang="en-US" i="1" dirty="0" smtClean="0">
                <a:sym typeface="Symbol" pitchFamily="18" charset="2"/>
              </a:rPr>
              <a:t>j</a:t>
            </a:r>
            <a:r>
              <a:rPr lang="en-US" dirty="0" smtClean="0">
                <a:sym typeface="Symbol" pitchFamily="18" charset="2"/>
              </a:rPr>
              <a:t> in next </a:t>
            </a:r>
            <a:r>
              <a:rPr lang="en-US" i="1" dirty="0" err="1" smtClean="0">
                <a:sym typeface="Symbol" pitchFamily="18" charset="2"/>
              </a:rPr>
              <a:t>dt</a:t>
            </a:r>
            <a:endParaRPr lang="en-US" dirty="0" smtClean="0">
              <a:sym typeface="Symbol" pitchFamily="18" charset="2"/>
            </a:endParaRPr>
          </a:p>
          <a:p>
            <a:pPr lvl="2">
              <a:lnSpc>
                <a:spcPct val="120000"/>
              </a:lnSpc>
            </a:pPr>
            <a:r>
              <a:rPr lang="en-US" i="1" dirty="0" err="1" smtClean="0">
                <a:sym typeface="Symbol" pitchFamily="18" charset="2"/>
              </a:rPr>
              <a:t>p</a:t>
            </a:r>
            <a:r>
              <a:rPr lang="en-US" i="1" baseline="-25000" dirty="0" err="1" smtClean="0">
                <a:sym typeface="Symbol" pitchFamily="18" charset="2"/>
              </a:rPr>
              <a:t>ij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= 0 for </a:t>
            </a:r>
            <a:r>
              <a:rPr lang="en-US" i="1" dirty="0" smtClean="0">
                <a:sym typeface="Symbol" pitchFamily="18" charset="2"/>
              </a:rPr>
              <a:t>j </a:t>
            </a:r>
            <a:r>
              <a:rPr lang="en-US" dirty="0" smtClean="0">
                <a:sym typeface="Symbol" pitchFamily="18" charset="2"/>
              </a:rPr>
              <a:t>&gt; </a:t>
            </a:r>
            <a:r>
              <a:rPr lang="en-US" i="1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+1 or </a:t>
            </a:r>
            <a:r>
              <a:rPr lang="en-US" i="1" dirty="0" smtClean="0">
                <a:sym typeface="Symbol" pitchFamily="18" charset="2"/>
              </a:rPr>
              <a:t>j</a:t>
            </a:r>
            <a:r>
              <a:rPr lang="en-US" dirty="0" smtClean="0">
                <a:sym typeface="Symbol" pitchFamily="18" charset="2"/>
              </a:rPr>
              <a:t> &lt; </a:t>
            </a:r>
            <a:r>
              <a:rPr lang="en-US" i="1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-1</a:t>
            </a:r>
          </a:p>
          <a:p>
            <a:pPr lvl="2">
              <a:lnSpc>
                <a:spcPct val="120000"/>
              </a:lnSpc>
            </a:pPr>
            <a:r>
              <a:rPr lang="en-US" i="1" dirty="0" err="1" smtClean="0">
                <a:sym typeface="Symbol" pitchFamily="18" charset="2"/>
              </a:rPr>
              <a:t>p</a:t>
            </a:r>
            <a:r>
              <a:rPr lang="en-US" i="1" baseline="-25000" dirty="0" err="1" smtClean="0">
                <a:sym typeface="Symbol" pitchFamily="18" charset="2"/>
              </a:rPr>
              <a:t>ij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= 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1-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) = 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, for </a:t>
            </a:r>
            <a:r>
              <a:rPr lang="en-US" i="1" dirty="0" smtClean="0">
                <a:sym typeface="Symbol" pitchFamily="18" charset="2"/>
              </a:rPr>
              <a:t>j</a:t>
            </a:r>
            <a:r>
              <a:rPr lang="en-US" dirty="0" smtClean="0">
                <a:sym typeface="Symbol" pitchFamily="18" charset="2"/>
              </a:rPr>
              <a:t> = </a:t>
            </a:r>
            <a:r>
              <a:rPr lang="en-US" i="1" dirty="0" smtClean="0">
                <a:sym typeface="Symbol" pitchFamily="18" charset="2"/>
              </a:rPr>
              <a:t>i+</a:t>
            </a:r>
            <a:r>
              <a:rPr lang="en-US" dirty="0" smtClean="0">
                <a:sym typeface="Symbol" pitchFamily="18" charset="2"/>
              </a:rPr>
              <a:t>1</a:t>
            </a:r>
            <a:endParaRPr lang="en-US" i="1" dirty="0" smtClean="0">
              <a:sym typeface="Symbol" pitchFamily="18" charset="2"/>
            </a:endParaRPr>
          </a:p>
          <a:p>
            <a:pPr lvl="2">
              <a:lnSpc>
                <a:spcPct val="120000"/>
              </a:lnSpc>
            </a:pPr>
            <a:r>
              <a:rPr lang="en-US" i="1" dirty="0" err="1" smtClean="0">
                <a:sym typeface="Symbol" pitchFamily="18" charset="2"/>
              </a:rPr>
              <a:t>p</a:t>
            </a:r>
            <a:r>
              <a:rPr lang="en-US" i="1" baseline="-25000" dirty="0" err="1" smtClean="0">
                <a:sym typeface="Symbol" pitchFamily="18" charset="2"/>
              </a:rPr>
              <a:t>ij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= 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1-</a:t>
            </a:r>
            <a:r>
              <a:rPr lang="en-US" i="1" dirty="0" smtClean="0">
                <a:sym typeface="Symbol" pitchFamily="18" charset="2"/>
              </a:rPr>
              <a:t> 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) = 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dirty="0" smtClean="0">
                <a:sym typeface="Symbol" pitchFamily="18" charset="2"/>
              </a:rPr>
              <a:t>, for </a:t>
            </a:r>
            <a:r>
              <a:rPr lang="en-US" i="1" dirty="0" smtClean="0">
                <a:sym typeface="Symbol" pitchFamily="18" charset="2"/>
              </a:rPr>
              <a:t>j</a:t>
            </a:r>
            <a:r>
              <a:rPr lang="en-US" dirty="0" smtClean="0">
                <a:sym typeface="Symbol" pitchFamily="18" charset="2"/>
              </a:rPr>
              <a:t> =</a:t>
            </a:r>
            <a:r>
              <a:rPr lang="en-US" i="1" dirty="0" smtClean="0">
                <a:sym typeface="Symbol" pitchFamily="18" charset="2"/>
              </a:rPr>
              <a:t>i-</a:t>
            </a:r>
            <a:r>
              <a:rPr lang="en-US" dirty="0" smtClean="0">
                <a:sym typeface="Symbol" pitchFamily="18" charset="2"/>
              </a:rPr>
              <a:t>1</a:t>
            </a:r>
            <a:endParaRPr lang="en-US" i="1" dirty="0" smtClean="0">
              <a:sym typeface="Symbol" pitchFamily="18" charset="2"/>
            </a:endParaRPr>
          </a:p>
          <a:p>
            <a:pPr lvl="2">
              <a:lnSpc>
                <a:spcPct val="120000"/>
              </a:lnSpc>
            </a:pPr>
            <a:endParaRPr lang="en-US" dirty="0" smtClean="0"/>
          </a:p>
          <a:p>
            <a:pPr lvl="2">
              <a:lnSpc>
                <a:spcPct val="120000"/>
              </a:lnSpc>
            </a:pPr>
            <a:endParaRPr lang="en-US" dirty="0" smtClean="0"/>
          </a:p>
          <a:p>
            <a:pPr lvl="2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As in discrete-time, we can write the </a:t>
            </a:r>
            <a:r>
              <a:rPr lang="en-US" b="1" dirty="0"/>
              <a:t>balance </a:t>
            </a:r>
            <a:r>
              <a:rPr lang="en-US" b="1" dirty="0" smtClean="0"/>
              <a:t>equations</a:t>
            </a:r>
            <a:endParaRPr lang="en-US" b="1" i="1" dirty="0" smtClean="0">
              <a:latin typeface="Brush Script" pitchFamily="66" charset="0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dirty="0" smtClean="0">
                <a:sym typeface="Symbol" pitchFamily="18" charset="2"/>
              </a:rPr>
              <a:t>+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</a:t>
            </a:r>
            <a:r>
              <a:rPr lang="en-US" i="1" baseline="-25000" dirty="0" err="1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i="1" dirty="0" smtClean="0">
                <a:sym typeface="Symbol" pitchFamily="18" charset="2"/>
              </a:rPr>
              <a:t> = </a:t>
            </a:r>
            <a:r>
              <a:rPr lang="en-US" i="1" baseline="-25000" dirty="0" smtClean="0">
                <a:sym typeface="Symbol" pitchFamily="18" charset="2"/>
              </a:rPr>
              <a:t>i+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+ </a:t>
            </a:r>
            <a:r>
              <a:rPr lang="en-US" i="1" dirty="0" smtClean="0">
                <a:sym typeface="Symbol" pitchFamily="18" charset="2"/>
              </a:rPr>
              <a:t> </a:t>
            </a:r>
            <a:r>
              <a:rPr lang="en-US" i="1" baseline="-25000" dirty="0" smtClean="0">
                <a:sym typeface="Symbol" pitchFamily="18" charset="2"/>
              </a:rPr>
              <a:t>i-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i="1" dirty="0" err="1" smtClean="0">
                <a:sym typeface="Symbol" pitchFamily="18" charset="2"/>
              </a:rPr>
              <a:t>dt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for </a:t>
            </a:r>
            <a:r>
              <a:rPr lang="en-US" i="1" dirty="0" err="1" smtClean="0">
                <a:sym typeface="Symbol" pitchFamily="18" charset="2"/>
              </a:rPr>
              <a:t>i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 1, or </a:t>
            </a:r>
            <a:r>
              <a:rPr lang="en-US" i="1" dirty="0" smtClean="0">
                <a:sym typeface="Symbol" pitchFamily="18" charset="2"/>
              </a:rPr>
              <a:t></a:t>
            </a:r>
            <a:r>
              <a:rPr lang="en-US" i="1" baseline="-25000" dirty="0" smtClean="0">
                <a:sym typeface="Symbol" pitchFamily="18" charset="2"/>
              </a:rPr>
              <a:t>i+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= </a:t>
            </a:r>
            <a:r>
              <a:rPr lang="en-US" i="1" baseline="-25000" dirty="0" err="1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where </a:t>
            </a:r>
            <a:r>
              <a:rPr lang="en-US" i="1" dirty="0" smtClean="0">
                <a:sym typeface="Symbol" pitchFamily="18" charset="2"/>
              </a:rPr>
              <a:t></a:t>
            </a:r>
            <a:r>
              <a:rPr lang="en-US" dirty="0" smtClean="0">
                <a:sym typeface="Symbol" pitchFamily="18" charset="2"/>
              </a:rPr>
              <a:t> = </a:t>
            </a:r>
            <a:r>
              <a:rPr lang="en-US" i="1" dirty="0" smtClean="0">
                <a:sym typeface="Symbol" pitchFamily="18" charset="2"/>
              </a:rPr>
              <a:t>/</a:t>
            </a: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Using </a:t>
            </a:r>
            <a:r>
              <a:rPr lang="en-US" dirty="0">
                <a:sym typeface="Symbol" pitchFamily="18" charset="2"/>
              </a:rPr>
              <a:t></a:t>
            </a:r>
            <a:r>
              <a:rPr lang="en-US" i="1" baseline="-25000" dirty="0" err="1">
                <a:sym typeface="Symbol" pitchFamily="18" charset="2"/>
              </a:rPr>
              <a:t>i</a:t>
            </a:r>
            <a:r>
              <a:rPr lang="en-US" i="1" dirty="0" err="1">
                <a:sym typeface="Symbol" pitchFamily="18" charset="2"/>
              </a:rPr>
              <a:t></a:t>
            </a:r>
            <a:r>
              <a:rPr lang="en-US" i="1" baseline="-25000" dirty="0" err="1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 = 1 gives </a:t>
            </a:r>
            <a:r>
              <a:rPr lang="en-US" i="1" dirty="0" smtClean="0">
                <a:sym typeface="Symbol" pitchFamily="18" charset="2"/>
              </a:rPr>
              <a:t></a:t>
            </a:r>
            <a:r>
              <a:rPr lang="en-US" i="1" baseline="-25000" dirty="0" err="1" smtClean="0">
                <a:sym typeface="Symbol" pitchFamily="18" charset="2"/>
              </a:rPr>
              <a:t>i</a:t>
            </a:r>
            <a:r>
              <a:rPr lang="en-US" i="1" dirty="0" smtClean="0">
                <a:sym typeface="Symbol" pitchFamily="18" charset="2"/>
              </a:rPr>
              <a:t>= </a:t>
            </a:r>
            <a:r>
              <a:rPr lang="en-US" dirty="0">
                <a:sym typeface="Symbol" pitchFamily="18" charset="2"/>
              </a:rPr>
              <a:t>(1-</a:t>
            </a:r>
            <a:r>
              <a:rPr lang="en-US" i="1" dirty="0">
                <a:sym typeface="Symbol" pitchFamily="18" charset="2"/>
              </a:rPr>
              <a:t>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</a:t>
            </a:r>
            <a:r>
              <a:rPr lang="en-US" i="1" baseline="30000" dirty="0" err="1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i="1" dirty="0" err="1" smtClean="0">
                <a:sym typeface="Symbol" pitchFamily="18" charset="2"/>
              </a:rPr>
              <a:t>i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 0 </a:t>
            </a:r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3" name="Group 68"/>
          <p:cNvGrpSpPr>
            <a:grpSpLocks/>
          </p:cNvGrpSpPr>
          <p:nvPr/>
        </p:nvGrpSpPr>
        <p:grpSpPr bwMode="auto">
          <a:xfrm>
            <a:off x="973851" y="4832367"/>
            <a:ext cx="7268449" cy="1020474"/>
            <a:chOff x="564" y="2014"/>
            <a:chExt cx="4692" cy="869"/>
          </a:xfrm>
        </p:grpSpPr>
        <p:grpSp>
          <p:nvGrpSpPr>
            <p:cNvPr id="54" name="Group 5"/>
            <p:cNvGrpSpPr>
              <a:grpSpLocks/>
            </p:cNvGrpSpPr>
            <p:nvPr/>
          </p:nvGrpSpPr>
          <p:grpSpPr bwMode="auto">
            <a:xfrm>
              <a:off x="736" y="2184"/>
              <a:ext cx="384" cy="336"/>
              <a:chOff x="1248" y="1776"/>
              <a:chExt cx="384" cy="336"/>
            </a:xfrm>
          </p:grpSpPr>
          <p:sp>
            <p:nvSpPr>
              <p:cNvPr id="97" name="Oval 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8" name="Text Box 7"/>
              <p:cNvSpPr txBox="1">
                <a:spLocks noChangeArrowheads="1"/>
              </p:cNvSpPr>
              <p:nvPr/>
            </p:nvSpPr>
            <p:spPr bwMode="auto">
              <a:xfrm>
                <a:off x="1347" y="1819"/>
                <a:ext cx="18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buNone/>
                </a:pP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grpSp>
          <p:nvGrpSpPr>
            <p:cNvPr id="55" name="Group 8"/>
            <p:cNvGrpSpPr>
              <a:grpSpLocks/>
            </p:cNvGrpSpPr>
            <p:nvPr/>
          </p:nvGrpSpPr>
          <p:grpSpPr bwMode="auto">
            <a:xfrm>
              <a:off x="1456" y="2184"/>
              <a:ext cx="384" cy="336"/>
              <a:chOff x="1248" y="1776"/>
              <a:chExt cx="384" cy="336"/>
            </a:xfrm>
          </p:grpSpPr>
          <p:sp>
            <p:nvSpPr>
              <p:cNvPr id="95" name="Oval 9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6" name="Text Box 10"/>
              <p:cNvSpPr txBox="1">
                <a:spLocks noChangeArrowheads="1"/>
              </p:cNvSpPr>
              <p:nvPr/>
            </p:nvSpPr>
            <p:spPr bwMode="auto">
              <a:xfrm>
                <a:off x="1347" y="1819"/>
                <a:ext cx="18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buNone/>
                </a:pP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56" name="Group 11"/>
            <p:cNvGrpSpPr>
              <a:grpSpLocks/>
            </p:cNvGrpSpPr>
            <p:nvPr/>
          </p:nvGrpSpPr>
          <p:grpSpPr bwMode="auto">
            <a:xfrm>
              <a:off x="2176" y="2184"/>
              <a:ext cx="384" cy="336"/>
              <a:chOff x="1248" y="1776"/>
              <a:chExt cx="384" cy="336"/>
            </a:xfrm>
          </p:grpSpPr>
          <p:sp>
            <p:nvSpPr>
              <p:cNvPr id="93" name="Oval 12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" name="Text Box 13"/>
              <p:cNvSpPr txBox="1">
                <a:spLocks noChangeArrowheads="1"/>
              </p:cNvSpPr>
              <p:nvPr/>
            </p:nvSpPr>
            <p:spPr bwMode="auto">
              <a:xfrm>
                <a:off x="1347" y="1800"/>
                <a:ext cx="18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buNone/>
                </a:pP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57" name="Freeform 14"/>
            <p:cNvSpPr>
              <a:spLocks/>
            </p:cNvSpPr>
            <p:nvPr/>
          </p:nvSpPr>
          <p:spPr bwMode="auto">
            <a:xfrm>
              <a:off x="928" y="208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Freeform 15"/>
            <p:cNvSpPr>
              <a:spLocks/>
            </p:cNvSpPr>
            <p:nvPr/>
          </p:nvSpPr>
          <p:spPr bwMode="auto">
            <a:xfrm>
              <a:off x="1656" y="208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Freeform 16"/>
            <p:cNvSpPr>
              <a:spLocks/>
            </p:cNvSpPr>
            <p:nvPr/>
          </p:nvSpPr>
          <p:spPr bwMode="auto">
            <a:xfrm flipV="1">
              <a:off x="928" y="252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Freeform 17"/>
            <p:cNvSpPr>
              <a:spLocks/>
            </p:cNvSpPr>
            <p:nvPr/>
          </p:nvSpPr>
          <p:spPr bwMode="auto">
            <a:xfrm flipV="1">
              <a:off x="1656" y="252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Text Box 21"/>
            <p:cNvSpPr txBox="1">
              <a:spLocks noChangeArrowheads="1"/>
            </p:cNvSpPr>
            <p:nvPr/>
          </p:nvSpPr>
          <p:spPr bwMode="auto">
            <a:xfrm>
              <a:off x="1232" y="2021"/>
              <a:ext cx="1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 smtClean="0">
                  <a:latin typeface="Times New Roman"/>
                  <a:cs typeface="Times New Roman"/>
                </a:rPr>
                <a:t>λ</a:t>
              </a:r>
              <a:endParaRPr lang="en-US" sz="1600" i="1" dirty="0"/>
            </a:p>
          </p:txBody>
        </p:sp>
        <p:sp>
          <p:nvSpPr>
            <p:cNvPr id="62" name="Text Box 22"/>
            <p:cNvSpPr txBox="1">
              <a:spLocks noChangeArrowheads="1"/>
            </p:cNvSpPr>
            <p:nvPr/>
          </p:nvSpPr>
          <p:spPr bwMode="auto">
            <a:xfrm>
              <a:off x="1233" y="2372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 smtClean="0">
                  <a:latin typeface="Times New Roman"/>
                  <a:cs typeface="Times New Roman"/>
                </a:rPr>
                <a:t>μ</a:t>
              </a:r>
              <a:endParaRPr lang="en-US" sz="1600" i="1" dirty="0"/>
            </a:p>
          </p:txBody>
        </p:sp>
        <p:grpSp>
          <p:nvGrpSpPr>
            <p:cNvPr id="63" name="Group 25"/>
            <p:cNvGrpSpPr>
              <a:grpSpLocks/>
            </p:cNvGrpSpPr>
            <p:nvPr/>
          </p:nvGrpSpPr>
          <p:grpSpPr bwMode="auto">
            <a:xfrm>
              <a:off x="3400" y="2193"/>
              <a:ext cx="384" cy="336"/>
              <a:chOff x="1248" y="1776"/>
              <a:chExt cx="384" cy="336"/>
            </a:xfrm>
          </p:grpSpPr>
          <p:sp>
            <p:nvSpPr>
              <p:cNvPr id="91" name="Oval 2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Text Box 27"/>
              <p:cNvSpPr txBox="1">
                <a:spLocks noChangeArrowheads="1"/>
              </p:cNvSpPr>
              <p:nvPr/>
            </p:nvSpPr>
            <p:spPr bwMode="auto">
              <a:xfrm>
                <a:off x="1348" y="1801"/>
                <a:ext cx="18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buNone/>
                </a:pP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2880" y="209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 flipV="1">
              <a:off x="2880" y="252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6" name="Group 31"/>
            <p:cNvGrpSpPr>
              <a:grpSpLocks/>
            </p:cNvGrpSpPr>
            <p:nvPr/>
          </p:nvGrpSpPr>
          <p:grpSpPr bwMode="auto">
            <a:xfrm>
              <a:off x="4168" y="2193"/>
              <a:ext cx="384" cy="336"/>
              <a:chOff x="1248" y="1776"/>
              <a:chExt cx="384" cy="336"/>
            </a:xfrm>
          </p:grpSpPr>
          <p:sp>
            <p:nvSpPr>
              <p:cNvPr id="89" name="Oval 32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" name="Text Box 33"/>
              <p:cNvSpPr txBox="1">
                <a:spLocks noChangeArrowheads="1"/>
              </p:cNvSpPr>
              <p:nvPr/>
            </p:nvSpPr>
            <p:spPr bwMode="auto">
              <a:xfrm>
                <a:off x="1278" y="1801"/>
                <a:ext cx="3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buNone/>
                </a:pP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+1</a:t>
                </a:r>
              </a:p>
            </p:txBody>
          </p:sp>
        </p:grpSp>
        <p:sp>
          <p:nvSpPr>
            <p:cNvPr id="67" name="Freeform 34"/>
            <p:cNvSpPr>
              <a:spLocks/>
            </p:cNvSpPr>
            <p:nvPr/>
          </p:nvSpPr>
          <p:spPr bwMode="auto">
            <a:xfrm>
              <a:off x="3648" y="209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Freeform 35"/>
            <p:cNvSpPr>
              <a:spLocks/>
            </p:cNvSpPr>
            <p:nvPr/>
          </p:nvSpPr>
          <p:spPr bwMode="auto">
            <a:xfrm flipV="1">
              <a:off x="3648" y="252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Freeform 37"/>
            <p:cNvSpPr>
              <a:spLocks/>
            </p:cNvSpPr>
            <p:nvPr/>
          </p:nvSpPr>
          <p:spPr bwMode="auto">
            <a:xfrm>
              <a:off x="4368" y="2111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Freeform 38"/>
            <p:cNvSpPr>
              <a:spLocks/>
            </p:cNvSpPr>
            <p:nvPr/>
          </p:nvSpPr>
          <p:spPr bwMode="auto">
            <a:xfrm flipV="1">
              <a:off x="4368" y="2543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1" name="Group 39"/>
            <p:cNvGrpSpPr>
              <a:grpSpLocks/>
            </p:cNvGrpSpPr>
            <p:nvPr/>
          </p:nvGrpSpPr>
          <p:grpSpPr bwMode="auto">
            <a:xfrm>
              <a:off x="2640" y="2344"/>
              <a:ext cx="240" cy="48"/>
              <a:chOff x="2928" y="3264"/>
              <a:chExt cx="240" cy="48"/>
            </a:xfrm>
          </p:grpSpPr>
          <p:sp>
            <p:nvSpPr>
              <p:cNvPr id="86" name="Oval 40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" name="Oval 41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" name="Oval 42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2" name="Group 43"/>
            <p:cNvGrpSpPr>
              <a:grpSpLocks/>
            </p:cNvGrpSpPr>
            <p:nvPr/>
          </p:nvGrpSpPr>
          <p:grpSpPr bwMode="auto">
            <a:xfrm>
              <a:off x="5016" y="2344"/>
              <a:ext cx="240" cy="48"/>
              <a:chOff x="2928" y="3264"/>
              <a:chExt cx="240" cy="48"/>
            </a:xfrm>
          </p:grpSpPr>
          <p:sp>
            <p:nvSpPr>
              <p:cNvPr id="83" name="Oval 44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4" name="Oval 45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" name="Oval 46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3" name="Oval 58"/>
            <p:cNvSpPr>
              <a:spLocks noChangeArrowheads="1"/>
            </p:cNvSpPr>
            <p:nvPr/>
          </p:nvSpPr>
          <p:spPr bwMode="auto">
            <a:xfrm>
              <a:off x="564" y="2034"/>
              <a:ext cx="3384" cy="62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4" name="Text Box 59"/>
            <p:cNvSpPr txBox="1">
              <a:spLocks noChangeArrowheads="1"/>
            </p:cNvSpPr>
            <p:nvPr/>
          </p:nvSpPr>
          <p:spPr bwMode="auto">
            <a:xfrm>
              <a:off x="939" y="2553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FF0000"/>
                  </a:solidFill>
                  <a:latin typeface="Brush Script" pitchFamily="66" charset="0"/>
                </a:rPr>
                <a:t>S</a:t>
              </a:r>
            </a:p>
          </p:txBody>
        </p:sp>
        <p:sp>
          <p:nvSpPr>
            <p:cNvPr id="75" name="Text Box 60"/>
            <p:cNvSpPr txBox="1">
              <a:spLocks noChangeArrowheads="1"/>
            </p:cNvSpPr>
            <p:nvPr/>
          </p:nvSpPr>
          <p:spPr bwMode="auto">
            <a:xfrm>
              <a:off x="1952" y="2014"/>
              <a:ext cx="1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>
                  <a:latin typeface="Times New Roman"/>
                  <a:cs typeface="Times New Roman"/>
                </a:rPr>
                <a:t>λ</a:t>
              </a:r>
              <a:endParaRPr lang="en-US" sz="1600" i="1" dirty="0"/>
            </a:p>
          </p:txBody>
        </p:sp>
        <p:sp>
          <p:nvSpPr>
            <p:cNvPr id="76" name="Text Box 61"/>
            <p:cNvSpPr txBox="1">
              <a:spLocks noChangeArrowheads="1"/>
            </p:cNvSpPr>
            <p:nvPr/>
          </p:nvSpPr>
          <p:spPr bwMode="auto">
            <a:xfrm>
              <a:off x="1953" y="2365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>
                  <a:latin typeface="Times New Roman"/>
                  <a:cs typeface="Times New Roman"/>
                </a:rPr>
                <a:t>μ</a:t>
              </a:r>
              <a:endParaRPr lang="en-US" sz="1600" i="1" dirty="0"/>
            </a:p>
          </p:txBody>
        </p:sp>
        <p:sp>
          <p:nvSpPr>
            <p:cNvPr id="77" name="Text Box 62"/>
            <p:cNvSpPr txBox="1">
              <a:spLocks noChangeArrowheads="1"/>
            </p:cNvSpPr>
            <p:nvPr/>
          </p:nvSpPr>
          <p:spPr bwMode="auto">
            <a:xfrm>
              <a:off x="3168" y="2023"/>
              <a:ext cx="1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 smtClean="0">
                  <a:latin typeface="Times New Roman"/>
                  <a:cs typeface="Times New Roman"/>
                </a:rPr>
                <a:t>λ</a:t>
              </a:r>
              <a:endParaRPr lang="en-US" sz="1600" i="1" dirty="0"/>
            </a:p>
          </p:txBody>
        </p:sp>
        <p:sp>
          <p:nvSpPr>
            <p:cNvPr id="78" name="Text Box 63"/>
            <p:cNvSpPr txBox="1">
              <a:spLocks noChangeArrowheads="1"/>
            </p:cNvSpPr>
            <p:nvPr/>
          </p:nvSpPr>
          <p:spPr bwMode="auto">
            <a:xfrm>
              <a:off x="3169" y="237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>
                  <a:latin typeface="Times New Roman"/>
                  <a:cs typeface="Times New Roman"/>
                </a:rPr>
                <a:t>μ</a:t>
              </a:r>
              <a:endParaRPr lang="en-US" sz="1600" i="1" dirty="0"/>
            </a:p>
          </p:txBody>
        </p:sp>
        <p:sp>
          <p:nvSpPr>
            <p:cNvPr id="79" name="Text Box 64"/>
            <p:cNvSpPr txBox="1">
              <a:spLocks noChangeArrowheads="1"/>
            </p:cNvSpPr>
            <p:nvPr/>
          </p:nvSpPr>
          <p:spPr bwMode="auto">
            <a:xfrm>
              <a:off x="3944" y="2032"/>
              <a:ext cx="1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λ</a:t>
              </a:r>
              <a:endParaRPr lang="en-US" sz="1600" i="1" dirty="0">
                <a:solidFill>
                  <a:srgbClr val="FF0000"/>
                </a:solidFill>
              </a:endParaRPr>
            </a:p>
          </p:txBody>
        </p:sp>
        <p:sp>
          <p:nvSpPr>
            <p:cNvPr id="80" name="Text Box 65"/>
            <p:cNvSpPr txBox="1">
              <a:spLocks noChangeArrowheads="1"/>
            </p:cNvSpPr>
            <p:nvPr/>
          </p:nvSpPr>
          <p:spPr bwMode="auto">
            <a:xfrm>
              <a:off x="3945" y="2383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>
                  <a:solidFill>
                    <a:srgbClr val="FF0000"/>
                  </a:solidFill>
                  <a:latin typeface="Times New Roman"/>
                  <a:cs typeface="Times New Roman"/>
                </a:rPr>
                <a:t>μ</a:t>
              </a:r>
              <a:endParaRPr lang="en-US" sz="1600" i="1" dirty="0">
                <a:solidFill>
                  <a:srgbClr val="FF0000"/>
                </a:solidFill>
              </a:endParaRPr>
            </a:p>
          </p:txBody>
        </p:sp>
        <p:sp>
          <p:nvSpPr>
            <p:cNvPr id="81" name="Text Box 66"/>
            <p:cNvSpPr txBox="1">
              <a:spLocks noChangeArrowheads="1"/>
            </p:cNvSpPr>
            <p:nvPr/>
          </p:nvSpPr>
          <p:spPr bwMode="auto">
            <a:xfrm>
              <a:off x="4672" y="2041"/>
              <a:ext cx="1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>
                  <a:latin typeface="Times New Roman"/>
                  <a:cs typeface="Times New Roman"/>
                </a:rPr>
                <a:t>λ</a:t>
              </a:r>
              <a:endParaRPr lang="en-US" sz="1600" i="1" dirty="0"/>
            </a:p>
          </p:txBody>
        </p:sp>
        <p:sp>
          <p:nvSpPr>
            <p:cNvPr id="82" name="Text Box 67"/>
            <p:cNvSpPr txBox="1">
              <a:spLocks noChangeArrowheads="1"/>
            </p:cNvSpPr>
            <p:nvPr/>
          </p:nvSpPr>
          <p:spPr bwMode="auto">
            <a:xfrm>
              <a:off x="4673" y="2392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1600" i="1" dirty="0">
                  <a:latin typeface="Times New Roman"/>
                  <a:cs typeface="Times New Roman"/>
                </a:rPr>
                <a:t>μ</a:t>
              </a:r>
              <a:endParaRPr lang="en-US" sz="160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E579-8A71-4DC7-A4AE-870A85AE61D1}" type="slidenum">
              <a:rPr lang="en-US"/>
              <a:pPr/>
              <a:t>5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6" y="260350"/>
            <a:ext cx="8531224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Solving CTMCs</a:t>
            </a:r>
            <a:br>
              <a:rPr lang="en-US" sz="4000" dirty="0" smtClean="0"/>
            </a:br>
            <a:r>
              <a:rPr lang="en-US" sz="3600" dirty="0" smtClean="0"/>
              <a:t>General Balance Equations</a:t>
            </a:r>
            <a:endParaRPr lang="en-US" sz="4000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5426"/>
            <a:ext cx="8258176" cy="487997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Given an </a:t>
            </a:r>
            <a:r>
              <a:rPr lang="en-US" i="1" dirty="0" smtClean="0">
                <a:sym typeface="Symbol" pitchFamily="18" charset="2"/>
              </a:rPr>
              <a:t>irreducible</a:t>
            </a:r>
            <a:r>
              <a:rPr lang="en-US" dirty="0" smtClean="0">
                <a:sym typeface="Symbol" pitchFamily="18" charset="2"/>
              </a:rPr>
              <a:t> CTMC, assume that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 pitchFamily="18" charset="2"/>
              </a:rPr>
              <a:t>	</a:t>
            </a:r>
            <a:r>
              <a:rPr lang="en-US" dirty="0" smtClean="0">
                <a:sym typeface="Symbol"/>
              </a:rPr>
              <a:t>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’s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s.t</a:t>
            </a:r>
            <a:r>
              <a:rPr lang="en-US" dirty="0" smtClean="0">
                <a:sym typeface="Symbol"/>
              </a:rPr>
              <a:t>.  </a:t>
            </a:r>
            <a:r>
              <a:rPr lang="en-US" i="1" dirty="0" smtClean="0">
                <a:sym typeface="Symbol"/>
              </a:rPr>
              <a:t>j,  	</a:t>
            </a:r>
            <a:r>
              <a:rPr lang="en-US" i="1" baseline="-25000" dirty="0" smtClean="0">
                <a:sym typeface="Symbol"/>
              </a:rPr>
              <a:t>j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ν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and  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1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then the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’s</a:t>
            </a:r>
            <a:r>
              <a:rPr lang="en-US" dirty="0" smtClean="0">
                <a:sym typeface="Symbol"/>
              </a:rPr>
              <a:t> are the CTMC’s limiting probabilities and the chain is </a:t>
            </a:r>
            <a:r>
              <a:rPr lang="en-US" dirty="0" err="1" smtClean="0">
                <a:sym typeface="Symbol"/>
              </a:rPr>
              <a:t>ergodic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Rate of transition out of state 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is equal to rate of transition into state </a:t>
            </a:r>
            <a:r>
              <a:rPr lang="en-US" i="1" dirty="0" smtClean="0">
                <a:sym typeface="Symbol"/>
              </a:rPr>
              <a:t>j 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ν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</a:t>
            </a:r>
            <a:r>
              <a:rPr lang="en-US" i="1" dirty="0" smtClean="0">
                <a:sym typeface="Symbol"/>
              </a:rPr>
              <a:t> </a:t>
            </a:r>
            <a:r>
              <a:rPr lang="en-US" i="1" baseline="-25000" dirty="0" smtClean="0">
                <a:sym typeface="Symbol"/>
              </a:rPr>
              <a:t>j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ji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 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ij</a:t>
            </a:r>
            <a:r>
              <a:rPr lang="en-US" smtClean="0">
                <a:latin typeface="Times New Roman"/>
                <a:cs typeface="Times New Roman"/>
                <a:sym typeface="Symbol"/>
              </a:rPr>
              <a:t>)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Note:  In the M/M/1 example,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ii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+1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=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ii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-1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=</a:t>
            </a:r>
            <a:r>
              <a:rPr lang="en-US" i="1" dirty="0" smtClean="0">
                <a:sym typeface="Symbol" pitchFamily="18" charset="2"/>
              </a:rPr>
              <a:t></a:t>
            </a:r>
            <a:r>
              <a:rPr lang="en-US" dirty="0" smtClean="0">
                <a:sym typeface="Symbol" pitchFamily="18" charset="2"/>
              </a:rPr>
              <a:t>, and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ν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=</a:t>
            </a:r>
            <a:r>
              <a:rPr lang="en-US" i="1" dirty="0" smtClean="0">
                <a:sym typeface="Symbol" pitchFamily="18" charset="2"/>
              </a:rPr>
              <a:t></a:t>
            </a:r>
            <a:r>
              <a:rPr lang="en-US" dirty="0" smtClean="0">
                <a:sym typeface="Symbol" pitchFamily="18" charset="2"/>
              </a:rPr>
              <a:t>+</a:t>
            </a:r>
            <a:r>
              <a:rPr lang="en-US" i="1" dirty="0" smtClean="0">
                <a:sym typeface="Symbol" pitchFamily="18" charset="2"/>
              </a:rPr>
              <a:t> 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Reversibility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property as for DTMCs: rate of transitions for state </a:t>
            </a:r>
            <a:r>
              <a:rPr lang="en-US" i="1" dirty="0" err="1" smtClean="0"/>
              <a:t>i</a:t>
            </a:r>
            <a:r>
              <a:rPr lang="en-US" dirty="0" smtClean="0"/>
              <a:t> to state </a:t>
            </a:r>
            <a:r>
              <a:rPr lang="en-US" i="1" dirty="0" smtClean="0"/>
              <a:t>j </a:t>
            </a:r>
            <a:r>
              <a:rPr lang="en-US" dirty="0" smtClean="0"/>
              <a:t>is the same as the rate of transition from state </a:t>
            </a:r>
            <a:r>
              <a:rPr lang="en-US" i="1" dirty="0" smtClean="0"/>
              <a:t>j </a:t>
            </a:r>
            <a:r>
              <a:rPr lang="en-US" dirty="0" smtClean="0"/>
              <a:t>to state </a:t>
            </a:r>
            <a:r>
              <a:rPr lang="en-US" i="1" dirty="0" err="1" smtClean="0"/>
              <a:t>i</a:t>
            </a:r>
            <a:endParaRPr lang="en-US" dirty="0" smtClean="0"/>
          </a:p>
          <a:p>
            <a:pPr lvl="1"/>
            <a:r>
              <a:rPr lang="en-US" i="1" dirty="0" smtClean="0"/>
              <a:t>π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= π</a:t>
            </a:r>
            <a:r>
              <a:rPr lang="en-US" i="1" baseline="-25000" dirty="0" smtClean="0"/>
              <a:t>j</a:t>
            </a:r>
            <a:r>
              <a:rPr lang="en-US" i="1" dirty="0" smtClean="0"/>
              <a:t>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ji</a:t>
            </a:r>
            <a:r>
              <a:rPr lang="en-US" i="1" dirty="0" smtClean="0"/>
              <a:t> </a:t>
            </a:r>
          </a:p>
          <a:p>
            <a:pPr lvl="1"/>
            <a:r>
              <a:rPr lang="en-US" dirty="0" smtClean="0"/>
              <a:t>Holds by default for birth-death chains</a:t>
            </a:r>
          </a:p>
          <a:p>
            <a:pPr lvl="1"/>
            <a:r>
              <a:rPr lang="en-US" dirty="0" smtClean="0"/>
              <a:t>Check if it holds for other chains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38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01000" cy="1143000"/>
          </a:xfrm>
        </p:spPr>
        <p:txBody>
          <a:bodyPr/>
          <a:lstStyle/>
          <a:p>
            <a:r>
              <a:rPr lang="en-US" dirty="0" smtClean="0"/>
              <a:t>Exploring The </a:t>
            </a:r>
            <a:r>
              <a:rPr lang="en-US" dirty="0"/>
              <a:t>M/M/1 </a:t>
            </a:r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177209"/>
            <a:ext cx="8001000" cy="398913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Average number of customers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Average time </a:t>
            </a:r>
            <a:r>
              <a:rPr lang="en-US" i="1" dirty="0" smtClean="0"/>
              <a:t>T</a:t>
            </a:r>
            <a:r>
              <a:rPr lang="en-US" dirty="0" smtClean="0"/>
              <a:t> in the system (Little’s law)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Average waiting time (time in system – service time)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  <a:buNone/>
            </a:pPr>
            <a:r>
              <a:rPr lang="en-US" dirty="0" smtClean="0"/>
              <a:t>	Alternatively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Probability of more than </a:t>
            </a:r>
            <a:r>
              <a:rPr lang="en-US" i="1" dirty="0" smtClean="0"/>
              <a:t>k </a:t>
            </a:r>
            <a:r>
              <a:rPr lang="en-US" dirty="0" smtClean="0"/>
              <a:t>customers</a:t>
            </a:r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lvl="2"/>
            <a:endParaRPr lang="en-US" dirty="0"/>
          </a:p>
        </p:txBody>
      </p:sp>
      <p:graphicFrame>
        <p:nvGraphicFramePr>
          <p:cNvPr id="279552" name="Object 1024"/>
          <p:cNvGraphicFramePr>
            <a:graphicFrameLocks noChangeAspect="1"/>
          </p:cNvGraphicFramePr>
          <p:nvPr/>
        </p:nvGraphicFramePr>
        <p:xfrm>
          <a:off x="1371635" y="1396307"/>
          <a:ext cx="4196654" cy="678200"/>
        </p:xfrm>
        <a:graphic>
          <a:graphicData uri="http://schemas.openxmlformats.org/presentationml/2006/ole">
            <p:oleObj spid="_x0000_s1041" name="Equation" r:id="rId4" imgW="2667000" imgH="431800" progId="Equation.3">
              <p:embed/>
            </p:oleObj>
          </a:graphicData>
        </a:graphic>
      </p:graphicFrame>
      <p:graphicFrame>
        <p:nvGraphicFramePr>
          <p:cNvPr id="279553" name="Object 1025"/>
          <p:cNvGraphicFramePr>
            <a:graphicFrameLocks noChangeAspect="1"/>
          </p:cNvGraphicFramePr>
          <p:nvPr/>
        </p:nvGraphicFramePr>
        <p:xfrm>
          <a:off x="1371635" y="2199914"/>
          <a:ext cx="1546796" cy="680452"/>
        </p:xfrm>
        <a:graphic>
          <a:graphicData uri="http://schemas.openxmlformats.org/presentationml/2006/ole">
            <p:oleObj spid="_x0000_s1042" name="Equation" r:id="rId5" imgW="952087" imgH="418918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B098-884C-4593-B132-297D0606E01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88772" name="Object 1026"/>
          <p:cNvGraphicFramePr>
            <a:graphicFrameLocks noChangeAspect="1"/>
          </p:cNvGraphicFramePr>
          <p:nvPr/>
        </p:nvGraphicFramePr>
        <p:xfrm>
          <a:off x="1371635" y="2994876"/>
          <a:ext cx="6217852" cy="709053"/>
        </p:xfrm>
        <a:graphic>
          <a:graphicData uri="http://schemas.openxmlformats.org/presentationml/2006/ole">
            <p:oleObj spid="_x0000_s1043" name="Equation" r:id="rId6" imgW="3886200" imgH="444500" progId="Equation.3">
              <p:embed/>
            </p:oleObj>
          </a:graphicData>
        </a:graphic>
      </p:graphicFrame>
      <p:graphicFrame>
        <p:nvGraphicFramePr>
          <p:cNvPr id="288773" name="Object 1024"/>
          <p:cNvGraphicFramePr>
            <a:graphicFrameLocks noChangeAspect="1"/>
          </p:cNvGraphicFramePr>
          <p:nvPr/>
        </p:nvGraphicFramePr>
        <p:xfrm>
          <a:off x="1371635" y="4800585"/>
          <a:ext cx="5486340" cy="799135"/>
        </p:xfrm>
        <a:graphic>
          <a:graphicData uri="http://schemas.openxmlformats.org/presentationml/2006/ole">
            <p:oleObj spid="_x0000_s1044" name="Equation" r:id="rId7" imgW="2959100" imgH="431800" progId="Equation.3">
              <p:embed/>
            </p:oleObj>
          </a:graphicData>
        </a:graphic>
      </p:graphicFrame>
      <p:graphicFrame>
        <p:nvGraphicFramePr>
          <p:cNvPr id="10" name="Object 1026"/>
          <p:cNvGraphicFramePr>
            <a:graphicFrameLocks noChangeAspect="1"/>
          </p:cNvGraphicFramePr>
          <p:nvPr/>
        </p:nvGraphicFramePr>
        <p:xfrm>
          <a:off x="1371635" y="3817938"/>
          <a:ext cx="4511675" cy="708025"/>
        </p:xfrm>
        <a:graphic>
          <a:graphicData uri="http://schemas.openxmlformats.org/presentationml/2006/ole">
            <p:oleObj spid="_x0000_s1045" name="Equation" r:id="rId8" imgW="28194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Comparing Server Configurations</a:t>
            </a:r>
            <a:endParaRPr lang="en-US" sz="4000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>
          <a:xfrm>
            <a:off x="274367" y="3962399"/>
            <a:ext cx="8564833" cy="2362201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Total arrival </a:t>
            </a:r>
            <a:r>
              <a:rPr lang="en-US" dirty="0" smtClean="0"/>
              <a:t>rate of </a:t>
            </a:r>
            <a:r>
              <a:rPr lang="en-US" i="1" dirty="0" smtClean="0"/>
              <a:t>K</a:t>
            </a:r>
            <a:r>
              <a:rPr lang="en-US" i="1" dirty="0" smtClean="0">
                <a:sym typeface="Symbol"/>
              </a:rPr>
              <a:t>, </a:t>
            </a:r>
            <a:r>
              <a:rPr lang="en-US" dirty="0" smtClean="0">
                <a:sym typeface="Symbol"/>
              </a:rPr>
              <a:t>total service </a:t>
            </a:r>
            <a:r>
              <a:rPr lang="en-US" dirty="0" smtClean="0">
                <a:sym typeface="Symbol"/>
              </a:rPr>
              <a:t>capacity of </a:t>
            </a:r>
            <a:r>
              <a:rPr lang="en-US" i="1" dirty="0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</a:t>
            </a:r>
            <a:endParaRPr lang="en-US" i="1" dirty="0" smtClean="0">
              <a:sym typeface="Symbol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sym typeface="Symbol"/>
              </a:rPr>
              <a:t>Three </a:t>
            </a:r>
            <a:r>
              <a:rPr lang="en-US" dirty="0" smtClean="0">
                <a:sym typeface="Symbol"/>
              </a:rPr>
              <a:t>configurations</a:t>
            </a:r>
            <a:endParaRPr lang="en-US" dirty="0" smtClean="0">
              <a:sym typeface="Symbol"/>
            </a:endParaRPr>
          </a:p>
          <a:p>
            <a:pPr marL="640080" lvl="1" indent="-18288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i="1" dirty="0" smtClean="0">
                <a:sym typeface="Symbol"/>
              </a:rPr>
              <a:t>K </a:t>
            </a:r>
            <a:r>
              <a:rPr lang="en-US" dirty="0" smtClean="0">
                <a:sym typeface="Symbol"/>
              </a:rPr>
              <a:t>independent servers, with their own queue, and each allocated capacity 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, and handling one </a:t>
            </a:r>
            <a:r>
              <a:rPr lang="en-US" i="1" dirty="0" err="1" smtClean="0">
                <a:sym typeface="Symbol"/>
              </a:rPr>
              <a:t>k</a:t>
            </a:r>
            <a:r>
              <a:rPr lang="en-US" baseline="30000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of the arrivals (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>
                <a:sym typeface="Symbol"/>
              </a:rPr>
              <a:t>)</a:t>
            </a:r>
            <a:endParaRPr lang="en-US" dirty="0" smtClean="0">
              <a:sym typeface="Symbol"/>
            </a:endParaRPr>
          </a:p>
          <a:p>
            <a:pPr marL="640080" lvl="1" indent="-18288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dirty="0" smtClean="0">
                <a:sym typeface="Symbol"/>
              </a:rPr>
              <a:t>One  server of capacity </a:t>
            </a:r>
            <a:r>
              <a:rPr lang="en-US" i="1" dirty="0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 handling all arrivals (</a:t>
            </a:r>
            <a:r>
              <a:rPr lang="en-US" i="1" dirty="0" smtClean="0"/>
              <a:t>K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>
                <a:sym typeface="Symbol"/>
              </a:rPr>
              <a:t>) with a single queue</a:t>
            </a:r>
            <a:endParaRPr lang="en-US" dirty="0" smtClean="0">
              <a:sym typeface="Symbol"/>
            </a:endParaRPr>
          </a:p>
          <a:p>
            <a:pPr marL="640080" lvl="1" indent="-18288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servers, each </a:t>
            </a:r>
            <a:r>
              <a:rPr lang="en-US" dirty="0" smtClean="0">
                <a:sym typeface="Symbol"/>
              </a:rPr>
              <a:t>of </a:t>
            </a:r>
            <a:r>
              <a:rPr lang="en-US" dirty="0" smtClean="0">
                <a:sym typeface="Symbol"/>
              </a:rPr>
              <a:t>capacity</a:t>
            </a:r>
            <a:r>
              <a:rPr lang="en-US" i="1" dirty="0" smtClean="0">
                <a:sym typeface="Symbol"/>
              </a:rPr>
              <a:t>,</a:t>
            </a:r>
            <a:r>
              <a:rPr lang="en-US" dirty="0" smtClean="0">
                <a:sym typeface="Symbol"/>
              </a:rPr>
              <a:t> but with a shared queue</a:t>
            </a:r>
            <a:r>
              <a:rPr lang="en-US" dirty="0" smtClean="0">
                <a:sym typeface="Symbol"/>
              </a:rPr>
              <a:t> handling all arrivals (</a:t>
            </a:r>
            <a:r>
              <a:rPr lang="en-US" i="1" dirty="0" smtClean="0"/>
              <a:t>K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>
                <a:sym typeface="Symbol"/>
              </a:rPr>
              <a:t>)</a:t>
            </a:r>
          </a:p>
          <a:p>
            <a:pPr marL="240030" indent="-182880">
              <a:lnSpc>
                <a:spcPct val="110000"/>
              </a:lnSpc>
              <a:buSzPct val="100000"/>
            </a:pPr>
            <a:r>
              <a:rPr lang="en-US" dirty="0" smtClean="0">
                <a:sym typeface="Symbol"/>
              </a:rPr>
              <a:t>For Poisson arrivals and exponential service times, average number in the system is the same for 1) and 2),</a:t>
            </a:r>
            <a:r>
              <a:rPr lang="en-US" i="1" dirty="0" smtClean="0">
                <a:sym typeface="Symbol"/>
              </a:rPr>
              <a:t> i.e., /</a:t>
            </a:r>
            <a:r>
              <a:rPr lang="en-US" dirty="0" smtClean="0">
                <a:sym typeface="Symbol"/>
              </a:rPr>
              <a:t>(1 – </a:t>
            </a:r>
            <a:r>
              <a:rPr lang="en-US" i="1" dirty="0" smtClean="0">
                <a:sym typeface="Symbol"/>
              </a:rPr>
              <a:t></a:t>
            </a:r>
            <a:r>
              <a:rPr lang="en-US" dirty="0" smtClean="0">
                <a:sym typeface="Symbol"/>
              </a:rPr>
              <a:t>), and slightly larger for 3), </a:t>
            </a:r>
            <a:r>
              <a:rPr lang="en-US" i="1" dirty="0" smtClean="0">
                <a:sym typeface="Symbol"/>
              </a:rPr>
              <a:t>i.e</a:t>
            </a:r>
            <a:r>
              <a:rPr lang="en-US" i="1" dirty="0" smtClean="0">
                <a:sym typeface="Symbol"/>
              </a:rPr>
              <a:t>., /</a:t>
            </a:r>
            <a:r>
              <a:rPr lang="en-US" dirty="0" smtClean="0">
                <a:sym typeface="Symbol"/>
              </a:rPr>
              <a:t>(1 – </a:t>
            </a:r>
            <a:r>
              <a:rPr lang="en-US" i="1" dirty="0" smtClean="0">
                <a:sym typeface="Symbol"/>
              </a:rPr>
              <a:t></a:t>
            </a:r>
            <a:r>
              <a:rPr lang="en-US" dirty="0" smtClean="0">
                <a:sym typeface="Symbol"/>
              </a:rPr>
              <a:t>)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Q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+ </a:t>
            </a:r>
            <a:r>
              <a:rPr lang="en-US" i="1" dirty="0" smtClean="0">
                <a:sym typeface="Symbol"/>
              </a:rPr>
              <a:t>k</a:t>
            </a:r>
            <a:r>
              <a:rPr lang="en-US" dirty="0" smtClean="0">
                <a:sym typeface="Symbol"/>
              </a:rPr>
              <a:t> ,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where </a:t>
            </a:r>
            <a:r>
              <a:rPr lang="en-US" i="1" dirty="0" smtClean="0">
                <a:sym typeface="Symbol"/>
              </a:rPr>
              <a:t> = /</a:t>
            </a:r>
          </a:p>
          <a:p>
            <a:pPr marL="240030" indent="-182880">
              <a:lnSpc>
                <a:spcPct val="110000"/>
              </a:lnSpc>
              <a:buSzPct val="100000"/>
            </a:pPr>
            <a:r>
              <a:rPr lang="en-US" dirty="0" smtClean="0">
                <a:sym typeface="Symbol"/>
              </a:rPr>
              <a:t>Average response times can, however, vary significantly, </a:t>
            </a:r>
            <a:r>
              <a:rPr lang="en-US" i="1" dirty="0" smtClean="0">
                <a:sym typeface="Symbol"/>
              </a:rPr>
              <a:t>i.e.,</a:t>
            </a:r>
            <a:r>
              <a:rPr lang="en-US" dirty="0" smtClean="0">
                <a:sym typeface="Symbol"/>
              </a:rPr>
              <a:t> 2) is the best, followed by 3) and then 1)</a:t>
            </a:r>
          </a:p>
          <a:p>
            <a:pPr marL="240030" indent="-182880">
              <a:lnSpc>
                <a:spcPct val="110000"/>
              </a:lnSpc>
              <a:buSzPct val="100000"/>
            </a:pP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1/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 - </a:t>
            </a:r>
            <a:r>
              <a:rPr lang="en-US" dirty="0" smtClean="0">
                <a:sym typeface="Symbol"/>
              </a:rPr>
              <a:t>),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</a:t>
            </a:r>
            <a:r>
              <a:rPr lang="en-US" dirty="0" smtClean="0">
                <a:sym typeface="Symbol"/>
              </a:rPr>
              <a:t>/(</a:t>
            </a:r>
            <a:r>
              <a:rPr lang="en-US" i="1" dirty="0" smtClean="0">
                <a:sym typeface="Symbol"/>
              </a:rPr>
              <a:t> - 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k </a:t>
            </a:r>
            <a:r>
              <a:rPr lang="en-US" dirty="0" smtClean="0">
                <a:sym typeface="Symbol"/>
              </a:rPr>
              <a:t>times bigger (!), and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en-US" i="1" smtClean="0">
                <a:sym typeface="Symbol"/>
              </a:rPr>
              <a:t> </a:t>
            </a:r>
            <a:r>
              <a:rPr lang="en-US" i="1" smtClean="0">
                <a:sym typeface="Symbol"/>
              </a:rPr>
              <a:t>P</a:t>
            </a:r>
            <a:r>
              <a:rPr lang="en-US" i="1" baseline="-25000" smtClean="0">
                <a:sym typeface="Symbol"/>
              </a:rPr>
              <a:t>Q</a:t>
            </a:r>
            <a:r>
              <a:rPr lang="en-US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+ 1/</a:t>
            </a:r>
            <a:r>
              <a:rPr lang="en-US" i="1" dirty="0" smtClean="0">
                <a:sym typeface="Symbol"/>
              </a:rPr>
              <a:t> </a:t>
            </a:r>
            <a:endParaRPr lang="en-US" i="1" dirty="0" smtClean="0"/>
          </a:p>
        </p:txBody>
      </p:sp>
      <p:sp>
        <p:nvSpPr>
          <p:cNvPr id="111" name="Footer Placeholder 1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Slide Number Placeholder 10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F00B-2027-4FFC-ADED-7924BC139C65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88" name="Group 187"/>
          <p:cNvGrpSpPr/>
          <p:nvPr/>
        </p:nvGrpSpPr>
        <p:grpSpPr>
          <a:xfrm>
            <a:off x="152400" y="1295400"/>
            <a:ext cx="2436812" cy="2568485"/>
            <a:chOff x="152400" y="1295400"/>
            <a:chExt cx="2436812" cy="2568485"/>
          </a:xfrm>
        </p:grpSpPr>
        <p:sp>
          <p:nvSpPr>
            <p:cNvPr id="250903" name="Oval 23"/>
            <p:cNvSpPr>
              <a:spLocks noChangeArrowheads="1"/>
            </p:cNvSpPr>
            <p:nvPr/>
          </p:nvSpPr>
          <p:spPr bwMode="auto">
            <a:xfrm>
              <a:off x="1915274" y="1427162"/>
              <a:ext cx="458788" cy="50323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04" name="Line 24"/>
            <p:cNvSpPr>
              <a:spLocks noChangeShapeType="1"/>
            </p:cNvSpPr>
            <p:nvPr/>
          </p:nvSpPr>
          <p:spPr bwMode="auto">
            <a:xfrm>
              <a:off x="180975" y="1657350"/>
              <a:ext cx="284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05" name="Line 25"/>
            <p:cNvSpPr>
              <a:spLocks noChangeShapeType="1"/>
            </p:cNvSpPr>
            <p:nvPr/>
          </p:nvSpPr>
          <p:spPr bwMode="auto">
            <a:xfrm>
              <a:off x="1599361" y="1677987"/>
              <a:ext cx="315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06" name="Line 26"/>
            <p:cNvSpPr>
              <a:spLocks noChangeShapeType="1"/>
            </p:cNvSpPr>
            <p:nvPr/>
          </p:nvSpPr>
          <p:spPr bwMode="auto">
            <a:xfrm flipV="1">
              <a:off x="2374061" y="1677987"/>
              <a:ext cx="212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6" name="Group 125"/>
            <p:cNvGrpSpPr/>
            <p:nvPr/>
          </p:nvGrpSpPr>
          <p:grpSpPr>
            <a:xfrm>
              <a:off x="445338" y="1382802"/>
              <a:ext cx="1154023" cy="555535"/>
              <a:chOff x="1219200" y="1503452"/>
              <a:chExt cx="1154023" cy="555535"/>
            </a:xfrm>
          </p:grpSpPr>
          <p:sp>
            <p:nvSpPr>
              <p:cNvPr id="250887" name="Rectangle 7"/>
              <p:cNvSpPr>
                <a:spLocks noChangeArrowheads="1"/>
              </p:cNvSpPr>
              <p:nvPr/>
            </p:nvSpPr>
            <p:spPr bwMode="auto">
              <a:xfrm>
                <a:off x="1676400" y="1506018"/>
                <a:ext cx="696823" cy="54449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896" name="Line 16"/>
              <p:cNvSpPr>
                <a:spLocks noChangeShapeType="1"/>
              </p:cNvSpPr>
              <p:nvPr/>
            </p:nvSpPr>
            <p:spPr bwMode="auto">
              <a:xfrm>
                <a:off x="1384900" y="1506018"/>
                <a:ext cx="7509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897" name="Line 17"/>
              <p:cNvSpPr>
                <a:spLocks noChangeShapeType="1"/>
              </p:cNvSpPr>
              <p:nvPr/>
            </p:nvSpPr>
            <p:spPr bwMode="auto">
              <a:xfrm>
                <a:off x="1525687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898" name="Line 18"/>
              <p:cNvSpPr>
                <a:spLocks noChangeShapeType="1"/>
              </p:cNvSpPr>
              <p:nvPr/>
            </p:nvSpPr>
            <p:spPr bwMode="auto">
              <a:xfrm>
                <a:off x="1667412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899" name="Line 19"/>
              <p:cNvSpPr>
                <a:spLocks noChangeShapeType="1"/>
              </p:cNvSpPr>
              <p:nvPr/>
            </p:nvSpPr>
            <p:spPr bwMode="auto">
              <a:xfrm>
                <a:off x="1808199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00" name="Line 20"/>
              <p:cNvSpPr>
                <a:spLocks noChangeShapeType="1"/>
              </p:cNvSpPr>
              <p:nvPr/>
            </p:nvSpPr>
            <p:spPr bwMode="auto">
              <a:xfrm>
                <a:off x="1949924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01" name="Line 21"/>
              <p:cNvSpPr>
                <a:spLocks noChangeShapeType="1"/>
              </p:cNvSpPr>
              <p:nvPr/>
            </p:nvSpPr>
            <p:spPr bwMode="auto">
              <a:xfrm>
                <a:off x="2090711" y="1506018"/>
                <a:ext cx="7509" cy="5529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02" name="Line 22"/>
              <p:cNvSpPr>
                <a:spLocks noChangeShapeType="1"/>
              </p:cNvSpPr>
              <p:nvPr/>
            </p:nvSpPr>
            <p:spPr bwMode="auto">
              <a:xfrm>
                <a:off x="2232436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15" name="Freeform 35"/>
              <p:cNvSpPr>
                <a:spLocks/>
              </p:cNvSpPr>
              <p:nvPr/>
            </p:nvSpPr>
            <p:spPr bwMode="auto">
              <a:xfrm>
                <a:off x="1219200" y="1503452"/>
                <a:ext cx="1145576" cy="5486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12" y="0"/>
                  </a:cxn>
                  <a:cxn ang="0">
                    <a:pos x="2112" y="528"/>
                  </a:cxn>
                  <a:cxn ang="0">
                    <a:pos x="0" y="528"/>
                  </a:cxn>
                </a:cxnLst>
                <a:rect l="0" t="0" r="r" b="b"/>
                <a:pathLst>
                  <a:path w="2112" h="528">
                    <a:moveTo>
                      <a:pt x="0" y="0"/>
                    </a:moveTo>
                    <a:lnTo>
                      <a:pt x="2112" y="0"/>
                    </a:lnTo>
                    <a:lnTo>
                      <a:pt x="2112" y="528"/>
                    </a:lnTo>
                    <a:lnTo>
                      <a:pt x="0" y="52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50917" name="Text Box 37"/>
            <p:cNvSpPr txBox="1">
              <a:spLocks noChangeArrowheads="1"/>
            </p:cNvSpPr>
            <p:nvPr/>
          </p:nvSpPr>
          <p:spPr bwMode="auto">
            <a:xfrm>
              <a:off x="152400" y="1295400"/>
              <a:ext cx="2952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2000" i="1" dirty="0" smtClean="0">
                  <a:latin typeface="Times New Roman"/>
                  <a:cs typeface="Times New Roman"/>
                </a:rPr>
                <a:t>λ</a:t>
              </a:r>
              <a:endParaRPr lang="en-US" dirty="0"/>
            </a:p>
          </p:txBody>
        </p:sp>
        <p:sp>
          <p:nvSpPr>
            <p:cNvPr id="250923" name="Oval 43"/>
            <p:cNvSpPr>
              <a:spLocks noChangeArrowheads="1"/>
            </p:cNvSpPr>
            <p:nvPr/>
          </p:nvSpPr>
          <p:spPr bwMode="auto">
            <a:xfrm>
              <a:off x="1915274" y="2187575"/>
              <a:ext cx="458788" cy="5032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24" name="Line 44"/>
            <p:cNvSpPr>
              <a:spLocks noChangeShapeType="1"/>
            </p:cNvSpPr>
            <p:nvPr/>
          </p:nvSpPr>
          <p:spPr bwMode="auto">
            <a:xfrm>
              <a:off x="180976" y="2417762"/>
              <a:ext cx="284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25" name="Line 45"/>
            <p:cNvSpPr>
              <a:spLocks noChangeShapeType="1"/>
            </p:cNvSpPr>
            <p:nvPr/>
          </p:nvSpPr>
          <p:spPr bwMode="auto">
            <a:xfrm>
              <a:off x="1599362" y="2438400"/>
              <a:ext cx="315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26" name="Line 46"/>
            <p:cNvSpPr>
              <a:spLocks noChangeShapeType="1"/>
            </p:cNvSpPr>
            <p:nvPr/>
          </p:nvSpPr>
          <p:spPr bwMode="auto">
            <a:xfrm flipV="1">
              <a:off x="2376487" y="2438400"/>
              <a:ext cx="212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43" name="Text Box 63"/>
            <p:cNvSpPr txBox="1">
              <a:spLocks noChangeArrowheads="1"/>
            </p:cNvSpPr>
            <p:nvPr/>
          </p:nvSpPr>
          <p:spPr bwMode="auto">
            <a:xfrm>
              <a:off x="176213" y="2039937"/>
              <a:ext cx="2952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2000" i="1" dirty="0" smtClean="0">
                  <a:latin typeface="Times New Roman"/>
                  <a:cs typeface="Times New Roman"/>
                </a:rPr>
                <a:t>λ</a:t>
              </a:r>
              <a:endParaRPr lang="en-US" dirty="0"/>
            </a:p>
          </p:txBody>
        </p:sp>
        <p:sp>
          <p:nvSpPr>
            <p:cNvPr id="250946" name="Oval 66"/>
            <p:cNvSpPr>
              <a:spLocks noChangeArrowheads="1"/>
            </p:cNvSpPr>
            <p:nvPr/>
          </p:nvSpPr>
          <p:spPr bwMode="auto">
            <a:xfrm>
              <a:off x="1915274" y="3330575"/>
              <a:ext cx="458788" cy="5032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47" name="Line 67"/>
            <p:cNvSpPr>
              <a:spLocks noChangeShapeType="1"/>
            </p:cNvSpPr>
            <p:nvPr/>
          </p:nvSpPr>
          <p:spPr bwMode="auto">
            <a:xfrm>
              <a:off x="180976" y="3560762"/>
              <a:ext cx="284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48" name="Line 68"/>
            <p:cNvSpPr>
              <a:spLocks noChangeShapeType="1"/>
            </p:cNvSpPr>
            <p:nvPr/>
          </p:nvSpPr>
          <p:spPr bwMode="auto">
            <a:xfrm>
              <a:off x="1599362" y="3581400"/>
              <a:ext cx="315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49" name="Line 69"/>
            <p:cNvSpPr>
              <a:spLocks noChangeShapeType="1"/>
            </p:cNvSpPr>
            <p:nvPr/>
          </p:nvSpPr>
          <p:spPr bwMode="auto">
            <a:xfrm flipV="1">
              <a:off x="2374062" y="3581400"/>
              <a:ext cx="212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66" name="Text Box 86"/>
            <p:cNvSpPr txBox="1">
              <a:spLocks noChangeArrowheads="1"/>
            </p:cNvSpPr>
            <p:nvPr/>
          </p:nvSpPr>
          <p:spPr bwMode="auto">
            <a:xfrm>
              <a:off x="176213" y="3182937"/>
              <a:ext cx="2952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l-GR" sz="2000" i="1" dirty="0" smtClean="0">
                  <a:latin typeface="Times New Roman"/>
                  <a:cs typeface="Times New Roman"/>
                </a:rPr>
                <a:t>λ</a:t>
              </a:r>
              <a:endParaRPr lang="en-US" dirty="0"/>
            </a:p>
          </p:txBody>
        </p:sp>
        <p:grpSp>
          <p:nvGrpSpPr>
            <p:cNvPr id="11" name="Group 128"/>
            <p:cNvGrpSpPr>
              <a:grpSpLocks/>
            </p:cNvGrpSpPr>
            <p:nvPr/>
          </p:nvGrpSpPr>
          <p:grpSpPr bwMode="auto">
            <a:xfrm>
              <a:off x="588123" y="2774950"/>
              <a:ext cx="76200" cy="381000"/>
              <a:chOff x="4213" y="2111"/>
              <a:chExt cx="48" cy="240"/>
            </a:xfrm>
          </p:grpSpPr>
          <p:sp>
            <p:nvSpPr>
              <p:cNvPr id="250968" name="Oval 88"/>
              <p:cNvSpPr>
                <a:spLocks noChangeArrowheads="1"/>
              </p:cNvSpPr>
              <p:nvPr/>
            </p:nvSpPr>
            <p:spPr bwMode="auto">
              <a:xfrm>
                <a:off x="4213" y="2111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0969" name="Oval 89"/>
              <p:cNvSpPr>
                <a:spLocks noChangeArrowheads="1"/>
              </p:cNvSpPr>
              <p:nvPr/>
            </p:nvSpPr>
            <p:spPr bwMode="auto">
              <a:xfrm>
                <a:off x="4213" y="2207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0970" name="Oval 90"/>
              <p:cNvSpPr>
                <a:spLocks noChangeArrowheads="1"/>
              </p:cNvSpPr>
              <p:nvPr/>
            </p:nvSpPr>
            <p:spPr bwMode="auto">
              <a:xfrm>
                <a:off x="4213" y="2303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50994" name="Text Box 114"/>
            <p:cNvSpPr txBox="1">
              <a:spLocks noChangeArrowheads="1"/>
            </p:cNvSpPr>
            <p:nvPr/>
          </p:nvSpPr>
          <p:spPr bwMode="auto">
            <a:xfrm>
              <a:off x="655637" y="1466850"/>
              <a:ext cx="311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0995" name="Text Box 115"/>
            <p:cNvSpPr txBox="1">
              <a:spLocks noChangeArrowheads="1"/>
            </p:cNvSpPr>
            <p:nvPr/>
          </p:nvSpPr>
          <p:spPr bwMode="auto">
            <a:xfrm>
              <a:off x="655637" y="2212975"/>
              <a:ext cx="311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0996" name="Text Box 116"/>
            <p:cNvSpPr txBox="1">
              <a:spLocks noChangeArrowheads="1"/>
            </p:cNvSpPr>
            <p:nvPr/>
          </p:nvSpPr>
          <p:spPr bwMode="auto">
            <a:xfrm>
              <a:off x="634999" y="3368675"/>
              <a:ext cx="3540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251005" name="Text Box 125"/>
            <p:cNvSpPr txBox="1">
              <a:spLocks noChangeArrowheads="1"/>
            </p:cNvSpPr>
            <p:nvPr/>
          </p:nvSpPr>
          <p:spPr bwMode="auto">
            <a:xfrm>
              <a:off x="1980360" y="148110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1006" name="Text Box 126"/>
            <p:cNvSpPr txBox="1">
              <a:spLocks noChangeArrowheads="1"/>
            </p:cNvSpPr>
            <p:nvPr/>
          </p:nvSpPr>
          <p:spPr bwMode="auto">
            <a:xfrm>
              <a:off x="1980360" y="222723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1007" name="Text Box 127"/>
            <p:cNvSpPr txBox="1">
              <a:spLocks noChangeArrowheads="1"/>
            </p:cNvSpPr>
            <p:nvPr/>
          </p:nvSpPr>
          <p:spPr bwMode="auto">
            <a:xfrm>
              <a:off x="1959723" y="338293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445338" y="2165350"/>
              <a:ext cx="1154023" cy="555535"/>
              <a:chOff x="1219200" y="1503452"/>
              <a:chExt cx="1154023" cy="555535"/>
            </a:xfrm>
          </p:grpSpPr>
          <p:sp>
            <p:nvSpPr>
              <p:cNvPr id="128" name="Rectangle 7"/>
              <p:cNvSpPr>
                <a:spLocks noChangeArrowheads="1"/>
              </p:cNvSpPr>
              <p:nvPr/>
            </p:nvSpPr>
            <p:spPr bwMode="auto">
              <a:xfrm>
                <a:off x="1676400" y="1506018"/>
                <a:ext cx="696823" cy="54449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Line 16"/>
              <p:cNvSpPr>
                <a:spLocks noChangeShapeType="1"/>
              </p:cNvSpPr>
              <p:nvPr/>
            </p:nvSpPr>
            <p:spPr bwMode="auto">
              <a:xfrm>
                <a:off x="1384900" y="1506018"/>
                <a:ext cx="7509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17"/>
              <p:cNvSpPr>
                <a:spLocks noChangeShapeType="1"/>
              </p:cNvSpPr>
              <p:nvPr/>
            </p:nvSpPr>
            <p:spPr bwMode="auto">
              <a:xfrm>
                <a:off x="1525687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18"/>
              <p:cNvSpPr>
                <a:spLocks noChangeShapeType="1"/>
              </p:cNvSpPr>
              <p:nvPr/>
            </p:nvSpPr>
            <p:spPr bwMode="auto">
              <a:xfrm>
                <a:off x="1667412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9"/>
              <p:cNvSpPr>
                <a:spLocks noChangeShapeType="1"/>
              </p:cNvSpPr>
              <p:nvPr/>
            </p:nvSpPr>
            <p:spPr bwMode="auto">
              <a:xfrm>
                <a:off x="1808199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20"/>
              <p:cNvSpPr>
                <a:spLocks noChangeShapeType="1"/>
              </p:cNvSpPr>
              <p:nvPr/>
            </p:nvSpPr>
            <p:spPr bwMode="auto">
              <a:xfrm>
                <a:off x="1949924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21"/>
              <p:cNvSpPr>
                <a:spLocks noChangeShapeType="1"/>
              </p:cNvSpPr>
              <p:nvPr/>
            </p:nvSpPr>
            <p:spPr bwMode="auto">
              <a:xfrm>
                <a:off x="2090711" y="1506018"/>
                <a:ext cx="7509" cy="5529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22"/>
              <p:cNvSpPr>
                <a:spLocks noChangeShapeType="1"/>
              </p:cNvSpPr>
              <p:nvPr/>
            </p:nvSpPr>
            <p:spPr bwMode="auto">
              <a:xfrm>
                <a:off x="2232436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Freeform 35"/>
              <p:cNvSpPr>
                <a:spLocks/>
              </p:cNvSpPr>
              <p:nvPr/>
            </p:nvSpPr>
            <p:spPr bwMode="auto">
              <a:xfrm>
                <a:off x="1219200" y="1503452"/>
                <a:ext cx="1145576" cy="5486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12" y="0"/>
                  </a:cxn>
                  <a:cxn ang="0">
                    <a:pos x="2112" y="528"/>
                  </a:cxn>
                  <a:cxn ang="0">
                    <a:pos x="0" y="528"/>
                  </a:cxn>
                </a:cxnLst>
                <a:rect l="0" t="0" r="r" b="b"/>
                <a:pathLst>
                  <a:path w="2112" h="528">
                    <a:moveTo>
                      <a:pt x="0" y="0"/>
                    </a:moveTo>
                    <a:lnTo>
                      <a:pt x="2112" y="0"/>
                    </a:lnTo>
                    <a:lnTo>
                      <a:pt x="2112" y="528"/>
                    </a:lnTo>
                    <a:lnTo>
                      <a:pt x="0" y="52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445338" y="3308350"/>
              <a:ext cx="1154023" cy="555535"/>
              <a:chOff x="1219200" y="1503452"/>
              <a:chExt cx="1154023" cy="555535"/>
            </a:xfrm>
          </p:grpSpPr>
          <p:sp>
            <p:nvSpPr>
              <p:cNvPr id="138" name="Rectangle 7"/>
              <p:cNvSpPr>
                <a:spLocks noChangeArrowheads="1"/>
              </p:cNvSpPr>
              <p:nvPr/>
            </p:nvSpPr>
            <p:spPr bwMode="auto">
              <a:xfrm>
                <a:off x="1676400" y="1506018"/>
                <a:ext cx="696823" cy="54449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Line 16"/>
              <p:cNvSpPr>
                <a:spLocks noChangeShapeType="1"/>
              </p:cNvSpPr>
              <p:nvPr/>
            </p:nvSpPr>
            <p:spPr bwMode="auto">
              <a:xfrm>
                <a:off x="1384900" y="1506018"/>
                <a:ext cx="7509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17"/>
              <p:cNvSpPr>
                <a:spLocks noChangeShapeType="1"/>
              </p:cNvSpPr>
              <p:nvPr/>
            </p:nvSpPr>
            <p:spPr bwMode="auto">
              <a:xfrm>
                <a:off x="1525687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Line 18"/>
              <p:cNvSpPr>
                <a:spLocks noChangeShapeType="1"/>
              </p:cNvSpPr>
              <p:nvPr/>
            </p:nvSpPr>
            <p:spPr bwMode="auto">
              <a:xfrm>
                <a:off x="1667412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9"/>
              <p:cNvSpPr>
                <a:spLocks noChangeShapeType="1"/>
              </p:cNvSpPr>
              <p:nvPr/>
            </p:nvSpPr>
            <p:spPr bwMode="auto">
              <a:xfrm>
                <a:off x="1808199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20"/>
              <p:cNvSpPr>
                <a:spLocks noChangeShapeType="1"/>
              </p:cNvSpPr>
              <p:nvPr/>
            </p:nvSpPr>
            <p:spPr bwMode="auto">
              <a:xfrm>
                <a:off x="1949924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21"/>
              <p:cNvSpPr>
                <a:spLocks noChangeShapeType="1"/>
              </p:cNvSpPr>
              <p:nvPr/>
            </p:nvSpPr>
            <p:spPr bwMode="auto">
              <a:xfrm>
                <a:off x="2090711" y="1506018"/>
                <a:ext cx="7509" cy="5529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Line 22"/>
              <p:cNvSpPr>
                <a:spLocks noChangeShapeType="1"/>
              </p:cNvSpPr>
              <p:nvPr/>
            </p:nvSpPr>
            <p:spPr bwMode="auto">
              <a:xfrm>
                <a:off x="2232436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Freeform 35"/>
              <p:cNvSpPr>
                <a:spLocks/>
              </p:cNvSpPr>
              <p:nvPr/>
            </p:nvSpPr>
            <p:spPr bwMode="auto">
              <a:xfrm>
                <a:off x="1219200" y="1503452"/>
                <a:ext cx="1145576" cy="5486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12" y="0"/>
                  </a:cxn>
                  <a:cxn ang="0">
                    <a:pos x="2112" y="528"/>
                  </a:cxn>
                  <a:cxn ang="0">
                    <a:pos x="0" y="528"/>
                  </a:cxn>
                </a:cxnLst>
                <a:rect l="0" t="0" r="r" b="b"/>
                <a:pathLst>
                  <a:path w="2112" h="528">
                    <a:moveTo>
                      <a:pt x="0" y="0"/>
                    </a:moveTo>
                    <a:lnTo>
                      <a:pt x="2112" y="0"/>
                    </a:lnTo>
                    <a:lnTo>
                      <a:pt x="2112" y="528"/>
                    </a:lnTo>
                    <a:lnTo>
                      <a:pt x="0" y="52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9" name="Group 158"/>
          <p:cNvGrpSpPr/>
          <p:nvPr/>
        </p:nvGrpSpPr>
        <p:grpSpPr>
          <a:xfrm>
            <a:off x="2954335" y="2332816"/>
            <a:ext cx="2532065" cy="640783"/>
            <a:chOff x="4038600" y="2800290"/>
            <a:chExt cx="2532065" cy="640783"/>
          </a:xfrm>
        </p:grpSpPr>
        <p:sp>
          <p:nvSpPr>
            <p:cNvPr id="250972" name="Oval 92"/>
            <p:cNvSpPr>
              <a:spLocks noChangeArrowheads="1"/>
            </p:cNvSpPr>
            <p:nvPr/>
          </p:nvSpPr>
          <p:spPr bwMode="auto">
            <a:xfrm>
              <a:off x="5899152" y="2917826"/>
              <a:ext cx="458788" cy="50323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20" anchor="ctr"/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dirty="0"/>
            </a:p>
          </p:txBody>
        </p:sp>
        <p:sp>
          <p:nvSpPr>
            <p:cNvPr id="250973" name="Line 93"/>
            <p:cNvSpPr>
              <a:spLocks noChangeShapeType="1"/>
            </p:cNvSpPr>
            <p:nvPr/>
          </p:nvSpPr>
          <p:spPr bwMode="auto">
            <a:xfrm>
              <a:off x="4155896" y="3158287"/>
              <a:ext cx="284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74" name="Line 94"/>
            <p:cNvSpPr>
              <a:spLocks noChangeShapeType="1"/>
            </p:cNvSpPr>
            <p:nvPr/>
          </p:nvSpPr>
          <p:spPr bwMode="auto">
            <a:xfrm>
              <a:off x="5583240" y="3168650"/>
              <a:ext cx="315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75" name="Line 95"/>
            <p:cNvSpPr>
              <a:spLocks noChangeShapeType="1"/>
            </p:cNvSpPr>
            <p:nvPr/>
          </p:nvSpPr>
          <p:spPr bwMode="auto">
            <a:xfrm flipV="1">
              <a:off x="6357940" y="3168650"/>
              <a:ext cx="212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92" name="Text Box 112"/>
            <p:cNvSpPr txBox="1">
              <a:spLocks noChangeArrowheads="1"/>
            </p:cNvSpPr>
            <p:nvPr/>
          </p:nvSpPr>
          <p:spPr bwMode="auto">
            <a:xfrm>
              <a:off x="4038600" y="2800290"/>
              <a:ext cx="4667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λ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4408577" y="2883739"/>
              <a:ext cx="1154023" cy="557334"/>
              <a:chOff x="1219200" y="1503452"/>
              <a:chExt cx="1154023" cy="557334"/>
            </a:xfrm>
          </p:grpSpPr>
          <p:sp>
            <p:nvSpPr>
              <p:cNvPr id="148" name="Rectangle 7"/>
              <p:cNvSpPr>
                <a:spLocks noChangeArrowheads="1"/>
              </p:cNvSpPr>
              <p:nvPr/>
            </p:nvSpPr>
            <p:spPr bwMode="auto">
              <a:xfrm>
                <a:off x="1676400" y="1516292"/>
                <a:ext cx="696823" cy="54449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Line 16"/>
              <p:cNvSpPr>
                <a:spLocks noChangeShapeType="1"/>
              </p:cNvSpPr>
              <p:nvPr/>
            </p:nvSpPr>
            <p:spPr bwMode="auto">
              <a:xfrm>
                <a:off x="1384900" y="1506018"/>
                <a:ext cx="7509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17"/>
              <p:cNvSpPr>
                <a:spLocks noChangeShapeType="1"/>
              </p:cNvSpPr>
              <p:nvPr/>
            </p:nvSpPr>
            <p:spPr bwMode="auto">
              <a:xfrm>
                <a:off x="1525687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Line 18"/>
              <p:cNvSpPr>
                <a:spLocks noChangeShapeType="1"/>
              </p:cNvSpPr>
              <p:nvPr/>
            </p:nvSpPr>
            <p:spPr bwMode="auto">
              <a:xfrm>
                <a:off x="1667412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Line 19"/>
              <p:cNvSpPr>
                <a:spLocks noChangeShapeType="1"/>
              </p:cNvSpPr>
              <p:nvPr/>
            </p:nvSpPr>
            <p:spPr bwMode="auto">
              <a:xfrm>
                <a:off x="1808199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Line 20"/>
              <p:cNvSpPr>
                <a:spLocks noChangeShapeType="1"/>
              </p:cNvSpPr>
              <p:nvPr/>
            </p:nvSpPr>
            <p:spPr bwMode="auto">
              <a:xfrm>
                <a:off x="1949924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Line 21"/>
              <p:cNvSpPr>
                <a:spLocks noChangeShapeType="1"/>
              </p:cNvSpPr>
              <p:nvPr/>
            </p:nvSpPr>
            <p:spPr bwMode="auto">
              <a:xfrm>
                <a:off x="2090711" y="1506018"/>
                <a:ext cx="7509" cy="5529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Line 22"/>
              <p:cNvSpPr>
                <a:spLocks noChangeShapeType="1"/>
              </p:cNvSpPr>
              <p:nvPr/>
            </p:nvSpPr>
            <p:spPr bwMode="auto">
              <a:xfrm>
                <a:off x="2232436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Freeform 35"/>
              <p:cNvSpPr>
                <a:spLocks/>
              </p:cNvSpPr>
              <p:nvPr/>
            </p:nvSpPr>
            <p:spPr bwMode="auto">
              <a:xfrm>
                <a:off x="1219200" y="1503452"/>
                <a:ext cx="1145576" cy="5486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12" y="0"/>
                  </a:cxn>
                  <a:cxn ang="0">
                    <a:pos x="2112" y="528"/>
                  </a:cxn>
                  <a:cxn ang="0">
                    <a:pos x="0" y="528"/>
                  </a:cxn>
                </a:cxnLst>
                <a:rect l="0" t="0" r="r" b="b"/>
                <a:pathLst>
                  <a:path w="2112" h="528">
                    <a:moveTo>
                      <a:pt x="0" y="0"/>
                    </a:moveTo>
                    <a:lnTo>
                      <a:pt x="2112" y="0"/>
                    </a:lnTo>
                    <a:lnTo>
                      <a:pt x="2112" y="528"/>
                    </a:lnTo>
                    <a:lnTo>
                      <a:pt x="0" y="52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9" name="Group 188"/>
          <p:cNvGrpSpPr/>
          <p:nvPr/>
        </p:nvGrpSpPr>
        <p:grpSpPr>
          <a:xfrm>
            <a:off x="6079284" y="1510371"/>
            <a:ext cx="2531316" cy="2406651"/>
            <a:chOff x="5773735" y="1427252"/>
            <a:chExt cx="2531316" cy="2406651"/>
          </a:xfrm>
        </p:grpSpPr>
        <p:sp>
          <p:nvSpPr>
            <p:cNvPr id="162" name="Line 93"/>
            <p:cNvSpPr>
              <a:spLocks noChangeShapeType="1"/>
            </p:cNvSpPr>
            <p:nvPr/>
          </p:nvSpPr>
          <p:spPr bwMode="auto">
            <a:xfrm>
              <a:off x="5891031" y="2629169"/>
              <a:ext cx="284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Text Box 112"/>
            <p:cNvSpPr txBox="1">
              <a:spLocks noChangeArrowheads="1"/>
            </p:cNvSpPr>
            <p:nvPr/>
          </p:nvSpPr>
          <p:spPr bwMode="auto">
            <a:xfrm>
              <a:off x="5773735" y="2271172"/>
              <a:ext cx="4667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λ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6164260" y="2364895"/>
              <a:ext cx="1154023" cy="557334"/>
              <a:chOff x="1219200" y="1503452"/>
              <a:chExt cx="1154023" cy="557334"/>
            </a:xfrm>
          </p:grpSpPr>
          <p:sp>
            <p:nvSpPr>
              <p:cNvPr id="167" name="Rectangle 7"/>
              <p:cNvSpPr>
                <a:spLocks noChangeArrowheads="1"/>
              </p:cNvSpPr>
              <p:nvPr/>
            </p:nvSpPr>
            <p:spPr bwMode="auto">
              <a:xfrm>
                <a:off x="1676400" y="1516292"/>
                <a:ext cx="696823" cy="54449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Line 16"/>
              <p:cNvSpPr>
                <a:spLocks noChangeShapeType="1"/>
              </p:cNvSpPr>
              <p:nvPr/>
            </p:nvSpPr>
            <p:spPr bwMode="auto">
              <a:xfrm>
                <a:off x="1384900" y="1506018"/>
                <a:ext cx="7509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17"/>
              <p:cNvSpPr>
                <a:spLocks noChangeShapeType="1"/>
              </p:cNvSpPr>
              <p:nvPr/>
            </p:nvSpPr>
            <p:spPr bwMode="auto">
              <a:xfrm>
                <a:off x="1525687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18"/>
              <p:cNvSpPr>
                <a:spLocks noChangeShapeType="1"/>
              </p:cNvSpPr>
              <p:nvPr/>
            </p:nvSpPr>
            <p:spPr bwMode="auto">
              <a:xfrm>
                <a:off x="1667412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19"/>
              <p:cNvSpPr>
                <a:spLocks noChangeShapeType="1"/>
              </p:cNvSpPr>
              <p:nvPr/>
            </p:nvSpPr>
            <p:spPr bwMode="auto">
              <a:xfrm>
                <a:off x="1808199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Line 20"/>
              <p:cNvSpPr>
                <a:spLocks noChangeShapeType="1"/>
              </p:cNvSpPr>
              <p:nvPr/>
            </p:nvSpPr>
            <p:spPr bwMode="auto">
              <a:xfrm>
                <a:off x="1949924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Line 21"/>
              <p:cNvSpPr>
                <a:spLocks noChangeShapeType="1"/>
              </p:cNvSpPr>
              <p:nvPr/>
            </p:nvSpPr>
            <p:spPr bwMode="auto">
              <a:xfrm>
                <a:off x="2090711" y="1506018"/>
                <a:ext cx="7509" cy="5529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Line 22"/>
              <p:cNvSpPr>
                <a:spLocks noChangeShapeType="1"/>
              </p:cNvSpPr>
              <p:nvPr/>
            </p:nvSpPr>
            <p:spPr bwMode="auto">
              <a:xfrm>
                <a:off x="2232436" y="1506018"/>
                <a:ext cx="0" cy="5444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Freeform 35"/>
              <p:cNvSpPr>
                <a:spLocks/>
              </p:cNvSpPr>
              <p:nvPr/>
            </p:nvSpPr>
            <p:spPr bwMode="auto">
              <a:xfrm>
                <a:off x="1219200" y="1503452"/>
                <a:ext cx="1145576" cy="5486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12" y="0"/>
                  </a:cxn>
                  <a:cxn ang="0">
                    <a:pos x="2112" y="528"/>
                  </a:cxn>
                  <a:cxn ang="0">
                    <a:pos x="0" y="528"/>
                  </a:cxn>
                </a:cxnLst>
                <a:rect l="0" t="0" r="r" b="b"/>
                <a:pathLst>
                  <a:path w="2112" h="528">
                    <a:moveTo>
                      <a:pt x="0" y="0"/>
                    </a:moveTo>
                    <a:lnTo>
                      <a:pt x="2112" y="0"/>
                    </a:lnTo>
                    <a:lnTo>
                      <a:pt x="2112" y="528"/>
                    </a:lnTo>
                    <a:lnTo>
                      <a:pt x="0" y="52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6" name="Oval 23"/>
            <p:cNvSpPr>
              <a:spLocks noChangeArrowheads="1"/>
            </p:cNvSpPr>
            <p:nvPr/>
          </p:nvSpPr>
          <p:spPr bwMode="auto">
            <a:xfrm>
              <a:off x="7631113" y="1427252"/>
              <a:ext cx="458788" cy="50323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25"/>
            <p:cNvSpPr>
              <a:spLocks noChangeShapeType="1"/>
            </p:cNvSpPr>
            <p:nvPr/>
          </p:nvSpPr>
          <p:spPr bwMode="auto">
            <a:xfrm flipV="1">
              <a:off x="7315200" y="1678076"/>
              <a:ext cx="315913" cy="9889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26"/>
            <p:cNvSpPr>
              <a:spLocks noChangeShapeType="1"/>
            </p:cNvSpPr>
            <p:nvPr/>
          </p:nvSpPr>
          <p:spPr bwMode="auto">
            <a:xfrm flipV="1">
              <a:off x="8089900" y="1678077"/>
              <a:ext cx="212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Oval 43"/>
            <p:cNvSpPr>
              <a:spLocks noChangeArrowheads="1"/>
            </p:cNvSpPr>
            <p:nvPr/>
          </p:nvSpPr>
          <p:spPr bwMode="auto">
            <a:xfrm>
              <a:off x="7631113" y="2187665"/>
              <a:ext cx="458788" cy="5032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Line 45"/>
            <p:cNvSpPr>
              <a:spLocks noChangeShapeType="1"/>
            </p:cNvSpPr>
            <p:nvPr/>
          </p:nvSpPr>
          <p:spPr bwMode="auto">
            <a:xfrm flipV="1">
              <a:off x="7315201" y="2438490"/>
              <a:ext cx="315914" cy="228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Line 46"/>
            <p:cNvSpPr>
              <a:spLocks noChangeShapeType="1"/>
            </p:cNvSpPr>
            <p:nvPr/>
          </p:nvSpPr>
          <p:spPr bwMode="auto">
            <a:xfrm flipV="1">
              <a:off x="8092326" y="2438490"/>
              <a:ext cx="212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Oval 66"/>
            <p:cNvSpPr>
              <a:spLocks noChangeArrowheads="1"/>
            </p:cNvSpPr>
            <p:nvPr/>
          </p:nvSpPr>
          <p:spPr bwMode="auto">
            <a:xfrm>
              <a:off x="7631113" y="3330665"/>
              <a:ext cx="458788" cy="5032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68"/>
            <p:cNvSpPr>
              <a:spLocks noChangeShapeType="1"/>
            </p:cNvSpPr>
            <p:nvPr/>
          </p:nvSpPr>
          <p:spPr bwMode="auto">
            <a:xfrm>
              <a:off x="7315201" y="2667000"/>
              <a:ext cx="315914" cy="9144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69"/>
            <p:cNvSpPr>
              <a:spLocks noChangeShapeType="1"/>
            </p:cNvSpPr>
            <p:nvPr/>
          </p:nvSpPr>
          <p:spPr bwMode="auto">
            <a:xfrm flipV="1">
              <a:off x="8089901" y="3581490"/>
              <a:ext cx="212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Text Box 125"/>
            <p:cNvSpPr txBox="1">
              <a:spLocks noChangeArrowheads="1"/>
            </p:cNvSpPr>
            <p:nvPr/>
          </p:nvSpPr>
          <p:spPr bwMode="auto">
            <a:xfrm>
              <a:off x="7696199" y="148119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Text Box 126"/>
            <p:cNvSpPr txBox="1">
              <a:spLocks noChangeArrowheads="1"/>
            </p:cNvSpPr>
            <p:nvPr/>
          </p:nvSpPr>
          <p:spPr bwMode="auto">
            <a:xfrm>
              <a:off x="7696199" y="222732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Text Box 127"/>
            <p:cNvSpPr txBox="1">
              <a:spLocks noChangeArrowheads="1"/>
            </p:cNvSpPr>
            <p:nvPr/>
          </p:nvSpPr>
          <p:spPr bwMode="auto">
            <a:xfrm>
              <a:off x="7675562" y="338302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l-GR" sz="2000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Building Some Insight </a:t>
            </a:r>
            <a:br>
              <a:rPr lang="en-US" sz="4000" dirty="0" smtClean="0"/>
            </a:br>
            <a:r>
              <a:rPr lang="en-US" sz="3200" dirty="0" smtClean="0"/>
              <a:t>One fast server vs. several slow ones</a:t>
            </a:r>
            <a:endParaRPr lang="en-US" sz="4000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>
          <a:xfrm>
            <a:off x="274367" y="1325903"/>
            <a:ext cx="4343395" cy="411350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Packet arrival rate of </a:t>
            </a:r>
            <a:r>
              <a:rPr lang="en-US" i="1" dirty="0" smtClean="0"/>
              <a:t>K</a:t>
            </a:r>
            <a:r>
              <a:rPr lang="en-US" i="1" dirty="0" smtClean="0">
                <a:sym typeface="Symbol"/>
              </a:rPr>
              <a:t>, </a:t>
            </a:r>
            <a:r>
              <a:rPr lang="en-US" dirty="0" smtClean="0">
                <a:sym typeface="Symbol"/>
              </a:rPr>
              <a:t>total service rate of </a:t>
            </a:r>
            <a:r>
              <a:rPr lang="en-US" i="1" dirty="0" smtClean="0">
                <a:sym typeface="Symbol"/>
              </a:rPr>
              <a:t>K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ym typeface="Symbol"/>
              </a:rPr>
              <a:t>Two  configurations</a:t>
            </a:r>
          </a:p>
          <a:p>
            <a:pPr marL="640080" lvl="1" indent="-18288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dirty="0" smtClean="0">
                <a:sym typeface="Symbol"/>
              </a:rPr>
              <a:t>One queue; one link</a:t>
            </a:r>
          </a:p>
          <a:p>
            <a:pPr marL="640080" lvl="1" indent="-182880">
              <a:lnSpc>
                <a:spcPct val="110000"/>
              </a:lnSpc>
              <a:buSzPct val="100000"/>
              <a:buFont typeface="+mj-lt"/>
              <a:buAutoNum type="arabicPeriod"/>
            </a:pPr>
            <a:r>
              <a:rPr lang="en-US" dirty="0" smtClean="0">
                <a:sym typeface="Symbol"/>
              </a:rPr>
              <a:t>Packets are distributed equally across </a:t>
            </a:r>
            <a:r>
              <a:rPr lang="en-US" i="1" dirty="0" smtClean="0">
                <a:sym typeface="Symbol"/>
              </a:rPr>
              <a:t>K </a:t>
            </a:r>
            <a:r>
              <a:rPr lang="en-US" dirty="0" smtClean="0">
                <a:sym typeface="Symbol"/>
              </a:rPr>
              <a:t>queues, each served by a link </a:t>
            </a:r>
            <a:r>
              <a:rPr lang="en-US" i="1" dirty="0" smtClean="0">
                <a:sym typeface="Symbol"/>
              </a:rPr>
              <a:t>K </a:t>
            </a:r>
            <a:r>
              <a:rPr lang="en-US" dirty="0" smtClean="0">
                <a:sym typeface="Symbol"/>
              </a:rPr>
              <a:t>times slower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Configuration 1 has </a:t>
            </a:r>
          </a:p>
          <a:p>
            <a:pPr lvl="1">
              <a:lnSpc>
                <a:spcPct val="110000"/>
              </a:lnSpc>
            </a:pPr>
            <a:r>
              <a:rPr lang="en-US" i="1" dirty="0" smtClean="0"/>
              <a:t>K </a:t>
            </a:r>
            <a:r>
              <a:rPr lang="en-US" dirty="0" smtClean="0"/>
              <a:t>times </a:t>
            </a:r>
            <a:r>
              <a:rPr lang="en-US" b="1" i="1" dirty="0" smtClean="0"/>
              <a:t>less </a:t>
            </a:r>
            <a:r>
              <a:rPr lang="en-US" dirty="0" smtClean="0"/>
              <a:t>but </a:t>
            </a:r>
            <a:r>
              <a:rPr lang="en-US" i="1" dirty="0" smtClean="0"/>
              <a:t>K</a:t>
            </a:r>
            <a:r>
              <a:rPr lang="en-US" dirty="0" smtClean="0"/>
              <a:t> times </a:t>
            </a:r>
            <a:r>
              <a:rPr lang="en-US" b="1" i="1" dirty="0" smtClean="0"/>
              <a:t>faster</a:t>
            </a:r>
            <a:r>
              <a:rPr lang="en-US" dirty="0" smtClean="0"/>
              <a:t> memory</a:t>
            </a:r>
            <a:r>
              <a:rPr lang="en-US" b="1" i="1" dirty="0" smtClean="0"/>
              <a:t> </a:t>
            </a:r>
            <a:r>
              <a:rPr lang="en-US" dirty="0" smtClean="0"/>
              <a:t>(same average number of </a:t>
            </a:r>
            <a:r>
              <a:rPr lang="en-US" dirty="0"/>
              <a:t>customers </a:t>
            </a:r>
            <a:r>
              <a:rPr lang="en-US" dirty="0" smtClean="0"/>
              <a:t>in one queue whether fast or slow)</a:t>
            </a:r>
            <a:endParaRPr lang="en-US" b="1" i="1" dirty="0"/>
          </a:p>
          <a:p>
            <a:pPr lvl="3">
              <a:lnSpc>
                <a:spcPct val="110000"/>
              </a:lnSpc>
            </a:pPr>
            <a:endParaRPr lang="en-US" dirty="0"/>
          </a:p>
          <a:p>
            <a:pPr lvl="2">
              <a:lnSpc>
                <a:spcPct val="110000"/>
              </a:lnSpc>
            </a:pPr>
            <a:endParaRPr lang="en-US" dirty="0"/>
          </a:p>
          <a:p>
            <a:pPr lvl="2">
              <a:lnSpc>
                <a:spcPct val="110000"/>
              </a:lnSpc>
              <a:buNone/>
            </a:pPr>
            <a:endParaRPr lang="en-US" dirty="0"/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i="1" dirty="0" smtClean="0"/>
              <a:t>K </a:t>
            </a:r>
            <a:r>
              <a:rPr lang="en-US" dirty="0" smtClean="0"/>
              <a:t>times </a:t>
            </a:r>
            <a:r>
              <a:rPr lang="en-US" b="1" i="1" dirty="0" smtClean="0"/>
              <a:t>smaller</a:t>
            </a:r>
            <a:r>
              <a:rPr lang="en-US" dirty="0" smtClean="0"/>
              <a:t> average </a:t>
            </a:r>
            <a:r>
              <a:rPr lang="en-US" dirty="0"/>
              <a:t>system and waiting </a:t>
            </a:r>
            <a:r>
              <a:rPr lang="en-US" dirty="0" smtClean="0"/>
              <a:t>times</a:t>
            </a:r>
            <a:endParaRPr lang="en-US" dirty="0"/>
          </a:p>
          <a:p>
            <a:pPr lvl="2">
              <a:lnSpc>
                <a:spcPct val="110000"/>
              </a:lnSpc>
            </a:pPr>
            <a:endParaRPr lang="en-US" dirty="0"/>
          </a:p>
        </p:txBody>
      </p:sp>
      <p:sp>
        <p:nvSpPr>
          <p:cNvPr id="111" name="Footer Placeholder 1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Slide Number Placeholder 10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F00B-2027-4FFC-ADED-7924BC139C65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284672" name="Object 0"/>
          <p:cNvGraphicFramePr>
            <a:graphicFrameLocks noChangeAspect="1"/>
          </p:cNvGraphicFramePr>
          <p:nvPr/>
        </p:nvGraphicFramePr>
        <p:xfrm>
          <a:off x="1097318" y="3834918"/>
          <a:ext cx="2500607" cy="1188707"/>
        </p:xfrm>
        <a:graphic>
          <a:graphicData uri="http://schemas.openxmlformats.org/presentationml/2006/ole">
            <p:oleObj spid="_x0000_s54274" name="Equation" r:id="rId4" imgW="1866900" imgH="889000" progId="Equation.3">
              <p:embed/>
            </p:oleObj>
          </a:graphicData>
        </a:graphic>
      </p:graphicFrame>
      <p:graphicFrame>
        <p:nvGraphicFramePr>
          <p:cNvPr id="284673" name="Object 1"/>
          <p:cNvGraphicFramePr>
            <a:graphicFrameLocks noChangeAspect="1"/>
          </p:cNvGraphicFramePr>
          <p:nvPr/>
        </p:nvGraphicFramePr>
        <p:xfrm>
          <a:off x="1638649" y="5257780"/>
          <a:ext cx="2509212" cy="1097267"/>
        </p:xfrm>
        <a:graphic>
          <a:graphicData uri="http://schemas.openxmlformats.org/presentationml/2006/ole">
            <p:oleObj spid="_x0000_s54275" name="Equation" r:id="rId5" imgW="1968500" imgH="863600" progId="Equation.3">
              <p:embed/>
            </p:oleObj>
          </a:graphicData>
        </a:graphic>
      </p:graphicFrame>
      <p:grpSp>
        <p:nvGrpSpPr>
          <p:cNvPr id="2" name="Group 111"/>
          <p:cNvGrpSpPr/>
          <p:nvPr/>
        </p:nvGrpSpPr>
        <p:grpSpPr>
          <a:xfrm>
            <a:off x="4024314" y="1403350"/>
            <a:ext cx="4953001" cy="4268774"/>
            <a:chOff x="3871914" y="1674813"/>
            <a:chExt cx="4953001" cy="4268774"/>
          </a:xfrm>
        </p:grpSpPr>
        <p:grpSp>
          <p:nvGrpSpPr>
            <p:cNvPr id="3" name="Group 119"/>
            <p:cNvGrpSpPr>
              <a:grpSpLocks/>
            </p:cNvGrpSpPr>
            <p:nvPr/>
          </p:nvGrpSpPr>
          <p:grpSpPr bwMode="auto">
            <a:xfrm>
              <a:off x="3871914" y="2420931"/>
              <a:ext cx="4953001" cy="3522656"/>
              <a:chOff x="2199" y="1189"/>
              <a:chExt cx="3120" cy="2219"/>
            </a:xfrm>
          </p:grpSpPr>
          <p:sp>
            <p:nvSpPr>
              <p:cNvPr id="250972" name="Oval 92"/>
              <p:cNvSpPr>
                <a:spLocks noChangeArrowheads="1"/>
              </p:cNvSpPr>
              <p:nvPr/>
            </p:nvSpPr>
            <p:spPr bwMode="auto">
              <a:xfrm>
                <a:off x="4820" y="3086"/>
                <a:ext cx="289" cy="31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73" name="Line 93"/>
              <p:cNvSpPr>
                <a:spLocks noChangeShapeType="1"/>
              </p:cNvSpPr>
              <p:nvPr/>
            </p:nvSpPr>
            <p:spPr bwMode="auto">
              <a:xfrm>
                <a:off x="3205" y="3231"/>
                <a:ext cx="17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74" name="Line 94"/>
              <p:cNvSpPr>
                <a:spLocks noChangeShapeType="1"/>
              </p:cNvSpPr>
              <p:nvPr/>
            </p:nvSpPr>
            <p:spPr bwMode="auto">
              <a:xfrm>
                <a:off x="4621" y="3244"/>
                <a:ext cx="1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75" name="Line 95"/>
              <p:cNvSpPr>
                <a:spLocks noChangeShapeType="1"/>
              </p:cNvSpPr>
              <p:nvPr/>
            </p:nvSpPr>
            <p:spPr bwMode="auto">
              <a:xfrm flipV="1">
                <a:off x="5109" y="3244"/>
                <a:ext cx="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96"/>
              <p:cNvGrpSpPr>
                <a:grpSpLocks/>
              </p:cNvGrpSpPr>
              <p:nvPr/>
            </p:nvGrpSpPr>
            <p:grpSpPr bwMode="auto">
              <a:xfrm>
                <a:off x="3367" y="3053"/>
                <a:ext cx="1254" cy="355"/>
                <a:chOff x="1352" y="2264"/>
                <a:chExt cx="2121" cy="532"/>
              </a:xfrm>
            </p:grpSpPr>
            <p:sp>
              <p:nvSpPr>
                <p:cNvPr id="250977" name="Rectangle 97"/>
                <p:cNvSpPr>
                  <a:spLocks noChangeArrowheads="1"/>
                </p:cNvSpPr>
                <p:nvPr/>
              </p:nvSpPr>
              <p:spPr bwMode="auto">
                <a:xfrm>
                  <a:off x="2119" y="2274"/>
                  <a:ext cx="1354" cy="5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78" name="Line 98"/>
                <p:cNvSpPr>
                  <a:spLocks noChangeShapeType="1"/>
                </p:cNvSpPr>
                <p:nvPr/>
              </p:nvSpPr>
              <p:spPr bwMode="auto">
                <a:xfrm>
                  <a:off x="1517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79" name="Line 99"/>
                <p:cNvSpPr>
                  <a:spLocks noChangeShapeType="1"/>
                </p:cNvSpPr>
                <p:nvPr/>
              </p:nvSpPr>
              <p:spPr bwMode="auto">
                <a:xfrm>
                  <a:off x="1668" y="2274"/>
                  <a:ext cx="8" cy="50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0" name="Line 100"/>
                <p:cNvSpPr>
                  <a:spLocks noChangeShapeType="1"/>
                </p:cNvSpPr>
                <p:nvPr/>
              </p:nvSpPr>
              <p:spPr bwMode="auto">
                <a:xfrm>
                  <a:off x="1818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1" name="Line 101"/>
                <p:cNvSpPr>
                  <a:spLocks noChangeShapeType="1"/>
                </p:cNvSpPr>
                <p:nvPr/>
              </p:nvSpPr>
              <p:spPr bwMode="auto">
                <a:xfrm>
                  <a:off x="196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2" name="Line 102"/>
                <p:cNvSpPr>
                  <a:spLocks noChangeShapeType="1"/>
                </p:cNvSpPr>
                <p:nvPr/>
              </p:nvSpPr>
              <p:spPr bwMode="auto">
                <a:xfrm>
                  <a:off x="211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3" name="Line 103"/>
                <p:cNvSpPr>
                  <a:spLocks noChangeShapeType="1"/>
                </p:cNvSpPr>
                <p:nvPr/>
              </p:nvSpPr>
              <p:spPr bwMode="auto">
                <a:xfrm>
                  <a:off x="22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4" name="Line 104"/>
                <p:cNvSpPr>
                  <a:spLocks noChangeShapeType="1"/>
                </p:cNvSpPr>
                <p:nvPr/>
              </p:nvSpPr>
              <p:spPr bwMode="auto">
                <a:xfrm>
                  <a:off x="2420" y="2274"/>
                  <a:ext cx="8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5" name="Line 105"/>
                <p:cNvSpPr>
                  <a:spLocks noChangeShapeType="1"/>
                </p:cNvSpPr>
                <p:nvPr/>
              </p:nvSpPr>
              <p:spPr bwMode="auto">
                <a:xfrm>
                  <a:off x="25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6" name="Line 106"/>
                <p:cNvSpPr>
                  <a:spLocks noChangeShapeType="1"/>
                </p:cNvSpPr>
                <p:nvPr/>
              </p:nvSpPr>
              <p:spPr bwMode="auto">
                <a:xfrm>
                  <a:off x="272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7" name="Line 107"/>
                <p:cNvSpPr>
                  <a:spLocks noChangeShapeType="1"/>
                </p:cNvSpPr>
                <p:nvPr/>
              </p:nvSpPr>
              <p:spPr bwMode="auto">
                <a:xfrm>
                  <a:off x="287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8" name="Line 108"/>
                <p:cNvSpPr>
                  <a:spLocks noChangeShapeType="1"/>
                </p:cNvSpPr>
                <p:nvPr/>
              </p:nvSpPr>
              <p:spPr bwMode="auto">
                <a:xfrm>
                  <a:off x="3022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89" name="Line 109"/>
                <p:cNvSpPr>
                  <a:spLocks noChangeShapeType="1"/>
                </p:cNvSpPr>
                <p:nvPr/>
              </p:nvSpPr>
              <p:spPr bwMode="auto">
                <a:xfrm>
                  <a:off x="3172" y="2274"/>
                  <a:ext cx="8" cy="52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90" name="Line 110"/>
                <p:cNvSpPr>
                  <a:spLocks noChangeShapeType="1"/>
                </p:cNvSpPr>
                <p:nvPr/>
              </p:nvSpPr>
              <p:spPr bwMode="auto">
                <a:xfrm>
                  <a:off x="3323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91" name="Freeform 111"/>
                <p:cNvSpPr>
                  <a:spLocks/>
                </p:cNvSpPr>
                <p:nvPr/>
              </p:nvSpPr>
              <p:spPr bwMode="auto">
                <a:xfrm>
                  <a:off x="1352" y="2264"/>
                  <a:ext cx="2112" cy="5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12" y="0"/>
                    </a:cxn>
                    <a:cxn ang="0">
                      <a:pos x="2112" y="528"/>
                    </a:cxn>
                    <a:cxn ang="0">
                      <a:pos x="0" y="528"/>
                    </a:cxn>
                  </a:cxnLst>
                  <a:rect l="0" t="0" r="r" b="b"/>
                  <a:pathLst>
                    <a:path w="2112" h="528">
                      <a:moveTo>
                        <a:pt x="0" y="0"/>
                      </a:moveTo>
                      <a:lnTo>
                        <a:pt x="2112" y="0"/>
                      </a:lnTo>
                      <a:lnTo>
                        <a:pt x="2112" y="528"/>
                      </a:lnTo>
                      <a:lnTo>
                        <a:pt x="0" y="528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0992" name="Text Box 112"/>
              <p:cNvSpPr txBox="1">
                <a:spLocks noChangeArrowheads="1"/>
              </p:cNvSpPr>
              <p:nvPr/>
            </p:nvSpPr>
            <p:spPr bwMode="auto">
              <a:xfrm>
                <a:off x="2429" y="2974"/>
                <a:ext cx="80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l-GR" sz="2000" i="1" dirty="0" smtClean="0">
                    <a:latin typeface="Times New Roman" pitchFamily="18" charset="0"/>
                    <a:cs typeface="Times New Roman" pitchFamily="18" charset="0"/>
                  </a:rPr>
                  <a:t>λ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err="1">
                    <a:latin typeface="Times New Roman" pitchFamily="18" charset="0"/>
                    <a:cs typeface="Times New Roman" pitchFamily="18" charset="0"/>
                  </a:rPr>
                  <a:t>pkts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/sec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0993" name="Text Box 113"/>
              <p:cNvSpPr txBox="1">
                <a:spLocks noChangeArrowheads="1"/>
              </p:cNvSpPr>
              <p:nvPr/>
            </p:nvSpPr>
            <p:spPr bwMode="auto">
              <a:xfrm>
                <a:off x="4697" y="2879"/>
                <a:ext cx="6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1/</a:t>
                </a:r>
                <a:r>
                  <a:rPr lang="en-US" sz="1800" i="1" dirty="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sec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" name="Text Box 112"/>
              <p:cNvSpPr txBox="1">
                <a:spLocks noChangeArrowheads="1"/>
              </p:cNvSpPr>
              <p:nvPr/>
            </p:nvSpPr>
            <p:spPr bwMode="auto">
              <a:xfrm>
                <a:off x="2199" y="1592"/>
                <a:ext cx="7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l-GR" sz="2000" i="1" dirty="0" smtClean="0">
                    <a:latin typeface="Times New Roman" pitchFamily="18" charset="0"/>
                    <a:cs typeface="Times New Roman" pitchFamily="18" charset="0"/>
                  </a:rPr>
                  <a:t>λ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err="1">
                    <a:latin typeface="Times New Roman" pitchFamily="18" charset="0"/>
                    <a:cs typeface="Times New Roman" pitchFamily="18" charset="0"/>
                  </a:rPr>
                  <a:t>pkts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/sec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2" name="Text Box 112"/>
              <p:cNvSpPr txBox="1">
                <a:spLocks noChangeArrowheads="1"/>
              </p:cNvSpPr>
              <p:nvPr/>
            </p:nvSpPr>
            <p:spPr bwMode="auto">
              <a:xfrm>
                <a:off x="2500" y="1189"/>
                <a:ext cx="35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1/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" name="Text Box 112"/>
              <p:cNvSpPr txBox="1">
                <a:spLocks noChangeArrowheads="1"/>
              </p:cNvSpPr>
              <p:nvPr/>
            </p:nvSpPr>
            <p:spPr bwMode="auto">
              <a:xfrm>
                <a:off x="2513" y="1973"/>
                <a:ext cx="35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1/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5218114" y="1674813"/>
              <a:ext cx="3468688" cy="839787"/>
              <a:chOff x="3202" y="1038"/>
              <a:chExt cx="2185" cy="529"/>
            </a:xfrm>
          </p:grpSpPr>
          <p:sp>
            <p:nvSpPr>
              <p:cNvPr id="250903" name="Oval 23"/>
              <p:cNvSpPr>
                <a:spLocks noChangeArrowheads="1"/>
              </p:cNvSpPr>
              <p:nvPr/>
            </p:nvSpPr>
            <p:spPr bwMode="auto">
              <a:xfrm>
                <a:off x="4964" y="1245"/>
                <a:ext cx="289" cy="31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04" name="Line 24"/>
              <p:cNvSpPr>
                <a:spLocks noChangeShapeType="1"/>
              </p:cNvSpPr>
              <p:nvPr/>
            </p:nvSpPr>
            <p:spPr bwMode="auto">
              <a:xfrm>
                <a:off x="3349" y="1390"/>
                <a:ext cx="17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05" name="Line 25"/>
              <p:cNvSpPr>
                <a:spLocks noChangeShapeType="1"/>
              </p:cNvSpPr>
              <p:nvPr/>
            </p:nvSpPr>
            <p:spPr bwMode="auto">
              <a:xfrm>
                <a:off x="4765" y="1403"/>
                <a:ext cx="1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06" name="Line 26"/>
              <p:cNvSpPr>
                <a:spLocks noChangeShapeType="1"/>
              </p:cNvSpPr>
              <p:nvPr/>
            </p:nvSpPr>
            <p:spPr bwMode="auto">
              <a:xfrm flipV="1">
                <a:off x="5253" y="1403"/>
                <a:ext cx="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36"/>
              <p:cNvGrpSpPr>
                <a:grpSpLocks/>
              </p:cNvGrpSpPr>
              <p:nvPr/>
            </p:nvGrpSpPr>
            <p:grpSpPr bwMode="auto">
              <a:xfrm>
                <a:off x="3511" y="1212"/>
                <a:ext cx="1254" cy="355"/>
                <a:chOff x="1352" y="2264"/>
                <a:chExt cx="2121" cy="532"/>
              </a:xfrm>
            </p:grpSpPr>
            <p:sp>
              <p:nvSpPr>
                <p:cNvPr id="250887" name="Rectangle 7"/>
                <p:cNvSpPr>
                  <a:spLocks noChangeArrowheads="1"/>
                </p:cNvSpPr>
                <p:nvPr/>
              </p:nvSpPr>
              <p:spPr bwMode="auto">
                <a:xfrm>
                  <a:off x="2119" y="2274"/>
                  <a:ext cx="1354" cy="5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0" name="Line 10"/>
                <p:cNvSpPr>
                  <a:spLocks noChangeShapeType="1"/>
                </p:cNvSpPr>
                <p:nvPr/>
              </p:nvSpPr>
              <p:spPr bwMode="auto">
                <a:xfrm>
                  <a:off x="1517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1" name="Line 11"/>
                <p:cNvSpPr>
                  <a:spLocks noChangeShapeType="1"/>
                </p:cNvSpPr>
                <p:nvPr/>
              </p:nvSpPr>
              <p:spPr bwMode="auto">
                <a:xfrm>
                  <a:off x="1668" y="2274"/>
                  <a:ext cx="8" cy="50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2" name="Line 12"/>
                <p:cNvSpPr>
                  <a:spLocks noChangeShapeType="1"/>
                </p:cNvSpPr>
                <p:nvPr/>
              </p:nvSpPr>
              <p:spPr bwMode="auto">
                <a:xfrm>
                  <a:off x="1818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3" name="Line 13"/>
                <p:cNvSpPr>
                  <a:spLocks noChangeShapeType="1"/>
                </p:cNvSpPr>
                <p:nvPr/>
              </p:nvSpPr>
              <p:spPr bwMode="auto">
                <a:xfrm>
                  <a:off x="196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4" name="Line 14"/>
                <p:cNvSpPr>
                  <a:spLocks noChangeShapeType="1"/>
                </p:cNvSpPr>
                <p:nvPr/>
              </p:nvSpPr>
              <p:spPr bwMode="auto">
                <a:xfrm>
                  <a:off x="211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5" name="Line 15"/>
                <p:cNvSpPr>
                  <a:spLocks noChangeShapeType="1"/>
                </p:cNvSpPr>
                <p:nvPr/>
              </p:nvSpPr>
              <p:spPr bwMode="auto">
                <a:xfrm>
                  <a:off x="22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6" name="Line 16"/>
                <p:cNvSpPr>
                  <a:spLocks noChangeShapeType="1"/>
                </p:cNvSpPr>
                <p:nvPr/>
              </p:nvSpPr>
              <p:spPr bwMode="auto">
                <a:xfrm>
                  <a:off x="2420" y="2274"/>
                  <a:ext cx="8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7" name="Line 17"/>
                <p:cNvSpPr>
                  <a:spLocks noChangeShapeType="1"/>
                </p:cNvSpPr>
                <p:nvPr/>
              </p:nvSpPr>
              <p:spPr bwMode="auto">
                <a:xfrm>
                  <a:off x="25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8" name="Line 18"/>
                <p:cNvSpPr>
                  <a:spLocks noChangeShapeType="1"/>
                </p:cNvSpPr>
                <p:nvPr/>
              </p:nvSpPr>
              <p:spPr bwMode="auto">
                <a:xfrm>
                  <a:off x="272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99" name="Line 19"/>
                <p:cNvSpPr>
                  <a:spLocks noChangeShapeType="1"/>
                </p:cNvSpPr>
                <p:nvPr/>
              </p:nvSpPr>
              <p:spPr bwMode="auto">
                <a:xfrm>
                  <a:off x="287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00" name="Line 20"/>
                <p:cNvSpPr>
                  <a:spLocks noChangeShapeType="1"/>
                </p:cNvSpPr>
                <p:nvPr/>
              </p:nvSpPr>
              <p:spPr bwMode="auto">
                <a:xfrm>
                  <a:off x="3022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01" name="Line 21"/>
                <p:cNvSpPr>
                  <a:spLocks noChangeShapeType="1"/>
                </p:cNvSpPr>
                <p:nvPr/>
              </p:nvSpPr>
              <p:spPr bwMode="auto">
                <a:xfrm>
                  <a:off x="3172" y="2274"/>
                  <a:ext cx="8" cy="52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02" name="Line 22"/>
                <p:cNvSpPr>
                  <a:spLocks noChangeShapeType="1"/>
                </p:cNvSpPr>
                <p:nvPr/>
              </p:nvSpPr>
              <p:spPr bwMode="auto">
                <a:xfrm>
                  <a:off x="3323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15" name="Freeform 35"/>
                <p:cNvSpPr>
                  <a:spLocks/>
                </p:cNvSpPr>
                <p:nvPr/>
              </p:nvSpPr>
              <p:spPr bwMode="auto">
                <a:xfrm>
                  <a:off x="1352" y="2264"/>
                  <a:ext cx="2112" cy="5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12" y="0"/>
                    </a:cxn>
                    <a:cxn ang="0">
                      <a:pos x="2112" y="528"/>
                    </a:cxn>
                    <a:cxn ang="0">
                      <a:pos x="0" y="528"/>
                    </a:cxn>
                  </a:cxnLst>
                  <a:rect l="0" t="0" r="r" b="b"/>
                  <a:pathLst>
                    <a:path w="2112" h="528">
                      <a:moveTo>
                        <a:pt x="0" y="0"/>
                      </a:moveTo>
                      <a:lnTo>
                        <a:pt x="2112" y="0"/>
                      </a:lnTo>
                      <a:lnTo>
                        <a:pt x="2112" y="528"/>
                      </a:lnTo>
                      <a:lnTo>
                        <a:pt x="0" y="528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0917" name="Text Box 37"/>
              <p:cNvSpPr txBox="1">
                <a:spLocks noChangeArrowheads="1"/>
              </p:cNvSpPr>
              <p:nvPr/>
            </p:nvSpPr>
            <p:spPr bwMode="auto">
              <a:xfrm>
                <a:off x="3202" y="1162"/>
                <a:ext cx="1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l-GR" sz="2000" i="1" dirty="0" smtClean="0">
                    <a:latin typeface="Times New Roman"/>
                    <a:cs typeface="Times New Roman"/>
                  </a:rPr>
                  <a:t>λ</a:t>
                </a:r>
                <a:endParaRPr lang="en-US" dirty="0"/>
              </a:p>
            </p:txBody>
          </p:sp>
          <p:sp>
            <p:nvSpPr>
              <p:cNvPr id="250918" name="Text Box 38"/>
              <p:cNvSpPr txBox="1">
                <a:spLocks noChangeArrowheads="1"/>
              </p:cNvSpPr>
              <p:nvPr/>
            </p:nvSpPr>
            <p:spPr bwMode="auto">
              <a:xfrm>
                <a:off x="4841" y="1038"/>
                <a:ext cx="5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1/</a:t>
                </a:r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sec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5241927" y="2435225"/>
              <a:ext cx="3444876" cy="839788"/>
              <a:chOff x="3217" y="1038"/>
              <a:chExt cx="2170" cy="529"/>
            </a:xfrm>
          </p:grpSpPr>
          <p:sp>
            <p:nvSpPr>
              <p:cNvPr id="250923" name="Oval 43"/>
              <p:cNvSpPr>
                <a:spLocks noChangeArrowheads="1"/>
              </p:cNvSpPr>
              <p:nvPr/>
            </p:nvSpPr>
            <p:spPr bwMode="auto">
              <a:xfrm>
                <a:off x="4964" y="1245"/>
                <a:ext cx="289" cy="31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24" name="Line 44"/>
              <p:cNvSpPr>
                <a:spLocks noChangeShapeType="1"/>
              </p:cNvSpPr>
              <p:nvPr/>
            </p:nvSpPr>
            <p:spPr bwMode="auto">
              <a:xfrm>
                <a:off x="3349" y="1390"/>
                <a:ext cx="17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25" name="Line 45"/>
              <p:cNvSpPr>
                <a:spLocks noChangeShapeType="1"/>
              </p:cNvSpPr>
              <p:nvPr/>
            </p:nvSpPr>
            <p:spPr bwMode="auto">
              <a:xfrm>
                <a:off x="4765" y="1403"/>
                <a:ext cx="1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26" name="Line 46"/>
              <p:cNvSpPr>
                <a:spLocks noChangeShapeType="1"/>
              </p:cNvSpPr>
              <p:nvPr/>
            </p:nvSpPr>
            <p:spPr bwMode="auto">
              <a:xfrm flipV="1">
                <a:off x="5253" y="1403"/>
                <a:ext cx="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47"/>
              <p:cNvGrpSpPr>
                <a:grpSpLocks/>
              </p:cNvGrpSpPr>
              <p:nvPr/>
            </p:nvGrpSpPr>
            <p:grpSpPr bwMode="auto">
              <a:xfrm>
                <a:off x="3511" y="1212"/>
                <a:ext cx="1254" cy="355"/>
                <a:chOff x="1352" y="2264"/>
                <a:chExt cx="2121" cy="532"/>
              </a:xfrm>
            </p:grpSpPr>
            <p:sp>
              <p:nvSpPr>
                <p:cNvPr id="250928" name="Rectangle 48"/>
                <p:cNvSpPr>
                  <a:spLocks noChangeArrowheads="1"/>
                </p:cNvSpPr>
                <p:nvPr/>
              </p:nvSpPr>
              <p:spPr bwMode="auto">
                <a:xfrm>
                  <a:off x="2119" y="2274"/>
                  <a:ext cx="1354" cy="5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29" name="Line 49"/>
                <p:cNvSpPr>
                  <a:spLocks noChangeShapeType="1"/>
                </p:cNvSpPr>
                <p:nvPr/>
              </p:nvSpPr>
              <p:spPr bwMode="auto">
                <a:xfrm>
                  <a:off x="1517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0" name="Line 50"/>
                <p:cNvSpPr>
                  <a:spLocks noChangeShapeType="1"/>
                </p:cNvSpPr>
                <p:nvPr/>
              </p:nvSpPr>
              <p:spPr bwMode="auto">
                <a:xfrm>
                  <a:off x="1668" y="2274"/>
                  <a:ext cx="8" cy="50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1" name="Line 51"/>
                <p:cNvSpPr>
                  <a:spLocks noChangeShapeType="1"/>
                </p:cNvSpPr>
                <p:nvPr/>
              </p:nvSpPr>
              <p:spPr bwMode="auto">
                <a:xfrm>
                  <a:off x="1818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2" name="Line 52"/>
                <p:cNvSpPr>
                  <a:spLocks noChangeShapeType="1"/>
                </p:cNvSpPr>
                <p:nvPr/>
              </p:nvSpPr>
              <p:spPr bwMode="auto">
                <a:xfrm>
                  <a:off x="196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3" name="Line 53"/>
                <p:cNvSpPr>
                  <a:spLocks noChangeShapeType="1"/>
                </p:cNvSpPr>
                <p:nvPr/>
              </p:nvSpPr>
              <p:spPr bwMode="auto">
                <a:xfrm>
                  <a:off x="211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4" name="Line 54"/>
                <p:cNvSpPr>
                  <a:spLocks noChangeShapeType="1"/>
                </p:cNvSpPr>
                <p:nvPr/>
              </p:nvSpPr>
              <p:spPr bwMode="auto">
                <a:xfrm>
                  <a:off x="22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5" name="Line 55"/>
                <p:cNvSpPr>
                  <a:spLocks noChangeShapeType="1"/>
                </p:cNvSpPr>
                <p:nvPr/>
              </p:nvSpPr>
              <p:spPr bwMode="auto">
                <a:xfrm>
                  <a:off x="2420" y="2274"/>
                  <a:ext cx="8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6" name="Line 56"/>
                <p:cNvSpPr>
                  <a:spLocks noChangeShapeType="1"/>
                </p:cNvSpPr>
                <p:nvPr/>
              </p:nvSpPr>
              <p:spPr bwMode="auto">
                <a:xfrm>
                  <a:off x="25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7" name="Line 57"/>
                <p:cNvSpPr>
                  <a:spLocks noChangeShapeType="1"/>
                </p:cNvSpPr>
                <p:nvPr/>
              </p:nvSpPr>
              <p:spPr bwMode="auto">
                <a:xfrm>
                  <a:off x="272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8" name="Line 58"/>
                <p:cNvSpPr>
                  <a:spLocks noChangeShapeType="1"/>
                </p:cNvSpPr>
                <p:nvPr/>
              </p:nvSpPr>
              <p:spPr bwMode="auto">
                <a:xfrm>
                  <a:off x="287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39" name="Line 59"/>
                <p:cNvSpPr>
                  <a:spLocks noChangeShapeType="1"/>
                </p:cNvSpPr>
                <p:nvPr/>
              </p:nvSpPr>
              <p:spPr bwMode="auto">
                <a:xfrm>
                  <a:off x="3022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40" name="Line 60"/>
                <p:cNvSpPr>
                  <a:spLocks noChangeShapeType="1"/>
                </p:cNvSpPr>
                <p:nvPr/>
              </p:nvSpPr>
              <p:spPr bwMode="auto">
                <a:xfrm>
                  <a:off x="3172" y="2274"/>
                  <a:ext cx="8" cy="52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41" name="Line 61"/>
                <p:cNvSpPr>
                  <a:spLocks noChangeShapeType="1"/>
                </p:cNvSpPr>
                <p:nvPr/>
              </p:nvSpPr>
              <p:spPr bwMode="auto">
                <a:xfrm>
                  <a:off x="3323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42" name="Freeform 62"/>
                <p:cNvSpPr>
                  <a:spLocks/>
                </p:cNvSpPr>
                <p:nvPr/>
              </p:nvSpPr>
              <p:spPr bwMode="auto">
                <a:xfrm>
                  <a:off x="1352" y="2264"/>
                  <a:ext cx="2112" cy="5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12" y="0"/>
                    </a:cxn>
                    <a:cxn ang="0">
                      <a:pos x="2112" y="528"/>
                    </a:cxn>
                    <a:cxn ang="0">
                      <a:pos x="0" y="528"/>
                    </a:cxn>
                  </a:cxnLst>
                  <a:rect l="0" t="0" r="r" b="b"/>
                  <a:pathLst>
                    <a:path w="2112" h="528">
                      <a:moveTo>
                        <a:pt x="0" y="0"/>
                      </a:moveTo>
                      <a:lnTo>
                        <a:pt x="2112" y="0"/>
                      </a:lnTo>
                      <a:lnTo>
                        <a:pt x="2112" y="528"/>
                      </a:lnTo>
                      <a:lnTo>
                        <a:pt x="0" y="528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0943" name="Text Box 63"/>
              <p:cNvSpPr txBox="1">
                <a:spLocks noChangeArrowheads="1"/>
              </p:cNvSpPr>
              <p:nvPr/>
            </p:nvSpPr>
            <p:spPr bwMode="auto">
              <a:xfrm>
                <a:off x="3217" y="1152"/>
                <a:ext cx="1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l-GR" sz="2000" i="1" dirty="0" smtClean="0">
                    <a:latin typeface="Times New Roman"/>
                    <a:cs typeface="Times New Roman"/>
                  </a:rPr>
                  <a:t>λ</a:t>
                </a:r>
                <a:endParaRPr lang="en-US" dirty="0"/>
              </a:p>
            </p:txBody>
          </p:sp>
          <p:sp>
            <p:nvSpPr>
              <p:cNvPr id="250944" name="Text Box 64"/>
              <p:cNvSpPr txBox="1">
                <a:spLocks noChangeArrowheads="1"/>
              </p:cNvSpPr>
              <p:nvPr/>
            </p:nvSpPr>
            <p:spPr bwMode="auto">
              <a:xfrm>
                <a:off x="4841" y="1038"/>
                <a:ext cx="5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1/</a:t>
                </a:r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sec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9" name="Group 65"/>
            <p:cNvGrpSpPr>
              <a:grpSpLocks/>
            </p:cNvGrpSpPr>
            <p:nvPr/>
          </p:nvGrpSpPr>
          <p:grpSpPr bwMode="auto">
            <a:xfrm>
              <a:off x="5241926" y="3578225"/>
              <a:ext cx="3444875" cy="839788"/>
              <a:chOff x="3217" y="1038"/>
              <a:chExt cx="2170" cy="529"/>
            </a:xfrm>
          </p:grpSpPr>
          <p:sp>
            <p:nvSpPr>
              <p:cNvPr id="250946" name="Oval 66"/>
              <p:cNvSpPr>
                <a:spLocks noChangeArrowheads="1"/>
              </p:cNvSpPr>
              <p:nvPr/>
            </p:nvSpPr>
            <p:spPr bwMode="auto">
              <a:xfrm>
                <a:off x="4964" y="1245"/>
                <a:ext cx="289" cy="31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47" name="Line 67"/>
              <p:cNvSpPr>
                <a:spLocks noChangeShapeType="1"/>
              </p:cNvSpPr>
              <p:nvPr/>
            </p:nvSpPr>
            <p:spPr bwMode="auto">
              <a:xfrm>
                <a:off x="3349" y="1390"/>
                <a:ext cx="17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48" name="Line 68"/>
              <p:cNvSpPr>
                <a:spLocks noChangeShapeType="1"/>
              </p:cNvSpPr>
              <p:nvPr/>
            </p:nvSpPr>
            <p:spPr bwMode="auto">
              <a:xfrm>
                <a:off x="4765" y="1403"/>
                <a:ext cx="1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949" name="Line 69"/>
              <p:cNvSpPr>
                <a:spLocks noChangeShapeType="1"/>
              </p:cNvSpPr>
              <p:nvPr/>
            </p:nvSpPr>
            <p:spPr bwMode="auto">
              <a:xfrm flipV="1">
                <a:off x="5253" y="1403"/>
                <a:ext cx="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70"/>
              <p:cNvGrpSpPr>
                <a:grpSpLocks/>
              </p:cNvGrpSpPr>
              <p:nvPr/>
            </p:nvGrpSpPr>
            <p:grpSpPr bwMode="auto">
              <a:xfrm>
                <a:off x="3511" y="1212"/>
                <a:ext cx="1254" cy="355"/>
                <a:chOff x="1352" y="2264"/>
                <a:chExt cx="2121" cy="532"/>
              </a:xfrm>
            </p:grpSpPr>
            <p:sp>
              <p:nvSpPr>
                <p:cNvPr id="250951" name="Rectangle 71"/>
                <p:cNvSpPr>
                  <a:spLocks noChangeArrowheads="1"/>
                </p:cNvSpPr>
                <p:nvPr/>
              </p:nvSpPr>
              <p:spPr bwMode="auto">
                <a:xfrm>
                  <a:off x="2119" y="2274"/>
                  <a:ext cx="1354" cy="51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2" name="Line 72"/>
                <p:cNvSpPr>
                  <a:spLocks noChangeShapeType="1"/>
                </p:cNvSpPr>
                <p:nvPr/>
              </p:nvSpPr>
              <p:spPr bwMode="auto">
                <a:xfrm>
                  <a:off x="1517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3" name="Line 73"/>
                <p:cNvSpPr>
                  <a:spLocks noChangeShapeType="1"/>
                </p:cNvSpPr>
                <p:nvPr/>
              </p:nvSpPr>
              <p:spPr bwMode="auto">
                <a:xfrm>
                  <a:off x="1668" y="2274"/>
                  <a:ext cx="8" cy="50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4" name="Line 74"/>
                <p:cNvSpPr>
                  <a:spLocks noChangeShapeType="1"/>
                </p:cNvSpPr>
                <p:nvPr/>
              </p:nvSpPr>
              <p:spPr bwMode="auto">
                <a:xfrm>
                  <a:off x="1818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5" name="Line 75"/>
                <p:cNvSpPr>
                  <a:spLocks noChangeShapeType="1"/>
                </p:cNvSpPr>
                <p:nvPr/>
              </p:nvSpPr>
              <p:spPr bwMode="auto">
                <a:xfrm>
                  <a:off x="196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6" name="Line 76"/>
                <p:cNvSpPr>
                  <a:spLocks noChangeShapeType="1"/>
                </p:cNvSpPr>
                <p:nvPr/>
              </p:nvSpPr>
              <p:spPr bwMode="auto">
                <a:xfrm>
                  <a:off x="2119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7" name="Line 77"/>
                <p:cNvSpPr>
                  <a:spLocks noChangeShapeType="1"/>
                </p:cNvSpPr>
                <p:nvPr/>
              </p:nvSpPr>
              <p:spPr bwMode="auto">
                <a:xfrm>
                  <a:off x="22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8" name="Line 78"/>
                <p:cNvSpPr>
                  <a:spLocks noChangeShapeType="1"/>
                </p:cNvSpPr>
                <p:nvPr/>
              </p:nvSpPr>
              <p:spPr bwMode="auto">
                <a:xfrm>
                  <a:off x="2420" y="2274"/>
                  <a:ext cx="8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59" name="Line 79"/>
                <p:cNvSpPr>
                  <a:spLocks noChangeShapeType="1"/>
                </p:cNvSpPr>
                <p:nvPr/>
              </p:nvSpPr>
              <p:spPr bwMode="auto">
                <a:xfrm>
                  <a:off x="2570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60" name="Line 80"/>
                <p:cNvSpPr>
                  <a:spLocks noChangeShapeType="1"/>
                </p:cNvSpPr>
                <p:nvPr/>
              </p:nvSpPr>
              <p:spPr bwMode="auto">
                <a:xfrm>
                  <a:off x="272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61" name="Line 81"/>
                <p:cNvSpPr>
                  <a:spLocks noChangeShapeType="1"/>
                </p:cNvSpPr>
                <p:nvPr/>
              </p:nvSpPr>
              <p:spPr bwMode="auto">
                <a:xfrm>
                  <a:off x="2871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62" name="Line 82"/>
                <p:cNvSpPr>
                  <a:spLocks noChangeShapeType="1"/>
                </p:cNvSpPr>
                <p:nvPr/>
              </p:nvSpPr>
              <p:spPr bwMode="auto">
                <a:xfrm>
                  <a:off x="3022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63" name="Line 83"/>
                <p:cNvSpPr>
                  <a:spLocks noChangeShapeType="1"/>
                </p:cNvSpPr>
                <p:nvPr/>
              </p:nvSpPr>
              <p:spPr bwMode="auto">
                <a:xfrm>
                  <a:off x="3172" y="2274"/>
                  <a:ext cx="8" cy="52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64" name="Line 84"/>
                <p:cNvSpPr>
                  <a:spLocks noChangeShapeType="1"/>
                </p:cNvSpPr>
                <p:nvPr/>
              </p:nvSpPr>
              <p:spPr bwMode="auto">
                <a:xfrm>
                  <a:off x="3323" y="2274"/>
                  <a:ext cx="0" cy="5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65" name="Freeform 85"/>
                <p:cNvSpPr>
                  <a:spLocks/>
                </p:cNvSpPr>
                <p:nvPr/>
              </p:nvSpPr>
              <p:spPr bwMode="auto">
                <a:xfrm>
                  <a:off x="1352" y="2264"/>
                  <a:ext cx="2112" cy="5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12" y="0"/>
                    </a:cxn>
                    <a:cxn ang="0">
                      <a:pos x="2112" y="528"/>
                    </a:cxn>
                    <a:cxn ang="0">
                      <a:pos x="0" y="528"/>
                    </a:cxn>
                  </a:cxnLst>
                  <a:rect l="0" t="0" r="r" b="b"/>
                  <a:pathLst>
                    <a:path w="2112" h="528">
                      <a:moveTo>
                        <a:pt x="0" y="0"/>
                      </a:moveTo>
                      <a:lnTo>
                        <a:pt x="2112" y="0"/>
                      </a:lnTo>
                      <a:lnTo>
                        <a:pt x="2112" y="528"/>
                      </a:lnTo>
                      <a:lnTo>
                        <a:pt x="0" y="528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0966" name="Text Box 86"/>
              <p:cNvSpPr txBox="1">
                <a:spLocks noChangeArrowheads="1"/>
              </p:cNvSpPr>
              <p:nvPr/>
            </p:nvSpPr>
            <p:spPr bwMode="auto">
              <a:xfrm>
                <a:off x="3217" y="1152"/>
                <a:ext cx="1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l-GR" sz="2000" i="1" dirty="0" smtClean="0">
                    <a:latin typeface="Times New Roman"/>
                    <a:cs typeface="Times New Roman"/>
                  </a:rPr>
                  <a:t>λ</a:t>
                </a:r>
                <a:endParaRPr lang="en-US" dirty="0"/>
              </a:p>
            </p:txBody>
          </p:sp>
          <p:sp>
            <p:nvSpPr>
              <p:cNvPr id="250967" name="Text Box 87"/>
              <p:cNvSpPr txBox="1">
                <a:spLocks noChangeArrowheads="1"/>
              </p:cNvSpPr>
              <p:nvPr/>
            </p:nvSpPr>
            <p:spPr bwMode="auto">
              <a:xfrm>
                <a:off x="4841" y="1038"/>
                <a:ext cx="5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1/</a:t>
                </a:r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sec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128"/>
            <p:cNvGrpSpPr>
              <a:grpSpLocks/>
            </p:cNvGrpSpPr>
            <p:nvPr/>
          </p:nvGrpSpPr>
          <p:grpSpPr bwMode="auto">
            <a:xfrm>
              <a:off x="6688138" y="3351213"/>
              <a:ext cx="76200" cy="381000"/>
              <a:chOff x="4213" y="2111"/>
              <a:chExt cx="48" cy="240"/>
            </a:xfrm>
          </p:grpSpPr>
          <p:sp>
            <p:nvSpPr>
              <p:cNvPr id="250968" name="Oval 88"/>
              <p:cNvSpPr>
                <a:spLocks noChangeArrowheads="1"/>
              </p:cNvSpPr>
              <p:nvPr/>
            </p:nvSpPr>
            <p:spPr bwMode="auto">
              <a:xfrm>
                <a:off x="4213" y="2111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0969" name="Oval 89"/>
              <p:cNvSpPr>
                <a:spLocks noChangeArrowheads="1"/>
              </p:cNvSpPr>
              <p:nvPr/>
            </p:nvSpPr>
            <p:spPr bwMode="auto">
              <a:xfrm>
                <a:off x="4213" y="2207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0970" name="Oval 90"/>
              <p:cNvSpPr>
                <a:spLocks noChangeArrowheads="1"/>
              </p:cNvSpPr>
              <p:nvPr/>
            </p:nvSpPr>
            <p:spPr bwMode="auto">
              <a:xfrm>
                <a:off x="4213" y="2303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50994" name="Text Box 114"/>
            <p:cNvSpPr txBox="1">
              <a:spLocks noChangeArrowheads="1"/>
            </p:cNvSpPr>
            <p:nvPr/>
          </p:nvSpPr>
          <p:spPr bwMode="auto">
            <a:xfrm>
              <a:off x="5926138" y="2043113"/>
              <a:ext cx="311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0995" name="Text Box 115"/>
            <p:cNvSpPr txBox="1">
              <a:spLocks noChangeArrowheads="1"/>
            </p:cNvSpPr>
            <p:nvPr/>
          </p:nvSpPr>
          <p:spPr bwMode="auto">
            <a:xfrm>
              <a:off x="5926138" y="2789238"/>
              <a:ext cx="311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0996" name="Text Box 116"/>
            <p:cNvSpPr txBox="1">
              <a:spLocks noChangeArrowheads="1"/>
            </p:cNvSpPr>
            <p:nvPr/>
          </p:nvSpPr>
          <p:spPr bwMode="auto">
            <a:xfrm>
              <a:off x="5905500" y="3944938"/>
              <a:ext cx="3540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251000" name="AutoShape 120"/>
            <p:cNvSpPr>
              <a:spLocks noChangeArrowheads="1"/>
            </p:cNvSpPr>
            <p:nvPr/>
          </p:nvSpPr>
          <p:spPr bwMode="auto">
            <a:xfrm>
              <a:off x="6477000" y="4570413"/>
              <a:ext cx="533400" cy="685800"/>
            </a:xfrm>
            <a:prstGeom prst="upDownArrow">
              <a:avLst>
                <a:gd name="adj1" fmla="val 50000"/>
                <a:gd name="adj2" fmla="val 2571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1001" name="Text Box 121"/>
            <p:cNvSpPr txBox="1">
              <a:spLocks noChangeArrowheads="1"/>
            </p:cNvSpPr>
            <p:nvPr/>
          </p:nvSpPr>
          <p:spPr bwMode="auto">
            <a:xfrm>
              <a:off x="6564313" y="4667250"/>
              <a:ext cx="36195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n-US" b="1" dirty="0"/>
                <a:t>?</a:t>
              </a:r>
              <a:endParaRPr lang="en-US" dirty="0"/>
            </a:p>
          </p:txBody>
        </p:sp>
        <p:sp>
          <p:nvSpPr>
            <p:cNvPr id="251005" name="Text Box 125"/>
            <p:cNvSpPr txBox="1">
              <a:spLocks noChangeArrowheads="1"/>
            </p:cNvSpPr>
            <p:nvPr/>
          </p:nvSpPr>
          <p:spPr bwMode="auto">
            <a:xfrm>
              <a:off x="8080375" y="2058988"/>
              <a:ext cx="311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1006" name="Text Box 126"/>
            <p:cNvSpPr txBox="1">
              <a:spLocks noChangeArrowheads="1"/>
            </p:cNvSpPr>
            <p:nvPr/>
          </p:nvSpPr>
          <p:spPr bwMode="auto">
            <a:xfrm>
              <a:off x="8080375" y="2805113"/>
              <a:ext cx="311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1007" name="Text Box 127"/>
            <p:cNvSpPr txBox="1">
              <a:spLocks noChangeArrowheads="1"/>
            </p:cNvSpPr>
            <p:nvPr/>
          </p:nvSpPr>
          <p:spPr bwMode="auto">
            <a:xfrm>
              <a:off x="8059738" y="3960813"/>
              <a:ext cx="354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buNone/>
              </a:pPr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</p:grpSp>
      <p:cxnSp>
        <p:nvCxnSpPr>
          <p:cNvPr id="115" name="Straight Arrow Connector 114"/>
          <p:cNvCxnSpPr>
            <a:stCxn id="113" idx="0"/>
          </p:cNvCxnSpPr>
          <p:nvPr/>
        </p:nvCxnSpPr>
        <p:spPr bwMode="auto">
          <a:xfrm flipV="1">
            <a:off x="4657276" y="2057415"/>
            <a:ext cx="737675" cy="7317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113" idx="2"/>
          </p:cNvCxnSpPr>
          <p:nvPr/>
        </p:nvCxnSpPr>
        <p:spPr bwMode="auto">
          <a:xfrm>
            <a:off x="4657276" y="3189309"/>
            <a:ext cx="829114" cy="6054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Straight Arrow Connector 118"/>
          <p:cNvCxnSpPr>
            <a:stCxn id="113" idx="3"/>
          </p:cNvCxnSpPr>
          <p:nvPr/>
        </p:nvCxnSpPr>
        <p:spPr bwMode="auto">
          <a:xfrm flipV="1">
            <a:off x="5290238" y="2788928"/>
            <a:ext cx="287591" cy="2003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113" idx="3"/>
          </p:cNvCxnSpPr>
          <p:nvPr/>
        </p:nvCxnSpPr>
        <p:spPr bwMode="auto">
          <a:xfrm>
            <a:off x="5290238" y="2989254"/>
            <a:ext cx="287591" cy="2568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1410</Words>
  <Application>Microsoft Office PowerPoint</Application>
  <PresentationFormat>On-screen Show (4:3)</PresentationFormat>
  <Paragraphs>299</Paragraphs>
  <Slides>21</Slides>
  <Notes>21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CTMCs &amp; N/M/* Queues </vt:lpstr>
      <vt:lpstr>Continuous Time Markov Chain (CTMC)</vt:lpstr>
      <vt:lpstr>What Is a CTMC? Some Definitions</vt:lpstr>
      <vt:lpstr>Solving CTMCs (From Geometric to Exponential Distributions)</vt:lpstr>
      <vt:lpstr>Solving CTMCs General Balance Equations</vt:lpstr>
      <vt:lpstr>Time Reversibility</vt:lpstr>
      <vt:lpstr>Exploring The M/M/1 Queue</vt:lpstr>
      <vt:lpstr>Comparing Server Configurations</vt:lpstr>
      <vt:lpstr>Building Some Insight  One fast server vs. several slow ones</vt:lpstr>
      <vt:lpstr>Finite Waiting Room System: M/M/1/K (All practical systems have limited storage space)</vt:lpstr>
      <vt:lpstr>M/M/1/K – Blocking Probability</vt:lpstr>
      <vt:lpstr>Reconciling Apparent Differences</vt:lpstr>
      <vt:lpstr>Multiple Servers The M/M/c/∞ Queue</vt:lpstr>
      <vt:lpstr>The M/M/c/∞ Queue</vt:lpstr>
      <vt:lpstr>The M/M/c/∞ Queue - (2)</vt:lpstr>
      <vt:lpstr>The M/M/c/∞ Queue - (3)</vt:lpstr>
      <vt:lpstr>Revisiting System Comparisons</vt:lpstr>
      <vt:lpstr>Illustrating Our Three Configurations</vt:lpstr>
      <vt:lpstr>The M/M/c/c System (No Queue) (“Easily” Generalizable to M/M/c/c+K)</vt:lpstr>
      <vt:lpstr>Properties of Erlang B Formula</vt:lpstr>
      <vt:lpstr>The M/M/ Queue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19</cp:revision>
  <dcterms:created xsi:type="dcterms:W3CDTF">2015-09-24T13:04:39Z</dcterms:created>
  <dcterms:modified xsi:type="dcterms:W3CDTF">2016-10-06T14:58:08Z</dcterms:modified>
</cp:coreProperties>
</file>