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97" r:id="rId4"/>
    <p:sldId id="335" r:id="rId5"/>
    <p:sldId id="300" r:id="rId6"/>
    <p:sldId id="316" r:id="rId7"/>
    <p:sldId id="315" r:id="rId8"/>
    <p:sldId id="284" r:id="rId9"/>
    <p:sldId id="303" r:id="rId10"/>
    <p:sldId id="304" r:id="rId11"/>
    <p:sldId id="306" r:id="rId12"/>
    <p:sldId id="305" r:id="rId13"/>
    <p:sldId id="307" r:id="rId14"/>
    <p:sldId id="310" r:id="rId15"/>
    <p:sldId id="311" r:id="rId16"/>
    <p:sldId id="312" r:id="rId17"/>
    <p:sldId id="314" r:id="rId18"/>
    <p:sldId id="313" r:id="rId19"/>
    <p:sldId id="334" r:id="rId20"/>
    <p:sldId id="268" r:id="rId21"/>
    <p:sldId id="31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7"/>
  </p:normalViewPr>
  <p:slideViewPr>
    <p:cSldViewPr>
      <p:cViewPr varScale="1">
        <p:scale>
          <a:sx n="105" d="100"/>
          <a:sy n="105" d="100"/>
        </p:scale>
        <p:origin x="171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D4BF9-4F82-4169-95B0-797E1744D4A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408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DD4BF9-4F82-4169-95B0-797E1744D4A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23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720D1A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chool_of_Engineering_and_Applied_Science_1line_rev(RGB)1000-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5715000"/>
            <a:ext cx="4255605" cy="1066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20D1A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14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Parallel Systems Seminar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Picture 3" descr="School_of_Engineering_and_Applied_Science_1line_rev(RGB)1000-01.pn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6131920"/>
            <a:ext cx="3200400" cy="8022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720D1A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I/O Virtualization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Brian </a:t>
            </a:r>
            <a:r>
              <a:rPr lang="en-US" sz="1800" dirty="0" err="1"/>
              <a:t>Kocoloski</a:t>
            </a:r>
            <a:r>
              <a:rPr lang="en-US" sz="1800" dirty="0"/>
              <a:t>, Marion Sudvarg, Chris Gill</a:t>
            </a:r>
          </a:p>
          <a:p>
            <a:r>
              <a:rPr lang="en-US" sz="1800" dirty="0"/>
              <a:t>CSE 522S – Advanced Operating Systems</a:t>
            </a:r>
          </a:p>
          <a:p>
            <a:r>
              <a:rPr lang="en-US" sz="1800" dirty="0"/>
              <a:t>Washington University in St. Louis</a:t>
            </a:r>
          </a:p>
          <a:p>
            <a:r>
              <a:rPr lang="en-US" sz="1800" dirty="0"/>
              <a:t>St. Louis, MO 63130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A49E5-95DE-F947-B4DD-4BA04B2F1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e.g., Paravirtual network card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8B878-B891-7749-981E-30780B84C6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Hypervisor exposes interfaces to the guest for sending or receiving packets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No need to emulate buses/controllers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No need to emulate device memory or I/O ports</a:t>
            </a:r>
          </a:p>
          <a:p>
            <a:pPr lvl="2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Guest drivers are explicitly programmed to use these hypervisor interfaces rather than standard device interfaces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What do hypervisor interfaces look like?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Hypercalls</a:t>
            </a:r>
            <a:r>
              <a:rPr lang="en-US" dirty="0"/>
              <a:t> -- akin to a system call, this is an </a:t>
            </a:r>
            <a:r>
              <a:rPr lang="en-US" b="1" dirty="0"/>
              <a:t>explicit</a:t>
            </a:r>
            <a:r>
              <a:rPr lang="en-US" dirty="0"/>
              <a:t> request for the hypervisor to do some activity</a:t>
            </a:r>
          </a:p>
          <a:p>
            <a:pPr lvl="1">
              <a:lnSpc>
                <a:spcPct val="120000"/>
              </a:lnSpc>
            </a:pPr>
            <a:r>
              <a:rPr lang="en-US" dirty="0" err="1"/>
              <a:t>Hypercalls</a:t>
            </a:r>
            <a:r>
              <a:rPr lang="en-US" dirty="0"/>
              <a:t> can correspond to high level activities – no need to be low-level device operations</a:t>
            </a:r>
          </a:p>
          <a:p>
            <a:pPr lvl="2">
              <a:lnSpc>
                <a:spcPct val="120000"/>
              </a:lnSpc>
            </a:pPr>
            <a:r>
              <a:rPr lang="en-US" dirty="0"/>
              <a:t>E.g., send/</a:t>
            </a:r>
            <a:r>
              <a:rPr lang="en-US" dirty="0" err="1"/>
              <a:t>recv</a:t>
            </a:r>
            <a:r>
              <a:rPr lang="en-US" dirty="0"/>
              <a:t> data rather than working at the device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41DC1-19C3-9643-BA8A-89C5EEE4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38903-FE66-234C-B477-0F93B970C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3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00616-E790-F941-814E-FDDD392D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"/>
            <a:ext cx="8229600" cy="1143000"/>
          </a:xfrm>
        </p:spPr>
        <p:txBody>
          <a:bodyPr/>
          <a:lstStyle/>
          <a:p>
            <a:r>
              <a:rPr lang="en-US" i="1" dirty="0" err="1"/>
              <a:t>virtio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E4758-A392-1243-A398-7E5D10415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0420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QEMU/KVM support for paravirtualization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Based on the knowledge that many paravirtual drivers have similar ways of communicating with the hypervisor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E.g., use of ring buffers for data transfer, interrupt enabling/disabling 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Provides a set of abstractions that makes it easier to develop new paravirtual drivers in the future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In today’s studio, you will use </a:t>
            </a:r>
          </a:p>
          <a:p>
            <a:pPr lvl="1">
              <a:lnSpc>
                <a:spcPct val="120000"/>
              </a:lnSpc>
            </a:pPr>
            <a:r>
              <a:rPr lang="en-US" i="1" dirty="0" err="1"/>
              <a:t>virtio</a:t>
            </a:r>
            <a:r>
              <a:rPr lang="en-US" i="1" dirty="0"/>
              <a:t>-</a:t>
            </a:r>
            <a:r>
              <a:rPr lang="en-US" i="1" dirty="0" err="1"/>
              <a:t>blk</a:t>
            </a:r>
            <a:r>
              <a:rPr lang="en-US" i="1" dirty="0"/>
              <a:t>-device </a:t>
            </a:r>
            <a:r>
              <a:rPr lang="en-US" dirty="0"/>
              <a:t>(paravirtual block device)</a:t>
            </a:r>
            <a:endParaRPr lang="en-US" i="1" dirty="0"/>
          </a:p>
          <a:p>
            <a:pPr lvl="1">
              <a:lnSpc>
                <a:spcPct val="120000"/>
              </a:lnSpc>
            </a:pPr>
            <a:r>
              <a:rPr lang="en-US" i="1" dirty="0" err="1"/>
              <a:t>virtio</a:t>
            </a:r>
            <a:r>
              <a:rPr lang="en-US" i="1" dirty="0"/>
              <a:t>-net-device </a:t>
            </a:r>
            <a:r>
              <a:rPr lang="en-US" dirty="0"/>
              <a:t>(paravirtual network device)</a:t>
            </a:r>
            <a:endParaRPr lang="en-US" i="1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6E43C4-33FB-AA43-B837-4526DD94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AD8082-10C6-8D4D-A61C-A5C2BE71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29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00616-E790-F941-814E-FDDD392D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248" y="0"/>
            <a:ext cx="8229600" cy="1143000"/>
          </a:xfrm>
        </p:spPr>
        <p:txBody>
          <a:bodyPr/>
          <a:lstStyle/>
          <a:p>
            <a:r>
              <a:rPr lang="en-US" dirty="0"/>
              <a:t>Pros/Cons of Paravirtualization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E4758-A392-1243-A398-7E5D10415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133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00B050"/>
                </a:solidFill>
              </a:rPr>
              <a:t>Simpler hypervisor design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00B050"/>
                </a:solidFill>
              </a:rPr>
              <a:t>Higher performance than device emulation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Guest &lt;-&gt; host interactions optimized for virtual machine environment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Requires changes to guest OS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Drivers for regular hardware are not used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Need to be customized for the underlying hypervisor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Still some performance overhead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Better than emulation, but still requires significant hypervisor support</a:t>
            </a:r>
          </a:p>
          <a:p>
            <a:pPr lvl="2">
              <a:lnSpc>
                <a:spcPct val="120000"/>
              </a:lnSpc>
            </a:pPr>
            <a:r>
              <a:rPr lang="en-US" dirty="0" err="1"/>
              <a:t>Hypercalls</a:t>
            </a:r>
            <a:r>
              <a:rPr lang="en-US" dirty="0"/>
              <a:t> are just a specific form of trap – still expensive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6E43C4-33FB-AA43-B837-4526DD94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AD8082-10C6-8D4D-A61C-A5C2BE71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7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00616-E790-F941-814E-FDDD392D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"/>
            <a:ext cx="8229600" cy="1143000"/>
          </a:xfrm>
        </p:spPr>
        <p:txBody>
          <a:bodyPr/>
          <a:lstStyle/>
          <a:p>
            <a:r>
              <a:rPr lang="en-US" dirty="0"/>
              <a:t>Device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E4758-A392-1243-A398-7E5D10415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9096"/>
            <a:ext cx="8229600" cy="5043054"/>
          </a:xfrm>
        </p:spPr>
        <p:txBody>
          <a:bodyPr>
            <a:normAutofit fontScale="92500"/>
          </a:bodyPr>
          <a:lstStyle/>
          <a:p>
            <a:r>
              <a:rPr lang="en-US" dirty="0"/>
              <a:t>Last approach is to directly </a:t>
            </a:r>
            <a:r>
              <a:rPr lang="en-US" i="1" u="sng" dirty="0"/>
              <a:t>assign</a:t>
            </a:r>
            <a:r>
              <a:rPr lang="en-US" dirty="0"/>
              <a:t> hardware devices to the VM</a:t>
            </a:r>
          </a:p>
          <a:p>
            <a:endParaRPr lang="en-US" dirty="0"/>
          </a:p>
          <a:p>
            <a:r>
              <a:rPr lang="en-US" dirty="0"/>
              <a:t>Has some similarities to device emulation</a:t>
            </a:r>
          </a:p>
          <a:p>
            <a:pPr lvl="1"/>
            <a:r>
              <a:rPr lang="en-US" dirty="0"/>
              <a:t>Hypervisor still emulates things like </a:t>
            </a:r>
            <a:r>
              <a:rPr lang="en-US" dirty="0" err="1"/>
              <a:t>buses+bridges</a:t>
            </a:r>
            <a:endParaRPr lang="en-US" dirty="0"/>
          </a:p>
          <a:p>
            <a:pPr lvl="1"/>
            <a:r>
              <a:rPr lang="en-US" dirty="0"/>
              <a:t>Guest sees the device as a “real” device</a:t>
            </a:r>
          </a:p>
          <a:p>
            <a:pPr lvl="1"/>
            <a:endParaRPr lang="en-US" dirty="0"/>
          </a:p>
          <a:p>
            <a:r>
              <a:rPr lang="en-US" dirty="0"/>
              <a:t>However, device memory regions are mapped directly into the guest (via IOMMU)</a:t>
            </a:r>
          </a:p>
          <a:p>
            <a:pPr lvl="1"/>
            <a:r>
              <a:rPr lang="en-US" dirty="0"/>
              <a:t>Obviates the need to trap accesses to device memory, since they are issued </a:t>
            </a:r>
            <a:r>
              <a:rPr lang="en-US" b="1" dirty="0"/>
              <a:t>directly</a:t>
            </a:r>
            <a:r>
              <a:rPr lang="en-US" dirty="0"/>
              <a:t> to the real hardware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6E43C4-33FB-AA43-B837-4526DD94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AD8082-10C6-8D4D-A61C-A5C2BE71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31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00616-E790-F941-814E-FDDD392D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IOMMU vs MMU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6E43C4-33FB-AA43-B837-4526DD94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AD8082-10C6-8D4D-A61C-A5C2BE71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0905415-7DFB-0F40-8292-64ADFE8644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966" y="1417638"/>
            <a:ext cx="4448068" cy="4419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92F6200-0D18-7E4C-B3DA-B2CCFBCB3B5C}"/>
              </a:ext>
            </a:extLst>
          </p:cNvPr>
          <p:cNvSpPr txBox="1"/>
          <p:nvPr/>
        </p:nvSpPr>
        <p:spPr>
          <a:xfrm>
            <a:off x="1967857" y="5819794"/>
            <a:ext cx="52082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Source: https://en.wikipedia.org/wiki/Input-output_memory_management_unit</a:t>
            </a:r>
          </a:p>
        </p:txBody>
      </p:sp>
    </p:spTree>
    <p:extLst>
      <p:ext uri="{BB962C8B-B14F-4D97-AF65-F5344CB8AC3E}">
        <p14:creationId xmlns:p14="http://schemas.microsoft.com/office/powerpoint/2010/main" val="706788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00616-E790-F941-814E-FDDD392D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Assignment in QEMU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6E43C4-33FB-AA43-B837-4526DD94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AD8082-10C6-8D4D-A61C-A5C2BE71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9E3AED-0224-B241-BF2F-5DADFFE47176}"/>
              </a:ext>
            </a:extLst>
          </p:cNvPr>
          <p:cNvSpPr txBox="1"/>
          <p:nvPr/>
        </p:nvSpPr>
        <p:spPr>
          <a:xfrm>
            <a:off x="2895600" y="5823383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https://wiki.qemu.org/Features/VT-d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F20AAF-2B5D-9348-8235-3967F27F8F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0123"/>
            <a:ext cx="5734825" cy="468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69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00616-E790-F941-814E-FDDD392DE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E4758-A392-1243-A398-7E5D10415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13296"/>
            <a:ext cx="8229600" cy="504305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Device characteristics are emulated to create a virtual device that looks </a:t>
            </a:r>
            <a:r>
              <a:rPr lang="en-US" b="1" dirty="0"/>
              <a:t>almost exactly</a:t>
            </a:r>
            <a:r>
              <a:rPr lang="en-US" dirty="0"/>
              <a:t> like the host device</a:t>
            </a:r>
          </a:p>
          <a:p>
            <a:endParaRPr lang="en-US" dirty="0"/>
          </a:p>
          <a:p>
            <a:r>
              <a:rPr lang="en-US" dirty="0"/>
              <a:t>Differences</a:t>
            </a:r>
          </a:p>
          <a:p>
            <a:pPr lvl="1"/>
            <a:r>
              <a:rPr lang="en-US" dirty="0"/>
              <a:t>Hardware addresses changed from host physical to guest physical</a:t>
            </a:r>
          </a:p>
          <a:p>
            <a:pPr lvl="1"/>
            <a:r>
              <a:rPr lang="en-US" dirty="0"/>
              <a:t>When guest driver accessed guest physical addresses, they are translated to host physical through the </a:t>
            </a:r>
            <a:r>
              <a:rPr lang="en-US" b="1" dirty="0"/>
              <a:t>IOMMU</a:t>
            </a:r>
            <a:endParaRPr lang="en-US" dirty="0"/>
          </a:p>
          <a:p>
            <a:pPr lvl="1"/>
            <a:r>
              <a:rPr lang="en-US" dirty="0"/>
              <a:t>Then the IOMMU issues them to the </a:t>
            </a:r>
            <a:r>
              <a:rPr lang="en-US" b="1" dirty="0"/>
              <a:t>real </a:t>
            </a:r>
            <a:r>
              <a:rPr lang="en-US" dirty="0"/>
              <a:t>PCI device on the host</a:t>
            </a:r>
          </a:p>
          <a:p>
            <a:pPr lvl="1"/>
            <a:endParaRPr lang="en-US" dirty="0"/>
          </a:p>
          <a:p>
            <a:r>
              <a:rPr lang="en-US" dirty="0"/>
              <a:t>This is very similar to the way the extended page tables (EPT) works for regular memory regions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6E43C4-33FB-AA43-B837-4526DD94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AD8082-10C6-8D4D-A61C-A5C2BE71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0041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IOMMU vs Extended Page Tables</a:t>
            </a:r>
          </a:p>
        </p:txBody>
      </p:sp>
      <p:sp>
        <p:nvSpPr>
          <p:cNvPr id="4" name="Down Arrow 3"/>
          <p:cNvSpPr/>
          <p:nvPr/>
        </p:nvSpPr>
        <p:spPr>
          <a:xfrm>
            <a:off x="3200400" y="2304329"/>
            <a:ext cx="457200" cy="533400"/>
          </a:xfrm>
          <a:prstGeom prst="downArrow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2913929"/>
            <a:ext cx="63246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152400" y="26091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0</a:t>
            </a:r>
          </a:p>
        </p:txBody>
      </p:sp>
      <p:sp>
        <p:nvSpPr>
          <p:cNvPr id="7" name="TextBox 19"/>
          <p:cNvSpPr txBox="1"/>
          <p:nvPr/>
        </p:nvSpPr>
        <p:spPr>
          <a:xfrm>
            <a:off x="6077496" y="2609129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4GB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1694729"/>
            <a:ext cx="4401096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chemeClr val="tx1"/>
                </a:solidFill>
              </a:rPr>
              <a:t>Current Guest Process</a:t>
            </a:r>
          </a:p>
        </p:txBody>
      </p:sp>
      <p:sp>
        <p:nvSpPr>
          <p:cNvPr id="9" name="TextBox 15"/>
          <p:cNvSpPr txBox="1"/>
          <p:nvPr/>
        </p:nvSpPr>
        <p:spPr>
          <a:xfrm>
            <a:off x="152400" y="13899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0</a:t>
            </a:r>
          </a:p>
        </p:txBody>
      </p:sp>
      <p:sp>
        <p:nvSpPr>
          <p:cNvPr id="10" name="TextBox 16"/>
          <p:cNvSpPr txBox="1"/>
          <p:nvPr/>
        </p:nvSpPr>
        <p:spPr>
          <a:xfrm>
            <a:off x="6077496" y="1389929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4GB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9696" y="1694729"/>
            <a:ext cx="1923504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chemeClr val="tx1"/>
                </a:solidFill>
              </a:rPr>
              <a:t>Guest OS</a:t>
            </a:r>
          </a:p>
        </p:txBody>
      </p:sp>
      <p:sp>
        <p:nvSpPr>
          <p:cNvPr id="12" name="TextBox 31"/>
          <p:cNvSpPr txBox="1"/>
          <p:nvPr/>
        </p:nvSpPr>
        <p:spPr>
          <a:xfrm>
            <a:off x="6705600" y="1669904"/>
            <a:ext cx="1495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/>
              <a:t>Virtual </a:t>
            </a:r>
          </a:p>
          <a:p>
            <a:pPr algn="ctr"/>
            <a:r>
              <a:rPr lang="en-US" sz="1600" b="1" dirty="0"/>
              <a:t>Address Spaces</a:t>
            </a:r>
          </a:p>
        </p:txBody>
      </p:sp>
      <p:sp>
        <p:nvSpPr>
          <p:cNvPr id="13" name="TextBox 37"/>
          <p:cNvSpPr txBox="1"/>
          <p:nvPr/>
        </p:nvSpPr>
        <p:spPr>
          <a:xfrm>
            <a:off x="6705600" y="2889104"/>
            <a:ext cx="1495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/>
              <a:t>Guest Physical</a:t>
            </a:r>
          </a:p>
          <a:p>
            <a:pPr algn="ctr"/>
            <a:r>
              <a:rPr lang="en-US" sz="1600" b="1" dirty="0"/>
              <a:t>Address Spaces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8600" y="2913929"/>
            <a:ext cx="28956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chemeClr val="tx1"/>
                </a:solidFill>
              </a:rPr>
              <a:t>Virtual RAM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43600" y="2913929"/>
            <a:ext cx="6096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/>
                </a:solidFill>
              </a:rPr>
              <a:t>Virtual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ROM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953000" y="2913929"/>
            <a:ext cx="8382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/>
                </a:solidFill>
              </a:rPr>
              <a:t>Virtual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Devices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91000" y="2913929"/>
            <a:ext cx="5334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>
                <a:solidFill>
                  <a:schemeClr val="tx1"/>
                </a:solidFill>
              </a:rPr>
              <a:t>Virtual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Frame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</a:rPr>
              <a:t>Buffer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" y="5099168"/>
            <a:ext cx="63246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47943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0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6077496" y="4794368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4GB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6705600" y="5074343"/>
            <a:ext cx="14134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/>
              <a:t>Host Physical</a:t>
            </a:r>
          </a:p>
          <a:p>
            <a:pPr algn="ctr"/>
            <a:r>
              <a:rPr lang="en-US" sz="1600" b="1" dirty="0"/>
              <a:t>Address Space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8600" y="5099168"/>
            <a:ext cx="35814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chemeClr val="tx1"/>
                </a:solidFill>
              </a:rPr>
              <a:t>RAM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019800" y="5099168"/>
            <a:ext cx="5334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/>
                </a:solidFill>
              </a:rPr>
              <a:t>ROM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91000" y="5099168"/>
            <a:ext cx="8382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/>
                </a:solidFill>
              </a:rPr>
              <a:t>Devices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410200" y="5099168"/>
            <a:ext cx="5334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chemeClr val="tx1"/>
                </a:solidFill>
              </a:rPr>
              <a:t>Frame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Buffer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1447800" y="3489588"/>
            <a:ext cx="457200" cy="533400"/>
          </a:xfrm>
          <a:prstGeom prst="downArrow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3D95-0569-4AD4-8706-96E6A7B867B5}" type="slidenum">
              <a:rPr lang="en-US" smtClean="0"/>
              <a:t>17</a:t>
            </a:fld>
            <a:endParaRPr lang="en-US"/>
          </a:p>
        </p:txBody>
      </p:sp>
      <p:sp>
        <p:nvSpPr>
          <p:cNvPr id="30" name="Footer Placeholder 3">
            <a:extLst>
              <a:ext uri="{FF2B5EF4-FFF2-40B4-BE49-F238E27FC236}">
                <a16:creationId xmlns:a16="http://schemas.microsoft.com/office/drawing/2014/main" id="{B77E73E4-3946-3D4A-993F-344325CE2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148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2B2DE21C-F8CE-7841-9C1C-02DF2451CBE9}"/>
              </a:ext>
            </a:extLst>
          </p:cNvPr>
          <p:cNvSpPr/>
          <p:nvPr/>
        </p:nvSpPr>
        <p:spPr>
          <a:xfrm>
            <a:off x="798218" y="4061088"/>
            <a:ext cx="1756364" cy="3680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EPT</a:t>
            </a:r>
          </a:p>
        </p:txBody>
      </p:sp>
      <p:sp>
        <p:nvSpPr>
          <p:cNvPr id="34" name="Down Arrow 33">
            <a:extLst>
              <a:ext uri="{FF2B5EF4-FFF2-40B4-BE49-F238E27FC236}">
                <a16:creationId xmlns:a16="http://schemas.microsoft.com/office/drawing/2014/main" id="{F6180805-181B-394C-A7D8-AF70AF92FF26}"/>
              </a:ext>
            </a:extLst>
          </p:cNvPr>
          <p:cNvSpPr/>
          <p:nvPr/>
        </p:nvSpPr>
        <p:spPr>
          <a:xfrm>
            <a:off x="1542900" y="4527668"/>
            <a:ext cx="457200" cy="533400"/>
          </a:xfrm>
          <a:prstGeom prst="downArrow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E6215581-5423-6D4E-8397-7EBD5A6CE646}"/>
              </a:ext>
            </a:extLst>
          </p:cNvPr>
          <p:cNvSpPr/>
          <p:nvPr/>
        </p:nvSpPr>
        <p:spPr>
          <a:xfrm>
            <a:off x="4151018" y="4061088"/>
            <a:ext cx="1756364" cy="3680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IOMMU</a:t>
            </a:r>
          </a:p>
        </p:txBody>
      </p:sp>
      <p:sp>
        <p:nvSpPr>
          <p:cNvPr id="36" name="Down Arrow 35">
            <a:extLst>
              <a:ext uri="{FF2B5EF4-FFF2-40B4-BE49-F238E27FC236}">
                <a16:creationId xmlns:a16="http://schemas.microsoft.com/office/drawing/2014/main" id="{DD1E9DFE-24E4-0647-84A1-142F0EA68BC4}"/>
              </a:ext>
            </a:extLst>
          </p:cNvPr>
          <p:cNvSpPr/>
          <p:nvPr/>
        </p:nvSpPr>
        <p:spPr>
          <a:xfrm>
            <a:off x="5105400" y="3505415"/>
            <a:ext cx="457200" cy="533400"/>
          </a:xfrm>
          <a:prstGeom prst="downArrow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7" name="Down Arrow 36">
            <a:extLst>
              <a:ext uri="{FF2B5EF4-FFF2-40B4-BE49-F238E27FC236}">
                <a16:creationId xmlns:a16="http://schemas.microsoft.com/office/drawing/2014/main" id="{F754CB0B-AF49-124F-8D15-FCA1768DF601}"/>
              </a:ext>
            </a:extLst>
          </p:cNvPr>
          <p:cNvSpPr/>
          <p:nvPr/>
        </p:nvSpPr>
        <p:spPr>
          <a:xfrm>
            <a:off x="4457700" y="4507249"/>
            <a:ext cx="457200" cy="533400"/>
          </a:xfrm>
          <a:prstGeom prst="downArrow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24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00616-E790-F941-814E-FDDD392DE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Pros/Cons of Direct Device 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E4758-A392-1243-A398-7E5D10415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7472"/>
            <a:ext cx="8229600" cy="526472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00B050"/>
                </a:solidFill>
              </a:rPr>
              <a:t>Very high performance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+"/>
            </a:pPr>
            <a:r>
              <a:rPr lang="en-US" dirty="0"/>
              <a:t>Operations that transfer data do not require hypervisor intervention (other than setting up IOMMU page tables, which can be done ahead of time, not during data transfer)</a:t>
            </a:r>
          </a:p>
          <a:p>
            <a:pPr lvl="1"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00B050"/>
                </a:solidFill>
              </a:rPr>
              <a:t>Does not require changes to guest OS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+"/>
            </a:pPr>
            <a:r>
              <a:rPr lang="en-US" dirty="0"/>
              <a:t>Device seems like a real device (because it actually is)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Requires special hardware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IOMMUs not found in many lower end devices (e.g., RPi)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FF0000"/>
                </a:solidFill>
              </a:rPr>
              <a:t>Requires dedication of real hardware to the VM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Cannot assign hardware that we don’t have, which is possible with emulation or paravirtualization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6E43C4-33FB-AA43-B837-4526DD94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AD8082-10C6-8D4D-A61C-A5C2BE71F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12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6B04F-6E93-4751-A6E0-3DE348C92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Studio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6BF28-486F-4FD4-863A-643E94AB9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Last studio of the semester!</a:t>
            </a:r>
          </a:p>
          <a:p>
            <a:endParaRPr lang="en-US" dirty="0"/>
          </a:p>
          <a:p>
            <a:r>
              <a:rPr lang="en-US" dirty="0"/>
              <a:t>Gives you experience measuring performance of paravirtual device interfaces</a:t>
            </a:r>
          </a:p>
          <a:p>
            <a:endParaRPr lang="en-US" dirty="0"/>
          </a:p>
          <a:p>
            <a:r>
              <a:rPr lang="en-US" dirty="0"/>
              <a:t>Again uses QEMU/KVM on your Raspberry Pi</a:t>
            </a:r>
          </a:p>
          <a:p>
            <a:endParaRPr lang="en-US" dirty="0"/>
          </a:p>
          <a:p>
            <a:r>
              <a:rPr lang="en-US" dirty="0"/>
              <a:t>Exposure to utilities for measuring networking and file I/O performance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07ACDA-CBA0-43B8-A3C5-7291C4FBE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8D979D-BFDB-49AF-963F-E0A49AD6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551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A49E5-95DE-F947-B4DD-4BA04B2F1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8B878-B891-7749-981E-30780B84C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virtualization extensions, I/O devices are now generally the hardest to efficiently virtualize</a:t>
            </a:r>
          </a:p>
          <a:p>
            <a:endParaRPr lang="en-US" dirty="0"/>
          </a:p>
          <a:p>
            <a:r>
              <a:rPr lang="en-US" dirty="0"/>
              <a:t>Approaches</a:t>
            </a:r>
          </a:p>
          <a:p>
            <a:pPr lvl="1"/>
            <a:r>
              <a:rPr lang="en-US" dirty="0"/>
              <a:t>Device emulation</a:t>
            </a:r>
          </a:p>
          <a:p>
            <a:pPr lvl="1"/>
            <a:r>
              <a:rPr lang="en-US" dirty="0"/>
              <a:t>I/O paravirtualization</a:t>
            </a:r>
          </a:p>
          <a:p>
            <a:pPr lvl="1"/>
            <a:r>
              <a:rPr lang="en-US" dirty="0"/>
              <a:t>Direct device assignment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41DC1-19C3-9643-BA8A-89C5EEE4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38903-FE66-234C-B477-0F93B970C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83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6DE80-B8D7-0C46-983B-3A07B6817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718B99-42A9-A14A-8607-DA43A2F24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Rusty Russell. 2008. “</a:t>
            </a:r>
            <a:r>
              <a:rPr lang="en-US" dirty="0" err="1"/>
              <a:t>Virtio</a:t>
            </a:r>
            <a:r>
              <a:rPr lang="en-US" dirty="0"/>
              <a:t>: towards a de-facto standard for virtual I/O devices.” In </a:t>
            </a:r>
            <a:r>
              <a:rPr lang="en-US" i="1" dirty="0"/>
              <a:t>SIGOPS </a:t>
            </a:r>
            <a:r>
              <a:rPr lang="en-US" i="1" dirty="0" err="1"/>
              <a:t>Oper</a:t>
            </a:r>
            <a:r>
              <a:rPr lang="en-US" i="1" dirty="0"/>
              <a:t>. Syst. Rev.</a:t>
            </a:r>
            <a:r>
              <a:rPr lang="en-US" dirty="0"/>
              <a:t> 42, 5 (July 2008), 95–103.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5A627A-50AF-404E-9A5E-F353268BC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3F0987-E194-714B-91A8-96919EEF4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29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9823E-2B5A-4F27-AE1E-EFB058339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/>
              <a:t>Project Milestone Demos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AEAD3-66C9-4B49-B280-E15196F9B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38200"/>
            <a:ext cx="8915400" cy="5410200"/>
          </a:xfrm>
        </p:spPr>
        <p:txBody>
          <a:bodyPr>
            <a:normAutofit fontScale="55000" lnSpcReduction="20000"/>
          </a:bodyPr>
          <a:lstStyle/>
          <a:p>
            <a:pPr marL="228600" indent="-228600">
              <a:lnSpc>
                <a:spcPct val="120000"/>
              </a:lnSpc>
            </a:pPr>
            <a:r>
              <a:rPr lang="en-US" dirty="0"/>
              <a:t>Project milestone demo presentations are this Thursday, March 31</a:t>
            </a:r>
            <a:r>
              <a:rPr lang="en-US" baseline="30000" dirty="0"/>
              <a:t>st</a:t>
            </a:r>
            <a:r>
              <a:rPr lang="en-US" dirty="0"/>
              <a:t>. </a:t>
            </a:r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Each group will give a 5-10 minute presentation that should:</a:t>
            </a:r>
          </a:p>
          <a:p>
            <a:pPr marL="576263" indent="-347663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Summarize the project motivation and goals.</a:t>
            </a:r>
          </a:p>
          <a:p>
            <a:pPr marL="576263" indent="-347663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Describe how you plan to implement the project.</a:t>
            </a:r>
          </a:p>
          <a:p>
            <a:pPr marL="576263" indent="-347663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List what goals you've met so far, what tests you've done so far, and provide a brief summary of the results of those tests.</a:t>
            </a:r>
          </a:p>
          <a:p>
            <a:pPr marL="576263" indent="-347663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State what still needs to be done.</a:t>
            </a:r>
          </a:p>
          <a:p>
            <a:pPr marL="228600" indent="-228600">
              <a:lnSpc>
                <a:spcPct val="120000"/>
              </a:lnSpc>
            </a:pPr>
            <a:endParaRPr lang="en-US" dirty="0"/>
          </a:p>
          <a:p>
            <a:pPr marL="228600" indent="-228600">
              <a:lnSpc>
                <a:spcPct val="120000"/>
              </a:lnSpc>
            </a:pPr>
            <a:r>
              <a:rPr lang="en-US" dirty="0"/>
              <a:t>A corresponding report is due Friday, April 1</a:t>
            </a:r>
            <a:r>
              <a:rPr lang="en-US" baseline="30000" dirty="0"/>
              <a:t>st</a:t>
            </a:r>
            <a:r>
              <a:rPr lang="en-US" dirty="0"/>
              <a:t> at 11:59pm. The report should include:</a:t>
            </a:r>
          </a:p>
          <a:p>
            <a:pPr marL="576263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 restatement of the project motivation. This is likely to be a rehash of your proposal, but this should also help to illustrate how or if the motivation has changed since beginning the project.</a:t>
            </a:r>
          </a:p>
          <a:p>
            <a:pPr marL="576263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 restatement of the project goals. Again, this is likely a rehash of your proposal, but with any necessary changes given how your project has evolved. You should also address any points that were raised in the proposal grading feedback.</a:t>
            </a:r>
          </a:p>
          <a:p>
            <a:pPr marL="576263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 list of what goals you've met so far, and what tests you've done so far, and a brief summary of the results of those tests.</a:t>
            </a:r>
          </a:p>
          <a:p>
            <a:pPr marL="576263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 submission of code that has been written so far.</a:t>
            </a:r>
          </a:p>
          <a:p>
            <a:pPr marL="576263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Documentation of that code.</a:t>
            </a:r>
          </a:p>
          <a:p>
            <a:pPr marL="576263">
              <a:lnSpc>
                <a:spcPct val="120000"/>
              </a:lnSpc>
              <a:buFont typeface="+mj-lt"/>
              <a:buAutoNum type="arabicPeriod"/>
            </a:pPr>
            <a:r>
              <a:rPr lang="en-US" dirty="0"/>
              <a:t>A statement about what still needs to be done.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367AB9-BACA-45D9-A897-E8FDE8B0A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10B97-09FE-42C3-A05A-D9A5D594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4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A49E5-95DE-F947-B4DD-4BA04B2F1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Emulation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8B878-B891-7749-981E-30780B84C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Hypervisor emulates a device that appears to the guest as a real piece of hardware</a:t>
            </a:r>
          </a:p>
          <a:p>
            <a:endParaRPr lang="en-US" dirty="0"/>
          </a:p>
          <a:p>
            <a:r>
              <a:rPr lang="en-US" dirty="0"/>
              <a:t>What does a “real” piece of hardware look like?</a:t>
            </a:r>
          </a:p>
          <a:p>
            <a:pPr lvl="1"/>
            <a:r>
              <a:rPr lang="en-US" dirty="0"/>
              <a:t>Something with special memory regions </a:t>
            </a:r>
          </a:p>
          <a:p>
            <a:pPr lvl="1"/>
            <a:r>
              <a:rPr lang="en-US" dirty="0"/>
              <a:t>Something with connections to system buses for control and data transfer</a:t>
            </a:r>
          </a:p>
          <a:p>
            <a:pPr lvl="1"/>
            <a:r>
              <a:rPr lang="en-US" dirty="0"/>
              <a:t>Connections to IRQ lines to raise interrupts</a:t>
            </a:r>
          </a:p>
          <a:p>
            <a:pPr lvl="1"/>
            <a:r>
              <a:rPr lang="en-US" dirty="0"/>
              <a:t>Etc.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41DC1-19C3-9643-BA8A-89C5EEE4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38903-FE66-234C-B477-0F93B970C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5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41DC1-19C3-9643-BA8A-89C5EEE4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38903-FE66-234C-B477-0F93B970C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40FEDB88-DE37-EC4C-98FC-A9AB9500C9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8600" y="0"/>
            <a:ext cx="4038600" cy="622556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BB9C473-28C0-442B-BC92-4D117A50A32B}"/>
              </a:ext>
            </a:extLst>
          </p:cNvPr>
          <p:cNvSpPr txBox="1"/>
          <p:nvPr/>
        </p:nvSpPr>
        <p:spPr>
          <a:xfrm>
            <a:off x="4267200" y="1495485"/>
            <a:ext cx="48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CPU accesses memory over the front-side bus through the Northbridge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Many I/O devices are connected through the Southbridge, which communicates to the CPU through the Northbridge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southbridge provides multiplexing of interrupts and I/O communication to the CPU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Communication with a device typically requires the CPU to transfer data from memory to the device over the bus (and bridge)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 devices (on Southbridge or Northbridge) can access memory directly, without the CPU.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is called Direct Memory Access (DMA)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(Note: many modern processors integrate Northbridge functionality directly into CPU)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89B1A16-B754-4E77-867C-9373C79ED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6600" y="153941"/>
            <a:ext cx="5867400" cy="1143000"/>
          </a:xfrm>
        </p:spPr>
        <p:txBody>
          <a:bodyPr>
            <a:normAutofit/>
          </a:bodyPr>
          <a:lstStyle/>
          <a:p>
            <a:r>
              <a:rPr lang="en-US" dirty="0"/>
              <a:t>Review: Device Access</a:t>
            </a:r>
          </a:p>
        </p:txBody>
      </p:sp>
    </p:spTree>
    <p:extLst>
      <p:ext uri="{BB962C8B-B14F-4D97-AF65-F5344CB8AC3E}">
        <p14:creationId xmlns:p14="http://schemas.microsoft.com/office/powerpoint/2010/main" val="17534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A49E5-95DE-F947-B4DD-4BA04B2F1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Emulating a Hard Disk Drive (HDD)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8B878-B891-7749-981E-30780B84C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E.g., for an HDD, hypervisor might have to emulate</a:t>
            </a:r>
          </a:p>
          <a:p>
            <a:pPr lvl="1"/>
            <a:r>
              <a:rPr lang="en-US" dirty="0"/>
              <a:t>Frontside bus to connect CPU to Northbridge</a:t>
            </a:r>
          </a:p>
          <a:p>
            <a:pPr lvl="1"/>
            <a:r>
              <a:rPr lang="en-US" dirty="0"/>
              <a:t>Northbridge &amp; Internal Bus &amp; Southbridge</a:t>
            </a:r>
          </a:p>
          <a:p>
            <a:pPr lvl="1"/>
            <a:r>
              <a:rPr lang="en-US" dirty="0"/>
              <a:t>PCI bus and/or SATA controller</a:t>
            </a:r>
          </a:p>
          <a:p>
            <a:pPr lvl="1"/>
            <a:r>
              <a:rPr lang="en-US" dirty="0"/>
              <a:t>Hard drive internals</a:t>
            </a:r>
          </a:p>
          <a:p>
            <a:pPr lvl="2"/>
            <a:r>
              <a:rPr lang="en-US" dirty="0"/>
              <a:t>Special physical memory regions correspond to device memory</a:t>
            </a:r>
          </a:p>
          <a:p>
            <a:pPr lvl="2"/>
            <a:r>
              <a:rPr lang="en-US" dirty="0"/>
              <a:t>I/O pins</a:t>
            </a:r>
          </a:p>
          <a:p>
            <a:pPr lvl="2"/>
            <a:endParaRPr lang="en-US" dirty="0"/>
          </a:p>
          <a:p>
            <a:r>
              <a:rPr lang="en-US" dirty="0"/>
              <a:t>How do drivers typically communicate with devices?</a:t>
            </a:r>
          </a:p>
          <a:p>
            <a:pPr lvl="1"/>
            <a:r>
              <a:rPr lang="en-US" dirty="0"/>
              <a:t>Memory mapped I/O (MMIO)</a:t>
            </a:r>
          </a:p>
          <a:p>
            <a:pPr lvl="1"/>
            <a:r>
              <a:rPr lang="en-US" dirty="0"/>
              <a:t>Read/write to I/O ports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41DC1-19C3-9643-BA8A-89C5EEE4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38903-FE66-234C-B477-0F93B970C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3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4A5CE-6C15-4170-81A9-4C209BE39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of Emulation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C21FA-9256-470C-8383-57B38BE76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00B050"/>
                </a:solidFill>
              </a:rPr>
              <a:t>Support </a:t>
            </a:r>
            <a:r>
              <a:rPr lang="en-US" b="1" dirty="0">
                <a:solidFill>
                  <a:srgbClr val="00B050"/>
                </a:solidFill>
              </a:rPr>
              <a:t>unmodified</a:t>
            </a:r>
            <a:r>
              <a:rPr lang="en-US" dirty="0">
                <a:solidFill>
                  <a:srgbClr val="00B050"/>
                </a:solidFill>
              </a:rPr>
              <a:t> guest operating systems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Including </a:t>
            </a:r>
            <a:r>
              <a:rPr lang="en-US" b="1" dirty="0"/>
              <a:t>device drivers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The emulated devices are indistinguishable from real hardware (notwithstanding performance differences)</a:t>
            </a:r>
          </a:p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>
                <a:solidFill>
                  <a:srgbClr val="00B050"/>
                </a:solidFill>
              </a:rPr>
              <a:t>Most kernels already provide drivers for buses, SATA/IDE/USB controllers, and some common devices (Ethernet cards, SD cards, etc.)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This makes it easier to port OSes to a virtual machine environment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1A53F4-C97C-4526-986D-462C46D37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5500E1-9157-4E04-85FD-8C1479E07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83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6EC2A-3754-4805-8EEB-35B4C28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 of Emulation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09F8F-30F4-4C57-A8B8-4046FAB7A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Increases hypervisor complexity</a:t>
            </a:r>
          </a:p>
          <a:p>
            <a:pPr lvl="1"/>
            <a:r>
              <a:rPr lang="en-US" dirty="0"/>
              <a:t>Must emulate buses, bridges, devices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Significant performance overhead</a:t>
            </a:r>
          </a:p>
          <a:p>
            <a:pPr lvl="1"/>
            <a:r>
              <a:rPr lang="en-US" dirty="0"/>
              <a:t>Lots of ”trap + emulate” behavior needed to handle </a:t>
            </a:r>
          </a:p>
          <a:p>
            <a:pPr lvl="2"/>
            <a:r>
              <a:rPr lang="en-US" dirty="0"/>
              <a:t>Reads/write to special MMIO regions (these are not just raw physical memory) – the device does things in response to memory accesses</a:t>
            </a:r>
          </a:p>
          <a:p>
            <a:pPr lvl="2"/>
            <a:r>
              <a:rPr lang="en-US" dirty="0"/>
              <a:t>I/O port access (same as above – device reacts to this)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82534B-71F6-4C5C-9E6C-7E5F9523C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3D5E15-4988-4D80-B349-5F4E2BCB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599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Device 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Recall: three abstractions of memory:</a:t>
            </a:r>
          </a:p>
          <a:p>
            <a:pPr marL="114300" indent="0">
              <a:buNone/>
            </a:pPr>
            <a:endParaRPr lang="en-US" sz="2400" dirty="0"/>
          </a:p>
        </p:txBody>
      </p:sp>
      <p:sp>
        <p:nvSpPr>
          <p:cNvPr id="4" name="Down Arrow 3"/>
          <p:cNvSpPr/>
          <p:nvPr/>
        </p:nvSpPr>
        <p:spPr>
          <a:xfrm>
            <a:off x="3200400" y="3072825"/>
            <a:ext cx="457200" cy="533400"/>
          </a:xfrm>
          <a:prstGeom prst="downArrow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" y="3682425"/>
            <a:ext cx="63246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152400" y="33776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0</a:t>
            </a:r>
          </a:p>
        </p:txBody>
      </p:sp>
      <p:sp>
        <p:nvSpPr>
          <p:cNvPr id="7" name="TextBox 19"/>
          <p:cNvSpPr txBox="1"/>
          <p:nvPr/>
        </p:nvSpPr>
        <p:spPr>
          <a:xfrm>
            <a:off x="6077496" y="337762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4GB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2463225"/>
            <a:ext cx="4401096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chemeClr val="tx1"/>
                </a:solidFill>
              </a:rPr>
              <a:t>Current Guest Process</a:t>
            </a:r>
          </a:p>
        </p:txBody>
      </p:sp>
      <p:sp>
        <p:nvSpPr>
          <p:cNvPr id="9" name="TextBox 15"/>
          <p:cNvSpPr txBox="1"/>
          <p:nvPr/>
        </p:nvSpPr>
        <p:spPr>
          <a:xfrm>
            <a:off x="152400" y="21584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0</a:t>
            </a:r>
          </a:p>
        </p:txBody>
      </p:sp>
      <p:sp>
        <p:nvSpPr>
          <p:cNvPr id="10" name="TextBox 16"/>
          <p:cNvSpPr txBox="1"/>
          <p:nvPr/>
        </p:nvSpPr>
        <p:spPr>
          <a:xfrm>
            <a:off x="6077496" y="215842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4GB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9696" y="2463225"/>
            <a:ext cx="1923504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chemeClr val="tx1"/>
                </a:solidFill>
              </a:rPr>
              <a:t>Guest OS</a:t>
            </a:r>
          </a:p>
        </p:txBody>
      </p:sp>
      <p:sp>
        <p:nvSpPr>
          <p:cNvPr id="12" name="TextBox 31"/>
          <p:cNvSpPr txBox="1"/>
          <p:nvPr/>
        </p:nvSpPr>
        <p:spPr>
          <a:xfrm>
            <a:off x="6705600" y="2438400"/>
            <a:ext cx="1495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/>
              <a:t>Virtual </a:t>
            </a:r>
          </a:p>
          <a:p>
            <a:pPr algn="ctr"/>
            <a:r>
              <a:rPr lang="en-US" sz="1600" b="1" dirty="0"/>
              <a:t>Address Spaces</a:t>
            </a:r>
          </a:p>
        </p:txBody>
      </p:sp>
      <p:sp>
        <p:nvSpPr>
          <p:cNvPr id="13" name="TextBox 37"/>
          <p:cNvSpPr txBox="1"/>
          <p:nvPr/>
        </p:nvSpPr>
        <p:spPr>
          <a:xfrm>
            <a:off x="6705600" y="3657600"/>
            <a:ext cx="14952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/>
              <a:t>Guest Physical</a:t>
            </a:r>
          </a:p>
          <a:p>
            <a:pPr algn="ctr"/>
            <a:r>
              <a:rPr lang="en-US" sz="1600" b="1" dirty="0"/>
              <a:t>Address Spaces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8600" y="3682425"/>
            <a:ext cx="28956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chemeClr val="tx1"/>
                </a:solidFill>
              </a:rPr>
              <a:t>Virtual RAM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43600" y="3682425"/>
            <a:ext cx="6096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/>
                </a:solidFill>
              </a:rPr>
              <a:t>Virtual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ROM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953000" y="3682425"/>
            <a:ext cx="8382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rgbClr val="FF0000"/>
                </a:solidFill>
              </a:rPr>
              <a:t>Virtual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</a:rPr>
              <a:t>Devices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191000" y="3682425"/>
            <a:ext cx="5334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dirty="0">
                <a:solidFill>
                  <a:srgbClr val="FF0000"/>
                </a:solidFill>
              </a:rPr>
              <a:t>Virtual</a:t>
            </a:r>
          </a:p>
          <a:p>
            <a:pPr algn="ctr"/>
            <a:r>
              <a:rPr lang="en-US" sz="900" dirty="0">
                <a:solidFill>
                  <a:srgbClr val="FF0000"/>
                </a:solidFill>
              </a:rPr>
              <a:t>Frame</a:t>
            </a:r>
          </a:p>
          <a:p>
            <a:pPr algn="ctr"/>
            <a:r>
              <a:rPr lang="en-US" sz="900" dirty="0">
                <a:solidFill>
                  <a:srgbClr val="FF0000"/>
                </a:solidFill>
              </a:rPr>
              <a:t>Buffer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" y="4901625"/>
            <a:ext cx="6324600" cy="533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2400" y="45968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0</a:t>
            </a:r>
          </a:p>
        </p:txBody>
      </p:sp>
      <p:sp>
        <p:nvSpPr>
          <p:cNvPr id="20" name="TextBox 20"/>
          <p:cNvSpPr txBox="1"/>
          <p:nvPr/>
        </p:nvSpPr>
        <p:spPr>
          <a:xfrm>
            <a:off x="6077496" y="4596825"/>
            <a:ext cx="579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4GB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6705600" y="4876800"/>
            <a:ext cx="14134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/>
              <a:t>Host Physical</a:t>
            </a:r>
          </a:p>
          <a:p>
            <a:pPr algn="ctr"/>
            <a:r>
              <a:rPr lang="en-US" sz="1600" b="1" dirty="0"/>
              <a:t>Address Space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28600" y="4901625"/>
            <a:ext cx="35814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>
                <a:solidFill>
                  <a:schemeClr val="tx1"/>
                </a:solidFill>
              </a:rPr>
              <a:t>RAM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019800" y="4901625"/>
            <a:ext cx="5334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/>
                </a:solidFill>
              </a:rPr>
              <a:t>ROM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91000" y="4901625"/>
            <a:ext cx="8382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/>
                </a:solidFill>
              </a:rPr>
              <a:t>Devices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410200" y="4901625"/>
            <a:ext cx="533400" cy="5334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50" dirty="0">
                <a:solidFill>
                  <a:schemeClr val="tx1"/>
                </a:solidFill>
              </a:rPr>
              <a:t>Frame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Buffer</a:t>
            </a:r>
          </a:p>
        </p:txBody>
      </p:sp>
      <p:sp>
        <p:nvSpPr>
          <p:cNvPr id="26" name="Down Arrow 25"/>
          <p:cNvSpPr/>
          <p:nvPr/>
        </p:nvSpPr>
        <p:spPr>
          <a:xfrm>
            <a:off x="3200400" y="4292025"/>
            <a:ext cx="457200" cy="533400"/>
          </a:xfrm>
          <a:prstGeom prst="downArrow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13D95-0569-4AD4-8706-96E6A7B867B5}" type="slidenum">
              <a:rPr lang="en-US" smtClean="0"/>
              <a:t>8</a:t>
            </a:fld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C4CF95-9D2F-C64B-A692-91A5585CD754}"/>
              </a:ext>
            </a:extLst>
          </p:cNvPr>
          <p:cNvSpPr/>
          <p:nvPr/>
        </p:nvSpPr>
        <p:spPr>
          <a:xfrm>
            <a:off x="575310" y="5480745"/>
            <a:ext cx="563118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Source: http://www.cs.cmu.edu/~412/lectures/L04_VTx.pptx</a:t>
            </a:r>
          </a:p>
        </p:txBody>
      </p:sp>
      <p:sp>
        <p:nvSpPr>
          <p:cNvPr id="30" name="Footer Placeholder 3">
            <a:extLst>
              <a:ext uri="{FF2B5EF4-FFF2-40B4-BE49-F238E27FC236}">
                <a16:creationId xmlns:a16="http://schemas.microsoft.com/office/drawing/2014/main" id="{B77E73E4-3946-3D4A-993F-344325CE2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14800" y="6356350"/>
            <a:ext cx="2895600" cy="365125"/>
          </a:xfrm>
        </p:spPr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3DD35DA8-553B-E34E-803D-56EE180C6757}"/>
              </a:ext>
            </a:extLst>
          </p:cNvPr>
          <p:cNvSpPr/>
          <p:nvPr/>
        </p:nvSpPr>
        <p:spPr>
          <a:xfrm>
            <a:off x="3706699" y="3563878"/>
            <a:ext cx="2367683" cy="826532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A49E5-95DE-F947-B4DD-4BA04B2F1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Paravirtualization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8B878-B891-7749-981E-30780B84C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Rather than emulate exact device specifications, what if the hypervisor exposed a simpler interface?</a:t>
            </a:r>
          </a:p>
          <a:p>
            <a:endParaRPr lang="en-US" dirty="0"/>
          </a:p>
          <a:p>
            <a:r>
              <a:rPr lang="en-US" dirty="0"/>
              <a:t>Guest &lt;-&gt; hypervisor “device” interactions could be designed to avoid some virtualization overhead</a:t>
            </a:r>
          </a:p>
          <a:p>
            <a:endParaRPr lang="en-US" dirty="0"/>
          </a:p>
          <a:p>
            <a:r>
              <a:rPr lang="en-US" dirty="0"/>
              <a:t>Instead of issuing memory/IO operations that must be </a:t>
            </a:r>
            <a:r>
              <a:rPr lang="en-US" dirty="0" err="1"/>
              <a:t>trapped+emulated</a:t>
            </a:r>
            <a:r>
              <a:rPr lang="en-US" dirty="0"/>
              <a:t>, the guest could ask the hypervisor to perform a higher level operation (e.g., write some data to a hard drive)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41DC1-19C3-9643-BA8A-89C5EEE4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CSE 522S – Advanced Operating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C38903-FE66-234C-B477-0F93B970C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75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4607</TotalTime>
  <Words>1608</Words>
  <Application>Microsoft Office PowerPoint</Application>
  <PresentationFormat>On-screen Show (4:3)</PresentationFormat>
  <Paragraphs>258</Paragraphs>
  <Slides>21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Georgia</vt:lpstr>
      <vt:lpstr>Verdana</vt:lpstr>
      <vt:lpstr>Office Theme</vt:lpstr>
      <vt:lpstr>I/O Virtualization</vt:lpstr>
      <vt:lpstr>I/O Virtualization</vt:lpstr>
      <vt:lpstr>Device Emulation</vt:lpstr>
      <vt:lpstr>Review: Device Access</vt:lpstr>
      <vt:lpstr>Emulating a Hard Disk Drive (HDD)</vt:lpstr>
      <vt:lpstr>Pros of Emulation</vt:lpstr>
      <vt:lpstr>Cons of Emulation</vt:lpstr>
      <vt:lpstr>Device Memory Management</vt:lpstr>
      <vt:lpstr>Device Paravirtualization</vt:lpstr>
      <vt:lpstr>e.g., Paravirtual network card</vt:lpstr>
      <vt:lpstr>virtio</vt:lpstr>
      <vt:lpstr>Pros/Cons of Paravirtualization</vt:lpstr>
      <vt:lpstr>Device Assignment</vt:lpstr>
      <vt:lpstr>Recall: IOMMU vs MMU</vt:lpstr>
      <vt:lpstr>Device Assignment in QEMU</vt:lpstr>
      <vt:lpstr>Device Assignment</vt:lpstr>
      <vt:lpstr>IOMMU vs Extended Page Tables</vt:lpstr>
      <vt:lpstr>Pros/Cons of Direct Device Assignment</vt:lpstr>
      <vt:lpstr>Today’s Studio</vt:lpstr>
      <vt:lpstr>Today’s Reading</vt:lpstr>
      <vt:lpstr>Project Milestone Demos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Sudvarg, Marion</cp:lastModifiedBy>
  <cp:revision>284</cp:revision>
  <dcterms:created xsi:type="dcterms:W3CDTF">2016-01-21T02:03:40Z</dcterms:created>
  <dcterms:modified xsi:type="dcterms:W3CDTF">2023-04-06T13:40:32Z</dcterms:modified>
</cp:coreProperties>
</file>