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318" r:id="rId3"/>
    <p:sldId id="319" r:id="rId4"/>
    <p:sldId id="320" r:id="rId5"/>
    <p:sldId id="321" r:id="rId6"/>
    <p:sldId id="260" r:id="rId7"/>
    <p:sldId id="331" r:id="rId8"/>
    <p:sldId id="322" r:id="rId9"/>
    <p:sldId id="332" r:id="rId10"/>
    <p:sldId id="323" r:id="rId11"/>
    <p:sldId id="324" r:id="rId12"/>
    <p:sldId id="325" r:id="rId13"/>
    <p:sldId id="310" r:id="rId14"/>
    <p:sldId id="333" r:id="rId15"/>
    <p:sldId id="336" r:id="rId16"/>
    <p:sldId id="326" r:id="rId17"/>
    <p:sldId id="327" r:id="rId18"/>
    <p:sldId id="328" r:id="rId19"/>
    <p:sldId id="268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0D1A"/>
    <a:srgbClr val="47FF4D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27"/>
  </p:normalViewPr>
  <p:slideViewPr>
    <p:cSldViewPr>
      <p:cViewPr varScale="1">
        <p:scale>
          <a:sx n="102" d="100"/>
          <a:sy n="102" d="100"/>
        </p:scale>
        <p:origin x="342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4FB44-D9BB-4AE5-A1A8-90C00510A7C0}" type="datetimeFigureOut">
              <a:rPr lang="en-US" smtClean="0"/>
              <a:pPr/>
              <a:t>3/21/2023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D4BF9-4F82-4169-95B0-797E1744D4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7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rgbClr val="720D1A"/>
                </a:solidFill>
                <a:latin typeface="Georgi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CSE 522S – Advanced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715000"/>
            <a:ext cx="9144000" cy="1143000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School_of_Engineering_and_Applied_Science_1line_rev(RGB)1000-0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5715000"/>
            <a:ext cx="4255605" cy="10668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20D1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720D1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CSE 522S – Advanced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720D1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CSE 522S – Advanced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20D1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20D1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20D1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14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Parallel Systems Seminar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BFBFBF"/>
                </a:solidFill>
              </a:defRPr>
            </a:lvl1pPr>
          </a:lstStyle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 descr="School_of_Engineering_and_Applied_Science_1line_rev(RGB)1000-01.pn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6131920"/>
            <a:ext cx="3200400" cy="80228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720D1A"/>
          </a:solidFill>
          <a:latin typeface="Georg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Device Memory Interaction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048000"/>
            <a:ext cx="9144000" cy="1752600"/>
          </a:xfrm>
        </p:spPr>
        <p:txBody>
          <a:bodyPr>
            <a:normAutofit/>
          </a:bodyPr>
          <a:lstStyle/>
          <a:p>
            <a:r>
              <a:rPr lang="en-US" sz="1800" dirty="0"/>
              <a:t>Marion Sudvarg, Chris Gill, David Ferry, Brian </a:t>
            </a:r>
            <a:r>
              <a:rPr lang="en-US" sz="1800" dirty="0" err="1"/>
              <a:t>Kocoloski</a:t>
            </a:r>
            <a:endParaRPr lang="en-US" sz="1800" dirty="0"/>
          </a:p>
          <a:p>
            <a:r>
              <a:rPr lang="en-US" sz="1800" dirty="0"/>
              <a:t>CSE 522S – Advanced Operating Systems</a:t>
            </a:r>
          </a:p>
          <a:p>
            <a:r>
              <a:rPr lang="en-US" sz="1800" dirty="0"/>
              <a:t>Washington University in St. Louis</a:t>
            </a:r>
          </a:p>
          <a:p>
            <a:r>
              <a:rPr lang="en-US" sz="1800" dirty="0"/>
              <a:t>St. Louis, MO 63130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6297-ED0F-445D-BBB8-F96F20353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Object-Oriented VMA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9A0880-148C-4F90-BC59-F99A9158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4983163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VMA is backed by a </a:t>
            </a:r>
            <a:r>
              <a:rPr lang="en-US" b="1" dirty="0" err="1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vm_area_struct</a:t>
            </a:r>
            <a:endParaRPr lang="en-US" b="1" dirty="0">
              <a:solidFill>
                <a:srgbClr val="720D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20000"/>
              </a:lnSpc>
            </a:pPr>
            <a:r>
              <a:rPr lang="en-US" dirty="0"/>
              <a:t>This backs a memory-mapped region</a:t>
            </a:r>
          </a:p>
          <a:p>
            <a:pPr>
              <a:lnSpc>
                <a:spcPct val="120000"/>
              </a:lnSpc>
            </a:pPr>
            <a:r>
              <a:rPr lang="en-US" dirty="0"/>
              <a:t>Contains a pointer to a </a:t>
            </a:r>
            <a:r>
              <a:rPr lang="en-US" b="1" dirty="0" err="1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vm_operations_struct</a:t>
            </a:r>
            <a:endParaRPr lang="en-US" b="1" dirty="0">
              <a:solidFill>
                <a:srgbClr val="720D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20000"/>
              </a:lnSpc>
            </a:pPr>
            <a:r>
              <a:rPr lang="en-US" dirty="0"/>
              <a:t>Recall the object-oriented operations provided by VFS!</a:t>
            </a:r>
          </a:p>
          <a:p>
            <a:pPr>
              <a:lnSpc>
                <a:spcPct val="120000"/>
              </a:lnSpc>
            </a:pPr>
            <a:r>
              <a:rPr lang="en-US" dirty="0"/>
              <a:t>For example, the </a:t>
            </a:r>
            <a:r>
              <a:rPr lang="en-US" b="1" dirty="0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</a:t>
            </a:r>
            <a:r>
              <a:rPr lang="en-US" dirty="0"/>
              <a:t> object has a </a:t>
            </a:r>
            <a:r>
              <a:rPr lang="en-US" b="1" dirty="0" err="1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file_operations</a:t>
            </a:r>
            <a:r>
              <a:rPr lang="en-US" b="1" dirty="0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table that allows different filesystems to define behavior for corresponding </a:t>
            </a:r>
            <a:r>
              <a:rPr lang="en-US" dirty="0" err="1"/>
              <a:t>syscalls</a:t>
            </a:r>
            <a:r>
              <a:rPr lang="en-US" dirty="0"/>
              <a:t> (</a:t>
            </a:r>
            <a:r>
              <a:rPr lang="en-US" b="1" dirty="0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</a:t>
            </a:r>
            <a:r>
              <a:rPr lang="en-US" dirty="0"/>
              <a:t>, </a:t>
            </a:r>
            <a:r>
              <a:rPr lang="en-US" b="1" dirty="0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</a:t>
            </a:r>
            <a:r>
              <a:rPr lang="en-US" dirty="0"/>
              <a:t>, </a:t>
            </a:r>
            <a:r>
              <a:rPr lang="en-US" b="1" dirty="0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  <a:r>
              <a:rPr lang="en-US" dirty="0"/>
              <a:t>, etc.)</a:t>
            </a:r>
          </a:p>
          <a:p>
            <a:pPr>
              <a:lnSpc>
                <a:spcPct val="120000"/>
              </a:lnSpc>
            </a:pPr>
            <a:r>
              <a:rPr lang="en-US" dirty="0"/>
              <a:t>Similarly, a VMA allows a driver to define what happens when it is opened, closed, and when a page not in memory is accessed</a:t>
            </a:r>
          </a:p>
          <a:p>
            <a:pPr>
              <a:lnSpc>
                <a:spcPct val="120000"/>
              </a:lnSpc>
            </a:pPr>
            <a:r>
              <a:rPr lang="en-US" dirty="0"/>
              <a:t>This is especially useful for when a process with a VMA forks (the VMA is copied) or exits (the VMA is destroyed)</a:t>
            </a:r>
          </a:p>
          <a:p>
            <a:pPr>
              <a:lnSpc>
                <a:spcPct val="120000"/>
              </a:lnSpc>
            </a:pPr>
            <a:r>
              <a:rPr lang="en-US" dirty="0"/>
              <a:t>Think of </a:t>
            </a:r>
            <a:r>
              <a:rPr lang="en-US" b="1" dirty="0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</a:t>
            </a:r>
            <a:r>
              <a:rPr lang="en-US" dirty="0"/>
              <a:t> as a constructor (and copy constructor) and </a:t>
            </a:r>
            <a:r>
              <a:rPr lang="en-US" b="1" dirty="0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close</a:t>
            </a:r>
            <a:r>
              <a:rPr lang="en-US" dirty="0"/>
              <a:t> as a destructor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02418A-3DCE-41FE-992A-B426E6177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782736-9890-4722-BD3D-A38F7E86D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1095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A0C9B-2F78-44F4-8A77-306DC507F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Direct I/O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54CC26-EC44-4EB2-94C6-597ED62735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3" y="990600"/>
            <a:ext cx="4495798" cy="5135563"/>
          </a:xfrm>
        </p:spPr>
        <p:txBody>
          <a:bodyPr>
            <a:noAutofit/>
          </a:bodyPr>
          <a:lstStyle/>
          <a:p>
            <a:pPr marL="228600" indent="-228600"/>
            <a:r>
              <a:rPr lang="en-US" sz="2200" dirty="0"/>
              <a:t>Recall: block I/O can be very slow!</a:t>
            </a:r>
          </a:p>
          <a:p>
            <a:pPr marL="228600" indent="-228600"/>
            <a:r>
              <a:rPr lang="en-US" sz="2200" dirty="0"/>
              <a:t>The page cache allows I/O requests to be served from RAM</a:t>
            </a:r>
          </a:p>
          <a:p>
            <a:pPr marL="228600" indent="-228600"/>
            <a:r>
              <a:rPr lang="en-US" sz="2200" dirty="0"/>
              <a:t>On cache miss or writeback, I/O scheduling performs:</a:t>
            </a:r>
          </a:p>
          <a:p>
            <a:pPr marL="457200" lvl="1" indent="-228600"/>
            <a:r>
              <a:rPr lang="en-US" sz="1800" dirty="0"/>
              <a:t>Request merging</a:t>
            </a:r>
          </a:p>
          <a:p>
            <a:pPr marL="457200" lvl="1" indent="-228600"/>
            <a:r>
              <a:rPr lang="en-US" sz="1800" dirty="0"/>
              <a:t>Request sorting</a:t>
            </a:r>
          </a:p>
          <a:p>
            <a:pPr marL="457200" lvl="1" indent="-228600"/>
            <a:r>
              <a:rPr lang="en-US" sz="1800" dirty="0"/>
              <a:t>Read-vs-write priority</a:t>
            </a:r>
          </a:p>
          <a:p>
            <a:pPr marL="228600" indent="-228600"/>
            <a:r>
              <a:rPr lang="en-US" sz="2200" dirty="0"/>
              <a:t>Alternatively, a driver can provide direct I/O access to </a:t>
            </a:r>
            <a:r>
              <a:rPr lang="en-US" sz="2200" dirty="0" err="1"/>
              <a:t>userspace</a:t>
            </a:r>
            <a:r>
              <a:rPr lang="en-US" sz="2200" dirty="0"/>
              <a:t> via mapped VMAs!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ADD62A-33BE-4337-AFAE-81D33FC1A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191C65-AA45-4D08-95D1-49EE2D7A3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304C33-D45B-4ED5-BC9D-4DEFA03E0789}"/>
              </a:ext>
            </a:extLst>
          </p:cNvPr>
          <p:cNvSpPr/>
          <p:nvPr/>
        </p:nvSpPr>
        <p:spPr>
          <a:xfrm flipH="1">
            <a:off x="6096000" y="1676400"/>
            <a:ext cx="609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B1DBC9-3DCD-4BF8-9F3A-47C0594089A2}"/>
              </a:ext>
            </a:extLst>
          </p:cNvPr>
          <p:cNvSpPr/>
          <p:nvPr/>
        </p:nvSpPr>
        <p:spPr>
          <a:xfrm flipH="1">
            <a:off x="6705600" y="1676400"/>
            <a:ext cx="609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69FA1C8-2CA5-4A90-AB7D-475ECFE69B8A}"/>
              </a:ext>
            </a:extLst>
          </p:cNvPr>
          <p:cNvSpPr/>
          <p:nvPr/>
        </p:nvSpPr>
        <p:spPr>
          <a:xfrm flipH="1">
            <a:off x="6096000" y="2133600"/>
            <a:ext cx="609600" cy="4572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81BD1FB-1CC4-4929-BC11-0CE0DE5BB38F}"/>
              </a:ext>
            </a:extLst>
          </p:cNvPr>
          <p:cNvSpPr/>
          <p:nvPr/>
        </p:nvSpPr>
        <p:spPr>
          <a:xfrm flipH="1">
            <a:off x="6705600" y="2133600"/>
            <a:ext cx="609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219F85D-B9E1-4F41-9B5E-505D7E435D2A}"/>
              </a:ext>
            </a:extLst>
          </p:cNvPr>
          <p:cNvSpPr/>
          <p:nvPr/>
        </p:nvSpPr>
        <p:spPr>
          <a:xfrm flipH="1">
            <a:off x="4876800" y="1676400"/>
            <a:ext cx="609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8FA12E3-F769-4269-A3AD-F85803A15F5E}"/>
              </a:ext>
            </a:extLst>
          </p:cNvPr>
          <p:cNvSpPr/>
          <p:nvPr/>
        </p:nvSpPr>
        <p:spPr>
          <a:xfrm flipH="1">
            <a:off x="5486400" y="1676400"/>
            <a:ext cx="609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C737C10-8B7D-4652-B0CF-FD788ADBE3AC}"/>
              </a:ext>
            </a:extLst>
          </p:cNvPr>
          <p:cNvSpPr/>
          <p:nvPr/>
        </p:nvSpPr>
        <p:spPr>
          <a:xfrm flipH="1">
            <a:off x="4876800" y="2133600"/>
            <a:ext cx="609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A9552CE-37C4-4D6A-B2B5-5DD5E7BF1C18}"/>
              </a:ext>
            </a:extLst>
          </p:cNvPr>
          <p:cNvSpPr/>
          <p:nvPr/>
        </p:nvSpPr>
        <p:spPr>
          <a:xfrm flipH="1">
            <a:off x="5486400" y="2133600"/>
            <a:ext cx="609600" cy="4572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76A35DF-7EF9-4C4B-BC21-0C9F267EF1C6}"/>
              </a:ext>
            </a:extLst>
          </p:cNvPr>
          <p:cNvSpPr/>
          <p:nvPr/>
        </p:nvSpPr>
        <p:spPr>
          <a:xfrm flipH="1">
            <a:off x="6096000" y="2590800"/>
            <a:ext cx="609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959D1AA-F6FA-4C72-9CE8-83FC416F4FB8}"/>
              </a:ext>
            </a:extLst>
          </p:cNvPr>
          <p:cNvSpPr/>
          <p:nvPr/>
        </p:nvSpPr>
        <p:spPr>
          <a:xfrm flipH="1">
            <a:off x="6705600" y="2590800"/>
            <a:ext cx="609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2D9B0C6-9235-43E0-8F0A-210E60EFFBD2}"/>
              </a:ext>
            </a:extLst>
          </p:cNvPr>
          <p:cNvSpPr/>
          <p:nvPr/>
        </p:nvSpPr>
        <p:spPr>
          <a:xfrm flipH="1">
            <a:off x="4876800" y="2590800"/>
            <a:ext cx="609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4D1F724-5962-4B22-B3B2-996C8FD21496}"/>
              </a:ext>
            </a:extLst>
          </p:cNvPr>
          <p:cNvSpPr/>
          <p:nvPr/>
        </p:nvSpPr>
        <p:spPr>
          <a:xfrm flipH="1">
            <a:off x="5486400" y="2590800"/>
            <a:ext cx="609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13297F2-5AE0-4F1F-96C3-AB7D440F7E4E}"/>
              </a:ext>
            </a:extLst>
          </p:cNvPr>
          <p:cNvCxnSpPr/>
          <p:nvPr/>
        </p:nvCxnSpPr>
        <p:spPr>
          <a:xfrm>
            <a:off x="5486400" y="1143000"/>
            <a:ext cx="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C8063410-8588-4524-B641-FEF142556C50}"/>
              </a:ext>
            </a:extLst>
          </p:cNvPr>
          <p:cNvCxnSpPr/>
          <p:nvPr/>
        </p:nvCxnSpPr>
        <p:spPr>
          <a:xfrm>
            <a:off x="6096000" y="1143000"/>
            <a:ext cx="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B921B179-8152-41D0-95E1-51EF98689BA0}"/>
              </a:ext>
            </a:extLst>
          </p:cNvPr>
          <p:cNvSpPr/>
          <p:nvPr/>
        </p:nvSpPr>
        <p:spPr>
          <a:xfrm flipH="1">
            <a:off x="6096000" y="4419600"/>
            <a:ext cx="609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28D5D4B-DD11-4D1B-A7F2-0E2994E86135}"/>
              </a:ext>
            </a:extLst>
          </p:cNvPr>
          <p:cNvSpPr/>
          <p:nvPr/>
        </p:nvSpPr>
        <p:spPr>
          <a:xfrm flipH="1">
            <a:off x="6705600" y="4419600"/>
            <a:ext cx="609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EDD51E0-1416-4CEE-B3DA-DDABDCC8AEE5}"/>
              </a:ext>
            </a:extLst>
          </p:cNvPr>
          <p:cNvSpPr/>
          <p:nvPr/>
        </p:nvSpPr>
        <p:spPr>
          <a:xfrm flipH="1">
            <a:off x="6705600" y="4876800"/>
            <a:ext cx="609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3844683-1262-47FF-8AE6-A080014914D9}"/>
              </a:ext>
            </a:extLst>
          </p:cNvPr>
          <p:cNvSpPr/>
          <p:nvPr/>
        </p:nvSpPr>
        <p:spPr>
          <a:xfrm flipH="1">
            <a:off x="4876800" y="4419600"/>
            <a:ext cx="609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C6EB71D-8690-4E2E-BAFC-84A079CBB499}"/>
              </a:ext>
            </a:extLst>
          </p:cNvPr>
          <p:cNvSpPr/>
          <p:nvPr/>
        </p:nvSpPr>
        <p:spPr>
          <a:xfrm flipH="1">
            <a:off x="5486400" y="4419600"/>
            <a:ext cx="609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9CBA8CB-3FD1-4963-A401-3AA9957CE9B6}"/>
              </a:ext>
            </a:extLst>
          </p:cNvPr>
          <p:cNvSpPr/>
          <p:nvPr/>
        </p:nvSpPr>
        <p:spPr>
          <a:xfrm flipH="1">
            <a:off x="4876800" y="4876800"/>
            <a:ext cx="609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2668E60-1E14-4340-8C71-3B4B47FC40E3}"/>
              </a:ext>
            </a:extLst>
          </p:cNvPr>
          <p:cNvSpPr/>
          <p:nvPr/>
        </p:nvSpPr>
        <p:spPr>
          <a:xfrm flipH="1">
            <a:off x="6096000" y="5334000"/>
            <a:ext cx="609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AB50475-AF7E-4640-912D-52AAA2B446B2}"/>
              </a:ext>
            </a:extLst>
          </p:cNvPr>
          <p:cNvSpPr/>
          <p:nvPr/>
        </p:nvSpPr>
        <p:spPr>
          <a:xfrm flipH="1">
            <a:off x="6705600" y="5334000"/>
            <a:ext cx="609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BBC1177-1F32-4287-8E34-860CCB385874}"/>
              </a:ext>
            </a:extLst>
          </p:cNvPr>
          <p:cNvSpPr/>
          <p:nvPr/>
        </p:nvSpPr>
        <p:spPr>
          <a:xfrm flipH="1">
            <a:off x="4876800" y="5334000"/>
            <a:ext cx="609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96E0C01-3FE6-4C21-A3D8-904BB2DC67A8}"/>
              </a:ext>
            </a:extLst>
          </p:cNvPr>
          <p:cNvSpPr/>
          <p:nvPr/>
        </p:nvSpPr>
        <p:spPr>
          <a:xfrm flipH="1">
            <a:off x="5486400" y="5334000"/>
            <a:ext cx="609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F870009D-C62E-409A-B3DA-4B7DA433CDEF}"/>
              </a:ext>
            </a:extLst>
          </p:cNvPr>
          <p:cNvCxnSpPr/>
          <p:nvPr/>
        </p:nvCxnSpPr>
        <p:spPr>
          <a:xfrm>
            <a:off x="5486400" y="3886200"/>
            <a:ext cx="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Down Arrow 2">
            <a:extLst>
              <a:ext uri="{FF2B5EF4-FFF2-40B4-BE49-F238E27FC236}">
                <a16:creationId xmlns:a16="http://schemas.microsoft.com/office/drawing/2014/main" id="{BE31DFC1-6988-4E0B-A60F-0057E37A0C7C}"/>
              </a:ext>
            </a:extLst>
          </p:cNvPr>
          <p:cNvSpPr/>
          <p:nvPr/>
        </p:nvSpPr>
        <p:spPr>
          <a:xfrm>
            <a:off x="5943600" y="3276600"/>
            <a:ext cx="484632" cy="97840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97154BC-EC09-4C62-A9CD-188DE2351168}"/>
              </a:ext>
            </a:extLst>
          </p:cNvPr>
          <p:cNvSpPr/>
          <p:nvPr/>
        </p:nvSpPr>
        <p:spPr>
          <a:xfrm flipH="1">
            <a:off x="5486400" y="4876800"/>
            <a:ext cx="1219200" cy="4572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EAB262D-4C93-4438-B648-C503A4B99CFA}"/>
              </a:ext>
            </a:extLst>
          </p:cNvPr>
          <p:cNvSpPr/>
          <p:nvPr/>
        </p:nvSpPr>
        <p:spPr>
          <a:xfrm flipH="1">
            <a:off x="7696200" y="1219200"/>
            <a:ext cx="609600" cy="4572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624A83C-B1AE-40F0-890F-105958B533AD}"/>
              </a:ext>
            </a:extLst>
          </p:cNvPr>
          <p:cNvSpPr/>
          <p:nvPr/>
        </p:nvSpPr>
        <p:spPr>
          <a:xfrm flipH="1">
            <a:off x="7696200" y="1676400"/>
            <a:ext cx="609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4D3C7D4-8DAD-4343-88B0-87800BCD4B91}"/>
              </a:ext>
            </a:extLst>
          </p:cNvPr>
          <p:cNvSpPr/>
          <p:nvPr/>
        </p:nvSpPr>
        <p:spPr>
          <a:xfrm flipH="1">
            <a:off x="7696200" y="2133600"/>
            <a:ext cx="609600" cy="4572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950DDA1-47AB-4CC2-B123-97AF547776E4}"/>
              </a:ext>
            </a:extLst>
          </p:cNvPr>
          <p:cNvSpPr/>
          <p:nvPr/>
        </p:nvSpPr>
        <p:spPr>
          <a:xfrm flipH="1">
            <a:off x="7696200" y="2590800"/>
            <a:ext cx="609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5439F4D-02F7-4D5C-ADA3-2EF041367645}"/>
              </a:ext>
            </a:extLst>
          </p:cNvPr>
          <p:cNvSpPr/>
          <p:nvPr/>
        </p:nvSpPr>
        <p:spPr>
          <a:xfrm flipH="1">
            <a:off x="7696200" y="3048000"/>
            <a:ext cx="609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E336A67-3BEA-4151-A2E4-1651E8F18A5D}"/>
              </a:ext>
            </a:extLst>
          </p:cNvPr>
          <p:cNvSpPr/>
          <p:nvPr/>
        </p:nvSpPr>
        <p:spPr>
          <a:xfrm flipH="1">
            <a:off x="7696200" y="3505200"/>
            <a:ext cx="609600" cy="4572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D1D82C1-2B8E-4E9A-8C1B-8F914C7D50FE}"/>
              </a:ext>
            </a:extLst>
          </p:cNvPr>
          <p:cNvSpPr/>
          <p:nvPr/>
        </p:nvSpPr>
        <p:spPr>
          <a:xfrm flipH="1">
            <a:off x="7696200" y="4419600"/>
            <a:ext cx="609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259CE0D-BEAB-47AA-BF05-9FF478BDF63B}"/>
              </a:ext>
            </a:extLst>
          </p:cNvPr>
          <p:cNvSpPr/>
          <p:nvPr/>
        </p:nvSpPr>
        <p:spPr>
          <a:xfrm flipH="1">
            <a:off x="7696200" y="4876800"/>
            <a:ext cx="609600" cy="4572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B4270EE-CC4C-4C15-8B5E-5960E2D254AB}"/>
              </a:ext>
            </a:extLst>
          </p:cNvPr>
          <p:cNvSpPr/>
          <p:nvPr/>
        </p:nvSpPr>
        <p:spPr>
          <a:xfrm flipH="1">
            <a:off x="7696200" y="3962400"/>
            <a:ext cx="609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E4C5A436-F098-4E84-BB6C-73E4A43DD12F}"/>
              </a:ext>
            </a:extLst>
          </p:cNvPr>
          <p:cNvSpPr/>
          <p:nvPr/>
        </p:nvSpPr>
        <p:spPr>
          <a:xfrm flipH="1">
            <a:off x="7696200" y="5334000"/>
            <a:ext cx="609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A6AB4B15-ED82-4FBF-9DA6-ADD93A884F28}"/>
              </a:ext>
            </a:extLst>
          </p:cNvPr>
          <p:cNvCxnSpPr/>
          <p:nvPr/>
        </p:nvCxnSpPr>
        <p:spPr>
          <a:xfrm flipH="1">
            <a:off x="8305800" y="5334000"/>
            <a:ext cx="762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3888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EDEF2-26F9-4A4C-AC37-4CC95752A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 Memory Access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DDC8F-25A7-4CD6-89FF-AA0912531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8207" y="2460576"/>
            <a:ext cx="5204540" cy="2424527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DMA allows devices to access main memory directly, bypassing the CPU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0934D2-8659-4986-9137-87ACCDA87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A1BC07-830A-4224-B485-2F742720C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873FC36-8668-43CD-B3E2-000FB12A04AE}"/>
              </a:ext>
            </a:extLst>
          </p:cNvPr>
          <p:cNvSpPr/>
          <p:nvPr/>
        </p:nvSpPr>
        <p:spPr>
          <a:xfrm>
            <a:off x="742029" y="1011778"/>
            <a:ext cx="731838" cy="73183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579247C-C776-481F-BDF1-B85152F5BB8B}"/>
              </a:ext>
            </a:extLst>
          </p:cNvPr>
          <p:cNvSpPr/>
          <p:nvPr/>
        </p:nvSpPr>
        <p:spPr>
          <a:xfrm>
            <a:off x="457200" y="2371344"/>
            <a:ext cx="1301496" cy="13014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Northbridge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6686A15-F4F3-4ACC-9B26-EDBC16974553}"/>
              </a:ext>
            </a:extLst>
          </p:cNvPr>
          <p:cNvSpPr/>
          <p:nvPr/>
        </p:nvSpPr>
        <p:spPr>
          <a:xfrm>
            <a:off x="457200" y="4340033"/>
            <a:ext cx="1301496" cy="13014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Southbridge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16C2B8C-EED4-4B55-B865-86FCC296607E}"/>
              </a:ext>
            </a:extLst>
          </p:cNvPr>
          <p:cNvSpPr/>
          <p:nvPr/>
        </p:nvSpPr>
        <p:spPr>
          <a:xfrm>
            <a:off x="2872660" y="2482436"/>
            <a:ext cx="228600" cy="1066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EF62E22-E750-4D1A-8B6F-40B33FA0246A}"/>
              </a:ext>
            </a:extLst>
          </p:cNvPr>
          <p:cNvSpPr/>
          <p:nvPr/>
        </p:nvSpPr>
        <p:spPr>
          <a:xfrm>
            <a:off x="3025060" y="2634836"/>
            <a:ext cx="228600" cy="1066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80244E6-F739-4645-B319-E54ACBC2C82F}"/>
              </a:ext>
            </a:extLst>
          </p:cNvPr>
          <p:cNvSpPr/>
          <p:nvPr/>
        </p:nvSpPr>
        <p:spPr>
          <a:xfrm>
            <a:off x="3177460" y="2787236"/>
            <a:ext cx="228600" cy="1066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A29A56E-5EFF-403B-B927-3B32DF2060FE}"/>
              </a:ext>
            </a:extLst>
          </p:cNvPr>
          <p:cNvSpPr/>
          <p:nvPr/>
        </p:nvSpPr>
        <p:spPr>
          <a:xfrm>
            <a:off x="3329860" y="2939636"/>
            <a:ext cx="228600" cy="1066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CA721B6-0E1C-4519-830B-543783E44FF2}"/>
              </a:ext>
            </a:extLst>
          </p:cNvPr>
          <p:cNvCxnSpPr>
            <a:stCxn id="6" idx="2"/>
            <a:endCxn id="7" idx="0"/>
          </p:cNvCxnSpPr>
          <p:nvPr/>
        </p:nvCxnSpPr>
        <p:spPr>
          <a:xfrm>
            <a:off x="1107948" y="1743616"/>
            <a:ext cx="0" cy="62772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7945D3A-CCF9-4DC8-8EAC-266D770DB942}"/>
              </a:ext>
            </a:extLst>
          </p:cNvPr>
          <p:cNvCxnSpPr>
            <a:cxnSpLocks/>
            <a:stCxn id="7" idx="2"/>
            <a:endCxn id="8" idx="0"/>
          </p:cNvCxnSpPr>
          <p:nvPr/>
        </p:nvCxnSpPr>
        <p:spPr>
          <a:xfrm>
            <a:off x="1107948" y="3672840"/>
            <a:ext cx="0" cy="66719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CBBEDC4-E9E0-4659-80DA-5C7641667118}"/>
              </a:ext>
            </a:extLst>
          </p:cNvPr>
          <p:cNvSpPr txBox="1"/>
          <p:nvPr/>
        </p:nvSpPr>
        <p:spPr>
          <a:xfrm>
            <a:off x="2941481" y="2157038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RAM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0E99CC8-26CD-468B-99D3-6F48D46EEC2E}"/>
              </a:ext>
            </a:extLst>
          </p:cNvPr>
          <p:cNvCxnSpPr>
            <a:cxnSpLocks/>
            <a:stCxn id="7" idx="3"/>
            <a:endCxn id="9" idx="1"/>
          </p:cNvCxnSpPr>
          <p:nvPr/>
        </p:nvCxnSpPr>
        <p:spPr>
          <a:xfrm flipV="1">
            <a:off x="1758696" y="3015836"/>
            <a:ext cx="1113964" cy="625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7C31056-1F36-4B5F-882E-6AE3AE8AAA02}"/>
              </a:ext>
            </a:extLst>
          </p:cNvPr>
          <p:cNvCxnSpPr>
            <a:cxnSpLocks/>
            <a:stCxn id="8" idx="3"/>
            <a:endCxn id="22" idx="1"/>
          </p:cNvCxnSpPr>
          <p:nvPr/>
        </p:nvCxnSpPr>
        <p:spPr>
          <a:xfrm>
            <a:off x="1758696" y="4990781"/>
            <a:ext cx="1116857" cy="1724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2" name="Picture 21" descr="A close-up of a circuit board&#10;&#10;Description automatically generated with medium confidence">
            <a:extLst>
              <a:ext uri="{FF2B5EF4-FFF2-40B4-BE49-F238E27FC236}">
                <a16:creationId xmlns:a16="http://schemas.microsoft.com/office/drawing/2014/main" id="{F9C70133-4520-4647-83DE-1B5C2AAEAA2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17" t="12643" r="14950" b="11913"/>
          <a:stretch/>
        </p:blipFill>
        <p:spPr>
          <a:xfrm>
            <a:off x="2875553" y="4582829"/>
            <a:ext cx="1432243" cy="850394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97AE9241-7BC4-405C-8B06-F06B6FA8861E}"/>
              </a:ext>
            </a:extLst>
          </p:cNvPr>
          <p:cNvSpPr/>
          <p:nvPr/>
        </p:nvSpPr>
        <p:spPr>
          <a:xfrm>
            <a:off x="1172116" y="1632442"/>
            <a:ext cx="237584" cy="23758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10C48C4-D704-4299-B25C-8E5366181929}"/>
              </a:ext>
            </a:extLst>
          </p:cNvPr>
          <p:cNvSpPr/>
          <p:nvPr/>
        </p:nvSpPr>
        <p:spPr>
          <a:xfrm>
            <a:off x="2868168" y="5062250"/>
            <a:ext cx="237584" cy="23758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/>
              <a:t>DMA</a:t>
            </a:r>
          </a:p>
        </p:txBody>
      </p:sp>
    </p:spTree>
    <p:extLst>
      <p:ext uri="{BB962C8B-B14F-4D97-AF65-F5344CB8AC3E}">
        <p14:creationId xmlns:p14="http://schemas.microsoft.com/office/powerpoint/2010/main" val="596545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0.01922 L -0.00122 0.17385 L 0.16579 0.17385 L -0.00035 0.17662 L -0.00035 0.00324 L -0.00122 0.45139 L 0.18888 0.45672 L 0.18888 0.45533 L 0.18888 0.45533 L 0.18993 0.45811 " pathEditMode="relative" ptsTypes="AAAAAAAAAA">
                                      <p:cBhvr>
                                        <p:cTn id="6" dur="1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0.0007 L -0.18576 0.00602 L -0.18576 -0.28472 L -0.00156 -0.29004 L -0.18576 -0.28356 L -0.18663 0.00741 L -0.00052 0.0007 Z " pathEditMode="relative" ptsTypes="AAAAAAA">
                                      <p:cBhvr>
                                        <p:cTn id="14" dur="6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6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00616-E790-F941-814E-FDDD392DE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IOMMU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6E43C4-33FB-AA43-B837-4526DD941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AD8082-10C6-8D4D-A61C-A5C2BE71F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0905415-7DFB-0F40-8292-64ADFE8644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309" y="1417638"/>
            <a:ext cx="4448068" cy="44196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92F6200-0D18-7E4C-B3DA-B2CCFBCB3B5C}"/>
              </a:ext>
            </a:extLst>
          </p:cNvPr>
          <p:cNvSpPr txBox="1"/>
          <p:nvPr/>
        </p:nvSpPr>
        <p:spPr>
          <a:xfrm>
            <a:off x="76200" y="5819794"/>
            <a:ext cx="52082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Source: https://en.wikipedia.org/wiki/Input-output_memory_management_unit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117924-5112-86FA-223C-2650965636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0" y="1677195"/>
            <a:ext cx="3886200" cy="388304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Connects DMA-capable I/O bus to main memory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Translates device-visible virtual addresses to physical addresses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Provides memory protection from faulty/malicious devices</a:t>
            </a:r>
          </a:p>
        </p:txBody>
      </p:sp>
    </p:spTree>
    <p:extLst>
      <p:ext uri="{BB962C8B-B14F-4D97-AF65-F5344CB8AC3E}">
        <p14:creationId xmlns:p14="http://schemas.microsoft.com/office/powerpoint/2010/main" val="7067885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0F706-5BC3-4A0D-A0D7-4B6B3DFC7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Synchronous DMA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609311-F27E-4BD0-BFD4-7F17E5C705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0" y="1600200"/>
            <a:ext cx="4572000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/>
              <a:t>Driver provides a read() function for the device in the VFS operations table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Process makes a read() </a:t>
            </a:r>
            <a:r>
              <a:rPr lang="en-US" dirty="0" err="1"/>
              <a:t>syscall</a:t>
            </a:r>
            <a:r>
              <a:rPr lang="en-US" dirty="0"/>
              <a:t> (blocking)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Driver function allocates a DMA buffer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Maps buffer into process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Driver provides hardware with buffer address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Hardware writes data to buffer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Hardware raises interrupt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Interrupt handler runs and awakens the process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07C674-7405-4618-A31F-D2027D386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684C0E-D2B8-49A3-B97F-26AB672FE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14</a:t>
            </a:fld>
            <a:endParaRPr lang="en-US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CFAB4A7-09E1-4167-95DA-76A175C406CA}"/>
              </a:ext>
            </a:extLst>
          </p:cNvPr>
          <p:cNvCxnSpPr>
            <a:cxnSpLocks/>
          </p:cNvCxnSpPr>
          <p:nvPr/>
        </p:nvCxnSpPr>
        <p:spPr>
          <a:xfrm>
            <a:off x="152400" y="2667000"/>
            <a:ext cx="3505200" cy="0"/>
          </a:xfrm>
          <a:prstGeom prst="line">
            <a:avLst/>
          </a:prstGeom>
          <a:ln w="3810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64A684BA-D134-4D56-8CCD-FB8164D89688}"/>
              </a:ext>
            </a:extLst>
          </p:cNvPr>
          <p:cNvSpPr/>
          <p:nvPr/>
        </p:nvSpPr>
        <p:spPr>
          <a:xfrm>
            <a:off x="685800" y="12192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Process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E7BB010-B3CF-408B-AD03-737E0FD8B1D9}"/>
              </a:ext>
            </a:extLst>
          </p:cNvPr>
          <p:cNvCxnSpPr>
            <a:cxnSpLocks/>
            <a:stCxn id="24" idx="2"/>
            <a:endCxn id="27" idx="0"/>
          </p:cNvCxnSpPr>
          <p:nvPr/>
        </p:nvCxnSpPr>
        <p:spPr>
          <a:xfrm flipH="1">
            <a:off x="1117092" y="2133600"/>
            <a:ext cx="25908" cy="11856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3AF8785C-B4A7-48FA-88CF-564FCB1CFD9E}"/>
              </a:ext>
            </a:extLst>
          </p:cNvPr>
          <p:cNvSpPr/>
          <p:nvPr/>
        </p:nvSpPr>
        <p:spPr>
          <a:xfrm>
            <a:off x="627888" y="3319273"/>
            <a:ext cx="978408" cy="97840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Syscall</a:t>
            </a:r>
            <a:r>
              <a:rPr lang="en-US" dirty="0"/>
              <a:t> Handler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41F6B01-438E-47B9-9C58-CB181D2AB246}"/>
              </a:ext>
            </a:extLst>
          </p:cNvPr>
          <p:cNvSpPr txBox="1"/>
          <p:nvPr/>
        </p:nvSpPr>
        <p:spPr>
          <a:xfrm>
            <a:off x="1117092" y="2286870"/>
            <a:ext cx="2117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syscall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(__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NR_read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4B3EC7A-32BA-4931-B9AC-FF9C987EB9FB}"/>
              </a:ext>
            </a:extLst>
          </p:cNvPr>
          <p:cNvSpPr/>
          <p:nvPr/>
        </p:nvSpPr>
        <p:spPr>
          <a:xfrm>
            <a:off x="2081784" y="3319273"/>
            <a:ext cx="978408" cy="97840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Driver read()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47AEDB5-F7B5-40EC-BF88-5A0FE7AA6E7E}"/>
              </a:ext>
            </a:extLst>
          </p:cNvPr>
          <p:cNvCxnSpPr>
            <a:cxnSpLocks/>
            <a:stCxn id="27" idx="3"/>
            <a:endCxn id="35" idx="1"/>
          </p:cNvCxnSpPr>
          <p:nvPr/>
        </p:nvCxnSpPr>
        <p:spPr>
          <a:xfrm>
            <a:off x="1606296" y="3808477"/>
            <a:ext cx="47548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5B6A5827-6720-4EC4-8DD0-246C21BB1F2D}"/>
              </a:ext>
            </a:extLst>
          </p:cNvPr>
          <p:cNvSpPr/>
          <p:nvPr/>
        </p:nvSpPr>
        <p:spPr>
          <a:xfrm>
            <a:off x="2069592" y="2783151"/>
            <a:ext cx="1025180" cy="52048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DMA buffer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1CD1F1D4-975E-4A96-9689-5ABD06BB1DD4}"/>
              </a:ext>
            </a:extLst>
          </p:cNvPr>
          <p:cNvCxnSpPr>
            <a:cxnSpLocks/>
          </p:cNvCxnSpPr>
          <p:nvPr/>
        </p:nvCxnSpPr>
        <p:spPr>
          <a:xfrm>
            <a:off x="152400" y="4724400"/>
            <a:ext cx="3505200" cy="0"/>
          </a:xfrm>
          <a:prstGeom prst="line">
            <a:avLst/>
          </a:prstGeom>
          <a:ln w="3810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41" name="Picture 40" descr="A close-up of a circuit board&#10;&#10;Description automatically generated with medium confidence">
            <a:extLst>
              <a:ext uri="{FF2B5EF4-FFF2-40B4-BE49-F238E27FC236}">
                <a16:creationId xmlns:a16="http://schemas.microsoft.com/office/drawing/2014/main" id="{C81A18C3-1890-4096-9DBB-3125D878E1F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17" t="12643" r="14950" b="11913"/>
          <a:stretch/>
        </p:blipFill>
        <p:spPr>
          <a:xfrm>
            <a:off x="990600" y="5294773"/>
            <a:ext cx="1432243" cy="850394"/>
          </a:xfrm>
          <a:prstGeom prst="rect">
            <a:avLst/>
          </a:prstGeom>
        </p:spPr>
      </p:pic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54BD2B23-D8BC-49BF-8560-B155BF26B096}"/>
              </a:ext>
            </a:extLst>
          </p:cNvPr>
          <p:cNvCxnSpPr>
            <a:cxnSpLocks/>
            <a:stCxn id="35" idx="2"/>
            <a:endCxn id="41" idx="0"/>
          </p:cNvCxnSpPr>
          <p:nvPr/>
        </p:nvCxnSpPr>
        <p:spPr>
          <a:xfrm flipH="1">
            <a:off x="1706722" y="4297681"/>
            <a:ext cx="864266" cy="99709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E3CD2F1D-80DC-4467-A295-2D8A30FA3ECB}"/>
              </a:ext>
            </a:extLst>
          </p:cNvPr>
          <p:cNvSpPr txBox="1"/>
          <p:nvPr/>
        </p:nvSpPr>
        <p:spPr>
          <a:xfrm>
            <a:off x="1905000" y="4905826"/>
            <a:ext cx="19030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dostuff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(&amp;buffer)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94625072-4961-4E78-BE37-6FAF0A51DC5B}"/>
              </a:ext>
            </a:extLst>
          </p:cNvPr>
          <p:cNvCxnSpPr>
            <a:stCxn id="41" idx="0"/>
          </p:cNvCxnSpPr>
          <p:nvPr/>
        </p:nvCxnSpPr>
        <p:spPr>
          <a:xfrm flipV="1">
            <a:off x="1706722" y="1634598"/>
            <a:ext cx="316099" cy="36601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42C32614-99BC-46B2-BD0D-AD1243623CF9}"/>
              </a:ext>
            </a:extLst>
          </p:cNvPr>
          <p:cNvSpPr/>
          <p:nvPr/>
        </p:nvSpPr>
        <p:spPr>
          <a:xfrm>
            <a:off x="3234979" y="3429000"/>
            <a:ext cx="936999" cy="86867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Driver int. handler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D94CE12A-D905-4FED-B73A-10A0292295C8}"/>
              </a:ext>
            </a:extLst>
          </p:cNvPr>
          <p:cNvCxnSpPr>
            <a:stCxn id="41" idx="0"/>
            <a:endCxn id="48" idx="2"/>
          </p:cNvCxnSpPr>
          <p:nvPr/>
        </p:nvCxnSpPr>
        <p:spPr>
          <a:xfrm flipV="1">
            <a:off x="1706722" y="4297675"/>
            <a:ext cx="1996757" cy="99709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1" name="Lightning Bolt 50">
            <a:extLst>
              <a:ext uri="{FF2B5EF4-FFF2-40B4-BE49-F238E27FC236}">
                <a16:creationId xmlns:a16="http://schemas.microsoft.com/office/drawing/2014/main" id="{B1BBABBE-577D-49DA-838E-D9ADB27FA022}"/>
              </a:ext>
            </a:extLst>
          </p:cNvPr>
          <p:cNvSpPr/>
          <p:nvPr/>
        </p:nvSpPr>
        <p:spPr>
          <a:xfrm>
            <a:off x="2613662" y="4580354"/>
            <a:ext cx="391586" cy="298296"/>
          </a:xfrm>
          <a:prstGeom prst="lightningBol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6BA72FC9-4619-4779-95C7-A881122B93B2}"/>
              </a:ext>
            </a:extLst>
          </p:cNvPr>
          <p:cNvCxnSpPr>
            <a:stCxn id="48" idx="0"/>
          </p:cNvCxnSpPr>
          <p:nvPr/>
        </p:nvCxnSpPr>
        <p:spPr>
          <a:xfrm flipH="1" flipV="1">
            <a:off x="1600200" y="2133600"/>
            <a:ext cx="2103279" cy="12954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B84E8F16-E6CB-4C6B-BE23-E471B2BFB99A}"/>
              </a:ext>
            </a:extLst>
          </p:cNvPr>
          <p:cNvSpPr txBox="1"/>
          <p:nvPr/>
        </p:nvSpPr>
        <p:spPr>
          <a:xfrm>
            <a:off x="-48830" y="2307314"/>
            <a:ext cx="1148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Userspace</a:t>
            </a:r>
            <a:endParaRPr lang="en-US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6A76941-FC22-47D9-A4B0-6AE3BAECC20E}"/>
              </a:ext>
            </a:extLst>
          </p:cNvPr>
          <p:cNvSpPr txBox="1"/>
          <p:nvPr/>
        </p:nvSpPr>
        <p:spPr>
          <a:xfrm>
            <a:off x="-56637" y="2653944"/>
            <a:ext cx="786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Kernel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4928FEF-B8BE-4566-82AE-2541C541DF03}"/>
              </a:ext>
            </a:extLst>
          </p:cNvPr>
          <p:cNvSpPr txBox="1"/>
          <p:nvPr/>
        </p:nvSpPr>
        <p:spPr>
          <a:xfrm>
            <a:off x="-45728" y="4721160"/>
            <a:ext cx="811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Device</a:t>
            </a:r>
          </a:p>
        </p:txBody>
      </p:sp>
    </p:spTree>
    <p:extLst>
      <p:ext uri="{BB962C8B-B14F-4D97-AF65-F5344CB8AC3E}">
        <p14:creationId xmlns:p14="http://schemas.microsoft.com/office/powerpoint/2010/main" val="896162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0 L -0.06111 -0.20394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56" y="-10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9" grpId="0" animBg="1"/>
      <p:bldP spid="39" grpId="1" animBg="1"/>
      <p:bldP spid="45" grpId="0"/>
      <p:bldP spid="5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4F19D-D371-4572-861C-B321D3EA4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/>
              <a:t>Asynchronous DMA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B9ED9-E33F-43F4-89E7-69FEB06C9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1600199"/>
          </a:xfrm>
        </p:spPr>
        <p:txBody>
          <a:bodyPr>
            <a:normAutofit fontScale="77500" lnSpcReduction="20000"/>
          </a:bodyPr>
          <a:lstStyle/>
          <a:p>
            <a:pPr marL="228600" indent="-228600">
              <a:lnSpc>
                <a:spcPct val="120000"/>
              </a:lnSpc>
            </a:pPr>
            <a:r>
              <a:rPr lang="en-US" dirty="0"/>
              <a:t>Some hardware should always push data</a:t>
            </a:r>
          </a:p>
          <a:p>
            <a:pPr marL="228600" indent="-228600">
              <a:lnSpc>
                <a:spcPct val="120000"/>
              </a:lnSpc>
            </a:pPr>
            <a:r>
              <a:rPr lang="en-US" dirty="0"/>
              <a:t>e.g. network cards</a:t>
            </a:r>
          </a:p>
          <a:p>
            <a:pPr marL="228600" indent="-228600">
              <a:lnSpc>
                <a:spcPct val="120000"/>
              </a:lnSpc>
            </a:pPr>
            <a:r>
              <a:rPr lang="en-US" dirty="0"/>
              <a:t>A listening socket should continue to get data even while the server process is not blocked on read()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12CFCB-4139-4330-8173-866AF4E4F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8F27F3-434B-4FE7-830F-513C7BB24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15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9EF96D8-EE91-4B42-B59A-D876B1B279D7}"/>
              </a:ext>
            </a:extLst>
          </p:cNvPr>
          <p:cNvCxnSpPr>
            <a:cxnSpLocks/>
          </p:cNvCxnSpPr>
          <p:nvPr/>
        </p:nvCxnSpPr>
        <p:spPr>
          <a:xfrm>
            <a:off x="152400" y="3505200"/>
            <a:ext cx="3505200" cy="0"/>
          </a:xfrm>
          <a:prstGeom prst="line">
            <a:avLst/>
          </a:prstGeom>
          <a:ln w="3810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6002D55E-1E09-4341-B7C1-95D6CA71E091}"/>
              </a:ext>
            </a:extLst>
          </p:cNvPr>
          <p:cNvSpPr/>
          <p:nvPr/>
        </p:nvSpPr>
        <p:spPr>
          <a:xfrm>
            <a:off x="2073481" y="3680754"/>
            <a:ext cx="1025180" cy="52048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DMA buffer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FCC5034-42B6-4C2C-A5F9-5AEBBD2E712E}"/>
              </a:ext>
            </a:extLst>
          </p:cNvPr>
          <p:cNvCxnSpPr>
            <a:cxnSpLocks/>
          </p:cNvCxnSpPr>
          <p:nvPr/>
        </p:nvCxnSpPr>
        <p:spPr>
          <a:xfrm>
            <a:off x="152400" y="4891708"/>
            <a:ext cx="3505200" cy="0"/>
          </a:xfrm>
          <a:prstGeom prst="line">
            <a:avLst/>
          </a:prstGeom>
          <a:ln w="3810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8B9FB24A-233A-4512-967F-B92F34CDF8B8}"/>
              </a:ext>
            </a:extLst>
          </p:cNvPr>
          <p:cNvSpPr txBox="1"/>
          <p:nvPr/>
        </p:nvSpPr>
        <p:spPr>
          <a:xfrm>
            <a:off x="1800236" y="4888704"/>
            <a:ext cx="19030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dostuff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(&amp;buffer)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E7579BB-5BBB-4B47-B87B-8EF05C71981F}"/>
              </a:ext>
            </a:extLst>
          </p:cNvPr>
          <p:cNvSpPr/>
          <p:nvPr/>
        </p:nvSpPr>
        <p:spPr>
          <a:xfrm>
            <a:off x="1120401" y="3711679"/>
            <a:ext cx="936999" cy="86867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Driver int. handler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0417CD5-B11B-4834-B9E1-9EE72AB2FB77}"/>
              </a:ext>
            </a:extLst>
          </p:cNvPr>
          <p:cNvSpPr txBox="1"/>
          <p:nvPr/>
        </p:nvSpPr>
        <p:spPr>
          <a:xfrm>
            <a:off x="-45728" y="4528665"/>
            <a:ext cx="786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Kernel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8B6A41E-354A-4609-91F2-A8628981D733}"/>
              </a:ext>
            </a:extLst>
          </p:cNvPr>
          <p:cNvSpPr txBox="1"/>
          <p:nvPr/>
        </p:nvSpPr>
        <p:spPr>
          <a:xfrm>
            <a:off x="-45728" y="4888468"/>
            <a:ext cx="811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Device</a:t>
            </a:r>
          </a:p>
        </p:txBody>
      </p:sp>
      <p:pic>
        <p:nvPicPr>
          <p:cNvPr id="26" name="Picture 25" descr="A picture containing electronics&#10;&#10;Description automatically generated">
            <a:extLst>
              <a:ext uri="{FF2B5EF4-FFF2-40B4-BE49-F238E27FC236}">
                <a16:creationId xmlns:a16="http://schemas.microsoft.com/office/drawing/2014/main" id="{4CE3E114-9B1F-46F3-9B1C-9655A4E7CCE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33" t="14860" r="16666" b="9877"/>
          <a:stretch/>
        </p:blipFill>
        <p:spPr>
          <a:xfrm>
            <a:off x="988393" y="5256494"/>
            <a:ext cx="1066800" cy="874458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A4AEED9F-9B58-461F-A38E-2CC95B24D0D1}"/>
              </a:ext>
            </a:extLst>
          </p:cNvPr>
          <p:cNvSpPr txBox="1"/>
          <p:nvPr/>
        </p:nvSpPr>
        <p:spPr>
          <a:xfrm>
            <a:off x="4572000" y="2667000"/>
            <a:ext cx="4191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000" dirty="0"/>
              <a:t>Device has data ready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Device raises interrupt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Driver interrupt handler allocates buffer (or increments ring buffer pointer)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Int. handler tells hardware where to transfer data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Hardware writes data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If processes are blocked on read(), driver will wake them as necessary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B0DE3BD-558B-43F1-9145-82A08A165BF6}"/>
              </a:ext>
            </a:extLst>
          </p:cNvPr>
          <p:cNvSpPr/>
          <p:nvPr/>
        </p:nvSpPr>
        <p:spPr>
          <a:xfrm>
            <a:off x="1140793" y="2415247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Process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0FC4D49-A395-47BB-9FAC-4ACE61531853}"/>
              </a:ext>
            </a:extLst>
          </p:cNvPr>
          <p:cNvSpPr txBox="1"/>
          <p:nvPr/>
        </p:nvSpPr>
        <p:spPr>
          <a:xfrm>
            <a:off x="-18296" y="3131590"/>
            <a:ext cx="1148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Userspace</a:t>
            </a:r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FA5E4C3-360C-4F1C-BA82-BB9E59716D8F}"/>
              </a:ext>
            </a:extLst>
          </p:cNvPr>
          <p:cNvSpPr/>
          <p:nvPr/>
        </p:nvSpPr>
        <p:spPr>
          <a:xfrm>
            <a:off x="1140793" y="5703540"/>
            <a:ext cx="726107" cy="4801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err="1"/>
              <a:t>recvd</a:t>
            </a:r>
            <a:r>
              <a:rPr lang="en-US" sz="1200" dirty="0"/>
              <a:t> packet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9CD93BCF-41EA-447A-AFA6-B33F9F087E86}"/>
              </a:ext>
            </a:extLst>
          </p:cNvPr>
          <p:cNvCxnSpPr>
            <a:cxnSpLocks/>
          </p:cNvCxnSpPr>
          <p:nvPr/>
        </p:nvCxnSpPr>
        <p:spPr>
          <a:xfrm flipV="1">
            <a:off x="1219200" y="4580354"/>
            <a:ext cx="0" cy="67614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1" name="Lightning Bolt 20">
            <a:extLst>
              <a:ext uri="{FF2B5EF4-FFF2-40B4-BE49-F238E27FC236}">
                <a16:creationId xmlns:a16="http://schemas.microsoft.com/office/drawing/2014/main" id="{4AB26A82-FEE9-4951-BC88-5B77B2E75D6D}"/>
              </a:ext>
            </a:extLst>
          </p:cNvPr>
          <p:cNvSpPr/>
          <p:nvPr/>
        </p:nvSpPr>
        <p:spPr>
          <a:xfrm>
            <a:off x="1014136" y="4754294"/>
            <a:ext cx="391586" cy="298296"/>
          </a:xfrm>
          <a:prstGeom prst="lightningBol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44F5A7AD-7CD9-46A4-BB8E-5C665FBCE267}"/>
              </a:ext>
            </a:extLst>
          </p:cNvPr>
          <p:cNvCxnSpPr>
            <a:cxnSpLocks/>
          </p:cNvCxnSpPr>
          <p:nvPr/>
        </p:nvCxnSpPr>
        <p:spPr>
          <a:xfrm>
            <a:off x="1866900" y="4580354"/>
            <a:ext cx="0" cy="67614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BB1F775E-7A0C-41A8-8FD1-C94089649A49}"/>
              </a:ext>
            </a:extLst>
          </p:cNvPr>
          <p:cNvCxnSpPr>
            <a:cxnSpLocks/>
            <a:stCxn id="26" idx="3"/>
            <a:endCxn id="13" idx="2"/>
          </p:cNvCxnSpPr>
          <p:nvPr/>
        </p:nvCxnSpPr>
        <p:spPr>
          <a:xfrm flipV="1">
            <a:off x="2055193" y="4201237"/>
            <a:ext cx="530878" cy="149248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A1699F18-1145-45DF-A8DA-55C35B5023D2}"/>
              </a:ext>
            </a:extLst>
          </p:cNvPr>
          <p:cNvCxnSpPr>
            <a:cxnSpLocks/>
            <a:stCxn id="19" idx="0"/>
            <a:endCxn id="28" idx="2"/>
          </p:cNvCxnSpPr>
          <p:nvPr/>
        </p:nvCxnSpPr>
        <p:spPr>
          <a:xfrm flipV="1">
            <a:off x="1588901" y="3329647"/>
            <a:ext cx="9092" cy="3820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9260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7" grpId="0"/>
      <p:bldP spid="31" grpId="0" animBg="1"/>
      <p:bldP spid="2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5AF58-6C27-4520-95D8-65AB02BA4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DMA Buffer Allocation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676AB8-28EB-419A-8C00-97B77B465D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4983163"/>
          </a:xfrm>
        </p:spPr>
        <p:txBody>
          <a:bodyPr>
            <a:normAutofit fontScale="77500" lnSpcReduction="20000"/>
          </a:bodyPr>
          <a:lstStyle/>
          <a:p>
            <a:pPr marL="228600" indent="-228600">
              <a:lnSpc>
                <a:spcPct val="120000"/>
              </a:lnSpc>
            </a:pPr>
            <a:r>
              <a:rPr lang="en-US" dirty="0"/>
              <a:t>Can use </a:t>
            </a:r>
            <a:r>
              <a:rPr lang="en-US" b="1" dirty="0" err="1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kmalloc</a:t>
            </a:r>
            <a:r>
              <a:rPr lang="en-US" dirty="0"/>
              <a:t> or </a:t>
            </a:r>
            <a:r>
              <a:rPr lang="en-US" b="1" dirty="0" err="1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get_free_pages</a:t>
            </a:r>
            <a:r>
              <a:rPr lang="en-US" b="1" dirty="0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228600" indent="-228600">
              <a:lnSpc>
                <a:spcPct val="120000"/>
              </a:lnSpc>
            </a:pPr>
            <a:r>
              <a:rPr lang="en-US" dirty="0"/>
              <a:t>What if these fail?</a:t>
            </a:r>
          </a:p>
          <a:p>
            <a:pPr marL="228600" indent="-228600">
              <a:lnSpc>
                <a:spcPct val="120000"/>
              </a:lnSpc>
            </a:pPr>
            <a:r>
              <a:rPr lang="en-US" dirty="0"/>
              <a:t>Kernel module cannot </a:t>
            </a:r>
            <a:r>
              <a:rPr lang="en-US" dirty="0" err="1"/>
              <a:t>preallocate</a:t>
            </a:r>
            <a:r>
              <a:rPr lang="en-US" dirty="0"/>
              <a:t> memory at boot time!</a:t>
            </a:r>
          </a:p>
          <a:p>
            <a:pPr marL="228600" indent="-228600">
              <a:lnSpc>
                <a:spcPct val="120000"/>
              </a:lnSpc>
            </a:pPr>
            <a:r>
              <a:rPr lang="en-US" dirty="0"/>
              <a:t>Use kernel boot argument:</a:t>
            </a:r>
          </a:p>
          <a:p>
            <a:pPr marL="576263" lvl="1" indent="-228600">
              <a:lnSpc>
                <a:spcPct val="120000"/>
              </a:lnSpc>
            </a:pPr>
            <a:r>
              <a:rPr lang="en-US" dirty="0"/>
              <a:t>Say you have 1024MB of RAM and want to reserve 64MB for DMA buffers</a:t>
            </a:r>
          </a:p>
          <a:p>
            <a:pPr marL="576263" lvl="1" indent="-228600">
              <a:lnSpc>
                <a:spcPct val="120000"/>
              </a:lnSpc>
            </a:pPr>
            <a:r>
              <a:rPr lang="en-US" dirty="0"/>
              <a:t>Use </a:t>
            </a:r>
            <a:r>
              <a:rPr lang="en-US" b="1" dirty="0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mem=960M </a:t>
            </a:r>
            <a:r>
              <a:rPr lang="en-US" dirty="0"/>
              <a:t>kernel boot argument</a:t>
            </a:r>
          </a:p>
          <a:p>
            <a:pPr marL="576263" lvl="1" indent="-228600">
              <a:lnSpc>
                <a:spcPct val="120000"/>
              </a:lnSpc>
            </a:pPr>
            <a:r>
              <a:rPr lang="en-US" dirty="0"/>
              <a:t>To allocate buffers, </a:t>
            </a:r>
            <a:r>
              <a:rPr lang="en-US" b="1" dirty="0" err="1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ioremap</a:t>
            </a:r>
            <a:r>
              <a:rPr lang="en-US" dirty="0"/>
              <a:t> the memory past 960M</a:t>
            </a:r>
          </a:p>
          <a:p>
            <a:pPr marL="176213" indent="-228600">
              <a:lnSpc>
                <a:spcPct val="120000"/>
              </a:lnSpc>
            </a:pPr>
            <a:r>
              <a:rPr lang="en-US" dirty="0"/>
              <a:t>What if you want less than a page of memory?</a:t>
            </a:r>
          </a:p>
          <a:p>
            <a:pPr marL="176213" indent="-228600">
              <a:lnSpc>
                <a:spcPct val="120000"/>
              </a:lnSpc>
            </a:pPr>
            <a:r>
              <a:rPr lang="en-US" dirty="0"/>
              <a:t>Use a DMA pool!</a:t>
            </a:r>
          </a:p>
          <a:p>
            <a:pPr marL="176213" indent="-228600">
              <a:lnSpc>
                <a:spcPct val="120000"/>
              </a:lnSpc>
            </a:pPr>
            <a:r>
              <a:rPr lang="en-US" dirty="0"/>
              <a:t>Similar in concept to </a:t>
            </a:r>
            <a:r>
              <a:rPr lang="en-US" b="1" dirty="0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malloc() </a:t>
            </a:r>
            <a:r>
              <a:rPr lang="en-US" dirty="0"/>
              <a:t>allocating from heap (instead of using </a:t>
            </a:r>
            <a:r>
              <a:rPr lang="en-US" b="1" dirty="0" err="1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mmap</a:t>
            </a:r>
            <a:r>
              <a:rPr lang="en-US" b="1" dirty="0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dirty="0"/>
              <a:t>for larger allocations)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CE3A63-9AD9-40C1-877A-C15424B19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1B4AC0-F0A1-4022-94D4-1D0E5D69C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599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7FCA2-5E17-4859-A75F-24C290E5C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Bus Addresses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429C17-DE06-496F-84FB-F0F3E1593A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49831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Bus addresses are tricky!</a:t>
            </a:r>
          </a:p>
          <a:p>
            <a:pPr>
              <a:lnSpc>
                <a:spcPct val="120000"/>
              </a:lnSpc>
            </a:pPr>
            <a:r>
              <a:rPr lang="en-US" dirty="0"/>
              <a:t>CPU addresses memory according to front-side bus addressing</a:t>
            </a:r>
          </a:p>
          <a:p>
            <a:pPr>
              <a:lnSpc>
                <a:spcPct val="120000"/>
              </a:lnSpc>
            </a:pPr>
            <a:r>
              <a:rPr lang="en-US" dirty="0"/>
              <a:t>Devices address memory according to their bus connection – may use a different address</a:t>
            </a:r>
          </a:p>
          <a:p>
            <a:pPr>
              <a:lnSpc>
                <a:spcPct val="120000"/>
              </a:lnSpc>
            </a:pPr>
            <a:r>
              <a:rPr lang="en-US" dirty="0"/>
              <a:t>May also be complicated by presence of IOMMU</a:t>
            </a:r>
          </a:p>
          <a:p>
            <a:pPr>
              <a:lnSpc>
                <a:spcPct val="120000"/>
              </a:lnSpc>
            </a:pPr>
            <a:r>
              <a:rPr lang="en-US" dirty="0"/>
              <a:t>Kernel provides </a:t>
            </a:r>
            <a:r>
              <a:rPr lang="en-US" b="1" dirty="0" err="1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virt_to_bus</a:t>
            </a:r>
            <a:r>
              <a:rPr lang="en-US" dirty="0"/>
              <a:t> and </a:t>
            </a:r>
            <a:r>
              <a:rPr lang="en-US" b="1" dirty="0" err="1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bus_to_virt</a:t>
            </a:r>
            <a:r>
              <a:rPr lang="en-US" b="1" dirty="0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macro functions to portably convert physical/logical addresses to bus addresses</a:t>
            </a:r>
          </a:p>
          <a:p>
            <a:pPr>
              <a:lnSpc>
                <a:spcPct val="120000"/>
              </a:lnSpc>
            </a:pPr>
            <a:r>
              <a:rPr lang="en-US" dirty="0"/>
              <a:t>These are wrapper façades provided by highly platform-specific headers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BC710D-3EBA-4C2F-A5C8-C4D5A5466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4AB8E0-232D-460F-A5D4-DB157C03A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1738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4A647-8E40-495F-BCB4-29398DBA4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EA0B4A-2C44-4528-BD46-D9A543A4EB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Remember to use compiler and hardware memory barriers!</a:t>
            </a:r>
          </a:p>
          <a:p>
            <a:r>
              <a:rPr lang="en-US" dirty="0"/>
              <a:t>Ensure cache coherency is properly managed (kernel provides wrapper functions)</a:t>
            </a:r>
          </a:p>
          <a:p>
            <a:r>
              <a:rPr lang="en-US" dirty="0"/>
              <a:t>Some architectures support “scatter/gather” DMA buffers</a:t>
            </a:r>
          </a:p>
          <a:p>
            <a:r>
              <a:rPr lang="en-US" dirty="0"/>
              <a:t>If you’re interested in more depth, read all of LDD chapter 15!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D5B610-5C1A-4CB2-9C8C-1D9A3E38A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9B21B3-3208-4366-9F61-C60E5A3BF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4095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6DE80-B8D7-0C46-983B-3A07B6817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Reading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718B99-42A9-A14A-8607-DA43A2F24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Review LKD pages 231-245</a:t>
            </a:r>
          </a:p>
          <a:p>
            <a:endParaRPr lang="en-US" dirty="0"/>
          </a:p>
          <a:p>
            <a:r>
              <a:rPr lang="en-US" dirty="0"/>
              <a:t>Selections from LDD Chapter 15, “Memory Mapping and DMA”:</a:t>
            </a:r>
          </a:p>
          <a:p>
            <a:pPr lvl="1"/>
            <a:r>
              <a:rPr lang="en-US" dirty="0"/>
              <a:t>Pages 412-424: Stop before “Using </a:t>
            </a:r>
            <a:r>
              <a:rPr lang="en-US" dirty="0" err="1"/>
              <a:t>remap_pfn_range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Pages 440-448: Begin at “Direct Memory Access,” stop before “Setting up streaming DMA mappings”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5A627A-50AF-404E-9A5E-F353268BC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3F0987-E194-714B-91A8-96919EEF4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029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228C7-E346-4C90-8F3D-9FB9B8F8D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Review: Device I/O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A07367-01F7-4A0F-8185-EE69AB8049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498316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/>
              <a:t>Device I/O registers are accessed as memory addresses</a:t>
            </a:r>
          </a:p>
          <a:p>
            <a:pPr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dirty="0"/>
              <a:t>(On x86, some I/O registers use a separate address space and different CPU instruction, but conceptually similar to memory)</a:t>
            </a:r>
          </a:p>
          <a:p>
            <a:pPr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dirty="0"/>
              <a:t>These addresses are mapped into the kernel virtual address space using </a:t>
            </a:r>
            <a:r>
              <a:rPr lang="en-US" b="1" dirty="0" err="1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ioremap</a:t>
            </a:r>
            <a:endParaRPr lang="en-US" b="1" dirty="0">
              <a:solidFill>
                <a:srgbClr val="720D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8427E5-4FDD-4D0C-BA69-3AAFFB447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32CCD4-44FE-484E-9D60-ECB4CFF31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271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AF8FF-D2C1-4493-B5AF-4065CF276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Today: Device Memory Interaction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25B31-11A5-4E85-BCC0-C234648B2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More detailed discussion of how devices interact with memory, covering:</a:t>
            </a:r>
          </a:p>
          <a:p>
            <a:endParaRPr lang="en-US" dirty="0"/>
          </a:p>
          <a:p>
            <a:r>
              <a:rPr lang="en-US" dirty="0"/>
              <a:t>The kernel address space in more depth</a:t>
            </a:r>
          </a:p>
          <a:p>
            <a:endParaRPr lang="en-US" dirty="0"/>
          </a:p>
          <a:p>
            <a:r>
              <a:rPr lang="en-US" dirty="0"/>
              <a:t>Devices with onboard memory (e.g. graphics cards)</a:t>
            </a:r>
          </a:p>
          <a:p>
            <a:endParaRPr lang="en-US" dirty="0"/>
          </a:p>
          <a:p>
            <a:r>
              <a:rPr lang="en-US" dirty="0"/>
              <a:t>Direct Memory Access (DMA) by devices to main memory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D00A5D-AE76-4813-91B8-085B5982C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4DB637-6EA4-4391-BD58-9B6CDC3CE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962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32BC0-7E44-4633-ACD9-B85E4426F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/>
              <a:t>Address Types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F31B5D-B69A-4244-8993-6A928BCB2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906A5F-E9B0-4B9F-8916-AC47A7FB2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6E5EA1D-17B6-46B0-ABF2-150517379F92}"/>
              </a:ext>
            </a:extLst>
          </p:cNvPr>
          <p:cNvGrpSpPr/>
          <p:nvPr/>
        </p:nvGrpSpPr>
        <p:grpSpPr>
          <a:xfrm>
            <a:off x="76200" y="887968"/>
            <a:ext cx="4978370" cy="3339390"/>
            <a:chOff x="2136648" y="1041316"/>
            <a:chExt cx="4978370" cy="3339390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479CB491-34B9-4F2D-A01F-5F8260BB382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36648" y="1041316"/>
              <a:ext cx="4876800" cy="3302084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507E2E3-25EC-4D92-B523-5EE3CA490AA5}"/>
                </a:ext>
              </a:extLst>
            </p:cNvPr>
            <p:cNvSpPr txBox="1"/>
            <p:nvPr/>
          </p:nvSpPr>
          <p:spPr>
            <a:xfrm>
              <a:off x="4419600" y="4103707"/>
              <a:ext cx="269541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Source: </a:t>
              </a:r>
              <a:r>
                <a:rPr lang="en-US" sz="1200" i="1" dirty="0"/>
                <a:t>Linux Device Drivers </a:t>
              </a:r>
              <a:r>
                <a:rPr lang="en-US" sz="1200" dirty="0"/>
                <a:t>(3</a:t>
              </a:r>
              <a:r>
                <a:rPr lang="en-US" sz="1200" baseline="30000" dirty="0"/>
                <a:t>rd </a:t>
              </a:r>
              <a:r>
                <a:rPr lang="en-US" sz="1200" dirty="0"/>
                <a:t>Edition)</a:t>
              </a: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434CA919-A5AB-4F9C-B200-295CAFF0CD20}"/>
              </a:ext>
            </a:extLst>
          </p:cNvPr>
          <p:cNvSpPr txBox="1"/>
          <p:nvPr/>
        </p:nvSpPr>
        <p:spPr>
          <a:xfrm>
            <a:off x="5054570" y="887968"/>
            <a:ext cx="401323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Physical Addresses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The addresses used by the CPU to access physical memory (RAM and IO registers)</a:t>
            </a:r>
          </a:p>
          <a:p>
            <a:endParaRPr lang="en-US" sz="1600" b="1" dirty="0"/>
          </a:p>
          <a:p>
            <a:r>
              <a:rPr lang="en-US" sz="1600" b="1" dirty="0"/>
              <a:t>User Virtual Addresses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Give </a:t>
            </a:r>
            <a:r>
              <a:rPr lang="en-US" sz="1600" dirty="0" err="1"/>
              <a:t>userspace</a:t>
            </a:r>
            <a:r>
              <a:rPr lang="en-US" sz="1600" dirty="0"/>
              <a:t> processes the illusion of full access to complete, contiguous system memory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r>
              <a:rPr lang="en-US" sz="1600" b="1" dirty="0"/>
              <a:t>Kernel Virtual Addresses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Allow a similar mapping of virtual to physical in the kernel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Provides a way to split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b="1" dirty="0"/>
          </a:p>
          <a:p>
            <a:r>
              <a:rPr lang="en-US" sz="1600" b="1" dirty="0"/>
              <a:t>Bus Addresses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The addresses used between peripheral buses and memory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The physical address used by the CPU to access a device might be converted to a bus address by the host bridge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584810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5D3E8-49DD-49F6-8225-D9E510F3E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High and Low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1E4FFC-FC33-4C45-B0B6-BDD93B5AF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4983163"/>
          </a:xfrm>
        </p:spPr>
        <p:txBody>
          <a:bodyPr>
            <a:normAutofit fontScale="70000" lnSpcReduction="20000"/>
          </a:bodyPr>
          <a:lstStyle/>
          <a:p>
            <a:pPr marL="228600" indent="-228600">
              <a:lnSpc>
                <a:spcPct val="120000"/>
              </a:lnSpc>
            </a:pPr>
            <a:r>
              <a:rPr lang="en-US" dirty="0"/>
              <a:t>32-bit architectures limited to 4GB of virtual memory</a:t>
            </a:r>
          </a:p>
          <a:p>
            <a:pPr marL="228600" indent="-228600">
              <a:lnSpc>
                <a:spcPct val="120000"/>
              </a:lnSpc>
            </a:pPr>
            <a:r>
              <a:rPr lang="en-US" dirty="0"/>
              <a:t>Splits memory between kernel space and user space, allowing kernel and user space to share an address space</a:t>
            </a:r>
          </a:p>
          <a:p>
            <a:pPr marL="228600" indent="-228600">
              <a:lnSpc>
                <a:spcPct val="120000"/>
              </a:lnSpc>
            </a:pPr>
            <a:r>
              <a:rPr lang="en-US" dirty="0"/>
              <a:t>The kernel maps 1GB of contiguous memory into its virtual address space</a:t>
            </a:r>
          </a:p>
          <a:p>
            <a:pPr marL="228600" indent="-228600">
              <a:lnSpc>
                <a:spcPct val="120000"/>
              </a:lnSpc>
            </a:pPr>
            <a:r>
              <a:rPr lang="en-US" dirty="0"/>
              <a:t>The corresponding </a:t>
            </a:r>
            <a:r>
              <a:rPr lang="en-US" i="1" dirty="0"/>
              <a:t>virtual</a:t>
            </a:r>
            <a:r>
              <a:rPr lang="en-US" dirty="0"/>
              <a:t> addresses are called “kernel logical addresses”</a:t>
            </a:r>
          </a:p>
          <a:p>
            <a:pPr marL="228600" indent="-228600">
              <a:lnSpc>
                <a:spcPct val="120000"/>
              </a:lnSpc>
            </a:pPr>
            <a:r>
              <a:rPr lang="en-US" dirty="0"/>
              <a:t>The corresponding </a:t>
            </a:r>
            <a:r>
              <a:rPr lang="en-US" i="1" dirty="0"/>
              <a:t>physical</a:t>
            </a:r>
            <a:r>
              <a:rPr lang="en-US" dirty="0"/>
              <a:t> addresses are called “low memory”</a:t>
            </a:r>
          </a:p>
          <a:p>
            <a:pPr marL="228600" indent="-228600">
              <a:lnSpc>
                <a:spcPct val="120000"/>
              </a:lnSpc>
            </a:pPr>
            <a:r>
              <a:rPr lang="en-US" dirty="0"/>
              <a:t>Memory outside of this range (reserved for </a:t>
            </a:r>
            <a:r>
              <a:rPr lang="en-US" dirty="0" err="1"/>
              <a:t>userspace</a:t>
            </a:r>
            <a:r>
              <a:rPr lang="en-US" dirty="0"/>
              <a:t>) is called “high memory”</a:t>
            </a:r>
          </a:p>
          <a:p>
            <a:pPr marL="228600" indent="-228600">
              <a:lnSpc>
                <a:spcPct val="120000"/>
              </a:lnSpc>
            </a:pPr>
            <a:r>
              <a:rPr lang="en-US" dirty="0"/>
              <a:t>32-bit address extensions, and 64-bit address spaces, have largely made this split obsolete on x86</a:t>
            </a:r>
          </a:p>
          <a:p>
            <a:pPr marL="228600" indent="-228600">
              <a:lnSpc>
                <a:spcPct val="120000"/>
              </a:lnSpc>
            </a:pPr>
            <a:r>
              <a:rPr lang="en-US" dirty="0"/>
              <a:t>Nonetheless, the kernel still maps contiguous “logical addresses” at boot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0C56FD-A39E-4D11-9FAB-3CF5624FC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01FF3B-D880-4152-9C22-821E8C68E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408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20D1A"/>
                </a:solidFill>
              </a:rPr>
              <a:t>Recall: Virtual Memory Areas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16383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Pages are mapped to virtual memory</a:t>
            </a:r>
          </a:p>
          <a:p>
            <a:r>
              <a:rPr lang="en-US" dirty="0"/>
              <a:t>Virtual addresses require translation</a:t>
            </a:r>
          </a:p>
          <a:p>
            <a:r>
              <a:rPr lang="en-US" dirty="0"/>
              <a:t>A VMA is the kernel data structure that manages a </a:t>
            </a:r>
            <a:r>
              <a:rPr lang="en-US" i="1" dirty="0"/>
              <a:t>region</a:t>
            </a:r>
            <a:r>
              <a:rPr lang="en-US" dirty="0"/>
              <a:t> of a process’s address space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14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CSE 422S – Operating Systems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7200" y="5029200"/>
            <a:ext cx="685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4KB</a:t>
            </a:r>
          </a:p>
        </p:txBody>
      </p:sp>
      <p:sp>
        <p:nvSpPr>
          <p:cNvPr id="8" name="Rectangle 7"/>
          <p:cNvSpPr/>
          <p:nvPr/>
        </p:nvSpPr>
        <p:spPr>
          <a:xfrm>
            <a:off x="914400" y="3124200"/>
            <a:ext cx="1371600" cy="6096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Process A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048000" y="3124200"/>
            <a:ext cx="1371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Process B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143000" y="5029200"/>
            <a:ext cx="685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4KB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828800" y="5029200"/>
            <a:ext cx="685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4KB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514600" y="5029200"/>
            <a:ext cx="685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4KB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200400" y="5029200"/>
            <a:ext cx="685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4KB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886200" y="5029200"/>
            <a:ext cx="685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4KB</a:t>
            </a:r>
          </a:p>
        </p:txBody>
      </p:sp>
      <p:cxnSp>
        <p:nvCxnSpPr>
          <p:cNvPr id="28" name="Straight Arrow Connector 27"/>
          <p:cNvCxnSpPr>
            <a:stCxn id="8" idx="2"/>
            <a:endCxn id="6" idx="0"/>
          </p:cNvCxnSpPr>
          <p:nvPr/>
        </p:nvCxnSpPr>
        <p:spPr>
          <a:xfrm flipH="1">
            <a:off x="800100" y="3733800"/>
            <a:ext cx="800100" cy="1295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8" idx="2"/>
            <a:endCxn id="13" idx="0"/>
          </p:cNvCxnSpPr>
          <p:nvPr/>
        </p:nvCxnSpPr>
        <p:spPr>
          <a:xfrm flipH="1">
            <a:off x="1485900" y="3733800"/>
            <a:ext cx="114300" cy="1295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1" idx="2"/>
            <a:endCxn id="18" idx="0"/>
          </p:cNvCxnSpPr>
          <p:nvPr/>
        </p:nvCxnSpPr>
        <p:spPr>
          <a:xfrm flipH="1">
            <a:off x="2171700" y="3733800"/>
            <a:ext cx="1562100" cy="1295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8" idx="2"/>
            <a:endCxn id="19" idx="0"/>
          </p:cNvCxnSpPr>
          <p:nvPr/>
        </p:nvCxnSpPr>
        <p:spPr>
          <a:xfrm>
            <a:off x="1600200" y="3733800"/>
            <a:ext cx="1257300" cy="1295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1" idx="2"/>
            <a:endCxn id="20" idx="0"/>
          </p:cNvCxnSpPr>
          <p:nvPr/>
        </p:nvCxnSpPr>
        <p:spPr>
          <a:xfrm flipH="1">
            <a:off x="3543300" y="3733800"/>
            <a:ext cx="190500" cy="1295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5486400" y="2819400"/>
            <a:ext cx="2758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Virtual Address Translation:</a:t>
            </a:r>
          </a:p>
        </p:txBody>
      </p:sp>
      <p:sp>
        <p:nvSpPr>
          <p:cNvPr id="44" name="Rectangle 43"/>
          <p:cNvSpPr/>
          <p:nvPr/>
        </p:nvSpPr>
        <p:spPr>
          <a:xfrm>
            <a:off x="5562600" y="3200400"/>
            <a:ext cx="1828800" cy="762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Virtual Address</a:t>
            </a:r>
          </a:p>
        </p:txBody>
      </p:sp>
      <p:sp>
        <p:nvSpPr>
          <p:cNvPr id="45" name="Rectangle 44"/>
          <p:cNvSpPr/>
          <p:nvPr/>
        </p:nvSpPr>
        <p:spPr>
          <a:xfrm>
            <a:off x="5372100" y="4419600"/>
            <a:ext cx="9144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Page</a:t>
            </a:r>
            <a:r>
              <a:rPr lang="en-US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#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591300" y="4419600"/>
            <a:ext cx="9906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Offset</a:t>
            </a:r>
          </a:p>
        </p:txBody>
      </p:sp>
      <p:cxnSp>
        <p:nvCxnSpPr>
          <p:cNvPr id="50" name="Straight Arrow Connector 49"/>
          <p:cNvCxnSpPr>
            <a:endCxn id="45" idx="0"/>
          </p:cNvCxnSpPr>
          <p:nvPr/>
        </p:nvCxnSpPr>
        <p:spPr>
          <a:xfrm flipH="1">
            <a:off x="5829300" y="3962400"/>
            <a:ext cx="228600" cy="457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endCxn id="46" idx="0"/>
          </p:cNvCxnSpPr>
          <p:nvPr/>
        </p:nvCxnSpPr>
        <p:spPr>
          <a:xfrm>
            <a:off x="6896100" y="3962400"/>
            <a:ext cx="190500" cy="457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5372100" y="5486400"/>
            <a:ext cx="12954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Physical Page</a:t>
            </a:r>
          </a:p>
        </p:txBody>
      </p:sp>
      <p:cxnSp>
        <p:nvCxnSpPr>
          <p:cNvPr id="57" name="Straight Arrow Connector 56"/>
          <p:cNvCxnSpPr>
            <a:stCxn id="45" idx="2"/>
          </p:cNvCxnSpPr>
          <p:nvPr/>
        </p:nvCxnSpPr>
        <p:spPr>
          <a:xfrm>
            <a:off x="5829300" y="5105400"/>
            <a:ext cx="0" cy="381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7048500" y="5638800"/>
            <a:ext cx="3810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6667500" y="5829300"/>
            <a:ext cx="381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7248225" y="5105400"/>
            <a:ext cx="0" cy="533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7429500" y="5829300"/>
            <a:ext cx="381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/>
          <p:cNvSpPr/>
          <p:nvPr/>
        </p:nvSpPr>
        <p:spPr>
          <a:xfrm>
            <a:off x="7801275" y="5486400"/>
            <a:ext cx="8382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Phys.</a:t>
            </a:r>
          </a:p>
          <a:p>
            <a:pPr algn="ctr"/>
            <a:r>
              <a:rPr lang="en-US" dirty="0" err="1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Addr</a:t>
            </a:r>
            <a:endParaRPr lang="en-US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78" name="Straight Connector 77"/>
          <p:cNvCxnSpPr/>
          <p:nvPr/>
        </p:nvCxnSpPr>
        <p:spPr>
          <a:xfrm>
            <a:off x="4953000" y="3048000"/>
            <a:ext cx="0" cy="3048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6F804-F4AF-4AB5-BE8F-2DD08AE38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Memory Maps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DD20B-5BAA-4C2F-BD86-28FE01D57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90601"/>
            <a:ext cx="8686800" cy="1371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Recall that a process address space has several memory maps</a:t>
            </a:r>
          </a:p>
          <a:p>
            <a:r>
              <a:rPr lang="en-US" dirty="0"/>
              <a:t>Each map is backed by a VMA in the kernel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833398-FA63-442B-A64E-DD547D01A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7BFA74-EFC9-4A51-BBCE-00EC7B847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667BD7E-73F2-487F-9B7E-6620135058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264350"/>
            <a:ext cx="7787143" cy="398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651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EA246-9FAC-40C3-B879-306026F0D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Mapped Devices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4E55F-4FDE-4169-866A-D752C828D0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Recall that device registers can often be addressed as physical memory</a:t>
            </a:r>
          </a:p>
          <a:p>
            <a:endParaRPr lang="en-US" dirty="0"/>
          </a:p>
          <a:p>
            <a:r>
              <a:rPr lang="en-US" dirty="0"/>
              <a:t>This physical memory may be mapped as kernel virtual addresses</a:t>
            </a:r>
          </a:p>
          <a:p>
            <a:endParaRPr lang="en-US" dirty="0"/>
          </a:p>
          <a:p>
            <a:r>
              <a:rPr lang="en-US" dirty="0"/>
              <a:t>What about a device that has its own memory?</a:t>
            </a:r>
          </a:p>
          <a:p>
            <a:endParaRPr lang="en-US" dirty="0"/>
          </a:p>
          <a:p>
            <a:r>
              <a:rPr lang="en-US" dirty="0"/>
              <a:t>The memory can be mapped as pages in the kernel address space!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E07941-F2CC-41FE-8EAC-F79D7E655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EB3EA9-6B8A-4E51-ACF2-2A5CE0E2E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665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DAD37-043A-43F6-ABED-F680F379B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Example: Graphics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38C459-4770-4DB2-A34D-E107F8C33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4152" y="1219200"/>
            <a:ext cx="5559848" cy="4906963"/>
          </a:xfrm>
        </p:spPr>
        <p:txBody>
          <a:bodyPr>
            <a:normAutofit fontScale="92500" lnSpcReduction="20000"/>
          </a:bodyPr>
          <a:lstStyle/>
          <a:p>
            <a:pPr marL="228600" indent="-228600">
              <a:lnSpc>
                <a:spcPct val="120000"/>
              </a:lnSpc>
            </a:pPr>
            <a:r>
              <a:rPr lang="en-US" dirty="0"/>
              <a:t>A graphics card has a </a:t>
            </a:r>
            <a:r>
              <a:rPr lang="en-US" i="1" dirty="0"/>
              <a:t>frame buffer</a:t>
            </a:r>
            <a:r>
              <a:rPr lang="en-US" dirty="0"/>
              <a:t> </a:t>
            </a:r>
          </a:p>
          <a:p>
            <a:pPr marL="228600" indent="-228600">
              <a:lnSpc>
                <a:spcPct val="120000"/>
              </a:lnSpc>
            </a:pPr>
            <a:r>
              <a:rPr lang="en-US" dirty="0"/>
              <a:t>Memory region defining the current display output</a:t>
            </a:r>
          </a:p>
          <a:p>
            <a:pPr marL="228600" indent="-228600">
              <a:lnSpc>
                <a:spcPct val="120000"/>
              </a:lnSpc>
            </a:pPr>
            <a:r>
              <a:rPr lang="en-US" dirty="0"/>
              <a:t>This is accessed over the bus as a physical address region</a:t>
            </a:r>
          </a:p>
          <a:p>
            <a:pPr marL="228600" indent="-228600">
              <a:lnSpc>
                <a:spcPct val="120000"/>
              </a:lnSpc>
            </a:pPr>
            <a:r>
              <a:rPr lang="en-US" dirty="0"/>
              <a:t>The graphics driver maps this into the kernel address space</a:t>
            </a:r>
          </a:p>
          <a:p>
            <a:pPr marL="228600" indent="-228600">
              <a:lnSpc>
                <a:spcPct val="120000"/>
              </a:lnSpc>
            </a:pPr>
            <a:r>
              <a:rPr lang="en-US" dirty="0"/>
              <a:t>Can be provided directly to </a:t>
            </a:r>
            <a:r>
              <a:rPr lang="en-US" dirty="0" err="1"/>
              <a:t>userspace</a:t>
            </a:r>
            <a:r>
              <a:rPr lang="en-US" dirty="0"/>
              <a:t> (e.g. X Window server)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4E39FA-CA91-44CC-A83E-9692079A9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E26A72-BF76-4263-9E56-A8C3AC3F4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" name="Picture 6" descr="A close-up of a circuit board&#10;&#10;Description automatically generated with medium confidence">
            <a:extLst>
              <a:ext uri="{FF2B5EF4-FFF2-40B4-BE49-F238E27FC236}">
                <a16:creationId xmlns:a16="http://schemas.microsoft.com/office/drawing/2014/main" id="{A4370EEC-2C56-401A-ADE5-75F3FFF3489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17" t="12643" r="14950" b="11913"/>
          <a:stretch/>
        </p:blipFill>
        <p:spPr>
          <a:xfrm>
            <a:off x="116304" y="1219200"/>
            <a:ext cx="3465096" cy="20574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0F557B3-D7D1-45C7-92FF-0144915434EE}"/>
              </a:ext>
            </a:extLst>
          </p:cNvPr>
          <p:cNvSpPr/>
          <p:nvPr/>
        </p:nvSpPr>
        <p:spPr>
          <a:xfrm>
            <a:off x="914400" y="2895600"/>
            <a:ext cx="1864718" cy="381000"/>
          </a:xfrm>
          <a:prstGeom prst="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en-US" dirty="0"/>
              <a:t>PCIe Bus Address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BB5A316-3462-42D0-9365-BF40EF542E5A}"/>
              </a:ext>
            </a:extLst>
          </p:cNvPr>
          <p:cNvSpPr/>
          <p:nvPr/>
        </p:nvSpPr>
        <p:spPr>
          <a:xfrm>
            <a:off x="1447800" y="2362200"/>
            <a:ext cx="1981200" cy="381000"/>
          </a:xfrm>
          <a:prstGeom prst="rect">
            <a:avLst/>
          </a:pr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r>
              <a:rPr lang="en-US" dirty="0"/>
              <a:t>Control Registers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328586EA-6CF5-4CEF-8EBC-0A2DD6A5827C}"/>
              </a:ext>
            </a:extLst>
          </p:cNvPr>
          <p:cNvSpPr/>
          <p:nvPr/>
        </p:nvSpPr>
        <p:spPr>
          <a:xfrm>
            <a:off x="1447800" y="1417638"/>
            <a:ext cx="914400" cy="79216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Frame</a:t>
            </a:r>
          </a:p>
          <a:p>
            <a:pPr algn="ctr"/>
            <a:r>
              <a:rPr lang="en-US" dirty="0"/>
              <a:t>Buffer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5BED71-4513-4C6B-B919-0B1E8632F70B}"/>
              </a:ext>
            </a:extLst>
          </p:cNvPr>
          <p:cNvSpPr/>
          <p:nvPr/>
        </p:nvSpPr>
        <p:spPr>
          <a:xfrm>
            <a:off x="1076826" y="4495800"/>
            <a:ext cx="1544052" cy="13716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CPU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A947935-0BEC-49D8-AC32-9F9C8E890A84}"/>
              </a:ext>
            </a:extLst>
          </p:cNvPr>
          <p:cNvCxnSpPr>
            <a:cxnSpLocks/>
            <a:stCxn id="8" idx="2"/>
            <a:endCxn id="11" idx="0"/>
          </p:cNvCxnSpPr>
          <p:nvPr/>
        </p:nvCxnSpPr>
        <p:spPr>
          <a:xfrm>
            <a:off x="1846759" y="3276600"/>
            <a:ext cx="2093" cy="12192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425220AA-835F-4D40-BB89-4302EA056969}"/>
              </a:ext>
            </a:extLst>
          </p:cNvPr>
          <p:cNvSpPr txBox="1"/>
          <p:nvPr/>
        </p:nvSpPr>
        <p:spPr>
          <a:xfrm rot="5400000">
            <a:off x="1526773" y="3701534"/>
            <a:ext cx="1003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PCIe Bus</a:t>
            </a:r>
          </a:p>
        </p:txBody>
      </p:sp>
    </p:spTree>
    <p:extLst>
      <p:ext uri="{BB962C8B-B14F-4D97-AF65-F5344CB8AC3E}">
        <p14:creationId xmlns:p14="http://schemas.microsoft.com/office/powerpoint/2010/main" val="453659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4891</TotalTime>
  <Words>1354</Words>
  <Application>Microsoft Office PowerPoint</Application>
  <PresentationFormat>On-screen Show (4:3)</PresentationFormat>
  <Paragraphs>221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Consolas</vt:lpstr>
      <vt:lpstr>Courier New</vt:lpstr>
      <vt:lpstr>Georgia</vt:lpstr>
      <vt:lpstr>Verdana</vt:lpstr>
      <vt:lpstr>Office Theme</vt:lpstr>
      <vt:lpstr>Device Memory Interaction</vt:lpstr>
      <vt:lpstr>Review: Device I/O</vt:lpstr>
      <vt:lpstr>Today: Device Memory Interaction</vt:lpstr>
      <vt:lpstr>Address Types</vt:lpstr>
      <vt:lpstr>High and Low Memory</vt:lpstr>
      <vt:lpstr>Recall: Virtual Memory Areas</vt:lpstr>
      <vt:lpstr>Memory Maps</vt:lpstr>
      <vt:lpstr>Memory Mapped Devices</vt:lpstr>
      <vt:lpstr>Example: Graphics</vt:lpstr>
      <vt:lpstr>Object-Oriented VMA Operations</vt:lpstr>
      <vt:lpstr>Direct I/O</vt:lpstr>
      <vt:lpstr>Direct Memory Access</vt:lpstr>
      <vt:lpstr>IOMMU</vt:lpstr>
      <vt:lpstr>Synchronous DMA</vt:lpstr>
      <vt:lpstr>Asynchronous DMA</vt:lpstr>
      <vt:lpstr>DMA Buffer Allocation</vt:lpstr>
      <vt:lpstr>Bus Addresses</vt:lpstr>
      <vt:lpstr>Other Considerations</vt:lpstr>
      <vt:lpstr>Today’s Reading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david_n_laura</dc:creator>
  <cp:lastModifiedBy>Marion Sudvarg</cp:lastModifiedBy>
  <cp:revision>314</cp:revision>
  <dcterms:created xsi:type="dcterms:W3CDTF">2016-01-21T02:03:40Z</dcterms:created>
  <dcterms:modified xsi:type="dcterms:W3CDTF">2023-03-21T17:34:03Z</dcterms:modified>
</cp:coreProperties>
</file>