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18" r:id="rId3"/>
    <p:sldId id="319" r:id="rId4"/>
    <p:sldId id="320" r:id="rId5"/>
    <p:sldId id="301" r:id="rId6"/>
    <p:sldId id="321" r:id="rId7"/>
    <p:sldId id="322" r:id="rId8"/>
    <p:sldId id="323" r:id="rId9"/>
    <p:sldId id="324" r:id="rId10"/>
    <p:sldId id="325" r:id="rId11"/>
    <p:sldId id="327" r:id="rId12"/>
    <p:sldId id="329" r:id="rId13"/>
    <p:sldId id="328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0D1A"/>
    <a:srgbClr val="47FF4D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512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720D1A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School_of_Engineering_and_Applied_Science_1line_rev(RGB)1000-0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5715000"/>
            <a:ext cx="4255605" cy="10668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20D1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720D1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720D1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20D1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20D1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20D1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14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Parallel Systems Seminar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 descr="School_of_Engineering_and_Applied_Science_1line_rev(RGB)1000-01.pn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6131920"/>
            <a:ext cx="3200400" cy="8022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720D1A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Device I/O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048000"/>
            <a:ext cx="9144000" cy="1752600"/>
          </a:xfrm>
        </p:spPr>
        <p:txBody>
          <a:bodyPr>
            <a:normAutofit/>
          </a:bodyPr>
          <a:lstStyle/>
          <a:p>
            <a:r>
              <a:rPr lang="en-US" sz="1800" dirty="0"/>
              <a:t>Marion Sudvarg, Chris Gill, Brian </a:t>
            </a:r>
            <a:r>
              <a:rPr lang="en-US" sz="1800" dirty="0" err="1"/>
              <a:t>Kocoloski</a:t>
            </a:r>
            <a:r>
              <a:rPr lang="en-US" sz="1800" dirty="0"/>
              <a:t>, James Orr</a:t>
            </a:r>
          </a:p>
          <a:p>
            <a:r>
              <a:rPr lang="en-US" sz="1800" dirty="0"/>
              <a:t>CSE 522S – Advanced Operating Systems</a:t>
            </a:r>
          </a:p>
          <a:p>
            <a:r>
              <a:rPr lang="en-US" sz="1800" dirty="0"/>
              <a:t>Washington University in St. Louis</a:t>
            </a:r>
          </a:p>
          <a:p>
            <a:r>
              <a:rPr lang="en-US" sz="1800" dirty="0"/>
              <a:t>St. Louis, MO 63130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38042-AF82-485F-8D8F-7D2859360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Virtual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212B11-F571-4C76-8D26-CCD87FE05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Recall: </a:t>
            </a:r>
            <a:r>
              <a:rPr lang="en-US" b="1" dirty="0" err="1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vmalloc</a:t>
            </a:r>
            <a:r>
              <a:rPr lang="en-US" dirty="0"/>
              <a:t> allocates a contiguous region of virtual memory in the kernel</a:t>
            </a:r>
          </a:p>
          <a:p>
            <a:r>
              <a:rPr lang="en-US" dirty="0"/>
              <a:t>Finds free physical pages of memory</a:t>
            </a:r>
          </a:p>
          <a:p>
            <a:r>
              <a:rPr lang="en-US" dirty="0"/>
              <a:t>Modifies kernel page tables so they are logically contiguous</a:t>
            </a:r>
          </a:p>
          <a:p>
            <a:r>
              <a:rPr lang="en-US" dirty="0"/>
              <a:t>For mapping I/O memory, use </a:t>
            </a:r>
            <a:r>
              <a:rPr lang="en-US" b="1" dirty="0" err="1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ioremap</a:t>
            </a:r>
            <a:endParaRPr lang="en-US" b="1" dirty="0">
              <a:solidFill>
                <a:srgbClr val="720D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* </a:t>
            </a:r>
            <a:r>
              <a:rPr lang="en-US" b="1" dirty="0" err="1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ioremap</a:t>
            </a:r>
            <a:r>
              <a:rPr lang="en-US" b="1" dirty="0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phys_addr</a:t>
            </a:r>
            <a:r>
              <a:rPr lang="en-US" b="1" dirty="0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size)</a:t>
            </a:r>
          </a:p>
          <a:p>
            <a:r>
              <a:rPr lang="en-US" dirty="0"/>
              <a:t>Modifies page tables but does not allocate memory</a:t>
            </a:r>
            <a:endParaRPr lang="en-US" b="1" dirty="0">
              <a:solidFill>
                <a:srgbClr val="720D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98824-7942-4C46-957F-623541E52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3FC61F-B694-40FE-AC87-C3B0E940B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233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E33DD-22A5-41D3-A476-5AEB7947D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Accessing I/O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7F79E-5E0E-4F92-803B-2AE62E77A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498316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en-US" b="1" dirty="0" err="1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ioremap</a:t>
            </a:r>
            <a:r>
              <a:rPr lang="en-US" dirty="0"/>
              <a:t> returns a pointer to virtual address of mapped I/O</a:t>
            </a:r>
          </a:p>
          <a:p>
            <a:pPr>
              <a:lnSpc>
                <a:spcPct val="110000"/>
              </a:lnSpc>
            </a:pPr>
            <a:r>
              <a:rPr lang="en-US" dirty="0"/>
              <a:t>Not portable to access memory directly via pointer!</a:t>
            </a:r>
          </a:p>
          <a:p>
            <a:pPr>
              <a:lnSpc>
                <a:spcPct val="110000"/>
              </a:lnSpc>
            </a:pPr>
            <a:r>
              <a:rPr lang="en-US" dirty="0"/>
              <a:t>Instead, use special </a:t>
            </a:r>
            <a:r>
              <a:rPr lang="en-US" dirty="0" err="1"/>
              <a:t>ioread</a:t>
            </a:r>
            <a:r>
              <a:rPr lang="en-US" dirty="0"/>
              <a:t>/</a:t>
            </a:r>
            <a:r>
              <a:rPr lang="en-US" dirty="0" err="1"/>
              <a:t>iowrite</a:t>
            </a:r>
            <a:r>
              <a:rPr lang="en-US" dirty="0"/>
              <a:t> functions:</a:t>
            </a:r>
          </a:p>
          <a:p>
            <a:pPr lvl="1">
              <a:lnSpc>
                <a:spcPct val="110000"/>
              </a:lnSpc>
            </a:pPr>
            <a:r>
              <a:rPr lang="en-US" b="1" dirty="0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 int </a:t>
            </a:r>
            <a:r>
              <a:rPr lang="en-US" b="1" dirty="0" err="1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ioreadx</a:t>
            </a:r>
            <a:r>
              <a:rPr lang="en-US" b="1" dirty="0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(void * </a:t>
            </a:r>
            <a:r>
              <a:rPr lang="en-US" b="1" dirty="0" err="1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b="1" dirty="0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>
              <a:lnSpc>
                <a:spcPct val="110000"/>
              </a:lnSpc>
            </a:pPr>
            <a:r>
              <a:rPr lang="en-US" b="1" dirty="0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 err="1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iowritex</a:t>
            </a:r>
            <a:r>
              <a:rPr lang="en-US" b="1" dirty="0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ux</a:t>
            </a:r>
            <a:r>
              <a:rPr lang="en-US" b="1" dirty="0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value, void * </a:t>
            </a:r>
            <a:r>
              <a:rPr lang="en-US" b="1" dirty="0" err="1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b="1" dirty="0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en-US" dirty="0"/>
              <a:t>Note: replace x with register width (8, 16, 32, or 64 bits)</a:t>
            </a:r>
          </a:p>
          <a:p>
            <a:pPr>
              <a:lnSpc>
                <a:spcPct val="110000"/>
              </a:lnSpc>
            </a:pPr>
            <a:r>
              <a:rPr lang="en-US" dirty="0"/>
              <a:t>You can also read/write a sequence of values to/from a register:</a:t>
            </a:r>
          </a:p>
          <a:p>
            <a:pPr lvl="1">
              <a:lnSpc>
                <a:spcPct val="110000"/>
              </a:lnSpc>
            </a:pPr>
            <a:r>
              <a:rPr lang="en-US" b="1" dirty="0" err="1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ioreadx_rep</a:t>
            </a:r>
            <a:r>
              <a:rPr lang="en-US" b="1" dirty="0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(void * </a:t>
            </a:r>
            <a:r>
              <a:rPr lang="en-US" b="1" dirty="0" err="1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b="1" dirty="0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void * </a:t>
            </a:r>
            <a:r>
              <a:rPr lang="en-US" b="1" dirty="0" err="1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b="1" dirty="0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ulong</a:t>
            </a:r>
            <a:r>
              <a:rPr lang="en-US" b="1" dirty="0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count)</a:t>
            </a:r>
          </a:p>
          <a:p>
            <a:pPr lvl="1">
              <a:lnSpc>
                <a:spcPct val="110000"/>
              </a:lnSpc>
            </a:pPr>
            <a:r>
              <a:rPr lang="en-US" b="1" dirty="0" err="1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iowritex_rep</a:t>
            </a:r>
            <a:r>
              <a:rPr lang="en-US" b="1" dirty="0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(void * </a:t>
            </a:r>
            <a:r>
              <a:rPr lang="en-US" b="1" dirty="0" err="1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b="1" dirty="0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void * </a:t>
            </a:r>
            <a:r>
              <a:rPr lang="en-US" b="1" dirty="0" err="1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b="1" dirty="0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ulong</a:t>
            </a:r>
            <a:r>
              <a:rPr lang="en-US" b="1" dirty="0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count)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F9C4F6-3D66-4F57-B9DC-2B7A23D90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E99EEB-D376-4ABF-9F76-866ACFE97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41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D5869-0542-4F77-82AB-BAAF383B9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Claiming I/O Registers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D2607-C161-490D-ADEA-A1BB71C19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I/O memory regions must be allocated previous to use</a:t>
            </a:r>
          </a:p>
          <a:p>
            <a:endParaRPr lang="en-US" dirty="0"/>
          </a:p>
          <a:p>
            <a:r>
              <a:rPr lang="en-US" dirty="0"/>
              <a:t>This ensures that two drivers do not, e.g., handle the same device registers</a:t>
            </a:r>
          </a:p>
          <a:p>
            <a:endParaRPr lang="en-US" dirty="0"/>
          </a:p>
          <a:p>
            <a:r>
              <a:rPr lang="en-US" b="1" dirty="0" err="1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request_mem_region</a:t>
            </a:r>
            <a:r>
              <a:rPr lang="en-US" dirty="0"/>
              <a:t> atomically checks if a memory region has already been claimed, then claims it for the driver</a:t>
            </a:r>
          </a:p>
          <a:p>
            <a:endParaRPr lang="en-US" dirty="0"/>
          </a:p>
          <a:p>
            <a:r>
              <a:rPr lang="en-US" b="1" dirty="0" err="1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release_mem_region</a:t>
            </a:r>
            <a:r>
              <a:rPr lang="en-US" dirty="0"/>
              <a:t> releases the region (e.g., on driver unload)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ABE6C6-A8C0-4508-B041-9F2C085FE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ACFC1E-0E09-40AA-8785-F633B6F13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235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08174-A1D8-4FF7-ACB7-CE6305F74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87C94-7F75-4EB6-BEB6-DD7ABD07D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Hardware registers are not memory!</a:t>
            </a:r>
          </a:p>
          <a:p>
            <a:r>
              <a:rPr lang="en-US" dirty="0"/>
              <a:t>I/O operations have </a:t>
            </a:r>
            <a:r>
              <a:rPr lang="en-US"/>
              <a:t>side effects</a:t>
            </a:r>
          </a:p>
          <a:p>
            <a:r>
              <a:rPr lang="en-US"/>
              <a:t>Make </a:t>
            </a:r>
            <a:r>
              <a:rPr lang="en-US" dirty="0"/>
              <a:t>sure the compiler writes back to memory (instead of keeping variables in CPU registers)</a:t>
            </a:r>
          </a:p>
          <a:p>
            <a:r>
              <a:rPr lang="en-US" dirty="0"/>
              <a:t>Declare variables </a:t>
            </a:r>
            <a:r>
              <a:rPr lang="en-US" b="1" dirty="0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</a:p>
          <a:p>
            <a:r>
              <a:rPr lang="en-US" dirty="0"/>
              <a:t>Be careful to ensure the compiler does not reorder instructions</a:t>
            </a:r>
          </a:p>
          <a:p>
            <a:r>
              <a:rPr lang="en-US" dirty="0"/>
              <a:t>Use compiler and hardware memory barriers (functions listed on pages 237-238 of LDD)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5CD08E-9CDC-44D1-9E6F-E4EC8DB69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6C0500-B9EA-4CB7-8C18-4A1D66A40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717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6DE80-B8D7-0C46-983B-3A07B6817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718B99-42A9-A14A-8607-DA43A2F24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LDD Chapter 1, pages 1-4: A discussion of device drivers, and mechanism/policy split</a:t>
            </a:r>
          </a:p>
          <a:p>
            <a:endParaRPr lang="en-US" dirty="0"/>
          </a:p>
          <a:p>
            <a:r>
              <a:rPr lang="en-US" dirty="0"/>
              <a:t>LDD Chapter 8, pages 224-226: Review of </a:t>
            </a:r>
            <a:r>
              <a:rPr lang="en-US" b="1" dirty="0" err="1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vmalloc</a:t>
            </a:r>
            <a:r>
              <a:rPr lang="en-US" b="1" dirty="0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and an introduction to </a:t>
            </a:r>
            <a:r>
              <a:rPr lang="en-US" b="1" dirty="0" err="1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ioremap</a:t>
            </a:r>
            <a:endParaRPr lang="en-US" b="1" dirty="0">
              <a:solidFill>
                <a:srgbClr val="720D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solidFill>
                <a:srgbClr val="720D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LDD Chapter 9, pages 235-252: An overview of I/O communication</a:t>
            </a:r>
          </a:p>
          <a:p>
            <a:endParaRPr lang="en-US" dirty="0"/>
          </a:p>
          <a:p>
            <a:r>
              <a:rPr lang="en-US" dirty="0"/>
              <a:t>Compiled into a single PDF on course website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5A627A-50AF-404E-9A5E-F353268BC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3F0987-E194-714B-91A8-96919EEF4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029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228C7-E346-4C90-8F3D-9FB9B8F8D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5907"/>
            <a:ext cx="8229600" cy="1143000"/>
          </a:xfrm>
        </p:spPr>
        <p:txBody>
          <a:bodyPr/>
          <a:lstStyle/>
          <a:p>
            <a:r>
              <a:rPr lang="en-US" dirty="0"/>
              <a:t>So Far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07367-01F7-4A0F-8185-EE69AB8049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524000"/>
            <a:ext cx="8915400" cy="4602163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We’ve discussed device interrupts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Interrupt controller multiplexes IRQ signals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Sends IRQ with line # to CPU</a:t>
            </a:r>
          </a:p>
          <a:p>
            <a:pPr lvl="1"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We’ve explored block I/O performance and control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Block devices (e.g. hard drives) are slow compared to memory/CPU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The kernel schedules reads from/writes to block devices to optimize performance (merging and sorting)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I/O cgroups constrain the reads/writes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8427E5-4FDD-4D0C-BA69-3AAFFB447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32CCD4-44FE-484E-9D60-ECB4CFF31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271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AF8FF-D2C1-4493-B5AF-4065CF276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Today: Device I/O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25B31-11A5-4E85-BCC0-C234648B2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49831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More detailed discussion of how the kernel enables I/O between CPU and devices</a:t>
            </a:r>
          </a:p>
          <a:p>
            <a:endParaRPr lang="en-US" dirty="0"/>
          </a:p>
          <a:p>
            <a:r>
              <a:rPr lang="en-US" dirty="0"/>
              <a:t>Device drivers provide I/O mechanisms</a:t>
            </a:r>
          </a:p>
          <a:p>
            <a:endParaRPr lang="en-US" dirty="0"/>
          </a:p>
          <a:p>
            <a:r>
              <a:rPr lang="en-US" dirty="0"/>
              <a:t>I/O is highly platform-dependent</a:t>
            </a:r>
          </a:p>
          <a:p>
            <a:endParaRPr lang="en-US" dirty="0"/>
          </a:p>
          <a:p>
            <a:r>
              <a:rPr lang="en-US" dirty="0"/>
              <a:t>Kernel provides macros that wrap architecture-specific functionality</a:t>
            </a:r>
          </a:p>
          <a:p>
            <a:endParaRPr lang="en-US" dirty="0"/>
          </a:p>
          <a:p>
            <a:r>
              <a:rPr lang="en-US" dirty="0"/>
              <a:t>Prerequisite to understanding I/O virtualization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D00A5D-AE76-4813-91B8-085B5982C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4DB637-6EA4-4391-BD58-9B6CDC3CE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962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3771D-3884-4776-BDD6-F9E27810D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Device Drivers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E6C0B-8F80-4475-BD49-AFDEA6F8A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08317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Often implemented as kernel modules</a:t>
            </a:r>
          </a:p>
          <a:p>
            <a:pPr>
              <a:lnSpc>
                <a:spcPct val="120000"/>
              </a:lnSpc>
            </a:pPr>
            <a:r>
              <a:rPr lang="en-US" dirty="0"/>
              <a:t>Linux driver philosophy: provide </a:t>
            </a:r>
            <a:r>
              <a:rPr lang="en-US" i="1" dirty="0"/>
              <a:t>mechanism </a:t>
            </a:r>
            <a:r>
              <a:rPr lang="en-US" dirty="0"/>
              <a:t>(What capabilities are provided?), not </a:t>
            </a:r>
            <a:r>
              <a:rPr lang="en-US" i="1" dirty="0"/>
              <a:t>policy </a:t>
            </a:r>
            <a:r>
              <a:rPr lang="en-US" dirty="0"/>
              <a:t>(How are these capabilities used?)</a:t>
            </a:r>
            <a:endParaRPr lang="en-US" i="1" dirty="0"/>
          </a:p>
          <a:p>
            <a:pPr>
              <a:lnSpc>
                <a:spcPct val="120000"/>
              </a:lnSpc>
            </a:pPr>
            <a:r>
              <a:rPr lang="en-US" dirty="0"/>
              <a:t>Example: block device driver</a:t>
            </a:r>
          </a:p>
          <a:p>
            <a:pPr>
              <a:lnSpc>
                <a:spcPct val="120000"/>
              </a:lnSpc>
            </a:pPr>
            <a:r>
              <a:rPr lang="en-US" dirty="0"/>
              <a:t>Mechanisms (handled by driver):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Present the block device as a continuous array of data blocks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Provide mechanisms to read from or write to these blocks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Handle interrupts from the device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Interpret interrupts and status messages</a:t>
            </a:r>
          </a:p>
          <a:p>
            <a:pPr>
              <a:lnSpc>
                <a:spcPct val="120000"/>
              </a:lnSpc>
            </a:pPr>
            <a:r>
              <a:rPr lang="en-US" dirty="0"/>
              <a:t>Policy (not handled by driver):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Partitions and filesystems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Access control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E090FF-00F9-4D61-8F6F-334D98EB0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7885A8-8C8D-4606-8349-8C6DC39FB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346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841DC1-19C3-9643-BA8A-89C5EEE4B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C38903-FE66-234C-B477-0F93B970C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40FEDB88-DE37-EC4C-98FC-A9AB9500C9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8600" y="0"/>
            <a:ext cx="4038600" cy="622556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BB9C473-28C0-442B-BC92-4D117A50A32B}"/>
              </a:ext>
            </a:extLst>
          </p:cNvPr>
          <p:cNvSpPr txBox="1"/>
          <p:nvPr/>
        </p:nvSpPr>
        <p:spPr>
          <a:xfrm>
            <a:off x="4267200" y="1495485"/>
            <a:ext cx="48006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CPU accesses memory over the front-side bus through the Northbridge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Many I/O devices are connected through the Southbridge, which communicates to the CPU through the Northbridge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southbridge provides multiplexing of interrupts and I/O communication to the CPU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Communication with a device typically requires the CPU to transfer data from memory to the device over the bus (and bridge)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Some devices (on Southbridge or Northbridge) can access memory directly, without the CPU.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This is called Direct Memory Access (DMA) – covered next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(Note: many modern processors integrate Northbridge functionality directly into CPU)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89B1A16-B754-4E77-867C-9373C79ED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3400" y="153941"/>
            <a:ext cx="4800600" cy="1143000"/>
          </a:xfrm>
        </p:spPr>
        <p:txBody>
          <a:bodyPr/>
          <a:lstStyle/>
          <a:p>
            <a:r>
              <a:rPr lang="en-US" dirty="0"/>
              <a:t>Device Access</a:t>
            </a:r>
          </a:p>
        </p:txBody>
      </p:sp>
    </p:spTree>
    <p:extLst>
      <p:ext uri="{BB962C8B-B14F-4D97-AF65-F5344CB8AC3E}">
        <p14:creationId xmlns:p14="http://schemas.microsoft.com/office/powerpoint/2010/main" val="2528941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28EC6-2BC1-4151-BCAF-8B94AD7EB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Device I/O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A4FBD-67AA-4C55-B388-87489D5F0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498316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Device I/O typically follows three patterns: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Communication with device registers or pins (I/O ports)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Access to device memory (e.g., memory on a graphics card, covered next time)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Device access to main memory (DMA, covered next time)</a:t>
            </a:r>
          </a:p>
          <a:p>
            <a:pPr>
              <a:lnSpc>
                <a:spcPct val="120000"/>
              </a:lnSpc>
            </a:pPr>
            <a:r>
              <a:rPr lang="en-US" dirty="0"/>
              <a:t>At the hardware level, device registers/pins are addressed similarly to device memory</a:t>
            </a:r>
          </a:p>
          <a:p>
            <a:pPr>
              <a:lnSpc>
                <a:spcPct val="120000"/>
              </a:lnSpc>
            </a:pPr>
            <a:r>
              <a:rPr lang="en-US" dirty="0"/>
              <a:t>Some architectures address these exactly as memory addresses</a:t>
            </a:r>
          </a:p>
          <a:p>
            <a:pPr>
              <a:lnSpc>
                <a:spcPct val="120000"/>
              </a:lnSpc>
            </a:pPr>
            <a:r>
              <a:rPr lang="en-US" dirty="0"/>
              <a:t>Other architectures (e.g., x86) use a different instruction to address I/O ports</a:t>
            </a:r>
          </a:p>
          <a:p>
            <a:pPr>
              <a:lnSpc>
                <a:spcPct val="120000"/>
              </a:lnSpc>
            </a:pPr>
            <a:r>
              <a:rPr lang="en-US" dirty="0"/>
              <a:t>No conceptual difference</a:t>
            </a:r>
          </a:p>
          <a:p>
            <a:pPr>
              <a:lnSpc>
                <a:spcPct val="120000"/>
              </a:lnSpc>
            </a:pPr>
            <a:r>
              <a:rPr lang="en-US" dirty="0"/>
              <a:t>Architecture-specific macros in the kernel provide a wrapper façade over the different instructions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A2A879-C3D8-4F14-8A83-15938F568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F17113-E7DC-4F05-B855-DE95A4E50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924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60E2A-D287-495A-8AEC-2905D6210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ISA Bus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AAE00-2A56-4BD6-8B6C-A9395F268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6200" y="1600200"/>
            <a:ext cx="4800600" cy="452596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Industry Standard Architecture (ISA)</a:t>
            </a:r>
          </a:p>
          <a:p>
            <a:pPr>
              <a:lnSpc>
                <a:spcPct val="120000"/>
              </a:lnSpc>
            </a:pPr>
            <a:r>
              <a:rPr lang="en-US" dirty="0"/>
              <a:t>A 16-bit device bus on classic x86 PCs</a:t>
            </a:r>
          </a:p>
          <a:p>
            <a:pPr>
              <a:lnSpc>
                <a:spcPct val="120000"/>
              </a:lnSpc>
            </a:pPr>
            <a:r>
              <a:rPr lang="en-US" dirty="0"/>
              <a:t>Now superseded by PCI, PCIe</a:t>
            </a:r>
          </a:p>
          <a:p>
            <a:pPr>
              <a:lnSpc>
                <a:spcPct val="120000"/>
              </a:lnSpc>
            </a:pPr>
            <a:r>
              <a:rPr lang="en-US" dirty="0"/>
              <a:t>Allowed CPU/device communication over northbridge/southbridge</a:t>
            </a:r>
          </a:p>
          <a:p>
            <a:pPr>
              <a:lnSpc>
                <a:spcPct val="120000"/>
              </a:lnSpc>
            </a:pPr>
            <a:r>
              <a:rPr lang="en-US" dirty="0"/>
              <a:t>Addressed directly by addresses 640KB to 1MB (0xA0000-0x100000)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018895-F46B-41E5-B835-F2163CF06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9A69DE-15C0-461E-80BE-E71960AD6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86FAF5B-44B2-45A0-A249-7B266697BCB7}"/>
              </a:ext>
            </a:extLst>
          </p:cNvPr>
          <p:cNvSpPr/>
          <p:nvPr/>
        </p:nvSpPr>
        <p:spPr>
          <a:xfrm>
            <a:off x="742029" y="1011778"/>
            <a:ext cx="731838" cy="73183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00270C2-8255-4DA6-B455-BAC3F09B31F5}"/>
              </a:ext>
            </a:extLst>
          </p:cNvPr>
          <p:cNvSpPr/>
          <p:nvPr/>
        </p:nvSpPr>
        <p:spPr>
          <a:xfrm>
            <a:off x="457200" y="2371344"/>
            <a:ext cx="1301496" cy="13014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Northbridge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3553568-0E26-43F1-BF15-8B38E65B662E}"/>
              </a:ext>
            </a:extLst>
          </p:cNvPr>
          <p:cNvSpPr/>
          <p:nvPr/>
        </p:nvSpPr>
        <p:spPr>
          <a:xfrm>
            <a:off x="457200" y="4340033"/>
            <a:ext cx="1301496" cy="13014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Southbridge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2CD27C-8CC3-4747-B603-82D82DA019AE}"/>
              </a:ext>
            </a:extLst>
          </p:cNvPr>
          <p:cNvSpPr/>
          <p:nvPr/>
        </p:nvSpPr>
        <p:spPr>
          <a:xfrm>
            <a:off x="2872660" y="2482436"/>
            <a:ext cx="228600" cy="1066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0806B53-662D-4520-8A33-D46E509598DC}"/>
              </a:ext>
            </a:extLst>
          </p:cNvPr>
          <p:cNvSpPr/>
          <p:nvPr/>
        </p:nvSpPr>
        <p:spPr>
          <a:xfrm>
            <a:off x="3025060" y="2634836"/>
            <a:ext cx="228600" cy="1066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F9E035-89C9-4519-A993-753A35997D1A}"/>
              </a:ext>
            </a:extLst>
          </p:cNvPr>
          <p:cNvSpPr/>
          <p:nvPr/>
        </p:nvSpPr>
        <p:spPr>
          <a:xfrm>
            <a:off x="3177460" y="2787236"/>
            <a:ext cx="228600" cy="1066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94FE561-501A-45E3-BBCF-9EE297B733E2}"/>
              </a:ext>
            </a:extLst>
          </p:cNvPr>
          <p:cNvSpPr/>
          <p:nvPr/>
        </p:nvSpPr>
        <p:spPr>
          <a:xfrm>
            <a:off x="3329860" y="2939636"/>
            <a:ext cx="228600" cy="1066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10E5E34-FD20-457C-9479-1425E3932A1B}"/>
              </a:ext>
            </a:extLst>
          </p:cNvPr>
          <p:cNvCxnSpPr>
            <a:stCxn id="7" idx="2"/>
            <a:endCxn id="8" idx="0"/>
          </p:cNvCxnSpPr>
          <p:nvPr/>
        </p:nvCxnSpPr>
        <p:spPr>
          <a:xfrm>
            <a:off x="1107948" y="1743616"/>
            <a:ext cx="0" cy="62772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6D313E0-18FB-49B0-9159-C56C29F8FD92}"/>
              </a:ext>
            </a:extLst>
          </p:cNvPr>
          <p:cNvCxnSpPr>
            <a:cxnSpLocks/>
            <a:stCxn id="8" idx="2"/>
            <a:endCxn id="9" idx="0"/>
          </p:cNvCxnSpPr>
          <p:nvPr/>
        </p:nvCxnSpPr>
        <p:spPr>
          <a:xfrm>
            <a:off x="1107948" y="3672840"/>
            <a:ext cx="0" cy="66719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8F4D6132-D772-4CB6-9741-0BE5AB229D41}"/>
              </a:ext>
            </a:extLst>
          </p:cNvPr>
          <p:cNvSpPr txBox="1"/>
          <p:nvPr/>
        </p:nvSpPr>
        <p:spPr>
          <a:xfrm>
            <a:off x="2941481" y="2157038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RAM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AB7A1F6E-13EB-427E-A0D8-C9E8DE21C432}"/>
              </a:ext>
            </a:extLst>
          </p:cNvPr>
          <p:cNvCxnSpPr>
            <a:cxnSpLocks/>
            <a:stCxn id="8" idx="3"/>
            <a:endCxn id="10" idx="1"/>
          </p:cNvCxnSpPr>
          <p:nvPr/>
        </p:nvCxnSpPr>
        <p:spPr>
          <a:xfrm flipV="1">
            <a:off x="1758696" y="3015836"/>
            <a:ext cx="1113964" cy="625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F1AB30DD-2A21-4E77-896F-006E2604BC03}"/>
              </a:ext>
            </a:extLst>
          </p:cNvPr>
          <p:cNvSpPr txBox="1"/>
          <p:nvPr/>
        </p:nvSpPr>
        <p:spPr>
          <a:xfrm>
            <a:off x="1091203" y="1799718"/>
            <a:ext cx="1103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0x200000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638A7F5-727B-4AFB-8075-78E0FB94C10D}"/>
              </a:ext>
            </a:extLst>
          </p:cNvPr>
          <p:cNvSpPr/>
          <p:nvPr/>
        </p:nvSpPr>
        <p:spPr>
          <a:xfrm>
            <a:off x="2846672" y="4630876"/>
            <a:ext cx="721578" cy="7215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ISA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4DD15424-37D5-427B-B93C-4F676F9B8D5E}"/>
              </a:ext>
            </a:extLst>
          </p:cNvPr>
          <p:cNvCxnSpPr>
            <a:cxnSpLocks/>
            <a:stCxn id="9" idx="3"/>
            <a:endCxn id="35" idx="1"/>
          </p:cNvCxnSpPr>
          <p:nvPr/>
        </p:nvCxnSpPr>
        <p:spPr>
          <a:xfrm>
            <a:off x="1758696" y="4990781"/>
            <a:ext cx="1087976" cy="88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201218DC-569A-400A-9F20-88B4EC4A33DD}"/>
              </a:ext>
            </a:extLst>
          </p:cNvPr>
          <p:cNvSpPr txBox="1"/>
          <p:nvPr/>
        </p:nvSpPr>
        <p:spPr>
          <a:xfrm>
            <a:off x="1091203" y="1994534"/>
            <a:ext cx="1103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0x100000</a:t>
            </a:r>
          </a:p>
        </p:txBody>
      </p:sp>
    </p:spTree>
    <p:extLst>
      <p:ext uri="{BB962C8B-B14F-4D97-AF65-F5344CB8AC3E}">
        <p14:creationId xmlns:p14="http://schemas.microsoft.com/office/powerpoint/2010/main" val="2945347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85185E-6 L -3.88889E-6 0.08843 C -3.88889E-6 0.12801 0.01997 0.17709 0.03646 0.17709 L 0.07292 0.17709 " pathEditMode="relative" rAng="0" ptsTypes="AAAA">
                                      <p:cBhvr>
                                        <p:cTn id="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46" y="8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59259E-6 L -3.88889E-6 0.21898 C -3.88889E-6 0.31667 0.01997 0.43797 0.03646 0.43797 L 0.07292 0.43797 " pathEditMode="relative" rAng="0" ptsTypes="AAAA">
                                      <p:cBhvr>
                                        <p:cTn id="1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46" y="218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4" grpId="1"/>
      <p:bldP spid="40" grpId="0"/>
      <p:bldP spid="40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597D6-2EAF-4DF9-85DE-A5192CF63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Parallel 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293EE-01CD-4D6E-B9D2-8884BD20D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1400" y="1600200"/>
            <a:ext cx="5105400" cy="45259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Used to be on almost every PC and laptop!</a:t>
            </a:r>
          </a:p>
          <a:p>
            <a:pPr>
              <a:lnSpc>
                <a:spcPct val="120000"/>
              </a:lnSpc>
            </a:pPr>
            <a:r>
              <a:rPr lang="en-US" dirty="0"/>
              <a:t>Most commonly used as a printer communication port</a:t>
            </a:r>
          </a:p>
          <a:p>
            <a:pPr>
              <a:lnSpc>
                <a:spcPct val="120000"/>
              </a:lnSpc>
            </a:pPr>
            <a:r>
              <a:rPr lang="en-US" dirty="0"/>
              <a:t>Largely replaced by USB (and networked/Wi-Fi printers)</a:t>
            </a:r>
          </a:p>
          <a:p>
            <a:pPr>
              <a:lnSpc>
                <a:spcPct val="120000"/>
              </a:lnSpc>
            </a:pPr>
            <a:r>
              <a:rPr lang="en-US" dirty="0"/>
              <a:t>Pins mapped to 3 8-bit I/O registers: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R/W register for data transfer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RO register for status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WO control register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9A27F1-8128-4018-805C-0054604C9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6F33A1-9CF1-4446-9753-29FEBDC31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6" descr="A close up of a car's grill&#10;&#10;Description automatically generated with low confidence">
            <a:extLst>
              <a:ext uri="{FF2B5EF4-FFF2-40B4-BE49-F238E27FC236}">
                <a16:creationId xmlns:a16="http://schemas.microsoft.com/office/drawing/2014/main" id="{BEC7A7FF-C993-4DBC-A5F7-E3A6B45436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417638"/>
            <a:ext cx="2640658" cy="1979527"/>
          </a:xfrm>
          <a:prstGeom prst="rect">
            <a:avLst/>
          </a:prstGeom>
        </p:spPr>
      </p:pic>
      <p:pic>
        <p:nvPicPr>
          <p:cNvPr id="9" name="Picture 8" descr="Diagram, schematic&#10;&#10;Description automatically generated">
            <a:extLst>
              <a:ext uri="{FF2B5EF4-FFF2-40B4-BE49-F238E27FC236}">
                <a16:creationId xmlns:a16="http://schemas.microsoft.com/office/drawing/2014/main" id="{624F382D-F155-4A82-8E40-52663F789C7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76" y="3581400"/>
            <a:ext cx="3179953" cy="227076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A7FEA97-42BC-4DC0-8460-EF3568C4295E}"/>
              </a:ext>
            </a:extLst>
          </p:cNvPr>
          <p:cNvSpPr txBox="1"/>
          <p:nvPr/>
        </p:nvSpPr>
        <p:spPr>
          <a:xfrm>
            <a:off x="15240" y="5851730"/>
            <a:ext cx="40995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Source: https://en.m.wikipedia.org/wiki/Parallel_port</a:t>
            </a:r>
          </a:p>
        </p:txBody>
      </p:sp>
    </p:spTree>
    <p:extLst>
      <p:ext uri="{BB962C8B-B14F-4D97-AF65-F5344CB8AC3E}">
        <p14:creationId xmlns:p14="http://schemas.microsoft.com/office/powerpoint/2010/main" val="4224739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E1B95-4652-43DD-BD3D-194302AC8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Review: Kernel Virtual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4A89F-9003-42F8-9A59-346083CD1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4495800"/>
            <a:ext cx="8839200" cy="163036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Kernel manages physical memory</a:t>
            </a:r>
          </a:p>
          <a:p>
            <a:pPr>
              <a:lnSpc>
                <a:spcPct val="120000"/>
              </a:lnSpc>
            </a:pPr>
            <a:r>
              <a:rPr lang="en-US" dirty="0"/>
              <a:t>Maintains its own page tables to enable a virtual address space</a:t>
            </a:r>
          </a:p>
          <a:p>
            <a:pPr>
              <a:lnSpc>
                <a:spcPct val="120000"/>
              </a:lnSpc>
            </a:pPr>
            <a:r>
              <a:rPr lang="en-US" dirty="0"/>
              <a:t>Logical addresses directly map main memory</a:t>
            </a:r>
          </a:p>
          <a:p>
            <a:pPr>
              <a:lnSpc>
                <a:spcPct val="120000"/>
              </a:lnSpc>
            </a:pPr>
            <a:r>
              <a:rPr lang="en-US" dirty="0"/>
              <a:t>Virtual addresses map main memory or device memory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CF5DA9-0318-46D7-9253-1FC32FD65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080213-1032-4F28-9EFD-1F246045C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7B871CC-5F49-4D61-8971-F741D6C8C3EA}"/>
              </a:ext>
            </a:extLst>
          </p:cNvPr>
          <p:cNvGrpSpPr/>
          <p:nvPr/>
        </p:nvGrpSpPr>
        <p:grpSpPr>
          <a:xfrm>
            <a:off x="2136648" y="1041316"/>
            <a:ext cx="4978370" cy="3339390"/>
            <a:chOff x="2136648" y="1041316"/>
            <a:chExt cx="4978370" cy="3339390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F8F7EAF5-9372-4F0B-AEFD-75B4F59D89F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36648" y="1041316"/>
              <a:ext cx="4876800" cy="3302084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B1239BA-B3F9-46DC-A457-CF0D0D6711B2}"/>
                </a:ext>
              </a:extLst>
            </p:cNvPr>
            <p:cNvSpPr txBox="1"/>
            <p:nvPr/>
          </p:nvSpPr>
          <p:spPr>
            <a:xfrm>
              <a:off x="4419600" y="4103707"/>
              <a:ext cx="269541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Source: </a:t>
              </a:r>
              <a:r>
                <a:rPr lang="en-US" sz="1200" i="1" dirty="0"/>
                <a:t>Linux Device Drivers </a:t>
              </a:r>
              <a:r>
                <a:rPr lang="en-US" sz="1200" dirty="0"/>
                <a:t>(3</a:t>
              </a:r>
              <a:r>
                <a:rPr lang="en-US" sz="1200" baseline="30000" dirty="0"/>
                <a:t>rd </a:t>
              </a:r>
              <a:r>
                <a:rPr lang="en-US" sz="1200" dirty="0"/>
                <a:t>Edition)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21121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4235</TotalTime>
  <Words>1084</Words>
  <Application>Microsoft Office PowerPoint</Application>
  <PresentationFormat>On-screen Show (4:3)</PresentationFormat>
  <Paragraphs>149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Courier New</vt:lpstr>
      <vt:lpstr>Georgia</vt:lpstr>
      <vt:lpstr>Verdana</vt:lpstr>
      <vt:lpstr>Office Theme</vt:lpstr>
      <vt:lpstr>Device I/O</vt:lpstr>
      <vt:lpstr>So Far …</vt:lpstr>
      <vt:lpstr>Today: Device I/O</vt:lpstr>
      <vt:lpstr>Device Drivers</vt:lpstr>
      <vt:lpstr>Device Access</vt:lpstr>
      <vt:lpstr>Device I/O</vt:lpstr>
      <vt:lpstr>Example: ISA Bus</vt:lpstr>
      <vt:lpstr>Example: Parallel Port</vt:lpstr>
      <vt:lpstr>Review: Kernel Virtual Memory</vt:lpstr>
      <vt:lpstr>Mapping Virtual Memory</vt:lpstr>
      <vt:lpstr>Accessing I/O Memory</vt:lpstr>
      <vt:lpstr>Claiming I/O Registers</vt:lpstr>
      <vt:lpstr>Special Considerations</vt:lpstr>
      <vt:lpstr>Today’s Reading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Sudvarg, Marion</cp:lastModifiedBy>
  <cp:revision>299</cp:revision>
  <dcterms:created xsi:type="dcterms:W3CDTF">2016-01-21T02:03:40Z</dcterms:created>
  <dcterms:modified xsi:type="dcterms:W3CDTF">2023-04-06T13:40:38Z</dcterms:modified>
</cp:coreProperties>
</file>