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 id="2147483699" r:id="rId3"/>
  </p:sldMasterIdLst>
  <p:notesMasterIdLst>
    <p:notesMasterId r:id="rId46"/>
  </p:notesMasterIdLst>
  <p:handoutMasterIdLst>
    <p:handoutMasterId r:id="rId47"/>
  </p:handoutMasterIdLst>
  <p:sldIdLst>
    <p:sldId id="362" r:id="rId4"/>
    <p:sldId id="471" r:id="rId5"/>
    <p:sldId id="475" r:id="rId6"/>
    <p:sldId id="476" r:id="rId7"/>
    <p:sldId id="477" r:id="rId8"/>
    <p:sldId id="470" r:id="rId9"/>
    <p:sldId id="520" r:id="rId10"/>
    <p:sldId id="521" r:id="rId11"/>
    <p:sldId id="523" r:id="rId12"/>
    <p:sldId id="522" r:id="rId13"/>
    <p:sldId id="528" r:id="rId14"/>
    <p:sldId id="472" r:id="rId15"/>
    <p:sldId id="529" r:id="rId16"/>
    <p:sldId id="473" r:id="rId17"/>
    <p:sldId id="487" r:id="rId18"/>
    <p:sldId id="488" r:id="rId19"/>
    <p:sldId id="531" r:id="rId20"/>
    <p:sldId id="492" r:id="rId21"/>
    <p:sldId id="490" r:id="rId22"/>
    <p:sldId id="530" r:id="rId23"/>
    <p:sldId id="484" r:id="rId24"/>
    <p:sldId id="468" r:id="rId25"/>
    <p:sldId id="494" r:id="rId26"/>
    <p:sldId id="495" r:id="rId27"/>
    <p:sldId id="479" r:id="rId28"/>
    <p:sldId id="478" r:id="rId29"/>
    <p:sldId id="519" r:id="rId30"/>
    <p:sldId id="532" r:id="rId31"/>
    <p:sldId id="533" r:id="rId32"/>
    <p:sldId id="542" r:id="rId33"/>
    <p:sldId id="543" r:id="rId34"/>
    <p:sldId id="534" r:id="rId35"/>
    <p:sldId id="544" r:id="rId36"/>
    <p:sldId id="535" r:id="rId37"/>
    <p:sldId id="545" r:id="rId38"/>
    <p:sldId id="536" r:id="rId39"/>
    <p:sldId id="537" r:id="rId40"/>
    <p:sldId id="546" r:id="rId41"/>
    <p:sldId id="538" r:id="rId42"/>
    <p:sldId id="539" r:id="rId43"/>
    <p:sldId id="540" r:id="rId44"/>
    <p:sldId id="541" r:id="rId45"/>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146"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294"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44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586"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5732" algn="l" defTabSz="457146" rtl="0" eaLnBrk="1" latinLnBrk="0" hangingPunct="1">
      <a:defRPr kern="1200">
        <a:solidFill>
          <a:schemeClr val="tx2"/>
        </a:solidFill>
        <a:latin typeface="Book Antiqua" charset="0"/>
        <a:ea typeface="ＭＳ Ｐゴシック" charset="-128"/>
        <a:cs typeface="ＭＳ Ｐゴシック" charset="-128"/>
      </a:defRPr>
    </a:lvl6pPr>
    <a:lvl7pPr marL="2742880" algn="l" defTabSz="457146" rtl="0" eaLnBrk="1" latinLnBrk="0" hangingPunct="1">
      <a:defRPr kern="1200">
        <a:solidFill>
          <a:schemeClr val="tx2"/>
        </a:solidFill>
        <a:latin typeface="Book Antiqua" charset="0"/>
        <a:ea typeface="ＭＳ Ｐゴシック" charset="-128"/>
        <a:cs typeface="ＭＳ Ｐゴシック" charset="-128"/>
      </a:defRPr>
    </a:lvl7pPr>
    <a:lvl8pPr marL="3200026" algn="l" defTabSz="457146" rtl="0" eaLnBrk="1" latinLnBrk="0" hangingPunct="1">
      <a:defRPr kern="1200">
        <a:solidFill>
          <a:schemeClr val="tx2"/>
        </a:solidFill>
        <a:latin typeface="Book Antiqua" charset="0"/>
        <a:ea typeface="ＭＳ Ｐゴシック" charset="-128"/>
        <a:cs typeface="ＭＳ Ｐゴシック" charset="-128"/>
      </a:defRPr>
    </a:lvl8pPr>
    <a:lvl9pPr marL="3657172" algn="l" defTabSz="457146"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5EEFF"/>
    <a:srgbClr val="D0E3FF"/>
    <a:srgbClr val="CAFEB2"/>
    <a:srgbClr val="70898E"/>
    <a:srgbClr val="8BA8AD"/>
    <a:srgbClr val="A7C8CD"/>
    <a:srgbClr val="50B1CB"/>
    <a:srgbClr val="C3B954"/>
    <a:srgbClr val="53B6C3"/>
    <a:srgbClr val="39393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33" autoAdjust="0"/>
    <p:restoredTop sz="90444" autoAdjust="0"/>
  </p:normalViewPr>
  <p:slideViewPr>
    <p:cSldViewPr snapToGrid="0">
      <p:cViewPr varScale="1">
        <p:scale>
          <a:sx n="68" d="100"/>
          <a:sy n="68" d="100"/>
        </p:scale>
        <p:origin x="-102" y="-702"/>
      </p:cViewPr>
      <p:guideLst>
        <p:guide orient="horz" pos="2448"/>
        <p:guide pos="3168"/>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6.xml"/><Relationship Id="rId1" Type="http://schemas.openxmlformats.org/officeDocument/2006/relationships/slide" Target="slides/slide2.xml"/><Relationship Id="rId6" Type="http://schemas.openxmlformats.org/officeDocument/2006/relationships/slide" Target="slides/slide25.xml"/><Relationship Id="rId5" Type="http://schemas.openxmlformats.org/officeDocument/2006/relationships/slide" Target="slides/slide14.xml"/><Relationship Id="rId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4146275" y="-1640"/>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1657" y="9122452"/>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2"/>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xmlns="" val="14409970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0"/>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7" y="9122452"/>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2"/>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6"/>
            <a:ext cx="5362160" cy="4318573"/>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xmlns="" val="1752263660"/>
      </p:ext>
    </p:extLst>
  </p:cSld>
  <p:clrMap bg1="lt1" tx1="dk1" bg2="lt2" tx2="dk2" accent1="accent1" accent2="accent2" accent3="accent3" accent4="accent4" accent5="accent5" accent6="accent6" hlink="hlink" folHlink="folHlink"/>
  <p:hf hdr="0" ftr="0" dt="0"/>
  <p:notesStyle>
    <a:lvl1pPr algn="l" defTabSz="952389"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670" algn="l" defTabSz="952389"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341" algn="l" defTabSz="952389"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425" algn="l" defTabSz="952389"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095" algn="l" defTabSz="952389"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5732" algn="l" defTabSz="914294" rtl="0" eaLnBrk="1" latinLnBrk="0" hangingPunct="1">
      <a:defRPr sz="1200" kern="1200">
        <a:solidFill>
          <a:schemeClr val="tx1"/>
        </a:solidFill>
        <a:latin typeface="+mn-lt"/>
        <a:ea typeface="+mn-ea"/>
        <a:cs typeface="+mn-cs"/>
      </a:defRPr>
    </a:lvl6pPr>
    <a:lvl7pPr marL="2742880" algn="l" defTabSz="914294" rtl="0" eaLnBrk="1" latinLnBrk="0" hangingPunct="1">
      <a:defRPr sz="1200" kern="1200">
        <a:solidFill>
          <a:schemeClr val="tx1"/>
        </a:solidFill>
        <a:latin typeface="+mn-lt"/>
        <a:ea typeface="+mn-ea"/>
        <a:cs typeface="+mn-cs"/>
      </a:defRPr>
    </a:lvl7pPr>
    <a:lvl8pPr marL="3200026" algn="l" defTabSz="914294" rtl="0" eaLnBrk="1" latinLnBrk="0" hangingPunct="1">
      <a:defRPr sz="1200" kern="1200">
        <a:solidFill>
          <a:schemeClr val="tx1"/>
        </a:solidFill>
        <a:latin typeface="+mn-lt"/>
        <a:ea typeface="+mn-ea"/>
        <a:cs typeface="+mn-cs"/>
      </a:defRPr>
    </a:lvl8pPr>
    <a:lvl9pPr marL="3657172" algn="l" defTabSz="91429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xfrm>
            <a:off x="1325563" y="720725"/>
            <a:ext cx="4660900" cy="3602038"/>
          </a:xfrm>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extLst>
      <p:ext uri="{BB962C8B-B14F-4D97-AF65-F5344CB8AC3E}">
        <p14:creationId xmlns:p14="http://schemas.microsoft.com/office/powerpoint/2010/main" xmlns="" val="3191055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extLst>
      <p:ext uri="{BB962C8B-B14F-4D97-AF65-F5344CB8AC3E}">
        <p14:creationId xmlns:p14="http://schemas.microsoft.com/office/powerpoint/2010/main" xmlns="" val="3191055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0188ADC-7040-4C83-9B80-F81AA49ABAC9}" type="slidenum">
              <a:rPr lang="en-US">
                <a:solidFill>
                  <a:srgbClr val="1F497D"/>
                </a:solidFill>
              </a:rPr>
              <a:pPr/>
              <a:t>12</a:t>
            </a:fld>
            <a:endParaRPr lang="en-US">
              <a:solidFill>
                <a:srgbClr val="1F497D"/>
              </a:solidFill>
            </a:endParaRPr>
          </a:p>
        </p:txBody>
      </p:sp>
      <p:sp>
        <p:nvSpPr>
          <p:cNvPr id="88066" name="Rectangle 2"/>
          <p:cNvSpPr>
            <a:spLocks noGrp="1" noRot="1" noChangeAspect="1" noChangeArrowheads="1"/>
          </p:cNvSpPr>
          <p:nvPr>
            <p:ph type="sldImg"/>
          </p:nvPr>
        </p:nvSpPr>
        <p:spPr bwMode="auto">
          <a:xfrm>
            <a:off x="1327150" y="717550"/>
            <a:ext cx="4664075" cy="3603625"/>
          </a:xfrm>
          <a:prstGeom prst="rect">
            <a:avLst/>
          </a:prstGeom>
          <a:noFill/>
          <a:ln w="12700" cap="flat">
            <a:solidFill>
              <a:schemeClr val="tx1"/>
            </a:solidFill>
            <a:miter lim="800000"/>
            <a:headEnd/>
            <a:tailEnd/>
          </a:ln>
        </p:spPr>
      </p:sp>
      <p:sp>
        <p:nvSpPr>
          <p:cNvPr id="88067" name="Rectangle 3"/>
          <p:cNvSpPr>
            <a:spLocks noGrp="1" noChangeArrowheads="1"/>
          </p:cNvSpPr>
          <p:nvPr>
            <p:ph type="body" idx="1"/>
          </p:nvPr>
        </p:nvSpPr>
        <p:spPr bwMode="auto">
          <a:xfrm>
            <a:off x="974145" y="4560570"/>
            <a:ext cx="5366914" cy="4320540"/>
          </a:xfrm>
          <a:prstGeom prst="rect">
            <a:avLst/>
          </a:prstGeom>
          <a:noFill/>
          <a:ln>
            <a:miter lim="800000"/>
            <a:headEnd/>
            <a:tailEnd/>
          </a:ln>
        </p:spPr>
        <p:txBody>
          <a:bodyPr lIns="98959" tIns="49481" rIns="98959" bIns="4948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0188ADC-7040-4C83-9B80-F81AA49ABAC9}" type="slidenum">
              <a:rPr lang="en-US">
                <a:solidFill>
                  <a:srgbClr val="1F497D"/>
                </a:solidFill>
              </a:rPr>
              <a:pPr/>
              <a:t>13</a:t>
            </a:fld>
            <a:endParaRPr lang="en-US">
              <a:solidFill>
                <a:srgbClr val="1F497D"/>
              </a:solidFill>
            </a:endParaRPr>
          </a:p>
        </p:txBody>
      </p:sp>
      <p:sp>
        <p:nvSpPr>
          <p:cNvPr id="88066" name="Rectangle 2"/>
          <p:cNvSpPr>
            <a:spLocks noGrp="1" noRot="1" noChangeAspect="1" noChangeArrowheads="1"/>
          </p:cNvSpPr>
          <p:nvPr>
            <p:ph type="sldImg"/>
          </p:nvPr>
        </p:nvSpPr>
        <p:spPr bwMode="auto">
          <a:xfrm>
            <a:off x="1327150" y="717550"/>
            <a:ext cx="4664075" cy="3603625"/>
          </a:xfrm>
          <a:prstGeom prst="rect">
            <a:avLst/>
          </a:prstGeom>
          <a:noFill/>
          <a:ln w="12700" cap="flat">
            <a:solidFill>
              <a:schemeClr val="tx1"/>
            </a:solidFill>
            <a:miter lim="800000"/>
            <a:headEnd/>
            <a:tailEnd/>
          </a:ln>
        </p:spPr>
      </p:sp>
      <p:sp>
        <p:nvSpPr>
          <p:cNvPr id="88067" name="Rectangle 3"/>
          <p:cNvSpPr>
            <a:spLocks noGrp="1" noChangeArrowheads="1"/>
          </p:cNvSpPr>
          <p:nvPr>
            <p:ph type="body" idx="1"/>
          </p:nvPr>
        </p:nvSpPr>
        <p:spPr bwMode="auto">
          <a:xfrm>
            <a:off x="974145" y="4560570"/>
            <a:ext cx="5366914" cy="4320540"/>
          </a:xfrm>
          <a:prstGeom prst="rect">
            <a:avLst/>
          </a:prstGeom>
          <a:noFill/>
          <a:ln>
            <a:miter lim="800000"/>
            <a:headEnd/>
            <a:tailEnd/>
          </a:ln>
        </p:spPr>
        <p:txBody>
          <a:bodyPr lIns="98959" tIns="49481" rIns="98959" bIns="4948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6339961-2DC5-4AB6-BFF7-B4DA9BED36D2}" type="slidenum">
              <a:rPr lang="en-US">
                <a:solidFill>
                  <a:srgbClr val="1F497D"/>
                </a:solidFill>
              </a:rPr>
              <a:pPr/>
              <a:t>14</a:t>
            </a:fld>
            <a:endParaRPr lang="en-US">
              <a:solidFill>
                <a:srgbClr val="1F497D"/>
              </a:solidFill>
            </a:endParaRPr>
          </a:p>
        </p:txBody>
      </p:sp>
      <p:sp>
        <p:nvSpPr>
          <p:cNvPr id="90114" name="Rectangle 2"/>
          <p:cNvSpPr>
            <a:spLocks noGrp="1" noRot="1" noChangeAspect="1" noChangeArrowheads="1"/>
          </p:cNvSpPr>
          <p:nvPr>
            <p:ph type="sldImg"/>
          </p:nvPr>
        </p:nvSpPr>
        <p:spPr bwMode="auto">
          <a:xfrm>
            <a:off x="1327150" y="717550"/>
            <a:ext cx="4664075" cy="3603625"/>
          </a:xfrm>
          <a:prstGeom prst="rect">
            <a:avLst/>
          </a:prstGeom>
          <a:noFill/>
          <a:ln w="12700" cap="flat">
            <a:solidFill>
              <a:schemeClr val="tx1"/>
            </a:solidFill>
            <a:miter lim="800000"/>
            <a:headEnd/>
            <a:tailEnd/>
          </a:ln>
        </p:spPr>
      </p:sp>
      <p:sp>
        <p:nvSpPr>
          <p:cNvPr id="90115" name="Rectangle 3"/>
          <p:cNvSpPr>
            <a:spLocks noGrp="1" noChangeArrowheads="1"/>
          </p:cNvSpPr>
          <p:nvPr>
            <p:ph type="body" idx="1"/>
          </p:nvPr>
        </p:nvSpPr>
        <p:spPr bwMode="auto">
          <a:xfrm>
            <a:off x="974145" y="4560570"/>
            <a:ext cx="5366914" cy="4320540"/>
          </a:xfrm>
          <a:prstGeom prst="rect">
            <a:avLst/>
          </a:prstGeom>
          <a:noFill/>
          <a:ln>
            <a:miter lim="800000"/>
            <a:headEnd/>
            <a:tailEnd/>
          </a:ln>
        </p:spPr>
        <p:txBody>
          <a:bodyPr lIns="98959" tIns="49481" rIns="98959" bIns="4948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FE1619-49B2-4AAA-AF95-2DF5F1ABB1C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FE1619-49B2-4AAA-AF95-2DF5F1ABB1C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FE1619-49B2-4AAA-AF95-2DF5F1ABB1C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FE1619-49B2-4AAA-AF95-2DF5F1ABB1C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p14="http://schemas.microsoft.com/office/powerpoint/2010/main" xmlns="" val="25673371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FE1619-49B2-4AAA-AF95-2DF5F1ABB1C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extLst>
      <p:ext uri="{BB962C8B-B14F-4D97-AF65-F5344CB8AC3E}">
        <p14:creationId xmlns:p14="http://schemas.microsoft.com/office/powerpoint/2010/main" xmlns="" val="17991115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extLst>
      <p:ext uri="{BB962C8B-B14F-4D97-AF65-F5344CB8AC3E}">
        <p14:creationId xmlns:p14="http://schemas.microsoft.com/office/powerpoint/2010/main" xmlns="" val="18487988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A797B2D-F477-4B1E-B463-65DC1FB2B98A}" type="slidenum">
              <a:rPr lang="en-US" altLang="zh-CN" smtClean="0"/>
              <a:pPr>
                <a:defRPr/>
              </a:pPr>
              <a:t>23</a:t>
            </a:fld>
            <a:endParaRPr lang="en-US"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A797B2D-F477-4B1E-B463-65DC1FB2B98A}" type="slidenum">
              <a:rPr lang="en-US" altLang="zh-CN" smtClean="0"/>
              <a:pPr>
                <a:defRPr/>
              </a:pPr>
              <a:t>24</a:t>
            </a:fld>
            <a:endParaRPr lang="en-US"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25</a:t>
            </a:fld>
            <a:endParaRPr lang="en-US"/>
          </a:p>
        </p:txBody>
      </p:sp>
    </p:spTree>
    <p:extLst>
      <p:ext uri="{BB962C8B-B14F-4D97-AF65-F5344CB8AC3E}">
        <p14:creationId xmlns:p14="http://schemas.microsoft.com/office/powerpoint/2010/main" xmlns="" val="1909213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26</a:t>
            </a:fld>
            <a:endParaRPr lang="en-US"/>
          </a:p>
        </p:txBody>
      </p:sp>
    </p:spTree>
    <p:extLst>
      <p:ext uri="{BB962C8B-B14F-4D97-AF65-F5344CB8AC3E}">
        <p14:creationId xmlns:p14="http://schemas.microsoft.com/office/powerpoint/2010/main" xmlns="" val="27972380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27</a:t>
            </a:fld>
            <a:endParaRPr lang="en-US"/>
          </a:p>
        </p:txBody>
      </p:sp>
    </p:spTree>
    <p:extLst>
      <p:ext uri="{BB962C8B-B14F-4D97-AF65-F5344CB8AC3E}">
        <p14:creationId xmlns:p14="http://schemas.microsoft.com/office/powerpoint/2010/main" xmlns="" val="4491306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extLst>
      <p:ext uri="{BB962C8B-B14F-4D97-AF65-F5344CB8AC3E}">
        <p14:creationId xmlns:p14="http://schemas.microsoft.com/office/powerpoint/2010/main" xmlns="" val="33092960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extLst>
      <p:ext uri="{BB962C8B-B14F-4D97-AF65-F5344CB8AC3E}">
        <p14:creationId xmlns:p14="http://schemas.microsoft.com/office/powerpoint/2010/main" xmlns="" val="3309296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extLst>
      <p:ext uri="{BB962C8B-B14F-4D97-AF65-F5344CB8AC3E}">
        <p14:creationId xmlns:p14="http://schemas.microsoft.com/office/powerpoint/2010/main" xmlns="" val="1795541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extLst>
      <p:ext uri="{BB962C8B-B14F-4D97-AF65-F5344CB8AC3E}">
        <p14:creationId xmlns:p14="http://schemas.microsoft.com/office/powerpoint/2010/main" xmlns="" val="33092960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31</a:t>
            </a:fld>
            <a:endParaRPr lang="en-US"/>
          </a:p>
        </p:txBody>
      </p:sp>
    </p:spTree>
    <p:extLst>
      <p:ext uri="{BB962C8B-B14F-4D97-AF65-F5344CB8AC3E}">
        <p14:creationId xmlns:p14="http://schemas.microsoft.com/office/powerpoint/2010/main" xmlns="" val="33092960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32</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33</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34</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35</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36</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37</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38</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39</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a:t>
            </a:fld>
            <a:endParaRPr lang="en-US"/>
          </a:p>
        </p:txBody>
      </p:sp>
    </p:spTree>
    <p:extLst>
      <p:ext uri="{BB962C8B-B14F-4D97-AF65-F5344CB8AC3E}">
        <p14:creationId xmlns:p14="http://schemas.microsoft.com/office/powerpoint/2010/main" xmlns="" val="14556616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40</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41</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42</a:t>
            </a:fld>
            <a:endParaRPr lang="en-US"/>
          </a:p>
        </p:txBody>
      </p:sp>
    </p:spTree>
    <p:extLst>
      <p:ext uri="{BB962C8B-B14F-4D97-AF65-F5344CB8AC3E}">
        <p14:creationId xmlns:p14="http://schemas.microsoft.com/office/powerpoint/2010/main" xmlns="" val="2541453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p14="http://schemas.microsoft.com/office/powerpoint/2010/main" xmlns="" val="642313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extLst>
      <p:ext uri="{BB962C8B-B14F-4D97-AF65-F5344CB8AC3E}">
        <p14:creationId xmlns:p14="http://schemas.microsoft.com/office/powerpoint/2010/main" xmlns="" val="1694215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7</a:t>
            </a:fld>
            <a:endParaRPr lang="en-US"/>
          </a:p>
        </p:txBody>
      </p:sp>
    </p:spTree>
    <p:extLst>
      <p:ext uri="{BB962C8B-B14F-4D97-AF65-F5344CB8AC3E}">
        <p14:creationId xmlns:p14="http://schemas.microsoft.com/office/powerpoint/2010/main" xmlns="" val="3191055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8</a:t>
            </a:fld>
            <a:endParaRPr lang="en-US"/>
          </a:p>
        </p:txBody>
      </p:sp>
    </p:spTree>
    <p:extLst>
      <p:ext uri="{BB962C8B-B14F-4D97-AF65-F5344CB8AC3E}">
        <p14:creationId xmlns:p14="http://schemas.microsoft.com/office/powerpoint/2010/main" xmlns="" val="3191055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extLst>
      <p:ext uri="{BB962C8B-B14F-4D97-AF65-F5344CB8AC3E}">
        <p14:creationId xmlns:p14="http://schemas.microsoft.com/office/powerpoint/2010/main" xmlns="" val="3191055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4" y="2414589"/>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6" y="4403726"/>
            <a:ext cx="7042151" cy="1987550"/>
          </a:xfrm>
        </p:spPr>
        <p:txBody>
          <a:bodyPr/>
          <a:lstStyle>
            <a:lvl1pPr marL="0" indent="0" algn="ctr">
              <a:buNone/>
              <a:defRPr/>
            </a:lvl1pPr>
            <a:lvl2pPr marL="457146" indent="0" algn="ctr">
              <a:buNone/>
              <a:defRPr/>
            </a:lvl2pPr>
            <a:lvl3pPr marL="914294" indent="0" algn="ctr">
              <a:buNone/>
              <a:defRPr/>
            </a:lvl3pPr>
            <a:lvl4pPr marL="1371440" indent="0" algn="ctr">
              <a:buNone/>
              <a:defRPr/>
            </a:lvl4pPr>
            <a:lvl5pPr marL="1828586" indent="0" algn="ctr">
              <a:buNone/>
              <a:defRPr/>
            </a:lvl5pPr>
            <a:lvl6pPr marL="2285732" indent="0" algn="ctr">
              <a:buNone/>
              <a:defRPr/>
            </a:lvl6pPr>
            <a:lvl7pPr marL="2742880" indent="0" algn="ctr">
              <a:buNone/>
              <a:defRPr/>
            </a:lvl7pPr>
            <a:lvl8pPr marL="3200026" indent="0" algn="ctr">
              <a:buNone/>
              <a:defRPr/>
            </a:lvl8pPr>
            <a:lvl9pPr marL="3657172"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B4F22B11-B33A-8D48-9C41-0E5F6B0526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02920" y="1813560"/>
            <a:ext cx="4442460" cy="5129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13020" y="1813560"/>
            <a:ext cx="4442460" cy="5129425"/>
          </a:xfrm>
        </p:spPr>
        <p:txBody>
          <a:bodyPr/>
          <a:lstStyle/>
          <a:p>
            <a:pPr lvl="0"/>
            <a:endParaRPr lang="en-US" noProof="0" smtClean="0"/>
          </a:p>
        </p:txBody>
      </p:sp>
      <p:sp>
        <p:nvSpPr>
          <p:cNvPr id="5" name="Date Placeholder 4"/>
          <p:cNvSpPr>
            <a:spLocks noGrp="1" noChangeArrowheads="1"/>
          </p:cNvSpPr>
          <p:nvPr>
            <p:ph type="dt" sz="half" idx="10"/>
          </p:nvPr>
        </p:nvSpPr>
        <p:spPr>
          <a:xfrm>
            <a:off x="502920" y="7077922"/>
            <a:ext cx="1068681" cy="539750"/>
          </a:xfrm>
          <a:prstGeom prst="rect">
            <a:avLst/>
          </a:prstGeom>
          <a:ln/>
        </p:spPr>
        <p:txBody>
          <a:bodyPr lIns="101882" tIns="50941" rIns="101882" bIns="50941"/>
          <a:lstStyle>
            <a:lvl1pPr>
              <a:defRPr/>
            </a:lvl1pPr>
          </a:lstStyle>
          <a:p>
            <a:pPr>
              <a:defRPr/>
            </a:pPr>
            <a:endParaRPr lang="en-US"/>
          </a:p>
        </p:txBody>
      </p:sp>
      <p:sp>
        <p:nvSpPr>
          <p:cNvPr id="6" name="Footer Placeholder 5"/>
          <p:cNvSpPr>
            <a:spLocks noGrp="1" noChangeArrowheads="1"/>
          </p:cNvSpPr>
          <p:nvPr>
            <p:ph type="ftr" sz="quarter" idx="11"/>
          </p:nvPr>
        </p:nvSpPr>
        <p:spPr>
          <a:xfrm>
            <a:off x="1807347" y="7070751"/>
            <a:ext cx="6365125" cy="539750"/>
          </a:xfrm>
          <a:prstGeom prst="rect">
            <a:avLst/>
          </a:prstGeom>
          <a:ln/>
        </p:spPr>
        <p:txBody>
          <a:bodyPr lIns="101882" tIns="50941" rIns="101882" bIns="50941"/>
          <a:lstStyle>
            <a:lvl1pPr>
              <a:defRPr/>
            </a:lvl1pPr>
          </a:lstStyle>
          <a:p>
            <a:pPr>
              <a:defRPr/>
            </a:pPr>
            <a:r>
              <a:rPr lang="en-US" smtClean="0"/>
              <a:t>TCOM 500 - Introduction to Networks and Protocols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AAECAC-0E3D-4FF4-80DE-1C149B5DD48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02920" y="1813560"/>
            <a:ext cx="4442460" cy="5129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0"/>
            <a:ext cx="4442460" cy="5129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502920" y="7077922"/>
            <a:ext cx="1068681" cy="539750"/>
          </a:xfrm>
          <a:prstGeom prst="rect">
            <a:avLst/>
          </a:prstGeom>
          <a:ln/>
        </p:spPr>
        <p:txBody>
          <a:bodyPr lIns="101882" tIns="50941" rIns="101882" bIns="50941"/>
          <a:lstStyle>
            <a:lvl1pPr>
              <a:defRPr/>
            </a:lvl1pPr>
          </a:lstStyle>
          <a:p>
            <a:pPr>
              <a:defRPr/>
            </a:pPr>
            <a:endParaRPr lang="en-US"/>
          </a:p>
        </p:txBody>
      </p:sp>
      <p:sp>
        <p:nvSpPr>
          <p:cNvPr id="6" name="Footer Placeholder 5"/>
          <p:cNvSpPr>
            <a:spLocks noGrp="1" noChangeArrowheads="1"/>
          </p:cNvSpPr>
          <p:nvPr>
            <p:ph type="ftr" sz="quarter" idx="11"/>
          </p:nvPr>
        </p:nvSpPr>
        <p:spPr>
          <a:xfrm>
            <a:off x="1807347" y="7070751"/>
            <a:ext cx="6365125" cy="539750"/>
          </a:xfrm>
          <a:prstGeom prst="rect">
            <a:avLst/>
          </a:prstGeom>
          <a:ln/>
        </p:spPr>
        <p:txBody>
          <a:bodyPr lIns="101882" tIns="50941" rIns="101882" bIns="50941"/>
          <a:lstStyle>
            <a:lvl1pPr>
              <a:defRPr/>
            </a:lvl1pPr>
          </a:lstStyle>
          <a:p>
            <a:pPr>
              <a:defRPr/>
            </a:pPr>
            <a:r>
              <a:rPr lang="en-US" smtClean="0"/>
              <a:t>TCOM 500 - Introduction to Networks and Protocols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D0789A-7D7F-4B06-8519-BACBCFDDED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35753A0B-470B-F147-BA57-10549CC1861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754380" y="7081520"/>
            <a:ext cx="2095500" cy="518160"/>
          </a:xfrm>
          <a:prstGeom prst="rect">
            <a:avLst/>
          </a:prstGeom>
          <a:ln/>
        </p:spPr>
        <p:txBody>
          <a:bodyPr lIns="101882" tIns="50941" rIns="101882" bIns="50941"/>
          <a:lstStyle>
            <a:lvl1pPr>
              <a:defRPr/>
            </a:lvl1pPr>
          </a:lstStyle>
          <a:p>
            <a:pPr>
              <a:defRPr/>
            </a:pPr>
            <a:endParaRPr lang="en-US"/>
          </a:p>
        </p:txBody>
      </p:sp>
      <p:sp>
        <p:nvSpPr>
          <p:cNvPr id="4" name="Rectangle 5"/>
          <p:cNvSpPr>
            <a:spLocks noGrp="1" noChangeArrowheads="1"/>
          </p:cNvSpPr>
          <p:nvPr>
            <p:ph type="ftr" sz="quarter" idx="11"/>
          </p:nvPr>
        </p:nvSpPr>
        <p:spPr>
          <a:xfrm>
            <a:off x="3436620" y="7081520"/>
            <a:ext cx="3185160" cy="518160"/>
          </a:xfrm>
          <a:prstGeom prst="rect">
            <a:avLst/>
          </a:prstGeom>
          <a:ln/>
        </p:spPr>
        <p:txBody>
          <a:bodyPr lIns="101882" tIns="50941" rIns="101882" bIns="50941"/>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59C73FA-931E-471C-BF90-D2DCC898E8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4380" y="1813560"/>
            <a:ext cx="4191000" cy="518160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0"/>
            <a:ext cx="4191000" cy="518160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754380" y="7081520"/>
            <a:ext cx="2095500" cy="518160"/>
          </a:xfrm>
          <a:prstGeom prst="rect">
            <a:avLst/>
          </a:prstGeom>
          <a:ln/>
        </p:spPr>
        <p:txBody>
          <a:bodyPr lIns="101882" tIns="50941" rIns="101882" bIns="50941"/>
          <a:lstStyle>
            <a:lvl1pPr>
              <a:defRPr/>
            </a:lvl1pPr>
          </a:lstStyle>
          <a:p>
            <a:pPr>
              <a:defRPr/>
            </a:pPr>
            <a:endParaRPr lang="en-US"/>
          </a:p>
        </p:txBody>
      </p:sp>
      <p:sp>
        <p:nvSpPr>
          <p:cNvPr id="6" name="Footer Placeholder 5"/>
          <p:cNvSpPr>
            <a:spLocks noGrp="1" noChangeArrowheads="1"/>
          </p:cNvSpPr>
          <p:nvPr>
            <p:ph type="ftr" sz="quarter" idx="11"/>
          </p:nvPr>
        </p:nvSpPr>
        <p:spPr>
          <a:xfrm>
            <a:off x="3436620" y="7081520"/>
            <a:ext cx="3185160" cy="518160"/>
          </a:xfrm>
          <a:prstGeom prst="rect">
            <a:avLst/>
          </a:prstGeom>
          <a:ln/>
        </p:spPr>
        <p:txBody>
          <a:bodyPr lIns="101882" tIns="50941" rIns="101882" bIns="50941"/>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451E03-06AC-40C1-8FB3-027C5AAC6F0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46" tIns="50923" rIns="101846" bIns="50923"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lIns="91429" tIns="45715" rIns="91429" bIns="45715"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6" y="5072063"/>
            <a:ext cx="8885238" cy="1296987"/>
          </a:xfrm>
          <a:prstGeom prst="rect">
            <a:avLst/>
          </a:prstGeom>
          <a:noFill/>
          <a:ln w="9525">
            <a:noFill/>
            <a:miter lim="800000"/>
            <a:headEnd/>
            <a:tailEnd/>
          </a:ln>
        </p:spPr>
        <p:txBody>
          <a:bodyPr vert="horz" wrap="square" lIns="101846" tIns="50923" rIns="101846" bIns="50923"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056"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056"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056"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056"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056"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146" algn="l" defTabSz="1019056" rtl="0" fontAlgn="base">
        <a:spcBef>
          <a:spcPct val="0"/>
        </a:spcBef>
        <a:spcAft>
          <a:spcPct val="0"/>
        </a:spcAft>
        <a:defRPr sz="4700">
          <a:solidFill>
            <a:srgbClr val="7F0813"/>
          </a:solidFill>
          <a:latin typeface="Verdana" pitchFamily="34" charset="0"/>
          <a:ea typeface="ＭＳ Ｐゴシック" pitchFamily="1" charset="-128"/>
        </a:defRPr>
      </a:lvl6pPr>
      <a:lvl7pPr marL="914294" algn="l" defTabSz="1019056" rtl="0" fontAlgn="base">
        <a:spcBef>
          <a:spcPct val="0"/>
        </a:spcBef>
        <a:spcAft>
          <a:spcPct val="0"/>
        </a:spcAft>
        <a:defRPr sz="4700">
          <a:solidFill>
            <a:srgbClr val="7F0813"/>
          </a:solidFill>
          <a:latin typeface="Verdana" pitchFamily="34" charset="0"/>
          <a:ea typeface="ＭＳ Ｐゴシック" pitchFamily="1" charset="-128"/>
        </a:defRPr>
      </a:lvl7pPr>
      <a:lvl8pPr marL="1371440" algn="l" defTabSz="1019056" rtl="0" fontAlgn="base">
        <a:spcBef>
          <a:spcPct val="0"/>
        </a:spcBef>
        <a:spcAft>
          <a:spcPct val="0"/>
        </a:spcAft>
        <a:defRPr sz="4700">
          <a:solidFill>
            <a:srgbClr val="7F0813"/>
          </a:solidFill>
          <a:latin typeface="Verdana" pitchFamily="34" charset="0"/>
          <a:ea typeface="ＭＳ Ｐゴシック" pitchFamily="1" charset="-128"/>
        </a:defRPr>
      </a:lvl8pPr>
      <a:lvl9pPr marL="1828586" algn="l" defTabSz="1019056"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43" indent="-258733" algn="l" defTabSz="1019056" rtl="0" eaLnBrk="0" fontAlgn="base" hangingPunct="0">
        <a:spcBef>
          <a:spcPct val="20000"/>
        </a:spcBef>
        <a:spcAft>
          <a:spcPct val="0"/>
        </a:spcAft>
        <a:defRPr sz="3300">
          <a:solidFill>
            <a:schemeClr val="bg1"/>
          </a:solidFill>
          <a:latin typeface="+mn-lt"/>
          <a:ea typeface="+mn-ea"/>
          <a:cs typeface="ＭＳ Ｐゴシック" charset="-128"/>
        </a:defRPr>
      </a:lvl1pPr>
      <a:lvl2pPr marL="826992" indent="-317463" algn="l" defTabSz="1019056" rtl="0" eaLnBrk="0" fontAlgn="base" hangingPunct="0">
        <a:spcBef>
          <a:spcPct val="20000"/>
        </a:spcBef>
        <a:spcAft>
          <a:spcPct val="0"/>
        </a:spcAft>
        <a:buChar char="–"/>
        <a:defRPr sz="3100">
          <a:solidFill>
            <a:schemeClr val="bg1"/>
          </a:solidFill>
          <a:latin typeface="Arial" charset="0"/>
          <a:ea typeface="+mn-ea"/>
        </a:defRPr>
      </a:lvl2pPr>
      <a:lvl3pPr marL="1273026" indent="-253971" algn="l" defTabSz="1019056" rtl="0" eaLnBrk="0" fontAlgn="base" hangingPunct="0">
        <a:spcBef>
          <a:spcPct val="20000"/>
        </a:spcBef>
        <a:spcAft>
          <a:spcPct val="0"/>
        </a:spcAft>
        <a:buChar char="•"/>
        <a:defRPr sz="2700">
          <a:solidFill>
            <a:schemeClr val="bg1"/>
          </a:solidFill>
          <a:latin typeface="Arial" charset="0"/>
          <a:ea typeface="+mn-ea"/>
        </a:defRPr>
      </a:lvl3pPr>
      <a:lvl4pPr marL="1782555" indent="-253971" algn="l" defTabSz="1019056" rtl="0" eaLnBrk="0" fontAlgn="base" hangingPunct="0">
        <a:spcBef>
          <a:spcPct val="20000"/>
        </a:spcBef>
        <a:spcAft>
          <a:spcPct val="0"/>
        </a:spcAft>
        <a:buChar char="–"/>
        <a:defRPr sz="2200">
          <a:solidFill>
            <a:schemeClr val="bg1"/>
          </a:solidFill>
          <a:latin typeface="Arial" charset="0"/>
          <a:ea typeface="+mn-ea"/>
        </a:defRPr>
      </a:lvl4pPr>
      <a:lvl5pPr marL="2292082" indent="-253971" algn="l" defTabSz="1019056" rtl="0" eaLnBrk="0" fontAlgn="base" hangingPunct="0">
        <a:spcBef>
          <a:spcPct val="20000"/>
        </a:spcBef>
        <a:spcAft>
          <a:spcPct val="0"/>
        </a:spcAft>
        <a:buChar char="»"/>
        <a:defRPr sz="2200">
          <a:solidFill>
            <a:schemeClr val="bg1"/>
          </a:solidFill>
          <a:latin typeface="Arial" charset="0"/>
          <a:ea typeface="+mn-ea"/>
        </a:defRPr>
      </a:lvl5pPr>
      <a:lvl6pPr marL="2749228" indent="-253971" algn="l" defTabSz="1019056" rtl="0" fontAlgn="base">
        <a:spcBef>
          <a:spcPct val="20000"/>
        </a:spcBef>
        <a:spcAft>
          <a:spcPct val="0"/>
        </a:spcAft>
        <a:buChar char="»"/>
        <a:defRPr sz="2200">
          <a:solidFill>
            <a:schemeClr val="bg1"/>
          </a:solidFill>
          <a:latin typeface="Arial" charset="0"/>
          <a:ea typeface="+mn-ea"/>
        </a:defRPr>
      </a:lvl6pPr>
      <a:lvl7pPr marL="3206375" indent="-253971" algn="l" defTabSz="1019056" rtl="0" fontAlgn="base">
        <a:spcBef>
          <a:spcPct val="20000"/>
        </a:spcBef>
        <a:spcAft>
          <a:spcPct val="0"/>
        </a:spcAft>
        <a:buChar char="»"/>
        <a:defRPr sz="2200">
          <a:solidFill>
            <a:schemeClr val="bg1"/>
          </a:solidFill>
          <a:latin typeface="Arial" charset="0"/>
          <a:ea typeface="+mn-ea"/>
        </a:defRPr>
      </a:lvl7pPr>
      <a:lvl8pPr marL="3663522" indent="-253971" algn="l" defTabSz="1019056" rtl="0" fontAlgn="base">
        <a:spcBef>
          <a:spcPct val="20000"/>
        </a:spcBef>
        <a:spcAft>
          <a:spcPct val="0"/>
        </a:spcAft>
        <a:buChar char="»"/>
        <a:defRPr sz="2200">
          <a:solidFill>
            <a:schemeClr val="bg1"/>
          </a:solidFill>
          <a:latin typeface="Arial" charset="0"/>
          <a:ea typeface="+mn-ea"/>
        </a:defRPr>
      </a:lvl8pPr>
      <a:lvl9pPr marL="4120668" indent="-253971" algn="l" defTabSz="1019056"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294" rtl="0" eaLnBrk="1" latinLnBrk="0" hangingPunct="1">
        <a:defRPr sz="1800" kern="1200">
          <a:solidFill>
            <a:schemeClr val="tx1"/>
          </a:solidFill>
          <a:latin typeface="+mn-lt"/>
          <a:ea typeface="+mn-ea"/>
          <a:cs typeface="+mn-cs"/>
        </a:defRPr>
      </a:lvl1pPr>
      <a:lvl2pPr marL="457146" algn="l" defTabSz="914294" rtl="0" eaLnBrk="1" latinLnBrk="0" hangingPunct="1">
        <a:defRPr sz="1800" kern="1200">
          <a:solidFill>
            <a:schemeClr val="tx1"/>
          </a:solidFill>
          <a:latin typeface="+mn-lt"/>
          <a:ea typeface="+mn-ea"/>
          <a:cs typeface="+mn-cs"/>
        </a:defRPr>
      </a:lvl2pPr>
      <a:lvl3pPr marL="914294" algn="l" defTabSz="914294" rtl="0" eaLnBrk="1" latinLnBrk="0" hangingPunct="1">
        <a:defRPr sz="1800" kern="1200">
          <a:solidFill>
            <a:schemeClr val="tx1"/>
          </a:solidFill>
          <a:latin typeface="+mn-lt"/>
          <a:ea typeface="+mn-ea"/>
          <a:cs typeface="+mn-cs"/>
        </a:defRPr>
      </a:lvl3pPr>
      <a:lvl4pPr marL="1371440" algn="l" defTabSz="914294" rtl="0" eaLnBrk="1" latinLnBrk="0" hangingPunct="1">
        <a:defRPr sz="1800" kern="1200">
          <a:solidFill>
            <a:schemeClr val="tx1"/>
          </a:solidFill>
          <a:latin typeface="+mn-lt"/>
          <a:ea typeface="+mn-ea"/>
          <a:cs typeface="+mn-cs"/>
        </a:defRPr>
      </a:lvl4pPr>
      <a:lvl5pPr marL="1828586" algn="l" defTabSz="914294" rtl="0" eaLnBrk="1" latinLnBrk="0" hangingPunct="1">
        <a:defRPr sz="1800" kern="1200">
          <a:solidFill>
            <a:schemeClr val="tx1"/>
          </a:solidFill>
          <a:latin typeface="+mn-lt"/>
          <a:ea typeface="+mn-ea"/>
          <a:cs typeface="+mn-cs"/>
        </a:defRPr>
      </a:lvl5pPr>
      <a:lvl6pPr marL="2285732" algn="l" defTabSz="914294" rtl="0" eaLnBrk="1" latinLnBrk="0" hangingPunct="1">
        <a:defRPr sz="1800" kern="1200">
          <a:solidFill>
            <a:schemeClr val="tx1"/>
          </a:solidFill>
          <a:latin typeface="+mn-lt"/>
          <a:ea typeface="+mn-ea"/>
          <a:cs typeface="+mn-cs"/>
        </a:defRPr>
      </a:lvl6pPr>
      <a:lvl7pPr marL="2742880" algn="l" defTabSz="914294" rtl="0" eaLnBrk="1" latinLnBrk="0" hangingPunct="1">
        <a:defRPr sz="1800" kern="1200">
          <a:solidFill>
            <a:schemeClr val="tx1"/>
          </a:solidFill>
          <a:latin typeface="+mn-lt"/>
          <a:ea typeface="+mn-ea"/>
          <a:cs typeface="+mn-cs"/>
        </a:defRPr>
      </a:lvl7pPr>
      <a:lvl8pPr marL="3200026" algn="l" defTabSz="914294" rtl="0" eaLnBrk="1" latinLnBrk="0" hangingPunct="1">
        <a:defRPr sz="1800" kern="1200">
          <a:solidFill>
            <a:schemeClr val="tx1"/>
          </a:solidFill>
          <a:latin typeface="+mn-lt"/>
          <a:ea typeface="+mn-ea"/>
          <a:cs typeface="+mn-cs"/>
        </a:defRPr>
      </a:lvl8pPr>
      <a:lvl9pPr marL="3657172" algn="l" defTabSz="91429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5"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9" y="1985964"/>
            <a:ext cx="8885237" cy="4664075"/>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317" name="Rectangle 3"/>
          <p:cNvSpPr>
            <a:spLocks noGrp="1" noChangeArrowheads="1"/>
          </p:cNvSpPr>
          <p:nvPr>
            <p:ph type="title"/>
          </p:nvPr>
        </p:nvSpPr>
        <p:spPr bwMode="auto">
          <a:xfrm>
            <a:off x="134939" y="644526"/>
            <a:ext cx="9625012" cy="949325"/>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735837" y="7563313"/>
            <a:ext cx="309981" cy="215444"/>
          </a:xfrm>
          <a:prstGeom prst="rect">
            <a:avLst/>
          </a:prstGeom>
        </p:spPr>
        <p:txBody>
          <a:bodyPr vert="horz" wrap="none" lIns="0" tIns="0" rIns="0" bIns="0" rtlCol="0" anchor="ctr">
            <a:spAutoFit/>
          </a:bodyPr>
          <a:lstStyle>
            <a:lvl1pPr algn="r">
              <a:defRPr sz="1400">
                <a:solidFill>
                  <a:srgbClr val="000000"/>
                </a:solidFill>
                <a:latin typeface="+mn-lt"/>
              </a:defRPr>
            </a:lvl1pPr>
          </a:lstStyle>
          <a:p>
            <a:fld id="{B4F22B11-B33A-8D48-9C41-0E5F6B0526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703" r:id="rId2"/>
    <p:sldLayoutId id="2147483704" r:id="rId3"/>
  </p:sldLayoutIdLst>
  <p:timing>
    <p:tnLst>
      <p:par>
        <p:cTn id="1" dur="indefinite" restart="never" nodeType="tmRoot"/>
      </p:par>
    </p:tnLst>
  </p:timing>
  <p:hf hdr="0" ftr="0" dt="0"/>
  <p:txStyles>
    <p:titleStyle>
      <a:lvl1pPr algn="l" defTabSz="1019056"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056"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056"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056"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056"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146" algn="l" defTabSz="1019056" rtl="0" fontAlgn="base">
        <a:spcBef>
          <a:spcPct val="0"/>
        </a:spcBef>
        <a:spcAft>
          <a:spcPct val="0"/>
        </a:spcAft>
        <a:defRPr sz="4000">
          <a:solidFill>
            <a:srgbClr val="7F0813"/>
          </a:solidFill>
          <a:latin typeface="Verdana" pitchFamily="34" charset="0"/>
          <a:ea typeface="ＭＳ Ｐゴシック" pitchFamily="1" charset="-128"/>
        </a:defRPr>
      </a:lvl6pPr>
      <a:lvl7pPr marL="914294" algn="l" defTabSz="1019056" rtl="0" fontAlgn="base">
        <a:spcBef>
          <a:spcPct val="0"/>
        </a:spcBef>
        <a:spcAft>
          <a:spcPct val="0"/>
        </a:spcAft>
        <a:defRPr sz="4000">
          <a:solidFill>
            <a:srgbClr val="7F0813"/>
          </a:solidFill>
          <a:latin typeface="Verdana" pitchFamily="34" charset="0"/>
          <a:ea typeface="ＭＳ Ｐゴシック" pitchFamily="1" charset="-128"/>
        </a:defRPr>
      </a:lvl7pPr>
      <a:lvl8pPr marL="1371440" algn="l" defTabSz="1019056" rtl="0" fontAlgn="base">
        <a:spcBef>
          <a:spcPct val="0"/>
        </a:spcBef>
        <a:spcAft>
          <a:spcPct val="0"/>
        </a:spcAft>
        <a:defRPr sz="4000">
          <a:solidFill>
            <a:srgbClr val="7F0813"/>
          </a:solidFill>
          <a:latin typeface="Verdana" pitchFamily="34" charset="0"/>
          <a:ea typeface="ＭＳ Ｐゴシック" pitchFamily="1" charset="-128"/>
        </a:defRPr>
      </a:lvl8pPr>
      <a:lvl9pPr marL="1828586" algn="l" defTabSz="1019056"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30" indent="-253971" algn="l" defTabSz="1019056"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1911" indent="-250795" algn="l" defTabSz="1019056" rtl="0" eaLnBrk="0" fontAlgn="base" hangingPunct="0">
        <a:spcBef>
          <a:spcPct val="20000"/>
        </a:spcBef>
        <a:spcAft>
          <a:spcPct val="0"/>
        </a:spcAft>
        <a:buClr>
          <a:srgbClr val="006600"/>
        </a:buClr>
        <a:buChar char="»"/>
        <a:defRPr sz="2200">
          <a:solidFill>
            <a:schemeClr val="tx1"/>
          </a:solidFill>
          <a:latin typeface="+mn-lt"/>
          <a:ea typeface="+mn-ea"/>
        </a:defRPr>
      </a:lvl2pPr>
      <a:lvl3pPr marL="1142866" indent="-253971" algn="l" defTabSz="1019056" rtl="0" eaLnBrk="0" fontAlgn="base" hangingPunct="0">
        <a:spcBef>
          <a:spcPct val="20000"/>
        </a:spcBef>
        <a:spcAft>
          <a:spcPct val="0"/>
        </a:spcAft>
        <a:buChar char="•"/>
        <a:defRPr sz="2000">
          <a:solidFill>
            <a:schemeClr val="tx1"/>
          </a:solidFill>
          <a:latin typeface="+mn-lt"/>
          <a:ea typeface="+mn-ea"/>
        </a:defRPr>
      </a:lvl3pPr>
      <a:lvl4pPr marL="1460330" indent="-190478" algn="l" defTabSz="1019056" rtl="0" eaLnBrk="0" fontAlgn="base" hangingPunct="0">
        <a:spcBef>
          <a:spcPct val="20000"/>
        </a:spcBef>
        <a:spcAft>
          <a:spcPct val="0"/>
        </a:spcAft>
        <a:buChar char="–"/>
        <a:defRPr>
          <a:solidFill>
            <a:schemeClr val="tx1"/>
          </a:solidFill>
          <a:latin typeface="+mn-lt"/>
          <a:ea typeface="+mn-ea"/>
        </a:defRPr>
      </a:lvl4pPr>
      <a:lvl5pPr marL="1779380" indent="-190478" algn="l" defTabSz="1019056" rtl="0" eaLnBrk="0" fontAlgn="base" hangingPunct="0">
        <a:spcBef>
          <a:spcPct val="20000"/>
        </a:spcBef>
        <a:spcAft>
          <a:spcPct val="0"/>
        </a:spcAft>
        <a:buChar char="»"/>
        <a:defRPr>
          <a:solidFill>
            <a:schemeClr val="tx1"/>
          </a:solidFill>
          <a:latin typeface="+mn-lt"/>
          <a:ea typeface="+mn-ea"/>
        </a:defRPr>
      </a:lvl5pPr>
      <a:lvl6pPr marL="2236527" indent="-190478" algn="l" defTabSz="1019056" rtl="0" fontAlgn="base">
        <a:spcBef>
          <a:spcPct val="20000"/>
        </a:spcBef>
        <a:spcAft>
          <a:spcPct val="0"/>
        </a:spcAft>
        <a:buChar char="»"/>
        <a:defRPr>
          <a:solidFill>
            <a:schemeClr val="tx1"/>
          </a:solidFill>
          <a:latin typeface="+mn-lt"/>
          <a:ea typeface="+mn-ea"/>
        </a:defRPr>
      </a:lvl6pPr>
      <a:lvl7pPr marL="2693673" indent="-190478" algn="l" defTabSz="1019056" rtl="0" fontAlgn="base">
        <a:spcBef>
          <a:spcPct val="20000"/>
        </a:spcBef>
        <a:spcAft>
          <a:spcPct val="0"/>
        </a:spcAft>
        <a:buChar char="»"/>
        <a:defRPr>
          <a:solidFill>
            <a:schemeClr val="tx1"/>
          </a:solidFill>
          <a:latin typeface="+mn-lt"/>
          <a:ea typeface="+mn-ea"/>
        </a:defRPr>
      </a:lvl7pPr>
      <a:lvl8pPr marL="3150819" indent="-190478" algn="l" defTabSz="1019056" rtl="0" fontAlgn="base">
        <a:spcBef>
          <a:spcPct val="20000"/>
        </a:spcBef>
        <a:spcAft>
          <a:spcPct val="0"/>
        </a:spcAft>
        <a:buChar char="»"/>
        <a:defRPr>
          <a:solidFill>
            <a:schemeClr val="tx1"/>
          </a:solidFill>
          <a:latin typeface="+mn-lt"/>
          <a:ea typeface="+mn-ea"/>
        </a:defRPr>
      </a:lvl8pPr>
      <a:lvl9pPr marL="3607966" indent="-190478" algn="l" defTabSz="1019056"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294" rtl="0" eaLnBrk="1" latinLnBrk="0" hangingPunct="1">
        <a:defRPr sz="1800" kern="1200">
          <a:solidFill>
            <a:schemeClr val="tx1"/>
          </a:solidFill>
          <a:latin typeface="+mn-lt"/>
          <a:ea typeface="+mn-ea"/>
          <a:cs typeface="+mn-cs"/>
        </a:defRPr>
      </a:lvl1pPr>
      <a:lvl2pPr marL="457146" algn="l" defTabSz="914294" rtl="0" eaLnBrk="1" latinLnBrk="0" hangingPunct="1">
        <a:defRPr sz="1800" kern="1200">
          <a:solidFill>
            <a:schemeClr val="tx1"/>
          </a:solidFill>
          <a:latin typeface="+mn-lt"/>
          <a:ea typeface="+mn-ea"/>
          <a:cs typeface="+mn-cs"/>
        </a:defRPr>
      </a:lvl2pPr>
      <a:lvl3pPr marL="914294" algn="l" defTabSz="914294" rtl="0" eaLnBrk="1" latinLnBrk="0" hangingPunct="1">
        <a:defRPr sz="1800" kern="1200">
          <a:solidFill>
            <a:schemeClr val="tx1"/>
          </a:solidFill>
          <a:latin typeface="+mn-lt"/>
          <a:ea typeface="+mn-ea"/>
          <a:cs typeface="+mn-cs"/>
        </a:defRPr>
      </a:lvl3pPr>
      <a:lvl4pPr marL="1371440" algn="l" defTabSz="914294" rtl="0" eaLnBrk="1" latinLnBrk="0" hangingPunct="1">
        <a:defRPr sz="1800" kern="1200">
          <a:solidFill>
            <a:schemeClr val="tx1"/>
          </a:solidFill>
          <a:latin typeface="+mn-lt"/>
          <a:ea typeface="+mn-ea"/>
          <a:cs typeface="+mn-cs"/>
        </a:defRPr>
      </a:lvl4pPr>
      <a:lvl5pPr marL="1828586" algn="l" defTabSz="914294" rtl="0" eaLnBrk="1" latinLnBrk="0" hangingPunct="1">
        <a:defRPr sz="1800" kern="1200">
          <a:solidFill>
            <a:schemeClr val="tx1"/>
          </a:solidFill>
          <a:latin typeface="+mn-lt"/>
          <a:ea typeface="+mn-ea"/>
          <a:cs typeface="+mn-cs"/>
        </a:defRPr>
      </a:lvl5pPr>
      <a:lvl6pPr marL="2285732" algn="l" defTabSz="914294" rtl="0" eaLnBrk="1" latinLnBrk="0" hangingPunct="1">
        <a:defRPr sz="1800" kern="1200">
          <a:solidFill>
            <a:schemeClr val="tx1"/>
          </a:solidFill>
          <a:latin typeface="+mn-lt"/>
          <a:ea typeface="+mn-ea"/>
          <a:cs typeface="+mn-cs"/>
        </a:defRPr>
      </a:lvl6pPr>
      <a:lvl7pPr marL="2742880" algn="l" defTabSz="914294" rtl="0" eaLnBrk="1" latinLnBrk="0" hangingPunct="1">
        <a:defRPr sz="1800" kern="1200">
          <a:solidFill>
            <a:schemeClr val="tx1"/>
          </a:solidFill>
          <a:latin typeface="+mn-lt"/>
          <a:ea typeface="+mn-ea"/>
          <a:cs typeface="+mn-cs"/>
        </a:defRPr>
      </a:lvl7pPr>
      <a:lvl8pPr marL="3200026" algn="l" defTabSz="914294" rtl="0" eaLnBrk="1" latinLnBrk="0" hangingPunct="1">
        <a:defRPr sz="1800" kern="1200">
          <a:solidFill>
            <a:schemeClr val="tx1"/>
          </a:solidFill>
          <a:latin typeface="+mn-lt"/>
          <a:ea typeface="+mn-ea"/>
          <a:cs typeface="+mn-cs"/>
        </a:defRPr>
      </a:lvl8pPr>
      <a:lvl9pPr marL="3657172" algn="l" defTabSz="91429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2" name="Rectangle 3"/>
          <p:cNvSpPr>
            <a:spLocks noGrp="1" noChangeArrowheads="1"/>
          </p:cNvSpPr>
          <p:nvPr userDrawn="1">
            <p:ph type="body" idx="1"/>
          </p:nvPr>
        </p:nvSpPr>
        <p:spPr bwMode="auto">
          <a:xfrm>
            <a:off x="13970" y="1986280"/>
            <a:ext cx="8884920" cy="4663440"/>
          </a:xfrm>
          <a:prstGeom prst="rect">
            <a:avLst/>
          </a:prstGeom>
          <a:noFill/>
          <a:ln w="9525">
            <a:noFill/>
            <a:miter lim="800000"/>
            <a:headEnd/>
            <a:tailEnd/>
          </a:ln>
        </p:spPr>
        <p:txBody>
          <a:bodyPr vert="horz" wrap="square" lIns="101835" tIns="50917" rIns="101835" bIns="50917"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054" name="Rectangle 4"/>
          <p:cNvSpPr>
            <a:spLocks noGrp="1" noChangeArrowheads="1"/>
          </p:cNvSpPr>
          <p:nvPr userDrawn="1">
            <p:ph type="title"/>
          </p:nvPr>
        </p:nvSpPr>
        <p:spPr bwMode="auto">
          <a:xfrm>
            <a:off x="134462" y="644102"/>
            <a:ext cx="9625330" cy="949960"/>
          </a:xfrm>
          <a:prstGeom prst="rect">
            <a:avLst/>
          </a:prstGeom>
          <a:noFill/>
          <a:ln w="9525">
            <a:noFill/>
            <a:miter lim="800000"/>
            <a:headEnd/>
            <a:tailEnd/>
          </a:ln>
        </p:spPr>
        <p:txBody>
          <a:bodyPr vert="horz" wrap="square" lIns="101835" tIns="50917" rIns="101835" bIns="50917" numCol="1" anchor="ctr" anchorCtr="0" compatLnSpc="1">
            <a:prstTxWarp prst="textNoShape">
              <a:avLst/>
            </a:prstTxWarp>
          </a:bodyPr>
          <a:lstStyle/>
          <a:p>
            <a:pPr lvl="0"/>
            <a:r>
              <a:rPr lang="en-US" dirty="0" smtClean="0"/>
              <a:t>Click to edit Master title style</a:t>
            </a:r>
          </a:p>
        </p:txBody>
      </p:sp>
      <p:grpSp>
        <p:nvGrpSpPr>
          <p:cNvPr id="4" name="Group 131"/>
          <p:cNvGrpSpPr/>
          <p:nvPr userDrawn="1"/>
        </p:nvGrpSpPr>
        <p:grpSpPr>
          <a:xfrm>
            <a:off x="2" y="-4318"/>
            <a:ext cx="10074815" cy="716788"/>
            <a:chOff x="0" y="-3810"/>
            <a:chExt cx="9158923" cy="632460"/>
          </a:xfrm>
        </p:grpSpPr>
        <p:sp>
          <p:nvSpPr>
            <p:cNvPr id="153" name="Rectangle 152"/>
            <p:cNvSpPr/>
            <p:nvPr/>
          </p:nvSpPr>
          <p:spPr bwMode="auto">
            <a:xfrm>
              <a:off x="0" y="1588"/>
              <a:ext cx="6059488" cy="473075"/>
            </a:xfrm>
            <a:prstGeom prst="rect">
              <a:avLst/>
            </a:prstGeom>
            <a:solidFill>
              <a:schemeClr val="tx1"/>
            </a:solidFill>
            <a:ln w="12700" cap="flat" cmpd="sng" algn="ctr">
              <a:solidFill>
                <a:schemeClr val="tx1"/>
              </a:solidFill>
              <a:prstDash val="solid"/>
              <a:round/>
              <a:headEnd type="none" w="sm" len="sm"/>
              <a:tailEnd type="none" w="sm" len="sm"/>
            </a:ln>
            <a:effectLst/>
          </p:spPr>
          <p:txBody>
            <a:bodyPr/>
            <a:lstStyle/>
            <a:p>
              <a:pPr algn="l">
                <a:defRPr/>
              </a:pPr>
              <a:endParaRPr lang="en-US">
                <a:solidFill>
                  <a:srgbClr val="000000"/>
                </a:solidFill>
                <a:latin typeface="Book Antiqua" pitchFamily="18" charset="0"/>
                <a:ea typeface="ＭＳ Ｐゴシック" pitchFamily="1" charset="-128"/>
                <a:cs typeface="+mn-cs"/>
              </a:endParaRPr>
            </a:p>
          </p:txBody>
        </p:sp>
        <p:grpSp>
          <p:nvGrpSpPr>
            <p:cNvPr id="5" name="Group 555"/>
            <p:cNvGrpSpPr>
              <a:grpSpLocks/>
            </p:cNvGrpSpPr>
            <p:nvPr/>
          </p:nvGrpSpPr>
          <p:grpSpPr bwMode="auto">
            <a:xfrm>
              <a:off x="115743" y="92055"/>
              <a:ext cx="258807" cy="349808"/>
              <a:chOff x="372812" y="304122"/>
              <a:chExt cx="827094" cy="1115867"/>
            </a:xfrm>
          </p:grpSpPr>
          <p:pic>
            <p:nvPicPr>
              <p:cNvPr id="2061" name="Picture 547"/>
              <p:cNvPicPr>
                <a:picLocks noChangeAspect="1" noChangeArrowheads="1"/>
              </p:cNvPicPr>
              <p:nvPr/>
            </p:nvPicPr>
            <p:blipFill>
              <a:blip r:embed="rId5" cstate="print"/>
              <a:srcRect l="2888" t="37560" r="17178" b="15379"/>
              <a:stretch>
                <a:fillRect/>
              </a:stretch>
            </p:blipFill>
            <p:spPr bwMode="auto">
              <a:xfrm>
                <a:off x="457198" y="422635"/>
                <a:ext cx="658588" cy="791456"/>
              </a:xfrm>
              <a:prstGeom prst="rect">
                <a:avLst/>
              </a:prstGeom>
              <a:noFill/>
              <a:ln w="12700">
                <a:noFill/>
                <a:miter lim="800000"/>
                <a:headEnd type="none" w="sm" len="sm"/>
                <a:tailEnd type="none" w="sm" len="sm"/>
              </a:ln>
            </p:spPr>
          </p:pic>
          <p:sp>
            <p:nvSpPr>
              <p:cNvPr id="159" name="Oval 158"/>
              <p:cNvSpPr/>
              <p:nvPr/>
            </p:nvSpPr>
            <p:spPr bwMode="auto">
              <a:xfrm>
                <a:off x="413862" y="304186"/>
                <a:ext cx="745777" cy="156987"/>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a:lstStyle/>
              <a:p>
                <a:pPr algn="l">
                  <a:defRPr/>
                </a:pPr>
                <a:endParaRPr lang="en-US">
                  <a:solidFill>
                    <a:srgbClr val="000000"/>
                  </a:solidFill>
                  <a:latin typeface="Book Antiqua" pitchFamily="18" charset="0"/>
                  <a:ea typeface="ＭＳ Ｐゴシック" pitchFamily="1" charset="-128"/>
                  <a:cs typeface="+mn-cs"/>
                </a:endParaRPr>
              </a:p>
            </p:txBody>
          </p:sp>
          <p:sp>
            <p:nvSpPr>
              <p:cNvPr id="160" name="Freeform 159"/>
              <p:cNvSpPr/>
              <p:nvPr/>
            </p:nvSpPr>
            <p:spPr bwMode="auto">
              <a:xfrm>
                <a:off x="738555" y="957448"/>
                <a:ext cx="461671" cy="460825"/>
              </a:xfrm>
              <a:custGeom>
                <a:avLst/>
                <a:gdLst>
                  <a:gd name="connsiteX0" fmla="*/ 405946 w 463097"/>
                  <a:gd name="connsiteY0" fmla="*/ 1814 h 460375"/>
                  <a:gd name="connsiteX1" fmla="*/ 373289 w 463097"/>
                  <a:gd name="connsiteY1" fmla="*/ 83457 h 460375"/>
                  <a:gd name="connsiteX2" fmla="*/ 337911 w 463097"/>
                  <a:gd name="connsiteY2" fmla="*/ 127000 h 460375"/>
                  <a:gd name="connsiteX3" fmla="*/ 250825 w 463097"/>
                  <a:gd name="connsiteY3" fmla="*/ 173264 h 460375"/>
                  <a:gd name="connsiteX4" fmla="*/ 158296 w 463097"/>
                  <a:gd name="connsiteY4" fmla="*/ 208643 h 460375"/>
                  <a:gd name="connsiteX5" fmla="*/ 63046 w 463097"/>
                  <a:gd name="connsiteY5" fmla="*/ 241300 h 460375"/>
                  <a:gd name="connsiteX6" fmla="*/ 16782 w 463097"/>
                  <a:gd name="connsiteY6" fmla="*/ 265793 h 460375"/>
                  <a:gd name="connsiteX7" fmla="*/ 16782 w 463097"/>
                  <a:gd name="connsiteY7" fmla="*/ 290285 h 460375"/>
                  <a:gd name="connsiteX8" fmla="*/ 117475 w 463097"/>
                  <a:gd name="connsiteY8" fmla="*/ 390978 h 460375"/>
                  <a:gd name="connsiteX9" fmla="*/ 414111 w 463097"/>
                  <a:gd name="connsiteY9" fmla="*/ 407307 h 460375"/>
                  <a:gd name="connsiteX10" fmla="*/ 411389 w 463097"/>
                  <a:gd name="connsiteY10" fmla="*/ 72571 h 460375"/>
                  <a:gd name="connsiteX11" fmla="*/ 405946 w 463097"/>
                  <a:gd name="connsiteY11" fmla="*/ 1814 h 46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3097" h="460375">
                    <a:moveTo>
                      <a:pt x="405946" y="1814"/>
                    </a:moveTo>
                    <a:cubicBezTo>
                      <a:pt x="399596" y="3628"/>
                      <a:pt x="384628" y="62593"/>
                      <a:pt x="373289" y="83457"/>
                    </a:cubicBezTo>
                    <a:cubicBezTo>
                      <a:pt x="361950" y="104321"/>
                      <a:pt x="358322" y="112032"/>
                      <a:pt x="337911" y="127000"/>
                    </a:cubicBezTo>
                    <a:cubicBezTo>
                      <a:pt x="317500" y="141968"/>
                      <a:pt x="280761" y="159657"/>
                      <a:pt x="250825" y="173264"/>
                    </a:cubicBezTo>
                    <a:cubicBezTo>
                      <a:pt x="220889" y="186871"/>
                      <a:pt x="189593" y="197304"/>
                      <a:pt x="158296" y="208643"/>
                    </a:cubicBezTo>
                    <a:cubicBezTo>
                      <a:pt x="127000" y="219982"/>
                      <a:pt x="86632" y="231775"/>
                      <a:pt x="63046" y="241300"/>
                    </a:cubicBezTo>
                    <a:cubicBezTo>
                      <a:pt x="39460" y="250825"/>
                      <a:pt x="24493" y="257629"/>
                      <a:pt x="16782" y="265793"/>
                    </a:cubicBezTo>
                    <a:cubicBezTo>
                      <a:pt x="9071" y="273957"/>
                      <a:pt x="0" y="269421"/>
                      <a:pt x="16782" y="290285"/>
                    </a:cubicBezTo>
                    <a:cubicBezTo>
                      <a:pt x="33564" y="311149"/>
                      <a:pt x="51254" y="371474"/>
                      <a:pt x="117475" y="390978"/>
                    </a:cubicBezTo>
                    <a:cubicBezTo>
                      <a:pt x="183696" y="410482"/>
                      <a:pt x="365125" y="460375"/>
                      <a:pt x="414111" y="407307"/>
                    </a:cubicBezTo>
                    <a:cubicBezTo>
                      <a:pt x="463097" y="354239"/>
                      <a:pt x="415018" y="133350"/>
                      <a:pt x="411389" y="72571"/>
                    </a:cubicBezTo>
                    <a:cubicBezTo>
                      <a:pt x="407760" y="11792"/>
                      <a:pt x="412296" y="0"/>
                      <a:pt x="405946" y="1814"/>
                    </a:cubicBezTo>
                    <a:close/>
                  </a:path>
                </a:pathLst>
              </a:custGeom>
              <a:solidFill>
                <a:schemeClr val="tx1"/>
              </a:solidFill>
              <a:ln w="12700" cap="flat" cmpd="sng" algn="ctr">
                <a:solidFill>
                  <a:schemeClr val="tx1"/>
                </a:solidFill>
                <a:prstDash val="solid"/>
                <a:round/>
                <a:headEnd type="none" w="sm" len="sm"/>
                <a:tailEnd type="none" w="sm" len="sm"/>
              </a:ln>
              <a:effectLst/>
            </p:spPr>
            <p:txBody>
              <a:bodyPr/>
              <a:lstStyle/>
              <a:p>
                <a:pPr algn="l">
                  <a:defRPr/>
                </a:pPr>
                <a:endParaRPr lang="en-US">
                  <a:solidFill>
                    <a:srgbClr val="000000"/>
                  </a:solidFill>
                  <a:latin typeface="Book Antiqua" pitchFamily="18" charset="0"/>
                  <a:ea typeface="ＭＳ Ｐゴシック" pitchFamily="1" charset="-128"/>
                  <a:cs typeface="+mn-cs"/>
                </a:endParaRPr>
              </a:p>
            </p:txBody>
          </p:sp>
          <p:sp>
            <p:nvSpPr>
              <p:cNvPr id="161" name="Freeform 160"/>
              <p:cNvSpPr/>
              <p:nvPr/>
            </p:nvSpPr>
            <p:spPr bwMode="auto">
              <a:xfrm flipH="1">
                <a:off x="373275" y="957448"/>
                <a:ext cx="461671" cy="460825"/>
              </a:xfrm>
              <a:custGeom>
                <a:avLst/>
                <a:gdLst>
                  <a:gd name="connsiteX0" fmla="*/ 405946 w 463097"/>
                  <a:gd name="connsiteY0" fmla="*/ 1814 h 460375"/>
                  <a:gd name="connsiteX1" fmla="*/ 373289 w 463097"/>
                  <a:gd name="connsiteY1" fmla="*/ 83457 h 460375"/>
                  <a:gd name="connsiteX2" fmla="*/ 337911 w 463097"/>
                  <a:gd name="connsiteY2" fmla="*/ 127000 h 460375"/>
                  <a:gd name="connsiteX3" fmla="*/ 250825 w 463097"/>
                  <a:gd name="connsiteY3" fmla="*/ 173264 h 460375"/>
                  <a:gd name="connsiteX4" fmla="*/ 158296 w 463097"/>
                  <a:gd name="connsiteY4" fmla="*/ 208643 h 460375"/>
                  <a:gd name="connsiteX5" fmla="*/ 63046 w 463097"/>
                  <a:gd name="connsiteY5" fmla="*/ 241300 h 460375"/>
                  <a:gd name="connsiteX6" fmla="*/ 16782 w 463097"/>
                  <a:gd name="connsiteY6" fmla="*/ 265793 h 460375"/>
                  <a:gd name="connsiteX7" fmla="*/ 16782 w 463097"/>
                  <a:gd name="connsiteY7" fmla="*/ 290285 h 460375"/>
                  <a:gd name="connsiteX8" fmla="*/ 117475 w 463097"/>
                  <a:gd name="connsiteY8" fmla="*/ 390978 h 460375"/>
                  <a:gd name="connsiteX9" fmla="*/ 414111 w 463097"/>
                  <a:gd name="connsiteY9" fmla="*/ 407307 h 460375"/>
                  <a:gd name="connsiteX10" fmla="*/ 411389 w 463097"/>
                  <a:gd name="connsiteY10" fmla="*/ 72571 h 460375"/>
                  <a:gd name="connsiteX11" fmla="*/ 405946 w 463097"/>
                  <a:gd name="connsiteY11" fmla="*/ 1814 h 460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3097" h="460375">
                    <a:moveTo>
                      <a:pt x="405946" y="1814"/>
                    </a:moveTo>
                    <a:cubicBezTo>
                      <a:pt x="399596" y="3628"/>
                      <a:pt x="384628" y="62593"/>
                      <a:pt x="373289" y="83457"/>
                    </a:cubicBezTo>
                    <a:cubicBezTo>
                      <a:pt x="361950" y="104321"/>
                      <a:pt x="358322" y="112032"/>
                      <a:pt x="337911" y="127000"/>
                    </a:cubicBezTo>
                    <a:cubicBezTo>
                      <a:pt x="317500" y="141968"/>
                      <a:pt x="280761" y="159657"/>
                      <a:pt x="250825" y="173264"/>
                    </a:cubicBezTo>
                    <a:cubicBezTo>
                      <a:pt x="220889" y="186871"/>
                      <a:pt x="189593" y="197304"/>
                      <a:pt x="158296" y="208643"/>
                    </a:cubicBezTo>
                    <a:cubicBezTo>
                      <a:pt x="127000" y="219982"/>
                      <a:pt x="86632" y="231775"/>
                      <a:pt x="63046" y="241300"/>
                    </a:cubicBezTo>
                    <a:cubicBezTo>
                      <a:pt x="39460" y="250825"/>
                      <a:pt x="24493" y="257629"/>
                      <a:pt x="16782" y="265793"/>
                    </a:cubicBezTo>
                    <a:cubicBezTo>
                      <a:pt x="9071" y="273957"/>
                      <a:pt x="0" y="269421"/>
                      <a:pt x="16782" y="290285"/>
                    </a:cubicBezTo>
                    <a:cubicBezTo>
                      <a:pt x="33564" y="311149"/>
                      <a:pt x="51254" y="371474"/>
                      <a:pt x="117475" y="390978"/>
                    </a:cubicBezTo>
                    <a:cubicBezTo>
                      <a:pt x="183696" y="410482"/>
                      <a:pt x="365125" y="460375"/>
                      <a:pt x="414111" y="407307"/>
                    </a:cubicBezTo>
                    <a:cubicBezTo>
                      <a:pt x="463097" y="354239"/>
                      <a:pt x="415018" y="133350"/>
                      <a:pt x="411389" y="72571"/>
                    </a:cubicBezTo>
                    <a:cubicBezTo>
                      <a:pt x="407760" y="11792"/>
                      <a:pt x="412296" y="0"/>
                      <a:pt x="405946" y="1814"/>
                    </a:cubicBezTo>
                    <a:close/>
                  </a:path>
                </a:pathLst>
              </a:custGeom>
              <a:solidFill>
                <a:schemeClr val="tx1"/>
              </a:solidFill>
              <a:ln w="12700" cap="flat" cmpd="sng" algn="ctr">
                <a:solidFill>
                  <a:schemeClr val="tx1"/>
                </a:solidFill>
                <a:prstDash val="solid"/>
                <a:round/>
                <a:headEnd type="none" w="sm" len="sm"/>
                <a:tailEnd type="none" w="sm" len="sm"/>
              </a:ln>
              <a:effectLst/>
            </p:spPr>
            <p:txBody>
              <a:bodyPr/>
              <a:lstStyle/>
              <a:p>
                <a:pPr algn="l">
                  <a:defRPr/>
                </a:pPr>
                <a:endParaRPr lang="en-US">
                  <a:solidFill>
                    <a:srgbClr val="000000"/>
                  </a:solidFill>
                  <a:latin typeface="Book Antiqua" pitchFamily="18" charset="0"/>
                  <a:ea typeface="ＭＳ Ｐゴシック" pitchFamily="1" charset="-128"/>
                  <a:cs typeface="+mn-cs"/>
                </a:endParaRPr>
              </a:p>
            </p:txBody>
          </p:sp>
        </p:grpSp>
        <p:pic>
          <p:nvPicPr>
            <p:cNvPr id="2058" name="Picture 548"/>
            <p:cNvPicPr>
              <a:picLocks noChangeAspect="1" noChangeArrowheads="1"/>
            </p:cNvPicPr>
            <p:nvPr/>
          </p:nvPicPr>
          <p:blipFill>
            <a:blip r:embed="rId6" cstate="print"/>
            <a:srcRect l="8070" t="50497" r="871" b="13843"/>
            <a:stretch>
              <a:fillRect/>
            </a:stretch>
          </p:blipFill>
          <p:spPr bwMode="auto">
            <a:xfrm>
              <a:off x="363051" y="142320"/>
              <a:ext cx="2761547" cy="238709"/>
            </a:xfrm>
            <a:prstGeom prst="rect">
              <a:avLst/>
            </a:prstGeom>
            <a:noFill/>
            <a:ln w="12700">
              <a:noFill/>
              <a:miter lim="800000"/>
              <a:headEnd type="none" w="sm" len="sm"/>
              <a:tailEnd type="none" w="sm" len="sm"/>
            </a:ln>
          </p:spPr>
        </p:pic>
        <p:sp>
          <p:nvSpPr>
            <p:cNvPr id="156" name="Rectangle 155"/>
            <p:cNvSpPr/>
            <p:nvPr/>
          </p:nvSpPr>
          <p:spPr bwMode="auto">
            <a:xfrm>
              <a:off x="6311265" y="145098"/>
              <a:ext cx="2847658" cy="483552"/>
            </a:xfrm>
            <a:prstGeom prst="rect">
              <a:avLst/>
            </a:prstGeom>
            <a:solidFill>
              <a:srgbClr val="A50021"/>
            </a:solidFill>
            <a:ln w="12700" cap="flat" cmpd="sng" algn="ctr">
              <a:noFill/>
              <a:prstDash val="solid"/>
              <a:round/>
              <a:headEnd type="none" w="sm" len="sm"/>
              <a:tailEnd type="none" w="sm" len="sm"/>
            </a:ln>
            <a:effectLst/>
          </p:spPr>
          <p:txBody>
            <a:bodyPr lIns="137160" anchor="ctr"/>
            <a:lstStyle/>
            <a:p>
              <a:pPr algn="l">
                <a:defRPr/>
              </a:pPr>
              <a:r>
                <a:rPr lang="en-US" sz="2000" b="1" dirty="0">
                  <a:solidFill>
                    <a:srgbClr val="FFFFFF"/>
                  </a:solidFill>
                  <a:latin typeface="Candara" pitchFamily="34" charset="0"/>
                  <a:ea typeface="ＭＳ Ｐゴシック" pitchFamily="1" charset="-128"/>
                  <a:cs typeface="Microsoft Sans Serif" pitchFamily="34" charset="0"/>
                </a:rPr>
                <a:t>Engineering</a:t>
              </a:r>
            </a:p>
          </p:txBody>
        </p:sp>
        <p:sp>
          <p:nvSpPr>
            <p:cNvPr id="157" name="Parallelogram 156"/>
            <p:cNvSpPr/>
            <p:nvPr/>
          </p:nvSpPr>
          <p:spPr bwMode="auto">
            <a:xfrm rot="16200000">
              <a:off x="5875179" y="187801"/>
              <a:ext cx="632459" cy="249238"/>
            </a:xfrm>
            <a:prstGeom prst="parallelogram">
              <a:avLst>
                <a:gd name="adj" fmla="val 60089"/>
              </a:avLst>
            </a:prstGeom>
            <a:solidFill>
              <a:srgbClr val="4C000E"/>
            </a:solidFill>
            <a:ln w="12700" cap="flat" cmpd="sng" algn="ctr">
              <a:noFill/>
              <a:prstDash val="solid"/>
              <a:round/>
              <a:headEnd type="none" w="sm" len="sm"/>
              <a:tailEnd type="none" w="sm" len="sm"/>
            </a:ln>
            <a:effectLst/>
          </p:spPr>
          <p:txBody>
            <a:bodyPr/>
            <a:lstStyle/>
            <a:p>
              <a:pPr algn="l">
                <a:defRPr/>
              </a:pPr>
              <a:endParaRPr lang="en-US">
                <a:solidFill>
                  <a:srgbClr val="000000"/>
                </a:solidFill>
                <a:latin typeface="Book Antiqua" pitchFamily="18" charset="0"/>
                <a:ea typeface="ＭＳ Ｐゴシック" pitchFamily="1" charset="-128"/>
                <a:cs typeface="+mn-cs"/>
              </a:endParaRPr>
            </a:p>
          </p:txBody>
        </p:sp>
      </p:grpSp>
      <p:sp>
        <p:nvSpPr>
          <p:cNvPr id="6" name="Slide Number Placeholder 5"/>
          <p:cNvSpPr>
            <a:spLocks noGrp="1"/>
          </p:cNvSpPr>
          <p:nvPr>
            <p:ph type="sldNum" sz="quarter" idx="4"/>
          </p:nvPr>
        </p:nvSpPr>
        <p:spPr>
          <a:xfrm>
            <a:off x="9721406" y="7534450"/>
            <a:ext cx="309981" cy="215444"/>
          </a:xfrm>
          <a:prstGeom prst="rect">
            <a:avLst/>
          </a:prstGeom>
        </p:spPr>
        <p:txBody>
          <a:bodyPr vert="horz" wrap="none" lIns="0" tIns="0" rIns="0" bIns="0" rtlCol="0" anchor="ctr">
            <a:spAutoFit/>
          </a:bodyPr>
          <a:lstStyle>
            <a:lvl1pPr algn="r">
              <a:defRPr sz="1400">
                <a:solidFill>
                  <a:srgbClr val="000000"/>
                </a:solidFill>
                <a:latin typeface="+mn-lt"/>
              </a:defRPr>
            </a:lvl1pPr>
          </a:lstStyle>
          <a:p>
            <a:fld id="{35753A0B-470B-F147-BA57-10549CC186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Lst>
  <p:timing>
    <p:tnLst>
      <p:par>
        <p:cTn id="1" dur="indefinite" restart="never" nodeType="tmRoot"/>
      </p:par>
    </p:tnLst>
  </p:timing>
  <p:hf hdr="0" ftr="0" dt="0"/>
  <p:txStyles>
    <p:titleStyle>
      <a:lvl1pPr algn="l" rtl="0" eaLnBrk="0" fontAlgn="base" hangingPunct="0">
        <a:spcBef>
          <a:spcPct val="0"/>
        </a:spcBef>
        <a:spcAft>
          <a:spcPct val="0"/>
        </a:spcAft>
        <a:defRPr sz="4000">
          <a:solidFill>
            <a:srgbClr val="7F0813"/>
          </a:solidFill>
          <a:latin typeface="+mj-lt"/>
          <a:ea typeface="+mj-ea"/>
          <a:cs typeface="+mj-cs"/>
        </a:defRPr>
      </a:lvl1pPr>
      <a:lvl2pPr algn="l" rtl="0" eaLnBrk="0" fontAlgn="base" hangingPunct="0">
        <a:spcBef>
          <a:spcPct val="0"/>
        </a:spcBef>
        <a:spcAft>
          <a:spcPct val="0"/>
        </a:spcAft>
        <a:defRPr sz="4000">
          <a:solidFill>
            <a:srgbClr val="7F0813"/>
          </a:solidFill>
          <a:latin typeface="Verdana" pitchFamily="34" charset="0"/>
          <a:ea typeface="ＭＳ Ｐゴシック" pitchFamily="1" charset="-128"/>
        </a:defRPr>
      </a:lvl2pPr>
      <a:lvl3pPr algn="l" rtl="0" eaLnBrk="0" fontAlgn="base" hangingPunct="0">
        <a:spcBef>
          <a:spcPct val="0"/>
        </a:spcBef>
        <a:spcAft>
          <a:spcPct val="0"/>
        </a:spcAft>
        <a:defRPr sz="4000">
          <a:solidFill>
            <a:srgbClr val="7F0813"/>
          </a:solidFill>
          <a:latin typeface="Verdana" pitchFamily="34" charset="0"/>
          <a:ea typeface="ＭＳ Ｐゴシック" pitchFamily="1" charset="-128"/>
        </a:defRPr>
      </a:lvl3pPr>
      <a:lvl4pPr algn="l" rtl="0" eaLnBrk="0" fontAlgn="base" hangingPunct="0">
        <a:spcBef>
          <a:spcPct val="0"/>
        </a:spcBef>
        <a:spcAft>
          <a:spcPct val="0"/>
        </a:spcAft>
        <a:defRPr sz="4000">
          <a:solidFill>
            <a:srgbClr val="7F0813"/>
          </a:solidFill>
          <a:latin typeface="Verdana" pitchFamily="34" charset="0"/>
          <a:ea typeface="ＭＳ Ｐゴシック" pitchFamily="1" charset="-128"/>
        </a:defRPr>
      </a:lvl4pPr>
      <a:lvl5pPr algn="l" rtl="0" eaLnBrk="0" fontAlgn="base" hangingPunct="0">
        <a:spcBef>
          <a:spcPct val="0"/>
        </a:spcBef>
        <a:spcAft>
          <a:spcPct val="0"/>
        </a:spcAft>
        <a:defRPr sz="4000">
          <a:solidFill>
            <a:srgbClr val="7F0813"/>
          </a:solidFill>
          <a:latin typeface="Verdana" pitchFamily="34" charset="0"/>
          <a:ea typeface="ＭＳ Ｐゴシック" pitchFamily="1" charset="-128"/>
        </a:defRPr>
      </a:lvl5pPr>
      <a:lvl6pPr marL="509352" algn="l" rtl="0" fontAlgn="base">
        <a:spcBef>
          <a:spcPct val="0"/>
        </a:spcBef>
        <a:spcAft>
          <a:spcPct val="0"/>
        </a:spcAft>
        <a:defRPr sz="4000">
          <a:solidFill>
            <a:srgbClr val="7F0813"/>
          </a:solidFill>
          <a:latin typeface="Verdana" pitchFamily="34" charset="0"/>
          <a:ea typeface="ＭＳ Ｐゴシック" pitchFamily="1" charset="-128"/>
        </a:defRPr>
      </a:lvl6pPr>
      <a:lvl7pPr marL="1018705" algn="l" rtl="0" fontAlgn="base">
        <a:spcBef>
          <a:spcPct val="0"/>
        </a:spcBef>
        <a:spcAft>
          <a:spcPct val="0"/>
        </a:spcAft>
        <a:defRPr sz="4000">
          <a:solidFill>
            <a:srgbClr val="7F0813"/>
          </a:solidFill>
          <a:latin typeface="Verdana" pitchFamily="34" charset="0"/>
          <a:ea typeface="ＭＳ Ｐゴシック" pitchFamily="1" charset="-128"/>
        </a:defRPr>
      </a:lvl7pPr>
      <a:lvl8pPr marL="1528058" algn="l" rtl="0" fontAlgn="base">
        <a:spcBef>
          <a:spcPct val="0"/>
        </a:spcBef>
        <a:spcAft>
          <a:spcPct val="0"/>
        </a:spcAft>
        <a:defRPr sz="4000">
          <a:solidFill>
            <a:srgbClr val="7F0813"/>
          </a:solidFill>
          <a:latin typeface="Verdana" pitchFamily="34" charset="0"/>
          <a:ea typeface="ＭＳ Ｐゴシック" pitchFamily="1" charset="-128"/>
        </a:defRPr>
      </a:lvl8pPr>
      <a:lvl9pPr marL="2037411" algn="l"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3784" indent="-252909" algn="l" rtl="0" eaLnBrk="0" fontAlgn="base" hangingPunct="0">
        <a:spcBef>
          <a:spcPct val="20000"/>
        </a:spcBef>
        <a:spcAft>
          <a:spcPct val="0"/>
        </a:spcAft>
        <a:buClr>
          <a:srgbClr val="993300"/>
        </a:buClr>
        <a:buSzPct val="75000"/>
        <a:buFont typeface="Wingdings" pitchFamily="2" charset="2"/>
        <a:buChar char="n"/>
        <a:defRPr sz="2900">
          <a:solidFill>
            <a:schemeClr val="tx1"/>
          </a:solidFill>
          <a:latin typeface="+mn-lt"/>
          <a:ea typeface="+mn-ea"/>
          <a:cs typeface="+mn-cs"/>
        </a:defRPr>
      </a:lvl1pPr>
      <a:lvl2pPr marL="762261" indent="-251140" algn="l" rtl="0" eaLnBrk="0" fontAlgn="base" hangingPunct="0">
        <a:spcBef>
          <a:spcPct val="20000"/>
        </a:spcBef>
        <a:spcAft>
          <a:spcPct val="0"/>
        </a:spcAft>
        <a:buClr>
          <a:srgbClr val="006600"/>
        </a:buClr>
        <a:buChar char="»"/>
        <a:defRPr sz="2500">
          <a:solidFill>
            <a:schemeClr val="tx1"/>
          </a:solidFill>
          <a:latin typeface="+mn-lt"/>
          <a:ea typeface="+mn-ea"/>
        </a:defRPr>
      </a:lvl2pPr>
      <a:lvl3pPr marL="1142506" indent="-252909" algn="l" rtl="0" eaLnBrk="0" fontAlgn="base" hangingPunct="0">
        <a:spcBef>
          <a:spcPct val="20000"/>
        </a:spcBef>
        <a:spcAft>
          <a:spcPct val="0"/>
        </a:spcAft>
        <a:buChar char="•"/>
        <a:defRPr sz="2200">
          <a:solidFill>
            <a:schemeClr val="tx1"/>
          </a:solidFill>
          <a:latin typeface="+mn-lt"/>
          <a:ea typeface="+mn-ea"/>
        </a:defRPr>
      </a:lvl3pPr>
      <a:lvl4pPr marL="1460852" indent="-191007" algn="l" rtl="0" eaLnBrk="0" fontAlgn="base" hangingPunct="0">
        <a:spcBef>
          <a:spcPct val="20000"/>
        </a:spcBef>
        <a:spcAft>
          <a:spcPct val="0"/>
        </a:spcAft>
        <a:buChar char="–"/>
        <a:defRPr>
          <a:solidFill>
            <a:schemeClr val="tx1"/>
          </a:solidFill>
          <a:latin typeface="+mn-lt"/>
          <a:ea typeface="+mn-ea"/>
        </a:defRPr>
      </a:lvl4pPr>
      <a:lvl5pPr marL="1779197" indent="-191007" algn="l" rtl="0" eaLnBrk="0" fontAlgn="base" hangingPunct="0">
        <a:spcBef>
          <a:spcPct val="20000"/>
        </a:spcBef>
        <a:spcAft>
          <a:spcPct val="0"/>
        </a:spcAft>
        <a:buChar char="»"/>
        <a:defRPr sz="1800">
          <a:solidFill>
            <a:schemeClr val="tx1"/>
          </a:solidFill>
          <a:latin typeface="+mn-lt"/>
          <a:ea typeface="+mn-ea"/>
        </a:defRPr>
      </a:lvl5pPr>
      <a:lvl6pPr marL="2288549" indent="-191007" algn="l" rtl="0" fontAlgn="base">
        <a:spcBef>
          <a:spcPct val="20000"/>
        </a:spcBef>
        <a:spcAft>
          <a:spcPct val="0"/>
        </a:spcAft>
        <a:buChar char="»"/>
        <a:defRPr sz="1800">
          <a:solidFill>
            <a:schemeClr val="tx1"/>
          </a:solidFill>
          <a:latin typeface="+mn-lt"/>
          <a:ea typeface="+mn-ea"/>
        </a:defRPr>
      </a:lvl6pPr>
      <a:lvl7pPr marL="2797903" indent="-191007" algn="l" rtl="0" fontAlgn="base">
        <a:spcBef>
          <a:spcPct val="20000"/>
        </a:spcBef>
        <a:spcAft>
          <a:spcPct val="0"/>
        </a:spcAft>
        <a:buChar char="»"/>
        <a:defRPr sz="1800">
          <a:solidFill>
            <a:schemeClr val="tx1"/>
          </a:solidFill>
          <a:latin typeface="+mn-lt"/>
          <a:ea typeface="+mn-ea"/>
        </a:defRPr>
      </a:lvl7pPr>
      <a:lvl8pPr marL="3307255" indent="-191007" algn="l" rtl="0" fontAlgn="base">
        <a:spcBef>
          <a:spcPct val="20000"/>
        </a:spcBef>
        <a:spcAft>
          <a:spcPct val="0"/>
        </a:spcAft>
        <a:buChar char="»"/>
        <a:defRPr sz="1800">
          <a:solidFill>
            <a:schemeClr val="tx1"/>
          </a:solidFill>
          <a:latin typeface="+mn-lt"/>
          <a:ea typeface="+mn-ea"/>
        </a:defRPr>
      </a:lvl8pPr>
      <a:lvl9pPr marL="3816607" indent="-191007" algn="l" rtl="0" fontAlgn="base">
        <a:spcBef>
          <a:spcPct val="20000"/>
        </a:spcBef>
        <a:spcAft>
          <a:spcPct val="0"/>
        </a:spcAft>
        <a:buChar char="»"/>
        <a:defRPr sz="1800">
          <a:solidFill>
            <a:schemeClr val="tx1"/>
          </a:solidFill>
          <a:latin typeface="+mn-lt"/>
          <a:ea typeface="+mn-ea"/>
        </a:defRPr>
      </a:lvl9pPr>
    </p:bodyStyle>
    <p:otherStyle>
      <a:defPPr>
        <a:defRPr lang="en-US"/>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268288" y="1338264"/>
            <a:ext cx="9790112" cy="1665287"/>
          </a:xfrm>
          <a:noFill/>
        </p:spPr>
        <p:txBody>
          <a:bodyPr/>
          <a:lstStyle/>
          <a:p>
            <a:pPr marL="747626" indent="-747626" eaLnBrk="1" hangingPunct="1"/>
            <a:r>
              <a:rPr lang="en-US" sz="4300" smtClean="0"/>
              <a:t>14. </a:t>
            </a:r>
            <a:r>
              <a:rPr lang="en-US" sz="4300" dirty="0"/>
              <a:t>Internet Routers and the</a:t>
            </a:r>
            <a:br>
              <a:rPr lang="en-US" sz="4300" dirty="0"/>
            </a:br>
            <a:r>
              <a:rPr lang="en-US" sz="4300" dirty="0"/>
              <a:t>IPv4 Protocol</a:t>
            </a:r>
            <a:endParaRPr lang="en-US" i="1" dirty="0" smtClean="0"/>
          </a:p>
        </p:txBody>
      </p:sp>
      <p:sp>
        <p:nvSpPr>
          <p:cNvPr id="120835" name="Rectangle 3"/>
          <p:cNvSpPr>
            <a:spLocks noGrp="1" noChangeArrowheads="1"/>
          </p:cNvSpPr>
          <p:nvPr>
            <p:ph type="subTitle" idx="1"/>
          </p:nvPr>
        </p:nvSpPr>
        <p:spPr>
          <a:xfrm>
            <a:off x="91264" y="3954387"/>
            <a:ext cx="9607630" cy="2528220"/>
          </a:xfrm>
          <a:noFill/>
        </p:spPr>
        <p:txBody>
          <a:bodyPr/>
          <a:lstStyle/>
          <a:p>
            <a:pPr indent="339685" algn="l" eaLnBrk="1" hangingPunct="1">
              <a:buClr>
                <a:srgbClr val="50B1CB"/>
              </a:buClr>
              <a:buSzPct val="75000"/>
              <a:buFont typeface="Wingdings" charset="2"/>
              <a:buChar char="n"/>
            </a:pPr>
            <a:r>
              <a:rPr lang="en-US" sz="2800" dirty="0"/>
              <a:t>IP Addressing and packet format</a:t>
            </a:r>
          </a:p>
          <a:p>
            <a:pPr indent="339685" algn="l" eaLnBrk="1" hangingPunct="1">
              <a:buClr>
                <a:srgbClr val="50B1CB"/>
              </a:buClr>
              <a:buSzPct val="75000"/>
              <a:buFont typeface="Wingdings" charset="2"/>
              <a:buChar char="n"/>
            </a:pPr>
            <a:r>
              <a:rPr lang="en-US" sz="2800" dirty="0"/>
              <a:t>Fragmentation and reassembly</a:t>
            </a:r>
          </a:p>
          <a:p>
            <a:pPr indent="339685" algn="l" eaLnBrk="1" hangingPunct="1">
              <a:buClr>
                <a:srgbClr val="50B1CB"/>
              </a:buClr>
              <a:buSzPct val="75000"/>
              <a:buFont typeface="Wingdings" charset="2"/>
              <a:buChar char="n"/>
            </a:pPr>
            <a:r>
              <a:rPr lang="en-US" sz="2800" dirty="0"/>
              <a:t>IP address lookup</a:t>
            </a:r>
          </a:p>
          <a:p>
            <a:pPr indent="339685" algn="l" eaLnBrk="1" hangingPunct="1">
              <a:buClr>
                <a:srgbClr val="50B1CB"/>
              </a:buClr>
              <a:buSzPct val="75000"/>
              <a:buFont typeface="Wingdings" charset="2"/>
              <a:buChar char="n"/>
            </a:pPr>
            <a:r>
              <a:rPr lang="en-US" sz="2800" dirty="0"/>
              <a:t>Router </a:t>
            </a:r>
            <a:r>
              <a:rPr lang="en-US" sz="2800" dirty="0" err="1"/>
              <a:t>datapath</a:t>
            </a:r>
            <a:r>
              <a:rPr lang="en-US" sz="2800" dirty="0"/>
              <a:t> components</a:t>
            </a:r>
          </a:p>
          <a:p>
            <a:pPr indent="339685" algn="l" eaLnBrk="1" hangingPunct="1">
              <a:buClr>
                <a:srgbClr val="50B1CB"/>
              </a:buClr>
              <a:buSzPct val="75000"/>
              <a:buFont typeface="Wingdings" charset="2"/>
              <a:buChar char="n"/>
            </a:pPr>
            <a:r>
              <a:rPr lang="en-US" sz="2800" dirty="0"/>
              <a:t>Interconnect options and </a:t>
            </a:r>
            <a:r>
              <a:rPr lang="en-US" sz="2800" dirty="0" err="1"/>
              <a:t>queueing</a:t>
            </a:r>
            <a:endParaRPr lang="en-US" sz="2800" dirty="0"/>
          </a:p>
          <a:p>
            <a:pPr indent="339685" algn="l" eaLnBrk="1" hangingPunct="1">
              <a:buClr>
                <a:srgbClr val="50B1CB"/>
              </a:buClr>
              <a:buSzPct val="75000"/>
              <a:buFont typeface="Wingdings" charset="2"/>
              <a:buChar char="n"/>
            </a:pPr>
            <a:endParaRPr lang="en-US" sz="2800" dirty="0"/>
          </a:p>
          <a:p>
            <a:pPr indent="33968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3" y="6588858"/>
            <a:ext cx="9348161" cy="1113129"/>
          </a:xfrm>
          <a:prstGeom prst="rect">
            <a:avLst/>
          </a:prstGeom>
          <a:noFill/>
          <a:ln w="9525">
            <a:noFill/>
            <a:miter lim="800000"/>
            <a:headEnd/>
            <a:tailEnd/>
          </a:ln>
        </p:spPr>
        <p:txBody>
          <a:bodyPr lIns="101846" tIns="50923" rIns="101846" bIns="50923">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endParaRPr lang="en-US" sz="2200" i="1" dirty="0">
              <a:solidFill>
                <a:schemeClr val="bg1"/>
              </a:solidFill>
              <a:latin typeface="Verdan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Longest Prefix Match</a:t>
            </a:r>
            <a:endParaRPr lang="en-US" dirty="0"/>
          </a:p>
        </p:txBody>
      </p:sp>
      <p:sp>
        <p:nvSpPr>
          <p:cNvPr id="9" name="Slide Number Placeholder 8"/>
          <p:cNvSpPr>
            <a:spLocks noGrp="1"/>
          </p:cNvSpPr>
          <p:nvPr>
            <p:ph type="sldNum" sz="quarter" idx="10"/>
          </p:nvPr>
        </p:nvSpPr>
        <p:spPr/>
        <p:txBody>
          <a:bodyPr/>
          <a:lstStyle/>
          <a:p>
            <a:fld id="{B4F22B11-B33A-8D48-9C41-0E5F6B0526D4}" type="slidenum">
              <a:rPr lang="en-US" smtClean="0"/>
              <a:pPr/>
              <a:t>10</a:t>
            </a:fld>
            <a:endParaRPr lang="en-US"/>
          </a:p>
        </p:txBody>
      </p:sp>
      <p:sp>
        <p:nvSpPr>
          <p:cNvPr id="48" name="Content Placeholder 2"/>
          <p:cNvSpPr txBox="1">
            <a:spLocks/>
          </p:cNvSpPr>
          <p:nvPr/>
        </p:nvSpPr>
        <p:spPr bwMode="auto">
          <a:xfrm>
            <a:off x="0" y="1437091"/>
            <a:ext cx="10058399" cy="6335310"/>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normAutofit/>
          </a:bodyPr>
          <a:lstStyle/>
          <a:p>
            <a:pPr marL="384130" lvl="0" indent="-253971" algn="l" defTabSz="1019056">
              <a:lnSpc>
                <a:spcPct val="110000"/>
              </a:lnSpc>
              <a:spcBef>
                <a:spcPct val="20000"/>
              </a:spcBef>
              <a:buClr>
                <a:srgbClr val="993300"/>
              </a:buClr>
              <a:buSzPct val="75000"/>
              <a:buFont typeface="Wingdings" charset="2"/>
              <a:buChar char="n"/>
            </a:pPr>
            <a:r>
              <a:rPr kumimoji="0" lang="en-US" sz="2200" b="0" i="0" u="none" strike="noStrike" kern="0" cap="none" spc="0" normalizeH="0" baseline="0" noProof="0" dirty="0" smtClean="0">
                <a:ln>
                  <a:noFill/>
                </a:ln>
                <a:solidFill>
                  <a:schemeClr val="tx1"/>
                </a:solidFill>
                <a:effectLst/>
                <a:uLnTx/>
                <a:uFillTx/>
                <a:latin typeface="+mn-lt"/>
                <a:ea typeface="+mn-ea"/>
                <a:cs typeface="ＭＳ Ｐゴシック" charset="-128"/>
              </a:rPr>
              <a:t>Address</a:t>
            </a:r>
            <a:r>
              <a:rPr kumimoji="0" lang="en-US" sz="2200" b="0" i="0" u="none" strike="noStrike" kern="0" cap="none" spc="0" normalizeH="0" noProof="0" dirty="0" smtClean="0">
                <a:ln>
                  <a:noFill/>
                </a:ln>
                <a:solidFill>
                  <a:schemeClr val="tx1"/>
                </a:solidFill>
                <a:effectLst/>
                <a:uLnTx/>
                <a:uFillTx/>
                <a:latin typeface="+mn-lt"/>
                <a:ea typeface="+mn-ea"/>
                <a:cs typeface="ＭＳ Ｐゴシック" charset="-128"/>
              </a:rPr>
              <a:t> </a:t>
            </a:r>
            <a:r>
              <a:rPr lang="en-US" sz="2200" kern="0" dirty="0" smtClean="0">
                <a:solidFill>
                  <a:schemeClr val="tx1"/>
                </a:solidFill>
                <a:latin typeface="+mn-lt"/>
              </a:rPr>
              <a:t>158.130.52.9 = 10011110.10000010.00110100.00001001</a:t>
            </a:r>
          </a:p>
          <a:p>
            <a:pPr marL="384130" lvl="0" indent="-253971" algn="l" defTabSz="1019056">
              <a:lnSpc>
                <a:spcPct val="110000"/>
              </a:lnSpc>
              <a:spcBef>
                <a:spcPct val="20000"/>
              </a:spcBef>
              <a:buClr>
                <a:srgbClr val="993300"/>
              </a:buClr>
              <a:buSzPct val="75000"/>
              <a:buFont typeface="Wingdings" charset="2"/>
              <a:buChar char="n"/>
            </a:pPr>
            <a:r>
              <a:rPr kumimoji="0" lang="en-US" sz="2200" b="0" i="0" u="none" strike="noStrike" kern="0" cap="none" spc="0" normalizeH="0" baseline="0" noProof="0" dirty="0" smtClean="0">
                <a:ln>
                  <a:noFill/>
                </a:ln>
                <a:solidFill>
                  <a:schemeClr val="tx1"/>
                </a:solidFill>
                <a:effectLst/>
                <a:uLnTx/>
                <a:uFillTx/>
                <a:latin typeface="+mn-lt"/>
                <a:ea typeface="+mn-ea"/>
                <a:cs typeface="ＭＳ Ｐゴシック" charset="-128"/>
              </a:rPr>
              <a:t>Which</a:t>
            </a:r>
            <a:r>
              <a:rPr kumimoji="0" lang="en-US" sz="2200" b="0" i="0" u="none" strike="noStrike" kern="0" cap="none" spc="0" normalizeH="0" noProof="0" dirty="0" smtClean="0">
                <a:ln>
                  <a:noFill/>
                </a:ln>
                <a:solidFill>
                  <a:schemeClr val="tx1"/>
                </a:solidFill>
                <a:effectLst/>
                <a:uLnTx/>
                <a:uFillTx/>
                <a:latin typeface="+mn-lt"/>
                <a:ea typeface="+mn-ea"/>
                <a:cs typeface="ＭＳ Ｐゴシック" charset="-128"/>
              </a:rPr>
              <a:t> of the following prefixes would match the above address?</a:t>
            </a:r>
          </a:p>
          <a:p>
            <a:pPr marL="1005840" lvl="1" indent="-457200" algn="l" defTabSz="1019056">
              <a:lnSpc>
                <a:spcPct val="110000"/>
              </a:lnSpc>
              <a:spcBef>
                <a:spcPct val="20000"/>
              </a:spcBef>
              <a:buClr>
                <a:srgbClr val="006600"/>
              </a:buClr>
              <a:buFont typeface="+mj-lt"/>
              <a:buAutoNum type="arabicPeriod"/>
              <a:defRPr/>
            </a:pPr>
            <a:r>
              <a:rPr lang="en-US" sz="2000" kern="0" dirty="0">
                <a:solidFill>
                  <a:schemeClr val="tx1"/>
                </a:solidFill>
              </a:rPr>
              <a:t>158.130.52.8/29 =10011110.10000010.00110100.00001***</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158.130.52.0/29 = 10011110.10000010.00110100.00000***</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158.130.52.0/24 = 10011110.10000010.00110100.********</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158.128.0.0/14 = 10011110.100000**.********.********</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159.0.0.0/8 = 10011111.********.********.********</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158.0.0.0/7 = 1001111</a:t>
            </a:r>
            <a:r>
              <a:rPr lang="en-US" sz="600" b="1" kern="0" dirty="0">
                <a:solidFill>
                  <a:srgbClr val="FF0000"/>
                </a:solidFill>
              </a:rPr>
              <a:t> </a:t>
            </a:r>
            <a:r>
              <a:rPr lang="en-US" sz="2000" b="1" kern="0" dirty="0">
                <a:solidFill>
                  <a:schemeClr val="tx1"/>
                </a:solidFill>
              </a:rPr>
              <a:t>*</a:t>
            </a:r>
            <a:r>
              <a:rPr lang="en-US" sz="2000" kern="0" dirty="0">
                <a:solidFill>
                  <a:schemeClr val="tx1"/>
                </a:solidFill>
              </a:rPr>
              <a:t>.********.********.********</a:t>
            </a:r>
          </a:p>
          <a:p>
            <a:pPr marL="1005840" lvl="1" indent="-457200" algn="l" defTabSz="1019056">
              <a:lnSpc>
                <a:spcPct val="110000"/>
              </a:lnSpc>
              <a:spcBef>
                <a:spcPct val="20000"/>
              </a:spcBef>
              <a:buClr>
                <a:srgbClr val="006600"/>
              </a:buClr>
              <a:buFont typeface="+mj-lt"/>
              <a:buAutoNum type="arabicPeriod" startAt="7"/>
            </a:pPr>
            <a:r>
              <a:rPr lang="en-US" sz="2000" kern="0" dirty="0">
                <a:solidFill>
                  <a:schemeClr val="tx1"/>
                </a:solidFill>
              </a:rPr>
              <a:t>0.0.0.0/0 = ********.********.********.********</a:t>
            </a:r>
          </a:p>
          <a:p>
            <a:pPr marL="841276" lvl="1" indent="-253971" algn="l" defTabSz="1019056">
              <a:lnSpc>
                <a:spcPct val="110000"/>
              </a:lnSpc>
              <a:spcBef>
                <a:spcPct val="20000"/>
              </a:spcBef>
              <a:buClr>
                <a:srgbClr val="993300"/>
              </a:buClr>
              <a:buSzPct val="75000"/>
              <a:buFont typeface="Wingdings" charset="2"/>
              <a:buChar char="n"/>
            </a:pPr>
            <a:endParaRPr lang="en-US" sz="1900" kern="0" baseline="0" dirty="0" smtClean="0">
              <a:solidFill>
                <a:schemeClr val="tx1"/>
              </a:solidFill>
              <a:latin typeface="+mn-lt"/>
              <a:ea typeface="+mn-ea"/>
            </a:endParaRPr>
          </a:p>
          <a:p>
            <a:pPr marL="384130" indent="-253971" algn="l" defTabSz="1019056">
              <a:lnSpc>
                <a:spcPct val="110000"/>
              </a:lnSpc>
              <a:spcBef>
                <a:spcPct val="20000"/>
              </a:spcBef>
              <a:buClr>
                <a:srgbClr val="993300"/>
              </a:buClr>
              <a:buSzPct val="75000"/>
              <a:buFont typeface="Wingdings" charset="2"/>
              <a:buChar char="n"/>
            </a:pPr>
            <a:r>
              <a:rPr lang="en-US" sz="2200" kern="0" baseline="0" dirty="0" smtClean="0">
                <a:solidFill>
                  <a:schemeClr val="tx1"/>
                </a:solidFill>
                <a:latin typeface="+mn-lt"/>
                <a:ea typeface="+mn-ea"/>
              </a:rPr>
              <a:t>And which is the longest prefix match?</a:t>
            </a:r>
            <a:endParaRPr kumimoji="0" lang="en-US" sz="2200" b="0" i="0" u="none" strike="noStrike" kern="0" cap="none" spc="0" normalizeH="0" baseline="0" noProof="0" dirty="0" smtClean="0">
              <a:ln>
                <a:noFill/>
              </a:ln>
              <a:solidFill>
                <a:schemeClr val="tx1"/>
              </a:solidFill>
              <a:effectLst/>
              <a:uLnTx/>
              <a:uFillTx/>
              <a:latin typeface="+mn-lt"/>
              <a:ea typeface="+mn-ea"/>
            </a:endParaRPr>
          </a:p>
          <a:p>
            <a:pPr marL="1142866" marR="0" lvl="2" indent="-253971" algn="l" defTabSz="1019056" rtl="0" eaLnBrk="0" fontAlgn="base" latinLnBrk="0" hangingPunct="0">
              <a:lnSpc>
                <a:spcPct val="110000"/>
              </a:lnSpc>
              <a:spcBef>
                <a:spcPct val="20000"/>
              </a:spcBef>
              <a:spcAft>
                <a:spcPct val="0"/>
              </a:spcAft>
              <a:buClrTx/>
              <a:buSzTx/>
              <a:buFont typeface="Arial" pitchFamily="34" charset="0"/>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n-ea"/>
            </a:endParaRPr>
          </a:p>
        </p:txBody>
      </p:sp>
      <p:sp>
        <p:nvSpPr>
          <p:cNvPr id="4" name="TextBox 3"/>
          <p:cNvSpPr txBox="1"/>
          <p:nvPr/>
        </p:nvSpPr>
        <p:spPr>
          <a:xfrm>
            <a:off x="246107" y="2739855"/>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2" name="TextBox 11"/>
          <p:cNvSpPr txBox="1"/>
          <p:nvPr/>
        </p:nvSpPr>
        <p:spPr>
          <a:xfrm>
            <a:off x="240509" y="3078345"/>
            <a:ext cx="338554"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4" name="TextBox 13"/>
          <p:cNvSpPr txBox="1"/>
          <p:nvPr/>
        </p:nvSpPr>
        <p:spPr>
          <a:xfrm>
            <a:off x="192730" y="3502081"/>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5" name="TextBox 14"/>
          <p:cNvSpPr txBox="1"/>
          <p:nvPr/>
        </p:nvSpPr>
        <p:spPr>
          <a:xfrm>
            <a:off x="213141" y="3880649"/>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6" name="TextBox 15"/>
          <p:cNvSpPr txBox="1"/>
          <p:nvPr/>
        </p:nvSpPr>
        <p:spPr>
          <a:xfrm>
            <a:off x="221023" y="4296820"/>
            <a:ext cx="338554"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7" name="TextBox 16"/>
          <p:cNvSpPr txBox="1"/>
          <p:nvPr/>
        </p:nvSpPr>
        <p:spPr>
          <a:xfrm>
            <a:off x="185542" y="4704067"/>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8" name="TextBox 17"/>
          <p:cNvSpPr txBox="1"/>
          <p:nvPr/>
        </p:nvSpPr>
        <p:spPr>
          <a:xfrm>
            <a:off x="203857" y="5083543"/>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Tree>
    <p:extLst>
      <p:ext uri="{BB962C8B-B14F-4D97-AF65-F5344CB8AC3E}">
        <p14:creationId xmlns:p14="http://schemas.microsoft.com/office/powerpoint/2010/main" xmlns="" val="126877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4" grpId="0"/>
      <p:bldP spid="15" grpId="0"/>
      <p:bldP spid="16"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Longest Prefix Match</a:t>
            </a:r>
            <a:endParaRPr lang="en-US" dirty="0"/>
          </a:p>
        </p:txBody>
      </p:sp>
      <p:sp>
        <p:nvSpPr>
          <p:cNvPr id="9" name="Slide Number Placeholder 8"/>
          <p:cNvSpPr>
            <a:spLocks noGrp="1"/>
          </p:cNvSpPr>
          <p:nvPr>
            <p:ph type="sldNum" sz="quarter" idx="10"/>
          </p:nvPr>
        </p:nvSpPr>
        <p:spPr/>
        <p:txBody>
          <a:bodyPr/>
          <a:lstStyle/>
          <a:p>
            <a:fld id="{B4F22B11-B33A-8D48-9C41-0E5F6B0526D4}" type="slidenum">
              <a:rPr lang="en-US" smtClean="0"/>
              <a:pPr/>
              <a:t>11</a:t>
            </a:fld>
            <a:endParaRPr lang="en-US"/>
          </a:p>
        </p:txBody>
      </p:sp>
      <p:sp>
        <p:nvSpPr>
          <p:cNvPr id="48" name="Content Placeholder 2"/>
          <p:cNvSpPr txBox="1">
            <a:spLocks/>
          </p:cNvSpPr>
          <p:nvPr/>
        </p:nvSpPr>
        <p:spPr bwMode="auto">
          <a:xfrm>
            <a:off x="0" y="1437091"/>
            <a:ext cx="10058399" cy="6335310"/>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normAutofit/>
          </a:bodyPr>
          <a:lstStyle/>
          <a:p>
            <a:pPr marL="384130" lvl="0" indent="-253971" algn="l" defTabSz="1019056">
              <a:lnSpc>
                <a:spcPct val="110000"/>
              </a:lnSpc>
              <a:spcBef>
                <a:spcPct val="20000"/>
              </a:spcBef>
              <a:buClr>
                <a:srgbClr val="993300"/>
              </a:buClr>
              <a:buSzPct val="75000"/>
              <a:buFont typeface="Wingdings" charset="2"/>
              <a:buChar char="n"/>
            </a:pPr>
            <a:r>
              <a:rPr kumimoji="0" lang="en-US" sz="2200" b="0" i="0" u="none" strike="noStrike" kern="0" cap="none" spc="0" normalizeH="0" baseline="0" noProof="0" dirty="0" smtClean="0">
                <a:ln>
                  <a:noFill/>
                </a:ln>
                <a:solidFill>
                  <a:schemeClr val="tx1"/>
                </a:solidFill>
                <a:effectLst/>
                <a:uLnTx/>
                <a:uFillTx/>
                <a:latin typeface="+mn-lt"/>
                <a:ea typeface="+mn-ea"/>
                <a:cs typeface="ＭＳ Ｐゴシック" charset="-128"/>
              </a:rPr>
              <a:t>Address</a:t>
            </a:r>
            <a:r>
              <a:rPr kumimoji="0" lang="en-US" sz="2200" b="0" i="0" u="none" strike="noStrike" kern="0" cap="none" spc="0" normalizeH="0" noProof="0" dirty="0" smtClean="0">
                <a:ln>
                  <a:noFill/>
                </a:ln>
                <a:solidFill>
                  <a:schemeClr val="tx1"/>
                </a:solidFill>
                <a:effectLst/>
                <a:uLnTx/>
                <a:uFillTx/>
                <a:latin typeface="+mn-lt"/>
                <a:ea typeface="+mn-ea"/>
                <a:cs typeface="ＭＳ Ｐゴシック" charset="-128"/>
              </a:rPr>
              <a:t> </a:t>
            </a:r>
            <a:r>
              <a:rPr lang="en-US" sz="2200" kern="0" dirty="0" smtClean="0">
                <a:solidFill>
                  <a:schemeClr val="tx1"/>
                </a:solidFill>
                <a:latin typeface="+mn-lt"/>
              </a:rPr>
              <a:t>158.130.52.9 = 10011110.10000010.00110100.00001001</a:t>
            </a:r>
          </a:p>
          <a:p>
            <a:pPr marL="384130" lvl="0" indent="-253971" algn="l" defTabSz="1019056">
              <a:lnSpc>
                <a:spcPct val="110000"/>
              </a:lnSpc>
              <a:spcBef>
                <a:spcPct val="20000"/>
              </a:spcBef>
              <a:buClr>
                <a:srgbClr val="993300"/>
              </a:buClr>
              <a:buSzPct val="75000"/>
              <a:buFont typeface="Wingdings" charset="2"/>
              <a:buChar char="n"/>
            </a:pPr>
            <a:r>
              <a:rPr kumimoji="0" lang="en-US" sz="2200" b="0" i="0" u="none" strike="noStrike" kern="0" cap="none" spc="0" normalizeH="0" baseline="0" noProof="0" dirty="0" smtClean="0">
                <a:ln>
                  <a:noFill/>
                </a:ln>
                <a:solidFill>
                  <a:schemeClr val="tx1"/>
                </a:solidFill>
                <a:effectLst/>
                <a:uLnTx/>
                <a:uFillTx/>
                <a:latin typeface="+mn-lt"/>
                <a:ea typeface="+mn-ea"/>
                <a:cs typeface="ＭＳ Ｐゴシック" charset="-128"/>
              </a:rPr>
              <a:t>Which</a:t>
            </a:r>
            <a:r>
              <a:rPr kumimoji="0" lang="en-US" sz="2200" b="0" i="0" u="none" strike="noStrike" kern="0" cap="none" spc="0" normalizeH="0" noProof="0" dirty="0" smtClean="0">
                <a:ln>
                  <a:noFill/>
                </a:ln>
                <a:solidFill>
                  <a:schemeClr val="tx1"/>
                </a:solidFill>
                <a:effectLst/>
                <a:uLnTx/>
                <a:uFillTx/>
                <a:latin typeface="+mn-lt"/>
                <a:ea typeface="+mn-ea"/>
                <a:cs typeface="ＭＳ Ｐゴシック" charset="-128"/>
              </a:rPr>
              <a:t> of the following prefixes would match the above address?</a:t>
            </a:r>
          </a:p>
          <a:p>
            <a:pPr marL="1005840" lvl="1" indent="-457200" algn="l" defTabSz="1019056">
              <a:lnSpc>
                <a:spcPct val="110000"/>
              </a:lnSpc>
              <a:spcBef>
                <a:spcPct val="20000"/>
              </a:spcBef>
              <a:buClr>
                <a:srgbClr val="006600"/>
              </a:buClr>
              <a:buFont typeface="+mj-lt"/>
              <a:buAutoNum type="arabicPeriod"/>
              <a:defRPr/>
            </a:pPr>
            <a:r>
              <a:rPr lang="en-US" sz="2000" kern="0" dirty="0">
                <a:solidFill>
                  <a:schemeClr val="tx1"/>
                </a:solidFill>
              </a:rPr>
              <a:t>158.130.52.8/29 =10011110.10000010.00110100.00001***</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158.130.52.0/29 = 10011110.10000010.00110100.00000***</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158.130.52.0/24 = 10011110.10000010.00110100.********</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158.128.0.0/14 = 10011110.100000**.********.********</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159.0.0.0/8 = 10011111.********.********.********</a:t>
            </a:r>
          </a:p>
          <a:p>
            <a:pPr marL="1005840" lvl="1" indent="-457200" algn="l" defTabSz="1019056">
              <a:lnSpc>
                <a:spcPct val="110000"/>
              </a:lnSpc>
              <a:spcBef>
                <a:spcPct val="20000"/>
              </a:spcBef>
              <a:buClr>
                <a:srgbClr val="006600"/>
              </a:buClr>
              <a:buFont typeface="+mj-lt"/>
              <a:buAutoNum type="arabicPeriod" startAt="2"/>
              <a:defRPr/>
            </a:pPr>
            <a:r>
              <a:rPr lang="en-US" sz="2000" kern="0" dirty="0">
                <a:solidFill>
                  <a:schemeClr val="tx1"/>
                </a:solidFill>
              </a:rPr>
              <a:t>158.0.0.0/7 = 1001111</a:t>
            </a:r>
            <a:r>
              <a:rPr lang="en-US" sz="600" b="1" kern="0" dirty="0">
                <a:solidFill>
                  <a:srgbClr val="FF0000"/>
                </a:solidFill>
              </a:rPr>
              <a:t> </a:t>
            </a:r>
            <a:r>
              <a:rPr lang="en-US" sz="2000" b="1" kern="0" dirty="0">
                <a:solidFill>
                  <a:schemeClr val="tx1"/>
                </a:solidFill>
              </a:rPr>
              <a:t>*</a:t>
            </a:r>
            <a:r>
              <a:rPr lang="en-US" sz="2000" kern="0" dirty="0">
                <a:solidFill>
                  <a:schemeClr val="tx1"/>
                </a:solidFill>
              </a:rPr>
              <a:t>.********.********.********</a:t>
            </a:r>
          </a:p>
          <a:p>
            <a:pPr marL="1005840" lvl="1" indent="-457200" algn="l" defTabSz="1019056">
              <a:lnSpc>
                <a:spcPct val="110000"/>
              </a:lnSpc>
              <a:spcBef>
                <a:spcPct val="20000"/>
              </a:spcBef>
              <a:buClr>
                <a:srgbClr val="006600"/>
              </a:buClr>
              <a:buFont typeface="+mj-lt"/>
              <a:buAutoNum type="arabicPeriod" startAt="7"/>
            </a:pPr>
            <a:r>
              <a:rPr lang="en-US" sz="2000" kern="0" dirty="0">
                <a:solidFill>
                  <a:schemeClr val="tx1"/>
                </a:solidFill>
              </a:rPr>
              <a:t>0.0.0.0/0 = ********.********.********.********</a:t>
            </a:r>
          </a:p>
          <a:p>
            <a:pPr marL="841276" lvl="1" indent="-253971" algn="l" defTabSz="1019056">
              <a:lnSpc>
                <a:spcPct val="110000"/>
              </a:lnSpc>
              <a:spcBef>
                <a:spcPct val="20000"/>
              </a:spcBef>
              <a:buClr>
                <a:srgbClr val="993300"/>
              </a:buClr>
              <a:buSzPct val="75000"/>
              <a:buFont typeface="Wingdings" charset="2"/>
              <a:buChar char="n"/>
            </a:pPr>
            <a:endParaRPr lang="en-US" sz="1900" kern="0" baseline="0" dirty="0" smtClean="0">
              <a:solidFill>
                <a:schemeClr val="tx1"/>
              </a:solidFill>
              <a:latin typeface="+mn-lt"/>
              <a:ea typeface="+mn-ea"/>
            </a:endParaRPr>
          </a:p>
          <a:p>
            <a:pPr marL="384130" indent="-253971" algn="l" defTabSz="1019056">
              <a:lnSpc>
                <a:spcPct val="110000"/>
              </a:lnSpc>
              <a:spcBef>
                <a:spcPct val="20000"/>
              </a:spcBef>
              <a:buClr>
                <a:srgbClr val="993300"/>
              </a:buClr>
              <a:buSzPct val="75000"/>
              <a:buFont typeface="Wingdings" charset="2"/>
              <a:buChar char="n"/>
            </a:pPr>
            <a:r>
              <a:rPr lang="en-US" sz="2200" kern="0" baseline="0" dirty="0" smtClean="0">
                <a:solidFill>
                  <a:schemeClr val="tx1"/>
                </a:solidFill>
                <a:latin typeface="+mn-lt"/>
                <a:ea typeface="+mn-ea"/>
              </a:rPr>
              <a:t>And which is the longest prefix match?</a:t>
            </a:r>
            <a:endParaRPr kumimoji="0" lang="en-US" sz="2200" b="0" i="0" u="none" strike="noStrike" kern="0" cap="none" spc="0" normalizeH="0" baseline="0" noProof="0" dirty="0" smtClean="0">
              <a:ln>
                <a:noFill/>
              </a:ln>
              <a:solidFill>
                <a:schemeClr val="tx1"/>
              </a:solidFill>
              <a:effectLst/>
              <a:uLnTx/>
              <a:uFillTx/>
              <a:latin typeface="+mn-lt"/>
              <a:ea typeface="+mn-ea"/>
            </a:endParaRPr>
          </a:p>
          <a:p>
            <a:pPr marL="1142866" marR="0" lvl="2" indent="-253971" algn="l" defTabSz="1019056" rtl="0" eaLnBrk="0" fontAlgn="base" latinLnBrk="0" hangingPunct="0">
              <a:lnSpc>
                <a:spcPct val="110000"/>
              </a:lnSpc>
              <a:spcBef>
                <a:spcPct val="20000"/>
              </a:spcBef>
              <a:spcAft>
                <a:spcPct val="0"/>
              </a:spcAft>
              <a:buClrTx/>
              <a:buSzTx/>
              <a:buFont typeface="Arial" pitchFamily="34" charset="0"/>
              <a:buChar char="–"/>
              <a:tabLst/>
              <a:defRPr/>
            </a:pPr>
            <a:endParaRPr kumimoji="0" lang="en-US" sz="1600" b="0" i="0" u="none" strike="noStrike" kern="0" cap="none" spc="0" normalizeH="0" baseline="0" noProof="0" dirty="0" smtClean="0">
              <a:ln>
                <a:noFill/>
              </a:ln>
              <a:solidFill>
                <a:schemeClr val="tx1"/>
              </a:solidFill>
              <a:effectLst/>
              <a:uLnTx/>
              <a:uFillTx/>
              <a:latin typeface="+mn-lt"/>
              <a:ea typeface="+mn-ea"/>
            </a:endParaRPr>
          </a:p>
        </p:txBody>
      </p:sp>
      <p:sp>
        <p:nvSpPr>
          <p:cNvPr id="4" name="TextBox 3"/>
          <p:cNvSpPr txBox="1"/>
          <p:nvPr/>
        </p:nvSpPr>
        <p:spPr>
          <a:xfrm>
            <a:off x="246107" y="2739855"/>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2" name="TextBox 11"/>
          <p:cNvSpPr txBox="1"/>
          <p:nvPr/>
        </p:nvSpPr>
        <p:spPr>
          <a:xfrm>
            <a:off x="240509" y="3078345"/>
            <a:ext cx="338554"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4" name="TextBox 13"/>
          <p:cNvSpPr txBox="1"/>
          <p:nvPr/>
        </p:nvSpPr>
        <p:spPr>
          <a:xfrm>
            <a:off x="192730" y="3502081"/>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5" name="TextBox 14"/>
          <p:cNvSpPr txBox="1"/>
          <p:nvPr/>
        </p:nvSpPr>
        <p:spPr>
          <a:xfrm>
            <a:off x="213141" y="3880649"/>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6" name="TextBox 15"/>
          <p:cNvSpPr txBox="1"/>
          <p:nvPr/>
        </p:nvSpPr>
        <p:spPr>
          <a:xfrm>
            <a:off x="221023" y="4296820"/>
            <a:ext cx="338554"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7" name="TextBox 16"/>
          <p:cNvSpPr txBox="1"/>
          <p:nvPr/>
        </p:nvSpPr>
        <p:spPr>
          <a:xfrm>
            <a:off x="185542" y="4704067"/>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8" name="TextBox 17"/>
          <p:cNvSpPr txBox="1"/>
          <p:nvPr/>
        </p:nvSpPr>
        <p:spPr>
          <a:xfrm>
            <a:off x="203857" y="5083543"/>
            <a:ext cx="389850" cy="369332"/>
          </a:xfrm>
          <a:prstGeom prst="rect">
            <a:avLst/>
          </a:prstGeom>
          <a:noFill/>
        </p:spPr>
        <p:txBody>
          <a:bodyPr wrap="none" rtlCol="0">
            <a:spAutoFit/>
          </a:bodyPr>
          <a:lstStyle/>
          <a:p>
            <a:r>
              <a:rPr lang="en-US" dirty="0" smtClean="0">
                <a:latin typeface="Zapf Dingbats"/>
                <a:ea typeface="Zapf Dingbats"/>
                <a:cs typeface="Zapf Dingbats"/>
                <a:sym typeface="Zapf Dingbats"/>
              </a:rPr>
              <a:t>✔</a:t>
            </a:r>
            <a:endParaRPr lang="en-US" dirty="0"/>
          </a:p>
        </p:txBody>
      </p:sp>
      <p:sp>
        <p:nvSpPr>
          <p:cNvPr id="13" name="Rectangle 12"/>
          <p:cNvSpPr/>
          <p:nvPr/>
        </p:nvSpPr>
        <p:spPr bwMode="auto">
          <a:xfrm>
            <a:off x="0" y="2723787"/>
            <a:ext cx="9392018" cy="367628"/>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Tree>
    <p:extLst>
      <p:ext uri="{BB962C8B-B14F-4D97-AF65-F5344CB8AC3E}">
        <p14:creationId xmlns:p14="http://schemas.microsoft.com/office/powerpoint/2010/main" xmlns="" val="2670925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0" name="Table 49"/>
          <p:cNvGraphicFramePr>
            <a:graphicFrameLocks noGrp="1"/>
          </p:cNvGraphicFramePr>
          <p:nvPr/>
        </p:nvGraphicFramePr>
        <p:xfrm>
          <a:off x="6778016" y="1543897"/>
          <a:ext cx="2996478" cy="5667004"/>
        </p:xfrm>
        <a:graphic>
          <a:graphicData uri="http://schemas.openxmlformats.org/drawingml/2006/table">
            <a:tbl>
              <a:tblPr firstRow="1" bandRow="1">
                <a:tableStyleId>{5C22544A-7EE6-4342-B048-85BDC9FD1C3A}</a:tableStyleId>
              </a:tblPr>
              <a:tblGrid>
                <a:gridCol w="1498239"/>
                <a:gridCol w="1498239"/>
              </a:tblGrid>
              <a:tr h="639682">
                <a:tc>
                  <a:txBody>
                    <a:bodyPr/>
                    <a:lstStyle/>
                    <a:p>
                      <a:pPr algn="ctr"/>
                      <a:r>
                        <a:rPr lang="en-US" sz="1600" b="0" dirty="0" smtClean="0">
                          <a:solidFill>
                            <a:srgbClr val="000000"/>
                          </a:solidFill>
                        </a:rPr>
                        <a:t>prefix</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smtClean="0">
                          <a:solidFill>
                            <a:srgbClr val="000000"/>
                          </a:solidFill>
                        </a:rPr>
                        <a:t>next hop</a:t>
                      </a:r>
                      <a:br>
                        <a:rPr lang="en-US" sz="1600" b="0" dirty="0" smtClean="0">
                          <a:solidFill>
                            <a:srgbClr val="000000"/>
                          </a:solidFill>
                        </a:rPr>
                      </a:br>
                      <a:r>
                        <a:rPr lang="en-US" sz="1600" b="0" dirty="0" smtClean="0">
                          <a:solidFill>
                            <a:srgbClr val="000000"/>
                          </a:solidFill>
                        </a:rPr>
                        <a:t>out link,</a:t>
                      </a:r>
                      <a:r>
                        <a:rPr lang="en-US" sz="1600" b="0" baseline="0" dirty="0" smtClean="0">
                          <a:solidFill>
                            <a:srgbClr val="000000"/>
                          </a:solidFill>
                        </a:rPr>
                        <a:t> </a:t>
                      </a:r>
                      <a:r>
                        <a:rPr lang="en-US" sz="1600" b="0" baseline="0" dirty="0" err="1" smtClean="0">
                          <a:solidFill>
                            <a:srgbClr val="000000"/>
                          </a:solidFill>
                        </a:rPr>
                        <a:t>adr</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r>
              <a:tr h="348172">
                <a:tc>
                  <a:txBody>
                    <a:bodyPr/>
                    <a:lstStyle/>
                    <a:p>
                      <a:pPr algn="l"/>
                      <a:r>
                        <a:rPr lang="en-US" sz="1600" b="0" dirty="0" smtClean="0">
                          <a:solidFill>
                            <a:srgbClr val="000000"/>
                          </a:solidFill>
                        </a:rPr>
                        <a:t>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7, 1.2.3.4</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5, 2.3.4.5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1, 5.4.3.2</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 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 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0011 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2, 3.4.5.6</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3, 4.5.6.7</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6,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4, 8.7.6.5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 0111*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8,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1001 1000*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10, 6.5.5.5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a:t>
                      </a:r>
                      <a:r>
                        <a:rPr lang="en-US" sz="1600" b="0" baseline="0" dirty="0" smtClean="0">
                          <a:solidFill>
                            <a:srgbClr val="000000"/>
                          </a:solidFill>
                        </a:rPr>
                        <a:t> 1001*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9,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bl>
          </a:graphicData>
        </a:graphic>
      </p:graphicFrame>
      <p:sp>
        <p:nvSpPr>
          <p:cNvPr id="87042" name="Rectangle 2"/>
          <p:cNvSpPr>
            <a:spLocks noGrp="1" noChangeArrowheads="1"/>
          </p:cNvSpPr>
          <p:nvPr>
            <p:ph type="title"/>
          </p:nvPr>
        </p:nvSpPr>
        <p:spPr>
          <a:noFill/>
          <a:ln/>
        </p:spPr>
        <p:txBody>
          <a:bodyPr/>
          <a:lstStyle/>
          <a:p>
            <a:r>
              <a:rPr lang="en-US" dirty="0"/>
              <a:t>IP Address Lookup</a:t>
            </a:r>
          </a:p>
        </p:txBody>
      </p:sp>
      <p:sp>
        <p:nvSpPr>
          <p:cNvPr id="87043" name="Rectangle 3"/>
          <p:cNvSpPr>
            <a:spLocks noGrp="1" noChangeArrowheads="1"/>
          </p:cNvSpPr>
          <p:nvPr>
            <p:ph type="body" idx="1"/>
          </p:nvPr>
        </p:nvSpPr>
        <p:spPr>
          <a:xfrm>
            <a:off x="50348" y="1935769"/>
            <a:ext cx="6548386" cy="5836632"/>
          </a:xfrm>
          <a:noFill/>
          <a:ln/>
        </p:spPr>
        <p:txBody>
          <a:bodyPr/>
          <a:lstStyle/>
          <a:p>
            <a:pPr>
              <a:spcBef>
                <a:spcPct val="10000"/>
              </a:spcBef>
            </a:pPr>
            <a:r>
              <a:rPr lang="en-US" sz="2600" dirty="0"/>
              <a:t>Routing tables contain </a:t>
            </a:r>
            <a:br>
              <a:rPr lang="en-US" sz="2600" dirty="0"/>
            </a:br>
            <a:r>
              <a:rPr lang="en-US" sz="2600" dirty="0"/>
              <a:t>(</a:t>
            </a:r>
            <a:r>
              <a:rPr lang="en-US" sz="2600" i="1" dirty="0"/>
              <a:t>prefix</a:t>
            </a:r>
            <a:r>
              <a:rPr lang="en-US" sz="2600" dirty="0"/>
              <a:t>, </a:t>
            </a:r>
            <a:r>
              <a:rPr lang="en-US" sz="2600" i="1" dirty="0"/>
              <a:t>next hop</a:t>
            </a:r>
            <a:r>
              <a:rPr lang="en-US" sz="2600" dirty="0"/>
              <a:t>) pairs</a:t>
            </a:r>
          </a:p>
          <a:p>
            <a:pPr>
              <a:spcBef>
                <a:spcPct val="10000"/>
              </a:spcBef>
            </a:pPr>
            <a:r>
              <a:rPr lang="en-US" sz="2600" dirty="0"/>
              <a:t>Address in packet is compared to stored prefixes, starting at left</a:t>
            </a:r>
          </a:p>
          <a:p>
            <a:pPr lvl="1">
              <a:spcBef>
                <a:spcPct val="10000"/>
              </a:spcBef>
            </a:pPr>
            <a:r>
              <a:rPr lang="en-US" sz="2200" dirty="0" smtClean="0"/>
              <a:t>prefix </a:t>
            </a:r>
            <a:r>
              <a:rPr lang="en-US" sz="2200" dirty="0"/>
              <a:t>that matches largest number </a:t>
            </a:r>
            <a:br>
              <a:rPr lang="en-US" sz="2200" dirty="0"/>
            </a:br>
            <a:r>
              <a:rPr lang="en-US" sz="2200" dirty="0"/>
              <a:t>of address bits is desired match</a:t>
            </a:r>
          </a:p>
          <a:p>
            <a:pPr>
              <a:spcBef>
                <a:spcPct val="10000"/>
              </a:spcBef>
            </a:pPr>
            <a:r>
              <a:rPr lang="en-US" sz="2600" dirty="0"/>
              <a:t>Packet is forwarded to the </a:t>
            </a:r>
            <a:br>
              <a:rPr lang="en-US" sz="2600" dirty="0"/>
            </a:br>
            <a:r>
              <a:rPr lang="en-US" sz="2600" dirty="0"/>
              <a:t>specified next hop</a:t>
            </a:r>
          </a:p>
          <a:p>
            <a:pPr lvl="1">
              <a:spcBef>
                <a:spcPct val="10000"/>
              </a:spcBef>
            </a:pPr>
            <a:r>
              <a:rPr lang="en-US" sz="2200" dirty="0"/>
              <a:t>if next-hop includes an address, packet is sent to router at that address</a:t>
            </a:r>
          </a:p>
          <a:p>
            <a:pPr lvl="1">
              <a:spcBef>
                <a:spcPct val="10000"/>
              </a:spcBef>
            </a:pPr>
            <a:r>
              <a:rPr lang="en-US" sz="2200" dirty="0"/>
              <a:t>otherwise, next-hop is destination</a:t>
            </a:r>
          </a:p>
          <a:p>
            <a:pPr>
              <a:spcBef>
                <a:spcPct val="10000"/>
              </a:spcBef>
            </a:pPr>
            <a:r>
              <a:rPr lang="en-US" sz="2600" dirty="0"/>
              <a:t>Large routers have &gt;10</a:t>
            </a:r>
            <a:r>
              <a:rPr lang="en-US" sz="2600" baseline="30000" dirty="0"/>
              <a:t>5</a:t>
            </a:r>
            <a:r>
              <a:rPr lang="en-US" sz="2600" dirty="0"/>
              <a:t> prefixes</a:t>
            </a:r>
          </a:p>
          <a:p>
            <a:pPr lvl="1">
              <a:spcBef>
                <a:spcPct val="10000"/>
              </a:spcBef>
            </a:pPr>
            <a:r>
              <a:rPr lang="en-US" sz="2200" dirty="0"/>
              <a:t>need data structures that support efficient lookup</a:t>
            </a:r>
          </a:p>
        </p:txBody>
      </p:sp>
      <p:sp>
        <p:nvSpPr>
          <p:cNvPr id="87076" name="Rectangle 36"/>
          <p:cNvSpPr>
            <a:spLocks noChangeArrowheads="1"/>
          </p:cNvSpPr>
          <p:nvPr/>
        </p:nvSpPr>
        <p:spPr bwMode="auto">
          <a:xfrm>
            <a:off x="7297002" y="1350298"/>
            <a:ext cx="1896027" cy="253916"/>
          </a:xfrm>
          <a:prstGeom prst="rect">
            <a:avLst/>
          </a:prstGeom>
          <a:noFill/>
          <a:ln w="9525">
            <a:noFill/>
            <a:miter lim="800000"/>
            <a:headEnd/>
            <a:tailEnd/>
          </a:ln>
          <a:effectLst/>
        </p:spPr>
        <p:txBody>
          <a:bodyPr wrap="none" lIns="0" tIns="0" rIns="0" bIns="0">
            <a:spAutoFit/>
          </a:bodyPr>
          <a:lstStyle/>
          <a:p>
            <a:pPr algn="ctr">
              <a:lnSpc>
                <a:spcPct val="90000"/>
              </a:lnSpc>
            </a:pPr>
            <a:r>
              <a:rPr lang="en-US" dirty="0">
                <a:solidFill>
                  <a:srgbClr val="000000"/>
                </a:solidFill>
                <a:latin typeface="+mn-lt"/>
                <a:ea typeface="ＭＳ Ｐゴシック" pitchFamily="1" charset="-128"/>
                <a:cs typeface="+mn-cs"/>
              </a:rPr>
              <a:t>forwarding table</a:t>
            </a:r>
          </a:p>
        </p:txBody>
      </p:sp>
      <p:sp>
        <p:nvSpPr>
          <p:cNvPr id="87077" name="Rectangle 37"/>
          <p:cNvSpPr>
            <a:spLocks noChangeArrowheads="1"/>
          </p:cNvSpPr>
          <p:nvPr/>
        </p:nvSpPr>
        <p:spPr bwMode="auto">
          <a:xfrm>
            <a:off x="6682058" y="7315322"/>
            <a:ext cx="3012092" cy="276999"/>
          </a:xfrm>
          <a:prstGeom prst="rect">
            <a:avLst/>
          </a:prstGeom>
          <a:noFill/>
          <a:ln w="9525">
            <a:noFill/>
            <a:miter lim="800000"/>
            <a:headEnd/>
            <a:tailEnd/>
          </a:ln>
          <a:effectLst/>
        </p:spPr>
        <p:txBody>
          <a:bodyPr wrap="none" lIns="0" tIns="0" rIns="0" bIns="0">
            <a:spAutoFit/>
          </a:bodyPr>
          <a:lstStyle/>
          <a:p>
            <a:pPr algn="dist">
              <a:spcBef>
                <a:spcPct val="50000"/>
              </a:spcBef>
            </a:pPr>
            <a:r>
              <a:rPr lang="en-US" dirty="0">
                <a:solidFill>
                  <a:srgbClr val="000000"/>
                </a:solidFill>
                <a:latin typeface="+mn-lt"/>
                <a:ea typeface="ＭＳ Ｐゴシック" pitchFamily="1" charset="-128"/>
                <a:cs typeface="+mn-cs"/>
              </a:rPr>
              <a:t>address: 1011 0010 1000</a:t>
            </a:r>
            <a:endParaRPr lang="en-US" sz="1600" dirty="0">
              <a:solidFill>
                <a:srgbClr val="000000"/>
              </a:solidFill>
              <a:latin typeface="+mn-lt"/>
              <a:ea typeface="ＭＳ Ｐゴシック" pitchFamily="1" charset="-128"/>
              <a:cs typeface="+mn-cs"/>
            </a:endParaRPr>
          </a:p>
        </p:txBody>
      </p:sp>
      <p:sp>
        <p:nvSpPr>
          <p:cNvPr id="87078" name="Rectangle 38"/>
          <p:cNvSpPr>
            <a:spLocks noChangeArrowheads="1"/>
          </p:cNvSpPr>
          <p:nvPr/>
        </p:nvSpPr>
        <p:spPr bwMode="auto">
          <a:xfrm>
            <a:off x="6779971" y="2179435"/>
            <a:ext cx="1495357" cy="360674"/>
          </a:xfrm>
          <a:prstGeom prst="rect">
            <a:avLst/>
          </a:prstGeom>
          <a:noFill/>
          <a:ln w="57150">
            <a:solidFill>
              <a:srgbClr val="0000FF"/>
            </a:solidFill>
            <a:miter lim="800000"/>
            <a:headEnd type="none" w="sm" len="sm"/>
            <a:tailEnd type="none" w="sm" len="sm"/>
          </a:ln>
          <a:effectLst/>
        </p:spPr>
        <p:txBody>
          <a:bodyPr wrap="none" lIns="101858" tIns="50929" rIns="101858" bIns="50929" anchor="ctr"/>
          <a:lstStyle/>
          <a:p>
            <a:pPr algn="l"/>
            <a:endParaRPr lang="en-US" dirty="0">
              <a:solidFill>
                <a:srgbClr val="000000"/>
              </a:solidFill>
              <a:latin typeface="Book Antiqua" pitchFamily="18" charset="0"/>
              <a:ea typeface="ＭＳ Ｐゴシック" pitchFamily="1" charset="-128"/>
              <a:cs typeface="+mn-cs"/>
            </a:endParaRPr>
          </a:p>
        </p:txBody>
      </p:sp>
      <p:sp>
        <p:nvSpPr>
          <p:cNvPr id="87079" name="Rectangle 39"/>
          <p:cNvSpPr>
            <a:spLocks noChangeArrowheads="1"/>
          </p:cNvSpPr>
          <p:nvPr/>
        </p:nvSpPr>
        <p:spPr bwMode="auto">
          <a:xfrm>
            <a:off x="6779971" y="3211709"/>
            <a:ext cx="1495357" cy="360674"/>
          </a:xfrm>
          <a:prstGeom prst="rect">
            <a:avLst/>
          </a:prstGeom>
          <a:noFill/>
          <a:ln w="57150">
            <a:solidFill>
              <a:srgbClr val="0000FF"/>
            </a:solidFill>
            <a:miter lim="800000"/>
            <a:headEnd type="none" w="sm" len="sm"/>
            <a:tailEnd type="none" w="sm" len="sm"/>
          </a:ln>
          <a:effectLst/>
        </p:spPr>
        <p:txBody>
          <a:bodyPr wrap="none" lIns="101858" tIns="50929" rIns="101858" bIns="50929" anchor="ctr"/>
          <a:lstStyle/>
          <a:p>
            <a:pPr algn="l"/>
            <a:endParaRPr lang="en-US" dirty="0">
              <a:solidFill>
                <a:srgbClr val="000000"/>
              </a:solidFill>
              <a:latin typeface="Book Antiqua" pitchFamily="18" charset="0"/>
              <a:ea typeface="ＭＳ Ｐゴシック" pitchFamily="1" charset="-128"/>
              <a:cs typeface="+mn-cs"/>
            </a:endParaRPr>
          </a:p>
        </p:txBody>
      </p:sp>
      <p:sp>
        <p:nvSpPr>
          <p:cNvPr id="87080" name="Rectangle 40"/>
          <p:cNvSpPr>
            <a:spLocks noChangeArrowheads="1"/>
          </p:cNvSpPr>
          <p:nvPr/>
        </p:nvSpPr>
        <p:spPr bwMode="auto">
          <a:xfrm>
            <a:off x="6789245" y="4866025"/>
            <a:ext cx="1495357" cy="360674"/>
          </a:xfrm>
          <a:prstGeom prst="rect">
            <a:avLst/>
          </a:prstGeom>
          <a:noFill/>
          <a:ln w="57150">
            <a:solidFill>
              <a:srgbClr val="0000FF"/>
            </a:solidFill>
            <a:miter lim="800000"/>
            <a:headEnd type="none" w="sm" len="sm"/>
            <a:tailEnd type="none" w="sm" len="sm"/>
          </a:ln>
          <a:effectLst/>
        </p:spPr>
        <p:txBody>
          <a:bodyPr wrap="none" lIns="101858" tIns="50929" rIns="101858" bIns="50929" anchor="ctr"/>
          <a:lstStyle/>
          <a:p>
            <a:pPr algn="l"/>
            <a:endParaRPr lang="en-US" dirty="0">
              <a:solidFill>
                <a:srgbClr val="000000"/>
              </a:solidFill>
              <a:latin typeface="Book Antiqua" pitchFamily="18" charset="0"/>
              <a:ea typeface="ＭＳ Ｐゴシック" pitchFamily="1" charset="-128"/>
              <a:cs typeface="+mn-cs"/>
            </a:endParaRPr>
          </a:p>
        </p:txBody>
      </p:sp>
      <p:sp>
        <p:nvSpPr>
          <p:cNvPr id="87081" name="Rectangle 41"/>
          <p:cNvSpPr>
            <a:spLocks noChangeArrowheads="1"/>
          </p:cNvSpPr>
          <p:nvPr/>
        </p:nvSpPr>
        <p:spPr bwMode="auto">
          <a:xfrm>
            <a:off x="6779971" y="6215054"/>
            <a:ext cx="1495357" cy="336414"/>
          </a:xfrm>
          <a:prstGeom prst="rect">
            <a:avLst/>
          </a:prstGeom>
          <a:noFill/>
          <a:ln w="57150">
            <a:solidFill>
              <a:srgbClr val="0000FF"/>
            </a:solidFill>
            <a:miter lim="800000"/>
            <a:headEnd type="none" w="sm" len="sm"/>
            <a:tailEnd type="none" w="sm" len="sm"/>
          </a:ln>
          <a:effectLst/>
        </p:spPr>
        <p:txBody>
          <a:bodyPr wrap="none" lIns="101858" tIns="50929" rIns="101858" bIns="50929" anchor="ctr"/>
          <a:lstStyle/>
          <a:p>
            <a:pPr algn="l"/>
            <a:endParaRPr lang="en-US" dirty="0">
              <a:solidFill>
                <a:srgbClr val="000000"/>
              </a:solidFill>
              <a:latin typeface="Book Antiqua" pitchFamily="18" charset="0"/>
              <a:ea typeface="ＭＳ Ｐゴシック" pitchFamily="1" charset="-128"/>
              <a:cs typeface="+mn-cs"/>
            </a:endParaRPr>
          </a:p>
        </p:txBody>
      </p:sp>
      <p:grpSp>
        <p:nvGrpSpPr>
          <p:cNvPr id="3" name="Group 42"/>
          <p:cNvGrpSpPr>
            <a:grpSpLocks/>
          </p:cNvGrpSpPr>
          <p:nvPr/>
        </p:nvGrpSpPr>
        <p:grpSpPr bwMode="auto">
          <a:xfrm>
            <a:off x="6786355" y="6221225"/>
            <a:ext cx="1502342" cy="330244"/>
            <a:chOff x="4276" y="3300"/>
            <a:chExt cx="776" cy="168"/>
          </a:xfrm>
        </p:grpSpPr>
        <p:sp>
          <p:nvSpPr>
            <p:cNvPr id="87083" name="Line 43"/>
            <p:cNvSpPr>
              <a:spLocks noChangeShapeType="1"/>
            </p:cNvSpPr>
            <p:nvPr/>
          </p:nvSpPr>
          <p:spPr bwMode="auto">
            <a:xfrm flipV="1">
              <a:off x="4276" y="3304"/>
              <a:ext cx="776" cy="160"/>
            </a:xfrm>
            <a:prstGeom prst="line">
              <a:avLst/>
            </a:prstGeom>
            <a:noFill/>
            <a:ln w="28575">
              <a:solidFill>
                <a:schemeClr val="tx1"/>
              </a:solidFill>
              <a:round/>
              <a:headEnd type="none" w="sm" len="sm"/>
              <a:tailEnd type="none" w="sm" len="sm"/>
            </a:ln>
            <a:effectLst/>
          </p:spPr>
          <p:txBody>
            <a:bodyPr wrap="none" anchor="ctr"/>
            <a:lstStyle/>
            <a:p>
              <a:pPr algn="l"/>
              <a:endParaRPr lang="en-US" dirty="0">
                <a:solidFill>
                  <a:srgbClr val="000000"/>
                </a:solidFill>
                <a:latin typeface="Book Antiqua" pitchFamily="18" charset="0"/>
                <a:ea typeface="ＭＳ Ｐゴシック" pitchFamily="1" charset="-128"/>
                <a:cs typeface="+mn-cs"/>
              </a:endParaRPr>
            </a:p>
          </p:txBody>
        </p:sp>
        <p:sp>
          <p:nvSpPr>
            <p:cNvPr id="87084" name="Line 44"/>
            <p:cNvSpPr>
              <a:spLocks noChangeShapeType="1"/>
            </p:cNvSpPr>
            <p:nvPr/>
          </p:nvSpPr>
          <p:spPr bwMode="auto">
            <a:xfrm>
              <a:off x="4276" y="3300"/>
              <a:ext cx="776" cy="168"/>
            </a:xfrm>
            <a:prstGeom prst="line">
              <a:avLst/>
            </a:prstGeom>
            <a:noFill/>
            <a:ln w="28575">
              <a:solidFill>
                <a:schemeClr val="tx1"/>
              </a:solidFill>
              <a:round/>
              <a:headEnd type="none" w="sm" len="sm"/>
              <a:tailEnd type="none" w="sm" len="sm"/>
            </a:ln>
            <a:effectLst/>
          </p:spPr>
          <p:txBody>
            <a:bodyPr wrap="none" anchor="ctr"/>
            <a:lstStyle/>
            <a:p>
              <a:pPr algn="l"/>
              <a:endParaRPr lang="en-US" dirty="0">
                <a:solidFill>
                  <a:srgbClr val="000000"/>
                </a:solidFill>
                <a:latin typeface="Book Antiqua" pitchFamily="18" charset="0"/>
                <a:ea typeface="ＭＳ Ｐゴシック" pitchFamily="1" charset="-128"/>
                <a:cs typeface="+mn-cs"/>
              </a:endParaRPr>
            </a:p>
          </p:txBody>
        </p:sp>
      </p:grpSp>
      <p:sp>
        <p:nvSpPr>
          <p:cNvPr id="87085" name="Rectangle 45"/>
          <p:cNvSpPr>
            <a:spLocks noChangeArrowheads="1"/>
          </p:cNvSpPr>
          <p:nvPr/>
        </p:nvSpPr>
        <p:spPr bwMode="auto">
          <a:xfrm>
            <a:off x="8266946" y="4866025"/>
            <a:ext cx="1505694" cy="361252"/>
          </a:xfrm>
          <a:prstGeom prst="rect">
            <a:avLst/>
          </a:prstGeom>
          <a:noFill/>
          <a:ln w="57150">
            <a:solidFill>
              <a:srgbClr val="0000FF"/>
            </a:solidFill>
            <a:miter lim="800000"/>
            <a:headEnd type="none" w="sm" len="sm"/>
            <a:tailEnd type="none" w="sm" len="sm"/>
          </a:ln>
          <a:effectLst/>
        </p:spPr>
        <p:txBody>
          <a:bodyPr wrap="none" lIns="101858" tIns="50929" rIns="101858" bIns="50929" anchor="ctr"/>
          <a:lstStyle/>
          <a:p>
            <a:pPr algn="l"/>
            <a:endParaRPr lang="en-US" dirty="0">
              <a:solidFill>
                <a:srgbClr val="000000"/>
              </a:solidFill>
              <a:latin typeface="Book Antiqua" pitchFamily="18" charset="0"/>
              <a:ea typeface="ＭＳ Ｐゴシック" pitchFamily="1" charset="-128"/>
              <a:cs typeface="+mn-cs"/>
            </a:endParaRPr>
          </a:p>
        </p:txBody>
      </p:sp>
      <p:sp>
        <p:nvSpPr>
          <p:cNvPr id="87086" name="Line 46"/>
          <p:cNvSpPr>
            <a:spLocks noChangeShapeType="1"/>
          </p:cNvSpPr>
          <p:nvPr/>
        </p:nvSpPr>
        <p:spPr bwMode="auto">
          <a:xfrm flipV="1">
            <a:off x="7740573" y="7633697"/>
            <a:ext cx="1189829" cy="0"/>
          </a:xfrm>
          <a:prstGeom prst="line">
            <a:avLst/>
          </a:prstGeom>
          <a:noFill/>
          <a:ln w="57150">
            <a:solidFill>
              <a:srgbClr val="0000FF"/>
            </a:solidFill>
            <a:round/>
            <a:headEnd type="none" w="sm" len="sm"/>
            <a:tailEnd type="none" w="sm" len="sm"/>
          </a:ln>
          <a:effectLst/>
        </p:spPr>
        <p:txBody>
          <a:bodyPr wrap="none" lIns="101858" tIns="50929" rIns="101858" bIns="50929" anchor="ctr"/>
          <a:lstStyle/>
          <a:p>
            <a:pPr algn="dist"/>
            <a:endParaRPr lang="en-US" sz="1600" dirty="0">
              <a:solidFill>
                <a:srgbClr val="000000"/>
              </a:solidFill>
              <a:latin typeface="+mn-lt"/>
              <a:ea typeface="ＭＳ Ｐゴシック" pitchFamily="1" charset="-128"/>
              <a:cs typeface="+mn-cs"/>
            </a:endParaRPr>
          </a:p>
        </p:txBody>
      </p:sp>
      <p:sp>
        <p:nvSpPr>
          <p:cNvPr id="2" name="Slide Number Placeholder 1"/>
          <p:cNvSpPr>
            <a:spLocks noGrp="1"/>
          </p:cNvSpPr>
          <p:nvPr>
            <p:ph type="sldNum" sz="quarter" idx="10"/>
          </p:nvPr>
        </p:nvSpPr>
        <p:spPr>
          <a:xfrm>
            <a:off x="9803108" y="7534450"/>
            <a:ext cx="228278" cy="215444"/>
          </a:xfrm>
        </p:spPr>
        <p:txBody>
          <a:bodyPr/>
          <a:lstStyle/>
          <a:p>
            <a:fld id="{35753A0B-470B-F147-BA57-10549CC1861C}"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noFill/>
          <a:ln/>
        </p:spPr>
        <p:txBody>
          <a:bodyPr/>
          <a:lstStyle/>
          <a:p>
            <a:r>
              <a:rPr lang="en-US" dirty="0" smtClean="0"/>
              <a:t>Why so many prefixes/routes?</a:t>
            </a:r>
            <a:endParaRPr lang="en-US" dirty="0"/>
          </a:p>
        </p:txBody>
      </p:sp>
      <p:sp>
        <p:nvSpPr>
          <p:cNvPr id="87043" name="Rectangle 3"/>
          <p:cNvSpPr>
            <a:spLocks noGrp="1" noChangeArrowheads="1"/>
          </p:cNvSpPr>
          <p:nvPr>
            <p:ph type="body" idx="1"/>
          </p:nvPr>
        </p:nvSpPr>
        <p:spPr>
          <a:xfrm>
            <a:off x="50348" y="1403669"/>
            <a:ext cx="10008052" cy="6368732"/>
          </a:xfrm>
          <a:noFill/>
          <a:ln/>
        </p:spPr>
        <p:txBody>
          <a:bodyPr/>
          <a:lstStyle/>
          <a:p>
            <a:pPr>
              <a:spcBef>
                <a:spcPct val="10000"/>
              </a:spcBef>
            </a:pPr>
            <a:r>
              <a:rPr lang="en-US" sz="2600" dirty="0" smtClean="0"/>
              <a:t>Large </a:t>
            </a:r>
            <a:r>
              <a:rPr lang="en-US" sz="2600" dirty="0"/>
              <a:t>routers have &gt;10</a:t>
            </a:r>
            <a:r>
              <a:rPr lang="en-US" sz="2600" baseline="30000" dirty="0"/>
              <a:t>5</a:t>
            </a:r>
            <a:r>
              <a:rPr lang="en-US" sz="2600" dirty="0"/>
              <a:t> </a:t>
            </a:r>
            <a:r>
              <a:rPr lang="en-US" sz="2600" dirty="0" smtClean="0"/>
              <a:t>prefixes</a:t>
            </a:r>
          </a:p>
          <a:p>
            <a:pPr lvl="1">
              <a:spcBef>
                <a:spcPct val="10000"/>
              </a:spcBef>
            </a:pPr>
            <a:r>
              <a:rPr lang="en-US" sz="2200" dirty="0" smtClean="0"/>
              <a:t>2008: Internet routing table went over 256K routes</a:t>
            </a:r>
          </a:p>
          <a:p>
            <a:pPr lvl="1">
              <a:spcBef>
                <a:spcPct val="10000"/>
              </a:spcBef>
            </a:pPr>
            <a:r>
              <a:rPr lang="en-US" sz="2200" dirty="0" smtClean="0"/>
              <a:t>2015: went over 500K</a:t>
            </a:r>
          </a:p>
          <a:p>
            <a:pPr>
              <a:spcBef>
                <a:spcPct val="10000"/>
              </a:spcBef>
            </a:pPr>
            <a:r>
              <a:rPr lang="en-US" sz="2600" dirty="0" smtClean="0"/>
              <a:t>Why?</a:t>
            </a:r>
          </a:p>
          <a:p>
            <a:pPr>
              <a:spcBef>
                <a:spcPct val="10000"/>
              </a:spcBef>
            </a:pPr>
            <a:r>
              <a:rPr lang="en-US" sz="2600" dirty="0" smtClean="0"/>
              <a:t>No effort to organize addresses geographically</a:t>
            </a:r>
          </a:p>
          <a:p>
            <a:pPr>
              <a:spcBef>
                <a:spcPct val="10000"/>
              </a:spcBef>
            </a:pPr>
            <a:r>
              <a:rPr lang="en-US" sz="2600" dirty="0" smtClean="0"/>
              <a:t>Just in St. Louis we have:</a:t>
            </a:r>
          </a:p>
          <a:p>
            <a:pPr lvl="1">
              <a:spcBef>
                <a:spcPct val="10000"/>
              </a:spcBef>
            </a:pPr>
            <a:r>
              <a:rPr lang="en-US" sz="2200" dirty="0" err="1"/>
              <a:t>w</a:t>
            </a:r>
            <a:r>
              <a:rPr lang="en-US" sz="2200" dirty="0" err="1" smtClean="0"/>
              <a:t>ustl.edu</a:t>
            </a:r>
            <a:r>
              <a:rPr lang="en-US" sz="2200" dirty="0" smtClean="0"/>
              <a:t>: 128.252.0.100</a:t>
            </a:r>
          </a:p>
          <a:p>
            <a:pPr lvl="1">
              <a:spcBef>
                <a:spcPct val="10000"/>
              </a:spcBef>
            </a:pPr>
            <a:r>
              <a:rPr lang="en-US" sz="2200" dirty="0" err="1"/>
              <a:t>u</a:t>
            </a:r>
            <a:r>
              <a:rPr lang="en-US" sz="2200" dirty="0" err="1" smtClean="0"/>
              <a:t>msl.edu</a:t>
            </a:r>
            <a:r>
              <a:rPr lang="en-US" sz="2200" dirty="0" smtClean="0"/>
              <a:t>: 134.1.234</a:t>
            </a:r>
          </a:p>
          <a:p>
            <a:pPr lvl="1">
              <a:spcBef>
                <a:spcPct val="10000"/>
              </a:spcBef>
            </a:pPr>
            <a:r>
              <a:rPr lang="en-US" sz="2200" dirty="0" err="1"/>
              <a:t>s</a:t>
            </a:r>
            <a:r>
              <a:rPr lang="en-US" sz="2200" dirty="0" err="1" smtClean="0"/>
              <a:t>lu.edu</a:t>
            </a:r>
            <a:r>
              <a:rPr lang="en-US" sz="2200" dirty="0" smtClean="0"/>
              <a:t>: 216.146.46.10</a:t>
            </a:r>
          </a:p>
          <a:p>
            <a:pPr lvl="1">
              <a:spcBef>
                <a:spcPct val="10000"/>
              </a:spcBef>
            </a:pPr>
            <a:r>
              <a:rPr lang="en-US" sz="2200" dirty="0" err="1"/>
              <a:t>m</a:t>
            </a:r>
            <a:r>
              <a:rPr lang="en-US" sz="2200" dirty="0" err="1" smtClean="0"/>
              <a:t>aryville.edu</a:t>
            </a:r>
            <a:r>
              <a:rPr lang="en-US" sz="2200" dirty="0" smtClean="0"/>
              <a:t>: 198.209.72.210</a:t>
            </a:r>
          </a:p>
          <a:p>
            <a:pPr lvl="1">
              <a:spcBef>
                <a:spcPct val="10000"/>
              </a:spcBef>
            </a:pPr>
            <a:r>
              <a:rPr lang="en-US" sz="2200" dirty="0" err="1"/>
              <a:t>w</a:t>
            </a:r>
            <a:r>
              <a:rPr lang="en-US" sz="2200" dirty="0" err="1" smtClean="0"/>
              <a:t>ebster.edu</a:t>
            </a:r>
            <a:r>
              <a:rPr lang="en-US" sz="2200" dirty="0" smtClean="0"/>
              <a:t>: 198.246.1.105</a:t>
            </a:r>
          </a:p>
          <a:p>
            <a:pPr lvl="1">
              <a:spcBef>
                <a:spcPct val="10000"/>
              </a:spcBef>
            </a:pPr>
            <a:r>
              <a:rPr lang="en-US" sz="2200" dirty="0" err="1" smtClean="0"/>
              <a:t>www.hssu.edu</a:t>
            </a:r>
            <a:r>
              <a:rPr lang="en-US" sz="2200" dirty="0" smtClean="0"/>
              <a:t>: 207.160.66.150</a:t>
            </a:r>
          </a:p>
          <a:p>
            <a:pPr lvl="1">
              <a:spcBef>
                <a:spcPct val="10000"/>
              </a:spcBef>
            </a:pPr>
            <a:r>
              <a:rPr lang="en-US" sz="2200" dirty="0" err="1"/>
              <a:t>f</a:t>
            </a:r>
            <a:r>
              <a:rPr lang="en-US" sz="2200" dirty="0" err="1" smtClean="0"/>
              <a:t>ontbonne.edu</a:t>
            </a:r>
            <a:r>
              <a:rPr lang="en-US" sz="2200" dirty="0" smtClean="0"/>
              <a:t>: 204.232.170.144</a:t>
            </a:r>
          </a:p>
          <a:p>
            <a:pPr lvl="1">
              <a:spcBef>
                <a:spcPct val="10000"/>
              </a:spcBef>
            </a:pPr>
            <a:r>
              <a:rPr lang="en-US" sz="2200" dirty="0" err="1"/>
              <a:t>l</a:t>
            </a:r>
            <a:r>
              <a:rPr lang="en-US" sz="2200" dirty="0" err="1" smtClean="0"/>
              <a:t>indenwood.edu</a:t>
            </a:r>
            <a:r>
              <a:rPr lang="en-US" sz="2200" dirty="0" smtClean="0"/>
              <a:t>: 68.191.206.6</a:t>
            </a:r>
          </a:p>
          <a:p>
            <a:pPr>
              <a:spcBef>
                <a:spcPct val="10000"/>
              </a:spcBef>
            </a:pPr>
            <a:r>
              <a:rPr lang="en-US" sz="2600" dirty="0" smtClean="0"/>
              <a:t>And those are just some of the colleges and universities</a:t>
            </a:r>
          </a:p>
          <a:p>
            <a:pPr lvl="1">
              <a:spcBef>
                <a:spcPct val="10000"/>
              </a:spcBef>
            </a:pPr>
            <a:endParaRPr lang="en-US" sz="2200" dirty="0"/>
          </a:p>
        </p:txBody>
      </p:sp>
      <p:sp>
        <p:nvSpPr>
          <p:cNvPr id="2" name="Slide Number Placeholder 1"/>
          <p:cNvSpPr>
            <a:spLocks noGrp="1"/>
          </p:cNvSpPr>
          <p:nvPr>
            <p:ph type="sldNum" sz="quarter" idx="10"/>
          </p:nvPr>
        </p:nvSpPr>
        <p:spPr>
          <a:xfrm>
            <a:off x="9803108" y="7534450"/>
            <a:ext cx="228278" cy="215444"/>
          </a:xfrm>
        </p:spPr>
        <p:txBody>
          <a:bodyPr/>
          <a:lstStyle/>
          <a:p>
            <a:fld id="{35753A0B-470B-F147-BA57-10549CC1861C}" type="slidenum">
              <a:rPr lang="en-US" smtClean="0"/>
              <a:pPr/>
              <a:t>13</a:t>
            </a:fld>
            <a:endParaRPr lang="en-US"/>
          </a:p>
        </p:txBody>
      </p:sp>
    </p:spTree>
    <p:extLst>
      <p:ext uri="{BB962C8B-B14F-4D97-AF65-F5344CB8AC3E}">
        <p14:creationId xmlns:p14="http://schemas.microsoft.com/office/powerpoint/2010/main" xmlns="" val="3507611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101" name="Freeform 13"/>
          <p:cNvSpPr>
            <a:spLocks/>
          </p:cNvSpPr>
          <p:nvPr/>
        </p:nvSpPr>
        <p:spPr bwMode="auto">
          <a:xfrm>
            <a:off x="7558656" y="2006093"/>
            <a:ext cx="2287588" cy="1928707"/>
          </a:xfrm>
          <a:custGeom>
            <a:avLst/>
            <a:gdLst/>
            <a:ahLst/>
            <a:cxnLst>
              <a:cxn ang="0">
                <a:pos x="994" y="813"/>
              </a:cxn>
              <a:cxn ang="0">
                <a:pos x="994" y="485"/>
              </a:cxn>
              <a:cxn ang="0">
                <a:pos x="694" y="241"/>
              </a:cxn>
              <a:cxn ang="0">
                <a:pos x="0" y="0"/>
              </a:cxn>
            </a:cxnLst>
            <a:rect l="0" t="0" r="r" b="b"/>
            <a:pathLst>
              <a:path w="994" h="813">
                <a:moveTo>
                  <a:pt x="994" y="813"/>
                </a:moveTo>
                <a:lnTo>
                  <a:pt x="994" y="485"/>
                </a:lnTo>
                <a:lnTo>
                  <a:pt x="694" y="241"/>
                </a:lnTo>
                <a:lnTo>
                  <a:pt x="0" y="0"/>
                </a:lnTo>
              </a:path>
            </a:pathLst>
          </a:custGeom>
          <a:noFill/>
          <a:ln w="12700" cap="flat" cmpd="sng">
            <a:solidFill>
              <a:schemeClr val="tx1"/>
            </a:solidFill>
            <a:prstDash val="solid"/>
            <a:round/>
            <a:headEnd type="none" w="sm" len="sm"/>
            <a:tailEnd type="none" w="sm" len="sm"/>
          </a:ln>
          <a:effectLst/>
        </p:spPr>
        <p:txBody>
          <a:bodyPr wrap="none" lIns="101858" tIns="50929" rIns="101858" bIns="50929" anchor="ctr"/>
          <a:lstStyle/>
          <a:p>
            <a:pPr algn="l"/>
            <a:endParaRPr lang="en-US" dirty="0">
              <a:solidFill>
                <a:srgbClr val="000000"/>
              </a:solidFill>
              <a:latin typeface="+mn-lt"/>
              <a:ea typeface="ＭＳ Ｐゴシック" pitchFamily="1" charset="-128"/>
              <a:cs typeface="+mn-cs"/>
            </a:endParaRPr>
          </a:p>
        </p:txBody>
      </p:sp>
      <p:grpSp>
        <p:nvGrpSpPr>
          <p:cNvPr id="2" name="Group 100"/>
          <p:cNvGrpSpPr>
            <a:grpSpLocks/>
          </p:cNvGrpSpPr>
          <p:nvPr/>
        </p:nvGrpSpPr>
        <p:grpSpPr bwMode="auto">
          <a:xfrm>
            <a:off x="5426483" y="1894542"/>
            <a:ext cx="4608353" cy="5620597"/>
            <a:chOff x="3026" y="890"/>
            <a:chExt cx="2639" cy="3124"/>
          </a:xfrm>
        </p:grpSpPr>
        <p:sp>
          <p:nvSpPr>
            <p:cNvPr id="89093" name="Freeform 5"/>
            <p:cNvSpPr>
              <a:spLocks/>
            </p:cNvSpPr>
            <p:nvPr/>
          </p:nvSpPr>
          <p:spPr bwMode="auto">
            <a:xfrm>
              <a:off x="4553" y="1610"/>
              <a:ext cx="300" cy="2380"/>
            </a:xfrm>
            <a:custGeom>
              <a:avLst/>
              <a:gdLst/>
              <a:ahLst/>
              <a:cxnLst>
                <a:cxn ang="0">
                  <a:pos x="228" y="0"/>
                </a:cxn>
                <a:cxn ang="0">
                  <a:pos x="0" y="288"/>
                </a:cxn>
                <a:cxn ang="0">
                  <a:pos x="0" y="1806"/>
                </a:cxn>
              </a:cxnLst>
              <a:rect l="0" t="0" r="r" b="b"/>
              <a:pathLst>
                <a:path w="228" h="1806">
                  <a:moveTo>
                    <a:pt x="228" y="0"/>
                  </a:moveTo>
                  <a:lnTo>
                    <a:pt x="0" y="288"/>
                  </a:lnTo>
                  <a:lnTo>
                    <a:pt x="0" y="1806"/>
                  </a:lnTo>
                </a:path>
              </a:pathLst>
            </a:custGeom>
            <a:noFill/>
            <a:ln w="12700" cap="flat" cmpd="sng">
              <a:solidFill>
                <a:schemeClr val="tx1"/>
              </a:solidFill>
              <a:prstDash val="solid"/>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094" name="Freeform 6"/>
            <p:cNvSpPr>
              <a:spLocks/>
            </p:cNvSpPr>
            <p:nvPr/>
          </p:nvSpPr>
          <p:spPr bwMode="auto">
            <a:xfrm>
              <a:off x="3801" y="1958"/>
              <a:ext cx="111" cy="1993"/>
            </a:xfrm>
            <a:custGeom>
              <a:avLst/>
              <a:gdLst/>
              <a:ahLst/>
              <a:cxnLst>
                <a:cxn ang="0">
                  <a:pos x="0" y="1512"/>
                </a:cxn>
                <a:cxn ang="0">
                  <a:pos x="0" y="894"/>
                </a:cxn>
                <a:cxn ang="0">
                  <a:pos x="0" y="582"/>
                </a:cxn>
                <a:cxn ang="0">
                  <a:pos x="0" y="312"/>
                </a:cxn>
                <a:cxn ang="0">
                  <a:pos x="84" y="0"/>
                </a:cxn>
              </a:cxnLst>
              <a:rect l="0" t="0" r="r" b="b"/>
              <a:pathLst>
                <a:path w="84" h="1512">
                  <a:moveTo>
                    <a:pt x="0" y="1512"/>
                  </a:moveTo>
                  <a:lnTo>
                    <a:pt x="0" y="894"/>
                  </a:lnTo>
                  <a:lnTo>
                    <a:pt x="0" y="582"/>
                  </a:lnTo>
                  <a:lnTo>
                    <a:pt x="0" y="312"/>
                  </a:lnTo>
                  <a:lnTo>
                    <a:pt x="84" y="0"/>
                  </a:lnTo>
                </a:path>
              </a:pathLst>
            </a:custGeom>
            <a:noFill/>
            <a:ln w="12700" cap="flat" cmpd="sng">
              <a:solidFill>
                <a:schemeClr val="tx1"/>
              </a:solidFill>
              <a:prstDash val="solid"/>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095" name="Freeform 7"/>
            <p:cNvSpPr>
              <a:spLocks/>
            </p:cNvSpPr>
            <p:nvPr/>
          </p:nvSpPr>
          <p:spPr bwMode="auto">
            <a:xfrm>
              <a:off x="5122" y="2749"/>
              <a:ext cx="229" cy="814"/>
            </a:xfrm>
            <a:custGeom>
              <a:avLst/>
              <a:gdLst/>
              <a:ahLst/>
              <a:cxnLst>
                <a:cxn ang="0">
                  <a:pos x="174" y="618"/>
                </a:cxn>
                <a:cxn ang="0">
                  <a:pos x="174" y="312"/>
                </a:cxn>
                <a:cxn ang="0">
                  <a:pos x="0" y="0"/>
                </a:cxn>
              </a:cxnLst>
              <a:rect l="0" t="0" r="r" b="b"/>
              <a:pathLst>
                <a:path w="174" h="618">
                  <a:moveTo>
                    <a:pt x="174" y="618"/>
                  </a:moveTo>
                  <a:lnTo>
                    <a:pt x="174" y="312"/>
                  </a:lnTo>
                  <a:lnTo>
                    <a:pt x="0" y="0"/>
                  </a:lnTo>
                </a:path>
              </a:pathLst>
            </a:custGeom>
            <a:noFill/>
            <a:ln w="12700" cap="flat" cmpd="sng">
              <a:solidFill>
                <a:schemeClr val="tx1"/>
              </a:solidFill>
              <a:prstDash val="solid"/>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096" name="Freeform 8"/>
            <p:cNvSpPr>
              <a:spLocks/>
            </p:cNvSpPr>
            <p:nvPr/>
          </p:nvSpPr>
          <p:spPr bwMode="auto">
            <a:xfrm>
              <a:off x="4916" y="2393"/>
              <a:ext cx="198" cy="1574"/>
            </a:xfrm>
            <a:custGeom>
              <a:avLst/>
              <a:gdLst/>
              <a:ahLst/>
              <a:cxnLst>
                <a:cxn ang="0">
                  <a:pos x="6" y="1194"/>
                </a:cxn>
                <a:cxn ang="0">
                  <a:pos x="0" y="600"/>
                </a:cxn>
                <a:cxn ang="0">
                  <a:pos x="150" y="276"/>
                </a:cxn>
                <a:cxn ang="0">
                  <a:pos x="150" y="0"/>
                </a:cxn>
              </a:cxnLst>
              <a:rect l="0" t="0" r="r" b="b"/>
              <a:pathLst>
                <a:path w="150" h="1194">
                  <a:moveTo>
                    <a:pt x="6" y="1194"/>
                  </a:moveTo>
                  <a:lnTo>
                    <a:pt x="0" y="600"/>
                  </a:lnTo>
                  <a:lnTo>
                    <a:pt x="150" y="276"/>
                  </a:lnTo>
                  <a:lnTo>
                    <a:pt x="150" y="0"/>
                  </a:lnTo>
                </a:path>
              </a:pathLst>
            </a:custGeom>
            <a:noFill/>
            <a:ln w="12700" cap="flat" cmpd="sng">
              <a:solidFill>
                <a:schemeClr val="tx1"/>
              </a:solidFill>
              <a:prstDash val="solid"/>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097" name="Freeform 9"/>
            <p:cNvSpPr>
              <a:spLocks/>
            </p:cNvSpPr>
            <p:nvPr/>
          </p:nvSpPr>
          <p:spPr bwMode="auto">
            <a:xfrm>
              <a:off x="3358" y="1602"/>
              <a:ext cx="158" cy="1526"/>
            </a:xfrm>
            <a:custGeom>
              <a:avLst/>
              <a:gdLst/>
              <a:ahLst/>
              <a:cxnLst>
                <a:cxn ang="0">
                  <a:pos x="120" y="1158"/>
                </a:cxn>
                <a:cxn ang="0">
                  <a:pos x="120" y="858"/>
                </a:cxn>
                <a:cxn ang="0">
                  <a:pos x="120" y="576"/>
                </a:cxn>
                <a:cxn ang="0">
                  <a:pos x="120" y="264"/>
                </a:cxn>
                <a:cxn ang="0">
                  <a:pos x="0" y="0"/>
                </a:cxn>
              </a:cxnLst>
              <a:rect l="0" t="0" r="r" b="b"/>
              <a:pathLst>
                <a:path w="120" h="1158">
                  <a:moveTo>
                    <a:pt x="120" y="1158"/>
                  </a:moveTo>
                  <a:lnTo>
                    <a:pt x="120" y="858"/>
                  </a:lnTo>
                  <a:lnTo>
                    <a:pt x="120" y="576"/>
                  </a:lnTo>
                  <a:lnTo>
                    <a:pt x="120" y="264"/>
                  </a:lnTo>
                  <a:lnTo>
                    <a:pt x="0" y="0"/>
                  </a:lnTo>
                </a:path>
              </a:pathLst>
            </a:custGeom>
            <a:noFill/>
            <a:ln w="12700" cap="flat" cmpd="sng">
              <a:solidFill>
                <a:schemeClr val="tx1"/>
              </a:solidFill>
              <a:prstDash val="solid"/>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098" name="Freeform 10"/>
            <p:cNvSpPr>
              <a:spLocks/>
            </p:cNvSpPr>
            <p:nvPr/>
          </p:nvSpPr>
          <p:spPr bwMode="auto">
            <a:xfrm>
              <a:off x="3672" y="1299"/>
              <a:ext cx="517" cy="2668"/>
            </a:xfrm>
            <a:custGeom>
              <a:avLst/>
              <a:gdLst/>
              <a:ahLst/>
              <a:cxnLst>
                <a:cxn ang="0">
                  <a:pos x="392" y="2024"/>
                </a:cxn>
                <a:cxn ang="0">
                  <a:pos x="380" y="800"/>
                </a:cxn>
                <a:cxn ang="0">
                  <a:pos x="188" y="484"/>
                </a:cxn>
                <a:cxn ang="0">
                  <a:pos x="187" y="242"/>
                </a:cxn>
                <a:cxn ang="0">
                  <a:pos x="0" y="0"/>
                </a:cxn>
              </a:cxnLst>
              <a:rect l="0" t="0" r="r" b="b"/>
              <a:pathLst>
                <a:path w="392" h="2024">
                  <a:moveTo>
                    <a:pt x="392" y="2024"/>
                  </a:moveTo>
                  <a:lnTo>
                    <a:pt x="380" y="800"/>
                  </a:lnTo>
                  <a:lnTo>
                    <a:pt x="188" y="484"/>
                  </a:lnTo>
                  <a:lnTo>
                    <a:pt x="187" y="242"/>
                  </a:lnTo>
                  <a:lnTo>
                    <a:pt x="0" y="0"/>
                  </a:lnTo>
                </a:path>
              </a:pathLst>
            </a:custGeom>
            <a:noFill/>
            <a:ln w="12700" cap="flat" cmpd="sng">
              <a:solidFill>
                <a:schemeClr val="tx1"/>
              </a:solidFill>
              <a:prstDash val="solid"/>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099" name="Freeform 11"/>
            <p:cNvSpPr>
              <a:spLocks/>
            </p:cNvSpPr>
            <p:nvPr/>
          </p:nvSpPr>
          <p:spPr bwMode="auto">
            <a:xfrm>
              <a:off x="4869" y="1255"/>
              <a:ext cx="287" cy="1148"/>
            </a:xfrm>
            <a:custGeom>
              <a:avLst/>
              <a:gdLst/>
              <a:ahLst/>
              <a:cxnLst>
                <a:cxn ang="0">
                  <a:pos x="185" y="871"/>
                </a:cxn>
                <a:cxn ang="0">
                  <a:pos x="185" y="567"/>
                </a:cxn>
                <a:cxn ang="0">
                  <a:pos x="0" y="257"/>
                </a:cxn>
                <a:cxn ang="0">
                  <a:pos x="218" y="0"/>
                </a:cxn>
              </a:cxnLst>
              <a:rect l="0" t="0" r="r" b="b"/>
              <a:pathLst>
                <a:path w="218" h="871">
                  <a:moveTo>
                    <a:pt x="185" y="871"/>
                  </a:moveTo>
                  <a:lnTo>
                    <a:pt x="185" y="567"/>
                  </a:lnTo>
                  <a:lnTo>
                    <a:pt x="0" y="257"/>
                  </a:lnTo>
                  <a:lnTo>
                    <a:pt x="218" y="0"/>
                  </a:lnTo>
                </a:path>
              </a:pathLst>
            </a:custGeom>
            <a:noFill/>
            <a:ln w="12700" cap="flat" cmpd="sng">
              <a:solidFill>
                <a:schemeClr val="tx1"/>
              </a:solidFill>
              <a:prstDash val="solid"/>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0" name="Freeform 12"/>
            <p:cNvSpPr>
              <a:spLocks/>
            </p:cNvSpPr>
            <p:nvPr/>
          </p:nvSpPr>
          <p:spPr bwMode="auto">
            <a:xfrm>
              <a:off x="3097" y="940"/>
              <a:ext cx="1160" cy="1399"/>
            </a:xfrm>
            <a:custGeom>
              <a:avLst/>
              <a:gdLst/>
              <a:ahLst/>
              <a:cxnLst>
                <a:cxn ang="0">
                  <a:pos x="0" y="1061"/>
                </a:cxn>
                <a:cxn ang="0">
                  <a:pos x="0" y="765"/>
                </a:cxn>
                <a:cxn ang="0">
                  <a:pos x="181" y="502"/>
                </a:cxn>
                <a:cxn ang="0">
                  <a:pos x="469" y="255"/>
                </a:cxn>
                <a:cxn ang="0">
                  <a:pos x="880" y="0"/>
                </a:cxn>
              </a:cxnLst>
              <a:rect l="0" t="0" r="r" b="b"/>
              <a:pathLst>
                <a:path w="880" h="1061">
                  <a:moveTo>
                    <a:pt x="0" y="1061"/>
                  </a:moveTo>
                  <a:lnTo>
                    <a:pt x="0" y="765"/>
                  </a:lnTo>
                  <a:lnTo>
                    <a:pt x="181" y="502"/>
                  </a:lnTo>
                  <a:lnTo>
                    <a:pt x="469" y="255"/>
                  </a:lnTo>
                  <a:lnTo>
                    <a:pt x="880" y="0"/>
                  </a:lnTo>
                </a:path>
              </a:pathLst>
            </a:custGeom>
            <a:noFill/>
            <a:ln w="12700" cap="flat" cmpd="sng">
              <a:solidFill>
                <a:schemeClr val="tx1"/>
              </a:solidFill>
              <a:prstDash val="solid"/>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2" name="Freeform 14"/>
            <p:cNvSpPr>
              <a:spLocks noChangeArrowheads="1"/>
            </p:cNvSpPr>
            <p:nvPr/>
          </p:nvSpPr>
          <p:spPr bwMode="auto">
            <a:xfrm>
              <a:off x="3089" y="2360"/>
              <a:ext cx="3" cy="333"/>
            </a:xfrm>
            <a:custGeom>
              <a:avLst/>
              <a:gdLst/>
              <a:ahLst/>
              <a:cxnLst>
                <a:cxn ang="0">
                  <a:pos x="0" y="253"/>
                </a:cxn>
                <a:cxn ang="0">
                  <a:pos x="2" y="0"/>
                </a:cxn>
              </a:cxnLst>
              <a:rect l="0" t="0" r="r" b="b"/>
              <a:pathLst>
                <a:path w="2" h="253">
                  <a:moveTo>
                    <a:pt x="0" y="253"/>
                  </a:moveTo>
                  <a:lnTo>
                    <a:pt x="2" y="0"/>
                  </a:lnTo>
                </a:path>
              </a:pathLst>
            </a:custGeom>
            <a:noFill/>
            <a:ln w="12700">
              <a:solidFill>
                <a:schemeClr val="tx1"/>
              </a:solidFill>
              <a:round/>
              <a:headEnd type="none" w="sm" len="sm"/>
              <a:tailEnd type="none" w="sm" len="sm"/>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3" name="Oval 15"/>
            <p:cNvSpPr>
              <a:spLocks noChangeArrowheads="1"/>
            </p:cNvSpPr>
            <p:nvPr/>
          </p:nvSpPr>
          <p:spPr bwMode="auto">
            <a:xfrm>
              <a:off x="3453" y="3086"/>
              <a:ext cx="127"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4" name="Oval 16"/>
            <p:cNvSpPr>
              <a:spLocks noChangeArrowheads="1"/>
            </p:cNvSpPr>
            <p:nvPr/>
          </p:nvSpPr>
          <p:spPr bwMode="auto">
            <a:xfrm>
              <a:off x="3866" y="1554"/>
              <a:ext cx="126"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5" name="Oval 17"/>
            <p:cNvSpPr>
              <a:spLocks noChangeArrowheads="1"/>
            </p:cNvSpPr>
            <p:nvPr/>
          </p:nvSpPr>
          <p:spPr bwMode="auto">
            <a:xfrm>
              <a:off x="5094" y="1229"/>
              <a:ext cx="127" cy="126"/>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6" name="Oval 18"/>
            <p:cNvSpPr>
              <a:spLocks noChangeArrowheads="1"/>
            </p:cNvSpPr>
            <p:nvPr/>
          </p:nvSpPr>
          <p:spPr bwMode="auto">
            <a:xfrm>
              <a:off x="3292" y="1554"/>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7" name="Oval 19"/>
            <p:cNvSpPr>
              <a:spLocks noChangeArrowheads="1"/>
            </p:cNvSpPr>
            <p:nvPr/>
          </p:nvSpPr>
          <p:spPr bwMode="auto">
            <a:xfrm>
              <a:off x="3039" y="1919"/>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8" name="Oval 20"/>
            <p:cNvSpPr>
              <a:spLocks noChangeArrowheads="1"/>
            </p:cNvSpPr>
            <p:nvPr/>
          </p:nvSpPr>
          <p:spPr bwMode="auto">
            <a:xfrm>
              <a:off x="4799" y="1554"/>
              <a:ext cx="127"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09" name="Oval 21"/>
            <p:cNvSpPr>
              <a:spLocks noChangeArrowheads="1"/>
            </p:cNvSpPr>
            <p:nvPr/>
          </p:nvSpPr>
          <p:spPr bwMode="auto">
            <a:xfrm>
              <a:off x="4191" y="890"/>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0" name="Oval 22"/>
            <p:cNvSpPr>
              <a:spLocks noChangeArrowheads="1"/>
            </p:cNvSpPr>
            <p:nvPr/>
          </p:nvSpPr>
          <p:spPr bwMode="auto">
            <a:xfrm>
              <a:off x="5055" y="2308"/>
              <a:ext cx="126"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1" name="Oval 23"/>
            <p:cNvSpPr>
              <a:spLocks noChangeArrowheads="1"/>
            </p:cNvSpPr>
            <p:nvPr/>
          </p:nvSpPr>
          <p:spPr bwMode="auto">
            <a:xfrm>
              <a:off x="3447" y="1919"/>
              <a:ext cx="126"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2" name="Oval 24"/>
            <p:cNvSpPr>
              <a:spLocks noChangeArrowheads="1"/>
            </p:cNvSpPr>
            <p:nvPr/>
          </p:nvSpPr>
          <p:spPr bwMode="auto">
            <a:xfrm>
              <a:off x="4111" y="2307"/>
              <a:ext cx="126" cy="127"/>
            </a:xfrm>
            <a:prstGeom prst="ellipse">
              <a:avLst/>
            </a:prstGeom>
            <a:solidFill>
              <a:srgbClr val="8AC6CD"/>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3" name="Oval 25"/>
            <p:cNvSpPr>
              <a:spLocks noChangeArrowheads="1"/>
            </p:cNvSpPr>
            <p:nvPr/>
          </p:nvSpPr>
          <p:spPr bwMode="auto">
            <a:xfrm>
              <a:off x="4115" y="3086"/>
              <a:ext cx="126"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4" name="Oval 26"/>
            <p:cNvSpPr>
              <a:spLocks noChangeArrowheads="1"/>
            </p:cNvSpPr>
            <p:nvPr/>
          </p:nvSpPr>
          <p:spPr bwMode="auto">
            <a:xfrm>
              <a:off x="4125" y="3491"/>
              <a:ext cx="127" cy="126"/>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5" name="Oval 27"/>
            <p:cNvSpPr>
              <a:spLocks noChangeArrowheads="1"/>
            </p:cNvSpPr>
            <p:nvPr/>
          </p:nvSpPr>
          <p:spPr bwMode="auto">
            <a:xfrm>
              <a:off x="5486" y="1554"/>
              <a:ext cx="126"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6" name="Oval 28"/>
            <p:cNvSpPr>
              <a:spLocks noChangeArrowheads="1"/>
            </p:cNvSpPr>
            <p:nvPr/>
          </p:nvSpPr>
          <p:spPr bwMode="auto">
            <a:xfrm>
              <a:off x="4119" y="2693"/>
              <a:ext cx="126"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7" name="Oval 29"/>
            <p:cNvSpPr>
              <a:spLocks noChangeArrowheads="1"/>
            </p:cNvSpPr>
            <p:nvPr/>
          </p:nvSpPr>
          <p:spPr bwMode="auto">
            <a:xfrm>
              <a:off x="5043" y="1921"/>
              <a:ext cx="127" cy="126"/>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8" name="Oval 30"/>
            <p:cNvSpPr>
              <a:spLocks noChangeArrowheads="1"/>
            </p:cNvSpPr>
            <p:nvPr/>
          </p:nvSpPr>
          <p:spPr bwMode="auto">
            <a:xfrm>
              <a:off x="5280" y="3086"/>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19" name="Oval 31"/>
            <p:cNvSpPr>
              <a:spLocks noChangeArrowheads="1"/>
            </p:cNvSpPr>
            <p:nvPr/>
          </p:nvSpPr>
          <p:spPr bwMode="auto">
            <a:xfrm>
              <a:off x="4861" y="3491"/>
              <a:ext cx="127" cy="126"/>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0" name="Oval 32"/>
            <p:cNvSpPr>
              <a:spLocks noChangeArrowheads="1"/>
            </p:cNvSpPr>
            <p:nvPr/>
          </p:nvSpPr>
          <p:spPr bwMode="auto">
            <a:xfrm>
              <a:off x="4845" y="3086"/>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1" name="Oval 33"/>
            <p:cNvSpPr>
              <a:spLocks noChangeArrowheads="1"/>
            </p:cNvSpPr>
            <p:nvPr/>
          </p:nvSpPr>
          <p:spPr bwMode="auto">
            <a:xfrm>
              <a:off x="4493" y="2693"/>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2" name="Oval 34"/>
            <p:cNvSpPr>
              <a:spLocks noChangeArrowheads="1"/>
            </p:cNvSpPr>
            <p:nvPr/>
          </p:nvSpPr>
          <p:spPr bwMode="auto">
            <a:xfrm>
              <a:off x="4493" y="2308"/>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3" name="Oval 35"/>
            <p:cNvSpPr>
              <a:spLocks noChangeArrowheads="1"/>
            </p:cNvSpPr>
            <p:nvPr/>
          </p:nvSpPr>
          <p:spPr bwMode="auto">
            <a:xfrm>
              <a:off x="4493" y="1921"/>
              <a:ext cx="127" cy="126"/>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4" name="Oval 36"/>
            <p:cNvSpPr>
              <a:spLocks noChangeArrowheads="1"/>
            </p:cNvSpPr>
            <p:nvPr/>
          </p:nvSpPr>
          <p:spPr bwMode="auto">
            <a:xfrm>
              <a:off x="4869" y="3887"/>
              <a:ext cx="126"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5" name="Oval 37"/>
            <p:cNvSpPr>
              <a:spLocks noChangeArrowheads="1"/>
            </p:cNvSpPr>
            <p:nvPr/>
          </p:nvSpPr>
          <p:spPr bwMode="auto">
            <a:xfrm>
              <a:off x="4125" y="3887"/>
              <a:ext cx="127"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6" name="Oval 38"/>
            <p:cNvSpPr>
              <a:spLocks noChangeArrowheads="1"/>
            </p:cNvSpPr>
            <p:nvPr/>
          </p:nvSpPr>
          <p:spPr bwMode="auto">
            <a:xfrm>
              <a:off x="4493" y="3086"/>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7" name="Oval 39"/>
            <p:cNvSpPr>
              <a:spLocks noChangeArrowheads="1"/>
            </p:cNvSpPr>
            <p:nvPr/>
          </p:nvSpPr>
          <p:spPr bwMode="auto">
            <a:xfrm>
              <a:off x="4493" y="3887"/>
              <a:ext cx="127"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8" name="Oval 40"/>
            <p:cNvSpPr>
              <a:spLocks noChangeArrowheads="1"/>
            </p:cNvSpPr>
            <p:nvPr/>
          </p:nvSpPr>
          <p:spPr bwMode="auto">
            <a:xfrm>
              <a:off x="4493" y="3491"/>
              <a:ext cx="127" cy="126"/>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29" name="Oval 41"/>
            <p:cNvSpPr>
              <a:spLocks noChangeArrowheads="1"/>
            </p:cNvSpPr>
            <p:nvPr/>
          </p:nvSpPr>
          <p:spPr bwMode="auto">
            <a:xfrm>
              <a:off x="3449" y="2307"/>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30" name="Oval 42"/>
            <p:cNvSpPr>
              <a:spLocks noChangeArrowheads="1"/>
            </p:cNvSpPr>
            <p:nvPr/>
          </p:nvSpPr>
          <p:spPr bwMode="auto">
            <a:xfrm>
              <a:off x="3858" y="1919"/>
              <a:ext cx="126" cy="127"/>
            </a:xfrm>
            <a:prstGeom prst="ellipse">
              <a:avLst/>
            </a:prstGeom>
            <a:solidFill>
              <a:srgbClr val="8AC6CD"/>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31" name="Oval 43"/>
            <p:cNvSpPr>
              <a:spLocks noChangeArrowheads="1"/>
            </p:cNvSpPr>
            <p:nvPr/>
          </p:nvSpPr>
          <p:spPr bwMode="auto">
            <a:xfrm>
              <a:off x="3044" y="2307"/>
              <a:ext cx="127"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32" name="Oval 44"/>
            <p:cNvSpPr>
              <a:spLocks noChangeArrowheads="1"/>
            </p:cNvSpPr>
            <p:nvPr/>
          </p:nvSpPr>
          <p:spPr bwMode="auto">
            <a:xfrm>
              <a:off x="5288" y="3491"/>
              <a:ext cx="127" cy="126"/>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33" name="Oval 45"/>
            <p:cNvSpPr>
              <a:spLocks noChangeArrowheads="1"/>
            </p:cNvSpPr>
            <p:nvPr/>
          </p:nvSpPr>
          <p:spPr bwMode="auto">
            <a:xfrm>
              <a:off x="3746" y="3887"/>
              <a:ext cx="126"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34" name="Oval 46"/>
            <p:cNvSpPr>
              <a:spLocks noChangeArrowheads="1"/>
            </p:cNvSpPr>
            <p:nvPr/>
          </p:nvSpPr>
          <p:spPr bwMode="auto">
            <a:xfrm>
              <a:off x="5056" y="2693"/>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35" name="Oval 47"/>
            <p:cNvSpPr>
              <a:spLocks noChangeArrowheads="1"/>
            </p:cNvSpPr>
            <p:nvPr/>
          </p:nvSpPr>
          <p:spPr bwMode="auto">
            <a:xfrm>
              <a:off x="3449" y="2693"/>
              <a:ext cx="127"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36" name="Oval 48"/>
            <p:cNvSpPr>
              <a:spLocks noChangeArrowheads="1"/>
            </p:cNvSpPr>
            <p:nvPr/>
          </p:nvSpPr>
          <p:spPr bwMode="auto">
            <a:xfrm>
              <a:off x="3026" y="2693"/>
              <a:ext cx="127" cy="127"/>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37" name="Rectangle 49"/>
            <p:cNvSpPr>
              <a:spLocks noChangeArrowheads="1"/>
            </p:cNvSpPr>
            <p:nvPr/>
          </p:nvSpPr>
          <p:spPr bwMode="auto">
            <a:xfrm>
              <a:off x="3820" y="1321"/>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38" name="Rectangle 50"/>
            <p:cNvSpPr>
              <a:spLocks noChangeArrowheads="1"/>
            </p:cNvSpPr>
            <p:nvPr/>
          </p:nvSpPr>
          <p:spPr bwMode="auto">
            <a:xfrm>
              <a:off x="3553" y="247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39" name="Rectangle 51"/>
            <p:cNvSpPr>
              <a:spLocks noChangeArrowheads="1"/>
            </p:cNvSpPr>
            <p:nvPr/>
          </p:nvSpPr>
          <p:spPr bwMode="auto">
            <a:xfrm>
              <a:off x="3116" y="170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0" name="Rectangle 52"/>
            <p:cNvSpPr>
              <a:spLocks noChangeArrowheads="1"/>
            </p:cNvSpPr>
            <p:nvPr/>
          </p:nvSpPr>
          <p:spPr bwMode="auto">
            <a:xfrm>
              <a:off x="3424" y="1321"/>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1" name="Rectangle 53"/>
            <p:cNvSpPr>
              <a:spLocks noChangeArrowheads="1"/>
            </p:cNvSpPr>
            <p:nvPr/>
          </p:nvSpPr>
          <p:spPr bwMode="auto">
            <a:xfrm>
              <a:off x="3958" y="170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2" name="Rectangle 54"/>
            <p:cNvSpPr>
              <a:spLocks noChangeArrowheads="1"/>
            </p:cNvSpPr>
            <p:nvPr/>
          </p:nvSpPr>
          <p:spPr bwMode="auto">
            <a:xfrm>
              <a:off x="4894" y="1320"/>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3" name="Rectangle 55"/>
            <p:cNvSpPr>
              <a:spLocks noChangeArrowheads="1"/>
            </p:cNvSpPr>
            <p:nvPr/>
          </p:nvSpPr>
          <p:spPr bwMode="auto">
            <a:xfrm>
              <a:off x="5581" y="1709"/>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4" name="Rectangle 56"/>
            <p:cNvSpPr>
              <a:spLocks noChangeArrowheads="1"/>
            </p:cNvSpPr>
            <p:nvPr/>
          </p:nvSpPr>
          <p:spPr bwMode="auto">
            <a:xfrm>
              <a:off x="4906" y="2870"/>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5" name="Rectangle 57"/>
            <p:cNvSpPr>
              <a:spLocks noChangeArrowheads="1"/>
            </p:cNvSpPr>
            <p:nvPr/>
          </p:nvSpPr>
          <p:spPr bwMode="auto">
            <a:xfrm>
              <a:off x="5167" y="247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6" name="Rectangle 58"/>
            <p:cNvSpPr>
              <a:spLocks noChangeArrowheads="1"/>
            </p:cNvSpPr>
            <p:nvPr/>
          </p:nvSpPr>
          <p:spPr bwMode="auto">
            <a:xfrm>
              <a:off x="3709" y="3666"/>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7" name="Rectangle 59"/>
            <p:cNvSpPr>
              <a:spLocks noChangeArrowheads="1"/>
            </p:cNvSpPr>
            <p:nvPr/>
          </p:nvSpPr>
          <p:spPr bwMode="auto">
            <a:xfrm>
              <a:off x="3712" y="3273"/>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8" name="Rectangle 60"/>
            <p:cNvSpPr>
              <a:spLocks noChangeArrowheads="1"/>
            </p:cNvSpPr>
            <p:nvPr/>
          </p:nvSpPr>
          <p:spPr bwMode="auto">
            <a:xfrm>
              <a:off x="3743" y="2071"/>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49" name="Rectangle 61"/>
            <p:cNvSpPr>
              <a:spLocks noChangeArrowheads="1"/>
            </p:cNvSpPr>
            <p:nvPr/>
          </p:nvSpPr>
          <p:spPr bwMode="auto">
            <a:xfrm>
              <a:off x="5373" y="3273"/>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50" name="Rectangle 62"/>
            <p:cNvSpPr>
              <a:spLocks noChangeArrowheads="1"/>
            </p:cNvSpPr>
            <p:nvPr/>
          </p:nvSpPr>
          <p:spPr bwMode="auto">
            <a:xfrm>
              <a:off x="4447" y="3666"/>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51" name="Rectangle 63"/>
            <p:cNvSpPr>
              <a:spLocks noChangeArrowheads="1"/>
            </p:cNvSpPr>
            <p:nvPr/>
          </p:nvSpPr>
          <p:spPr bwMode="auto">
            <a:xfrm>
              <a:off x="4075" y="3273"/>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52" name="Rectangle 64"/>
            <p:cNvSpPr>
              <a:spLocks noChangeArrowheads="1"/>
            </p:cNvSpPr>
            <p:nvPr/>
          </p:nvSpPr>
          <p:spPr bwMode="auto">
            <a:xfrm>
              <a:off x="3118" y="247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53" name="Rectangle 65"/>
            <p:cNvSpPr>
              <a:spLocks noChangeArrowheads="1"/>
            </p:cNvSpPr>
            <p:nvPr/>
          </p:nvSpPr>
          <p:spPr bwMode="auto">
            <a:xfrm>
              <a:off x="4463" y="247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54" name="Rectangle 66"/>
            <p:cNvSpPr>
              <a:spLocks noChangeArrowheads="1"/>
            </p:cNvSpPr>
            <p:nvPr/>
          </p:nvSpPr>
          <p:spPr bwMode="auto">
            <a:xfrm>
              <a:off x="4447" y="2071"/>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55" name="Rectangle 67"/>
            <p:cNvSpPr>
              <a:spLocks noChangeArrowheads="1"/>
            </p:cNvSpPr>
            <p:nvPr/>
          </p:nvSpPr>
          <p:spPr bwMode="auto">
            <a:xfrm>
              <a:off x="4104" y="2071"/>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56" name="Rectangle 68"/>
            <p:cNvSpPr>
              <a:spLocks noChangeArrowheads="1"/>
            </p:cNvSpPr>
            <p:nvPr/>
          </p:nvSpPr>
          <p:spPr bwMode="auto">
            <a:xfrm>
              <a:off x="3464" y="170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58" name="Rectangle 70"/>
            <p:cNvSpPr>
              <a:spLocks noChangeArrowheads="1"/>
            </p:cNvSpPr>
            <p:nvPr/>
          </p:nvSpPr>
          <p:spPr bwMode="auto">
            <a:xfrm>
              <a:off x="4075" y="3666"/>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59" name="Rectangle 71"/>
            <p:cNvSpPr>
              <a:spLocks noChangeArrowheads="1"/>
            </p:cNvSpPr>
            <p:nvPr/>
          </p:nvSpPr>
          <p:spPr bwMode="auto">
            <a:xfrm>
              <a:off x="4835" y="3666"/>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0" name="Rectangle 72"/>
            <p:cNvSpPr>
              <a:spLocks noChangeArrowheads="1"/>
            </p:cNvSpPr>
            <p:nvPr/>
          </p:nvSpPr>
          <p:spPr bwMode="auto">
            <a:xfrm>
              <a:off x="4819" y="3225"/>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1" name="Rectangle 73"/>
            <p:cNvSpPr>
              <a:spLocks noChangeArrowheads="1"/>
            </p:cNvSpPr>
            <p:nvPr/>
          </p:nvSpPr>
          <p:spPr bwMode="auto">
            <a:xfrm>
              <a:off x="3145" y="2071"/>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2" name="Rectangle 74"/>
            <p:cNvSpPr>
              <a:spLocks noChangeArrowheads="1"/>
            </p:cNvSpPr>
            <p:nvPr/>
          </p:nvSpPr>
          <p:spPr bwMode="auto">
            <a:xfrm>
              <a:off x="3530" y="2071"/>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3" name="Rectangle 75"/>
            <p:cNvSpPr>
              <a:spLocks noChangeArrowheads="1"/>
            </p:cNvSpPr>
            <p:nvPr/>
          </p:nvSpPr>
          <p:spPr bwMode="auto">
            <a:xfrm>
              <a:off x="4089" y="247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4" name="Rectangle 76"/>
            <p:cNvSpPr>
              <a:spLocks noChangeArrowheads="1"/>
            </p:cNvSpPr>
            <p:nvPr/>
          </p:nvSpPr>
          <p:spPr bwMode="auto">
            <a:xfrm>
              <a:off x="3712" y="2870"/>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5" name="Rectangle 77"/>
            <p:cNvSpPr>
              <a:spLocks noChangeArrowheads="1"/>
            </p:cNvSpPr>
            <p:nvPr/>
          </p:nvSpPr>
          <p:spPr bwMode="auto">
            <a:xfrm>
              <a:off x="5043" y="170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6" name="Rectangle 78"/>
            <p:cNvSpPr>
              <a:spLocks noChangeArrowheads="1"/>
            </p:cNvSpPr>
            <p:nvPr/>
          </p:nvSpPr>
          <p:spPr bwMode="auto">
            <a:xfrm>
              <a:off x="5404" y="1320"/>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7" name="Rectangle 79"/>
            <p:cNvSpPr>
              <a:spLocks noChangeArrowheads="1"/>
            </p:cNvSpPr>
            <p:nvPr/>
          </p:nvSpPr>
          <p:spPr bwMode="auto">
            <a:xfrm>
              <a:off x="5171" y="2071"/>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8" name="Rectangle 80"/>
            <p:cNvSpPr>
              <a:spLocks noChangeArrowheads="1"/>
            </p:cNvSpPr>
            <p:nvPr/>
          </p:nvSpPr>
          <p:spPr bwMode="auto">
            <a:xfrm>
              <a:off x="4455" y="3273"/>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70" name="Rectangle 82"/>
            <p:cNvSpPr>
              <a:spLocks noChangeArrowheads="1"/>
            </p:cNvSpPr>
            <p:nvPr/>
          </p:nvSpPr>
          <p:spPr bwMode="auto">
            <a:xfrm>
              <a:off x="3704" y="247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71" name="Rectangle 83"/>
            <p:cNvSpPr>
              <a:spLocks noChangeArrowheads="1"/>
            </p:cNvSpPr>
            <p:nvPr/>
          </p:nvSpPr>
          <p:spPr bwMode="auto">
            <a:xfrm>
              <a:off x="3553" y="2870"/>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72" name="Rectangle 84"/>
            <p:cNvSpPr>
              <a:spLocks noChangeArrowheads="1"/>
            </p:cNvSpPr>
            <p:nvPr/>
          </p:nvSpPr>
          <p:spPr bwMode="auto">
            <a:xfrm>
              <a:off x="4075" y="2870"/>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73" name="Rectangle 85"/>
            <p:cNvSpPr>
              <a:spLocks noChangeArrowheads="1"/>
            </p:cNvSpPr>
            <p:nvPr/>
          </p:nvSpPr>
          <p:spPr bwMode="auto">
            <a:xfrm>
              <a:off x="4566" y="1707"/>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74" name="Rectangle 86"/>
            <p:cNvSpPr>
              <a:spLocks noChangeArrowheads="1"/>
            </p:cNvSpPr>
            <p:nvPr/>
          </p:nvSpPr>
          <p:spPr bwMode="auto">
            <a:xfrm>
              <a:off x="4447" y="2870"/>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75" name="Rectangle 87"/>
            <p:cNvSpPr>
              <a:spLocks noChangeArrowheads="1"/>
            </p:cNvSpPr>
            <p:nvPr/>
          </p:nvSpPr>
          <p:spPr bwMode="auto">
            <a:xfrm>
              <a:off x="5276" y="2870"/>
              <a:ext cx="84" cy="154"/>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76" name="Oval 88"/>
            <p:cNvSpPr>
              <a:spLocks noChangeArrowheads="1"/>
            </p:cNvSpPr>
            <p:nvPr/>
          </p:nvSpPr>
          <p:spPr bwMode="auto">
            <a:xfrm>
              <a:off x="3624" y="1229"/>
              <a:ext cx="127" cy="126"/>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77" name="Oval 89"/>
            <p:cNvSpPr>
              <a:spLocks noChangeArrowheads="1"/>
            </p:cNvSpPr>
            <p:nvPr/>
          </p:nvSpPr>
          <p:spPr bwMode="auto">
            <a:xfrm>
              <a:off x="5495" y="1921"/>
              <a:ext cx="127" cy="126"/>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78" name="Oval 90"/>
            <p:cNvSpPr>
              <a:spLocks noChangeArrowheads="1"/>
            </p:cNvSpPr>
            <p:nvPr/>
          </p:nvSpPr>
          <p:spPr bwMode="auto">
            <a:xfrm>
              <a:off x="3734" y="2693"/>
              <a:ext cx="126"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79" name="Oval 91"/>
            <p:cNvSpPr>
              <a:spLocks noChangeArrowheads="1"/>
            </p:cNvSpPr>
            <p:nvPr/>
          </p:nvSpPr>
          <p:spPr bwMode="auto">
            <a:xfrm>
              <a:off x="3726" y="2307"/>
              <a:ext cx="127" cy="127"/>
            </a:xfrm>
            <a:prstGeom prst="ellipse">
              <a:avLst/>
            </a:prstGeom>
            <a:solidFill>
              <a:srgbClr val="8AC6CD"/>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80" name="Oval 92"/>
            <p:cNvSpPr>
              <a:spLocks noChangeArrowheads="1"/>
            </p:cNvSpPr>
            <p:nvPr/>
          </p:nvSpPr>
          <p:spPr bwMode="auto">
            <a:xfrm>
              <a:off x="3743" y="3491"/>
              <a:ext cx="127" cy="126"/>
            </a:xfrm>
            <a:prstGeom prst="ellipse">
              <a:avLst/>
            </a:prstGeom>
            <a:solidFill>
              <a:schemeClr val="accent2"/>
            </a:solidFill>
            <a:ln w="9525">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sp>
          <p:nvSpPr>
            <p:cNvPr id="89181" name="Oval 93"/>
            <p:cNvSpPr>
              <a:spLocks noChangeArrowheads="1"/>
            </p:cNvSpPr>
            <p:nvPr/>
          </p:nvSpPr>
          <p:spPr bwMode="auto">
            <a:xfrm>
              <a:off x="3734" y="3086"/>
              <a:ext cx="126" cy="127"/>
            </a:xfrm>
            <a:prstGeom prst="ellipse">
              <a:avLst/>
            </a:prstGeom>
            <a:solidFill>
              <a:schemeClr val="accent5">
                <a:lumMod val="75000"/>
              </a:schemeClr>
            </a:solidFill>
            <a:ln w="12700" cmpd="sng">
              <a:noFill/>
              <a:round/>
              <a:headEnd/>
              <a:tailEnd/>
            </a:ln>
            <a:effectLst/>
          </p:spPr>
          <p:txBody>
            <a:bodyPr wrap="none" anchor="ctr"/>
            <a:lstStyle/>
            <a:p>
              <a:pPr algn="l"/>
              <a:endParaRPr lang="en-US" dirty="0">
                <a:solidFill>
                  <a:srgbClr val="000000"/>
                </a:solidFill>
                <a:latin typeface="+mn-lt"/>
                <a:ea typeface="ＭＳ Ｐゴシック" pitchFamily="1" charset="-128"/>
                <a:cs typeface="+mn-cs"/>
              </a:endParaRPr>
            </a:p>
          </p:txBody>
        </p:sp>
      </p:grpSp>
      <p:sp>
        <p:nvSpPr>
          <p:cNvPr id="89184" name="Oval 96"/>
          <p:cNvSpPr>
            <a:spLocks noChangeArrowheads="1"/>
          </p:cNvSpPr>
          <p:nvPr/>
        </p:nvSpPr>
        <p:spPr bwMode="auto">
          <a:xfrm>
            <a:off x="8863104" y="6511205"/>
            <a:ext cx="272415" cy="287867"/>
          </a:xfrm>
          <a:prstGeom prst="ellipse">
            <a:avLst/>
          </a:prstGeom>
          <a:noFill/>
          <a:ln w="12700">
            <a:solidFill>
              <a:schemeClr val="tx1"/>
            </a:solidFill>
            <a:round/>
            <a:headEnd type="none" w="sm" len="sm"/>
            <a:tailEnd type="none" w="sm" len="sm"/>
          </a:ln>
          <a:effectLst/>
        </p:spPr>
        <p:txBody>
          <a:bodyPr wrap="none" lIns="101858" tIns="50929" rIns="101858" bIns="50929" anchor="ctr"/>
          <a:lstStyle/>
          <a:p>
            <a:pPr algn="ctr"/>
            <a:r>
              <a:rPr lang="en-US" sz="2200" dirty="0">
                <a:solidFill>
                  <a:srgbClr val="000000"/>
                </a:solidFill>
                <a:latin typeface="+mn-lt"/>
                <a:ea typeface="ＭＳ Ｐゴシック" pitchFamily="1" charset="-128"/>
                <a:cs typeface="+mn-cs"/>
              </a:rPr>
              <a:t>3</a:t>
            </a:r>
            <a:endParaRPr lang="en-US" dirty="0">
              <a:solidFill>
                <a:srgbClr val="000000"/>
              </a:solidFill>
              <a:latin typeface="+mn-lt"/>
              <a:ea typeface="ＭＳ Ｐゴシック" pitchFamily="1" charset="-128"/>
              <a:cs typeface="+mn-cs"/>
            </a:endParaRPr>
          </a:p>
        </p:txBody>
      </p:sp>
      <p:sp>
        <p:nvSpPr>
          <p:cNvPr id="89090" name="Rectangle 2"/>
          <p:cNvSpPr>
            <a:spLocks noGrp="1" noChangeArrowheads="1"/>
          </p:cNvSpPr>
          <p:nvPr>
            <p:ph type="title"/>
          </p:nvPr>
        </p:nvSpPr>
        <p:spPr>
          <a:noFill/>
          <a:ln/>
        </p:spPr>
        <p:txBody>
          <a:bodyPr/>
          <a:lstStyle/>
          <a:p>
            <a:r>
              <a:rPr lang="en-US"/>
              <a:t>Address Lookup Using Tries</a:t>
            </a:r>
          </a:p>
        </p:txBody>
      </p:sp>
      <p:sp>
        <p:nvSpPr>
          <p:cNvPr id="89091" name="Rectangle 3"/>
          <p:cNvSpPr>
            <a:spLocks noGrp="1" noChangeArrowheads="1"/>
          </p:cNvSpPr>
          <p:nvPr>
            <p:ph type="body" idx="1"/>
          </p:nvPr>
        </p:nvSpPr>
        <p:spPr>
          <a:xfrm>
            <a:off x="-1" y="1779341"/>
            <a:ext cx="6035041" cy="5826857"/>
          </a:xfrm>
          <a:noFill/>
          <a:ln/>
        </p:spPr>
        <p:txBody>
          <a:bodyPr/>
          <a:lstStyle/>
          <a:p>
            <a:pPr marL="256415" indent="-256415"/>
            <a:r>
              <a:rPr lang="en-US" sz="2600" dirty="0"/>
              <a:t>Prefixes stored in </a:t>
            </a:r>
            <a:r>
              <a:rPr lang="en-US" sz="2600" dirty="0" err="1"/>
              <a:t>trie</a:t>
            </a:r>
            <a:endParaRPr lang="en-US" sz="2600" dirty="0"/>
          </a:p>
          <a:p>
            <a:pPr marL="256415" indent="-256415"/>
            <a:r>
              <a:rPr lang="en-US" sz="2600" dirty="0"/>
              <a:t>Prefixes “spelled” out by following path from top</a:t>
            </a:r>
          </a:p>
          <a:p>
            <a:pPr marL="580028" lvl="1" indent="-196291"/>
            <a:r>
              <a:rPr lang="en-US" sz="2200" dirty="0"/>
              <a:t>dark nodes mark prefix endings</a:t>
            </a:r>
          </a:p>
          <a:p>
            <a:pPr marL="634848" lvl="1" indent="-256415"/>
            <a:r>
              <a:rPr lang="en-US" sz="2200" dirty="0"/>
              <a:t>to find best prefix, spell out </a:t>
            </a:r>
            <a:br>
              <a:rPr lang="en-US" sz="2200" dirty="0"/>
            </a:br>
            <a:r>
              <a:rPr lang="en-US" sz="2200" dirty="0"/>
              <a:t>address in tree</a:t>
            </a:r>
          </a:p>
          <a:p>
            <a:pPr marL="634848" lvl="1" indent="-256415"/>
            <a:r>
              <a:rPr lang="en-US" sz="2200" dirty="0"/>
              <a:t>last dark node marks </a:t>
            </a:r>
            <a:br>
              <a:rPr lang="en-US" sz="2200" dirty="0"/>
            </a:br>
            <a:r>
              <a:rPr lang="en-US" sz="2200" dirty="0"/>
              <a:t>longest matching prefix</a:t>
            </a:r>
          </a:p>
          <a:p>
            <a:pPr marL="256371" indent="-256415"/>
            <a:r>
              <a:rPr lang="en-US" sz="2600" dirty="0">
                <a:latin typeface="Verdana" pitchFamily="34" charset="0"/>
              </a:rPr>
              <a:t>Straightforward version </a:t>
            </a:r>
            <a:br>
              <a:rPr lang="en-US" sz="2600" dirty="0">
                <a:latin typeface="Verdana" pitchFamily="34" charset="0"/>
              </a:rPr>
            </a:br>
            <a:r>
              <a:rPr lang="en-US" sz="2600" dirty="0">
                <a:latin typeface="Verdana" pitchFamily="34" charset="0"/>
              </a:rPr>
              <a:t>can be too slow for routers</a:t>
            </a:r>
            <a:endParaRPr lang="en-US" sz="2600" dirty="0"/>
          </a:p>
          <a:p>
            <a:pPr marL="634848" lvl="1" indent="-256415"/>
            <a:r>
              <a:rPr lang="en-US" sz="2200" dirty="0"/>
              <a:t>variations on the basic </a:t>
            </a:r>
            <a:r>
              <a:rPr lang="en-US" sz="2200" dirty="0" err="1"/>
              <a:t>trie</a:t>
            </a:r>
            <a:r>
              <a:rPr lang="en-US" sz="2200" dirty="0"/>
              <a:t> can speed up processing</a:t>
            </a:r>
          </a:p>
          <a:p>
            <a:pPr marL="634848" lvl="1" indent="-256415"/>
            <a:r>
              <a:rPr lang="en-US" sz="2200" dirty="0"/>
              <a:t>more sophisticated lookup methods used in high performance systems</a:t>
            </a:r>
            <a:endParaRPr lang="en-US" dirty="0"/>
          </a:p>
        </p:txBody>
      </p:sp>
      <p:sp>
        <p:nvSpPr>
          <p:cNvPr id="89092" name="Rectangle 4"/>
          <p:cNvSpPr>
            <a:spLocks noChangeArrowheads="1"/>
          </p:cNvSpPr>
          <p:nvPr/>
        </p:nvSpPr>
        <p:spPr bwMode="auto">
          <a:xfrm>
            <a:off x="6875744" y="1493332"/>
            <a:ext cx="3012092" cy="276999"/>
          </a:xfrm>
          <a:prstGeom prst="rect">
            <a:avLst/>
          </a:prstGeom>
          <a:noFill/>
          <a:ln w="9525">
            <a:noFill/>
            <a:miter lim="800000"/>
            <a:headEnd/>
            <a:tailEnd/>
          </a:ln>
          <a:effectLst/>
        </p:spPr>
        <p:txBody>
          <a:bodyPr wrap="none" lIns="0" tIns="0" rIns="0" bIns="0">
            <a:spAutoFit/>
          </a:bodyPr>
          <a:lstStyle/>
          <a:p>
            <a:pPr algn="l">
              <a:spcBef>
                <a:spcPct val="50000"/>
              </a:spcBef>
            </a:pPr>
            <a:r>
              <a:rPr lang="en-US" dirty="0">
                <a:solidFill>
                  <a:srgbClr val="000000"/>
                </a:solidFill>
                <a:latin typeface="+mn-lt"/>
                <a:ea typeface="ＭＳ Ｐゴシック" pitchFamily="1" charset="-128"/>
                <a:cs typeface="+mn-cs"/>
              </a:rPr>
              <a:t>address: 1011 0010 1000</a:t>
            </a:r>
          </a:p>
        </p:txBody>
      </p:sp>
      <p:sp>
        <p:nvSpPr>
          <p:cNvPr id="89157" name="Rectangle 69"/>
          <p:cNvSpPr>
            <a:spLocks noChangeArrowheads="1"/>
          </p:cNvSpPr>
          <p:nvPr/>
        </p:nvSpPr>
        <p:spPr bwMode="auto">
          <a:xfrm>
            <a:off x="8318272" y="1997098"/>
            <a:ext cx="146750" cy="276999"/>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1</a:t>
            </a:r>
          </a:p>
        </p:txBody>
      </p:sp>
      <p:sp>
        <p:nvSpPr>
          <p:cNvPr id="89169" name="Rectangle 81"/>
          <p:cNvSpPr>
            <a:spLocks noChangeArrowheads="1"/>
          </p:cNvSpPr>
          <p:nvPr/>
        </p:nvSpPr>
        <p:spPr bwMode="auto">
          <a:xfrm>
            <a:off x="6891586" y="2015090"/>
            <a:ext cx="146750" cy="276999"/>
          </a:xfrm>
          <a:prstGeom prst="rect">
            <a:avLst/>
          </a:prstGeom>
          <a:noFill/>
          <a:ln w="9525">
            <a:noFill/>
            <a:miter lim="800000"/>
            <a:headEnd/>
            <a:tailEnd/>
          </a:ln>
          <a:effectLst/>
        </p:spPr>
        <p:txBody>
          <a:bodyPr wrap="none" lIns="0" tIns="0" rIns="0" bIns="0">
            <a:spAutoFit/>
          </a:bodyPr>
          <a:lstStyle/>
          <a:p>
            <a:pPr algn="l">
              <a:spcBef>
                <a:spcPct val="50000"/>
              </a:spcBef>
            </a:pPr>
            <a:r>
              <a:rPr lang="en-US">
                <a:solidFill>
                  <a:srgbClr val="000000"/>
                </a:solidFill>
                <a:latin typeface="+mn-lt"/>
                <a:ea typeface="ＭＳ Ｐゴシック" pitchFamily="1" charset="-128"/>
                <a:cs typeface="+mn-cs"/>
              </a:rPr>
              <a:t>0</a:t>
            </a:r>
          </a:p>
        </p:txBody>
      </p:sp>
      <p:sp>
        <p:nvSpPr>
          <p:cNvPr id="89182" name="Freeform 94"/>
          <p:cNvSpPr>
            <a:spLocks/>
          </p:cNvSpPr>
          <p:nvPr/>
        </p:nvSpPr>
        <p:spPr bwMode="auto">
          <a:xfrm>
            <a:off x="7546429" y="2006091"/>
            <a:ext cx="1578610" cy="4663440"/>
          </a:xfrm>
          <a:custGeom>
            <a:avLst/>
            <a:gdLst/>
            <a:ahLst/>
            <a:cxnLst>
              <a:cxn ang="0">
                <a:pos x="0" y="0"/>
              </a:cxn>
              <a:cxn ang="0">
                <a:pos x="904" y="336"/>
              </a:cxn>
              <a:cxn ang="0">
                <a:pos x="608" y="664"/>
              </a:cxn>
              <a:cxn ang="0">
                <a:pos x="864" y="1024"/>
              </a:cxn>
              <a:cxn ang="0">
                <a:pos x="872" y="1416"/>
              </a:cxn>
              <a:cxn ang="0">
                <a:pos x="864" y="1816"/>
              </a:cxn>
              <a:cxn ang="0">
                <a:pos x="672" y="2200"/>
              </a:cxn>
              <a:cxn ang="0">
                <a:pos x="664" y="2592"/>
              </a:cxn>
            </a:cxnLst>
            <a:rect l="0" t="0" r="r" b="b"/>
            <a:pathLst>
              <a:path w="904" h="2592">
                <a:moveTo>
                  <a:pt x="0" y="0"/>
                </a:moveTo>
                <a:lnTo>
                  <a:pt x="904" y="336"/>
                </a:lnTo>
                <a:lnTo>
                  <a:pt x="608" y="664"/>
                </a:lnTo>
                <a:lnTo>
                  <a:pt x="864" y="1024"/>
                </a:lnTo>
                <a:lnTo>
                  <a:pt x="872" y="1416"/>
                </a:lnTo>
                <a:lnTo>
                  <a:pt x="864" y="1816"/>
                </a:lnTo>
                <a:lnTo>
                  <a:pt x="672" y="2200"/>
                </a:lnTo>
                <a:lnTo>
                  <a:pt x="664" y="2592"/>
                </a:lnTo>
              </a:path>
            </a:pathLst>
          </a:custGeom>
          <a:noFill/>
          <a:ln w="76200" cap="flat" cmpd="sng">
            <a:solidFill>
              <a:srgbClr val="0000FF"/>
            </a:solidFill>
            <a:prstDash val="solid"/>
            <a:round/>
            <a:headEnd type="none" w="sm" len="sm"/>
            <a:tailEnd type="triangle" w="med" len="med"/>
          </a:ln>
          <a:effectLst/>
        </p:spPr>
        <p:txBody>
          <a:bodyPr wrap="none" lIns="101858" tIns="50929" rIns="101858" bIns="50929" anchor="ctr"/>
          <a:lstStyle/>
          <a:p>
            <a:pPr algn="l"/>
            <a:endParaRPr lang="en-US" dirty="0">
              <a:solidFill>
                <a:srgbClr val="000000"/>
              </a:solidFill>
              <a:latin typeface="+mn-lt"/>
              <a:ea typeface="ＭＳ Ｐゴシック" pitchFamily="1" charset="-128"/>
              <a:cs typeface="+mn-cs"/>
            </a:endParaRPr>
          </a:p>
        </p:txBody>
      </p:sp>
      <p:sp>
        <p:nvSpPr>
          <p:cNvPr id="89183" name="Line 95"/>
          <p:cNvSpPr>
            <a:spLocks noChangeShapeType="1"/>
          </p:cNvSpPr>
          <p:nvPr/>
        </p:nvSpPr>
        <p:spPr bwMode="auto">
          <a:xfrm flipV="1">
            <a:off x="7955820" y="1792914"/>
            <a:ext cx="1070749" cy="7787"/>
          </a:xfrm>
          <a:prstGeom prst="line">
            <a:avLst/>
          </a:prstGeom>
          <a:noFill/>
          <a:ln w="57150">
            <a:solidFill>
              <a:srgbClr val="0000FF"/>
            </a:solidFill>
            <a:round/>
            <a:headEnd type="none" w="sm" len="sm"/>
            <a:tailEnd type="none" w="sm" len="sm"/>
          </a:ln>
          <a:effectLst/>
        </p:spPr>
        <p:txBody>
          <a:bodyPr wrap="none" lIns="101858" tIns="50929" rIns="101858" bIns="50929" anchor="ctr"/>
          <a:lstStyle/>
          <a:p>
            <a:pPr algn="l"/>
            <a:endParaRPr lang="en-US" dirty="0">
              <a:solidFill>
                <a:srgbClr val="000000"/>
              </a:solidFill>
              <a:latin typeface="+mn-lt"/>
              <a:ea typeface="ＭＳ Ｐゴシック" pitchFamily="1" charset="-128"/>
              <a:cs typeface="+mn-cs"/>
            </a:endParaRPr>
          </a:p>
        </p:txBody>
      </p:sp>
      <p:sp>
        <p:nvSpPr>
          <p:cNvPr id="3" name="Slide Number Placeholder 2"/>
          <p:cNvSpPr>
            <a:spLocks noGrp="1"/>
          </p:cNvSpPr>
          <p:nvPr>
            <p:ph type="sldNum" sz="quarter" idx="10"/>
          </p:nvPr>
        </p:nvSpPr>
        <p:spPr>
          <a:xfrm>
            <a:off x="9803108" y="7534450"/>
            <a:ext cx="228278" cy="215444"/>
          </a:xfrm>
        </p:spPr>
        <p:txBody>
          <a:bodyPr/>
          <a:lstStyle/>
          <a:p>
            <a:fld id="{35753A0B-470B-F147-BA57-10549CC1861C}"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p:cNvSpPr>
            <a:spLocks noGrp="1" noChangeArrowheads="1"/>
          </p:cNvSpPr>
          <p:nvPr>
            <p:ph type="title"/>
          </p:nvPr>
        </p:nvSpPr>
        <p:spPr>
          <a:xfrm>
            <a:off x="0" y="250371"/>
            <a:ext cx="9751060" cy="1295400"/>
          </a:xfrm>
        </p:spPr>
        <p:txBody>
          <a:bodyPr/>
          <a:lstStyle/>
          <a:p>
            <a:r>
              <a:rPr lang="en-US" sz="3600" dirty="0" smtClean="0"/>
              <a:t>Patricia </a:t>
            </a:r>
            <a:r>
              <a:rPr lang="en-US" sz="3600" dirty="0" err="1" smtClean="0"/>
              <a:t>Trie</a:t>
            </a:r>
            <a:r>
              <a:rPr lang="en-US" sz="3600" dirty="0" smtClean="0"/>
              <a:t> (avoid common bits)</a:t>
            </a:r>
            <a:endParaRPr lang="en-US" dirty="0" smtClean="0"/>
          </a:p>
        </p:txBody>
      </p:sp>
      <p:grpSp>
        <p:nvGrpSpPr>
          <p:cNvPr id="144" name="Group 143"/>
          <p:cNvGrpSpPr/>
          <p:nvPr/>
        </p:nvGrpSpPr>
        <p:grpSpPr>
          <a:xfrm>
            <a:off x="0" y="1320084"/>
            <a:ext cx="10058400" cy="6338717"/>
            <a:chOff x="0" y="949960"/>
            <a:chExt cx="10058400" cy="6338717"/>
          </a:xfrm>
        </p:grpSpPr>
        <p:sp>
          <p:nvSpPr>
            <p:cNvPr id="75780" name="Line 58"/>
            <p:cNvSpPr>
              <a:spLocks noChangeShapeType="1"/>
            </p:cNvSpPr>
            <p:nvPr/>
          </p:nvSpPr>
          <p:spPr bwMode="auto">
            <a:xfrm flipH="1">
              <a:off x="5029200" y="3108960"/>
              <a:ext cx="502920" cy="51816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781" name="Rectangle 3"/>
            <p:cNvSpPr>
              <a:spLocks noChangeArrowheads="1"/>
            </p:cNvSpPr>
            <p:nvPr/>
          </p:nvSpPr>
          <p:spPr bwMode="auto">
            <a:xfrm>
              <a:off x="2346960" y="94996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a:t>
              </a:r>
              <a:r>
                <a:rPr lang="en-US" sz="2000" dirty="0" smtClean="0">
                  <a:latin typeface="Times New Roman" pitchFamily="18" charset="0"/>
                </a:rPr>
                <a:t>0</a:t>
              </a:r>
              <a:endParaRPr lang="en-US" sz="2000" dirty="0">
                <a:latin typeface="Times New Roman" pitchFamily="18" charset="0"/>
              </a:endParaRPr>
            </a:p>
          </p:txBody>
        </p:sp>
        <p:sp>
          <p:nvSpPr>
            <p:cNvPr id="75782" name="Rectangle 5"/>
            <p:cNvSpPr>
              <a:spLocks noChangeArrowheads="1"/>
            </p:cNvSpPr>
            <p:nvPr/>
          </p:nvSpPr>
          <p:spPr bwMode="auto">
            <a:xfrm>
              <a:off x="6202680" y="164084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1</a:t>
              </a:r>
            </a:p>
          </p:txBody>
        </p:sp>
        <p:sp>
          <p:nvSpPr>
            <p:cNvPr id="75783" name="Rectangle 6"/>
            <p:cNvSpPr>
              <a:spLocks noChangeArrowheads="1"/>
            </p:cNvSpPr>
            <p:nvPr/>
          </p:nvSpPr>
          <p:spPr bwMode="auto">
            <a:xfrm>
              <a:off x="1257300" y="164084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2</a:t>
              </a:r>
            </a:p>
          </p:txBody>
        </p:sp>
        <p:sp>
          <p:nvSpPr>
            <p:cNvPr id="75784" name="Rectangle 7"/>
            <p:cNvSpPr>
              <a:spLocks noChangeArrowheads="1"/>
            </p:cNvSpPr>
            <p:nvPr/>
          </p:nvSpPr>
          <p:spPr bwMode="auto">
            <a:xfrm>
              <a:off x="8046720" y="224536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2</a:t>
              </a:r>
            </a:p>
          </p:txBody>
        </p:sp>
        <p:sp>
          <p:nvSpPr>
            <p:cNvPr id="75785" name="Rectangle 8"/>
            <p:cNvSpPr>
              <a:spLocks noChangeArrowheads="1"/>
            </p:cNvSpPr>
            <p:nvPr/>
          </p:nvSpPr>
          <p:spPr bwMode="auto">
            <a:xfrm>
              <a:off x="4610100" y="224536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3</a:t>
              </a:r>
            </a:p>
          </p:txBody>
        </p:sp>
        <p:sp>
          <p:nvSpPr>
            <p:cNvPr id="75786" name="Rectangle 9"/>
            <p:cNvSpPr>
              <a:spLocks noChangeArrowheads="1"/>
            </p:cNvSpPr>
            <p:nvPr/>
          </p:nvSpPr>
          <p:spPr bwMode="auto">
            <a:xfrm>
              <a:off x="7376160" y="284988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4</a:t>
              </a:r>
            </a:p>
          </p:txBody>
        </p:sp>
        <p:sp>
          <p:nvSpPr>
            <p:cNvPr id="75787" name="Rectangle 10"/>
            <p:cNvSpPr>
              <a:spLocks noChangeArrowheads="1"/>
            </p:cNvSpPr>
            <p:nvPr/>
          </p:nvSpPr>
          <p:spPr bwMode="auto">
            <a:xfrm>
              <a:off x="5280660" y="284988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8</a:t>
              </a:r>
            </a:p>
          </p:txBody>
        </p:sp>
        <p:sp>
          <p:nvSpPr>
            <p:cNvPr id="75788" name="Rectangle 11"/>
            <p:cNvSpPr>
              <a:spLocks noChangeArrowheads="1"/>
            </p:cNvSpPr>
            <p:nvPr/>
          </p:nvSpPr>
          <p:spPr bwMode="auto">
            <a:xfrm>
              <a:off x="3101340" y="284988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6</a:t>
              </a:r>
            </a:p>
          </p:txBody>
        </p:sp>
        <p:sp>
          <p:nvSpPr>
            <p:cNvPr id="75789" name="Rectangle 12"/>
            <p:cNvSpPr>
              <a:spLocks noChangeArrowheads="1"/>
            </p:cNvSpPr>
            <p:nvPr/>
          </p:nvSpPr>
          <p:spPr bwMode="auto">
            <a:xfrm>
              <a:off x="5951220" y="362712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18</a:t>
              </a:r>
            </a:p>
          </p:txBody>
        </p:sp>
        <p:sp>
          <p:nvSpPr>
            <p:cNvPr id="75790" name="Rectangle 13"/>
            <p:cNvSpPr>
              <a:spLocks noChangeArrowheads="1"/>
            </p:cNvSpPr>
            <p:nvPr/>
          </p:nvSpPr>
          <p:spPr bwMode="auto">
            <a:xfrm>
              <a:off x="4945380" y="431800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a:t>
              </a:r>
              <a:r>
                <a:rPr lang="en-US" sz="2000" dirty="0" smtClean="0">
                  <a:latin typeface="Times New Roman" pitchFamily="18" charset="0"/>
                </a:rPr>
                <a:t>20</a:t>
              </a:r>
              <a:endParaRPr lang="en-US" sz="2000" dirty="0">
                <a:latin typeface="Times New Roman" pitchFamily="18" charset="0"/>
              </a:endParaRPr>
            </a:p>
          </p:txBody>
        </p:sp>
        <p:sp>
          <p:nvSpPr>
            <p:cNvPr id="75791" name="Rectangle 14"/>
            <p:cNvSpPr>
              <a:spLocks noChangeArrowheads="1"/>
            </p:cNvSpPr>
            <p:nvPr/>
          </p:nvSpPr>
          <p:spPr bwMode="auto">
            <a:xfrm>
              <a:off x="7124700" y="500888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21</a:t>
              </a:r>
            </a:p>
          </p:txBody>
        </p:sp>
        <p:sp>
          <p:nvSpPr>
            <p:cNvPr id="75792" name="Rectangle 15"/>
            <p:cNvSpPr>
              <a:spLocks noChangeArrowheads="1"/>
            </p:cNvSpPr>
            <p:nvPr/>
          </p:nvSpPr>
          <p:spPr bwMode="auto">
            <a:xfrm>
              <a:off x="2346960" y="500888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21</a:t>
              </a:r>
            </a:p>
          </p:txBody>
        </p:sp>
        <p:sp>
          <p:nvSpPr>
            <p:cNvPr id="75793" name="Rectangle 16"/>
            <p:cNvSpPr>
              <a:spLocks noChangeArrowheads="1"/>
            </p:cNvSpPr>
            <p:nvPr/>
          </p:nvSpPr>
          <p:spPr bwMode="auto">
            <a:xfrm>
              <a:off x="8382000" y="561340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22</a:t>
              </a:r>
            </a:p>
          </p:txBody>
        </p:sp>
        <p:sp>
          <p:nvSpPr>
            <p:cNvPr id="75794" name="Rectangle 17"/>
            <p:cNvSpPr>
              <a:spLocks noChangeArrowheads="1"/>
            </p:cNvSpPr>
            <p:nvPr/>
          </p:nvSpPr>
          <p:spPr bwMode="auto">
            <a:xfrm>
              <a:off x="5951220" y="561340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22</a:t>
              </a:r>
            </a:p>
          </p:txBody>
        </p:sp>
        <p:sp>
          <p:nvSpPr>
            <p:cNvPr id="75795" name="Rectangle 18"/>
            <p:cNvSpPr>
              <a:spLocks noChangeArrowheads="1"/>
            </p:cNvSpPr>
            <p:nvPr/>
          </p:nvSpPr>
          <p:spPr bwMode="auto">
            <a:xfrm>
              <a:off x="3604260" y="561340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22</a:t>
              </a:r>
            </a:p>
          </p:txBody>
        </p:sp>
        <p:sp>
          <p:nvSpPr>
            <p:cNvPr id="75796" name="Rectangle 19"/>
            <p:cNvSpPr>
              <a:spLocks noChangeArrowheads="1"/>
            </p:cNvSpPr>
            <p:nvPr/>
          </p:nvSpPr>
          <p:spPr bwMode="auto">
            <a:xfrm>
              <a:off x="1005840" y="561340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22</a:t>
              </a:r>
            </a:p>
          </p:txBody>
        </p:sp>
        <p:sp>
          <p:nvSpPr>
            <p:cNvPr id="75797" name="Rectangle 20"/>
            <p:cNvSpPr>
              <a:spLocks noChangeArrowheads="1"/>
            </p:cNvSpPr>
            <p:nvPr/>
          </p:nvSpPr>
          <p:spPr bwMode="auto">
            <a:xfrm>
              <a:off x="8298180" y="3627120"/>
              <a:ext cx="670560" cy="259080"/>
            </a:xfrm>
            <a:prstGeom prst="rect">
              <a:avLst/>
            </a:prstGeom>
            <a:solidFill>
              <a:schemeClr val="bg1"/>
            </a:solidFill>
            <a:ln w="9525">
              <a:solidFill>
                <a:schemeClr val="tx1"/>
              </a:solidFill>
              <a:miter lim="800000"/>
              <a:headEnd/>
              <a:tailEnd/>
            </a:ln>
          </p:spPr>
          <p:txBody>
            <a:bodyPr wrap="none" lIns="101882" tIns="50941" rIns="101882" bIns="50941" anchor="ctr"/>
            <a:lstStyle/>
            <a:p>
              <a:r>
                <a:rPr lang="en-US" sz="2000" dirty="0">
                  <a:latin typeface="Times New Roman" pitchFamily="18" charset="0"/>
                </a:rPr>
                <a:t>bit 7</a:t>
              </a:r>
            </a:p>
          </p:txBody>
        </p:sp>
        <p:sp>
          <p:nvSpPr>
            <p:cNvPr id="75798" name="Line 21"/>
            <p:cNvSpPr>
              <a:spLocks noChangeShapeType="1"/>
            </p:cNvSpPr>
            <p:nvPr/>
          </p:nvSpPr>
          <p:spPr bwMode="auto">
            <a:xfrm flipH="1">
              <a:off x="1592580" y="1209040"/>
              <a:ext cx="1005840" cy="43180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799" name="Line 22"/>
            <p:cNvSpPr>
              <a:spLocks noChangeShapeType="1"/>
            </p:cNvSpPr>
            <p:nvPr/>
          </p:nvSpPr>
          <p:spPr bwMode="auto">
            <a:xfrm>
              <a:off x="2849880" y="1209040"/>
              <a:ext cx="3688080" cy="43180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0" name="Line 23"/>
            <p:cNvSpPr>
              <a:spLocks noChangeShapeType="1"/>
            </p:cNvSpPr>
            <p:nvPr/>
          </p:nvSpPr>
          <p:spPr bwMode="auto">
            <a:xfrm flipH="1">
              <a:off x="4945380" y="1899920"/>
              <a:ext cx="150876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1" name="Line 24"/>
            <p:cNvSpPr>
              <a:spLocks noChangeShapeType="1"/>
            </p:cNvSpPr>
            <p:nvPr/>
          </p:nvSpPr>
          <p:spPr bwMode="auto">
            <a:xfrm>
              <a:off x="6621780" y="1899920"/>
              <a:ext cx="176022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2" name="Line 25"/>
            <p:cNvSpPr>
              <a:spLocks noChangeShapeType="1"/>
            </p:cNvSpPr>
            <p:nvPr/>
          </p:nvSpPr>
          <p:spPr bwMode="auto">
            <a:xfrm flipH="1">
              <a:off x="3604260" y="2504440"/>
              <a:ext cx="125730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3" name="Line 26"/>
            <p:cNvSpPr>
              <a:spLocks noChangeShapeType="1"/>
            </p:cNvSpPr>
            <p:nvPr/>
          </p:nvSpPr>
          <p:spPr bwMode="auto">
            <a:xfrm>
              <a:off x="5029200" y="2504440"/>
              <a:ext cx="58674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4" name="Line 27"/>
            <p:cNvSpPr>
              <a:spLocks noChangeShapeType="1"/>
            </p:cNvSpPr>
            <p:nvPr/>
          </p:nvSpPr>
          <p:spPr bwMode="auto">
            <a:xfrm flipH="1">
              <a:off x="7711440" y="2504440"/>
              <a:ext cx="58674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5" name="Line 28"/>
            <p:cNvSpPr>
              <a:spLocks noChangeShapeType="1"/>
            </p:cNvSpPr>
            <p:nvPr/>
          </p:nvSpPr>
          <p:spPr bwMode="auto">
            <a:xfrm>
              <a:off x="7795260" y="3108960"/>
              <a:ext cx="922020" cy="51816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6" name="Line 29"/>
            <p:cNvSpPr>
              <a:spLocks noChangeShapeType="1"/>
            </p:cNvSpPr>
            <p:nvPr/>
          </p:nvSpPr>
          <p:spPr bwMode="auto">
            <a:xfrm>
              <a:off x="5699760" y="3108960"/>
              <a:ext cx="670560" cy="51816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7" name="Line 30"/>
            <p:cNvSpPr>
              <a:spLocks noChangeShapeType="1"/>
            </p:cNvSpPr>
            <p:nvPr/>
          </p:nvSpPr>
          <p:spPr bwMode="auto">
            <a:xfrm flipH="1">
              <a:off x="5280660" y="3886200"/>
              <a:ext cx="922020" cy="43180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8" name="Line 31"/>
            <p:cNvSpPr>
              <a:spLocks noChangeShapeType="1"/>
            </p:cNvSpPr>
            <p:nvPr/>
          </p:nvSpPr>
          <p:spPr bwMode="auto">
            <a:xfrm flipH="1">
              <a:off x="2849880" y="4577080"/>
              <a:ext cx="2346960" cy="43180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09" name="Line 32"/>
            <p:cNvSpPr>
              <a:spLocks noChangeShapeType="1"/>
            </p:cNvSpPr>
            <p:nvPr/>
          </p:nvSpPr>
          <p:spPr bwMode="auto">
            <a:xfrm flipH="1">
              <a:off x="1257300" y="5267960"/>
              <a:ext cx="134112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10" name="Line 33"/>
            <p:cNvSpPr>
              <a:spLocks noChangeShapeType="1"/>
            </p:cNvSpPr>
            <p:nvPr/>
          </p:nvSpPr>
          <p:spPr bwMode="auto">
            <a:xfrm>
              <a:off x="2766060" y="5267960"/>
              <a:ext cx="117348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11" name="Line 34"/>
            <p:cNvSpPr>
              <a:spLocks noChangeShapeType="1"/>
            </p:cNvSpPr>
            <p:nvPr/>
          </p:nvSpPr>
          <p:spPr bwMode="auto">
            <a:xfrm>
              <a:off x="5364480" y="4577080"/>
              <a:ext cx="1760220" cy="43180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12" name="Line 35"/>
            <p:cNvSpPr>
              <a:spLocks noChangeShapeType="1"/>
            </p:cNvSpPr>
            <p:nvPr/>
          </p:nvSpPr>
          <p:spPr bwMode="auto">
            <a:xfrm flipH="1">
              <a:off x="6286500" y="5267960"/>
              <a:ext cx="108966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13" name="Line 36"/>
            <p:cNvSpPr>
              <a:spLocks noChangeShapeType="1"/>
            </p:cNvSpPr>
            <p:nvPr/>
          </p:nvSpPr>
          <p:spPr bwMode="auto">
            <a:xfrm>
              <a:off x="7543800" y="5267960"/>
              <a:ext cx="117348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14" name="Oval 40"/>
            <p:cNvSpPr>
              <a:spLocks noChangeArrowheads="1"/>
            </p:cNvSpPr>
            <p:nvPr/>
          </p:nvSpPr>
          <p:spPr bwMode="auto">
            <a:xfrm>
              <a:off x="1760220" y="2504440"/>
              <a:ext cx="1005840" cy="345440"/>
            </a:xfrm>
            <a:prstGeom prst="ellipse">
              <a:avLst/>
            </a:prstGeom>
            <a:solidFill>
              <a:schemeClr val="bg1"/>
            </a:solidFill>
            <a:ln w="9525">
              <a:solidFill>
                <a:schemeClr val="tx1"/>
              </a:solidFill>
              <a:round/>
              <a:headEnd/>
              <a:tailEnd/>
            </a:ln>
          </p:spPr>
          <p:txBody>
            <a:bodyPr wrap="none" lIns="0" tIns="50941" rIns="0" bIns="50941" anchor="ctr"/>
            <a:lstStyle/>
            <a:p>
              <a:r>
                <a:rPr lang="en-US" sz="1100" dirty="0" smtClean="0">
                  <a:latin typeface="Courier New" pitchFamily="49" charset="0"/>
                </a:rPr>
                <a:t>63.0.0.1</a:t>
              </a:r>
              <a:endParaRPr lang="en-US" sz="1100" dirty="0">
                <a:latin typeface="Courier New" pitchFamily="49" charset="0"/>
              </a:endParaRPr>
            </a:p>
          </p:txBody>
        </p:sp>
        <p:grpSp>
          <p:nvGrpSpPr>
            <p:cNvPr id="2" name="Group 47"/>
            <p:cNvGrpSpPr>
              <a:grpSpLocks/>
            </p:cNvGrpSpPr>
            <p:nvPr/>
          </p:nvGrpSpPr>
          <p:grpSpPr bwMode="auto">
            <a:xfrm>
              <a:off x="3436620" y="3627123"/>
              <a:ext cx="1033780" cy="588328"/>
              <a:chOff x="2064" y="2256"/>
              <a:chExt cx="592" cy="327"/>
            </a:xfrm>
          </p:grpSpPr>
          <p:sp>
            <p:nvSpPr>
              <p:cNvPr id="75915" name="Oval 41"/>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822960" rIns="0" anchor="ctr"/>
              <a:lstStyle/>
              <a:p>
                <a:r>
                  <a:rPr lang="en-US" sz="1100" dirty="0" smtClean="0">
                    <a:latin typeface="Courier New" pitchFamily="49" charset="0"/>
                  </a:rPr>
                  <a:t>130.91.4.0</a:t>
                </a:r>
                <a:endParaRPr lang="en-US" sz="1100" dirty="0">
                  <a:latin typeface="Courier New" pitchFamily="49" charset="0"/>
                </a:endParaRPr>
              </a:p>
            </p:txBody>
          </p:sp>
          <p:sp>
            <p:nvSpPr>
              <p:cNvPr id="75916" name="Text Box 42"/>
              <p:cNvSpPr txBox="1">
                <a:spLocks noChangeArrowheads="1"/>
              </p:cNvSpPr>
              <p:nvPr/>
            </p:nvSpPr>
            <p:spPr bwMode="auto">
              <a:xfrm>
                <a:off x="2064" y="2438"/>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0xffffff00</a:t>
                </a:r>
                <a:endParaRPr lang="en-US" sz="1100" dirty="0">
                  <a:solidFill>
                    <a:srgbClr val="00CC00"/>
                  </a:solidFill>
                  <a:latin typeface="Courier New" pitchFamily="49" charset="0"/>
                </a:endParaRPr>
              </a:p>
            </p:txBody>
          </p:sp>
        </p:grpSp>
        <p:grpSp>
          <p:nvGrpSpPr>
            <p:cNvPr id="3" name="Group 46"/>
            <p:cNvGrpSpPr>
              <a:grpSpLocks/>
            </p:cNvGrpSpPr>
            <p:nvPr/>
          </p:nvGrpSpPr>
          <p:grpSpPr bwMode="auto">
            <a:xfrm>
              <a:off x="167640" y="2245358"/>
              <a:ext cx="1033780" cy="865399"/>
              <a:chOff x="96" y="1680"/>
              <a:chExt cx="592" cy="481"/>
            </a:xfrm>
          </p:grpSpPr>
          <p:sp>
            <p:nvSpPr>
              <p:cNvPr id="75912" name="Rectangle 37"/>
              <p:cNvSpPr>
                <a:spLocks noChangeArrowheads="1"/>
              </p:cNvSpPr>
              <p:nvPr/>
            </p:nvSpPr>
            <p:spPr bwMode="auto">
              <a:xfrm>
                <a:off x="192" y="1680"/>
                <a:ext cx="384" cy="144"/>
              </a:xfrm>
              <a:prstGeom prst="rect">
                <a:avLst/>
              </a:prstGeom>
              <a:solidFill>
                <a:schemeClr val="bg1"/>
              </a:solidFill>
              <a:ln w="9525">
                <a:solidFill>
                  <a:schemeClr val="tx1"/>
                </a:solidFill>
                <a:miter lim="800000"/>
                <a:headEnd/>
                <a:tailEnd/>
              </a:ln>
            </p:spPr>
            <p:txBody>
              <a:bodyPr wrap="none" anchor="ctr"/>
              <a:lstStyle/>
              <a:p>
                <a:r>
                  <a:rPr lang="en-US" sz="2000" dirty="0">
                    <a:latin typeface="Times New Roman" pitchFamily="18" charset="0"/>
                  </a:rPr>
                  <a:t>end</a:t>
                </a:r>
              </a:p>
            </p:txBody>
          </p:sp>
          <p:sp>
            <p:nvSpPr>
              <p:cNvPr id="75913" name="Oval 38"/>
              <p:cNvSpPr>
                <a:spLocks noChangeArrowheads="1"/>
              </p:cNvSpPr>
              <p:nvPr/>
            </p:nvSpPr>
            <p:spPr bwMode="auto">
              <a:xfrm>
                <a:off x="96" y="1824"/>
                <a:ext cx="576" cy="192"/>
              </a:xfrm>
              <a:prstGeom prst="ellipse">
                <a:avLst/>
              </a:prstGeom>
              <a:solidFill>
                <a:schemeClr val="bg1"/>
              </a:solidFill>
              <a:ln w="9525">
                <a:solidFill>
                  <a:schemeClr val="tx1"/>
                </a:solidFill>
                <a:round/>
                <a:headEnd/>
                <a:tailEnd/>
              </a:ln>
            </p:spPr>
            <p:txBody>
              <a:bodyPr wrap="none" anchor="ctr"/>
              <a:lstStyle/>
              <a:p>
                <a:r>
                  <a:rPr lang="en-US" sz="1100" dirty="0" smtClean="0">
                    <a:latin typeface="Courier New" pitchFamily="49" charset="0"/>
                  </a:rPr>
                  <a:t>0.0.0.0</a:t>
                </a:r>
                <a:endParaRPr lang="en-US" sz="1100" dirty="0">
                  <a:latin typeface="Courier New" pitchFamily="49" charset="0"/>
                </a:endParaRPr>
              </a:p>
            </p:txBody>
          </p:sp>
          <p:sp>
            <p:nvSpPr>
              <p:cNvPr id="75914" name="Text Box 43"/>
              <p:cNvSpPr txBox="1">
                <a:spLocks noChangeArrowheads="1"/>
              </p:cNvSpPr>
              <p:nvPr/>
            </p:nvSpPr>
            <p:spPr bwMode="auto">
              <a:xfrm>
                <a:off x="96" y="2016"/>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0x00000000</a:t>
                </a:r>
                <a:endParaRPr lang="en-US" sz="1100" dirty="0">
                  <a:latin typeface="Courier New" pitchFamily="49" charset="0"/>
                </a:endParaRPr>
              </a:p>
            </p:txBody>
          </p:sp>
        </p:grpSp>
        <p:sp>
          <p:nvSpPr>
            <p:cNvPr id="75817" name="Text Box 44"/>
            <p:cNvSpPr txBox="1">
              <a:spLocks noChangeArrowheads="1"/>
            </p:cNvSpPr>
            <p:nvPr/>
          </p:nvSpPr>
          <p:spPr bwMode="auto">
            <a:xfrm>
              <a:off x="2430780" y="1209040"/>
              <a:ext cx="576048" cy="349098"/>
            </a:xfrm>
            <a:prstGeom prst="rect">
              <a:avLst/>
            </a:prstGeom>
            <a:noFill/>
            <a:ln w="9525">
              <a:noFill/>
              <a:miter lim="800000"/>
              <a:headEnd/>
              <a:tailEnd/>
            </a:ln>
          </p:spPr>
          <p:txBody>
            <a:bodyPr wrap="none" lIns="101882" tIns="50941" rIns="101882" bIns="50941">
              <a:spAutoFit/>
            </a:bodyPr>
            <a:lstStyle/>
            <a:p>
              <a:pPr algn="l"/>
              <a:r>
                <a:rPr lang="en-US" sz="1600" b="1" dirty="0" smtClean="0">
                  <a:solidFill>
                    <a:srgbClr val="FF0000"/>
                  </a:solidFill>
                  <a:latin typeface="Courier New" pitchFamily="49" charset="0"/>
                </a:rPr>
                <a:t>*/0</a:t>
              </a:r>
              <a:endParaRPr lang="en-US" sz="1600" dirty="0">
                <a:latin typeface="Courier New" pitchFamily="49" charset="0"/>
              </a:endParaRPr>
            </a:p>
          </p:txBody>
        </p:sp>
        <p:sp>
          <p:nvSpPr>
            <p:cNvPr id="75818" name="Text Box 45"/>
            <p:cNvSpPr txBox="1">
              <a:spLocks noChangeArrowheads="1"/>
            </p:cNvSpPr>
            <p:nvPr/>
          </p:nvSpPr>
          <p:spPr bwMode="auto">
            <a:xfrm>
              <a:off x="5366227" y="3092768"/>
              <a:ext cx="576048" cy="349098"/>
            </a:xfrm>
            <a:prstGeom prst="rect">
              <a:avLst/>
            </a:prstGeom>
            <a:noFill/>
            <a:ln w="9525">
              <a:noFill/>
              <a:miter lim="800000"/>
              <a:headEnd/>
              <a:tailEnd/>
            </a:ln>
          </p:spPr>
          <p:txBody>
            <a:bodyPr wrap="none" lIns="101882" tIns="50941" rIns="101882" bIns="50941">
              <a:spAutoFit/>
            </a:bodyPr>
            <a:lstStyle/>
            <a:p>
              <a:pPr algn="l"/>
              <a:r>
                <a:rPr lang="en-US" sz="1600" b="1" dirty="0">
                  <a:solidFill>
                    <a:srgbClr val="FF0000"/>
                  </a:solidFill>
                  <a:latin typeface="Courier New" pitchFamily="49" charset="0"/>
                </a:rPr>
                <a:t>*/8</a:t>
              </a:r>
              <a:endParaRPr lang="en-US" sz="1600" dirty="0">
                <a:latin typeface="Courier New" pitchFamily="49" charset="0"/>
              </a:endParaRPr>
            </a:p>
          </p:txBody>
        </p:sp>
        <p:grpSp>
          <p:nvGrpSpPr>
            <p:cNvPr id="4" name="Group 48"/>
            <p:cNvGrpSpPr>
              <a:grpSpLocks/>
            </p:cNvGrpSpPr>
            <p:nvPr/>
          </p:nvGrpSpPr>
          <p:grpSpPr bwMode="auto">
            <a:xfrm>
              <a:off x="4575175" y="3627123"/>
              <a:ext cx="1033780" cy="588328"/>
              <a:chOff x="2064" y="2256"/>
              <a:chExt cx="592" cy="327"/>
            </a:xfrm>
          </p:grpSpPr>
          <p:sp>
            <p:nvSpPr>
              <p:cNvPr id="75910" name="Oval 49"/>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rIns="0" anchor="ctr"/>
              <a:lstStyle/>
              <a:p>
                <a:r>
                  <a:rPr lang="en-US" sz="1100" dirty="0" smtClean="0">
                    <a:latin typeface="Courier New" pitchFamily="49" charset="0"/>
                  </a:rPr>
                  <a:t>158.0.0.0</a:t>
                </a:r>
                <a:endParaRPr lang="en-US" sz="1100" dirty="0">
                  <a:latin typeface="Courier New" pitchFamily="49" charset="0"/>
                </a:endParaRPr>
              </a:p>
            </p:txBody>
          </p:sp>
          <p:sp>
            <p:nvSpPr>
              <p:cNvPr id="75911" name="Text Box 50"/>
              <p:cNvSpPr txBox="1">
                <a:spLocks noChangeArrowheads="1"/>
              </p:cNvSpPr>
              <p:nvPr/>
            </p:nvSpPr>
            <p:spPr bwMode="auto">
              <a:xfrm>
                <a:off x="2064" y="2438"/>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0xff000000</a:t>
                </a:r>
                <a:endParaRPr lang="en-US" sz="1100" dirty="0">
                  <a:latin typeface="Courier New" pitchFamily="49" charset="0"/>
                </a:endParaRPr>
              </a:p>
            </p:txBody>
          </p:sp>
        </p:grpSp>
        <p:sp>
          <p:nvSpPr>
            <p:cNvPr id="75820" name="Oval 52"/>
            <p:cNvSpPr>
              <a:spLocks noChangeArrowheads="1"/>
            </p:cNvSpPr>
            <p:nvPr/>
          </p:nvSpPr>
          <p:spPr bwMode="auto">
            <a:xfrm>
              <a:off x="2011680" y="3627120"/>
              <a:ext cx="1257300" cy="345440"/>
            </a:xfrm>
            <a:prstGeom prst="ellipse">
              <a:avLst/>
            </a:prstGeom>
            <a:solidFill>
              <a:schemeClr val="bg1"/>
            </a:solidFill>
            <a:ln w="9525">
              <a:solidFill>
                <a:schemeClr val="tx1"/>
              </a:solidFill>
              <a:round/>
              <a:headEnd/>
              <a:tailEnd/>
            </a:ln>
          </p:spPr>
          <p:txBody>
            <a:bodyPr wrap="none" lIns="1097280" tIns="50941" rIns="0" bIns="50941" anchor="ctr"/>
            <a:lstStyle/>
            <a:p>
              <a:r>
                <a:rPr lang="en-US" sz="1100" dirty="0">
                  <a:latin typeface="Courier New" pitchFamily="49" charset="0"/>
                </a:rPr>
                <a:t>128.84.243.111</a:t>
              </a:r>
            </a:p>
          </p:txBody>
        </p:sp>
        <p:sp>
          <p:nvSpPr>
            <p:cNvPr id="75821" name="Line 54"/>
            <p:cNvSpPr>
              <a:spLocks noChangeShapeType="1"/>
            </p:cNvSpPr>
            <p:nvPr/>
          </p:nvSpPr>
          <p:spPr bwMode="auto">
            <a:xfrm flipH="1">
              <a:off x="670560" y="1899920"/>
              <a:ext cx="83820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22" name="Line 55"/>
            <p:cNvSpPr>
              <a:spLocks noChangeShapeType="1"/>
            </p:cNvSpPr>
            <p:nvPr/>
          </p:nvSpPr>
          <p:spPr bwMode="auto">
            <a:xfrm>
              <a:off x="1676400" y="1899920"/>
              <a:ext cx="586740" cy="60452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23" name="Line 56"/>
            <p:cNvSpPr>
              <a:spLocks noChangeShapeType="1"/>
            </p:cNvSpPr>
            <p:nvPr/>
          </p:nvSpPr>
          <p:spPr bwMode="auto">
            <a:xfrm flipH="1">
              <a:off x="2682240" y="3108960"/>
              <a:ext cx="670560" cy="51816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24" name="Line 57"/>
            <p:cNvSpPr>
              <a:spLocks noChangeShapeType="1"/>
            </p:cNvSpPr>
            <p:nvPr/>
          </p:nvSpPr>
          <p:spPr bwMode="auto">
            <a:xfrm>
              <a:off x="3520440" y="3108960"/>
              <a:ext cx="419100" cy="518160"/>
            </a:xfrm>
            <a:prstGeom prst="line">
              <a:avLst/>
            </a:prstGeom>
            <a:noFill/>
            <a:ln w="28575">
              <a:solidFill>
                <a:schemeClr val="tx1"/>
              </a:solidFill>
              <a:round/>
              <a:headEnd/>
              <a:tailEnd/>
            </a:ln>
          </p:spPr>
          <p:txBody>
            <a:bodyPr wrap="none" lIns="101882" tIns="50941" rIns="101882" bIns="50941" anchor="ctr"/>
            <a:lstStyle/>
            <a:p>
              <a:endParaRPr lang="en-US"/>
            </a:p>
          </p:txBody>
        </p:sp>
        <p:grpSp>
          <p:nvGrpSpPr>
            <p:cNvPr id="5" name="Group 59"/>
            <p:cNvGrpSpPr>
              <a:grpSpLocks/>
            </p:cNvGrpSpPr>
            <p:nvPr/>
          </p:nvGrpSpPr>
          <p:grpSpPr bwMode="auto">
            <a:xfrm>
              <a:off x="8717280" y="2849883"/>
              <a:ext cx="1033780" cy="588328"/>
              <a:chOff x="2064" y="2256"/>
              <a:chExt cx="592" cy="327"/>
            </a:xfrm>
          </p:grpSpPr>
          <p:sp>
            <p:nvSpPr>
              <p:cNvPr id="75908" name="Oval 60"/>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rIns="0" anchor="ctr"/>
              <a:lstStyle/>
              <a:p>
                <a:r>
                  <a:rPr lang="en-US" sz="1100" dirty="0" smtClean="0">
                    <a:latin typeface="Courier New" pitchFamily="49" charset="0"/>
                  </a:rPr>
                  <a:t>224.0.0.0</a:t>
                </a:r>
                <a:endParaRPr lang="en-US" sz="1100" dirty="0">
                  <a:latin typeface="Courier New" pitchFamily="49" charset="0"/>
                </a:endParaRPr>
              </a:p>
            </p:txBody>
          </p:sp>
          <p:sp>
            <p:nvSpPr>
              <p:cNvPr id="75909" name="Text Box 61"/>
              <p:cNvSpPr txBox="1">
                <a:spLocks noChangeArrowheads="1"/>
              </p:cNvSpPr>
              <p:nvPr/>
            </p:nvSpPr>
            <p:spPr bwMode="auto">
              <a:xfrm>
                <a:off x="2064" y="2438"/>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0xff000000</a:t>
                </a:r>
                <a:endParaRPr lang="en-US" sz="1100" dirty="0">
                  <a:latin typeface="Courier New" pitchFamily="49" charset="0"/>
                </a:endParaRPr>
              </a:p>
            </p:txBody>
          </p:sp>
        </p:grpSp>
        <p:sp>
          <p:nvSpPr>
            <p:cNvPr id="75826" name="Line 62"/>
            <p:cNvSpPr>
              <a:spLocks noChangeShapeType="1"/>
            </p:cNvSpPr>
            <p:nvPr/>
          </p:nvSpPr>
          <p:spPr bwMode="auto">
            <a:xfrm>
              <a:off x="8465820" y="2504440"/>
              <a:ext cx="75438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27" name="Oval 64"/>
            <p:cNvSpPr>
              <a:spLocks noChangeArrowheads="1"/>
            </p:cNvSpPr>
            <p:nvPr/>
          </p:nvSpPr>
          <p:spPr bwMode="auto">
            <a:xfrm>
              <a:off x="6705600" y="3627120"/>
              <a:ext cx="1173480" cy="345440"/>
            </a:xfrm>
            <a:prstGeom prst="ellipse">
              <a:avLst/>
            </a:prstGeom>
            <a:solidFill>
              <a:schemeClr val="bg1"/>
            </a:solidFill>
            <a:ln w="9525">
              <a:solidFill>
                <a:schemeClr val="tx1"/>
              </a:solidFill>
              <a:round/>
              <a:headEnd/>
              <a:tailEnd/>
            </a:ln>
          </p:spPr>
          <p:txBody>
            <a:bodyPr wrap="none" lIns="1005840" tIns="50941" rIns="0" bIns="50941" anchor="ctr"/>
            <a:lstStyle/>
            <a:p>
              <a:r>
                <a:rPr lang="en-US" sz="1100" dirty="0" smtClean="0">
                  <a:latin typeface="Courier New" pitchFamily="49" charset="0"/>
                </a:rPr>
                <a:t>198.88.188.80</a:t>
              </a:r>
              <a:endParaRPr lang="en-US" sz="1100" dirty="0">
                <a:latin typeface="Courier New" pitchFamily="49" charset="0"/>
              </a:endParaRPr>
            </a:p>
          </p:txBody>
        </p:sp>
        <p:sp>
          <p:nvSpPr>
            <p:cNvPr id="75828" name="Line 66"/>
            <p:cNvSpPr>
              <a:spLocks noChangeShapeType="1"/>
            </p:cNvSpPr>
            <p:nvPr/>
          </p:nvSpPr>
          <p:spPr bwMode="auto">
            <a:xfrm flipH="1">
              <a:off x="7292340" y="3108960"/>
              <a:ext cx="335280" cy="51816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29" name="Oval 67"/>
            <p:cNvSpPr>
              <a:spLocks noChangeArrowheads="1"/>
            </p:cNvSpPr>
            <p:nvPr/>
          </p:nvSpPr>
          <p:spPr bwMode="auto">
            <a:xfrm>
              <a:off x="7208520" y="4404360"/>
              <a:ext cx="1173480" cy="345440"/>
            </a:xfrm>
            <a:prstGeom prst="ellipse">
              <a:avLst/>
            </a:prstGeom>
            <a:solidFill>
              <a:schemeClr val="bg1"/>
            </a:solidFill>
            <a:ln w="9525">
              <a:solidFill>
                <a:schemeClr val="tx1"/>
              </a:solidFill>
              <a:round/>
              <a:headEnd/>
              <a:tailEnd/>
            </a:ln>
          </p:spPr>
          <p:txBody>
            <a:bodyPr wrap="none" lIns="1005840" tIns="50941" rIns="0" bIns="50941" anchor="ctr"/>
            <a:lstStyle/>
            <a:p>
              <a:r>
                <a:rPr lang="en-US" sz="1100" dirty="0" smtClean="0">
                  <a:latin typeface="Courier New" pitchFamily="49" charset="0"/>
                </a:rPr>
                <a:t>206.41.12.34</a:t>
              </a:r>
              <a:endParaRPr lang="en-US" sz="1100" dirty="0">
                <a:latin typeface="Courier New" pitchFamily="49" charset="0"/>
              </a:endParaRPr>
            </a:p>
          </p:txBody>
        </p:sp>
        <p:sp>
          <p:nvSpPr>
            <p:cNvPr id="75830" name="Oval 68"/>
            <p:cNvSpPr>
              <a:spLocks noChangeArrowheads="1"/>
            </p:cNvSpPr>
            <p:nvPr/>
          </p:nvSpPr>
          <p:spPr bwMode="auto">
            <a:xfrm>
              <a:off x="8633460" y="4404360"/>
              <a:ext cx="1257300" cy="345440"/>
            </a:xfrm>
            <a:prstGeom prst="ellipse">
              <a:avLst/>
            </a:prstGeom>
            <a:solidFill>
              <a:schemeClr val="bg1"/>
            </a:solidFill>
            <a:ln w="9525">
              <a:solidFill>
                <a:schemeClr val="tx1"/>
              </a:solidFill>
              <a:round/>
              <a:headEnd/>
              <a:tailEnd/>
            </a:ln>
          </p:spPr>
          <p:txBody>
            <a:bodyPr wrap="none" lIns="1097280" tIns="50941" rIns="0" bIns="50941" anchor="ctr"/>
            <a:lstStyle/>
            <a:p>
              <a:r>
                <a:rPr lang="en-US" sz="1100" dirty="0" smtClean="0">
                  <a:latin typeface="Courier New" pitchFamily="49" charset="0"/>
                </a:rPr>
                <a:t>207.216.90.151</a:t>
              </a:r>
              <a:endParaRPr lang="en-US" sz="1100" dirty="0">
                <a:latin typeface="Courier New" pitchFamily="49" charset="0"/>
              </a:endParaRPr>
            </a:p>
          </p:txBody>
        </p:sp>
        <p:sp>
          <p:nvSpPr>
            <p:cNvPr id="75831" name="Line 69"/>
            <p:cNvSpPr>
              <a:spLocks noChangeShapeType="1"/>
            </p:cNvSpPr>
            <p:nvPr/>
          </p:nvSpPr>
          <p:spPr bwMode="auto">
            <a:xfrm flipH="1">
              <a:off x="7795260" y="3886200"/>
              <a:ext cx="754380" cy="51816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32" name="Line 70"/>
            <p:cNvSpPr>
              <a:spLocks noChangeShapeType="1"/>
            </p:cNvSpPr>
            <p:nvPr/>
          </p:nvSpPr>
          <p:spPr bwMode="auto">
            <a:xfrm>
              <a:off x="8717280" y="3886200"/>
              <a:ext cx="586740" cy="51816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33" name="Text Box 71"/>
            <p:cNvSpPr txBox="1">
              <a:spLocks noChangeArrowheads="1"/>
            </p:cNvSpPr>
            <p:nvPr/>
          </p:nvSpPr>
          <p:spPr bwMode="auto">
            <a:xfrm>
              <a:off x="5862162" y="3902393"/>
              <a:ext cx="699479" cy="349098"/>
            </a:xfrm>
            <a:prstGeom prst="rect">
              <a:avLst/>
            </a:prstGeom>
            <a:noFill/>
            <a:ln w="9525">
              <a:noFill/>
              <a:miter lim="800000"/>
              <a:headEnd/>
              <a:tailEnd/>
            </a:ln>
          </p:spPr>
          <p:txBody>
            <a:bodyPr wrap="none" lIns="101882" tIns="50941" rIns="101882" bIns="50941">
              <a:spAutoFit/>
            </a:bodyPr>
            <a:lstStyle/>
            <a:p>
              <a:pPr algn="l"/>
              <a:r>
                <a:rPr lang="en-US" sz="1600" b="1" dirty="0">
                  <a:solidFill>
                    <a:srgbClr val="FF0000"/>
                  </a:solidFill>
                  <a:latin typeface="Courier New" pitchFamily="49" charset="0"/>
                </a:rPr>
                <a:t>*/16</a:t>
              </a:r>
              <a:endParaRPr lang="en-US" sz="1600" dirty="0">
                <a:latin typeface="Courier New" pitchFamily="49" charset="0"/>
              </a:endParaRPr>
            </a:p>
          </p:txBody>
        </p:sp>
        <p:grpSp>
          <p:nvGrpSpPr>
            <p:cNvPr id="6" name="Group 72"/>
            <p:cNvGrpSpPr>
              <a:grpSpLocks/>
            </p:cNvGrpSpPr>
            <p:nvPr/>
          </p:nvGrpSpPr>
          <p:grpSpPr bwMode="auto">
            <a:xfrm>
              <a:off x="167640" y="6217923"/>
              <a:ext cx="1033780" cy="588328"/>
              <a:chOff x="2064" y="2256"/>
              <a:chExt cx="592" cy="327"/>
            </a:xfrm>
          </p:grpSpPr>
          <p:sp>
            <p:nvSpPr>
              <p:cNvPr id="75906" name="Oval 73"/>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914400" rIns="0" anchor="ctr"/>
              <a:lstStyle/>
              <a:p>
                <a:r>
                  <a:rPr lang="en-US" sz="1100" dirty="0" smtClean="0">
                    <a:latin typeface="Courier New" pitchFamily="49" charset="0"/>
                  </a:rPr>
                  <a:t>158.130.0.0</a:t>
                </a:r>
                <a:endParaRPr lang="en-US" sz="1100" dirty="0">
                  <a:latin typeface="Courier New" pitchFamily="49" charset="0"/>
                </a:endParaRPr>
              </a:p>
            </p:txBody>
          </p:sp>
          <p:sp>
            <p:nvSpPr>
              <p:cNvPr id="75907" name="Text Box 74"/>
              <p:cNvSpPr txBox="1">
                <a:spLocks noChangeArrowheads="1"/>
              </p:cNvSpPr>
              <p:nvPr/>
            </p:nvSpPr>
            <p:spPr bwMode="auto">
              <a:xfrm>
                <a:off x="2064" y="2438"/>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0xffff0000</a:t>
                </a:r>
                <a:endParaRPr lang="en-US" sz="1100" dirty="0">
                  <a:latin typeface="Courier New" pitchFamily="49" charset="0"/>
                </a:endParaRPr>
              </a:p>
            </p:txBody>
          </p:sp>
        </p:grpSp>
        <p:grpSp>
          <p:nvGrpSpPr>
            <p:cNvPr id="7" name="Group 75"/>
            <p:cNvGrpSpPr>
              <a:grpSpLocks/>
            </p:cNvGrpSpPr>
            <p:nvPr/>
          </p:nvGrpSpPr>
          <p:grpSpPr bwMode="auto">
            <a:xfrm>
              <a:off x="1508760" y="6217923"/>
              <a:ext cx="1033780" cy="588328"/>
              <a:chOff x="2064" y="2256"/>
              <a:chExt cx="592" cy="327"/>
            </a:xfrm>
          </p:grpSpPr>
          <p:sp>
            <p:nvSpPr>
              <p:cNvPr id="75904" name="Oval 76"/>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914400" rIns="0" anchor="ctr"/>
              <a:lstStyle/>
              <a:p>
                <a:r>
                  <a:rPr lang="en-US" sz="1100" dirty="0" smtClean="0">
                    <a:latin typeface="Courier New" pitchFamily="49" charset="0"/>
                  </a:rPr>
                  <a:t>158.130.2.0</a:t>
                </a:r>
                <a:endParaRPr lang="en-US" sz="1100" dirty="0">
                  <a:latin typeface="Courier New" pitchFamily="49" charset="0"/>
                </a:endParaRPr>
              </a:p>
            </p:txBody>
          </p:sp>
          <p:sp>
            <p:nvSpPr>
              <p:cNvPr id="75905" name="Text Box 77"/>
              <p:cNvSpPr txBox="1">
                <a:spLocks noChangeArrowheads="1"/>
              </p:cNvSpPr>
              <p:nvPr/>
            </p:nvSpPr>
            <p:spPr bwMode="auto">
              <a:xfrm>
                <a:off x="2064" y="2438"/>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0xffffff00</a:t>
                </a:r>
                <a:endParaRPr lang="en-US" sz="1100" dirty="0">
                  <a:latin typeface="Courier New" pitchFamily="49" charset="0"/>
                </a:endParaRPr>
              </a:p>
            </p:txBody>
          </p:sp>
        </p:grpSp>
        <p:grpSp>
          <p:nvGrpSpPr>
            <p:cNvPr id="8" name="Group 78"/>
            <p:cNvGrpSpPr>
              <a:grpSpLocks/>
            </p:cNvGrpSpPr>
            <p:nvPr/>
          </p:nvGrpSpPr>
          <p:grpSpPr bwMode="auto">
            <a:xfrm>
              <a:off x="2762568" y="6217917"/>
              <a:ext cx="1037273" cy="735859"/>
              <a:chOff x="2062" y="2256"/>
              <a:chExt cx="594" cy="409"/>
            </a:xfrm>
          </p:grpSpPr>
          <p:sp>
            <p:nvSpPr>
              <p:cNvPr id="75902" name="Oval 79"/>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914400" rIns="0" anchor="ctr"/>
              <a:lstStyle/>
              <a:p>
                <a:r>
                  <a:rPr lang="en-US" sz="1100" dirty="0" smtClean="0">
                    <a:latin typeface="Courier New" pitchFamily="49" charset="0"/>
                  </a:rPr>
                  <a:t>158.130.4.0</a:t>
                </a:r>
                <a:endParaRPr lang="en-US" sz="1100" dirty="0">
                  <a:latin typeface="Courier New" pitchFamily="49" charset="0"/>
                </a:endParaRPr>
              </a:p>
            </p:txBody>
          </p:sp>
          <p:sp>
            <p:nvSpPr>
              <p:cNvPr id="75903" name="Text Box 80"/>
              <p:cNvSpPr txBox="1">
                <a:spLocks noChangeArrowheads="1"/>
              </p:cNvSpPr>
              <p:nvPr/>
            </p:nvSpPr>
            <p:spPr bwMode="auto">
              <a:xfrm>
                <a:off x="2064" y="2438"/>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0xffffff00</a:t>
                </a:r>
                <a:endParaRPr lang="en-US" sz="1100" dirty="0">
                  <a:latin typeface="Courier New" pitchFamily="49" charset="0"/>
                </a:endParaRPr>
              </a:p>
            </p:txBody>
          </p:sp>
          <p:sp>
            <p:nvSpPr>
              <p:cNvPr id="143" name="Text Box 80"/>
              <p:cNvSpPr txBox="1">
                <a:spLocks noChangeArrowheads="1"/>
              </p:cNvSpPr>
              <p:nvPr/>
            </p:nvSpPr>
            <p:spPr bwMode="auto">
              <a:xfrm>
                <a:off x="2062" y="2520"/>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0xfffffc00</a:t>
                </a:r>
                <a:endParaRPr lang="en-US" sz="1100" dirty="0">
                  <a:latin typeface="Courier New" pitchFamily="49" charset="0"/>
                </a:endParaRPr>
              </a:p>
            </p:txBody>
          </p:sp>
        </p:grpSp>
        <p:grpSp>
          <p:nvGrpSpPr>
            <p:cNvPr id="9" name="Group 81"/>
            <p:cNvGrpSpPr>
              <a:grpSpLocks/>
            </p:cNvGrpSpPr>
            <p:nvPr/>
          </p:nvGrpSpPr>
          <p:grpSpPr bwMode="auto">
            <a:xfrm>
              <a:off x="4023360" y="6217923"/>
              <a:ext cx="1033780" cy="588328"/>
              <a:chOff x="2064" y="2256"/>
              <a:chExt cx="592" cy="327"/>
            </a:xfrm>
          </p:grpSpPr>
          <p:sp>
            <p:nvSpPr>
              <p:cNvPr id="75900" name="Oval 82"/>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914400" rIns="0" anchor="ctr"/>
              <a:lstStyle/>
              <a:p>
                <a:r>
                  <a:rPr lang="en-US" sz="1100" dirty="0" smtClean="0">
                    <a:latin typeface="Courier New" pitchFamily="49" charset="0"/>
                  </a:rPr>
                  <a:t>158.130.6.0</a:t>
                </a:r>
                <a:endParaRPr lang="en-US" sz="1100" dirty="0">
                  <a:latin typeface="Courier New" pitchFamily="49" charset="0"/>
                </a:endParaRPr>
              </a:p>
            </p:txBody>
          </p:sp>
          <p:sp>
            <p:nvSpPr>
              <p:cNvPr id="75901" name="Text Box 83"/>
              <p:cNvSpPr txBox="1">
                <a:spLocks noChangeArrowheads="1"/>
              </p:cNvSpPr>
              <p:nvPr/>
            </p:nvSpPr>
            <p:spPr bwMode="auto">
              <a:xfrm>
                <a:off x="2064" y="2438"/>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0xffffff00</a:t>
                </a:r>
                <a:endParaRPr lang="en-US" sz="1100" dirty="0">
                  <a:latin typeface="Courier New" pitchFamily="49" charset="0"/>
                </a:endParaRPr>
              </a:p>
            </p:txBody>
          </p:sp>
        </p:grpSp>
        <p:grpSp>
          <p:nvGrpSpPr>
            <p:cNvPr id="10" name="Group 84"/>
            <p:cNvGrpSpPr>
              <a:grpSpLocks/>
            </p:cNvGrpSpPr>
            <p:nvPr/>
          </p:nvGrpSpPr>
          <p:grpSpPr bwMode="auto">
            <a:xfrm>
              <a:off x="5196840" y="6217923"/>
              <a:ext cx="1033780" cy="588328"/>
              <a:chOff x="2064" y="2256"/>
              <a:chExt cx="592" cy="327"/>
            </a:xfrm>
          </p:grpSpPr>
          <p:sp>
            <p:nvSpPr>
              <p:cNvPr id="75898" name="Oval 85"/>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914400" rIns="0" anchor="ctr"/>
              <a:lstStyle/>
              <a:p>
                <a:r>
                  <a:rPr lang="en-US" sz="1100" dirty="0" smtClean="0">
                    <a:latin typeface="Courier New" pitchFamily="49" charset="0"/>
                  </a:rPr>
                  <a:t>158.130.8.0</a:t>
                </a:r>
                <a:endParaRPr lang="en-US" sz="1100" dirty="0">
                  <a:latin typeface="Courier New" pitchFamily="49" charset="0"/>
                </a:endParaRPr>
              </a:p>
            </p:txBody>
          </p:sp>
          <p:sp>
            <p:nvSpPr>
              <p:cNvPr id="75899" name="Text Box 86"/>
              <p:cNvSpPr txBox="1">
                <a:spLocks noChangeArrowheads="1"/>
              </p:cNvSpPr>
              <p:nvPr/>
            </p:nvSpPr>
            <p:spPr bwMode="auto">
              <a:xfrm>
                <a:off x="2064" y="2438"/>
                <a:ext cx="592"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0xffffff00</a:t>
                </a:r>
                <a:endParaRPr lang="en-US" sz="1100" dirty="0">
                  <a:latin typeface="Courier New" pitchFamily="49" charset="0"/>
                </a:endParaRPr>
              </a:p>
            </p:txBody>
          </p:sp>
        </p:grpSp>
        <p:grpSp>
          <p:nvGrpSpPr>
            <p:cNvPr id="11" name="Group 87"/>
            <p:cNvGrpSpPr>
              <a:grpSpLocks/>
            </p:cNvGrpSpPr>
            <p:nvPr/>
          </p:nvGrpSpPr>
          <p:grpSpPr bwMode="auto">
            <a:xfrm>
              <a:off x="6335395" y="6217923"/>
              <a:ext cx="1086168" cy="588328"/>
              <a:chOff x="2064" y="2256"/>
              <a:chExt cx="576" cy="327"/>
            </a:xfrm>
          </p:grpSpPr>
          <p:sp>
            <p:nvSpPr>
              <p:cNvPr id="75896" name="Oval 88"/>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914400" rIns="0" anchor="ctr"/>
              <a:lstStyle/>
              <a:p>
                <a:r>
                  <a:rPr lang="en-US" sz="1100" dirty="0" smtClean="0">
                    <a:latin typeface="Courier New" pitchFamily="49" charset="0"/>
                  </a:rPr>
                  <a:t>158.130.10.0</a:t>
                </a:r>
                <a:endParaRPr lang="en-US" sz="1100" dirty="0">
                  <a:latin typeface="Courier New" pitchFamily="49" charset="0"/>
                </a:endParaRPr>
              </a:p>
            </p:txBody>
          </p:sp>
          <p:sp>
            <p:nvSpPr>
              <p:cNvPr id="75897" name="Text Box 89"/>
              <p:cNvSpPr txBox="1">
                <a:spLocks noChangeArrowheads="1"/>
              </p:cNvSpPr>
              <p:nvPr/>
            </p:nvSpPr>
            <p:spPr bwMode="auto">
              <a:xfrm>
                <a:off x="2064" y="2438"/>
                <a:ext cx="548"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0xffffff00</a:t>
                </a:r>
                <a:endParaRPr lang="en-US" sz="1100" dirty="0">
                  <a:latin typeface="Courier New" pitchFamily="49" charset="0"/>
                </a:endParaRPr>
              </a:p>
            </p:txBody>
          </p:sp>
        </p:grpSp>
        <p:grpSp>
          <p:nvGrpSpPr>
            <p:cNvPr id="12" name="Group 90"/>
            <p:cNvGrpSpPr>
              <a:grpSpLocks/>
            </p:cNvGrpSpPr>
            <p:nvPr/>
          </p:nvGrpSpPr>
          <p:grpSpPr bwMode="auto">
            <a:xfrm>
              <a:off x="7592695" y="6217923"/>
              <a:ext cx="1086168" cy="588328"/>
              <a:chOff x="2064" y="2256"/>
              <a:chExt cx="576" cy="327"/>
            </a:xfrm>
          </p:grpSpPr>
          <p:sp>
            <p:nvSpPr>
              <p:cNvPr id="75894" name="Oval 91"/>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1005840" rIns="0" anchor="ctr"/>
              <a:lstStyle/>
              <a:p>
                <a:r>
                  <a:rPr lang="en-US" sz="1100" dirty="0" smtClean="0">
                    <a:latin typeface="Courier New" pitchFamily="49" charset="0"/>
                  </a:rPr>
                  <a:t>158.130.12.0</a:t>
                </a:r>
                <a:endParaRPr lang="en-US" sz="1100" dirty="0">
                  <a:latin typeface="Courier New" pitchFamily="49" charset="0"/>
                </a:endParaRPr>
              </a:p>
            </p:txBody>
          </p:sp>
          <p:sp>
            <p:nvSpPr>
              <p:cNvPr id="75895" name="Text Box 92"/>
              <p:cNvSpPr txBox="1">
                <a:spLocks noChangeArrowheads="1"/>
              </p:cNvSpPr>
              <p:nvPr/>
            </p:nvSpPr>
            <p:spPr bwMode="auto">
              <a:xfrm>
                <a:off x="2064" y="2438"/>
                <a:ext cx="548"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0xffffff00</a:t>
                </a:r>
                <a:endParaRPr lang="en-US" sz="1100" dirty="0">
                  <a:latin typeface="Courier New" pitchFamily="49" charset="0"/>
                </a:endParaRPr>
              </a:p>
            </p:txBody>
          </p:sp>
        </p:grpSp>
        <p:grpSp>
          <p:nvGrpSpPr>
            <p:cNvPr id="13" name="Group 93"/>
            <p:cNvGrpSpPr>
              <a:grpSpLocks/>
            </p:cNvGrpSpPr>
            <p:nvPr/>
          </p:nvGrpSpPr>
          <p:grpSpPr bwMode="auto">
            <a:xfrm>
              <a:off x="8801101" y="6217923"/>
              <a:ext cx="1052989" cy="588328"/>
              <a:chOff x="2064" y="2256"/>
              <a:chExt cx="576" cy="327"/>
            </a:xfrm>
          </p:grpSpPr>
          <p:sp>
            <p:nvSpPr>
              <p:cNvPr id="75892" name="Oval 94"/>
              <p:cNvSpPr>
                <a:spLocks noChangeArrowheads="1"/>
              </p:cNvSpPr>
              <p:nvPr/>
            </p:nvSpPr>
            <p:spPr bwMode="auto">
              <a:xfrm>
                <a:off x="2064" y="2256"/>
                <a:ext cx="576" cy="192"/>
              </a:xfrm>
              <a:prstGeom prst="ellipse">
                <a:avLst/>
              </a:prstGeom>
              <a:solidFill>
                <a:schemeClr val="bg1"/>
              </a:solidFill>
              <a:ln w="9525">
                <a:solidFill>
                  <a:schemeClr val="tx1"/>
                </a:solidFill>
                <a:round/>
                <a:headEnd/>
                <a:tailEnd/>
              </a:ln>
            </p:spPr>
            <p:txBody>
              <a:bodyPr wrap="none" lIns="914400" rIns="0" anchor="ctr"/>
              <a:lstStyle/>
              <a:p>
                <a:r>
                  <a:rPr lang="en-US" sz="1100" dirty="0" smtClean="0">
                    <a:latin typeface="Courier New" pitchFamily="49" charset="0"/>
                  </a:rPr>
                  <a:t>158.130.14.0</a:t>
                </a:r>
                <a:endParaRPr lang="en-US" sz="1100" dirty="0">
                  <a:latin typeface="Courier New" pitchFamily="49" charset="0"/>
                </a:endParaRPr>
              </a:p>
            </p:txBody>
          </p:sp>
          <p:sp>
            <p:nvSpPr>
              <p:cNvPr id="75893" name="Text Box 95"/>
              <p:cNvSpPr txBox="1">
                <a:spLocks noChangeArrowheads="1"/>
              </p:cNvSpPr>
              <p:nvPr/>
            </p:nvSpPr>
            <p:spPr bwMode="auto">
              <a:xfrm>
                <a:off x="2064" y="2438"/>
                <a:ext cx="566" cy="145"/>
              </a:xfrm>
              <a:prstGeom prst="rect">
                <a:avLst/>
              </a:prstGeom>
              <a:noFill/>
              <a:ln w="9525">
                <a:noFill/>
                <a:miter lim="800000"/>
                <a:headEnd/>
                <a:tailEnd/>
              </a:ln>
            </p:spPr>
            <p:txBody>
              <a:bodyPr wrap="none">
                <a:spAutoFit/>
              </a:bodyPr>
              <a:lstStyle/>
              <a:p>
                <a:pPr algn="l"/>
                <a:r>
                  <a:rPr lang="en-US" sz="1100" b="1" dirty="0" smtClean="0">
                    <a:solidFill>
                      <a:srgbClr val="00CC00"/>
                    </a:solidFill>
                    <a:latin typeface="Courier New" pitchFamily="49" charset="0"/>
                  </a:rPr>
                  <a:t>0xffffff00</a:t>
                </a:r>
                <a:endParaRPr lang="en-US" sz="1100" dirty="0">
                  <a:latin typeface="Courier New" pitchFamily="49" charset="0"/>
                </a:endParaRPr>
              </a:p>
            </p:txBody>
          </p:sp>
        </p:grpSp>
        <p:sp>
          <p:nvSpPr>
            <p:cNvPr id="75842" name="Line 96"/>
            <p:cNvSpPr>
              <a:spLocks noChangeShapeType="1"/>
            </p:cNvSpPr>
            <p:nvPr/>
          </p:nvSpPr>
          <p:spPr bwMode="auto">
            <a:xfrm flipH="1">
              <a:off x="670560" y="5872480"/>
              <a:ext cx="58674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43" name="Line 97"/>
            <p:cNvSpPr>
              <a:spLocks noChangeShapeType="1"/>
            </p:cNvSpPr>
            <p:nvPr/>
          </p:nvSpPr>
          <p:spPr bwMode="auto">
            <a:xfrm>
              <a:off x="1424940" y="5872480"/>
              <a:ext cx="58674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44" name="Line 98"/>
            <p:cNvSpPr>
              <a:spLocks noChangeShapeType="1"/>
            </p:cNvSpPr>
            <p:nvPr/>
          </p:nvSpPr>
          <p:spPr bwMode="auto">
            <a:xfrm flipH="1">
              <a:off x="3268980" y="5872480"/>
              <a:ext cx="58674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45" name="Line 99"/>
            <p:cNvSpPr>
              <a:spLocks noChangeShapeType="1"/>
            </p:cNvSpPr>
            <p:nvPr/>
          </p:nvSpPr>
          <p:spPr bwMode="auto">
            <a:xfrm>
              <a:off x="4023360" y="5872480"/>
              <a:ext cx="50292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46" name="Line 100"/>
            <p:cNvSpPr>
              <a:spLocks noChangeShapeType="1"/>
            </p:cNvSpPr>
            <p:nvPr/>
          </p:nvSpPr>
          <p:spPr bwMode="auto">
            <a:xfrm flipH="1">
              <a:off x="5699760" y="5872480"/>
              <a:ext cx="50292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47" name="Line 101"/>
            <p:cNvSpPr>
              <a:spLocks noChangeShapeType="1"/>
            </p:cNvSpPr>
            <p:nvPr/>
          </p:nvSpPr>
          <p:spPr bwMode="auto">
            <a:xfrm>
              <a:off x="6370320" y="5872480"/>
              <a:ext cx="50292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48" name="Line 102"/>
            <p:cNvSpPr>
              <a:spLocks noChangeShapeType="1"/>
            </p:cNvSpPr>
            <p:nvPr/>
          </p:nvSpPr>
          <p:spPr bwMode="auto">
            <a:xfrm flipH="1">
              <a:off x="8130540" y="5872480"/>
              <a:ext cx="50292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49" name="Line 103"/>
            <p:cNvSpPr>
              <a:spLocks noChangeShapeType="1"/>
            </p:cNvSpPr>
            <p:nvPr/>
          </p:nvSpPr>
          <p:spPr bwMode="auto">
            <a:xfrm>
              <a:off x="8801100" y="5872480"/>
              <a:ext cx="502920" cy="34544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50" name="Oval 104"/>
            <p:cNvSpPr>
              <a:spLocks noChangeArrowheads="1"/>
            </p:cNvSpPr>
            <p:nvPr/>
          </p:nvSpPr>
          <p:spPr bwMode="auto">
            <a:xfrm>
              <a:off x="6035040" y="4318000"/>
              <a:ext cx="1089660" cy="345440"/>
            </a:xfrm>
            <a:prstGeom prst="ellipse">
              <a:avLst/>
            </a:prstGeom>
            <a:solidFill>
              <a:schemeClr val="bg1"/>
            </a:solidFill>
            <a:ln w="9525">
              <a:solidFill>
                <a:schemeClr val="tx1"/>
              </a:solidFill>
              <a:round/>
              <a:headEnd/>
              <a:tailEnd/>
            </a:ln>
          </p:spPr>
          <p:txBody>
            <a:bodyPr wrap="none" lIns="1097280" tIns="50941" rIns="0" bIns="50941" anchor="ctr"/>
            <a:lstStyle/>
            <a:p>
              <a:r>
                <a:rPr lang="en-US" sz="1100" dirty="0" smtClean="0">
                  <a:latin typeface="Courier New" pitchFamily="49" charset="0"/>
                </a:rPr>
                <a:t>158.130.32.18</a:t>
              </a:r>
              <a:endParaRPr lang="en-US" sz="1100" dirty="0">
                <a:latin typeface="Courier New" pitchFamily="49" charset="0"/>
              </a:endParaRPr>
            </a:p>
          </p:txBody>
        </p:sp>
        <p:sp>
          <p:nvSpPr>
            <p:cNvPr id="75851" name="Line 105"/>
            <p:cNvSpPr>
              <a:spLocks noChangeShapeType="1"/>
            </p:cNvSpPr>
            <p:nvPr/>
          </p:nvSpPr>
          <p:spPr bwMode="auto">
            <a:xfrm>
              <a:off x="6370320" y="3886200"/>
              <a:ext cx="251460" cy="431800"/>
            </a:xfrm>
            <a:prstGeom prst="line">
              <a:avLst/>
            </a:prstGeom>
            <a:noFill/>
            <a:ln w="28575">
              <a:solidFill>
                <a:schemeClr val="tx1"/>
              </a:solidFill>
              <a:round/>
              <a:headEnd/>
              <a:tailEnd/>
            </a:ln>
          </p:spPr>
          <p:txBody>
            <a:bodyPr wrap="none" lIns="101882" tIns="50941" rIns="101882" bIns="50941" anchor="ctr"/>
            <a:lstStyle/>
            <a:p>
              <a:endParaRPr lang="en-US"/>
            </a:p>
          </p:txBody>
        </p:sp>
        <p:sp>
          <p:nvSpPr>
            <p:cNvPr id="75852" name="Text Box 106"/>
            <p:cNvSpPr txBox="1">
              <a:spLocks noChangeArrowheads="1"/>
            </p:cNvSpPr>
            <p:nvPr/>
          </p:nvSpPr>
          <p:spPr bwMode="auto">
            <a:xfrm>
              <a:off x="1795145" y="112268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53" name="Text Box 107"/>
            <p:cNvSpPr txBox="1">
              <a:spLocks noChangeArrowheads="1"/>
            </p:cNvSpPr>
            <p:nvPr/>
          </p:nvSpPr>
          <p:spPr bwMode="auto">
            <a:xfrm>
              <a:off x="670560" y="181356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54" name="Text Box 108"/>
            <p:cNvSpPr txBox="1">
              <a:spLocks noChangeArrowheads="1"/>
            </p:cNvSpPr>
            <p:nvPr/>
          </p:nvSpPr>
          <p:spPr bwMode="auto">
            <a:xfrm>
              <a:off x="5483225" y="172720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55" name="Text Box 109"/>
            <p:cNvSpPr txBox="1">
              <a:spLocks noChangeArrowheads="1"/>
            </p:cNvSpPr>
            <p:nvPr/>
          </p:nvSpPr>
          <p:spPr bwMode="auto">
            <a:xfrm>
              <a:off x="3939540" y="241808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56" name="Text Box 110"/>
            <p:cNvSpPr txBox="1">
              <a:spLocks noChangeArrowheads="1"/>
            </p:cNvSpPr>
            <p:nvPr/>
          </p:nvSpPr>
          <p:spPr bwMode="auto">
            <a:xfrm>
              <a:off x="2766060" y="310896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57" name="Text Box 111"/>
            <p:cNvSpPr txBox="1">
              <a:spLocks noChangeArrowheads="1"/>
            </p:cNvSpPr>
            <p:nvPr/>
          </p:nvSpPr>
          <p:spPr bwMode="auto">
            <a:xfrm>
              <a:off x="4980305" y="31953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58" name="Text Box 112"/>
            <p:cNvSpPr txBox="1">
              <a:spLocks noChangeArrowheads="1"/>
            </p:cNvSpPr>
            <p:nvPr/>
          </p:nvSpPr>
          <p:spPr bwMode="auto">
            <a:xfrm>
              <a:off x="7159625" y="31953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59" name="Text Box 113"/>
            <p:cNvSpPr txBox="1">
              <a:spLocks noChangeArrowheads="1"/>
            </p:cNvSpPr>
            <p:nvPr/>
          </p:nvSpPr>
          <p:spPr bwMode="auto">
            <a:xfrm>
              <a:off x="7746365" y="241808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0" name="Text Box 114"/>
            <p:cNvSpPr txBox="1">
              <a:spLocks noChangeArrowheads="1"/>
            </p:cNvSpPr>
            <p:nvPr/>
          </p:nvSpPr>
          <p:spPr bwMode="auto">
            <a:xfrm>
              <a:off x="7914005" y="388620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1" name="Text Box 115"/>
            <p:cNvSpPr txBox="1">
              <a:spLocks noChangeArrowheads="1"/>
            </p:cNvSpPr>
            <p:nvPr/>
          </p:nvSpPr>
          <p:spPr bwMode="auto">
            <a:xfrm>
              <a:off x="8081645" y="57861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2" name="Text Box 116"/>
            <p:cNvSpPr txBox="1">
              <a:spLocks noChangeArrowheads="1"/>
            </p:cNvSpPr>
            <p:nvPr/>
          </p:nvSpPr>
          <p:spPr bwMode="auto">
            <a:xfrm>
              <a:off x="5615940" y="379984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3" name="Text Box 117"/>
            <p:cNvSpPr txBox="1">
              <a:spLocks noChangeArrowheads="1"/>
            </p:cNvSpPr>
            <p:nvPr/>
          </p:nvSpPr>
          <p:spPr bwMode="auto">
            <a:xfrm>
              <a:off x="6621780" y="518160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4" name="Text Box 118"/>
            <p:cNvSpPr txBox="1">
              <a:spLocks noChangeArrowheads="1"/>
            </p:cNvSpPr>
            <p:nvPr/>
          </p:nvSpPr>
          <p:spPr bwMode="auto">
            <a:xfrm>
              <a:off x="5699760" y="57861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5" name="Text Box 119"/>
            <p:cNvSpPr txBox="1">
              <a:spLocks noChangeArrowheads="1"/>
            </p:cNvSpPr>
            <p:nvPr/>
          </p:nvSpPr>
          <p:spPr bwMode="auto">
            <a:xfrm>
              <a:off x="3939540" y="44907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6" name="Text Box 120"/>
            <p:cNvSpPr txBox="1">
              <a:spLocks noChangeArrowheads="1"/>
            </p:cNvSpPr>
            <p:nvPr/>
          </p:nvSpPr>
          <p:spPr bwMode="auto">
            <a:xfrm>
              <a:off x="3185160" y="587248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7" name="Text Box 121"/>
            <p:cNvSpPr txBox="1">
              <a:spLocks noChangeArrowheads="1"/>
            </p:cNvSpPr>
            <p:nvPr/>
          </p:nvSpPr>
          <p:spPr bwMode="auto">
            <a:xfrm>
              <a:off x="670560" y="57861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8" name="Text Box 122"/>
            <p:cNvSpPr txBox="1">
              <a:spLocks noChangeArrowheads="1"/>
            </p:cNvSpPr>
            <p:nvPr/>
          </p:nvSpPr>
          <p:spPr bwMode="auto">
            <a:xfrm>
              <a:off x="1711325" y="5181600"/>
              <a:ext cx="308346" cy="349098"/>
            </a:xfrm>
            <a:prstGeom prst="rect">
              <a:avLst/>
            </a:prstGeom>
            <a:noFill/>
            <a:ln w="9525">
              <a:noFill/>
              <a:miter lim="800000"/>
              <a:headEnd/>
              <a:tailEnd/>
            </a:ln>
          </p:spPr>
          <p:txBody>
            <a:bodyPr wrap="none" lIns="101882" tIns="50941" rIns="101882" bIns="50941">
              <a:spAutoFit/>
            </a:bodyPr>
            <a:lstStyle/>
            <a:p>
              <a:pPr algn="l"/>
              <a:r>
                <a:rPr lang="en-US" sz="1600" dirty="0" smtClean="0">
                  <a:latin typeface="Times New Roman" pitchFamily="18" charset="0"/>
                </a:rPr>
                <a:t>0</a:t>
              </a:r>
              <a:endParaRPr lang="en-US" sz="1600" dirty="0">
                <a:latin typeface="Times New Roman" pitchFamily="18" charset="0"/>
              </a:endParaRPr>
            </a:p>
          </p:txBody>
        </p:sp>
        <p:sp>
          <p:nvSpPr>
            <p:cNvPr id="75869" name="Text Box 123"/>
            <p:cNvSpPr txBox="1">
              <a:spLocks noChangeArrowheads="1"/>
            </p:cNvSpPr>
            <p:nvPr/>
          </p:nvSpPr>
          <p:spPr bwMode="auto">
            <a:xfrm>
              <a:off x="1627505" y="57861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0" name="Text Box 124"/>
            <p:cNvSpPr txBox="1">
              <a:spLocks noChangeArrowheads="1"/>
            </p:cNvSpPr>
            <p:nvPr/>
          </p:nvSpPr>
          <p:spPr bwMode="auto">
            <a:xfrm>
              <a:off x="4274820" y="5814907"/>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1" name="Text Box 125"/>
            <p:cNvSpPr txBox="1">
              <a:spLocks noChangeArrowheads="1"/>
            </p:cNvSpPr>
            <p:nvPr/>
          </p:nvSpPr>
          <p:spPr bwMode="auto">
            <a:xfrm>
              <a:off x="6565900" y="57861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2" name="Text Box 126"/>
            <p:cNvSpPr txBox="1">
              <a:spLocks noChangeArrowheads="1"/>
            </p:cNvSpPr>
            <p:nvPr/>
          </p:nvSpPr>
          <p:spPr bwMode="auto">
            <a:xfrm>
              <a:off x="9052560" y="5814907"/>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3" name="Text Box 127"/>
            <p:cNvSpPr txBox="1">
              <a:spLocks noChangeArrowheads="1"/>
            </p:cNvSpPr>
            <p:nvPr/>
          </p:nvSpPr>
          <p:spPr bwMode="auto">
            <a:xfrm>
              <a:off x="8926830" y="388620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4" name="Text Box 128"/>
            <p:cNvSpPr txBox="1">
              <a:spLocks noChangeArrowheads="1"/>
            </p:cNvSpPr>
            <p:nvPr/>
          </p:nvSpPr>
          <p:spPr bwMode="auto">
            <a:xfrm>
              <a:off x="5713730" y="440436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5" name="Text Box 129"/>
            <p:cNvSpPr txBox="1">
              <a:spLocks noChangeArrowheads="1"/>
            </p:cNvSpPr>
            <p:nvPr/>
          </p:nvSpPr>
          <p:spPr bwMode="auto">
            <a:xfrm>
              <a:off x="6475095" y="3986953"/>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6" name="Text Box 130"/>
            <p:cNvSpPr txBox="1">
              <a:spLocks noChangeArrowheads="1"/>
            </p:cNvSpPr>
            <p:nvPr/>
          </p:nvSpPr>
          <p:spPr bwMode="auto">
            <a:xfrm>
              <a:off x="8221345" y="3123353"/>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7" name="Text Box 131"/>
            <p:cNvSpPr txBox="1">
              <a:spLocks noChangeArrowheads="1"/>
            </p:cNvSpPr>
            <p:nvPr/>
          </p:nvSpPr>
          <p:spPr bwMode="auto">
            <a:xfrm>
              <a:off x="8836025" y="241808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8" name="Text Box 132"/>
            <p:cNvSpPr txBox="1">
              <a:spLocks noChangeArrowheads="1"/>
            </p:cNvSpPr>
            <p:nvPr/>
          </p:nvSpPr>
          <p:spPr bwMode="auto">
            <a:xfrm>
              <a:off x="7208520" y="1741593"/>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79" name="Text Box 133"/>
            <p:cNvSpPr txBox="1">
              <a:spLocks noChangeArrowheads="1"/>
            </p:cNvSpPr>
            <p:nvPr/>
          </p:nvSpPr>
          <p:spPr bwMode="auto">
            <a:xfrm>
              <a:off x="6035040" y="315214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80" name="Text Box 134"/>
            <p:cNvSpPr txBox="1">
              <a:spLocks noChangeArrowheads="1"/>
            </p:cNvSpPr>
            <p:nvPr/>
          </p:nvSpPr>
          <p:spPr bwMode="auto">
            <a:xfrm>
              <a:off x="3688080" y="310896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81" name="Text Box 135"/>
            <p:cNvSpPr txBox="1">
              <a:spLocks noChangeArrowheads="1"/>
            </p:cNvSpPr>
            <p:nvPr/>
          </p:nvSpPr>
          <p:spPr bwMode="auto">
            <a:xfrm>
              <a:off x="5287645" y="241808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82" name="Text Box 136"/>
            <p:cNvSpPr txBox="1">
              <a:spLocks noChangeArrowheads="1"/>
            </p:cNvSpPr>
            <p:nvPr/>
          </p:nvSpPr>
          <p:spPr bwMode="auto">
            <a:xfrm>
              <a:off x="3688080" y="1021927"/>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83" name="Text Box 137"/>
            <p:cNvSpPr txBox="1">
              <a:spLocks noChangeArrowheads="1"/>
            </p:cNvSpPr>
            <p:nvPr/>
          </p:nvSpPr>
          <p:spPr bwMode="auto">
            <a:xfrm>
              <a:off x="1878965" y="18999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84" name="Text Box 138"/>
            <p:cNvSpPr txBox="1">
              <a:spLocks noChangeArrowheads="1"/>
            </p:cNvSpPr>
            <p:nvPr/>
          </p:nvSpPr>
          <p:spPr bwMode="auto">
            <a:xfrm>
              <a:off x="7990840" y="51384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5885" name="Text Box 139"/>
            <p:cNvSpPr txBox="1">
              <a:spLocks noChangeArrowheads="1"/>
            </p:cNvSpPr>
            <p:nvPr/>
          </p:nvSpPr>
          <p:spPr bwMode="auto">
            <a:xfrm>
              <a:off x="3185160" y="5138420"/>
              <a:ext cx="308346" cy="349098"/>
            </a:xfrm>
            <a:prstGeom prst="rect">
              <a:avLst/>
            </a:prstGeom>
            <a:noFill/>
            <a:ln w="9525">
              <a:noFill/>
              <a:miter lim="800000"/>
              <a:headEnd/>
              <a:tailEnd/>
            </a:ln>
          </p:spPr>
          <p:txBody>
            <a:bodyPr wrap="none" lIns="101882" tIns="50941" rIns="101882" bIns="50941">
              <a:spAutoFit/>
            </a:bodyPr>
            <a:lstStyle/>
            <a:p>
              <a:pPr algn="l"/>
              <a:r>
                <a:rPr lang="en-US" sz="1600" dirty="0">
                  <a:latin typeface="Times New Roman" pitchFamily="18" charset="0"/>
                </a:rPr>
                <a:t>1</a:t>
              </a:r>
            </a:p>
          </p:txBody>
        </p:sp>
        <p:sp>
          <p:nvSpPr>
            <p:cNvPr id="70766" name="Text Box 140"/>
            <p:cNvSpPr txBox="1">
              <a:spLocks noChangeArrowheads="1"/>
            </p:cNvSpPr>
            <p:nvPr/>
          </p:nvSpPr>
          <p:spPr bwMode="auto">
            <a:xfrm>
              <a:off x="1" y="3886200"/>
              <a:ext cx="2980552" cy="1118540"/>
            </a:xfrm>
            <a:prstGeom prst="rect">
              <a:avLst/>
            </a:prstGeom>
            <a:noFill/>
            <a:ln w="9525">
              <a:noFill/>
              <a:miter lim="800000"/>
              <a:headEnd/>
              <a:tailEnd/>
            </a:ln>
          </p:spPr>
          <p:txBody>
            <a:bodyPr wrap="none" lIns="101882" tIns="50941" rIns="101882" bIns="50941">
              <a:spAutoFit/>
            </a:bodyPr>
            <a:lstStyle/>
            <a:p>
              <a:pPr algn="l">
                <a:defRPr/>
              </a:pPr>
              <a:r>
                <a:rPr lang="en-US" sz="2200" dirty="0">
                  <a:solidFill>
                    <a:srgbClr val="00CC00"/>
                  </a:solidFill>
                  <a:latin typeface="+mn-lt"/>
                </a:rPr>
                <a:t>Route mask</a:t>
              </a:r>
              <a:endParaRPr lang="en-US" dirty="0">
                <a:latin typeface="+mn-lt"/>
              </a:endParaRPr>
            </a:p>
            <a:p>
              <a:pPr algn="l">
                <a:defRPr/>
              </a:pPr>
              <a:r>
                <a:rPr lang="en-US" sz="2200" dirty="0">
                  <a:solidFill>
                    <a:srgbClr val="FF0000"/>
                  </a:solidFill>
                  <a:latin typeface="+mn-lt"/>
                </a:rPr>
                <a:t>Backtracking mask</a:t>
              </a:r>
            </a:p>
            <a:p>
              <a:pPr algn="l">
                <a:defRPr/>
              </a:pPr>
              <a:r>
                <a:rPr lang="en-US" sz="2200" dirty="0">
                  <a:latin typeface="+mn-lt"/>
                </a:rPr>
                <a:t>(more on this </a:t>
              </a:r>
              <a:r>
                <a:rPr lang="en-US" sz="2200" dirty="0" smtClean="0">
                  <a:latin typeface="+mn-lt"/>
                </a:rPr>
                <a:t>next)</a:t>
              </a:r>
              <a:endParaRPr lang="en-US" sz="2200" dirty="0">
                <a:latin typeface="+mn-lt"/>
              </a:endParaRPr>
            </a:p>
          </p:txBody>
        </p:sp>
        <p:sp>
          <p:nvSpPr>
            <p:cNvPr id="75887" name="Text Box 146"/>
            <p:cNvSpPr txBox="1">
              <a:spLocks noChangeArrowheads="1"/>
            </p:cNvSpPr>
            <p:nvPr/>
          </p:nvSpPr>
          <p:spPr bwMode="auto">
            <a:xfrm>
              <a:off x="4945380" y="4577080"/>
              <a:ext cx="699479" cy="349098"/>
            </a:xfrm>
            <a:prstGeom prst="rect">
              <a:avLst/>
            </a:prstGeom>
            <a:noFill/>
            <a:ln w="9525">
              <a:noFill/>
              <a:miter lim="800000"/>
              <a:headEnd/>
              <a:tailEnd/>
            </a:ln>
          </p:spPr>
          <p:txBody>
            <a:bodyPr wrap="none" lIns="101882" tIns="50941" rIns="101882" bIns="50941">
              <a:spAutoFit/>
            </a:bodyPr>
            <a:lstStyle/>
            <a:p>
              <a:pPr algn="l"/>
              <a:r>
                <a:rPr lang="en-US" sz="1600" b="1" dirty="0">
                  <a:solidFill>
                    <a:srgbClr val="FF0000"/>
                  </a:solidFill>
                  <a:latin typeface="Courier New" pitchFamily="49" charset="0"/>
                </a:rPr>
                <a:t>*/16</a:t>
              </a:r>
              <a:endParaRPr lang="en-US" sz="1600" dirty="0">
                <a:latin typeface="Courier New" pitchFamily="49" charset="0"/>
              </a:endParaRPr>
            </a:p>
          </p:txBody>
        </p:sp>
        <p:sp>
          <p:nvSpPr>
            <p:cNvPr id="75888" name="Text Box 147"/>
            <p:cNvSpPr txBox="1">
              <a:spLocks noChangeArrowheads="1"/>
            </p:cNvSpPr>
            <p:nvPr/>
          </p:nvSpPr>
          <p:spPr bwMode="auto">
            <a:xfrm>
              <a:off x="2346960" y="5267960"/>
              <a:ext cx="699479" cy="349098"/>
            </a:xfrm>
            <a:prstGeom prst="rect">
              <a:avLst/>
            </a:prstGeom>
            <a:noFill/>
            <a:ln w="9525">
              <a:noFill/>
              <a:miter lim="800000"/>
              <a:headEnd/>
              <a:tailEnd/>
            </a:ln>
          </p:spPr>
          <p:txBody>
            <a:bodyPr wrap="none" lIns="101882" tIns="50941" rIns="101882" bIns="50941">
              <a:spAutoFit/>
            </a:bodyPr>
            <a:lstStyle/>
            <a:p>
              <a:pPr algn="l"/>
              <a:r>
                <a:rPr lang="en-US" sz="1600" b="1" dirty="0">
                  <a:solidFill>
                    <a:srgbClr val="FF0000"/>
                  </a:solidFill>
                  <a:latin typeface="Courier New" pitchFamily="49" charset="0"/>
                </a:rPr>
                <a:t>*/16</a:t>
              </a:r>
              <a:endParaRPr lang="en-US" sz="1600" dirty="0">
                <a:latin typeface="Courier New" pitchFamily="49" charset="0"/>
              </a:endParaRPr>
            </a:p>
          </p:txBody>
        </p:sp>
        <p:sp>
          <p:nvSpPr>
            <p:cNvPr id="75889" name="Text Box 148"/>
            <p:cNvSpPr txBox="1">
              <a:spLocks noChangeArrowheads="1"/>
            </p:cNvSpPr>
            <p:nvPr/>
          </p:nvSpPr>
          <p:spPr bwMode="auto">
            <a:xfrm>
              <a:off x="1005840" y="5872480"/>
              <a:ext cx="699479" cy="349098"/>
            </a:xfrm>
            <a:prstGeom prst="rect">
              <a:avLst/>
            </a:prstGeom>
            <a:noFill/>
            <a:ln w="9525">
              <a:noFill/>
              <a:miter lim="800000"/>
              <a:headEnd/>
              <a:tailEnd/>
            </a:ln>
          </p:spPr>
          <p:txBody>
            <a:bodyPr wrap="none" lIns="101882" tIns="50941" rIns="101882" bIns="50941">
              <a:spAutoFit/>
            </a:bodyPr>
            <a:lstStyle/>
            <a:p>
              <a:pPr algn="l"/>
              <a:r>
                <a:rPr lang="en-US" sz="1600" b="1" dirty="0">
                  <a:solidFill>
                    <a:srgbClr val="FF0000"/>
                  </a:solidFill>
                  <a:latin typeface="Courier New" pitchFamily="49" charset="0"/>
                </a:rPr>
                <a:t>*/16</a:t>
              </a:r>
              <a:endParaRPr lang="en-US" sz="1600" dirty="0">
                <a:latin typeface="Courier New" pitchFamily="49" charset="0"/>
              </a:endParaRPr>
            </a:p>
          </p:txBody>
        </p:sp>
        <p:sp>
          <p:nvSpPr>
            <p:cNvPr id="75890" name="Rounded Rectangle 139"/>
            <p:cNvSpPr>
              <a:spLocks noChangeArrowheads="1"/>
            </p:cNvSpPr>
            <p:nvPr/>
          </p:nvSpPr>
          <p:spPr bwMode="auto">
            <a:xfrm>
              <a:off x="0" y="6101631"/>
              <a:ext cx="10058400" cy="777240"/>
            </a:xfrm>
            <a:prstGeom prst="roundRect">
              <a:avLst>
                <a:gd name="adj" fmla="val 16667"/>
              </a:avLst>
            </a:prstGeom>
            <a:solidFill>
              <a:schemeClr val="accent1">
                <a:alpha val="7843"/>
              </a:schemeClr>
            </a:solidFill>
            <a:ln w="9525" algn="ctr">
              <a:solidFill>
                <a:schemeClr val="tx1"/>
              </a:solidFill>
              <a:round/>
              <a:headEnd/>
              <a:tailEnd/>
            </a:ln>
          </p:spPr>
          <p:txBody>
            <a:bodyPr wrap="none" lIns="101882" tIns="50941" rIns="101882" bIns="50941" anchor="ctr"/>
            <a:lstStyle/>
            <a:p>
              <a:endParaRPr lang="en-US"/>
            </a:p>
          </p:txBody>
        </p:sp>
        <p:sp>
          <p:nvSpPr>
            <p:cNvPr id="75891" name="TextBox 140"/>
            <p:cNvSpPr txBox="1">
              <a:spLocks noChangeArrowheads="1"/>
            </p:cNvSpPr>
            <p:nvPr/>
          </p:nvSpPr>
          <p:spPr bwMode="auto">
            <a:xfrm>
              <a:off x="335280" y="6908801"/>
              <a:ext cx="8884920" cy="379876"/>
            </a:xfrm>
            <a:prstGeom prst="rect">
              <a:avLst/>
            </a:prstGeom>
            <a:noFill/>
            <a:ln w="9525">
              <a:noFill/>
              <a:miter lim="800000"/>
              <a:headEnd/>
              <a:tailEnd/>
            </a:ln>
          </p:spPr>
          <p:txBody>
            <a:bodyPr lIns="101882" tIns="50941" rIns="101882" bIns="50941">
              <a:spAutoFit/>
            </a:bodyPr>
            <a:lstStyle/>
            <a:p>
              <a:pPr algn="l"/>
              <a:r>
                <a:rPr lang="en-US" dirty="0">
                  <a:latin typeface="+mn-lt"/>
                </a:rPr>
                <a:t>All those leaf nodes share the same first </a:t>
              </a:r>
              <a:r>
                <a:rPr lang="en-US" dirty="0" smtClean="0">
                  <a:solidFill>
                    <a:srgbClr val="C00000"/>
                  </a:solidFill>
                  <a:latin typeface="+mn-lt"/>
                </a:rPr>
                <a:t>20</a:t>
              </a:r>
              <a:r>
                <a:rPr lang="en-US" dirty="0" smtClean="0">
                  <a:latin typeface="+mn-lt"/>
                </a:rPr>
                <a:t> </a:t>
              </a:r>
              <a:r>
                <a:rPr lang="en-US" dirty="0">
                  <a:latin typeface="+mn-lt"/>
                </a:rPr>
                <a:t>bits </a:t>
              </a:r>
              <a:r>
                <a:rPr lang="en-US" dirty="0" smtClean="0">
                  <a:latin typeface="+mn-lt"/>
                </a:rPr>
                <a:t>(0 </a:t>
              </a:r>
              <a:r>
                <a:rPr lang="en-US" dirty="0">
                  <a:latin typeface="+mn-lt"/>
                </a:rPr>
                <a:t>to 19)</a:t>
              </a:r>
            </a:p>
          </p:txBody>
        </p:sp>
        <p:cxnSp>
          <p:nvCxnSpPr>
            <p:cNvPr id="142" name="Shape 141"/>
            <p:cNvCxnSpPr>
              <a:endCxn id="75790" idx="1"/>
            </p:cNvCxnSpPr>
            <p:nvPr/>
          </p:nvCxnSpPr>
          <p:spPr bwMode="auto">
            <a:xfrm rot="16200000" flipV="1">
              <a:off x="4466590" y="4926330"/>
              <a:ext cx="2633980" cy="1676400"/>
            </a:xfrm>
            <a:prstGeom prst="curvedConnector4">
              <a:avLst>
                <a:gd name="adj1" fmla="val 47541"/>
                <a:gd name="adj2" fmla="val 115000"/>
              </a:avLst>
            </a:prstGeom>
            <a:solidFill>
              <a:schemeClr val="accent1"/>
            </a:solidFill>
            <a:ln w="28575" cap="flat" cmpd="sng" algn="ctr">
              <a:solidFill>
                <a:srgbClr val="C00000"/>
              </a:solidFill>
              <a:prstDash val="solid"/>
              <a:round/>
              <a:headEnd type="none" w="med" len="med"/>
              <a:tailEnd type="triangle" w="med" len="med"/>
            </a:ln>
            <a:effectLst/>
          </p:spPr>
        </p:cxnSp>
      </p:grpSp>
      <p:sp>
        <p:nvSpPr>
          <p:cNvPr id="145" name="Slide Number Placeholder 144"/>
          <p:cNvSpPr>
            <a:spLocks noGrp="1"/>
          </p:cNvSpPr>
          <p:nvPr>
            <p:ph type="sldNum" sz="quarter" idx="12"/>
          </p:nvPr>
        </p:nvSpPr>
        <p:spPr/>
        <p:txBody>
          <a:bodyPr/>
          <a:lstStyle/>
          <a:p>
            <a:pPr>
              <a:defRPr/>
            </a:pPr>
            <a:fld id="{C59C73FA-931E-471C-BF90-D2DCC898E85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5"/>
          <p:cNvSpPr>
            <a:spLocks noGrp="1"/>
          </p:cNvSpPr>
          <p:nvPr>
            <p:ph type="sldNum" sz="quarter" idx="4294967295"/>
          </p:nvPr>
        </p:nvSpPr>
        <p:spPr>
          <a:xfrm>
            <a:off x="7208520" y="7081520"/>
            <a:ext cx="2095500" cy="518160"/>
          </a:xfrm>
          <a:prstGeom prst="rect">
            <a:avLst/>
          </a:prstGeom>
          <a:noFill/>
        </p:spPr>
        <p:txBody>
          <a:bodyPr lIns="101882" tIns="50941" rIns="101882" bIns="50941"/>
          <a:lstStyle/>
          <a:p>
            <a:fld id="{58A0F2EE-72FF-4459-AB8E-FCB07561ED6C}" type="slidenum">
              <a:rPr lang="en-US" smtClean="0">
                <a:latin typeface="Arial" pitchFamily="34" charset="0"/>
              </a:rPr>
              <a:pPr/>
              <a:t>16</a:t>
            </a:fld>
            <a:endParaRPr lang="en-US" smtClean="0">
              <a:latin typeface="Arial" pitchFamily="34" charset="0"/>
            </a:endParaRPr>
          </a:p>
        </p:txBody>
      </p:sp>
      <p:sp>
        <p:nvSpPr>
          <p:cNvPr id="81923" name="Rectangle 2"/>
          <p:cNvSpPr>
            <a:spLocks noGrp="1" noChangeArrowheads="1"/>
          </p:cNvSpPr>
          <p:nvPr>
            <p:ph type="title"/>
          </p:nvPr>
        </p:nvSpPr>
        <p:spPr>
          <a:xfrm>
            <a:off x="0" y="303352"/>
            <a:ext cx="9304020" cy="1295400"/>
          </a:xfrm>
        </p:spPr>
        <p:txBody>
          <a:bodyPr/>
          <a:lstStyle/>
          <a:p>
            <a:r>
              <a:rPr lang="en-US" dirty="0" smtClean="0"/>
              <a:t>Lookup with Patricia </a:t>
            </a:r>
            <a:r>
              <a:rPr lang="en-US" dirty="0" err="1" smtClean="0"/>
              <a:t>Trie</a:t>
            </a:r>
            <a:endParaRPr lang="en-US" dirty="0" smtClean="0"/>
          </a:p>
        </p:txBody>
      </p:sp>
      <p:sp>
        <p:nvSpPr>
          <p:cNvPr id="71684" name="Rectangle 3"/>
          <p:cNvSpPr>
            <a:spLocks noGrp="1" noChangeArrowheads="1"/>
          </p:cNvSpPr>
          <p:nvPr>
            <p:ph type="body" idx="1"/>
          </p:nvPr>
        </p:nvSpPr>
        <p:spPr>
          <a:xfrm>
            <a:off x="0" y="1640840"/>
            <a:ext cx="9304020" cy="5786120"/>
          </a:xfrm>
        </p:spPr>
        <p:txBody>
          <a:bodyPr>
            <a:normAutofit/>
          </a:bodyPr>
          <a:lstStyle/>
          <a:p>
            <a:pPr>
              <a:lnSpc>
                <a:spcPct val="120000"/>
              </a:lnSpc>
              <a:defRPr/>
            </a:pPr>
            <a:r>
              <a:rPr lang="en-US" dirty="0" smtClean="0"/>
              <a:t>First pass</a:t>
            </a:r>
          </a:p>
          <a:p>
            <a:pPr lvl="1">
              <a:lnSpc>
                <a:spcPct val="120000"/>
              </a:lnSpc>
              <a:defRPr/>
            </a:pPr>
            <a:r>
              <a:rPr lang="en-US" sz="2200" dirty="0" smtClean="0"/>
              <a:t>Go down the tree by looking at each bit position and making decision based on the value of that bit in the key (destination address)</a:t>
            </a:r>
          </a:p>
          <a:p>
            <a:pPr lvl="1">
              <a:lnSpc>
                <a:spcPct val="120000"/>
              </a:lnSpc>
              <a:defRPr/>
            </a:pPr>
            <a:r>
              <a:rPr lang="en-US" sz="2200" dirty="0" smtClean="0"/>
              <a:t>Once at a leaf, apply the local route mask(s) and check for a match (starting with the longest mask)</a:t>
            </a:r>
          </a:p>
          <a:p>
            <a:pPr lvl="2">
              <a:lnSpc>
                <a:spcPct val="120000"/>
              </a:lnSpc>
              <a:defRPr/>
            </a:pPr>
            <a:r>
              <a:rPr lang="en-US" dirty="0" smtClean="0"/>
              <a:t>If there is a match, the search is complete</a:t>
            </a:r>
          </a:p>
          <a:p>
            <a:pPr lvl="2">
              <a:lnSpc>
                <a:spcPct val="120000"/>
              </a:lnSpc>
              <a:defRPr/>
            </a:pPr>
            <a:r>
              <a:rPr lang="en-US" dirty="0" smtClean="0"/>
              <a:t>But it is possible that the leaf is </a:t>
            </a:r>
            <a:r>
              <a:rPr lang="en-US" b="1" dirty="0" smtClean="0"/>
              <a:t>not a match</a:t>
            </a:r>
            <a:endParaRPr lang="en-US" dirty="0" smtClean="0"/>
          </a:p>
          <a:p>
            <a:pPr lvl="3">
              <a:lnSpc>
                <a:spcPct val="120000"/>
              </a:lnSpc>
              <a:defRPr/>
            </a:pPr>
            <a:r>
              <a:rPr lang="en-US" dirty="0" smtClean="0"/>
              <a:t>We are not looking at every bit, which is why it is possible for the key not to find a match at the first leaf entry</a:t>
            </a:r>
          </a:p>
          <a:p>
            <a:pPr>
              <a:lnSpc>
                <a:spcPct val="120000"/>
              </a:lnSpc>
              <a:defRPr/>
            </a:pPr>
            <a:r>
              <a:rPr lang="en-US" sz="2700" dirty="0" smtClean="0"/>
              <a:t>When this is the case, we need to </a:t>
            </a:r>
            <a:r>
              <a:rPr lang="en-US" sz="2700" i="1" u="sng" dirty="0" smtClean="0"/>
              <a:t>backtrack</a:t>
            </a:r>
            <a:r>
              <a:rPr lang="en-US" sz="2700" dirty="0" smtClean="0"/>
              <a:t> to identify the correct answer</a:t>
            </a:r>
            <a:endParaRPr lang="en-US" sz="22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466" y="248920"/>
            <a:ext cx="5725886" cy="1295400"/>
          </a:xfrm>
        </p:spPr>
        <p:txBody>
          <a:bodyPr/>
          <a:lstStyle/>
          <a:p>
            <a:r>
              <a:rPr lang="en-US" dirty="0" smtClean="0"/>
              <a:t>Backtracking</a:t>
            </a:r>
            <a:endParaRPr lang="en-US" dirty="0"/>
          </a:p>
        </p:txBody>
      </p:sp>
      <p:sp>
        <p:nvSpPr>
          <p:cNvPr id="4" name="Content Placeholder 3"/>
          <p:cNvSpPr>
            <a:spLocks noGrp="1"/>
          </p:cNvSpPr>
          <p:nvPr>
            <p:ph idx="1"/>
          </p:nvPr>
        </p:nvSpPr>
        <p:spPr>
          <a:xfrm>
            <a:off x="0" y="1380308"/>
            <a:ext cx="10058400" cy="6392092"/>
          </a:xfrm>
        </p:spPr>
        <p:txBody>
          <a:bodyPr>
            <a:normAutofit fontScale="32500" lnSpcReduction="20000"/>
          </a:bodyPr>
          <a:lstStyle/>
          <a:p>
            <a:pPr>
              <a:lnSpc>
                <a:spcPct val="120000"/>
              </a:lnSpc>
            </a:pPr>
            <a:r>
              <a:rPr lang="en-US" sz="4900" dirty="0" smtClean="0"/>
              <a:t>Go back to first internal node with a mask “above” the </a:t>
            </a:r>
            <a:r>
              <a:rPr lang="en-US" sz="4900" i="1" u="sng" dirty="0" smtClean="0"/>
              <a:t>first bit disagreement </a:t>
            </a:r>
            <a:r>
              <a:rPr lang="en-US" sz="4900" dirty="0" smtClean="0"/>
              <a:t>between key </a:t>
            </a:r>
            <a:r>
              <a:rPr lang="en-US" sz="4900" i="1" dirty="0" smtClean="0"/>
              <a:t>K </a:t>
            </a:r>
            <a:r>
              <a:rPr lang="en-US" sz="4900" dirty="0" smtClean="0"/>
              <a:t>and leaf node </a:t>
            </a:r>
            <a:r>
              <a:rPr lang="en-US" sz="4900" i="1" dirty="0" smtClean="0"/>
              <a:t>L </a:t>
            </a:r>
            <a:r>
              <a:rPr lang="en-US" sz="4900" dirty="0" smtClean="0"/>
              <a:t>produced by initial search (easy to find)</a:t>
            </a:r>
          </a:p>
          <a:p>
            <a:pPr lvl="1">
              <a:lnSpc>
                <a:spcPct val="120000"/>
              </a:lnSpc>
            </a:pPr>
            <a:r>
              <a:rPr lang="en-US" sz="4900" dirty="0" smtClean="0"/>
              <a:t>This </a:t>
            </a:r>
            <a:r>
              <a:rPr lang="en-US" sz="4900" b="1" dirty="0" smtClean="0"/>
              <a:t>always</a:t>
            </a:r>
            <a:r>
              <a:rPr lang="en-US" sz="4900" dirty="0" smtClean="0"/>
              <a:t> yields the desired best match</a:t>
            </a:r>
          </a:p>
          <a:p>
            <a:pPr lvl="4">
              <a:lnSpc>
                <a:spcPct val="120000"/>
              </a:lnSpc>
            </a:pPr>
            <a:endParaRPr lang="en-US" sz="3100" dirty="0" smtClean="0"/>
          </a:p>
          <a:p>
            <a:pPr>
              <a:lnSpc>
                <a:spcPct val="120000"/>
              </a:lnSpc>
            </a:pPr>
            <a:r>
              <a:rPr lang="en-US" sz="4900" dirty="0" smtClean="0"/>
              <a:t>Assume that the first bit disagreement between </a:t>
            </a:r>
            <a:r>
              <a:rPr lang="en-US" sz="4900" i="1" dirty="0" smtClean="0"/>
              <a:t>K</a:t>
            </a:r>
            <a:r>
              <a:rPr lang="en-US" sz="4900" dirty="0" smtClean="0"/>
              <a:t> and </a:t>
            </a:r>
            <a:r>
              <a:rPr lang="en-US" sz="4900" i="1" dirty="0" smtClean="0"/>
              <a:t>L</a:t>
            </a:r>
            <a:r>
              <a:rPr lang="en-US" sz="4900" dirty="0" smtClean="0"/>
              <a:t> is at position </a:t>
            </a:r>
            <a:r>
              <a:rPr lang="en-US" sz="4900" i="1" dirty="0" err="1" smtClean="0"/>
              <a:t>i</a:t>
            </a:r>
            <a:endParaRPr lang="en-US" sz="4900" i="1" dirty="0" smtClean="0"/>
          </a:p>
          <a:p>
            <a:pPr lvl="1">
              <a:lnSpc>
                <a:spcPct val="120000"/>
              </a:lnSpc>
            </a:pPr>
            <a:r>
              <a:rPr lang="en-US" sz="4900" i="1" dirty="0" err="1" smtClean="0"/>
              <a:t>i</a:t>
            </a:r>
            <a:r>
              <a:rPr lang="en-US" sz="4900" dirty="0" smtClean="0"/>
              <a:t> must be located between two internal nodes*</a:t>
            </a:r>
            <a:r>
              <a:rPr lang="en-US" sz="4900" i="1" dirty="0" smtClean="0"/>
              <a:t>,</a:t>
            </a:r>
            <a:r>
              <a:rPr lang="en-US" sz="4900" dirty="0" smtClean="0"/>
              <a:t> say, </a:t>
            </a:r>
            <a:r>
              <a:rPr lang="en-US" sz="4900" i="1" dirty="0" smtClean="0"/>
              <a:t>j</a:t>
            </a:r>
            <a:r>
              <a:rPr lang="en-US" sz="4900" baseline="-25000" dirty="0" smtClean="0"/>
              <a:t>1 </a:t>
            </a:r>
            <a:r>
              <a:rPr lang="en-US" sz="4900" dirty="0" smtClean="0"/>
              <a:t>&lt; </a:t>
            </a:r>
            <a:r>
              <a:rPr lang="en-US" sz="4900" i="1" dirty="0" err="1" smtClean="0"/>
              <a:t>i</a:t>
            </a:r>
            <a:r>
              <a:rPr lang="en-US" sz="4900" i="1" dirty="0" smtClean="0"/>
              <a:t> </a:t>
            </a:r>
            <a:r>
              <a:rPr lang="en-US" sz="4900" dirty="0" smtClean="0"/>
              <a:t>&lt; </a:t>
            </a:r>
            <a:r>
              <a:rPr lang="en-US" sz="4900" i="1" dirty="0" smtClean="0"/>
              <a:t>j</a:t>
            </a:r>
            <a:r>
              <a:rPr lang="en-US" sz="4900" baseline="-25000" dirty="0" smtClean="0"/>
              <a:t>2</a:t>
            </a:r>
          </a:p>
          <a:p>
            <a:pPr lvl="2">
              <a:lnSpc>
                <a:spcPct val="120000"/>
              </a:lnSpc>
            </a:pPr>
            <a:r>
              <a:rPr lang="en-US" sz="4900" dirty="0" smtClean="0"/>
              <a:t>All leaf nodes below node </a:t>
            </a:r>
            <a:r>
              <a:rPr lang="en-US" sz="4900" i="1" dirty="0" smtClean="0"/>
              <a:t>j</a:t>
            </a:r>
            <a:r>
              <a:rPr lang="en-US" sz="4900" baseline="-25000" dirty="0" smtClean="0"/>
              <a:t>1</a:t>
            </a:r>
            <a:r>
              <a:rPr lang="en-US" sz="4900" dirty="0" smtClean="0"/>
              <a:t> (</a:t>
            </a:r>
            <a:r>
              <a:rPr lang="en-US" sz="4900" i="1" dirty="0" smtClean="0"/>
              <a:t>j</a:t>
            </a:r>
            <a:r>
              <a:rPr lang="en-US" sz="4900" baseline="-25000" dirty="0" smtClean="0"/>
              <a:t>2</a:t>
            </a:r>
            <a:r>
              <a:rPr lang="en-US" sz="4900" dirty="0" smtClean="0"/>
              <a:t>) have the same bit values at positions 0 to </a:t>
            </a:r>
            <a:r>
              <a:rPr lang="en-US" sz="4900" i="1" dirty="0" smtClean="0"/>
              <a:t>j</a:t>
            </a:r>
            <a:r>
              <a:rPr lang="en-US" sz="4900" baseline="-25000" dirty="0" smtClean="0"/>
              <a:t>1</a:t>
            </a:r>
            <a:r>
              <a:rPr lang="en-US" sz="4900" dirty="0" smtClean="0"/>
              <a:t>-1 (</a:t>
            </a:r>
            <a:r>
              <a:rPr lang="en-US" sz="4900" i="1" dirty="0" smtClean="0"/>
              <a:t>j</a:t>
            </a:r>
            <a:r>
              <a:rPr lang="en-US" sz="4900" baseline="-25000" dirty="0" smtClean="0"/>
              <a:t>2</a:t>
            </a:r>
            <a:r>
              <a:rPr lang="en-US" sz="4900" dirty="0" smtClean="0"/>
              <a:t>-1)</a:t>
            </a:r>
            <a:endParaRPr lang="en-US" sz="4300" dirty="0" smtClean="0"/>
          </a:p>
          <a:p>
            <a:pPr lvl="1">
              <a:lnSpc>
                <a:spcPct val="120000"/>
              </a:lnSpc>
            </a:pPr>
            <a:r>
              <a:rPr lang="en-US" sz="4900" dirty="0" smtClean="0"/>
              <a:t>LPM for </a:t>
            </a:r>
            <a:r>
              <a:rPr lang="en-US" sz="4900" i="1" dirty="0" smtClean="0"/>
              <a:t>K</a:t>
            </a:r>
            <a:r>
              <a:rPr lang="en-US" sz="4900" dirty="0" smtClean="0"/>
              <a:t> must have a mask that covers* bit position </a:t>
            </a:r>
            <a:r>
              <a:rPr lang="en-US" sz="4900" i="1" dirty="0" err="1" smtClean="0"/>
              <a:t>i</a:t>
            </a:r>
            <a:endParaRPr lang="en-US" sz="4900" i="1" dirty="0" smtClean="0"/>
          </a:p>
          <a:p>
            <a:pPr lvl="4">
              <a:lnSpc>
                <a:spcPct val="120000"/>
              </a:lnSpc>
            </a:pPr>
            <a:endParaRPr lang="en-US" sz="3100" dirty="0" smtClean="0"/>
          </a:p>
          <a:p>
            <a:pPr>
              <a:lnSpc>
                <a:spcPct val="120000"/>
              </a:lnSpc>
            </a:pPr>
            <a:r>
              <a:rPr lang="en-US" sz="4900" dirty="0" smtClean="0"/>
              <a:t>Going back up the tree from </a:t>
            </a:r>
            <a:r>
              <a:rPr lang="en-US" sz="4900" i="1" dirty="0" smtClean="0"/>
              <a:t>L, </a:t>
            </a:r>
            <a:r>
              <a:rPr lang="en-US" sz="4900" dirty="0" smtClean="0"/>
              <a:t>assume the first interior node with a mask that covers bit position </a:t>
            </a:r>
            <a:r>
              <a:rPr lang="en-US" sz="4900" i="1" dirty="0" err="1" smtClean="0"/>
              <a:t>i</a:t>
            </a:r>
            <a:r>
              <a:rPr lang="en-US" sz="4900" dirty="0" smtClean="0"/>
              <a:t> is at position </a:t>
            </a:r>
            <a:r>
              <a:rPr lang="en-US" sz="4900" i="1" dirty="0" smtClean="0"/>
              <a:t>m </a:t>
            </a:r>
            <a:r>
              <a:rPr lang="en-US" sz="4900" dirty="0" smtClean="0"/>
              <a:t>(Note:  the mask covers at least bit min(</a:t>
            </a:r>
            <a:r>
              <a:rPr lang="en-US" sz="4900" i="1" dirty="0" err="1" smtClean="0"/>
              <a:t>i,m</a:t>
            </a:r>
            <a:r>
              <a:rPr lang="en-US" sz="4900" dirty="0" smtClean="0"/>
              <a:t>) and onward)</a:t>
            </a:r>
          </a:p>
          <a:p>
            <a:pPr lvl="1">
              <a:lnSpc>
                <a:spcPct val="120000"/>
              </a:lnSpc>
            </a:pPr>
            <a:r>
              <a:rPr lang="en-US" sz="4900" dirty="0" smtClean="0"/>
              <a:t>If </a:t>
            </a:r>
            <a:r>
              <a:rPr lang="en-US" sz="4900" i="1" dirty="0" smtClean="0"/>
              <a:t>m ≥ j</a:t>
            </a:r>
            <a:r>
              <a:rPr lang="en-US" sz="4900" baseline="-25000" dirty="0" smtClean="0"/>
              <a:t>2</a:t>
            </a:r>
            <a:r>
              <a:rPr lang="en-US" sz="4900" dirty="0" smtClean="0"/>
              <a:t>: right-most leaf in the sub-tree at node </a:t>
            </a:r>
            <a:r>
              <a:rPr lang="en-US" sz="4900" i="1" dirty="0" smtClean="0"/>
              <a:t>m </a:t>
            </a:r>
            <a:r>
              <a:rPr lang="en-US" sz="4900" dirty="0" smtClean="0"/>
              <a:t>matches </a:t>
            </a:r>
            <a:r>
              <a:rPr lang="en-US" sz="4900" i="1" dirty="0" smtClean="0"/>
              <a:t>K </a:t>
            </a:r>
            <a:r>
              <a:rPr lang="en-US" sz="4900" dirty="0" smtClean="0"/>
              <a:t>in bit positions 0 to </a:t>
            </a:r>
            <a:r>
              <a:rPr lang="en-US" sz="4900" i="1" dirty="0" smtClean="0"/>
              <a:t>i</a:t>
            </a:r>
            <a:r>
              <a:rPr lang="en-US" sz="4900" dirty="0" smtClean="0"/>
              <a:t>-1</a:t>
            </a:r>
          </a:p>
          <a:p>
            <a:pPr lvl="2">
              <a:lnSpc>
                <a:spcPct val="120000"/>
              </a:lnSpc>
            </a:pPr>
            <a:r>
              <a:rPr lang="en-US" sz="4900" dirty="0" smtClean="0"/>
              <a:t>matches </a:t>
            </a:r>
            <a:r>
              <a:rPr lang="en-US" sz="4900" i="1" dirty="0" smtClean="0"/>
              <a:t>L</a:t>
            </a:r>
            <a:r>
              <a:rPr lang="en-US" sz="4900" dirty="0" smtClean="0"/>
              <a:t> in at least positions 0 to </a:t>
            </a:r>
            <a:r>
              <a:rPr lang="en-US" sz="4900" i="1" dirty="0" smtClean="0"/>
              <a:t>j</a:t>
            </a:r>
            <a:r>
              <a:rPr lang="en-US" sz="4900" baseline="-25000" dirty="0" smtClean="0"/>
              <a:t>2</a:t>
            </a:r>
            <a:r>
              <a:rPr lang="en-US" sz="4900" dirty="0" smtClean="0"/>
              <a:t>-1, and </a:t>
            </a:r>
            <a:r>
              <a:rPr lang="en-US" sz="4900" i="1" dirty="0" smtClean="0"/>
              <a:t>K </a:t>
            </a:r>
            <a:r>
              <a:rPr lang="en-US" sz="4900" dirty="0" smtClean="0"/>
              <a:t>first disagreed with </a:t>
            </a:r>
            <a:r>
              <a:rPr lang="en-US" sz="4900" i="1" dirty="0" smtClean="0"/>
              <a:t>L</a:t>
            </a:r>
            <a:r>
              <a:rPr lang="en-US" sz="4900" dirty="0" smtClean="0"/>
              <a:t> in position </a:t>
            </a:r>
            <a:r>
              <a:rPr lang="en-US" sz="4900" i="1" dirty="0" err="1" smtClean="0"/>
              <a:t>i</a:t>
            </a:r>
            <a:endParaRPr lang="en-US" sz="4900" i="1" dirty="0" smtClean="0"/>
          </a:p>
          <a:p>
            <a:pPr lvl="2">
              <a:lnSpc>
                <a:spcPct val="120000"/>
              </a:lnSpc>
            </a:pPr>
            <a:r>
              <a:rPr lang="en-US" sz="4900" dirty="0" smtClean="0"/>
              <a:t>mask ensures no disagreements from bit </a:t>
            </a:r>
            <a:r>
              <a:rPr lang="en-US" sz="4900" i="1" dirty="0" err="1" smtClean="0"/>
              <a:t>i</a:t>
            </a:r>
            <a:r>
              <a:rPr lang="en-US" sz="4900" dirty="0" smtClean="0"/>
              <a:t> onward</a:t>
            </a:r>
            <a:endParaRPr lang="en-US" sz="4900" baseline="-25000" dirty="0" smtClean="0"/>
          </a:p>
          <a:p>
            <a:pPr lvl="1">
              <a:lnSpc>
                <a:spcPct val="120000"/>
              </a:lnSpc>
            </a:pPr>
            <a:r>
              <a:rPr lang="en-US" sz="4900" dirty="0" smtClean="0"/>
              <a:t>If </a:t>
            </a:r>
            <a:r>
              <a:rPr lang="en-US" sz="4900" i="1" dirty="0" smtClean="0"/>
              <a:t>m ≤ j</a:t>
            </a:r>
            <a:r>
              <a:rPr lang="en-US" sz="4900" baseline="-25000" dirty="0" smtClean="0"/>
              <a:t>1</a:t>
            </a:r>
            <a:r>
              <a:rPr lang="en-US" sz="4900" dirty="0" smtClean="0"/>
              <a:t>: right-most leaf in the sub-tree at node </a:t>
            </a:r>
            <a:r>
              <a:rPr lang="en-US" sz="4900" i="1" dirty="0" smtClean="0"/>
              <a:t>m </a:t>
            </a:r>
            <a:r>
              <a:rPr lang="en-US" sz="4900" dirty="0" smtClean="0"/>
              <a:t>matches </a:t>
            </a:r>
            <a:r>
              <a:rPr lang="en-US" sz="4900" i="1" dirty="0" smtClean="0"/>
              <a:t>K </a:t>
            </a:r>
            <a:r>
              <a:rPr lang="en-US" sz="4900" dirty="0" smtClean="0"/>
              <a:t>in bit positions 0 to </a:t>
            </a:r>
            <a:r>
              <a:rPr lang="en-US" sz="4900" i="1" dirty="0" smtClean="0"/>
              <a:t>m</a:t>
            </a:r>
            <a:r>
              <a:rPr lang="en-US" sz="4900" dirty="0" smtClean="0"/>
              <a:t>-1, </a:t>
            </a:r>
          </a:p>
          <a:p>
            <a:pPr lvl="2">
              <a:lnSpc>
                <a:spcPct val="120000"/>
              </a:lnSpc>
            </a:pPr>
            <a:r>
              <a:rPr lang="en-US" sz="4900" dirty="0" smtClean="0"/>
              <a:t>agrees with </a:t>
            </a:r>
            <a:r>
              <a:rPr lang="en-US" sz="4900" i="1" dirty="0" smtClean="0"/>
              <a:t>L</a:t>
            </a:r>
            <a:r>
              <a:rPr lang="en-US" sz="4900" dirty="0" smtClean="0"/>
              <a:t> and therefore </a:t>
            </a:r>
            <a:r>
              <a:rPr lang="en-US" sz="4900" i="1" dirty="0" smtClean="0"/>
              <a:t>K </a:t>
            </a:r>
            <a:r>
              <a:rPr lang="en-US" sz="4900" dirty="0" smtClean="0"/>
              <a:t>in those bits (</a:t>
            </a:r>
            <a:r>
              <a:rPr lang="en-US" sz="4900" i="1" dirty="0" smtClean="0"/>
              <a:t>K</a:t>
            </a:r>
            <a:r>
              <a:rPr lang="en-US" sz="4900" dirty="0" smtClean="0"/>
              <a:t> disagrees with </a:t>
            </a:r>
            <a:r>
              <a:rPr lang="en-US" sz="4900" i="1" dirty="0" smtClean="0"/>
              <a:t>L</a:t>
            </a:r>
            <a:r>
              <a:rPr lang="en-US" sz="4900" dirty="0" smtClean="0"/>
              <a:t> at position </a:t>
            </a:r>
            <a:r>
              <a:rPr lang="en-US" sz="4900" i="1" dirty="0" err="1" smtClean="0"/>
              <a:t>i</a:t>
            </a:r>
            <a:r>
              <a:rPr lang="en-US" sz="4900" i="1" dirty="0" smtClean="0"/>
              <a:t> </a:t>
            </a:r>
            <a:r>
              <a:rPr lang="en-US" sz="4900" dirty="0" smtClean="0"/>
              <a:t>&gt; </a:t>
            </a:r>
            <a:r>
              <a:rPr lang="en-US" sz="4900" i="1" dirty="0" smtClean="0"/>
              <a:t>m</a:t>
            </a:r>
            <a:r>
              <a:rPr lang="en-US" sz="4900" dirty="0" smtClean="0"/>
              <a:t>)</a:t>
            </a:r>
            <a:endParaRPr lang="en-US" sz="4900" i="1" dirty="0" smtClean="0"/>
          </a:p>
          <a:p>
            <a:pPr lvl="2">
              <a:lnSpc>
                <a:spcPct val="120000"/>
              </a:lnSpc>
            </a:pPr>
            <a:r>
              <a:rPr lang="en-US" sz="4900" dirty="0" smtClean="0"/>
              <a:t>mask ensures no disagreements from bit </a:t>
            </a:r>
            <a:r>
              <a:rPr lang="en-US" sz="4900" i="1" dirty="0" smtClean="0"/>
              <a:t>m</a:t>
            </a:r>
            <a:r>
              <a:rPr lang="en-US" sz="4900" dirty="0" smtClean="0"/>
              <a:t> onward</a:t>
            </a:r>
          </a:p>
          <a:p>
            <a:pPr lvl="4">
              <a:lnSpc>
                <a:spcPct val="120000"/>
              </a:lnSpc>
            </a:pPr>
            <a:endParaRPr lang="en-US" sz="1400" dirty="0" smtClean="0"/>
          </a:p>
          <a:p>
            <a:pPr marL="203765" indent="-203765">
              <a:lnSpc>
                <a:spcPct val="120000"/>
              </a:lnSpc>
              <a:buSzPct val="150000"/>
              <a:buFont typeface="Arial" pitchFamily="34" charset="0"/>
              <a:buChar char="*"/>
            </a:pPr>
            <a:endParaRPr lang="en-US" sz="2500" dirty="0" smtClean="0"/>
          </a:p>
          <a:p>
            <a:pPr marL="203765" indent="-203765">
              <a:lnSpc>
                <a:spcPct val="120000"/>
              </a:lnSpc>
              <a:buSzPct val="150000"/>
              <a:buFont typeface="Arial" pitchFamily="34" charset="0"/>
              <a:buChar char="*"/>
            </a:pPr>
            <a:endParaRPr lang="en-US" sz="2500" dirty="0" smtClean="0"/>
          </a:p>
          <a:p>
            <a:pPr marL="203765" indent="-203765">
              <a:lnSpc>
                <a:spcPct val="120000"/>
              </a:lnSpc>
              <a:buSzPct val="150000"/>
              <a:buFont typeface="Arial" pitchFamily="34" charset="0"/>
              <a:buChar char="*"/>
            </a:pPr>
            <a:r>
              <a:rPr lang="en-US" sz="3700" dirty="0" smtClean="0"/>
              <a:t>There cannot be an interior node at position </a:t>
            </a:r>
            <a:r>
              <a:rPr lang="en-US" sz="3700" i="1" dirty="0" err="1" smtClean="0"/>
              <a:t>i</a:t>
            </a:r>
            <a:r>
              <a:rPr lang="en-US" sz="3700" dirty="0" smtClean="0"/>
              <a:t>.  The search could not have ended in </a:t>
            </a:r>
            <a:r>
              <a:rPr lang="en-US" sz="3700" i="1" dirty="0" smtClean="0"/>
              <a:t>L</a:t>
            </a:r>
            <a:r>
              <a:rPr lang="en-US" sz="3700" dirty="0" smtClean="0"/>
              <a:t>, since </a:t>
            </a:r>
            <a:r>
              <a:rPr lang="en-US" sz="3700" i="1" dirty="0" smtClean="0"/>
              <a:t>K </a:t>
            </a:r>
            <a:r>
              <a:rPr lang="en-US" sz="3700" dirty="0" smtClean="0"/>
              <a:t>and </a:t>
            </a:r>
            <a:r>
              <a:rPr lang="en-US" sz="3700" i="1" dirty="0" smtClean="0"/>
              <a:t>L </a:t>
            </a:r>
            <a:r>
              <a:rPr lang="en-US" sz="3700" dirty="0" smtClean="0"/>
              <a:t>disagree at bit </a:t>
            </a:r>
            <a:r>
              <a:rPr lang="en-US" sz="3700" i="1" dirty="0" err="1" smtClean="0"/>
              <a:t>i</a:t>
            </a:r>
            <a:endParaRPr lang="en-US" sz="3700" i="1" dirty="0" smtClean="0"/>
          </a:p>
          <a:p>
            <a:pPr marL="203765" indent="-203765">
              <a:lnSpc>
                <a:spcPct val="120000"/>
              </a:lnSpc>
              <a:buSzPct val="150000"/>
              <a:buFont typeface="Arial" pitchFamily="34" charset="0"/>
              <a:buChar char="*"/>
            </a:pPr>
            <a:r>
              <a:rPr lang="en-US" sz="3700" dirty="0" smtClean="0"/>
              <a:t>Right-most node is from the perspective of </a:t>
            </a:r>
            <a:r>
              <a:rPr lang="en-US" sz="3700" b="1" i="1" u="sng" dirty="0" smtClean="0"/>
              <a:t>looking down </a:t>
            </a:r>
            <a:r>
              <a:rPr lang="en-US" sz="3700" dirty="0" smtClean="0"/>
              <a:t> the tree</a:t>
            </a:r>
          </a:p>
          <a:p>
            <a:pPr marL="203765" indent="-203765">
              <a:lnSpc>
                <a:spcPct val="120000"/>
              </a:lnSpc>
              <a:buSzPct val="150000"/>
              <a:buFont typeface="Arial" pitchFamily="34" charset="0"/>
              <a:buChar char="*"/>
            </a:pPr>
            <a:r>
              <a:rPr lang="en-US" sz="3700" dirty="0" smtClean="0"/>
              <a:t>Covers bit </a:t>
            </a:r>
            <a:r>
              <a:rPr lang="en-US" sz="3700" dirty="0" err="1" smtClean="0"/>
              <a:t>i</a:t>
            </a:r>
            <a:r>
              <a:rPr lang="en-US" sz="3700" dirty="0" smtClean="0"/>
              <a:t> means that it masks </a:t>
            </a:r>
            <a:r>
              <a:rPr lang="en-US" sz="3700" smtClean="0"/>
              <a:t>out that bit.</a:t>
            </a:r>
            <a:endParaRPr lang="en-US" sz="3700" dirty="0" smtClean="0"/>
          </a:p>
          <a:p>
            <a:pPr marL="203765" indent="-203765">
              <a:lnSpc>
                <a:spcPct val="120000"/>
              </a:lnSpc>
              <a:buSzPct val="150000"/>
              <a:buNone/>
            </a:pPr>
            <a:endParaRPr lang="en-US" sz="3700" dirty="0"/>
          </a:p>
        </p:txBody>
      </p:sp>
      <p:sp>
        <p:nvSpPr>
          <p:cNvPr id="5" name="Slide Number Placeholder 4"/>
          <p:cNvSpPr>
            <a:spLocks noGrp="1"/>
          </p:cNvSpPr>
          <p:nvPr>
            <p:ph type="sldNum" sz="quarter" idx="10"/>
          </p:nvPr>
        </p:nvSpPr>
        <p:spPr/>
        <p:txBody>
          <a:bodyPr/>
          <a:lstStyle/>
          <a:p>
            <a:fld id="{35753A0B-470B-F147-BA57-10549CC1861C}" type="slidenum">
              <a:rPr lang="en-US" smtClean="0"/>
              <a:pPr/>
              <a:t>17</a:t>
            </a:fld>
            <a:endParaRPr lang="en-US"/>
          </a:p>
        </p:txBody>
      </p:sp>
    </p:spTree>
    <p:extLst>
      <p:ext uri="{BB962C8B-B14F-4D97-AF65-F5344CB8AC3E}">
        <p14:creationId xmlns:p14="http://schemas.microsoft.com/office/powerpoint/2010/main" xmlns="" val="31720598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Backtracking</a:t>
            </a:r>
            <a:endParaRPr lang="en-US" dirty="0"/>
          </a:p>
        </p:txBody>
      </p:sp>
      <p:sp>
        <p:nvSpPr>
          <p:cNvPr id="3" name="Content Placeholder 2"/>
          <p:cNvSpPr>
            <a:spLocks noGrp="1"/>
          </p:cNvSpPr>
          <p:nvPr>
            <p:ph sz="half" idx="1"/>
          </p:nvPr>
        </p:nvSpPr>
        <p:spPr>
          <a:xfrm>
            <a:off x="340711" y="1682927"/>
            <a:ext cx="4829991" cy="5839101"/>
          </a:xfrm>
        </p:spPr>
        <p:txBody>
          <a:bodyPr/>
          <a:lstStyle/>
          <a:p>
            <a:r>
              <a:rPr lang="en-US" i="1" dirty="0" smtClean="0"/>
              <a:t>K</a:t>
            </a:r>
            <a:r>
              <a:rPr lang="en-US" dirty="0" smtClean="0"/>
              <a:t> = search key</a:t>
            </a:r>
          </a:p>
          <a:p>
            <a:r>
              <a:rPr lang="en-US" i="1" dirty="0" smtClean="0"/>
              <a:t>L</a:t>
            </a:r>
            <a:r>
              <a:rPr lang="en-US" dirty="0" smtClean="0"/>
              <a:t> = initial leaf node</a:t>
            </a:r>
          </a:p>
          <a:p>
            <a:r>
              <a:rPr lang="en-US" i="1" dirty="0" err="1" smtClean="0"/>
              <a:t>i</a:t>
            </a:r>
            <a:r>
              <a:rPr lang="en-US" dirty="0" smtClean="0"/>
              <a:t> = bit location of first disagreement</a:t>
            </a:r>
          </a:p>
          <a:p>
            <a:r>
              <a:rPr lang="en-US" i="1" dirty="0" smtClean="0"/>
              <a:t>j</a:t>
            </a:r>
            <a:r>
              <a:rPr lang="en-US" baseline="-25000" dirty="0" smtClean="0"/>
              <a:t>1</a:t>
            </a:r>
            <a:r>
              <a:rPr lang="en-US" dirty="0" smtClean="0"/>
              <a:t> = location of first internal node above </a:t>
            </a:r>
            <a:r>
              <a:rPr lang="en-US" i="1" dirty="0" err="1" smtClean="0"/>
              <a:t>i</a:t>
            </a:r>
            <a:endParaRPr lang="en-US" i="1" dirty="0" smtClean="0"/>
          </a:p>
          <a:p>
            <a:r>
              <a:rPr lang="en-US" i="1" dirty="0" smtClean="0"/>
              <a:t>j</a:t>
            </a:r>
            <a:r>
              <a:rPr lang="en-US" baseline="-25000" dirty="0" smtClean="0"/>
              <a:t>2</a:t>
            </a:r>
            <a:r>
              <a:rPr lang="en-US" dirty="0" smtClean="0"/>
              <a:t> = location of first internal node below </a:t>
            </a:r>
            <a:r>
              <a:rPr lang="en-US" i="1" dirty="0" err="1" smtClean="0"/>
              <a:t>i</a:t>
            </a:r>
            <a:endParaRPr lang="en-US" i="1" dirty="0" smtClean="0"/>
          </a:p>
          <a:p>
            <a:endParaRPr lang="en-US" i="1" dirty="0" smtClean="0"/>
          </a:p>
          <a:p>
            <a:r>
              <a:rPr lang="en-US" dirty="0" smtClean="0"/>
              <a:t>Mask must at least cover bit </a:t>
            </a:r>
            <a:r>
              <a:rPr lang="en-US" i="1" dirty="0" err="1" smtClean="0"/>
              <a:t>i</a:t>
            </a:r>
            <a:endParaRPr lang="en-US" dirty="0"/>
          </a:p>
        </p:txBody>
      </p:sp>
      <p:sp>
        <p:nvSpPr>
          <p:cNvPr id="5" name="Slide Number Placeholder 4"/>
          <p:cNvSpPr>
            <a:spLocks noGrp="1"/>
          </p:cNvSpPr>
          <p:nvPr>
            <p:ph type="sldNum" sz="quarter" idx="12"/>
          </p:nvPr>
        </p:nvSpPr>
        <p:spPr/>
        <p:txBody>
          <a:bodyPr/>
          <a:lstStyle/>
          <a:p>
            <a:pPr>
              <a:defRPr/>
            </a:pPr>
            <a:fld id="{76451E03-06AC-40C1-8FB3-027C5AAC6F0F}" type="slidenum">
              <a:rPr lang="en-US" smtClean="0"/>
              <a:pPr>
                <a:defRPr/>
              </a:pPr>
              <a:t>18</a:t>
            </a:fld>
            <a:endParaRPr lang="en-US"/>
          </a:p>
        </p:txBody>
      </p:sp>
      <p:sp>
        <p:nvSpPr>
          <p:cNvPr id="6" name="Freeform 5"/>
          <p:cNvSpPr/>
          <p:nvPr/>
        </p:nvSpPr>
        <p:spPr bwMode="auto">
          <a:xfrm>
            <a:off x="5724060" y="1034125"/>
            <a:ext cx="2984508" cy="3298371"/>
          </a:xfrm>
          <a:custGeom>
            <a:avLst/>
            <a:gdLst>
              <a:gd name="connsiteX0" fmla="*/ 1569365 w 2984508"/>
              <a:gd name="connsiteY0" fmla="*/ 141514 h 3298371"/>
              <a:gd name="connsiteX1" fmla="*/ 1569365 w 2984508"/>
              <a:gd name="connsiteY1" fmla="*/ 141514 h 3298371"/>
              <a:gd name="connsiteX2" fmla="*/ 1482280 w 2984508"/>
              <a:gd name="connsiteY2" fmla="*/ 206828 h 3298371"/>
              <a:gd name="connsiteX3" fmla="*/ 1449623 w 2984508"/>
              <a:gd name="connsiteY3" fmla="*/ 228600 h 3298371"/>
              <a:gd name="connsiteX4" fmla="*/ 1427851 w 2984508"/>
              <a:gd name="connsiteY4" fmla="*/ 250371 h 3298371"/>
              <a:gd name="connsiteX5" fmla="*/ 1275451 w 2984508"/>
              <a:gd name="connsiteY5" fmla="*/ 304800 h 3298371"/>
              <a:gd name="connsiteX6" fmla="*/ 1101280 w 2984508"/>
              <a:gd name="connsiteY6" fmla="*/ 348343 h 3298371"/>
              <a:gd name="connsiteX7" fmla="*/ 992423 w 2984508"/>
              <a:gd name="connsiteY7" fmla="*/ 381000 h 3298371"/>
              <a:gd name="connsiteX8" fmla="*/ 948880 w 2984508"/>
              <a:gd name="connsiteY8" fmla="*/ 435428 h 3298371"/>
              <a:gd name="connsiteX9" fmla="*/ 937994 w 2984508"/>
              <a:gd name="connsiteY9" fmla="*/ 468086 h 3298371"/>
              <a:gd name="connsiteX10" fmla="*/ 894451 w 2984508"/>
              <a:gd name="connsiteY10" fmla="*/ 533400 h 3298371"/>
              <a:gd name="connsiteX11" fmla="*/ 883565 w 2984508"/>
              <a:gd name="connsiteY11" fmla="*/ 576943 h 3298371"/>
              <a:gd name="connsiteX12" fmla="*/ 861794 w 2984508"/>
              <a:gd name="connsiteY12" fmla="*/ 653143 h 3298371"/>
              <a:gd name="connsiteX13" fmla="*/ 840023 w 2984508"/>
              <a:gd name="connsiteY13" fmla="*/ 751114 h 3298371"/>
              <a:gd name="connsiteX14" fmla="*/ 829137 w 2984508"/>
              <a:gd name="connsiteY14" fmla="*/ 783771 h 3298371"/>
              <a:gd name="connsiteX15" fmla="*/ 818251 w 2984508"/>
              <a:gd name="connsiteY15" fmla="*/ 838200 h 3298371"/>
              <a:gd name="connsiteX16" fmla="*/ 807365 w 2984508"/>
              <a:gd name="connsiteY16" fmla="*/ 870857 h 3298371"/>
              <a:gd name="connsiteX17" fmla="*/ 796480 w 2984508"/>
              <a:gd name="connsiteY17" fmla="*/ 914400 h 3298371"/>
              <a:gd name="connsiteX18" fmla="*/ 752937 w 2984508"/>
              <a:gd name="connsiteY18" fmla="*/ 1001486 h 3298371"/>
              <a:gd name="connsiteX19" fmla="*/ 698508 w 2984508"/>
              <a:gd name="connsiteY19" fmla="*/ 1110343 h 3298371"/>
              <a:gd name="connsiteX20" fmla="*/ 665851 w 2984508"/>
              <a:gd name="connsiteY20" fmla="*/ 1219200 h 3298371"/>
              <a:gd name="connsiteX21" fmla="*/ 644080 w 2984508"/>
              <a:gd name="connsiteY21" fmla="*/ 1251857 h 3298371"/>
              <a:gd name="connsiteX22" fmla="*/ 556994 w 2984508"/>
              <a:gd name="connsiteY22" fmla="*/ 1295400 h 3298371"/>
              <a:gd name="connsiteX23" fmla="*/ 524337 w 2984508"/>
              <a:gd name="connsiteY23" fmla="*/ 1306286 h 3298371"/>
              <a:gd name="connsiteX24" fmla="*/ 459023 w 2984508"/>
              <a:gd name="connsiteY24" fmla="*/ 1349828 h 3298371"/>
              <a:gd name="connsiteX25" fmla="*/ 426365 w 2984508"/>
              <a:gd name="connsiteY25" fmla="*/ 1371600 h 3298371"/>
              <a:gd name="connsiteX26" fmla="*/ 415480 w 2984508"/>
              <a:gd name="connsiteY26" fmla="*/ 1404257 h 3298371"/>
              <a:gd name="connsiteX27" fmla="*/ 371937 w 2984508"/>
              <a:gd name="connsiteY27" fmla="*/ 1458686 h 3298371"/>
              <a:gd name="connsiteX28" fmla="*/ 339280 w 2984508"/>
              <a:gd name="connsiteY28" fmla="*/ 1545771 h 3298371"/>
              <a:gd name="connsiteX29" fmla="*/ 317508 w 2984508"/>
              <a:gd name="connsiteY29" fmla="*/ 1589314 h 3298371"/>
              <a:gd name="connsiteX30" fmla="*/ 306623 w 2984508"/>
              <a:gd name="connsiteY30" fmla="*/ 1654628 h 3298371"/>
              <a:gd name="connsiteX31" fmla="*/ 284851 w 2984508"/>
              <a:gd name="connsiteY31" fmla="*/ 2296886 h 3298371"/>
              <a:gd name="connsiteX32" fmla="*/ 219537 w 2984508"/>
              <a:gd name="connsiteY32" fmla="*/ 2373086 h 3298371"/>
              <a:gd name="connsiteX33" fmla="*/ 197765 w 2984508"/>
              <a:gd name="connsiteY33" fmla="*/ 2416628 h 3298371"/>
              <a:gd name="connsiteX34" fmla="*/ 154223 w 2984508"/>
              <a:gd name="connsiteY34" fmla="*/ 2471057 h 3298371"/>
              <a:gd name="connsiteX35" fmla="*/ 132451 w 2984508"/>
              <a:gd name="connsiteY35" fmla="*/ 2536371 h 3298371"/>
              <a:gd name="connsiteX36" fmla="*/ 121565 w 2984508"/>
              <a:gd name="connsiteY36" fmla="*/ 2569028 h 3298371"/>
              <a:gd name="connsiteX37" fmla="*/ 99794 w 2984508"/>
              <a:gd name="connsiteY37" fmla="*/ 2590800 h 3298371"/>
              <a:gd name="connsiteX38" fmla="*/ 88908 w 2984508"/>
              <a:gd name="connsiteY38" fmla="*/ 2623457 h 3298371"/>
              <a:gd name="connsiteX39" fmla="*/ 67137 w 2984508"/>
              <a:gd name="connsiteY39" fmla="*/ 2656114 h 3298371"/>
              <a:gd name="connsiteX40" fmla="*/ 45365 w 2984508"/>
              <a:gd name="connsiteY40" fmla="*/ 2732314 h 3298371"/>
              <a:gd name="connsiteX41" fmla="*/ 12708 w 2984508"/>
              <a:gd name="connsiteY41" fmla="*/ 2797628 h 3298371"/>
              <a:gd name="connsiteX42" fmla="*/ 1823 w 2984508"/>
              <a:gd name="connsiteY42" fmla="*/ 2895600 h 3298371"/>
              <a:gd name="connsiteX43" fmla="*/ 34480 w 2984508"/>
              <a:gd name="connsiteY43" fmla="*/ 3037114 h 3298371"/>
              <a:gd name="connsiteX44" fmla="*/ 67137 w 2984508"/>
              <a:gd name="connsiteY44" fmla="*/ 3091543 h 3298371"/>
              <a:gd name="connsiteX45" fmla="*/ 121565 w 2984508"/>
              <a:gd name="connsiteY45" fmla="*/ 3102428 h 3298371"/>
              <a:gd name="connsiteX46" fmla="*/ 165108 w 2984508"/>
              <a:gd name="connsiteY46" fmla="*/ 3124200 h 3298371"/>
              <a:gd name="connsiteX47" fmla="*/ 252194 w 2984508"/>
              <a:gd name="connsiteY47" fmla="*/ 3156857 h 3298371"/>
              <a:gd name="connsiteX48" fmla="*/ 361051 w 2984508"/>
              <a:gd name="connsiteY48" fmla="*/ 3233057 h 3298371"/>
              <a:gd name="connsiteX49" fmla="*/ 437251 w 2984508"/>
              <a:gd name="connsiteY49" fmla="*/ 3254828 h 3298371"/>
              <a:gd name="connsiteX50" fmla="*/ 556994 w 2984508"/>
              <a:gd name="connsiteY50" fmla="*/ 3298371 h 3298371"/>
              <a:gd name="connsiteX51" fmla="*/ 752937 w 2984508"/>
              <a:gd name="connsiteY51" fmla="*/ 3287486 h 3298371"/>
              <a:gd name="connsiteX52" fmla="*/ 829137 w 2984508"/>
              <a:gd name="connsiteY52" fmla="*/ 3254828 h 3298371"/>
              <a:gd name="connsiteX53" fmla="*/ 872680 w 2984508"/>
              <a:gd name="connsiteY53" fmla="*/ 3243943 h 3298371"/>
              <a:gd name="connsiteX54" fmla="*/ 905337 w 2984508"/>
              <a:gd name="connsiteY54" fmla="*/ 3222171 h 3298371"/>
              <a:gd name="connsiteX55" fmla="*/ 1046851 w 2984508"/>
              <a:gd name="connsiteY55" fmla="*/ 3200400 h 3298371"/>
              <a:gd name="connsiteX56" fmla="*/ 1123051 w 2984508"/>
              <a:gd name="connsiteY56" fmla="*/ 3178628 h 3298371"/>
              <a:gd name="connsiteX57" fmla="*/ 1155708 w 2984508"/>
              <a:gd name="connsiteY57" fmla="*/ 3156857 h 3298371"/>
              <a:gd name="connsiteX58" fmla="*/ 1242794 w 2984508"/>
              <a:gd name="connsiteY58" fmla="*/ 3135086 h 3298371"/>
              <a:gd name="connsiteX59" fmla="*/ 1275451 w 2984508"/>
              <a:gd name="connsiteY59" fmla="*/ 3124200 h 3298371"/>
              <a:gd name="connsiteX60" fmla="*/ 1362537 w 2984508"/>
              <a:gd name="connsiteY60" fmla="*/ 3135086 h 3298371"/>
              <a:gd name="connsiteX61" fmla="*/ 1547594 w 2984508"/>
              <a:gd name="connsiteY61" fmla="*/ 3156857 h 3298371"/>
              <a:gd name="connsiteX62" fmla="*/ 1863280 w 2984508"/>
              <a:gd name="connsiteY62" fmla="*/ 3167743 h 3298371"/>
              <a:gd name="connsiteX63" fmla="*/ 1961251 w 2984508"/>
              <a:gd name="connsiteY63" fmla="*/ 3178628 h 3298371"/>
              <a:gd name="connsiteX64" fmla="*/ 2157194 w 2984508"/>
              <a:gd name="connsiteY64" fmla="*/ 3200400 h 3298371"/>
              <a:gd name="connsiteX65" fmla="*/ 2244280 w 2984508"/>
              <a:gd name="connsiteY65" fmla="*/ 3156857 h 3298371"/>
              <a:gd name="connsiteX66" fmla="*/ 2320480 w 2984508"/>
              <a:gd name="connsiteY66" fmla="*/ 3124200 h 3298371"/>
              <a:gd name="connsiteX67" fmla="*/ 2374908 w 2984508"/>
              <a:gd name="connsiteY67" fmla="*/ 3091543 h 3298371"/>
              <a:gd name="connsiteX68" fmla="*/ 2440223 w 2984508"/>
              <a:gd name="connsiteY68" fmla="*/ 3058886 h 3298371"/>
              <a:gd name="connsiteX69" fmla="*/ 2505537 w 2984508"/>
              <a:gd name="connsiteY69" fmla="*/ 3015343 h 3298371"/>
              <a:gd name="connsiteX70" fmla="*/ 2581737 w 2984508"/>
              <a:gd name="connsiteY70" fmla="*/ 2971800 h 3298371"/>
              <a:gd name="connsiteX71" fmla="*/ 2625280 w 2984508"/>
              <a:gd name="connsiteY71" fmla="*/ 2928257 h 3298371"/>
              <a:gd name="connsiteX72" fmla="*/ 2690594 w 2984508"/>
              <a:gd name="connsiteY72" fmla="*/ 2884714 h 3298371"/>
              <a:gd name="connsiteX73" fmla="*/ 2777680 w 2984508"/>
              <a:gd name="connsiteY73" fmla="*/ 2797628 h 3298371"/>
              <a:gd name="connsiteX74" fmla="*/ 2821223 w 2984508"/>
              <a:gd name="connsiteY74" fmla="*/ 2754086 h 3298371"/>
              <a:gd name="connsiteX75" fmla="*/ 2842994 w 2984508"/>
              <a:gd name="connsiteY75" fmla="*/ 2732314 h 3298371"/>
              <a:gd name="connsiteX76" fmla="*/ 2864765 w 2984508"/>
              <a:gd name="connsiteY76" fmla="*/ 2688771 h 3298371"/>
              <a:gd name="connsiteX77" fmla="*/ 2908308 w 2984508"/>
              <a:gd name="connsiteY77" fmla="*/ 2645228 h 3298371"/>
              <a:gd name="connsiteX78" fmla="*/ 2930080 w 2984508"/>
              <a:gd name="connsiteY78" fmla="*/ 2623457 h 3298371"/>
              <a:gd name="connsiteX79" fmla="*/ 2973623 w 2984508"/>
              <a:gd name="connsiteY79" fmla="*/ 2514600 h 3298371"/>
              <a:gd name="connsiteX80" fmla="*/ 2984508 w 2984508"/>
              <a:gd name="connsiteY80" fmla="*/ 2481943 h 3298371"/>
              <a:gd name="connsiteX81" fmla="*/ 2962737 w 2984508"/>
              <a:gd name="connsiteY81" fmla="*/ 2242457 h 3298371"/>
              <a:gd name="connsiteX82" fmla="*/ 2951851 w 2984508"/>
              <a:gd name="connsiteY82" fmla="*/ 2209800 h 3298371"/>
              <a:gd name="connsiteX83" fmla="*/ 2930080 w 2984508"/>
              <a:gd name="connsiteY83" fmla="*/ 2122714 h 3298371"/>
              <a:gd name="connsiteX84" fmla="*/ 2897423 w 2984508"/>
              <a:gd name="connsiteY84" fmla="*/ 2079171 h 3298371"/>
              <a:gd name="connsiteX85" fmla="*/ 2886537 w 2984508"/>
              <a:gd name="connsiteY85" fmla="*/ 2046514 h 3298371"/>
              <a:gd name="connsiteX86" fmla="*/ 2864765 w 2984508"/>
              <a:gd name="connsiteY86" fmla="*/ 2024743 h 3298371"/>
              <a:gd name="connsiteX87" fmla="*/ 2832108 w 2984508"/>
              <a:gd name="connsiteY87" fmla="*/ 1981200 h 3298371"/>
              <a:gd name="connsiteX88" fmla="*/ 2777680 w 2984508"/>
              <a:gd name="connsiteY88" fmla="*/ 1883228 h 3298371"/>
              <a:gd name="connsiteX89" fmla="*/ 2755908 w 2984508"/>
              <a:gd name="connsiteY89" fmla="*/ 1850571 h 3298371"/>
              <a:gd name="connsiteX90" fmla="*/ 2745023 w 2984508"/>
              <a:gd name="connsiteY90" fmla="*/ 1817914 h 3298371"/>
              <a:gd name="connsiteX91" fmla="*/ 2701480 w 2984508"/>
              <a:gd name="connsiteY91" fmla="*/ 1752600 h 3298371"/>
              <a:gd name="connsiteX92" fmla="*/ 2668823 w 2984508"/>
              <a:gd name="connsiteY92" fmla="*/ 1687286 h 3298371"/>
              <a:gd name="connsiteX93" fmla="*/ 2636165 w 2984508"/>
              <a:gd name="connsiteY93" fmla="*/ 1643743 h 3298371"/>
              <a:gd name="connsiteX94" fmla="*/ 2581737 w 2984508"/>
              <a:gd name="connsiteY94" fmla="*/ 1589314 h 3298371"/>
              <a:gd name="connsiteX95" fmla="*/ 2559965 w 2984508"/>
              <a:gd name="connsiteY95" fmla="*/ 1502228 h 3298371"/>
              <a:gd name="connsiteX96" fmla="*/ 2538194 w 2984508"/>
              <a:gd name="connsiteY96" fmla="*/ 1458686 h 3298371"/>
              <a:gd name="connsiteX97" fmla="*/ 2527308 w 2984508"/>
              <a:gd name="connsiteY97" fmla="*/ 1382486 h 3298371"/>
              <a:gd name="connsiteX98" fmla="*/ 2505537 w 2984508"/>
              <a:gd name="connsiteY98" fmla="*/ 1338943 h 3298371"/>
              <a:gd name="connsiteX99" fmla="*/ 2494651 w 2984508"/>
              <a:gd name="connsiteY99" fmla="*/ 1306286 h 3298371"/>
              <a:gd name="connsiteX100" fmla="*/ 2461994 w 2984508"/>
              <a:gd name="connsiteY100" fmla="*/ 1143000 h 3298371"/>
              <a:gd name="connsiteX101" fmla="*/ 2451108 w 2984508"/>
              <a:gd name="connsiteY101" fmla="*/ 1099457 h 3298371"/>
              <a:gd name="connsiteX102" fmla="*/ 2429337 w 2984508"/>
              <a:gd name="connsiteY102" fmla="*/ 1034143 h 3298371"/>
              <a:gd name="connsiteX103" fmla="*/ 2418451 w 2984508"/>
              <a:gd name="connsiteY103" fmla="*/ 1001486 h 3298371"/>
              <a:gd name="connsiteX104" fmla="*/ 2396680 w 2984508"/>
              <a:gd name="connsiteY104" fmla="*/ 914400 h 3298371"/>
              <a:gd name="connsiteX105" fmla="*/ 2385794 w 2984508"/>
              <a:gd name="connsiteY105" fmla="*/ 870857 h 3298371"/>
              <a:gd name="connsiteX106" fmla="*/ 2353137 w 2984508"/>
              <a:gd name="connsiteY106" fmla="*/ 772886 h 3298371"/>
              <a:gd name="connsiteX107" fmla="*/ 2342251 w 2984508"/>
              <a:gd name="connsiteY107" fmla="*/ 740228 h 3298371"/>
              <a:gd name="connsiteX108" fmla="*/ 2309594 w 2984508"/>
              <a:gd name="connsiteY108" fmla="*/ 620486 h 3298371"/>
              <a:gd name="connsiteX109" fmla="*/ 2266051 w 2984508"/>
              <a:gd name="connsiteY109" fmla="*/ 511628 h 3298371"/>
              <a:gd name="connsiteX110" fmla="*/ 2233394 w 2984508"/>
              <a:gd name="connsiteY110" fmla="*/ 402771 h 3298371"/>
              <a:gd name="connsiteX111" fmla="*/ 2211623 w 2984508"/>
              <a:gd name="connsiteY111" fmla="*/ 370114 h 3298371"/>
              <a:gd name="connsiteX112" fmla="*/ 2168080 w 2984508"/>
              <a:gd name="connsiteY112" fmla="*/ 283028 h 3298371"/>
              <a:gd name="connsiteX113" fmla="*/ 2135423 w 2984508"/>
              <a:gd name="connsiteY113" fmla="*/ 239486 h 3298371"/>
              <a:gd name="connsiteX114" fmla="*/ 2113651 w 2984508"/>
              <a:gd name="connsiteY114" fmla="*/ 217714 h 3298371"/>
              <a:gd name="connsiteX115" fmla="*/ 2091880 w 2984508"/>
              <a:gd name="connsiteY115" fmla="*/ 185057 h 3298371"/>
              <a:gd name="connsiteX116" fmla="*/ 2048337 w 2984508"/>
              <a:gd name="connsiteY116" fmla="*/ 163286 h 3298371"/>
              <a:gd name="connsiteX117" fmla="*/ 1961251 w 2984508"/>
              <a:gd name="connsiteY117" fmla="*/ 119743 h 3298371"/>
              <a:gd name="connsiteX118" fmla="*/ 1895937 w 2984508"/>
              <a:gd name="connsiteY118" fmla="*/ 65314 h 3298371"/>
              <a:gd name="connsiteX119" fmla="*/ 1841508 w 2984508"/>
              <a:gd name="connsiteY119" fmla="*/ 0 h 3298371"/>
              <a:gd name="connsiteX120" fmla="*/ 1732651 w 2984508"/>
              <a:gd name="connsiteY120" fmla="*/ 32657 h 3298371"/>
              <a:gd name="connsiteX121" fmla="*/ 1667337 w 2984508"/>
              <a:gd name="connsiteY121" fmla="*/ 76200 h 3298371"/>
              <a:gd name="connsiteX122" fmla="*/ 1612908 w 2984508"/>
              <a:gd name="connsiteY122" fmla="*/ 141514 h 3298371"/>
              <a:gd name="connsiteX123" fmla="*/ 1569365 w 2984508"/>
              <a:gd name="connsiteY123" fmla="*/ 141514 h 329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984508" h="3298371">
                <a:moveTo>
                  <a:pt x="1569365" y="141514"/>
                </a:moveTo>
                <a:lnTo>
                  <a:pt x="1569365" y="141514"/>
                </a:lnTo>
                <a:cubicBezTo>
                  <a:pt x="1540337" y="163285"/>
                  <a:pt x="1511625" y="185486"/>
                  <a:pt x="1482280" y="206828"/>
                </a:cubicBezTo>
                <a:cubicBezTo>
                  <a:pt x="1471699" y="214523"/>
                  <a:pt x="1459839" y="220427"/>
                  <a:pt x="1449623" y="228600"/>
                </a:cubicBezTo>
                <a:cubicBezTo>
                  <a:pt x="1441609" y="235011"/>
                  <a:pt x="1436823" y="245387"/>
                  <a:pt x="1427851" y="250371"/>
                </a:cubicBezTo>
                <a:cubicBezTo>
                  <a:pt x="1379734" y="277102"/>
                  <a:pt x="1328166" y="291048"/>
                  <a:pt x="1275451" y="304800"/>
                </a:cubicBezTo>
                <a:cubicBezTo>
                  <a:pt x="1217545" y="319906"/>
                  <a:pt x="1156844" y="326118"/>
                  <a:pt x="1101280" y="348343"/>
                </a:cubicBezTo>
                <a:cubicBezTo>
                  <a:pt x="1029672" y="376985"/>
                  <a:pt x="1066012" y="366282"/>
                  <a:pt x="992423" y="381000"/>
                </a:cubicBezTo>
                <a:cubicBezTo>
                  <a:pt x="972172" y="401251"/>
                  <a:pt x="962613" y="407962"/>
                  <a:pt x="948880" y="435428"/>
                </a:cubicBezTo>
                <a:cubicBezTo>
                  <a:pt x="943748" y="445691"/>
                  <a:pt x="943567" y="458055"/>
                  <a:pt x="937994" y="468086"/>
                </a:cubicBezTo>
                <a:cubicBezTo>
                  <a:pt x="925287" y="490959"/>
                  <a:pt x="894451" y="533400"/>
                  <a:pt x="894451" y="533400"/>
                </a:cubicBezTo>
                <a:cubicBezTo>
                  <a:pt x="890822" y="547914"/>
                  <a:pt x="887675" y="562558"/>
                  <a:pt x="883565" y="576943"/>
                </a:cubicBezTo>
                <a:cubicBezTo>
                  <a:pt x="865384" y="640579"/>
                  <a:pt x="878808" y="576583"/>
                  <a:pt x="861794" y="653143"/>
                </a:cubicBezTo>
                <a:cubicBezTo>
                  <a:pt x="850574" y="703631"/>
                  <a:pt x="853293" y="704670"/>
                  <a:pt x="840023" y="751114"/>
                </a:cubicBezTo>
                <a:cubicBezTo>
                  <a:pt x="836871" y="762147"/>
                  <a:pt x="831920" y="772639"/>
                  <a:pt x="829137" y="783771"/>
                </a:cubicBezTo>
                <a:cubicBezTo>
                  <a:pt x="824649" y="801721"/>
                  <a:pt x="822739" y="820250"/>
                  <a:pt x="818251" y="838200"/>
                </a:cubicBezTo>
                <a:cubicBezTo>
                  <a:pt x="815468" y="849332"/>
                  <a:pt x="810517" y="859824"/>
                  <a:pt x="807365" y="870857"/>
                </a:cubicBezTo>
                <a:cubicBezTo>
                  <a:pt x="803255" y="885242"/>
                  <a:pt x="801211" y="900207"/>
                  <a:pt x="796480" y="914400"/>
                </a:cubicBezTo>
                <a:cubicBezTo>
                  <a:pt x="758818" y="1027386"/>
                  <a:pt x="792932" y="921495"/>
                  <a:pt x="752937" y="1001486"/>
                </a:cubicBezTo>
                <a:cubicBezTo>
                  <a:pt x="678867" y="1149626"/>
                  <a:pt x="789337" y="958959"/>
                  <a:pt x="698508" y="1110343"/>
                </a:cubicBezTo>
                <a:cubicBezTo>
                  <a:pt x="692422" y="1134687"/>
                  <a:pt x="676455" y="1203294"/>
                  <a:pt x="665851" y="1219200"/>
                </a:cubicBezTo>
                <a:cubicBezTo>
                  <a:pt x="658594" y="1230086"/>
                  <a:pt x="654798" y="1244354"/>
                  <a:pt x="644080" y="1251857"/>
                </a:cubicBezTo>
                <a:cubicBezTo>
                  <a:pt x="617492" y="1270469"/>
                  <a:pt x="587783" y="1285137"/>
                  <a:pt x="556994" y="1295400"/>
                </a:cubicBezTo>
                <a:cubicBezTo>
                  <a:pt x="546108" y="1299029"/>
                  <a:pt x="534368" y="1300713"/>
                  <a:pt x="524337" y="1306286"/>
                </a:cubicBezTo>
                <a:cubicBezTo>
                  <a:pt x="501464" y="1318993"/>
                  <a:pt x="480794" y="1335314"/>
                  <a:pt x="459023" y="1349828"/>
                </a:cubicBezTo>
                <a:lnTo>
                  <a:pt x="426365" y="1371600"/>
                </a:lnTo>
                <a:cubicBezTo>
                  <a:pt x="422737" y="1382486"/>
                  <a:pt x="420612" y="1393994"/>
                  <a:pt x="415480" y="1404257"/>
                </a:cubicBezTo>
                <a:cubicBezTo>
                  <a:pt x="401749" y="1431718"/>
                  <a:pt x="392185" y="1438437"/>
                  <a:pt x="371937" y="1458686"/>
                </a:cubicBezTo>
                <a:cubicBezTo>
                  <a:pt x="359969" y="1494590"/>
                  <a:pt x="356633" y="1506728"/>
                  <a:pt x="339280" y="1545771"/>
                </a:cubicBezTo>
                <a:cubicBezTo>
                  <a:pt x="332689" y="1560600"/>
                  <a:pt x="324765" y="1574800"/>
                  <a:pt x="317508" y="1589314"/>
                </a:cubicBezTo>
                <a:cubicBezTo>
                  <a:pt x="313880" y="1611085"/>
                  <a:pt x="307641" y="1632580"/>
                  <a:pt x="306623" y="1654628"/>
                </a:cubicBezTo>
                <a:cubicBezTo>
                  <a:pt x="296747" y="1868609"/>
                  <a:pt x="436320" y="2145417"/>
                  <a:pt x="284851" y="2296886"/>
                </a:cubicBezTo>
                <a:cubicBezTo>
                  <a:pt x="255163" y="2326574"/>
                  <a:pt x="242813" y="2335845"/>
                  <a:pt x="219537" y="2373086"/>
                </a:cubicBezTo>
                <a:cubicBezTo>
                  <a:pt x="210936" y="2386847"/>
                  <a:pt x="206766" y="2403126"/>
                  <a:pt x="197765" y="2416628"/>
                </a:cubicBezTo>
                <a:cubicBezTo>
                  <a:pt x="167608" y="2461863"/>
                  <a:pt x="180585" y="2411744"/>
                  <a:pt x="154223" y="2471057"/>
                </a:cubicBezTo>
                <a:cubicBezTo>
                  <a:pt x="144902" y="2492028"/>
                  <a:pt x="139708" y="2514600"/>
                  <a:pt x="132451" y="2536371"/>
                </a:cubicBezTo>
                <a:cubicBezTo>
                  <a:pt x="128822" y="2547257"/>
                  <a:pt x="129679" y="2560914"/>
                  <a:pt x="121565" y="2569028"/>
                </a:cubicBezTo>
                <a:lnTo>
                  <a:pt x="99794" y="2590800"/>
                </a:lnTo>
                <a:cubicBezTo>
                  <a:pt x="96165" y="2601686"/>
                  <a:pt x="94040" y="2613194"/>
                  <a:pt x="88908" y="2623457"/>
                </a:cubicBezTo>
                <a:cubicBezTo>
                  <a:pt x="83057" y="2635159"/>
                  <a:pt x="72291" y="2644089"/>
                  <a:pt x="67137" y="2656114"/>
                </a:cubicBezTo>
                <a:cubicBezTo>
                  <a:pt x="46209" y="2704946"/>
                  <a:pt x="66550" y="2689945"/>
                  <a:pt x="45365" y="2732314"/>
                </a:cubicBezTo>
                <a:cubicBezTo>
                  <a:pt x="3161" y="2816723"/>
                  <a:pt x="40070" y="2715544"/>
                  <a:pt x="12708" y="2797628"/>
                </a:cubicBezTo>
                <a:cubicBezTo>
                  <a:pt x="9080" y="2830285"/>
                  <a:pt x="0" y="2862792"/>
                  <a:pt x="1823" y="2895600"/>
                </a:cubicBezTo>
                <a:cubicBezTo>
                  <a:pt x="2084" y="2900294"/>
                  <a:pt x="26551" y="3009363"/>
                  <a:pt x="34480" y="3037114"/>
                </a:cubicBezTo>
                <a:cubicBezTo>
                  <a:pt x="40095" y="3056766"/>
                  <a:pt x="44868" y="3081999"/>
                  <a:pt x="67137" y="3091543"/>
                </a:cubicBezTo>
                <a:cubicBezTo>
                  <a:pt x="84143" y="3098831"/>
                  <a:pt x="103422" y="3098800"/>
                  <a:pt x="121565" y="3102428"/>
                </a:cubicBezTo>
                <a:cubicBezTo>
                  <a:pt x="136079" y="3109685"/>
                  <a:pt x="150279" y="3117609"/>
                  <a:pt x="165108" y="3124200"/>
                </a:cubicBezTo>
                <a:cubicBezTo>
                  <a:pt x="204149" y="3141552"/>
                  <a:pt x="216291" y="3144889"/>
                  <a:pt x="252194" y="3156857"/>
                </a:cubicBezTo>
                <a:cubicBezTo>
                  <a:pt x="272065" y="3171760"/>
                  <a:pt x="344971" y="3227697"/>
                  <a:pt x="361051" y="3233057"/>
                </a:cubicBezTo>
                <a:cubicBezTo>
                  <a:pt x="470801" y="3269642"/>
                  <a:pt x="300564" y="3213822"/>
                  <a:pt x="437251" y="3254828"/>
                </a:cubicBezTo>
                <a:cubicBezTo>
                  <a:pt x="493140" y="3271595"/>
                  <a:pt x="505067" y="3277601"/>
                  <a:pt x="556994" y="3298371"/>
                </a:cubicBezTo>
                <a:cubicBezTo>
                  <a:pt x="622308" y="3294743"/>
                  <a:pt x="687791" y="3293408"/>
                  <a:pt x="752937" y="3287486"/>
                </a:cubicBezTo>
                <a:cubicBezTo>
                  <a:pt x="819049" y="3281476"/>
                  <a:pt x="775395" y="3277860"/>
                  <a:pt x="829137" y="3254828"/>
                </a:cubicBezTo>
                <a:cubicBezTo>
                  <a:pt x="842888" y="3248935"/>
                  <a:pt x="858166" y="3247571"/>
                  <a:pt x="872680" y="3243943"/>
                </a:cubicBezTo>
                <a:cubicBezTo>
                  <a:pt x="883566" y="3236686"/>
                  <a:pt x="892925" y="3226308"/>
                  <a:pt x="905337" y="3222171"/>
                </a:cubicBezTo>
                <a:cubicBezTo>
                  <a:pt x="917955" y="3217965"/>
                  <a:pt x="1039480" y="3201740"/>
                  <a:pt x="1046851" y="3200400"/>
                </a:cubicBezTo>
                <a:cubicBezTo>
                  <a:pt x="1057814" y="3198407"/>
                  <a:pt x="1109726" y="3185290"/>
                  <a:pt x="1123051" y="3178628"/>
                </a:cubicBezTo>
                <a:cubicBezTo>
                  <a:pt x="1134753" y="3172777"/>
                  <a:pt x="1143413" y="3161328"/>
                  <a:pt x="1155708" y="3156857"/>
                </a:cubicBezTo>
                <a:cubicBezTo>
                  <a:pt x="1183829" y="3146632"/>
                  <a:pt x="1214408" y="3144548"/>
                  <a:pt x="1242794" y="3135086"/>
                </a:cubicBezTo>
                <a:lnTo>
                  <a:pt x="1275451" y="3124200"/>
                </a:lnTo>
                <a:lnTo>
                  <a:pt x="1362537" y="3135086"/>
                </a:lnTo>
                <a:cubicBezTo>
                  <a:pt x="1459874" y="3148991"/>
                  <a:pt x="1419508" y="3150453"/>
                  <a:pt x="1547594" y="3156857"/>
                </a:cubicBezTo>
                <a:cubicBezTo>
                  <a:pt x="1652754" y="3162115"/>
                  <a:pt x="1758051" y="3164114"/>
                  <a:pt x="1863280" y="3167743"/>
                </a:cubicBezTo>
                <a:cubicBezTo>
                  <a:pt x="1895937" y="3171371"/>
                  <a:pt x="1928507" y="3175899"/>
                  <a:pt x="1961251" y="3178628"/>
                </a:cubicBezTo>
                <a:cubicBezTo>
                  <a:pt x="2147632" y="3194159"/>
                  <a:pt x="2070337" y="3171447"/>
                  <a:pt x="2157194" y="3200400"/>
                </a:cubicBezTo>
                <a:cubicBezTo>
                  <a:pt x="2206379" y="3151213"/>
                  <a:pt x="2144214" y="3206889"/>
                  <a:pt x="2244280" y="3156857"/>
                </a:cubicBezTo>
                <a:cubicBezTo>
                  <a:pt x="2298086" y="3129955"/>
                  <a:pt x="2272428" y="3140218"/>
                  <a:pt x="2320480" y="3124200"/>
                </a:cubicBezTo>
                <a:cubicBezTo>
                  <a:pt x="2375641" y="3069036"/>
                  <a:pt x="2304254" y="3133935"/>
                  <a:pt x="2374908" y="3091543"/>
                </a:cubicBezTo>
                <a:cubicBezTo>
                  <a:pt x="2444231" y="3049950"/>
                  <a:pt x="2332829" y="3085733"/>
                  <a:pt x="2440223" y="3058886"/>
                </a:cubicBezTo>
                <a:cubicBezTo>
                  <a:pt x="2461994" y="3044372"/>
                  <a:pt x="2482134" y="3027045"/>
                  <a:pt x="2505537" y="3015343"/>
                </a:cubicBezTo>
                <a:cubicBezTo>
                  <a:pt x="2530244" y="3002989"/>
                  <a:pt x="2560198" y="2990262"/>
                  <a:pt x="2581737" y="2971800"/>
                </a:cubicBezTo>
                <a:cubicBezTo>
                  <a:pt x="2597322" y="2958442"/>
                  <a:pt x="2608201" y="2939643"/>
                  <a:pt x="2625280" y="2928257"/>
                </a:cubicBezTo>
                <a:cubicBezTo>
                  <a:pt x="2647051" y="2913743"/>
                  <a:pt x="2672092" y="2903216"/>
                  <a:pt x="2690594" y="2884714"/>
                </a:cubicBezTo>
                <a:lnTo>
                  <a:pt x="2777680" y="2797628"/>
                </a:lnTo>
                <a:lnTo>
                  <a:pt x="2821223" y="2754086"/>
                </a:lnTo>
                <a:cubicBezTo>
                  <a:pt x="2828480" y="2746829"/>
                  <a:pt x="2838404" y="2741494"/>
                  <a:pt x="2842994" y="2732314"/>
                </a:cubicBezTo>
                <a:cubicBezTo>
                  <a:pt x="2850251" y="2717800"/>
                  <a:pt x="2855029" y="2701753"/>
                  <a:pt x="2864765" y="2688771"/>
                </a:cubicBezTo>
                <a:cubicBezTo>
                  <a:pt x="2877081" y="2672350"/>
                  <a:pt x="2893794" y="2659742"/>
                  <a:pt x="2908308" y="2645228"/>
                </a:cubicBezTo>
                <a:lnTo>
                  <a:pt x="2930080" y="2623457"/>
                </a:lnTo>
                <a:cubicBezTo>
                  <a:pt x="2962112" y="2559391"/>
                  <a:pt x="2946722" y="2595304"/>
                  <a:pt x="2973623" y="2514600"/>
                </a:cubicBezTo>
                <a:lnTo>
                  <a:pt x="2984508" y="2481943"/>
                </a:lnTo>
                <a:cubicBezTo>
                  <a:pt x="2982208" y="2454340"/>
                  <a:pt x="2968279" y="2278476"/>
                  <a:pt x="2962737" y="2242457"/>
                </a:cubicBezTo>
                <a:cubicBezTo>
                  <a:pt x="2960992" y="2231116"/>
                  <a:pt x="2954870" y="2220870"/>
                  <a:pt x="2951851" y="2209800"/>
                </a:cubicBezTo>
                <a:cubicBezTo>
                  <a:pt x="2943978" y="2180932"/>
                  <a:pt x="2948033" y="2146652"/>
                  <a:pt x="2930080" y="2122714"/>
                </a:cubicBezTo>
                <a:lnTo>
                  <a:pt x="2897423" y="2079171"/>
                </a:lnTo>
                <a:cubicBezTo>
                  <a:pt x="2893794" y="2068285"/>
                  <a:pt x="2892441" y="2056353"/>
                  <a:pt x="2886537" y="2046514"/>
                </a:cubicBezTo>
                <a:cubicBezTo>
                  <a:pt x="2881256" y="2037713"/>
                  <a:pt x="2871335" y="2032627"/>
                  <a:pt x="2864765" y="2024743"/>
                </a:cubicBezTo>
                <a:cubicBezTo>
                  <a:pt x="2853150" y="2010805"/>
                  <a:pt x="2842994" y="1995714"/>
                  <a:pt x="2832108" y="1981200"/>
                </a:cubicBezTo>
                <a:cubicBezTo>
                  <a:pt x="2812949" y="1923720"/>
                  <a:pt x="2827587" y="1958088"/>
                  <a:pt x="2777680" y="1883228"/>
                </a:cubicBezTo>
                <a:lnTo>
                  <a:pt x="2755908" y="1850571"/>
                </a:lnTo>
                <a:cubicBezTo>
                  <a:pt x="2752280" y="1839685"/>
                  <a:pt x="2750595" y="1827944"/>
                  <a:pt x="2745023" y="1817914"/>
                </a:cubicBezTo>
                <a:cubicBezTo>
                  <a:pt x="2732316" y="1795041"/>
                  <a:pt x="2709755" y="1777423"/>
                  <a:pt x="2701480" y="1752600"/>
                </a:cubicBezTo>
                <a:cubicBezTo>
                  <a:pt x="2688000" y="1712160"/>
                  <a:pt x="2695200" y="1724213"/>
                  <a:pt x="2668823" y="1687286"/>
                </a:cubicBezTo>
                <a:cubicBezTo>
                  <a:pt x="2658278" y="1672522"/>
                  <a:pt x="2648219" y="1657303"/>
                  <a:pt x="2636165" y="1643743"/>
                </a:cubicBezTo>
                <a:cubicBezTo>
                  <a:pt x="2619119" y="1624566"/>
                  <a:pt x="2581737" y="1589314"/>
                  <a:pt x="2581737" y="1589314"/>
                </a:cubicBezTo>
                <a:cubicBezTo>
                  <a:pt x="2574480" y="1560285"/>
                  <a:pt x="2569427" y="1530615"/>
                  <a:pt x="2559965" y="1502228"/>
                </a:cubicBezTo>
                <a:cubicBezTo>
                  <a:pt x="2554833" y="1486834"/>
                  <a:pt x="2542464" y="1474341"/>
                  <a:pt x="2538194" y="1458686"/>
                </a:cubicBezTo>
                <a:cubicBezTo>
                  <a:pt x="2531443" y="1433932"/>
                  <a:pt x="2534059" y="1407240"/>
                  <a:pt x="2527308" y="1382486"/>
                </a:cubicBezTo>
                <a:cubicBezTo>
                  <a:pt x="2523038" y="1366830"/>
                  <a:pt x="2511929" y="1353858"/>
                  <a:pt x="2505537" y="1338943"/>
                </a:cubicBezTo>
                <a:cubicBezTo>
                  <a:pt x="2501017" y="1328396"/>
                  <a:pt x="2498280" y="1317172"/>
                  <a:pt x="2494651" y="1306286"/>
                </a:cubicBezTo>
                <a:cubicBezTo>
                  <a:pt x="2479534" y="1200468"/>
                  <a:pt x="2489987" y="1254974"/>
                  <a:pt x="2461994" y="1143000"/>
                </a:cubicBezTo>
                <a:cubicBezTo>
                  <a:pt x="2458365" y="1128486"/>
                  <a:pt x="2455839" y="1113650"/>
                  <a:pt x="2451108" y="1099457"/>
                </a:cubicBezTo>
                <a:lnTo>
                  <a:pt x="2429337" y="1034143"/>
                </a:lnTo>
                <a:cubicBezTo>
                  <a:pt x="2425708" y="1023257"/>
                  <a:pt x="2421234" y="1012618"/>
                  <a:pt x="2418451" y="1001486"/>
                </a:cubicBezTo>
                <a:lnTo>
                  <a:pt x="2396680" y="914400"/>
                </a:lnTo>
                <a:cubicBezTo>
                  <a:pt x="2393051" y="899886"/>
                  <a:pt x="2390525" y="885050"/>
                  <a:pt x="2385794" y="870857"/>
                </a:cubicBezTo>
                <a:lnTo>
                  <a:pt x="2353137" y="772886"/>
                </a:lnTo>
                <a:cubicBezTo>
                  <a:pt x="2349508" y="762000"/>
                  <a:pt x="2345034" y="751360"/>
                  <a:pt x="2342251" y="740228"/>
                </a:cubicBezTo>
                <a:cubicBezTo>
                  <a:pt x="2332854" y="702638"/>
                  <a:pt x="2324130" y="658279"/>
                  <a:pt x="2309594" y="620486"/>
                </a:cubicBezTo>
                <a:cubicBezTo>
                  <a:pt x="2295565" y="584010"/>
                  <a:pt x="2275530" y="549542"/>
                  <a:pt x="2266051" y="511628"/>
                </a:cubicBezTo>
                <a:cubicBezTo>
                  <a:pt x="2259966" y="487289"/>
                  <a:pt x="2243993" y="418669"/>
                  <a:pt x="2233394" y="402771"/>
                </a:cubicBezTo>
                <a:cubicBezTo>
                  <a:pt x="2226137" y="391885"/>
                  <a:pt x="2217888" y="381599"/>
                  <a:pt x="2211623" y="370114"/>
                </a:cubicBezTo>
                <a:cubicBezTo>
                  <a:pt x="2196082" y="341622"/>
                  <a:pt x="2187553" y="308992"/>
                  <a:pt x="2168080" y="283028"/>
                </a:cubicBezTo>
                <a:cubicBezTo>
                  <a:pt x="2157194" y="268514"/>
                  <a:pt x="2147038" y="253423"/>
                  <a:pt x="2135423" y="239486"/>
                </a:cubicBezTo>
                <a:cubicBezTo>
                  <a:pt x="2128852" y="231601"/>
                  <a:pt x="2120062" y="225728"/>
                  <a:pt x="2113651" y="217714"/>
                </a:cubicBezTo>
                <a:cubicBezTo>
                  <a:pt x="2105478" y="207498"/>
                  <a:pt x="2101931" y="193432"/>
                  <a:pt x="2091880" y="185057"/>
                </a:cubicBezTo>
                <a:cubicBezTo>
                  <a:pt x="2079414" y="174668"/>
                  <a:pt x="2062098" y="171887"/>
                  <a:pt x="2048337" y="163286"/>
                </a:cubicBezTo>
                <a:cubicBezTo>
                  <a:pt x="1974320" y="117025"/>
                  <a:pt x="2037655" y="138843"/>
                  <a:pt x="1961251" y="119743"/>
                </a:cubicBezTo>
                <a:cubicBezTo>
                  <a:pt x="1865844" y="24336"/>
                  <a:pt x="1986869" y="141092"/>
                  <a:pt x="1895937" y="65314"/>
                </a:cubicBezTo>
                <a:cubicBezTo>
                  <a:pt x="1864506" y="39121"/>
                  <a:pt x="1862916" y="32110"/>
                  <a:pt x="1841508" y="0"/>
                </a:cubicBezTo>
                <a:cubicBezTo>
                  <a:pt x="1817169" y="6085"/>
                  <a:pt x="1748550" y="22057"/>
                  <a:pt x="1732651" y="32657"/>
                </a:cubicBezTo>
                <a:lnTo>
                  <a:pt x="1667337" y="76200"/>
                </a:lnTo>
                <a:cubicBezTo>
                  <a:pt x="1656813" y="91986"/>
                  <a:pt x="1631533" y="134530"/>
                  <a:pt x="1612908" y="141514"/>
                </a:cubicBezTo>
                <a:cubicBezTo>
                  <a:pt x="1595920" y="147884"/>
                  <a:pt x="1576622" y="141514"/>
                  <a:pt x="1569365" y="141514"/>
                </a:cubicBezTo>
                <a:close/>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7" name="Oval 6"/>
          <p:cNvSpPr/>
          <p:nvPr/>
        </p:nvSpPr>
        <p:spPr bwMode="auto">
          <a:xfrm>
            <a:off x="5617025" y="4800582"/>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cxnSp>
        <p:nvCxnSpPr>
          <p:cNvPr id="9" name="Straight Connector 8"/>
          <p:cNvCxnSpPr>
            <a:stCxn id="6" idx="48"/>
            <a:endCxn id="7" idx="0"/>
          </p:cNvCxnSpPr>
          <p:nvPr/>
        </p:nvCxnSpPr>
        <p:spPr bwMode="auto">
          <a:xfrm flipH="1">
            <a:off x="5731325" y="4267182"/>
            <a:ext cx="353786"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Oval 10"/>
          <p:cNvSpPr/>
          <p:nvPr/>
        </p:nvSpPr>
        <p:spPr bwMode="auto">
          <a:xfrm>
            <a:off x="6019803" y="4931210"/>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cxnSp>
        <p:nvCxnSpPr>
          <p:cNvPr id="13" name="Straight Connector 12"/>
          <p:cNvCxnSpPr>
            <a:stCxn id="6" idx="50"/>
            <a:endCxn id="11" idx="0"/>
          </p:cNvCxnSpPr>
          <p:nvPr/>
        </p:nvCxnSpPr>
        <p:spPr bwMode="auto">
          <a:xfrm flipH="1">
            <a:off x="6134103" y="4332496"/>
            <a:ext cx="146951" cy="59871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Oval 13"/>
          <p:cNvSpPr/>
          <p:nvPr/>
        </p:nvSpPr>
        <p:spPr bwMode="auto">
          <a:xfrm>
            <a:off x="6825363" y="4942092"/>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cxnSp>
        <p:nvCxnSpPr>
          <p:cNvPr id="16" name="Straight Connector 15"/>
          <p:cNvCxnSpPr>
            <a:stCxn id="6" idx="55"/>
            <a:endCxn id="14" idx="0"/>
          </p:cNvCxnSpPr>
          <p:nvPr/>
        </p:nvCxnSpPr>
        <p:spPr bwMode="auto">
          <a:xfrm>
            <a:off x="6770911" y="4234526"/>
            <a:ext cx="168752" cy="70756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Left Brace 16"/>
          <p:cNvSpPr/>
          <p:nvPr/>
        </p:nvSpPr>
        <p:spPr bwMode="auto">
          <a:xfrm rot="16200000">
            <a:off x="6161334" y="4571963"/>
            <a:ext cx="337457" cy="142602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18" name="Oval 17"/>
          <p:cNvSpPr/>
          <p:nvPr/>
        </p:nvSpPr>
        <p:spPr bwMode="auto">
          <a:xfrm>
            <a:off x="7805077" y="3777321"/>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19" name="Oval 18"/>
          <p:cNvSpPr/>
          <p:nvPr/>
        </p:nvSpPr>
        <p:spPr bwMode="auto">
          <a:xfrm>
            <a:off x="9361735" y="5812960"/>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20" name="Oval 19"/>
          <p:cNvSpPr/>
          <p:nvPr/>
        </p:nvSpPr>
        <p:spPr bwMode="auto">
          <a:xfrm>
            <a:off x="8752135" y="5954474"/>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23" name="Oval 22"/>
          <p:cNvSpPr/>
          <p:nvPr/>
        </p:nvSpPr>
        <p:spPr bwMode="auto">
          <a:xfrm>
            <a:off x="8294935" y="4376036"/>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cxnSp>
        <p:nvCxnSpPr>
          <p:cNvPr id="25" name="Straight Connector 24"/>
          <p:cNvCxnSpPr>
            <a:stCxn id="18" idx="5"/>
            <a:endCxn id="23" idx="1"/>
          </p:cNvCxnSpPr>
          <p:nvPr/>
        </p:nvCxnSpPr>
        <p:spPr bwMode="auto">
          <a:xfrm>
            <a:off x="8000199" y="3963152"/>
            <a:ext cx="328214" cy="44476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Freeform 25"/>
          <p:cNvSpPr/>
          <p:nvPr/>
        </p:nvSpPr>
        <p:spPr bwMode="auto">
          <a:xfrm rot="20766014">
            <a:off x="8468219" y="4691724"/>
            <a:ext cx="1013236" cy="1066800"/>
          </a:xfrm>
          <a:custGeom>
            <a:avLst/>
            <a:gdLst>
              <a:gd name="connsiteX0" fmla="*/ 338322 w 1013236"/>
              <a:gd name="connsiteY0" fmla="*/ 0 h 1066800"/>
              <a:gd name="connsiteX1" fmla="*/ 338322 w 1013236"/>
              <a:gd name="connsiteY1" fmla="*/ 0 h 1066800"/>
              <a:gd name="connsiteX2" fmla="*/ 414522 w 1013236"/>
              <a:gd name="connsiteY2" fmla="*/ 54429 h 1066800"/>
              <a:gd name="connsiteX3" fmla="*/ 468951 w 1013236"/>
              <a:gd name="connsiteY3" fmla="*/ 97971 h 1066800"/>
              <a:gd name="connsiteX4" fmla="*/ 490722 w 1013236"/>
              <a:gd name="connsiteY4" fmla="*/ 130629 h 1066800"/>
              <a:gd name="connsiteX5" fmla="*/ 534265 w 1013236"/>
              <a:gd name="connsiteY5" fmla="*/ 228600 h 1066800"/>
              <a:gd name="connsiteX6" fmla="*/ 599579 w 1013236"/>
              <a:gd name="connsiteY6" fmla="*/ 261257 h 1066800"/>
              <a:gd name="connsiteX7" fmla="*/ 686665 w 1013236"/>
              <a:gd name="connsiteY7" fmla="*/ 304800 h 1066800"/>
              <a:gd name="connsiteX8" fmla="*/ 741094 w 1013236"/>
              <a:gd name="connsiteY8" fmla="*/ 315686 h 1066800"/>
              <a:gd name="connsiteX9" fmla="*/ 773751 w 1013236"/>
              <a:gd name="connsiteY9" fmla="*/ 326571 h 1066800"/>
              <a:gd name="connsiteX10" fmla="*/ 817294 w 1013236"/>
              <a:gd name="connsiteY10" fmla="*/ 381000 h 1066800"/>
              <a:gd name="connsiteX11" fmla="*/ 839065 w 1013236"/>
              <a:gd name="connsiteY11" fmla="*/ 446314 h 1066800"/>
              <a:gd name="connsiteX12" fmla="*/ 893494 w 1013236"/>
              <a:gd name="connsiteY12" fmla="*/ 489857 h 1066800"/>
              <a:gd name="connsiteX13" fmla="*/ 915265 w 1013236"/>
              <a:gd name="connsiteY13" fmla="*/ 533400 h 1066800"/>
              <a:gd name="connsiteX14" fmla="*/ 969694 w 1013236"/>
              <a:gd name="connsiteY14" fmla="*/ 587829 h 1066800"/>
              <a:gd name="connsiteX15" fmla="*/ 1013236 w 1013236"/>
              <a:gd name="connsiteY15" fmla="*/ 685800 h 1066800"/>
              <a:gd name="connsiteX16" fmla="*/ 1002351 w 1013236"/>
              <a:gd name="connsiteY16" fmla="*/ 794657 h 1066800"/>
              <a:gd name="connsiteX17" fmla="*/ 969694 w 1013236"/>
              <a:gd name="connsiteY17" fmla="*/ 892629 h 1066800"/>
              <a:gd name="connsiteX18" fmla="*/ 958808 w 1013236"/>
              <a:gd name="connsiteY18" fmla="*/ 936171 h 1066800"/>
              <a:gd name="connsiteX19" fmla="*/ 937036 w 1013236"/>
              <a:gd name="connsiteY19" fmla="*/ 957943 h 1066800"/>
              <a:gd name="connsiteX20" fmla="*/ 882608 w 1013236"/>
              <a:gd name="connsiteY20" fmla="*/ 1012371 h 1066800"/>
              <a:gd name="connsiteX21" fmla="*/ 828179 w 1013236"/>
              <a:gd name="connsiteY21" fmla="*/ 1023257 h 1066800"/>
              <a:gd name="connsiteX22" fmla="*/ 806408 w 1013236"/>
              <a:gd name="connsiteY22" fmla="*/ 1045029 h 1066800"/>
              <a:gd name="connsiteX23" fmla="*/ 741094 w 1013236"/>
              <a:gd name="connsiteY23" fmla="*/ 1034143 h 1066800"/>
              <a:gd name="connsiteX24" fmla="*/ 621351 w 1013236"/>
              <a:gd name="connsiteY24" fmla="*/ 1023257 h 1066800"/>
              <a:gd name="connsiteX25" fmla="*/ 458065 w 1013236"/>
              <a:gd name="connsiteY25" fmla="*/ 1034143 h 1066800"/>
              <a:gd name="connsiteX26" fmla="*/ 414522 w 1013236"/>
              <a:gd name="connsiteY26" fmla="*/ 1045029 h 1066800"/>
              <a:gd name="connsiteX27" fmla="*/ 349208 w 1013236"/>
              <a:gd name="connsiteY27" fmla="*/ 1066800 h 1066800"/>
              <a:gd name="connsiteX28" fmla="*/ 164151 w 1013236"/>
              <a:gd name="connsiteY28" fmla="*/ 1034143 h 1066800"/>
              <a:gd name="connsiteX29" fmla="*/ 33522 w 1013236"/>
              <a:gd name="connsiteY29" fmla="*/ 1045029 h 1066800"/>
              <a:gd name="connsiteX30" fmla="*/ 11751 w 1013236"/>
              <a:gd name="connsiteY30" fmla="*/ 1023257 h 1066800"/>
              <a:gd name="connsiteX31" fmla="*/ 44408 w 1013236"/>
              <a:gd name="connsiteY31" fmla="*/ 772886 h 1066800"/>
              <a:gd name="connsiteX32" fmla="*/ 77065 w 1013236"/>
              <a:gd name="connsiteY32" fmla="*/ 707571 h 1066800"/>
              <a:gd name="connsiteX33" fmla="*/ 109722 w 1013236"/>
              <a:gd name="connsiteY33" fmla="*/ 642257 h 1066800"/>
              <a:gd name="connsiteX34" fmla="*/ 153265 w 1013236"/>
              <a:gd name="connsiteY34" fmla="*/ 489857 h 1066800"/>
              <a:gd name="connsiteX35" fmla="*/ 164151 w 1013236"/>
              <a:gd name="connsiteY35" fmla="*/ 457200 h 1066800"/>
              <a:gd name="connsiteX36" fmla="*/ 175036 w 1013236"/>
              <a:gd name="connsiteY36" fmla="*/ 381000 h 1066800"/>
              <a:gd name="connsiteX37" fmla="*/ 196808 w 1013236"/>
              <a:gd name="connsiteY37" fmla="*/ 65314 h 1066800"/>
              <a:gd name="connsiteX38" fmla="*/ 207694 w 1013236"/>
              <a:gd name="connsiteY38" fmla="*/ 32657 h 1066800"/>
              <a:gd name="connsiteX39" fmla="*/ 294779 w 1013236"/>
              <a:gd name="connsiteY39" fmla="*/ 10886 h 1066800"/>
              <a:gd name="connsiteX40" fmla="*/ 338322 w 1013236"/>
              <a:gd name="connsiteY40"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13236" h="1066800">
                <a:moveTo>
                  <a:pt x="338322" y="0"/>
                </a:moveTo>
                <a:lnTo>
                  <a:pt x="338322" y="0"/>
                </a:lnTo>
                <a:cubicBezTo>
                  <a:pt x="363722" y="18143"/>
                  <a:pt x="389883" y="35265"/>
                  <a:pt x="414522" y="54429"/>
                </a:cubicBezTo>
                <a:cubicBezTo>
                  <a:pt x="507577" y="126805"/>
                  <a:pt x="348680" y="17792"/>
                  <a:pt x="468951" y="97971"/>
                </a:cubicBezTo>
                <a:cubicBezTo>
                  <a:pt x="476208" y="108857"/>
                  <a:pt x="485408" y="118673"/>
                  <a:pt x="490722" y="130629"/>
                </a:cubicBezTo>
                <a:cubicBezTo>
                  <a:pt x="507966" y="169429"/>
                  <a:pt x="504704" y="199039"/>
                  <a:pt x="534265" y="228600"/>
                </a:cubicBezTo>
                <a:cubicBezTo>
                  <a:pt x="565461" y="259796"/>
                  <a:pt x="564166" y="243550"/>
                  <a:pt x="599579" y="261257"/>
                </a:cubicBezTo>
                <a:cubicBezTo>
                  <a:pt x="666971" y="294954"/>
                  <a:pt x="592493" y="276549"/>
                  <a:pt x="686665" y="304800"/>
                </a:cubicBezTo>
                <a:cubicBezTo>
                  <a:pt x="704387" y="310117"/>
                  <a:pt x="723144" y="311199"/>
                  <a:pt x="741094" y="315686"/>
                </a:cubicBezTo>
                <a:cubicBezTo>
                  <a:pt x="752226" y="318469"/>
                  <a:pt x="762865" y="322943"/>
                  <a:pt x="773751" y="326571"/>
                </a:cubicBezTo>
                <a:cubicBezTo>
                  <a:pt x="791845" y="344665"/>
                  <a:pt x="806309" y="356285"/>
                  <a:pt x="817294" y="381000"/>
                </a:cubicBezTo>
                <a:cubicBezTo>
                  <a:pt x="826615" y="401971"/>
                  <a:pt x="822838" y="430086"/>
                  <a:pt x="839065" y="446314"/>
                </a:cubicBezTo>
                <a:cubicBezTo>
                  <a:pt x="870087" y="477337"/>
                  <a:pt x="852296" y="462393"/>
                  <a:pt x="893494" y="489857"/>
                </a:cubicBezTo>
                <a:cubicBezTo>
                  <a:pt x="900751" y="504371"/>
                  <a:pt x="905302" y="520591"/>
                  <a:pt x="915265" y="533400"/>
                </a:cubicBezTo>
                <a:cubicBezTo>
                  <a:pt x="931017" y="553653"/>
                  <a:pt x="969694" y="587829"/>
                  <a:pt x="969694" y="587829"/>
                </a:cubicBezTo>
                <a:cubicBezTo>
                  <a:pt x="995602" y="665555"/>
                  <a:pt x="978735" y="634048"/>
                  <a:pt x="1013236" y="685800"/>
                </a:cubicBezTo>
                <a:cubicBezTo>
                  <a:pt x="1009608" y="722086"/>
                  <a:pt x="1009071" y="758815"/>
                  <a:pt x="1002351" y="794657"/>
                </a:cubicBezTo>
                <a:cubicBezTo>
                  <a:pt x="994202" y="838120"/>
                  <a:pt x="979210" y="854568"/>
                  <a:pt x="969694" y="892629"/>
                </a:cubicBezTo>
                <a:cubicBezTo>
                  <a:pt x="966065" y="907143"/>
                  <a:pt x="965499" y="922790"/>
                  <a:pt x="958808" y="936171"/>
                </a:cubicBezTo>
                <a:cubicBezTo>
                  <a:pt x="954218" y="945351"/>
                  <a:pt x="943447" y="949929"/>
                  <a:pt x="937036" y="957943"/>
                </a:cubicBezTo>
                <a:cubicBezTo>
                  <a:pt x="914228" y="986454"/>
                  <a:pt x="919931" y="998375"/>
                  <a:pt x="882608" y="1012371"/>
                </a:cubicBezTo>
                <a:cubicBezTo>
                  <a:pt x="865284" y="1018868"/>
                  <a:pt x="846322" y="1019628"/>
                  <a:pt x="828179" y="1023257"/>
                </a:cubicBezTo>
                <a:cubicBezTo>
                  <a:pt x="820922" y="1030514"/>
                  <a:pt x="816592" y="1043756"/>
                  <a:pt x="806408" y="1045029"/>
                </a:cubicBezTo>
                <a:cubicBezTo>
                  <a:pt x="784507" y="1047767"/>
                  <a:pt x="763014" y="1036722"/>
                  <a:pt x="741094" y="1034143"/>
                </a:cubicBezTo>
                <a:cubicBezTo>
                  <a:pt x="701290" y="1029460"/>
                  <a:pt x="661265" y="1026886"/>
                  <a:pt x="621351" y="1023257"/>
                </a:cubicBezTo>
                <a:cubicBezTo>
                  <a:pt x="566922" y="1026886"/>
                  <a:pt x="512315" y="1028432"/>
                  <a:pt x="458065" y="1034143"/>
                </a:cubicBezTo>
                <a:cubicBezTo>
                  <a:pt x="443186" y="1035709"/>
                  <a:pt x="428852" y="1040730"/>
                  <a:pt x="414522" y="1045029"/>
                </a:cubicBezTo>
                <a:cubicBezTo>
                  <a:pt x="392541" y="1051623"/>
                  <a:pt x="349208" y="1066800"/>
                  <a:pt x="349208" y="1066800"/>
                </a:cubicBezTo>
                <a:cubicBezTo>
                  <a:pt x="280832" y="1044007"/>
                  <a:pt x="269936" y="1038211"/>
                  <a:pt x="164151" y="1034143"/>
                </a:cubicBezTo>
                <a:cubicBezTo>
                  <a:pt x="120489" y="1032464"/>
                  <a:pt x="77065" y="1041400"/>
                  <a:pt x="33522" y="1045029"/>
                </a:cubicBezTo>
                <a:cubicBezTo>
                  <a:pt x="26265" y="1037772"/>
                  <a:pt x="12290" y="1033506"/>
                  <a:pt x="11751" y="1023257"/>
                </a:cubicBezTo>
                <a:cubicBezTo>
                  <a:pt x="0" y="799985"/>
                  <a:pt x="12002" y="902505"/>
                  <a:pt x="44408" y="772886"/>
                </a:cubicBezTo>
                <a:cubicBezTo>
                  <a:pt x="57783" y="719386"/>
                  <a:pt x="44715" y="739922"/>
                  <a:pt x="77065" y="707571"/>
                </a:cubicBezTo>
                <a:cubicBezTo>
                  <a:pt x="116766" y="588470"/>
                  <a:pt x="53449" y="768870"/>
                  <a:pt x="109722" y="642257"/>
                </a:cubicBezTo>
                <a:cubicBezTo>
                  <a:pt x="137685" y="579341"/>
                  <a:pt x="130194" y="559069"/>
                  <a:pt x="153265" y="489857"/>
                </a:cubicBezTo>
                <a:lnTo>
                  <a:pt x="164151" y="457200"/>
                </a:lnTo>
                <a:cubicBezTo>
                  <a:pt x="167779" y="431800"/>
                  <a:pt x="172905" y="406569"/>
                  <a:pt x="175036" y="381000"/>
                </a:cubicBezTo>
                <a:cubicBezTo>
                  <a:pt x="183795" y="275886"/>
                  <a:pt x="163452" y="165380"/>
                  <a:pt x="196808" y="65314"/>
                </a:cubicBezTo>
                <a:cubicBezTo>
                  <a:pt x="200437" y="54428"/>
                  <a:pt x="197663" y="38230"/>
                  <a:pt x="207694" y="32657"/>
                </a:cubicBezTo>
                <a:cubicBezTo>
                  <a:pt x="233850" y="18126"/>
                  <a:pt x="268016" y="24267"/>
                  <a:pt x="294779" y="10886"/>
                </a:cubicBezTo>
                <a:lnTo>
                  <a:pt x="338322" y="0"/>
                </a:lnTo>
                <a:close/>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27" name="Freeform 26"/>
          <p:cNvSpPr/>
          <p:nvPr/>
        </p:nvSpPr>
        <p:spPr bwMode="auto">
          <a:xfrm rot="2113054">
            <a:off x="7423193" y="4931214"/>
            <a:ext cx="1013236" cy="1066800"/>
          </a:xfrm>
          <a:custGeom>
            <a:avLst/>
            <a:gdLst>
              <a:gd name="connsiteX0" fmla="*/ 338322 w 1013236"/>
              <a:gd name="connsiteY0" fmla="*/ 0 h 1066800"/>
              <a:gd name="connsiteX1" fmla="*/ 338322 w 1013236"/>
              <a:gd name="connsiteY1" fmla="*/ 0 h 1066800"/>
              <a:gd name="connsiteX2" fmla="*/ 414522 w 1013236"/>
              <a:gd name="connsiteY2" fmla="*/ 54429 h 1066800"/>
              <a:gd name="connsiteX3" fmla="*/ 468951 w 1013236"/>
              <a:gd name="connsiteY3" fmla="*/ 97971 h 1066800"/>
              <a:gd name="connsiteX4" fmla="*/ 490722 w 1013236"/>
              <a:gd name="connsiteY4" fmla="*/ 130629 h 1066800"/>
              <a:gd name="connsiteX5" fmla="*/ 534265 w 1013236"/>
              <a:gd name="connsiteY5" fmla="*/ 228600 h 1066800"/>
              <a:gd name="connsiteX6" fmla="*/ 599579 w 1013236"/>
              <a:gd name="connsiteY6" fmla="*/ 261257 h 1066800"/>
              <a:gd name="connsiteX7" fmla="*/ 686665 w 1013236"/>
              <a:gd name="connsiteY7" fmla="*/ 304800 h 1066800"/>
              <a:gd name="connsiteX8" fmla="*/ 741094 w 1013236"/>
              <a:gd name="connsiteY8" fmla="*/ 315686 h 1066800"/>
              <a:gd name="connsiteX9" fmla="*/ 773751 w 1013236"/>
              <a:gd name="connsiteY9" fmla="*/ 326571 h 1066800"/>
              <a:gd name="connsiteX10" fmla="*/ 817294 w 1013236"/>
              <a:gd name="connsiteY10" fmla="*/ 381000 h 1066800"/>
              <a:gd name="connsiteX11" fmla="*/ 839065 w 1013236"/>
              <a:gd name="connsiteY11" fmla="*/ 446314 h 1066800"/>
              <a:gd name="connsiteX12" fmla="*/ 893494 w 1013236"/>
              <a:gd name="connsiteY12" fmla="*/ 489857 h 1066800"/>
              <a:gd name="connsiteX13" fmla="*/ 915265 w 1013236"/>
              <a:gd name="connsiteY13" fmla="*/ 533400 h 1066800"/>
              <a:gd name="connsiteX14" fmla="*/ 969694 w 1013236"/>
              <a:gd name="connsiteY14" fmla="*/ 587829 h 1066800"/>
              <a:gd name="connsiteX15" fmla="*/ 1013236 w 1013236"/>
              <a:gd name="connsiteY15" fmla="*/ 685800 h 1066800"/>
              <a:gd name="connsiteX16" fmla="*/ 1002351 w 1013236"/>
              <a:gd name="connsiteY16" fmla="*/ 794657 h 1066800"/>
              <a:gd name="connsiteX17" fmla="*/ 969694 w 1013236"/>
              <a:gd name="connsiteY17" fmla="*/ 892629 h 1066800"/>
              <a:gd name="connsiteX18" fmla="*/ 958808 w 1013236"/>
              <a:gd name="connsiteY18" fmla="*/ 936171 h 1066800"/>
              <a:gd name="connsiteX19" fmla="*/ 937036 w 1013236"/>
              <a:gd name="connsiteY19" fmla="*/ 957943 h 1066800"/>
              <a:gd name="connsiteX20" fmla="*/ 882608 w 1013236"/>
              <a:gd name="connsiteY20" fmla="*/ 1012371 h 1066800"/>
              <a:gd name="connsiteX21" fmla="*/ 828179 w 1013236"/>
              <a:gd name="connsiteY21" fmla="*/ 1023257 h 1066800"/>
              <a:gd name="connsiteX22" fmla="*/ 806408 w 1013236"/>
              <a:gd name="connsiteY22" fmla="*/ 1045029 h 1066800"/>
              <a:gd name="connsiteX23" fmla="*/ 741094 w 1013236"/>
              <a:gd name="connsiteY23" fmla="*/ 1034143 h 1066800"/>
              <a:gd name="connsiteX24" fmla="*/ 621351 w 1013236"/>
              <a:gd name="connsiteY24" fmla="*/ 1023257 h 1066800"/>
              <a:gd name="connsiteX25" fmla="*/ 458065 w 1013236"/>
              <a:gd name="connsiteY25" fmla="*/ 1034143 h 1066800"/>
              <a:gd name="connsiteX26" fmla="*/ 414522 w 1013236"/>
              <a:gd name="connsiteY26" fmla="*/ 1045029 h 1066800"/>
              <a:gd name="connsiteX27" fmla="*/ 349208 w 1013236"/>
              <a:gd name="connsiteY27" fmla="*/ 1066800 h 1066800"/>
              <a:gd name="connsiteX28" fmla="*/ 164151 w 1013236"/>
              <a:gd name="connsiteY28" fmla="*/ 1034143 h 1066800"/>
              <a:gd name="connsiteX29" fmla="*/ 33522 w 1013236"/>
              <a:gd name="connsiteY29" fmla="*/ 1045029 h 1066800"/>
              <a:gd name="connsiteX30" fmla="*/ 11751 w 1013236"/>
              <a:gd name="connsiteY30" fmla="*/ 1023257 h 1066800"/>
              <a:gd name="connsiteX31" fmla="*/ 44408 w 1013236"/>
              <a:gd name="connsiteY31" fmla="*/ 772886 h 1066800"/>
              <a:gd name="connsiteX32" fmla="*/ 77065 w 1013236"/>
              <a:gd name="connsiteY32" fmla="*/ 707571 h 1066800"/>
              <a:gd name="connsiteX33" fmla="*/ 109722 w 1013236"/>
              <a:gd name="connsiteY33" fmla="*/ 642257 h 1066800"/>
              <a:gd name="connsiteX34" fmla="*/ 153265 w 1013236"/>
              <a:gd name="connsiteY34" fmla="*/ 489857 h 1066800"/>
              <a:gd name="connsiteX35" fmla="*/ 164151 w 1013236"/>
              <a:gd name="connsiteY35" fmla="*/ 457200 h 1066800"/>
              <a:gd name="connsiteX36" fmla="*/ 175036 w 1013236"/>
              <a:gd name="connsiteY36" fmla="*/ 381000 h 1066800"/>
              <a:gd name="connsiteX37" fmla="*/ 196808 w 1013236"/>
              <a:gd name="connsiteY37" fmla="*/ 65314 h 1066800"/>
              <a:gd name="connsiteX38" fmla="*/ 207694 w 1013236"/>
              <a:gd name="connsiteY38" fmla="*/ 32657 h 1066800"/>
              <a:gd name="connsiteX39" fmla="*/ 294779 w 1013236"/>
              <a:gd name="connsiteY39" fmla="*/ 10886 h 1066800"/>
              <a:gd name="connsiteX40" fmla="*/ 338322 w 1013236"/>
              <a:gd name="connsiteY40"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13236" h="1066800">
                <a:moveTo>
                  <a:pt x="338322" y="0"/>
                </a:moveTo>
                <a:lnTo>
                  <a:pt x="338322" y="0"/>
                </a:lnTo>
                <a:cubicBezTo>
                  <a:pt x="363722" y="18143"/>
                  <a:pt x="389883" y="35265"/>
                  <a:pt x="414522" y="54429"/>
                </a:cubicBezTo>
                <a:cubicBezTo>
                  <a:pt x="507577" y="126805"/>
                  <a:pt x="348680" y="17792"/>
                  <a:pt x="468951" y="97971"/>
                </a:cubicBezTo>
                <a:cubicBezTo>
                  <a:pt x="476208" y="108857"/>
                  <a:pt x="485408" y="118673"/>
                  <a:pt x="490722" y="130629"/>
                </a:cubicBezTo>
                <a:cubicBezTo>
                  <a:pt x="507966" y="169429"/>
                  <a:pt x="504704" y="199039"/>
                  <a:pt x="534265" y="228600"/>
                </a:cubicBezTo>
                <a:cubicBezTo>
                  <a:pt x="565461" y="259796"/>
                  <a:pt x="564166" y="243550"/>
                  <a:pt x="599579" y="261257"/>
                </a:cubicBezTo>
                <a:cubicBezTo>
                  <a:pt x="666971" y="294954"/>
                  <a:pt x="592493" y="276549"/>
                  <a:pt x="686665" y="304800"/>
                </a:cubicBezTo>
                <a:cubicBezTo>
                  <a:pt x="704387" y="310117"/>
                  <a:pt x="723144" y="311199"/>
                  <a:pt x="741094" y="315686"/>
                </a:cubicBezTo>
                <a:cubicBezTo>
                  <a:pt x="752226" y="318469"/>
                  <a:pt x="762865" y="322943"/>
                  <a:pt x="773751" y="326571"/>
                </a:cubicBezTo>
                <a:cubicBezTo>
                  <a:pt x="791845" y="344665"/>
                  <a:pt x="806309" y="356285"/>
                  <a:pt x="817294" y="381000"/>
                </a:cubicBezTo>
                <a:cubicBezTo>
                  <a:pt x="826615" y="401971"/>
                  <a:pt x="822838" y="430086"/>
                  <a:pt x="839065" y="446314"/>
                </a:cubicBezTo>
                <a:cubicBezTo>
                  <a:pt x="870087" y="477337"/>
                  <a:pt x="852296" y="462393"/>
                  <a:pt x="893494" y="489857"/>
                </a:cubicBezTo>
                <a:cubicBezTo>
                  <a:pt x="900751" y="504371"/>
                  <a:pt x="905302" y="520591"/>
                  <a:pt x="915265" y="533400"/>
                </a:cubicBezTo>
                <a:cubicBezTo>
                  <a:pt x="931017" y="553653"/>
                  <a:pt x="969694" y="587829"/>
                  <a:pt x="969694" y="587829"/>
                </a:cubicBezTo>
                <a:cubicBezTo>
                  <a:pt x="995602" y="665555"/>
                  <a:pt x="978735" y="634048"/>
                  <a:pt x="1013236" y="685800"/>
                </a:cubicBezTo>
                <a:cubicBezTo>
                  <a:pt x="1009608" y="722086"/>
                  <a:pt x="1009071" y="758815"/>
                  <a:pt x="1002351" y="794657"/>
                </a:cubicBezTo>
                <a:cubicBezTo>
                  <a:pt x="994202" y="838120"/>
                  <a:pt x="979210" y="854568"/>
                  <a:pt x="969694" y="892629"/>
                </a:cubicBezTo>
                <a:cubicBezTo>
                  <a:pt x="966065" y="907143"/>
                  <a:pt x="965499" y="922790"/>
                  <a:pt x="958808" y="936171"/>
                </a:cubicBezTo>
                <a:cubicBezTo>
                  <a:pt x="954218" y="945351"/>
                  <a:pt x="943447" y="949929"/>
                  <a:pt x="937036" y="957943"/>
                </a:cubicBezTo>
                <a:cubicBezTo>
                  <a:pt x="914228" y="986454"/>
                  <a:pt x="919931" y="998375"/>
                  <a:pt x="882608" y="1012371"/>
                </a:cubicBezTo>
                <a:cubicBezTo>
                  <a:pt x="865284" y="1018868"/>
                  <a:pt x="846322" y="1019628"/>
                  <a:pt x="828179" y="1023257"/>
                </a:cubicBezTo>
                <a:cubicBezTo>
                  <a:pt x="820922" y="1030514"/>
                  <a:pt x="816592" y="1043756"/>
                  <a:pt x="806408" y="1045029"/>
                </a:cubicBezTo>
                <a:cubicBezTo>
                  <a:pt x="784507" y="1047767"/>
                  <a:pt x="763014" y="1036722"/>
                  <a:pt x="741094" y="1034143"/>
                </a:cubicBezTo>
                <a:cubicBezTo>
                  <a:pt x="701290" y="1029460"/>
                  <a:pt x="661265" y="1026886"/>
                  <a:pt x="621351" y="1023257"/>
                </a:cubicBezTo>
                <a:cubicBezTo>
                  <a:pt x="566922" y="1026886"/>
                  <a:pt x="512315" y="1028432"/>
                  <a:pt x="458065" y="1034143"/>
                </a:cubicBezTo>
                <a:cubicBezTo>
                  <a:pt x="443186" y="1035709"/>
                  <a:pt x="428852" y="1040730"/>
                  <a:pt x="414522" y="1045029"/>
                </a:cubicBezTo>
                <a:cubicBezTo>
                  <a:pt x="392541" y="1051623"/>
                  <a:pt x="349208" y="1066800"/>
                  <a:pt x="349208" y="1066800"/>
                </a:cubicBezTo>
                <a:cubicBezTo>
                  <a:pt x="280832" y="1044007"/>
                  <a:pt x="269936" y="1038211"/>
                  <a:pt x="164151" y="1034143"/>
                </a:cubicBezTo>
                <a:cubicBezTo>
                  <a:pt x="120489" y="1032464"/>
                  <a:pt x="77065" y="1041400"/>
                  <a:pt x="33522" y="1045029"/>
                </a:cubicBezTo>
                <a:cubicBezTo>
                  <a:pt x="26265" y="1037772"/>
                  <a:pt x="12290" y="1033506"/>
                  <a:pt x="11751" y="1023257"/>
                </a:cubicBezTo>
                <a:cubicBezTo>
                  <a:pt x="0" y="799985"/>
                  <a:pt x="12002" y="902505"/>
                  <a:pt x="44408" y="772886"/>
                </a:cubicBezTo>
                <a:cubicBezTo>
                  <a:pt x="57783" y="719386"/>
                  <a:pt x="44715" y="739922"/>
                  <a:pt x="77065" y="707571"/>
                </a:cubicBezTo>
                <a:cubicBezTo>
                  <a:pt x="116766" y="588470"/>
                  <a:pt x="53449" y="768870"/>
                  <a:pt x="109722" y="642257"/>
                </a:cubicBezTo>
                <a:cubicBezTo>
                  <a:pt x="137685" y="579341"/>
                  <a:pt x="130194" y="559069"/>
                  <a:pt x="153265" y="489857"/>
                </a:cubicBezTo>
                <a:lnTo>
                  <a:pt x="164151" y="457200"/>
                </a:lnTo>
                <a:cubicBezTo>
                  <a:pt x="167779" y="431800"/>
                  <a:pt x="172905" y="406569"/>
                  <a:pt x="175036" y="381000"/>
                </a:cubicBezTo>
                <a:cubicBezTo>
                  <a:pt x="183795" y="275886"/>
                  <a:pt x="163452" y="165380"/>
                  <a:pt x="196808" y="65314"/>
                </a:cubicBezTo>
                <a:cubicBezTo>
                  <a:pt x="200437" y="54428"/>
                  <a:pt x="197663" y="38230"/>
                  <a:pt x="207694" y="32657"/>
                </a:cubicBezTo>
                <a:cubicBezTo>
                  <a:pt x="233850" y="18126"/>
                  <a:pt x="268016" y="24267"/>
                  <a:pt x="294779" y="10886"/>
                </a:cubicBezTo>
                <a:lnTo>
                  <a:pt x="338322" y="0"/>
                </a:lnTo>
                <a:close/>
              </a:path>
            </a:pathLst>
          </a:cu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cxnSp>
        <p:nvCxnSpPr>
          <p:cNvPr id="29" name="Straight Connector 28"/>
          <p:cNvCxnSpPr>
            <a:stCxn id="23" idx="5"/>
            <a:endCxn id="26" idx="39"/>
          </p:cNvCxnSpPr>
          <p:nvPr/>
        </p:nvCxnSpPr>
        <p:spPr bwMode="auto">
          <a:xfrm>
            <a:off x="8490057" y="4561867"/>
            <a:ext cx="153624" cy="2069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a:stCxn id="23" idx="3"/>
            <a:endCxn id="27" idx="39"/>
          </p:cNvCxnSpPr>
          <p:nvPr/>
        </p:nvCxnSpPr>
        <p:spPr bwMode="auto">
          <a:xfrm flipH="1">
            <a:off x="8058070" y="4561867"/>
            <a:ext cx="270343" cy="35370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Oval 31"/>
          <p:cNvSpPr/>
          <p:nvPr/>
        </p:nvSpPr>
        <p:spPr bwMode="auto">
          <a:xfrm>
            <a:off x="7674449" y="6237503"/>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33" name="Oval 32"/>
          <p:cNvSpPr/>
          <p:nvPr/>
        </p:nvSpPr>
        <p:spPr bwMode="auto">
          <a:xfrm>
            <a:off x="7075734" y="5954474"/>
            <a:ext cx="228600" cy="217714"/>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cxnSp>
        <p:nvCxnSpPr>
          <p:cNvPr id="35" name="Straight Connector 34"/>
          <p:cNvCxnSpPr>
            <a:stCxn id="27" idx="28"/>
            <a:endCxn id="33" idx="0"/>
          </p:cNvCxnSpPr>
          <p:nvPr/>
        </p:nvCxnSpPr>
        <p:spPr bwMode="auto">
          <a:xfrm flipH="1">
            <a:off x="7190034" y="5676210"/>
            <a:ext cx="171222" cy="2782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a:stCxn id="27" idx="22"/>
            <a:endCxn id="32" idx="0"/>
          </p:cNvCxnSpPr>
          <p:nvPr/>
        </p:nvCxnSpPr>
        <p:spPr bwMode="auto">
          <a:xfrm flipH="1">
            <a:off x="7788749" y="6055482"/>
            <a:ext cx="90933" cy="18202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a:stCxn id="26" idx="28"/>
            <a:endCxn id="20" idx="1"/>
          </p:cNvCxnSpPr>
          <p:nvPr/>
        </p:nvCxnSpPr>
        <p:spPr bwMode="auto">
          <a:xfrm>
            <a:off x="8762689" y="5793473"/>
            <a:ext cx="22924" cy="1928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a:stCxn id="26" idx="21"/>
            <a:endCxn id="19" idx="0"/>
          </p:cNvCxnSpPr>
          <p:nvPr/>
        </p:nvCxnSpPr>
        <p:spPr bwMode="auto">
          <a:xfrm>
            <a:off x="9404657" y="5623390"/>
            <a:ext cx="71378" cy="1895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TextBox 42"/>
          <p:cNvSpPr txBox="1"/>
          <p:nvPr/>
        </p:nvSpPr>
        <p:spPr>
          <a:xfrm>
            <a:off x="8153421" y="3037107"/>
            <a:ext cx="391886" cy="338554"/>
          </a:xfrm>
          <a:prstGeom prst="rect">
            <a:avLst/>
          </a:prstGeom>
          <a:noFill/>
        </p:spPr>
        <p:txBody>
          <a:bodyPr wrap="square" rtlCol="0">
            <a:spAutoFit/>
          </a:bodyPr>
          <a:lstStyle/>
          <a:p>
            <a:r>
              <a:rPr lang="en-US" sz="1600" i="1" dirty="0" smtClean="0">
                <a:latin typeface="+mn-lt"/>
              </a:rPr>
              <a:t>j</a:t>
            </a:r>
            <a:r>
              <a:rPr lang="en-US" sz="1600" baseline="-25000" dirty="0" smtClean="0">
                <a:latin typeface="+mn-lt"/>
              </a:rPr>
              <a:t>1</a:t>
            </a:r>
            <a:endParaRPr lang="en-US" sz="1600" i="1" baseline="-25000" dirty="0">
              <a:latin typeface="+mn-lt"/>
            </a:endParaRPr>
          </a:p>
        </p:txBody>
      </p:sp>
      <p:cxnSp>
        <p:nvCxnSpPr>
          <p:cNvPr id="44" name="Straight Arrow Connector 43"/>
          <p:cNvCxnSpPr>
            <a:stCxn id="43" idx="2"/>
          </p:cNvCxnSpPr>
          <p:nvPr/>
        </p:nvCxnSpPr>
        <p:spPr bwMode="auto">
          <a:xfrm flipH="1">
            <a:off x="7957478" y="3375661"/>
            <a:ext cx="391886" cy="41256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5" name="TextBox 44"/>
          <p:cNvSpPr txBox="1"/>
          <p:nvPr/>
        </p:nvSpPr>
        <p:spPr>
          <a:xfrm>
            <a:off x="9046046" y="4528432"/>
            <a:ext cx="391886" cy="338554"/>
          </a:xfrm>
          <a:prstGeom prst="rect">
            <a:avLst/>
          </a:prstGeom>
          <a:noFill/>
        </p:spPr>
        <p:txBody>
          <a:bodyPr wrap="square" rtlCol="0">
            <a:spAutoFit/>
          </a:bodyPr>
          <a:lstStyle/>
          <a:p>
            <a:r>
              <a:rPr lang="en-US" sz="1600" i="1" dirty="0" smtClean="0">
                <a:latin typeface="+mn-lt"/>
              </a:rPr>
              <a:t>j</a:t>
            </a:r>
            <a:r>
              <a:rPr lang="en-US" sz="1600" baseline="-25000" dirty="0" smtClean="0">
                <a:latin typeface="+mn-lt"/>
              </a:rPr>
              <a:t>2</a:t>
            </a:r>
            <a:endParaRPr lang="en-US" sz="1600" i="1" baseline="-25000" dirty="0">
              <a:latin typeface="+mn-lt"/>
            </a:endParaRPr>
          </a:p>
        </p:txBody>
      </p:sp>
      <p:cxnSp>
        <p:nvCxnSpPr>
          <p:cNvPr id="46" name="Straight Arrow Connector 45"/>
          <p:cNvCxnSpPr>
            <a:stCxn id="45" idx="1"/>
          </p:cNvCxnSpPr>
          <p:nvPr/>
        </p:nvCxnSpPr>
        <p:spPr bwMode="auto">
          <a:xfrm flipH="1" flipV="1">
            <a:off x="8512645" y="4484890"/>
            <a:ext cx="533401" cy="21281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7" name="TextBox 46"/>
          <p:cNvSpPr txBox="1"/>
          <p:nvPr/>
        </p:nvSpPr>
        <p:spPr>
          <a:xfrm>
            <a:off x="7293448" y="4278071"/>
            <a:ext cx="391886" cy="338554"/>
          </a:xfrm>
          <a:prstGeom prst="rect">
            <a:avLst/>
          </a:prstGeom>
          <a:noFill/>
        </p:spPr>
        <p:txBody>
          <a:bodyPr wrap="square" rtlCol="0">
            <a:spAutoFit/>
          </a:bodyPr>
          <a:lstStyle/>
          <a:p>
            <a:r>
              <a:rPr lang="en-US" sz="1600" i="1" dirty="0" err="1" smtClean="0">
                <a:latin typeface="+mn-lt"/>
              </a:rPr>
              <a:t>i</a:t>
            </a:r>
            <a:endParaRPr lang="en-US" sz="1600" i="1" baseline="-25000" dirty="0">
              <a:latin typeface="+mn-lt"/>
            </a:endParaRPr>
          </a:p>
        </p:txBody>
      </p:sp>
      <p:cxnSp>
        <p:nvCxnSpPr>
          <p:cNvPr id="48" name="Straight Arrow Connector 47"/>
          <p:cNvCxnSpPr>
            <a:stCxn id="47" idx="3"/>
          </p:cNvCxnSpPr>
          <p:nvPr/>
        </p:nvCxnSpPr>
        <p:spPr bwMode="auto">
          <a:xfrm flipV="1">
            <a:off x="7685334" y="4288957"/>
            <a:ext cx="424542" cy="15839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9" name="Oval 48"/>
          <p:cNvSpPr/>
          <p:nvPr/>
        </p:nvSpPr>
        <p:spPr bwMode="auto">
          <a:xfrm>
            <a:off x="8088097" y="4136540"/>
            <a:ext cx="228600" cy="217714"/>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50" name="TextBox 49"/>
          <p:cNvSpPr txBox="1"/>
          <p:nvPr/>
        </p:nvSpPr>
        <p:spPr>
          <a:xfrm>
            <a:off x="9198422" y="6008892"/>
            <a:ext cx="468085" cy="369332"/>
          </a:xfrm>
          <a:prstGeom prst="rect">
            <a:avLst/>
          </a:prstGeom>
          <a:noFill/>
        </p:spPr>
        <p:txBody>
          <a:bodyPr wrap="square" rtlCol="0">
            <a:spAutoFit/>
          </a:bodyPr>
          <a:lstStyle/>
          <a:p>
            <a:r>
              <a:rPr lang="en-US" i="1" dirty="0" smtClean="0">
                <a:latin typeface="+mn-lt"/>
              </a:rPr>
              <a:t>L</a:t>
            </a:r>
            <a:endParaRPr lang="en-US" i="1" dirty="0">
              <a:latin typeface="+mn-lt"/>
            </a:endParaRPr>
          </a:p>
        </p:txBody>
      </p:sp>
      <p:sp>
        <p:nvSpPr>
          <p:cNvPr id="51" name="TextBox 50"/>
          <p:cNvSpPr txBox="1"/>
          <p:nvPr/>
        </p:nvSpPr>
        <p:spPr>
          <a:xfrm>
            <a:off x="5562606" y="5366633"/>
            <a:ext cx="1752600" cy="738664"/>
          </a:xfrm>
          <a:prstGeom prst="rect">
            <a:avLst/>
          </a:prstGeom>
          <a:noFill/>
        </p:spPr>
        <p:txBody>
          <a:bodyPr wrap="square" rtlCol="0">
            <a:spAutoFit/>
          </a:bodyPr>
          <a:lstStyle/>
          <a:p>
            <a:pPr algn="l"/>
            <a:r>
              <a:rPr lang="en-US" sz="1400" dirty="0" smtClean="0">
                <a:latin typeface="+mn-lt"/>
              </a:rPr>
              <a:t>Disagree with </a:t>
            </a:r>
            <a:r>
              <a:rPr lang="en-US" sz="1400" i="1" dirty="0" smtClean="0">
                <a:latin typeface="+mn-lt"/>
              </a:rPr>
              <a:t>L </a:t>
            </a:r>
            <a:r>
              <a:rPr lang="en-US" sz="1400" dirty="0" smtClean="0">
                <a:latin typeface="+mn-lt"/>
              </a:rPr>
              <a:t>and therefore </a:t>
            </a:r>
            <a:r>
              <a:rPr lang="en-US" sz="1400" i="1" dirty="0" smtClean="0">
                <a:latin typeface="+mn-lt"/>
              </a:rPr>
              <a:t>K</a:t>
            </a:r>
            <a:r>
              <a:rPr lang="en-US" sz="1400" dirty="0" smtClean="0">
                <a:latin typeface="+mn-lt"/>
              </a:rPr>
              <a:t> at </a:t>
            </a:r>
            <a:r>
              <a:rPr lang="en-US" sz="1400" i="1" dirty="0" smtClean="0">
                <a:latin typeface="+mn-lt"/>
              </a:rPr>
              <a:t>j</a:t>
            </a:r>
            <a:r>
              <a:rPr lang="en-US" sz="1400" baseline="-25000" dirty="0" smtClean="0">
                <a:latin typeface="+mn-lt"/>
              </a:rPr>
              <a:t>1</a:t>
            </a:r>
            <a:r>
              <a:rPr lang="en-US" sz="1400" dirty="0" smtClean="0">
                <a:latin typeface="+mn-lt"/>
              </a:rPr>
              <a:t> or earlier</a:t>
            </a:r>
            <a:endParaRPr lang="en-US" sz="1400" dirty="0">
              <a:latin typeface="+mn-lt"/>
            </a:endParaRPr>
          </a:p>
        </p:txBody>
      </p:sp>
      <p:sp>
        <p:nvSpPr>
          <p:cNvPr id="52" name="TextBox 51"/>
          <p:cNvSpPr txBox="1"/>
          <p:nvPr/>
        </p:nvSpPr>
        <p:spPr>
          <a:xfrm>
            <a:off x="6291964" y="6640291"/>
            <a:ext cx="2166243" cy="738664"/>
          </a:xfrm>
          <a:prstGeom prst="rect">
            <a:avLst/>
          </a:prstGeom>
          <a:noFill/>
        </p:spPr>
        <p:txBody>
          <a:bodyPr wrap="square" rtlCol="0">
            <a:spAutoFit/>
          </a:bodyPr>
          <a:lstStyle/>
          <a:p>
            <a:pPr algn="l"/>
            <a:r>
              <a:rPr lang="en-US" sz="1400" dirty="0" smtClean="0">
                <a:latin typeface="+mn-lt"/>
              </a:rPr>
              <a:t>Agree with </a:t>
            </a:r>
            <a:r>
              <a:rPr lang="en-US" sz="1400" i="1" dirty="0" smtClean="0">
                <a:latin typeface="+mn-lt"/>
              </a:rPr>
              <a:t>L </a:t>
            </a:r>
            <a:r>
              <a:rPr lang="en-US" sz="1400" dirty="0" smtClean="0">
                <a:latin typeface="+mn-lt"/>
              </a:rPr>
              <a:t>at </a:t>
            </a:r>
            <a:r>
              <a:rPr lang="en-US" sz="1400" i="1" dirty="0" err="1" smtClean="0">
                <a:latin typeface="+mn-lt"/>
              </a:rPr>
              <a:t>i</a:t>
            </a:r>
            <a:r>
              <a:rPr lang="en-US" sz="1400" i="1" dirty="0" smtClean="0">
                <a:latin typeface="+mn-lt"/>
              </a:rPr>
              <a:t> a</a:t>
            </a:r>
            <a:r>
              <a:rPr lang="en-US" sz="1400" dirty="0" smtClean="0">
                <a:latin typeface="+mn-lt"/>
              </a:rPr>
              <a:t>nd therefore disagrees with </a:t>
            </a:r>
            <a:r>
              <a:rPr lang="en-US" sz="1400" i="1" dirty="0" smtClean="0">
                <a:latin typeface="+mn-lt"/>
              </a:rPr>
              <a:t>K</a:t>
            </a:r>
            <a:r>
              <a:rPr lang="en-US" sz="1400" dirty="0" smtClean="0">
                <a:latin typeface="+mn-lt"/>
              </a:rPr>
              <a:t> at </a:t>
            </a:r>
            <a:r>
              <a:rPr lang="en-US" sz="1400" i="1" dirty="0" err="1" smtClean="0">
                <a:latin typeface="+mn-lt"/>
              </a:rPr>
              <a:t>i</a:t>
            </a:r>
            <a:endParaRPr lang="en-US" sz="1400" dirty="0">
              <a:latin typeface="+mn-lt"/>
            </a:endParaRPr>
          </a:p>
        </p:txBody>
      </p:sp>
      <p:sp>
        <p:nvSpPr>
          <p:cNvPr id="53" name="Left Brace 52"/>
          <p:cNvSpPr/>
          <p:nvPr/>
        </p:nvSpPr>
        <p:spPr bwMode="auto">
          <a:xfrm rot="16200000">
            <a:off x="7489404" y="5943613"/>
            <a:ext cx="337457" cy="114295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54" name="Left Brace 53"/>
          <p:cNvSpPr/>
          <p:nvPr/>
        </p:nvSpPr>
        <p:spPr bwMode="auto">
          <a:xfrm rot="16200000">
            <a:off x="9056984" y="5758547"/>
            <a:ext cx="337457" cy="114295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55" name="TextBox 54"/>
          <p:cNvSpPr txBox="1"/>
          <p:nvPr/>
        </p:nvSpPr>
        <p:spPr>
          <a:xfrm>
            <a:off x="8577945" y="6433458"/>
            <a:ext cx="1393373" cy="1169551"/>
          </a:xfrm>
          <a:prstGeom prst="rect">
            <a:avLst/>
          </a:prstGeom>
          <a:noFill/>
        </p:spPr>
        <p:txBody>
          <a:bodyPr wrap="square" rtlCol="0">
            <a:spAutoFit/>
          </a:bodyPr>
          <a:lstStyle/>
          <a:p>
            <a:pPr algn="l"/>
            <a:r>
              <a:rPr lang="en-US" sz="1400" dirty="0" smtClean="0">
                <a:latin typeface="+mn-lt"/>
              </a:rPr>
              <a:t>Agree with </a:t>
            </a:r>
            <a:r>
              <a:rPr lang="en-US" sz="1400" i="1" dirty="0" smtClean="0">
                <a:latin typeface="+mn-lt"/>
              </a:rPr>
              <a:t>L </a:t>
            </a:r>
            <a:r>
              <a:rPr lang="en-US" sz="1400" dirty="0" smtClean="0">
                <a:latin typeface="+mn-lt"/>
              </a:rPr>
              <a:t>up to </a:t>
            </a:r>
            <a:r>
              <a:rPr lang="en-US" sz="1400" i="1" dirty="0" smtClean="0">
                <a:latin typeface="+mn-lt"/>
              </a:rPr>
              <a:t>j</a:t>
            </a:r>
            <a:r>
              <a:rPr lang="en-US" sz="1400" baseline="-25000" dirty="0" smtClean="0">
                <a:latin typeface="+mn-lt"/>
              </a:rPr>
              <a:t>2</a:t>
            </a:r>
            <a:r>
              <a:rPr lang="en-US" sz="1400" i="1" dirty="0" smtClean="0">
                <a:latin typeface="+mn-lt"/>
              </a:rPr>
              <a:t> a</a:t>
            </a:r>
            <a:r>
              <a:rPr lang="en-US" sz="1400" dirty="0" smtClean="0">
                <a:latin typeface="+mn-lt"/>
              </a:rPr>
              <a:t>nd therefore disagree with </a:t>
            </a:r>
            <a:r>
              <a:rPr lang="en-US" sz="1400" i="1" dirty="0" smtClean="0">
                <a:latin typeface="+mn-lt"/>
              </a:rPr>
              <a:t>K</a:t>
            </a:r>
            <a:r>
              <a:rPr lang="en-US" sz="1400" dirty="0" smtClean="0">
                <a:latin typeface="+mn-lt"/>
              </a:rPr>
              <a:t> at </a:t>
            </a:r>
            <a:r>
              <a:rPr lang="en-US" sz="1400" i="1" dirty="0" err="1" smtClean="0">
                <a:latin typeface="+mn-lt"/>
              </a:rPr>
              <a:t>i</a:t>
            </a:r>
            <a:endParaRPr lang="en-US" sz="1400"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ChangeArrowheads="1"/>
          </p:cNvSpPr>
          <p:nvPr>
            <p:ph type="title"/>
          </p:nvPr>
        </p:nvSpPr>
        <p:spPr/>
        <p:txBody>
          <a:bodyPr/>
          <a:lstStyle/>
          <a:p>
            <a:r>
              <a:rPr lang="en-US" dirty="0" smtClean="0"/>
              <a:t>Backtracking - Case </a:t>
            </a:r>
            <a:r>
              <a:rPr lang="en-US" i="1" dirty="0" smtClean="0"/>
              <a:t>m = j</a:t>
            </a:r>
            <a:r>
              <a:rPr lang="en-US" baseline="-25000" dirty="0" smtClean="0"/>
              <a:t>2</a:t>
            </a:r>
            <a:endParaRPr lang="en-US" sz="4500" dirty="0" smtClean="0"/>
          </a:p>
        </p:txBody>
      </p:sp>
      <p:sp>
        <p:nvSpPr>
          <p:cNvPr id="175" name="Content Placeholder 174"/>
          <p:cNvSpPr>
            <a:spLocks noGrp="1"/>
          </p:cNvSpPr>
          <p:nvPr>
            <p:ph sz="half" idx="2"/>
          </p:nvPr>
        </p:nvSpPr>
        <p:spPr>
          <a:xfrm>
            <a:off x="5061861" y="2159000"/>
            <a:ext cx="4898571" cy="5181600"/>
          </a:xfrm>
        </p:spPr>
        <p:txBody>
          <a:bodyPr>
            <a:normAutofit fontScale="85000" lnSpcReduction="20000"/>
          </a:bodyPr>
          <a:lstStyle/>
          <a:p>
            <a:pPr>
              <a:lnSpc>
                <a:spcPct val="120000"/>
              </a:lnSpc>
            </a:pPr>
            <a:r>
              <a:rPr lang="en-US" dirty="0" smtClean="0"/>
              <a:t>Key: 136.132.145.6</a:t>
            </a:r>
          </a:p>
          <a:p>
            <a:pPr lvl="1">
              <a:lnSpc>
                <a:spcPct val="120000"/>
              </a:lnSpc>
            </a:pPr>
            <a:r>
              <a:rPr lang="en-US" dirty="0" smtClean="0"/>
              <a:t>First traversal ends at </a:t>
            </a:r>
            <a:r>
              <a:rPr lang="en-US" dirty="0" smtClean="0">
                <a:solidFill>
                  <a:srgbClr val="FF0000"/>
                </a:solidFill>
              </a:rPr>
              <a:t>136.128.128.0/24</a:t>
            </a:r>
            <a:r>
              <a:rPr lang="en-US" dirty="0" smtClean="0"/>
              <a:t>, which is not a match</a:t>
            </a:r>
          </a:p>
          <a:p>
            <a:pPr lvl="1">
              <a:lnSpc>
                <a:spcPct val="120000"/>
              </a:lnSpc>
            </a:pPr>
            <a:r>
              <a:rPr lang="en-US" dirty="0" smtClean="0"/>
              <a:t>Position of first disagreement is at bit position 12</a:t>
            </a:r>
          </a:p>
          <a:p>
            <a:pPr lvl="1">
              <a:lnSpc>
                <a:spcPct val="120000"/>
              </a:lnSpc>
            </a:pPr>
            <a:r>
              <a:rPr lang="en-US" dirty="0" smtClean="0"/>
              <a:t>Backtracking to interior node at position 16 and applying the mask of 10 that covers bit 12 yields a match with </a:t>
            </a:r>
            <a:r>
              <a:rPr lang="en-US" dirty="0" smtClean="0">
                <a:solidFill>
                  <a:srgbClr val="00FF00"/>
                </a:solidFill>
              </a:rPr>
              <a:t>136.128.0.0/10 </a:t>
            </a:r>
            <a:r>
              <a:rPr lang="en-US" b="1" i="1" dirty="0" smtClean="0">
                <a:solidFill>
                  <a:srgbClr val="00FF00"/>
                </a:solidFill>
                <a:latin typeface="Verdana"/>
                <a:ea typeface="Verdana"/>
                <a:cs typeface="Verdana"/>
              </a:rPr>
              <a:t>√</a:t>
            </a:r>
            <a:endParaRPr lang="en-US" b="1" i="1" dirty="0">
              <a:solidFill>
                <a:srgbClr val="00FF00"/>
              </a:solidFill>
            </a:endParaRPr>
          </a:p>
        </p:txBody>
      </p:sp>
      <p:grpSp>
        <p:nvGrpSpPr>
          <p:cNvPr id="2" name="Group 168"/>
          <p:cNvGrpSpPr/>
          <p:nvPr/>
        </p:nvGrpSpPr>
        <p:grpSpPr>
          <a:xfrm>
            <a:off x="335280" y="2488120"/>
            <a:ext cx="4777740" cy="4507040"/>
            <a:chOff x="0" y="2195400"/>
            <a:chExt cx="4343400" cy="3976800"/>
          </a:xfrm>
        </p:grpSpPr>
        <p:sp>
          <p:nvSpPr>
            <p:cNvPr id="87091" name="Oval 62"/>
            <p:cNvSpPr>
              <a:spLocks noChangeArrowheads="1"/>
            </p:cNvSpPr>
            <p:nvPr/>
          </p:nvSpPr>
          <p:spPr bwMode="auto">
            <a:xfrm>
              <a:off x="838200" y="4038600"/>
              <a:ext cx="1066800" cy="304800"/>
            </a:xfrm>
            <a:prstGeom prst="ellipse">
              <a:avLst/>
            </a:prstGeom>
            <a:solidFill>
              <a:schemeClr val="bg1"/>
            </a:solidFill>
            <a:ln w="9525">
              <a:solidFill>
                <a:schemeClr val="tx1"/>
              </a:solidFill>
              <a:round/>
              <a:headEnd/>
              <a:tailEnd/>
            </a:ln>
          </p:spPr>
          <p:txBody>
            <a:bodyPr wrap="none" rIns="0" anchor="ctr"/>
            <a:lstStyle/>
            <a:p>
              <a:r>
                <a:rPr lang="en-US" sz="1100" dirty="0" smtClean="0">
                  <a:latin typeface="Courier New" pitchFamily="49" charset="0"/>
                </a:rPr>
                <a:t>128.0.0.0/4</a:t>
              </a:r>
              <a:endParaRPr lang="en-US" sz="1100" dirty="0">
                <a:latin typeface="Courier New" pitchFamily="49" charset="0"/>
              </a:endParaRPr>
            </a:p>
          </p:txBody>
        </p:sp>
        <p:sp>
          <p:nvSpPr>
            <p:cNvPr id="87092" name="Oval 63"/>
            <p:cNvSpPr>
              <a:spLocks noChangeArrowheads="1"/>
            </p:cNvSpPr>
            <p:nvPr/>
          </p:nvSpPr>
          <p:spPr bwMode="auto">
            <a:xfrm>
              <a:off x="1295400" y="4953000"/>
              <a:ext cx="1143000" cy="304800"/>
            </a:xfrm>
            <a:prstGeom prst="ellipse">
              <a:avLst/>
            </a:prstGeom>
            <a:solidFill>
              <a:schemeClr val="bg1"/>
            </a:solidFill>
            <a:ln w="9525">
              <a:solidFill>
                <a:schemeClr val="tx1"/>
              </a:solidFill>
              <a:round/>
              <a:headEnd/>
              <a:tailEnd/>
            </a:ln>
          </p:spPr>
          <p:txBody>
            <a:bodyPr wrap="none" rIns="0" anchor="ctr"/>
            <a:lstStyle/>
            <a:p>
              <a:r>
                <a:rPr lang="en-US" sz="1100" dirty="0" smtClean="0">
                  <a:latin typeface="Courier New" pitchFamily="49" charset="0"/>
                </a:rPr>
                <a:t>136.0.0.0/8</a:t>
              </a:r>
              <a:endParaRPr lang="en-US" sz="1100" dirty="0">
                <a:latin typeface="Courier New" pitchFamily="49" charset="0"/>
              </a:endParaRPr>
            </a:p>
          </p:txBody>
        </p:sp>
        <p:sp>
          <p:nvSpPr>
            <p:cNvPr id="87111" name="Oval 99"/>
            <p:cNvSpPr>
              <a:spLocks noChangeArrowheads="1"/>
            </p:cNvSpPr>
            <p:nvPr/>
          </p:nvSpPr>
          <p:spPr bwMode="auto">
            <a:xfrm>
              <a:off x="0" y="3124200"/>
              <a:ext cx="990600" cy="304800"/>
            </a:xfrm>
            <a:prstGeom prst="ellipse">
              <a:avLst/>
            </a:prstGeom>
            <a:solidFill>
              <a:schemeClr val="bg1"/>
            </a:solidFill>
            <a:ln w="9525">
              <a:solidFill>
                <a:schemeClr val="tx1"/>
              </a:solidFill>
              <a:round/>
              <a:headEnd/>
              <a:tailEnd/>
            </a:ln>
          </p:spPr>
          <p:txBody>
            <a:bodyPr wrap="none" rIns="0" anchor="ctr"/>
            <a:lstStyle/>
            <a:p>
              <a:r>
                <a:rPr lang="en-US" sz="1100" dirty="0" smtClean="0">
                  <a:latin typeface="Courier New" pitchFamily="49" charset="0"/>
                </a:rPr>
                <a:t>0.0.0.0/0</a:t>
              </a:r>
              <a:endParaRPr lang="en-US" sz="1100" dirty="0">
                <a:latin typeface="Courier New" pitchFamily="49" charset="0"/>
              </a:endParaRPr>
            </a:p>
          </p:txBody>
        </p:sp>
        <p:sp>
          <p:nvSpPr>
            <p:cNvPr id="141" name="Rectangle 140"/>
            <p:cNvSpPr/>
            <p:nvPr/>
          </p:nvSpPr>
          <p:spPr bwMode="auto">
            <a:xfrm>
              <a:off x="914400" y="2209800"/>
              <a:ext cx="381000" cy="3048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1018824"/>
              <a:r>
                <a:rPr lang="en-US" dirty="0" smtClean="0">
                  <a:solidFill>
                    <a:schemeClr val="tx1"/>
                  </a:solidFill>
                  <a:latin typeface="Arial" charset="0"/>
                </a:rPr>
                <a:t>0</a:t>
              </a:r>
              <a:endParaRPr lang="en-US" sz="2700" dirty="0" smtClean="0">
                <a:solidFill>
                  <a:schemeClr val="tx1"/>
                </a:solidFill>
                <a:latin typeface="Arial" charset="0"/>
              </a:endParaRPr>
            </a:p>
          </p:txBody>
        </p:sp>
        <p:sp>
          <p:nvSpPr>
            <p:cNvPr id="142" name="Rectangle 141"/>
            <p:cNvSpPr/>
            <p:nvPr/>
          </p:nvSpPr>
          <p:spPr bwMode="auto">
            <a:xfrm>
              <a:off x="1828800" y="3124200"/>
              <a:ext cx="381000" cy="3048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1018824"/>
              <a:r>
                <a:rPr lang="en-US" dirty="0" smtClean="0">
                  <a:solidFill>
                    <a:schemeClr val="tx1"/>
                  </a:solidFill>
                  <a:latin typeface="Arial" charset="0"/>
                </a:rPr>
                <a:t>4</a:t>
              </a:r>
              <a:endParaRPr lang="en-US" sz="2700" dirty="0" smtClean="0">
                <a:solidFill>
                  <a:schemeClr val="tx1"/>
                </a:solidFill>
                <a:latin typeface="Arial" charset="0"/>
              </a:endParaRPr>
            </a:p>
          </p:txBody>
        </p:sp>
        <p:sp>
          <p:nvSpPr>
            <p:cNvPr id="143" name="Rectangle 142"/>
            <p:cNvSpPr/>
            <p:nvPr/>
          </p:nvSpPr>
          <p:spPr bwMode="auto">
            <a:xfrm>
              <a:off x="2362200" y="4038600"/>
              <a:ext cx="381000" cy="3048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1018824"/>
              <a:r>
                <a:rPr lang="en-US" dirty="0" smtClean="0">
                  <a:solidFill>
                    <a:schemeClr val="tx1"/>
                  </a:solidFill>
                  <a:latin typeface="Arial" charset="0"/>
                </a:rPr>
                <a:t>8</a:t>
              </a:r>
              <a:endParaRPr lang="en-US" sz="2700" dirty="0" smtClean="0">
                <a:solidFill>
                  <a:schemeClr val="tx1"/>
                </a:solidFill>
                <a:latin typeface="Arial" charset="0"/>
              </a:endParaRPr>
            </a:p>
          </p:txBody>
        </p:sp>
        <p:sp>
          <p:nvSpPr>
            <p:cNvPr id="144" name="Rectangle 143"/>
            <p:cNvSpPr/>
            <p:nvPr/>
          </p:nvSpPr>
          <p:spPr bwMode="auto">
            <a:xfrm>
              <a:off x="2895600" y="4953000"/>
              <a:ext cx="381000" cy="3048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1018824"/>
              <a:r>
                <a:rPr lang="en-US" dirty="0" smtClean="0">
                  <a:solidFill>
                    <a:schemeClr val="tx1"/>
                  </a:solidFill>
                  <a:latin typeface="Arial" charset="0"/>
                </a:rPr>
                <a:t>16</a:t>
              </a:r>
              <a:endParaRPr lang="en-US" sz="2700" dirty="0" smtClean="0">
                <a:solidFill>
                  <a:schemeClr val="tx1"/>
                </a:solidFill>
                <a:latin typeface="Arial" charset="0"/>
              </a:endParaRPr>
            </a:p>
          </p:txBody>
        </p:sp>
        <p:sp>
          <p:nvSpPr>
            <p:cNvPr id="146" name="Oval 63"/>
            <p:cNvSpPr>
              <a:spLocks noChangeArrowheads="1"/>
            </p:cNvSpPr>
            <p:nvPr/>
          </p:nvSpPr>
          <p:spPr bwMode="auto">
            <a:xfrm>
              <a:off x="1676400" y="5867400"/>
              <a:ext cx="1143000" cy="304800"/>
            </a:xfrm>
            <a:prstGeom prst="ellipse">
              <a:avLst/>
            </a:prstGeom>
            <a:solidFill>
              <a:schemeClr val="bg1"/>
            </a:solidFill>
            <a:ln w="9525">
              <a:solidFill>
                <a:schemeClr val="tx1"/>
              </a:solidFill>
              <a:round/>
              <a:headEnd/>
              <a:tailEnd/>
            </a:ln>
          </p:spPr>
          <p:txBody>
            <a:bodyPr wrap="none" lIns="1188720" rIns="0" anchor="ctr"/>
            <a:lstStyle/>
            <a:p>
              <a:r>
                <a:rPr lang="en-US" sz="1100" b="1" dirty="0" smtClean="0">
                  <a:solidFill>
                    <a:srgbClr val="00FF00"/>
                  </a:solidFill>
                  <a:latin typeface="Courier New" pitchFamily="49" charset="0"/>
                </a:rPr>
                <a:t>136.128.0.0/10</a:t>
              </a:r>
              <a:endParaRPr lang="en-US" sz="1100" b="1" dirty="0">
                <a:solidFill>
                  <a:srgbClr val="00FF00"/>
                </a:solidFill>
                <a:latin typeface="Courier New" pitchFamily="49" charset="0"/>
              </a:endParaRPr>
            </a:p>
          </p:txBody>
        </p:sp>
        <p:sp>
          <p:nvSpPr>
            <p:cNvPr id="147" name="Oval 63"/>
            <p:cNvSpPr>
              <a:spLocks noChangeArrowheads="1"/>
            </p:cNvSpPr>
            <p:nvPr/>
          </p:nvSpPr>
          <p:spPr bwMode="auto">
            <a:xfrm>
              <a:off x="3048000" y="5867400"/>
              <a:ext cx="1295400" cy="304800"/>
            </a:xfrm>
            <a:prstGeom prst="ellipse">
              <a:avLst/>
            </a:prstGeom>
            <a:solidFill>
              <a:schemeClr val="bg1"/>
            </a:solidFill>
            <a:ln w="9525">
              <a:solidFill>
                <a:schemeClr val="tx1"/>
              </a:solidFill>
              <a:round/>
              <a:headEnd/>
              <a:tailEnd/>
            </a:ln>
          </p:spPr>
          <p:txBody>
            <a:bodyPr wrap="none" lIns="1325880" rIns="0" anchor="ctr"/>
            <a:lstStyle/>
            <a:p>
              <a:r>
                <a:rPr lang="en-US" sz="1100" b="1" dirty="0" smtClean="0">
                  <a:solidFill>
                    <a:srgbClr val="FF0000"/>
                  </a:solidFill>
                  <a:latin typeface="Courier New" pitchFamily="49" charset="0"/>
                </a:rPr>
                <a:t>136.128.128.0/24</a:t>
              </a:r>
              <a:endParaRPr lang="en-US" sz="1100" b="1" dirty="0">
                <a:solidFill>
                  <a:srgbClr val="FF0000"/>
                </a:solidFill>
                <a:latin typeface="Courier New" pitchFamily="49" charset="0"/>
              </a:endParaRPr>
            </a:p>
          </p:txBody>
        </p:sp>
        <p:cxnSp>
          <p:nvCxnSpPr>
            <p:cNvPr id="149" name="Straight Connector 148"/>
            <p:cNvCxnSpPr>
              <a:stCxn id="141" idx="2"/>
              <a:endCxn id="87111" idx="0"/>
            </p:cNvCxnSpPr>
            <p:nvPr/>
          </p:nvCxnSpPr>
          <p:spPr bwMode="auto">
            <a:xfrm rot="5400000">
              <a:off x="495300" y="2514600"/>
              <a:ext cx="609600" cy="609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stCxn id="141" idx="2"/>
              <a:endCxn id="142" idx="0"/>
            </p:cNvCxnSpPr>
            <p:nvPr/>
          </p:nvCxnSpPr>
          <p:spPr bwMode="auto">
            <a:xfrm rot="16200000" flipH="1">
              <a:off x="1257300" y="2362200"/>
              <a:ext cx="6096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stCxn id="142" idx="2"/>
              <a:endCxn id="87091" idx="0"/>
            </p:cNvCxnSpPr>
            <p:nvPr/>
          </p:nvCxnSpPr>
          <p:spPr bwMode="auto">
            <a:xfrm rot="5400000">
              <a:off x="1390650" y="3409950"/>
              <a:ext cx="609600" cy="6477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a:stCxn id="142" idx="2"/>
              <a:endCxn id="143" idx="0"/>
            </p:cNvCxnSpPr>
            <p:nvPr/>
          </p:nvCxnSpPr>
          <p:spPr bwMode="auto">
            <a:xfrm rot="16200000" flipH="1">
              <a:off x="1981200" y="3467100"/>
              <a:ext cx="60960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7" name="Straight Connector 156"/>
            <p:cNvCxnSpPr>
              <a:stCxn id="143" idx="2"/>
              <a:endCxn id="87092" idx="0"/>
            </p:cNvCxnSpPr>
            <p:nvPr/>
          </p:nvCxnSpPr>
          <p:spPr bwMode="auto">
            <a:xfrm rot="5400000">
              <a:off x="1905000" y="4305300"/>
              <a:ext cx="609600" cy="6858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p:cNvCxnSpPr>
              <a:stCxn id="143" idx="2"/>
              <a:endCxn id="144" idx="0"/>
            </p:cNvCxnSpPr>
            <p:nvPr/>
          </p:nvCxnSpPr>
          <p:spPr bwMode="auto">
            <a:xfrm rot="16200000" flipH="1">
              <a:off x="2514600" y="4381500"/>
              <a:ext cx="60960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a:stCxn id="144" idx="2"/>
              <a:endCxn id="146" idx="0"/>
            </p:cNvCxnSpPr>
            <p:nvPr/>
          </p:nvCxnSpPr>
          <p:spPr bwMode="auto">
            <a:xfrm rot="5400000">
              <a:off x="2362200" y="5143500"/>
              <a:ext cx="609600" cy="838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3" name="Straight Connector 162"/>
            <p:cNvCxnSpPr>
              <a:stCxn id="144" idx="2"/>
              <a:endCxn id="147" idx="0"/>
            </p:cNvCxnSpPr>
            <p:nvPr/>
          </p:nvCxnSpPr>
          <p:spPr bwMode="auto">
            <a:xfrm rot="16200000" flipH="1">
              <a:off x="3086100" y="5257800"/>
              <a:ext cx="609600" cy="6096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5" name="TextBox 164"/>
            <p:cNvSpPr txBox="1"/>
            <p:nvPr/>
          </p:nvSpPr>
          <p:spPr>
            <a:xfrm>
              <a:off x="3276600" y="4937846"/>
              <a:ext cx="533400" cy="338554"/>
            </a:xfrm>
            <a:prstGeom prst="rect">
              <a:avLst/>
            </a:prstGeom>
            <a:noFill/>
          </p:spPr>
          <p:txBody>
            <a:bodyPr wrap="square" rtlCol="0">
              <a:spAutoFit/>
            </a:bodyPr>
            <a:lstStyle/>
            <a:p>
              <a:r>
                <a:rPr lang="en-US" dirty="0" smtClean="0"/>
                <a:t>/10</a:t>
              </a:r>
              <a:endParaRPr lang="en-US" dirty="0"/>
            </a:p>
          </p:txBody>
        </p:sp>
        <p:sp>
          <p:nvSpPr>
            <p:cNvPr id="166" name="TextBox 165"/>
            <p:cNvSpPr txBox="1"/>
            <p:nvPr/>
          </p:nvSpPr>
          <p:spPr>
            <a:xfrm>
              <a:off x="2667000" y="4024200"/>
              <a:ext cx="533400" cy="338554"/>
            </a:xfrm>
            <a:prstGeom prst="rect">
              <a:avLst/>
            </a:prstGeom>
            <a:noFill/>
          </p:spPr>
          <p:txBody>
            <a:bodyPr wrap="square" rtlCol="0">
              <a:spAutoFit/>
            </a:bodyPr>
            <a:lstStyle/>
            <a:p>
              <a:r>
                <a:rPr lang="en-US" dirty="0" smtClean="0"/>
                <a:t>/8</a:t>
              </a:r>
              <a:endParaRPr lang="en-US" dirty="0"/>
            </a:p>
          </p:txBody>
        </p:sp>
        <p:sp>
          <p:nvSpPr>
            <p:cNvPr id="167" name="TextBox 166"/>
            <p:cNvSpPr txBox="1"/>
            <p:nvPr/>
          </p:nvSpPr>
          <p:spPr>
            <a:xfrm>
              <a:off x="2133600" y="3109800"/>
              <a:ext cx="533400" cy="338554"/>
            </a:xfrm>
            <a:prstGeom prst="rect">
              <a:avLst/>
            </a:prstGeom>
            <a:noFill/>
          </p:spPr>
          <p:txBody>
            <a:bodyPr wrap="square" rtlCol="0">
              <a:spAutoFit/>
            </a:bodyPr>
            <a:lstStyle/>
            <a:p>
              <a:r>
                <a:rPr lang="en-US" dirty="0" smtClean="0"/>
                <a:t>/4</a:t>
              </a:r>
              <a:endParaRPr lang="en-US" dirty="0"/>
            </a:p>
          </p:txBody>
        </p:sp>
        <p:sp>
          <p:nvSpPr>
            <p:cNvPr id="168" name="TextBox 167"/>
            <p:cNvSpPr txBox="1"/>
            <p:nvPr/>
          </p:nvSpPr>
          <p:spPr>
            <a:xfrm>
              <a:off x="1219200" y="2195400"/>
              <a:ext cx="533400" cy="338554"/>
            </a:xfrm>
            <a:prstGeom prst="rect">
              <a:avLst/>
            </a:prstGeom>
            <a:noFill/>
          </p:spPr>
          <p:txBody>
            <a:bodyPr wrap="square" rtlCol="0">
              <a:spAutoFit/>
            </a:bodyPr>
            <a:lstStyle/>
            <a:p>
              <a:r>
                <a:rPr lang="en-US" dirty="0" smtClean="0"/>
                <a:t>/0</a:t>
              </a:r>
              <a:endParaRPr lang="en-US" dirty="0"/>
            </a:p>
          </p:txBody>
        </p:sp>
      </p:grpSp>
      <p:sp>
        <p:nvSpPr>
          <p:cNvPr id="176" name="TextBox 175"/>
          <p:cNvSpPr txBox="1"/>
          <p:nvPr/>
        </p:nvSpPr>
        <p:spPr>
          <a:xfrm>
            <a:off x="1173480" y="1496256"/>
            <a:ext cx="7208520" cy="656875"/>
          </a:xfrm>
          <a:prstGeom prst="rect">
            <a:avLst/>
          </a:prstGeom>
          <a:noFill/>
        </p:spPr>
        <p:txBody>
          <a:bodyPr wrap="square" lIns="101882" tIns="50941" rIns="101882" bIns="50941" rtlCol="0">
            <a:spAutoFit/>
          </a:bodyPr>
          <a:lstStyle/>
          <a:p>
            <a:pPr algn="l"/>
            <a:r>
              <a:rPr lang="en-US" dirty="0" smtClean="0"/>
              <a:t> </a:t>
            </a:r>
          </a:p>
          <a:p>
            <a:pPr algn="l"/>
            <a:r>
              <a:rPr lang="en-US" dirty="0" smtClean="0"/>
              <a:t>Key = 136.132.145.6: </a:t>
            </a:r>
            <a:r>
              <a:rPr lang="en-US" b="1" dirty="0" smtClean="0">
                <a:solidFill>
                  <a:srgbClr val="FF0000"/>
                </a:solidFill>
              </a:rPr>
              <a:t>1</a:t>
            </a:r>
            <a:r>
              <a:rPr lang="en-US" dirty="0" smtClean="0"/>
              <a:t>000</a:t>
            </a:r>
            <a:r>
              <a:rPr lang="en-US" b="1" dirty="0" smtClean="0">
                <a:solidFill>
                  <a:srgbClr val="FF0000"/>
                </a:solidFill>
              </a:rPr>
              <a:t>1</a:t>
            </a:r>
            <a:r>
              <a:rPr lang="en-US" dirty="0" smtClean="0"/>
              <a:t>000.</a:t>
            </a:r>
            <a:r>
              <a:rPr lang="en-US" b="1" dirty="0" smtClean="0">
                <a:solidFill>
                  <a:srgbClr val="FF0000"/>
                </a:solidFill>
              </a:rPr>
              <a:t>1</a:t>
            </a:r>
            <a:r>
              <a:rPr lang="en-US" dirty="0" smtClean="0"/>
              <a:t>0000100.</a:t>
            </a:r>
            <a:r>
              <a:rPr lang="en-US" b="1" dirty="0" smtClean="0">
                <a:solidFill>
                  <a:srgbClr val="FF0000"/>
                </a:solidFill>
              </a:rPr>
              <a:t>1</a:t>
            </a:r>
            <a:r>
              <a:rPr lang="en-US" dirty="0" smtClean="0"/>
              <a:t>0010001.00000110</a:t>
            </a:r>
          </a:p>
        </p:txBody>
      </p:sp>
      <p:sp>
        <p:nvSpPr>
          <p:cNvPr id="177" name="Slide Number Placeholder 176"/>
          <p:cNvSpPr>
            <a:spLocks noGrp="1"/>
          </p:cNvSpPr>
          <p:nvPr>
            <p:ph type="sldNum" sz="quarter" idx="12"/>
          </p:nvPr>
        </p:nvSpPr>
        <p:spPr>
          <a:xfrm>
            <a:off x="9917574" y="7534450"/>
            <a:ext cx="113813" cy="215444"/>
          </a:xfrm>
        </p:spPr>
        <p:txBody>
          <a:bodyPr/>
          <a:lstStyle/>
          <a:p>
            <a:pPr>
              <a:defRPr/>
            </a:pPr>
            <a:fld id="{76451E03-06AC-40C1-8FB3-027C5AAC6F0F}" type="slidenum">
              <a:rPr lang="en-US" smtClean="0"/>
              <a:pPr>
                <a:defRPr/>
              </a:pPr>
              <a:t>19</a:t>
            </a:fld>
            <a:endParaRPr lang="en-US" dirty="0"/>
          </a:p>
        </p:txBody>
      </p:sp>
      <p:cxnSp>
        <p:nvCxnSpPr>
          <p:cNvPr id="29" name="Straight Arrow Connector 28"/>
          <p:cNvCxnSpPr/>
          <p:nvPr/>
        </p:nvCxnSpPr>
        <p:spPr bwMode="auto">
          <a:xfrm flipH="1">
            <a:off x="3520440" y="4922520"/>
            <a:ext cx="502920" cy="431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0" name="TextBox 29"/>
          <p:cNvSpPr txBox="1"/>
          <p:nvPr/>
        </p:nvSpPr>
        <p:spPr>
          <a:xfrm>
            <a:off x="4023360" y="4663441"/>
            <a:ext cx="1508760" cy="348814"/>
          </a:xfrm>
          <a:prstGeom prst="rect">
            <a:avLst/>
          </a:prstGeom>
          <a:noFill/>
        </p:spPr>
        <p:txBody>
          <a:bodyPr wrap="square" lIns="101882" tIns="50941" rIns="101882" bIns="50941" rtlCol="0">
            <a:spAutoFit/>
          </a:bodyPr>
          <a:lstStyle/>
          <a:p>
            <a:pPr algn="l"/>
            <a:r>
              <a:rPr lang="en-US" sz="1600" dirty="0" smtClean="0"/>
              <a:t>Bit position 12</a:t>
            </a:r>
            <a:endParaRPr lang="en-US" sz="1600" dirty="0"/>
          </a:p>
        </p:txBody>
      </p:sp>
      <p:sp>
        <p:nvSpPr>
          <p:cNvPr id="31" name="TextBox 30"/>
          <p:cNvSpPr txBox="1"/>
          <p:nvPr/>
        </p:nvSpPr>
        <p:spPr>
          <a:xfrm>
            <a:off x="3483429" y="3788228"/>
            <a:ext cx="391886" cy="338554"/>
          </a:xfrm>
          <a:prstGeom prst="rect">
            <a:avLst/>
          </a:prstGeom>
          <a:noFill/>
        </p:spPr>
        <p:txBody>
          <a:bodyPr wrap="square" rtlCol="0">
            <a:spAutoFit/>
          </a:bodyPr>
          <a:lstStyle/>
          <a:p>
            <a:r>
              <a:rPr lang="en-US" sz="1600" i="1" dirty="0" smtClean="0">
                <a:latin typeface="+mn-lt"/>
              </a:rPr>
              <a:t>j</a:t>
            </a:r>
            <a:r>
              <a:rPr lang="en-US" sz="1600" baseline="-25000" dirty="0" smtClean="0">
                <a:latin typeface="+mn-lt"/>
              </a:rPr>
              <a:t>1</a:t>
            </a:r>
            <a:endParaRPr lang="en-US" sz="1600" i="1" baseline="-25000" dirty="0">
              <a:latin typeface="+mn-lt"/>
            </a:endParaRPr>
          </a:p>
        </p:txBody>
      </p:sp>
      <p:cxnSp>
        <p:nvCxnSpPr>
          <p:cNvPr id="33" name="Straight Arrow Connector 32"/>
          <p:cNvCxnSpPr>
            <a:stCxn id="31" idx="2"/>
          </p:cNvCxnSpPr>
          <p:nvPr/>
        </p:nvCxnSpPr>
        <p:spPr bwMode="auto">
          <a:xfrm flipH="1">
            <a:off x="3287486" y="4126782"/>
            <a:ext cx="391886" cy="41256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4" name="TextBox 33"/>
          <p:cNvSpPr txBox="1"/>
          <p:nvPr/>
        </p:nvSpPr>
        <p:spPr>
          <a:xfrm>
            <a:off x="4517572" y="5954485"/>
            <a:ext cx="391886" cy="338554"/>
          </a:xfrm>
          <a:prstGeom prst="rect">
            <a:avLst/>
          </a:prstGeom>
          <a:noFill/>
        </p:spPr>
        <p:txBody>
          <a:bodyPr wrap="square" rtlCol="0">
            <a:spAutoFit/>
          </a:bodyPr>
          <a:lstStyle/>
          <a:p>
            <a:r>
              <a:rPr lang="en-US" sz="1600" i="1" dirty="0" smtClean="0">
                <a:latin typeface="+mn-lt"/>
              </a:rPr>
              <a:t>j</a:t>
            </a:r>
            <a:r>
              <a:rPr lang="en-US" sz="1600" baseline="-25000" dirty="0" smtClean="0">
                <a:latin typeface="+mn-lt"/>
              </a:rPr>
              <a:t>2</a:t>
            </a:r>
            <a:endParaRPr lang="en-US" sz="1600" i="1" baseline="-25000" dirty="0">
              <a:latin typeface="+mn-lt"/>
            </a:endParaRPr>
          </a:p>
        </p:txBody>
      </p:sp>
      <p:cxnSp>
        <p:nvCxnSpPr>
          <p:cNvPr id="36" name="Straight Arrow Connector 35"/>
          <p:cNvCxnSpPr>
            <a:stCxn id="34" idx="1"/>
          </p:cNvCxnSpPr>
          <p:nvPr/>
        </p:nvCxnSpPr>
        <p:spPr bwMode="auto">
          <a:xfrm flipH="1" flipV="1">
            <a:off x="3984171" y="5910943"/>
            <a:ext cx="533401" cy="21281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7" name="TextBox 36"/>
          <p:cNvSpPr txBox="1"/>
          <p:nvPr/>
        </p:nvSpPr>
        <p:spPr>
          <a:xfrm>
            <a:off x="2699658" y="5323114"/>
            <a:ext cx="391886" cy="338554"/>
          </a:xfrm>
          <a:prstGeom prst="rect">
            <a:avLst/>
          </a:prstGeom>
          <a:noFill/>
        </p:spPr>
        <p:txBody>
          <a:bodyPr wrap="square" rtlCol="0">
            <a:spAutoFit/>
          </a:bodyPr>
          <a:lstStyle/>
          <a:p>
            <a:r>
              <a:rPr lang="en-US" sz="1600" i="1" dirty="0" err="1" smtClean="0">
                <a:latin typeface="+mn-lt"/>
              </a:rPr>
              <a:t>i</a:t>
            </a:r>
            <a:endParaRPr lang="en-US" sz="1600" i="1" baseline="-25000" dirty="0">
              <a:latin typeface="+mn-lt"/>
            </a:endParaRPr>
          </a:p>
        </p:txBody>
      </p:sp>
      <p:cxnSp>
        <p:nvCxnSpPr>
          <p:cNvPr id="39" name="Straight Arrow Connector 38"/>
          <p:cNvCxnSpPr>
            <a:stCxn id="37" idx="3"/>
          </p:cNvCxnSpPr>
          <p:nvPr/>
        </p:nvCxnSpPr>
        <p:spPr bwMode="auto">
          <a:xfrm flipV="1">
            <a:off x="3091544" y="5334000"/>
            <a:ext cx="424542" cy="15839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0" y="683154"/>
            <a:ext cx="10058400" cy="599123"/>
          </a:xfrm>
          <a:noFill/>
          <a:ln/>
        </p:spPr>
        <p:txBody>
          <a:bodyPr/>
          <a:lstStyle/>
          <a:p>
            <a:r>
              <a:rPr lang="en-US" dirty="0" smtClean="0"/>
              <a:t>Recall the IPv4 </a:t>
            </a:r>
            <a:r>
              <a:rPr lang="en-US" dirty="0"/>
              <a:t>Packet </a:t>
            </a:r>
            <a:r>
              <a:rPr lang="en-US" dirty="0" smtClean="0"/>
              <a:t>Format</a:t>
            </a:r>
            <a:endParaRPr lang="en-US" dirty="0"/>
          </a:p>
        </p:txBody>
      </p:sp>
      <p:sp>
        <p:nvSpPr>
          <p:cNvPr id="84995" name="Rectangle 3"/>
          <p:cNvSpPr>
            <a:spLocks noGrp="1" noChangeArrowheads="1"/>
          </p:cNvSpPr>
          <p:nvPr>
            <p:ph type="body" idx="1"/>
          </p:nvPr>
        </p:nvSpPr>
        <p:spPr>
          <a:xfrm>
            <a:off x="3394097" y="1357017"/>
            <a:ext cx="6654710" cy="6415383"/>
          </a:xfrm>
          <a:noFill/>
          <a:ln/>
        </p:spPr>
        <p:txBody>
          <a:bodyPr/>
          <a:lstStyle/>
          <a:p>
            <a:pPr marL="194544" indent="-194544">
              <a:spcBef>
                <a:spcPts val="599"/>
              </a:spcBef>
            </a:pPr>
            <a:r>
              <a:rPr lang="en-US" sz="2200" i="1" dirty="0"/>
              <a:t>Version number</a:t>
            </a:r>
            <a:r>
              <a:rPr lang="en-US" sz="2200" dirty="0"/>
              <a:t> specifies the version of the IP protocol and determines packet format</a:t>
            </a:r>
          </a:p>
          <a:p>
            <a:pPr marL="194544" indent="-194544">
              <a:spcBef>
                <a:spcPts val="599"/>
              </a:spcBef>
            </a:pPr>
            <a:r>
              <a:rPr lang="en-US" sz="2200" i="1" dirty="0"/>
              <a:t>Header Length </a:t>
            </a:r>
            <a:r>
              <a:rPr lang="en-US" sz="2200" dirty="0"/>
              <a:t>(</a:t>
            </a:r>
            <a:r>
              <a:rPr lang="en-US" sz="2200" dirty="0" err="1"/>
              <a:t>hLen</a:t>
            </a:r>
            <a:r>
              <a:rPr lang="en-US" sz="2200" dirty="0"/>
              <a:t>) in 32 bit words</a:t>
            </a:r>
          </a:p>
          <a:p>
            <a:pPr marL="194544" indent="-194544">
              <a:spcBef>
                <a:spcPts val="599"/>
              </a:spcBef>
            </a:pPr>
            <a:r>
              <a:rPr lang="en-US" sz="2200" i="1" dirty="0"/>
              <a:t>Type of Service</a:t>
            </a:r>
            <a:r>
              <a:rPr lang="en-US" sz="2200" dirty="0"/>
              <a:t> (TOS) field used to specify how packets are forwarded</a:t>
            </a:r>
          </a:p>
          <a:p>
            <a:pPr marL="194544" indent="-194544">
              <a:spcBef>
                <a:spcPts val="599"/>
              </a:spcBef>
            </a:pPr>
            <a:r>
              <a:rPr lang="en-US" sz="2200" i="1" dirty="0"/>
              <a:t>Identification, flags</a:t>
            </a:r>
            <a:r>
              <a:rPr lang="en-US" sz="2200" dirty="0"/>
              <a:t> and </a:t>
            </a:r>
            <a:r>
              <a:rPr lang="en-US" sz="2200" i="1" dirty="0"/>
              <a:t>offset</a:t>
            </a:r>
            <a:r>
              <a:rPr lang="en-US" sz="2200" dirty="0"/>
              <a:t> used for fragmentation/reassembly</a:t>
            </a:r>
          </a:p>
          <a:p>
            <a:pPr marL="194544" indent="-194544">
              <a:spcBef>
                <a:spcPts val="599"/>
              </a:spcBef>
            </a:pPr>
            <a:r>
              <a:rPr lang="en-US" sz="2200" i="1" dirty="0"/>
              <a:t>Time-to-live</a:t>
            </a:r>
            <a:r>
              <a:rPr lang="en-US" sz="2200" dirty="0"/>
              <a:t> (TTL) specifies number of </a:t>
            </a:r>
            <a:r>
              <a:rPr lang="en-US" sz="2200" dirty="0" smtClean="0"/>
              <a:t>hops before </a:t>
            </a:r>
            <a:r>
              <a:rPr lang="en-US" sz="2200" dirty="0"/>
              <a:t>packet must be discarded</a:t>
            </a:r>
          </a:p>
          <a:p>
            <a:pPr marL="511123" lvl="1" indent="-189239">
              <a:spcBef>
                <a:spcPts val="599"/>
              </a:spcBef>
            </a:pPr>
            <a:r>
              <a:rPr lang="en-US" sz="2000" dirty="0"/>
              <a:t>prevents infinite looping of packets</a:t>
            </a:r>
          </a:p>
          <a:p>
            <a:pPr marL="511123" lvl="1" indent="-189239">
              <a:spcBef>
                <a:spcPts val="599"/>
              </a:spcBef>
            </a:pPr>
            <a:r>
              <a:rPr lang="en-US" sz="2000" dirty="0"/>
              <a:t>every router decrements by at least 1</a:t>
            </a:r>
          </a:p>
          <a:p>
            <a:pPr marL="194544" indent="-194544">
              <a:spcBef>
                <a:spcPts val="599"/>
              </a:spcBef>
            </a:pPr>
            <a:r>
              <a:rPr lang="en-US" sz="2200" i="1" dirty="0"/>
              <a:t>Protocol </a:t>
            </a:r>
            <a:r>
              <a:rPr lang="en-US" sz="2200" dirty="0"/>
              <a:t>identifies higher level protocol</a:t>
            </a:r>
          </a:p>
          <a:p>
            <a:pPr marL="573022" lvl="1" indent="-194544">
              <a:spcBef>
                <a:spcPts val="599"/>
              </a:spcBef>
            </a:pPr>
            <a:r>
              <a:rPr lang="en-US" sz="1800" dirty="0"/>
              <a:t>e</a:t>
            </a:r>
            <a:r>
              <a:rPr lang="en-US" sz="1800" dirty="0" smtClean="0"/>
              <a:t>.g. ICMP (1), TCP </a:t>
            </a:r>
            <a:r>
              <a:rPr lang="en-US" sz="1800" dirty="0"/>
              <a:t>(6) </a:t>
            </a:r>
            <a:r>
              <a:rPr lang="en-US" sz="1800" dirty="0" smtClean="0"/>
              <a:t>or UDP </a:t>
            </a:r>
            <a:r>
              <a:rPr lang="en-US" sz="1800" dirty="0"/>
              <a:t>(17)</a:t>
            </a:r>
          </a:p>
          <a:p>
            <a:pPr marL="194544" indent="-194544">
              <a:spcBef>
                <a:spcPts val="599"/>
              </a:spcBef>
            </a:pPr>
            <a:r>
              <a:rPr lang="en-US" sz="2200" i="1" dirty="0"/>
              <a:t>Header checksum</a:t>
            </a:r>
            <a:r>
              <a:rPr lang="en-US" sz="2200" dirty="0"/>
              <a:t> for error detection</a:t>
            </a:r>
            <a:endParaRPr lang="en-US" sz="2200" i="1" dirty="0"/>
          </a:p>
          <a:p>
            <a:pPr marL="194544" indent="-194544">
              <a:spcBef>
                <a:spcPts val="599"/>
              </a:spcBef>
            </a:pPr>
            <a:r>
              <a:rPr lang="en-US" sz="2200" i="1" dirty="0"/>
              <a:t>Address</a:t>
            </a:r>
            <a:r>
              <a:rPr lang="en-US" sz="2200" dirty="0"/>
              <a:t> fields specify source, destination</a:t>
            </a:r>
          </a:p>
          <a:p>
            <a:pPr marL="194544" indent="-194544">
              <a:spcBef>
                <a:spcPts val="599"/>
              </a:spcBef>
            </a:pPr>
            <a:r>
              <a:rPr lang="en-US" sz="2200" i="1" dirty="0"/>
              <a:t>Options </a:t>
            </a:r>
            <a:r>
              <a:rPr lang="en-US" sz="2200" dirty="0"/>
              <a:t>– up to 10 words long</a:t>
            </a:r>
          </a:p>
        </p:txBody>
      </p:sp>
      <p:graphicFrame>
        <p:nvGraphicFramePr>
          <p:cNvPr id="24" name="Table 23"/>
          <p:cNvGraphicFramePr>
            <a:graphicFrameLocks noGrp="1"/>
          </p:cNvGraphicFramePr>
          <p:nvPr/>
        </p:nvGraphicFramePr>
        <p:xfrm>
          <a:off x="200536" y="1377931"/>
          <a:ext cx="2996476" cy="5907619"/>
        </p:xfrm>
        <a:graphic>
          <a:graphicData uri="http://schemas.openxmlformats.org/drawingml/2006/table">
            <a:tbl>
              <a:tblPr firstRow="1" bandRow="1">
                <a:tableStyleId>{5C22544A-7EE6-4342-B048-85BDC9FD1C3A}</a:tableStyleId>
              </a:tblPr>
              <a:tblGrid>
                <a:gridCol w="499412"/>
                <a:gridCol w="249707"/>
                <a:gridCol w="249707"/>
                <a:gridCol w="499412"/>
                <a:gridCol w="579658"/>
                <a:gridCol w="918580"/>
              </a:tblGrid>
              <a:tr h="465859">
                <a:tc>
                  <a:txBody>
                    <a:bodyPr/>
                    <a:lstStyle/>
                    <a:p>
                      <a:pPr algn="ctr"/>
                      <a:r>
                        <a:rPr lang="en-US" sz="1400" b="0" dirty="0" smtClean="0">
                          <a:solidFill>
                            <a:srgbClr val="000000"/>
                          </a:solidFill>
                        </a:rPr>
                        <a:t>4</a:t>
                      </a:r>
                      <a:endParaRPr lang="en-US" sz="14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400" b="0" dirty="0" smtClean="0">
                          <a:solidFill>
                            <a:srgbClr val="000000"/>
                          </a:solidFill>
                        </a:rPr>
                        <a:t>4</a:t>
                      </a:r>
                      <a:endParaRPr lang="en-US" sz="14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algn="ctr"/>
                      <a:r>
                        <a:rPr lang="en-US" sz="1400" b="0" dirty="0" smtClean="0">
                          <a:solidFill>
                            <a:srgbClr val="000000"/>
                          </a:solidFill>
                        </a:rPr>
                        <a:t>8</a:t>
                      </a:r>
                      <a:endParaRPr lang="en-US" sz="14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400" b="0" dirty="0" smtClean="0">
                          <a:solidFill>
                            <a:srgbClr val="000000"/>
                          </a:solidFill>
                        </a:rPr>
                        <a:t>16 bits</a:t>
                      </a:r>
                      <a:endParaRPr lang="en-US" sz="14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465859">
                <a:tc>
                  <a:txBody>
                    <a:bodyPr/>
                    <a:lstStyle/>
                    <a:p>
                      <a:pPr algn="ctr"/>
                      <a:r>
                        <a:rPr lang="en-US" sz="1600" b="0" dirty="0" err="1" smtClean="0">
                          <a:solidFill>
                            <a:srgbClr val="000000"/>
                          </a:solidFill>
                        </a:rPr>
                        <a:t>ver</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gridSpan="2">
                  <a:txBody>
                    <a:bodyPr/>
                    <a:lstStyle/>
                    <a:p>
                      <a:pPr algn="ctr"/>
                      <a:r>
                        <a:rPr lang="en-US" sz="1600" b="0" dirty="0" err="1" smtClean="0">
                          <a:solidFill>
                            <a:srgbClr val="000000"/>
                          </a:solidFill>
                        </a:rPr>
                        <a:t>hlen</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a:txBody>
                    <a:bodyPr/>
                    <a:lstStyle/>
                    <a:p>
                      <a:pPr algn="ctr"/>
                      <a:r>
                        <a:rPr lang="en-US" sz="1600" b="0" dirty="0" smtClean="0">
                          <a:solidFill>
                            <a:srgbClr val="000000"/>
                          </a:solidFill>
                        </a:rPr>
                        <a:t>TOS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gridSpan="2">
                  <a:txBody>
                    <a:bodyPr/>
                    <a:lstStyle/>
                    <a:p>
                      <a:pPr algn="ctr"/>
                      <a:r>
                        <a:rPr lang="en-US" sz="1600" b="0" dirty="0" smtClean="0">
                          <a:solidFill>
                            <a:srgbClr val="000000"/>
                          </a:solidFill>
                        </a:rPr>
                        <a:t>length</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465859">
                <a:tc gridSpan="4">
                  <a:txBody>
                    <a:bodyPr/>
                    <a:lstStyle/>
                    <a:p>
                      <a:pPr algn="ctr"/>
                      <a:r>
                        <a:rPr lang="en-US" sz="1600" b="0" dirty="0" smtClean="0">
                          <a:solidFill>
                            <a:srgbClr val="000000"/>
                          </a:solidFill>
                        </a:rPr>
                        <a:t>identification</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600" b="0" dirty="0" smtClean="0">
                          <a:solidFill>
                            <a:srgbClr val="000000"/>
                          </a:solidFill>
                        </a:rPr>
                        <a:t>flags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offset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465859">
                <a:tc gridSpan="2">
                  <a:txBody>
                    <a:bodyPr/>
                    <a:lstStyle/>
                    <a:p>
                      <a:pPr algn="ctr"/>
                      <a:r>
                        <a:rPr lang="en-US" sz="1600" b="0" dirty="0" smtClean="0">
                          <a:solidFill>
                            <a:srgbClr val="000000"/>
                          </a:solidFill>
                        </a:rPr>
                        <a:t>TTL</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gridSpan="2">
                  <a:txBody>
                    <a:bodyPr/>
                    <a:lstStyle/>
                    <a:p>
                      <a:pPr algn="ctr"/>
                      <a:r>
                        <a:rPr lang="en-US" sz="1600" b="0" dirty="0" smtClean="0">
                          <a:solidFill>
                            <a:srgbClr val="000000"/>
                          </a:solidFill>
                        </a:rPr>
                        <a:t>proto</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gridSpan="2">
                  <a:txBody>
                    <a:bodyPr/>
                    <a:lstStyle/>
                    <a:p>
                      <a:pPr algn="ctr"/>
                      <a:r>
                        <a:rPr lang="en-US" sz="1600" b="0" dirty="0" smtClean="0">
                          <a:solidFill>
                            <a:srgbClr val="000000"/>
                          </a:solidFill>
                        </a:rPr>
                        <a:t>checksum</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493934">
                <a:tc gridSpan="6">
                  <a:txBody>
                    <a:bodyPr/>
                    <a:lstStyle/>
                    <a:p>
                      <a:pPr algn="ctr"/>
                      <a:r>
                        <a:rPr lang="en-US" sz="1600" b="0" dirty="0" smtClean="0">
                          <a:solidFill>
                            <a:srgbClr val="000000"/>
                          </a:solidFill>
                        </a:rPr>
                        <a:t>source address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3934">
                <a:tc gridSpan="6">
                  <a:txBody>
                    <a:bodyPr/>
                    <a:lstStyle/>
                    <a:p>
                      <a:pPr algn="ctr"/>
                      <a:r>
                        <a:rPr lang="en-US" sz="1600" b="0" dirty="0" smtClean="0">
                          <a:solidFill>
                            <a:srgbClr val="000000"/>
                          </a:solidFill>
                        </a:rPr>
                        <a:t>destination address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22639">
                <a:tc gridSpan="6">
                  <a:txBody>
                    <a:bodyPr/>
                    <a:lstStyle/>
                    <a:p>
                      <a:pPr algn="ctr"/>
                      <a:r>
                        <a:rPr lang="en-US" sz="1600" b="0" dirty="0" smtClean="0">
                          <a:solidFill>
                            <a:srgbClr val="000000"/>
                          </a:solidFill>
                        </a:rPr>
                        <a:t>options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r h="2233676">
                <a:tc gridSpan="6">
                  <a:txBody>
                    <a:bodyPr/>
                    <a:lstStyle/>
                    <a:p>
                      <a:pPr algn="ctr"/>
                      <a:r>
                        <a:rPr lang="en-US" sz="1600" b="0" dirty="0" smtClean="0">
                          <a:solidFill>
                            <a:srgbClr val="000000"/>
                          </a:solidFill>
                        </a:rPr>
                        <a:t>transport segment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bl>
          </a:graphicData>
        </a:graphic>
      </p:graphicFrame>
      <p:sp>
        <p:nvSpPr>
          <p:cNvPr id="2" name="Slide Number Placeholder 1"/>
          <p:cNvSpPr>
            <a:spLocks noGrp="1"/>
          </p:cNvSpPr>
          <p:nvPr>
            <p:ph type="sldNum" sz="quarter" idx="10"/>
          </p:nvPr>
        </p:nvSpPr>
        <p:spPr>
          <a:xfrm>
            <a:off x="9930401" y="7563313"/>
            <a:ext cx="115416" cy="215444"/>
          </a:xfrm>
        </p:spPr>
        <p:txBody>
          <a:bodyPr/>
          <a:lstStyle/>
          <a:p>
            <a:fld id="{B4F22B11-B33A-8D48-9C41-0E5F6B0526D4}"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ChangeArrowheads="1"/>
          </p:cNvSpPr>
          <p:nvPr>
            <p:ph type="title"/>
          </p:nvPr>
        </p:nvSpPr>
        <p:spPr/>
        <p:txBody>
          <a:bodyPr/>
          <a:lstStyle/>
          <a:p>
            <a:r>
              <a:rPr lang="en-US" dirty="0" smtClean="0"/>
              <a:t>Backtracking - Case </a:t>
            </a:r>
            <a:r>
              <a:rPr lang="en-US" i="1" dirty="0" smtClean="0"/>
              <a:t>m = j</a:t>
            </a:r>
            <a:r>
              <a:rPr lang="en-US" baseline="-25000" dirty="0" smtClean="0"/>
              <a:t>1</a:t>
            </a:r>
            <a:endParaRPr lang="en-US" sz="4500" dirty="0" smtClean="0"/>
          </a:p>
        </p:txBody>
      </p:sp>
      <p:sp>
        <p:nvSpPr>
          <p:cNvPr id="175" name="Content Placeholder 174"/>
          <p:cNvSpPr>
            <a:spLocks noGrp="1"/>
          </p:cNvSpPr>
          <p:nvPr>
            <p:ph sz="half" idx="2"/>
          </p:nvPr>
        </p:nvSpPr>
        <p:spPr>
          <a:xfrm>
            <a:off x="5083628" y="2159000"/>
            <a:ext cx="4974771" cy="5297714"/>
          </a:xfrm>
        </p:spPr>
        <p:txBody>
          <a:bodyPr>
            <a:normAutofit fontScale="85000" lnSpcReduction="10000"/>
          </a:bodyPr>
          <a:lstStyle/>
          <a:p>
            <a:pPr>
              <a:lnSpc>
                <a:spcPct val="120000"/>
              </a:lnSpc>
            </a:pPr>
            <a:r>
              <a:rPr lang="en-US" dirty="0" smtClean="0"/>
              <a:t>Key: 136.192.145.6</a:t>
            </a:r>
          </a:p>
          <a:p>
            <a:pPr lvl="1">
              <a:lnSpc>
                <a:spcPct val="120000"/>
              </a:lnSpc>
            </a:pPr>
            <a:r>
              <a:rPr lang="en-US" dirty="0" smtClean="0"/>
              <a:t>First traversal ends again at </a:t>
            </a:r>
            <a:r>
              <a:rPr lang="en-US" dirty="0" smtClean="0">
                <a:solidFill>
                  <a:srgbClr val="FF0000"/>
                </a:solidFill>
              </a:rPr>
              <a:t>136.128.128.0/24</a:t>
            </a:r>
            <a:r>
              <a:rPr lang="en-US" dirty="0" smtClean="0"/>
              <a:t> that is still not a match</a:t>
            </a:r>
          </a:p>
          <a:p>
            <a:pPr lvl="1">
              <a:lnSpc>
                <a:spcPct val="120000"/>
              </a:lnSpc>
            </a:pPr>
            <a:r>
              <a:rPr lang="en-US" dirty="0" smtClean="0"/>
              <a:t>Position of first disagreement is now at bit position 9</a:t>
            </a:r>
          </a:p>
          <a:p>
            <a:pPr lvl="1">
              <a:lnSpc>
                <a:spcPct val="120000"/>
              </a:lnSpc>
            </a:pPr>
            <a:r>
              <a:rPr lang="en-US" dirty="0" smtClean="0"/>
              <a:t>Backtracking to interior node at position 8 and applying the mask of 8 that covers bit 9 yields a match with </a:t>
            </a:r>
            <a:r>
              <a:rPr lang="en-US" dirty="0" smtClean="0">
                <a:solidFill>
                  <a:srgbClr val="00FF00"/>
                </a:solidFill>
              </a:rPr>
              <a:t>136.0.0.0/8 </a:t>
            </a:r>
            <a:r>
              <a:rPr lang="en-US" b="1" i="1" dirty="0" smtClean="0">
                <a:solidFill>
                  <a:srgbClr val="00FF00"/>
                </a:solidFill>
                <a:ea typeface="Verdana"/>
                <a:cs typeface="Verdana"/>
              </a:rPr>
              <a:t>√</a:t>
            </a:r>
            <a:endParaRPr lang="en-US" dirty="0" smtClean="0">
              <a:solidFill>
                <a:srgbClr val="00FF00"/>
              </a:solidFill>
            </a:endParaRPr>
          </a:p>
          <a:p>
            <a:pPr lvl="1"/>
            <a:endParaRPr lang="en-US" dirty="0"/>
          </a:p>
        </p:txBody>
      </p:sp>
      <p:sp>
        <p:nvSpPr>
          <p:cNvPr id="176" name="TextBox 175"/>
          <p:cNvSpPr txBox="1"/>
          <p:nvPr/>
        </p:nvSpPr>
        <p:spPr>
          <a:xfrm>
            <a:off x="1173480" y="1496256"/>
            <a:ext cx="7208520" cy="656875"/>
          </a:xfrm>
          <a:prstGeom prst="rect">
            <a:avLst/>
          </a:prstGeom>
          <a:noFill/>
        </p:spPr>
        <p:txBody>
          <a:bodyPr wrap="square" lIns="101882" tIns="50941" rIns="101882" bIns="50941" rtlCol="0">
            <a:spAutoFit/>
          </a:bodyPr>
          <a:lstStyle/>
          <a:p>
            <a:pPr algn="l"/>
            <a:r>
              <a:rPr lang="en-US" dirty="0" smtClean="0"/>
              <a:t>                                   </a:t>
            </a:r>
            <a:r>
              <a:rPr lang="en-US" sz="1100" dirty="0" smtClean="0"/>
              <a:t> </a:t>
            </a:r>
            <a:r>
              <a:rPr lang="en-US" sz="800" dirty="0" smtClean="0"/>
              <a:t>0</a:t>
            </a:r>
            <a:r>
              <a:rPr lang="en-US" sz="700" dirty="0" smtClean="0"/>
              <a:t>   </a:t>
            </a:r>
            <a:r>
              <a:rPr lang="en-US" sz="800" dirty="0" smtClean="0"/>
              <a:t>1 </a:t>
            </a:r>
            <a:r>
              <a:rPr lang="en-US" sz="700" dirty="0" smtClean="0"/>
              <a:t>  </a:t>
            </a:r>
            <a:r>
              <a:rPr lang="en-US" sz="800" dirty="0" smtClean="0"/>
              <a:t>2</a:t>
            </a:r>
            <a:r>
              <a:rPr lang="en-US" sz="1000" dirty="0" smtClean="0"/>
              <a:t>  </a:t>
            </a:r>
            <a:r>
              <a:rPr lang="en-US" sz="800" dirty="0" smtClean="0"/>
              <a:t>3  4   5  </a:t>
            </a:r>
            <a:r>
              <a:rPr lang="en-US" sz="600" dirty="0" smtClean="0"/>
              <a:t> </a:t>
            </a:r>
            <a:r>
              <a:rPr lang="en-US" sz="800" dirty="0" smtClean="0"/>
              <a:t>6 </a:t>
            </a:r>
            <a:r>
              <a:rPr lang="en-US" sz="600" dirty="0" smtClean="0"/>
              <a:t> </a:t>
            </a:r>
            <a:r>
              <a:rPr lang="en-US" sz="800" dirty="0" smtClean="0"/>
              <a:t> 7     8  9 10 11</a:t>
            </a:r>
            <a:r>
              <a:rPr lang="en-US" sz="700" dirty="0" smtClean="0"/>
              <a:t> </a:t>
            </a:r>
            <a:r>
              <a:rPr lang="en-US" sz="800" dirty="0" smtClean="0"/>
              <a:t>12</a:t>
            </a:r>
            <a:r>
              <a:rPr lang="en-US" sz="700" dirty="0" smtClean="0"/>
              <a:t> </a:t>
            </a:r>
            <a:r>
              <a:rPr lang="en-US" sz="800" dirty="0" smtClean="0"/>
              <a:t>13</a:t>
            </a:r>
            <a:r>
              <a:rPr lang="en-US" sz="700" dirty="0" smtClean="0"/>
              <a:t> </a:t>
            </a:r>
            <a:r>
              <a:rPr lang="en-US" sz="800" dirty="0" smtClean="0"/>
              <a:t>14</a:t>
            </a:r>
            <a:r>
              <a:rPr lang="en-US" sz="600" dirty="0" smtClean="0"/>
              <a:t> </a:t>
            </a:r>
            <a:r>
              <a:rPr lang="en-US" sz="800" dirty="0" smtClean="0"/>
              <a:t>15   16</a:t>
            </a:r>
            <a:endParaRPr lang="en-US" dirty="0" smtClean="0"/>
          </a:p>
          <a:p>
            <a:pPr algn="l"/>
            <a:r>
              <a:rPr lang="en-US" dirty="0" smtClean="0"/>
              <a:t>Key = 136.192.145.6: </a:t>
            </a:r>
            <a:r>
              <a:rPr lang="en-US" b="1" dirty="0" smtClean="0">
                <a:solidFill>
                  <a:srgbClr val="FF0000"/>
                </a:solidFill>
              </a:rPr>
              <a:t>1</a:t>
            </a:r>
            <a:r>
              <a:rPr lang="en-US" dirty="0" smtClean="0"/>
              <a:t>000</a:t>
            </a:r>
            <a:r>
              <a:rPr lang="en-US" b="1" dirty="0" smtClean="0">
                <a:solidFill>
                  <a:srgbClr val="FF0000"/>
                </a:solidFill>
              </a:rPr>
              <a:t>1</a:t>
            </a:r>
            <a:r>
              <a:rPr lang="en-US" dirty="0" smtClean="0"/>
              <a:t>000.</a:t>
            </a:r>
            <a:r>
              <a:rPr lang="en-US" b="1" dirty="0" smtClean="0">
                <a:solidFill>
                  <a:srgbClr val="FF0000"/>
                </a:solidFill>
              </a:rPr>
              <a:t>1</a:t>
            </a:r>
            <a:r>
              <a:rPr lang="en-US" dirty="0" smtClean="0"/>
              <a:t>1000000.</a:t>
            </a:r>
            <a:r>
              <a:rPr lang="en-US" b="1" dirty="0" smtClean="0">
                <a:solidFill>
                  <a:srgbClr val="FF0000"/>
                </a:solidFill>
              </a:rPr>
              <a:t>1</a:t>
            </a:r>
            <a:r>
              <a:rPr lang="en-US" dirty="0" smtClean="0"/>
              <a:t>0010001.00000110</a:t>
            </a:r>
          </a:p>
        </p:txBody>
      </p:sp>
      <p:sp>
        <p:nvSpPr>
          <p:cNvPr id="27" name="Slide Number Placeholder 26"/>
          <p:cNvSpPr>
            <a:spLocks noGrp="1"/>
          </p:cNvSpPr>
          <p:nvPr>
            <p:ph type="sldNum" sz="quarter" idx="12"/>
          </p:nvPr>
        </p:nvSpPr>
        <p:spPr>
          <a:xfrm>
            <a:off x="9917574" y="7534450"/>
            <a:ext cx="113813" cy="215444"/>
          </a:xfrm>
        </p:spPr>
        <p:txBody>
          <a:bodyPr/>
          <a:lstStyle/>
          <a:p>
            <a:pPr>
              <a:defRPr/>
            </a:pPr>
            <a:fld id="{76451E03-06AC-40C1-8FB3-027C5AAC6F0F}" type="slidenum">
              <a:rPr lang="en-US" smtClean="0"/>
              <a:pPr>
                <a:defRPr/>
              </a:pPr>
              <a:t>20</a:t>
            </a:fld>
            <a:endParaRPr lang="en-US"/>
          </a:p>
        </p:txBody>
      </p:sp>
      <p:cxnSp>
        <p:nvCxnSpPr>
          <p:cNvPr id="28" name="Straight Arrow Connector 27"/>
          <p:cNvCxnSpPr/>
          <p:nvPr/>
        </p:nvCxnSpPr>
        <p:spPr bwMode="auto">
          <a:xfrm flipH="1">
            <a:off x="3352800" y="4749800"/>
            <a:ext cx="502920" cy="431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 name="TextBox 28"/>
          <p:cNvSpPr txBox="1"/>
          <p:nvPr/>
        </p:nvSpPr>
        <p:spPr>
          <a:xfrm>
            <a:off x="3855720" y="4490721"/>
            <a:ext cx="1508760" cy="348814"/>
          </a:xfrm>
          <a:prstGeom prst="rect">
            <a:avLst/>
          </a:prstGeom>
          <a:noFill/>
        </p:spPr>
        <p:txBody>
          <a:bodyPr wrap="square" lIns="101882" tIns="50941" rIns="101882" bIns="50941" rtlCol="0">
            <a:spAutoFit/>
          </a:bodyPr>
          <a:lstStyle/>
          <a:p>
            <a:pPr algn="l"/>
            <a:r>
              <a:rPr lang="en-US" sz="1600" dirty="0" smtClean="0"/>
              <a:t>Bit position 9</a:t>
            </a:r>
            <a:endParaRPr lang="en-US" sz="1600" dirty="0"/>
          </a:p>
        </p:txBody>
      </p:sp>
      <p:sp>
        <p:nvSpPr>
          <p:cNvPr id="30" name="TextBox 29"/>
          <p:cNvSpPr txBox="1"/>
          <p:nvPr/>
        </p:nvSpPr>
        <p:spPr>
          <a:xfrm>
            <a:off x="3483429" y="3788228"/>
            <a:ext cx="391886" cy="338554"/>
          </a:xfrm>
          <a:prstGeom prst="rect">
            <a:avLst/>
          </a:prstGeom>
          <a:noFill/>
        </p:spPr>
        <p:txBody>
          <a:bodyPr wrap="square" rtlCol="0">
            <a:spAutoFit/>
          </a:bodyPr>
          <a:lstStyle/>
          <a:p>
            <a:r>
              <a:rPr lang="en-US" sz="1600" i="1" dirty="0" smtClean="0">
                <a:latin typeface="+mn-lt"/>
              </a:rPr>
              <a:t>j</a:t>
            </a:r>
            <a:r>
              <a:rPr lang="en-US" sz="1600" baseline="-25000" dirty="0" smtClean="0">
                <a:latin typeface="+mn-lt"/>
              </a:rPr>
              <a:t>1</a:t>
            </a:r>
            <a:endParaRPr lang="en-US" sz="1600" i="1" baseline="-25000" dirty="0">
              <a:latin typeface="+mn-lt"/>
            </a:endParaRPr>
          </a:p>
        </p:txBody>
      </p:sp>
      <p:cxnSp>
        <p:nvCxnSpPr>
          <p:cNvPr id="31" name="Straight Arrow Connector 30"/>
          <p:cNvCxnSpPr>
            <a:stCxn id="30" idx="2"/>
          </p:cNvCxnSpPr>
          <p:nvPr/>
        </p:nvCxnSpPr>
        <p:spPr bwMode="auto">
          <a:xfrm flipH="1">
            <a:off x="3287486" y="4126782"/>
            <a:ext cx="391886" cy="41256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2" name="TextBox 31"/>
          <p:cNvSpPr txBox="1"/>
          <p:nvPr/>
        </p:nvSpPr>
        <p:spPr>
          <a:xfrm>
            <a:off x="4517572" y="5954485"/>
            <a:ext cx="391886" cy="338554"/>
          </a:xfrm>
          <a:prstGeom prst="rect">
            <a:avLst/>
          </a:prstGeom>
          <a:noFill/>
        </p:spPr>
        <p:txBody>
          <a:bodyPr wrap="square" rtlCol="0">
            <a:spAutoFit/>
          </a:bodyPr>
          <a:lstStyle/>
          <a:p>
            <a:r>
              <a:rPr lang="en-US" sz="1600" i="1" dirty="0" smtClean="0">
                <a:latin typeface="+mn-lt"/>
              </a:rPr>
              <a:t>j</a:t>
            </a:r>
            <a:r>
              <a:rPr lang="en-US" sz="1600" baseline="-25000" dirty="0" smtClean="0">
                <a:latin typeface="+mn-lt"/>
              </a:rPr>
              <a:t>2</a:t>
            </a:r>
            <a:endParaRPr lang="en-US" sz="1600" i="1" baseline="-25000" dirty="0">
              <a:latin typeface="+mn-lt"/>
            </a:endParaRPr>
          </a:p>
        </p:txBody>
      </p:sp>
      <p:cxnSp>
        <p:nvCxnSpPr>
          <p:cNvPr id="33" name="Straight Arrow Connector 32"/>
          <p:cNvCxnSpPr>
            <a:stCxn id="32" idx="1"/>
          </p:cNvCxnSpPr>
          <p:nvPr/>
        </p:nvCxnSpPr>
        <p:spPr bwMode="auto">
          <a:xfrm flipH="1" flipV="1">
            <a:off x="3984172" y="5910944"/>
            <a:ext cx="533400" cy="21281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4" name="TextBox 33"/>
          <p:cNvSpPr txBox="1"/>
          <p:nvPr/>
        </p:nvSpPr>
        <p:spPr>
          <a:xfrm>
            <a:off x="2699658" y="5323114"/>
            <a:ext cx="391886" cy="338554"/>
          </a:xfrm>
          <a:prstGeom prst="rect">
            <a:avLst/>
          </a:prstGeom>
          <a:noFill/>
        </p:spPr>
        <p:txBody>
          <a:bodyPr wrap="square" rtlCol="0">
            <a:spAutoFit/>
          </a:bodyPr>
          <a:lstStyle/>
          <a:p>
            <a:r>
              <a:rPr lang="en-US" sz="1600" i="1" dirty="0" err="1" smtClean="0">
                <a:latin typeface="+mn-lt"/>
              </a:rPr>
              <a:t>i</a:t>
            </a:r>
            <a:endParaRPr lang="en-US" sz="1600" i="1" baseline="-25000" dirty="0">
              <a:latin typeface="+mn-lt"/>
            </a:endParaRPr>
          </a:p>
        </p:txBody>
      </p:sp>
      <p:cxnSp>
        <p:nvCxnSpPr>
          <p:cNvPr id="35" name="Straight Arrow Connector 34"/>
          <p:cNvCxnSpPr>
            <a:stCxn id="34" idx="3"/>
          </p:cNvCxnSpPr>
          <p:nvPr/>
        </p:nvCxnSpPr>
        <p:spPr bwMode="auto">
          <a:xfrm flipV="1">
            <a:off x="3091544" y="5159829"/>
            <a:ext cx="283027" cy="332562"/>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3" name="Group 2"/>
          <p:cNvGrpSpPr/>
          <p:nvPr/>
        </p:nvGrpSpPr>
        <p:grpSpPr>
          <a:xfrm>
            <a:off x="335280" y="2488120"/>
            <a:ext cx="4992958" cy="4520807"/>
            <a:chOff x="335280" y="2488120"/>
            <a:chExt cx="4992958" cy="4520807"/>
          </a:xfrm>
        </p:grpSpPr>
        <p:grpSp>
          <p:nvGrpSpPr>
            <p:cNvPr id="2" name="Group 168"/>
            <p:cNvGrpSpPr/>
            <p:nvPr/>
          </p:nvGrpSpPr>
          <p:grpSpPr>
            <a:xfrm>
              <a:off x="335280" y="2488120"/>
              <a:ext cx="4191000" cy="4507040"/>
              <a:chOff x="0" y="2195400"/>
              <a:chExt cx="3810000" cy="3976800"/>
            </a:xfrm>
          </p:grpSpPr>
          <p:sp>
            <p:nvSpPr>
              <p:cNvPr id="87091" name="Oval 62"/>
              <p:cNvSpPr>
                <a:spLocks noChangeArrowheads="1"/>
              </p:cNvSpPr>
              <p:nvPr/>
            </p:nvSpPr>
            <p:spPr bwMode="auto">
              <a:xfrm>
                <a:off x="838200" y="4038600"/>
                <a:ext cx="1066800" cy="304800"/>
              </a:xfrm>
              <a:prstGeom prst="ellipse">
                <a:avLst/>
              </a:prstGeom>
              <a:solidFill>
                <a:schemeClr val="bg1"/>
              </a:solidFill>
              <a:ln w="9525">
                <a:solidFill>
                  <a:schemeClr val="tx1"/>
                </a:solidFill>
                <a:round/>
                <a:headEnd/>
                <a:tailEnd/>
              </a:ln>
            </p:spPr>
            <p:txBody>
              <a:bodyPr wrap="none" lIns="731520" rIns="0" anchor="ctr"/>
              <a:lstStyle/>
              <a:p>
                <a:r>
                  <a:rPr lang="en-US" sz="1100" dirty="0" smtClean="0">
                    <a:latin typeface="Courier New" pitchFamily="49" charset="0"/>
                  </a:rPr>
                  <a:t>128.0.0.0/4</a:t>
                </a:r>
                <a:endParaRPr lang="en-US" sz="1100" dirty="0">
                  <a:latin typeface="Courier New" pitchFamily="49" charset="0"/>
                </a:endParaRPr>
              </a:p>
            </p:txBody>
          </p:sp>
          <p:sp>
            <p:nvSpPr>
              <p:cNvPr id="87092" name="Oval 63"/>
              <p:cNvSpPr>
                <a:spLocks noChangeArrowheads="1"/>
              </p:cNvSpPr>
              <p:nvPr/>
            </p:nvSpPr>
            <p:spPr bwMode="auto">
              <a:xfrm>
                <a:off x="1295400" y="4953000"/>
                <a:ext cx="1143000" cy="304800"/>
              </a:xfrm>
              <a:prstGeom prst="ellipse">
                <a:avLst/>
              </a:prstGeom>
              <a:solidFill>
                <a:schemeClr val="bg1"/>
              </a:solidFill>
              <a:ln w="9525">
                <a:solidFill>
                  <a:schemeClr val="tx1"/>
                </a:solidFill>
                <a:round/>
                <a:headEnd/>
                <a:tailEnd/>
              </a:ln>
            </p:spPr>
            <p:txBody>
              <a:bodyPr wrap="none" lIns="457200" rIns="0" anchor="ctr"/>
              <a:lstStyle/>
              <a:p>
                <a:r>
                  <a:rPr lang="en-US" sz="1100" b="1" dirty="0" smtClean="0">
                    <a:solidFill>
                      <a:srgbClr val="00FF00"/>
                    </a:solidFill>
                    <a:latin typeface="Courier New" pitchFamily="49" charset="0"/>
                  </a:rPr>
                  <a:t>136.0.0.0/8</a:t>
                </a:r>
                <a:endParaRPr lang="en-US" sz="1100" b="1" dirty="0">
                  <a:solidFill>
                    <a:srgbClr val="00FF00"/>
                  </a:solidFill>
                  <a:latin typeface="Courier New" pitchFamily="49" charset="0"/>
                </a:endParaRPr>
              </a:p>
            </p:txBody>
          </p:sp>
          <p:sp>
            <p:nvSpPr>
              <p:cNvPr id="87111" name="Oval 99"/>
              <p:cNvSpPr>
                <a:spLocks noChangeArrowheads="1"/>
              </p:cNvSpPr>
              <p:nvPr/>
            </p:nvSpPr>
            <p:spPr bwMode="auto">
              <a:xfrm>
                <a:off x="0" y="3124200"/>
                <a:ext cx="990600" cy="304800"/>
              </a:xfrm>
              <a:prstGeom prst="ellipse">
                <a:avLst/>
              </a:prstGeom>
              <a:solidFill>
                <a:schemeClr val="bg1"/>
              </a:solidFill>
              <a:ln w="9525">
                <a:solidFill>
                  <a:schemeClr val="tx1"/>
                </a:solidFill>
                <a:round/>
                <a:headEnd/>
                <a:tailEnd/>
              </a:ln>
            </p:spPr>
            <p:txBody>
              <a:bodyPr wrap="none" rIns="0" anchor="ctr"/>
              <a:lstStyle/>
              <a:p>
                <a:r>
                  <a:rPr lang="en-US" sz="1100" dirty="0" smtClean="0">
                    <a:latin typeface="Courier New" pitchFamily="49" charset="0"/>
                  </a:rPr>
                  <a:t>0.0.0.0/0</a:t>
                </a:r>
                <a:endParaRPr lang="en-US" sz="1100" dirty="0">
                  <a:latin typeface="Courier New" pitchFamily="49" charset="0"/>
                </a:endParaRPr>
              </a:p>
            </p:txBody>
          </p:sp>
          <p:sp>
            <p:nvSpPr>
              <p:cNvPr id="141" name="Rectangle 140"/>
              <p:cNvSpPr/>
              <p:nvPr/>
            </p:nvSpPr>
            <p:spPr bwMode="auto">
              <a:xfrm>
                <a:off x="914400" y="2209800"/>
                <a:ext cx="381000" cy="3048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1018824"/>
                <a:r>
                  <a:rPr lang="en-US" dirty="0" smtClean="0">
                    <a:solidFill>
                      <a:schemeClr val="tx1"/>
                    </a:solidFill>
                    <a:latin typeface="Arial" charset="0"/>
                  </a:rPr>
                  <a:t>0</a:t>
                </a:r>
                <a:endParaRPr lang="en-US" sz="2700" dirty="0" smtClean="0">
                  <a:solidFill>
                    <a:schemeClr val="tx1"/>
                  </a:solidFill>
                  <a:latin typeface="Arial" charset="0"/>
                </a:endParaRPr>
              </a:p>
            </p:txBody>
          </p:sp>
          <p:sp>
            <p:nvSpPr>
              <p:cNvPr id="142" name="Rectangle 141"/>
              <p:cNvSpPr/>
              <p:nvPr/>
            </p:nvSpPr>
            <p:spPr bwMode="auto">
              <a:xfrm>
                <a:off x="1828800" y="3124200"/>
                <a:ext cx="381000" cy="3048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1018824"/>
                <a:r>
                  <a:rPr lang="en-US" dirty="0" smtClean="0">
                    <a:solidFill>
                      <a:schemeClr val="tx1"/>
                    </a:solidFill>
                    <a:latin typeface="Arial" charset="0"/>
                  </a:rPr>
                  <a:t>4</a:t>
                </a:r>
                <a:endParaRPr lang="en-US" sz="2700" dirty="0" smtClean="0">
                  <a:solidFill>
                    <a:schemeClr val="tx1"/>
                  </a:solidFill>
                  <a:latin typeface="Arial" charset="0"/>
                </a:endParaRPr>
              </a:p>
            </p:txBody>
          </p:sp>
          <p:sp>
            <p:nvSpPr>
              <p:cNvPr id="143" name="Rectangle 142"/>
              <p:cNvSpPr/>
              <p:nvPr/>
            </p:nvSpPr>
            <p:spPr bwMode="auto">
              <a:xfrm>
                <a:off x="2362200" y="4038600"/>
                <a:ext cx="381000" cy="3048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1018824"/>
                <a:r>
                  <a:rPr lang="en-US" dirty="0" smtClean="0">
                    <a:solidFill>
                      <a:schemeClr val="tx1"/>
                    </a:solidFill>
                    <a:latin typeface="Arial" charset="0"/>
                  </a:rPr>
                  <a:t>8</a:t>
                </a:r>
                <a:endParaRPr lang="en-US" sz="2700" dirty="0" smtClean="0">
                  <a:solidFill>
                    <a:schemeClr val="tx1"/>
                  </a:solidFill>
                  <a:latin typeface="Arial" charset="0"/>
                </a:endParaRPr>
              </a:p>
            </p:txBody>
          </p:sp>
          <p:sp>
            <p:nvSpPr>
              <p:cNvPr id="144" name="Rectangle 143"/>
              <p:cNvSpPr/>
              <p:nvPr/>
            </p:nvSpPr>
            <p:spPr bwMode="auto">
              <a:xfrm>
                <a:off x="2895600" y="4953000"/>
                <a:ext cx="381000" cy="3048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1018824"/>
                <a:r>
                  <a:rPr lang="en-US" dirty="0" smtClean="0">
                    <a:solidFill>
                      <a:schemeClr val="tx1"/>
                    </a:solidFill>
                    <a:latin typeface="Arial" charset="0"/>
                  </a:rPr>
                  <a:t>16</a:t>
                </a:r>
                <a:endParaRPr lang="en-US" sz="2700" dirty="0" smtClean="0">
                  <a:solidFill>
                    <a:schemeClr val="tx1"/>
                  </a:solidFill>
                  <a:latin typeface="Arial" charset="0"/>
                </a:endParaRPr>
              </a:p>
            </p:txBody>
          </p:sp>
          <p:sp>
            <p:nvSpPr>
              <p:cNvPr id="146" name="Oval 63"/>
              <p:cNvSpPr>
                <a:spLocks noChangeArrowheads="1"/>
              </p:cNvSpPr>
              <p:nvPr/>
            </p:nvSpPr>
            <p:spPr bwMode="auto">
              <a:xfrm>
                <a:off x="1676400" y="5867400"/>
                <a:ext cx="1143000" cy="304800"/>
              </a:xfrm>
              <a:prstGeom prst="ellipse">
                <a:avLst/>
              </a:prstGeom>
              <a:solidFill>
                <a:schemeClr val="bg1"/>
              </a:solidFill>
              <a:ln w="9525">
                <a:solidFill>
                  <a:schemeClr val="tx1"/>
                </a:solidFill>
                <a:round/>
                <a:headEnd/>
                <a:tailEnd/>
              </a:ln>
            </p:spPr>
            <p:txBody>
              <a:bodyPr wrap="none" lIns="1188720" rIns="0" anchor="ctr"/>
              <a:lstStyle/>
              <a:p>
                <a:r>
                  <a:rPr lang="en-US" sz="1100" dirty="0" smtClean="0">
                    <a:latin typeface="Courier New" pitchFamily="49" charset="0"/>
                  </a:rPr>
                  <a:t>136.128.0.0/10</a:t>
                </a:r>
                <a:endParaRPr lang="en-US" sz="1100" dirty="0">
                  <a:latin typeface="Courier New" pitchFamily="49" charset="0"/>
                </a:endParaRPr>
              </a:p>
            </p:txBody>
          </p:sp>
          <p:cxnSp>
            <p:nvCxnSpPr>
              <p:cNvPr id="149" name="Straight Connector 148"/>
              <p:cNvCxnSpPr>
                <a:stCxn id="141" idx="2"/>
                <a:endCxn id="87111" idx="0"/>
              </p:cNvCxnSpPr>
              <p:nvPr/>
            </p:nvCxnSpPr>
            <p:spPr bwMode="auto">
              <a:xfrm rot="5400000">
                <a:off x="495300" y="2514600"/>
                <a:ext cx="609600" cy="609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stCxn id="141" idx="2"/>
                <a:endCxn id="142" idx="0"/>
              </p:cNvCxnSpPr>
              <p:nvPr/>
            </p:nvCxnSpPr>
            <p:spPr bwMode="auto">
              <a:xfrm rot="16200000" flipH="1">
                <a:off x="1257300" y="2362200"/>
                <a:ext cx="6096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stCxn id="142" idx="2"/>
                <a:endCxn id="87091" idx="0"/>
              </p:cNvCxnSpPr>
              <p:nvPr/>
            </p:nvCxnSpPr>
            <p:spPr bwMode="auto">
              <a:xfrm rot="5400000">
                <a:off x="1390650" y="3409950"/>
                <a:ext cx="609600" cy="6477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a:stCxn id="142" idx="2"/>
                <a:endCxn id="143" idx="0"/>
              </p:cNvCxnSpPr>
              <p:nvPr/>
            </p:nvCxnSpPr>
            <p:spPr bwMode="auto">
              <a:xfrm rot="16200000" flipH="1">
                <a:off x="1981200" y="3467100"/>
                <a:ext cx="60960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7" name="Straight Connector 156"/>
              <p:cNvCxnSpPr>
                <a:stCxn id="143" idx="2"/>
                <a:endCxn id="87092" idx="0"/>
              </p:cNvCxnSpPr>
              <p:nvPr/>
            </p:nvCxnSpPr>
            <p:spPr bwMode="auto">
              <a:xfrm rot="5400000">
                <a:off x="1905000" y="4305300"/>
                <a:ext cx="609600" cy="6858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p:cNvCxnSpPr>
                <a:stCxn id="143" idx="2"/>
                <a:endCxn id="144" idx="0"/>
              </p:cNvCxnSpPr>
              <p:nvPr/>
            </p:nvCxnSpPr>
            <p:spPr bwMode="auto">
              <a:xfrm rot="16200000" flipH="1">
                <a:off x="2514600" y="4381500"/>
                <a:ext cx="60960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a:stCxn id="144" idx="2"/>
                <a:endCxn id="146" idx="0"/>
              </p:cNvCxnSpPr>
              <p:nvPr/>
            </p:nvCxnSpPr>
            <p:spPr bwMode="auto">
              <a:xfrm rot="5400000">
                <a:off x="2362200" y="5143500"/>
                <a:ext cx="609600" cy="838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3" name="Straight Connector 162"/>
              <p:cNvCxnSpPr>
                <a:stCxn id="144" idx="2"/>
              </p:cNvCxnSpPr>
              <p:nvPr/>
            </p:nvCxnSpPr>
            <p:spPr bwMode="auto">
              <a:xfrm rot="16200000" flipH="1">
                <a:off x="3086100" y="5257800"/>
                <a:ext cx="609600" cy="6096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5" name="TextBox 164"/>
              <p:cNvSpPr txBox="1"/>
              <p:nvPr/>
            </p:nvSpPr>
            <p:spPr>
              <a:xfrm>
                <a:off x="3276600" y="4937846"/>
                <a:ext cx="533400" cy="338554"/>
              </a:xfrm>
              <a:prstGeom prst="rect">
                <a:avLst/>
              </a:prstGeom>
              <a:noFill/>
            </p:spPr>
            <p:txBody>
              <a:bodyPr wrap="square" rtlCol="0">
                <a:spAutoFit/>
              </a:bodyPr>
              <a:lstStyle/>
              <a:p>
                <a:r>
                  <a:rPr lang="en-US" dirty="0" smtClean="0"/>
                  <a:t>/10</a:t>
                </a:r>
                <a:endParaRPr lang="en-US" dirty="0"/>
              </a:p>
            </p:txBody>
          </p:sp>
          <p:sp>
            <p:nvSpPr>
              <p:cNvPr id="166" name="TextBox 165"/>
              <p:cNvSpPr txBox="1"/>
              <p:nvPr/>
            </p:nvSpPr>
            <p:spPr>
              <a:xfrm>
                <a:off x="2667000" y="4024200"/>
                <a:ext cx="533400" cy="338554"/>
              </a:xfrm>
              <a:prstGeom prst="rect">
                <a:avLst/>
              </a:prstGeom>
              <a:noFill/>
            </p:spPr>
            <p:txBody>
              <a:bodyPr wrap="square" rtlCol="0">
                <a:spAutoFit/>
              </a:bodyPr>
              <a:lstStyle/>
              <a:p>
                <a:r>
                  <a:rPr lang="en-US" dirty="0" smtClean="0"/>
                  <a:t>/8</a:t>
                </a:r>
                <a:endParaRPr lang="en-US" dirty="0"/>
              </a:p>
            </p:txBody>
          </p:sp>
          <p:sp>
            <p:nvSpPr>
              <p:cNvPr id="167" name="TextBox 166"/>
              <p:cNvSpPr txBox="1"/>
              <p:nvPr/>
            </p:nvSpPr>
            <p:spPr>
              <a:xfrm>
                <a:off x="2133600" y="3109800"/>
                <a:ext cx="533400" cy="338554"/>
              </a:xfrm>
              <a:prstGeom prst="rect">
                <a:avLst/>
              </a:prstGeom>
              <a:noFill/>
            </p:spPr>
            <p:txBody>
              <a:bodyPr wrap="square" rtlCol="0">
                <a:spAutoFit/>
              </a:bodyPr>
              <a:lstStyle/>
              <a:p>
                <a:r>
                  <a:rPr lang="en-US" dirty="0" smtClean="0"/>
                  <a:t>/4</a:t>
                </a:r>
                <a:endParaRPr lang="en-US" dirty="0"/>
              </a:p>
            </p:txBody>
          </p:sp>
          <p:sp>
            <p:nvSpPr>
              <p:cNvPr id="168" name="TextBox 167"/>
              <p:cNvSpPr txBox="1"/>
              <p:nvPr/>
            </p:nvSpPr>
            <p:spPr>
              <a:xfrm>
                <a:off x="1219200" y="2195400"/>
                <a:ext cx="533400" cy="338554"/>
              </a:xfrm>
              <a:prstGeom prst="rect">
                <a:avLst/>
              </a:prstGeom>
              <a:noFill/>
            </p:spPr>
            <p:txBody>
              <a:bodyPr wrap="square" rtlCol="0">
                <a:spAutoFit/>
              </a:bodyPr>
              <a:lstStyle/>
              <a:p>
                <a:r>
                  <a:rPr lang="en-US" dirty="0" smtClean="0"/>
                  <a:t>/0</a:t>
                </a:r>
                <a:endParaRPr lang="en-US" dirty="0"/>
              </a:p>
            </p:txBody>
          </p:sp>
        </p:grpSp>
        <p:sp>
          <p:nvSpPr>
            <p:cNvPr id="37" name="Oval 63"/>
            <p:cNvSpPr>
              <a:spLocks noChangeArrowheads="1"/>
            </p:cNvSpPr>
            <p:nvPr/>
          </p:nvSpPr>
          <p:spPr bwMode="auto">
            <a:xfrm>
              <a:off x="3674001" y="6654692"/>
              <a:ext cx="1654237" cy="354235"/>
            </a:xfrm>
            <a:prstGeom prst="ellipse">
              <a:avLst/>
            </a:prstGeom>
            <a:solidFill>
              <a:schemeClr val="bg1"/>
            </a:solidFill>
            <a:ln w="9525">
              <a:solidFill>
                <a:schemeClr val="tx1"/>
              </a:solidFill>
              <a:round/>
              <a:headEnd/>
              <a:tailEnd/>
            </a:ln>
          </p:spPr>
          <p:txBody>
            <a:bodyPr wrap="none" lIns="457200" rIns="0" anchor="ctr"/>
            <a:lstStyle/>
            <a:p>
              <a:r>
                <a:rPr lang="en-US" sz="1100" b="1" dirty="0" smtClean="0">
                  <a:solidFill>
                    <a:srgbClr val="FF0000"/>
                  </a:solidFill>
                  <a:latin typeface="Courier New" pitchFamily="49" charset="0"/>
                </a:rPr>
                <a:t>136.128.128.0/24</a:t>
              </a:r>
              <a:endParaRPr lang="en-US" sz="1100" b="1" dirty="0">
                <a:solidFill>
                  <a:srgbClr val="FF0000"/>
                </a:solidFill>
                <a:latin typeface="Courier New" pitchFamily="49" charset="0"/>
              </a:endParaRPr>
            </a:p>
          </p:txBody>
        </p:sp>
      </p:grpSp>
    </p:spTree>
    <p:extLst>
      <p:ext uri="{BB962C8B-B14F-4D97-AF65-F5344CB8AC3E}">
        <p14:creationId xmlns:p14="http://schemas.microsoft.com/office/powerpoint/2010/main" xmlns="" val="1018003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1026"/>
          <p:cNvSpPr>
            <a:spLocks noGrp="1" noChangeArrowheads="1"/>
          </p:cNvSpPr>
          <p:nvPr>
            <p:ph type="title"/>
          </p:nvPr>
        </p:nvSpPr>
        <p:spPr>
          <a:xfrm>
            <a:off x="73294" y="665074"/>
            <a:ext cx="9923461" cy="949325"/>
          </a:xfrm>
        </p:spPr>
        <p:txBody>
          <a:bodyPr>
            <a:normAutofit fontScale="90000"/>
          </a:bodyPr>
          <a:lstStyle/>
          <a:p>
            <a:r>
              <a:rPr lang="en-US" dirty="0" smtClean="0"/>
              <a:t>Beyond Forwarding – Packet </a:t>
            </a:r>
            <a:r>
              <a:rPr lang="en-US" dirty="0"/>
              <a:t>Classification</a:t>
            </a:r>
          </a:p>
        </p:txBody>
      </p:sp>
      <p:sp>
        <p:nvSpPr>
          <p:cNvPr id="116739" name="Rectangle 1027"/>
          <p:cNvSpPr>
            <a:spLocks noGrp="1" noChangeArrowheads="1"/>
          </p:cNvSpPr>
          <p:nvPr>
            <p:ph idx="1"/>
          </p:nvPr>
        </p:nvSpPr>
        <p:spPr>
          <a:xfrm>
            <a:off x="14289" y="1904741"/>
            <a:ext cx="10044111" cy="5867659"/>
          </a:xfrm>
        </p:spPr>
        <p:txBody>
          <a:bodyPr/>
          <a:lstStyle/>
          <a:p>
            <a:pPr marL="191030" indent="-191030">
              <a:spcBef>
                <a:spcPct val="10000"/>
              </a:spcBef>
            </a:pPr>
            <a:r>
              <a:rPr lang="en-US" dirty="0"/>
              <a:t>General router mechanism with several </a:t>
            </a:r>
            <a:r>
              <a:rPr lang="en-US" dirty="0" smtClean="0"/>
              <a:t>uses</a:t>
            </a:r>
            <a:endParaRPr lang="en-US" dirty="0"/>
          </a:p>
          <a:p>
            <a:pPr marL="511182" lvl="1" indent="-192799">
              <a:spcBef>
                <a:spcPct val="10000"/>
              </a:spcBef>
            </a:pPr>
            <a:r>
              <a:rPr lang="en-US" dirty="0"/>
              <a:t>security </a:t>
            </a:r>
            <a:r>
              <a:rPr lang="en-US" dirty="0" smtClean="0"/>
              <a:t>firewalls, intrusion detection systems</a:t>
            </a:r>
            <a:endParaRPr lang="en-US" dirty="0"/>
          </a:p>
          <a:p>
            <a:pPr marL="511182" lvl="1" indent="-192799">
              <a:spcBef>
                <a:spcPct val="10000"/>
              </a:spcBef>
            </a:pPr>
            <a:r>
              <a:rPr lang="en-US" dirty="0"/>
              <a:t>network address translation</a:t>
            </a:r>
          </a:p>
          <a:p>
            <a:pPr marL="511182" lvl="1" indent="-192799">
              <a:spcBef>
                <a:spcPct val="10000"/>
              </a:spcBef>
            </a:pPr>
            <a:r>
              <a:rPr lang="en-US" dirty="0"/>
              <a:t>load balancing for large web sites</a:t>
            </a:r>
          </a:p>
          <a:p>
            <a:pPr marL="511182" lvl="1" indent="-192799">
              <a:spcBef>
                <a:spcPct val="10000"/>
              </a:spcBef>
            </a:pPr>
            <a:r>
              <a:rPr lang="en-US" dirty="0"/>
              <a:t>special </a:t>
            </a:r>
            <a:r>
              <a:rPr lang="en-US" dirty="0" smtClean="0"/>
              <a:t>handling of </a:t>
            </a:r>
            <a:r>
              <a:rPr lang="en-US" dirty="0"/>
              <a:t>selected flows or </a:t>
            </a:r>
            <a:r>
              <a:rPr lang="en-US" dirty="0" smtClean="0"/>
              <a:t>groups of flows</a:t>
            </a:r>
            <a:endParaRPr lang="en-US" dirty="0"/>
          </a:p>
          <a:p>
            <a:pPr marL="191030" indent="-191030">
              <a:spcBef>
                <a:spcPct val="10000"/>
              </a:spcBef>
            </a:pPr>
            <a:r>
              <a:rPr lang="en-US" dirty="0"/>
              <a:t>Common form of </a:t>
            </a:r>
            <a:r>
              <a:rPr lang="en-US" i="1" dirty="0"/>
              <a:t>packet filter </a:t>
            </a:r>
            <a:r>
              <a:rPr lang="en-US" dirty="0"/>
              <a:t>based on </a:t>
            </a:r>
            <a:r>
              <a:rPr lang="en-US" dirty="0" smtClean="0"/>
              <a:t>IP 5-tuple</a:t>
            </a:r>
            <a:endParaRPr lang="en-US" dirty="0"/>
          </a:p>
          <a:p>
            <a:pPr marL="511182" lvl="1" indent="-192799">
              <a:spcBef>
                <a:spcPct val="10000"/>
              </a:spcBef>
            </a:pPr>
            <a:r>
              <a:rPr lang="en-US" dirty="0"/>
              <a:t>source </a:t>
            </a:r>
            <a:r>
              <a:rPr lang="en-US" dirty="0" smtClean="0"/>
              <a:t>address, </a:t>
            </a:r>
            <a:r>
              <a:rPr lang="en-US" dirty="0"/>
              <a:t>destination </a:t>
            </a:r>
            <a:r>
              <a:rPr lang="en-US" dirty="0" smtClean="0"/>
              <a:t>address prefixes</a:t>
            </a:r>
            <a:endParaRPr lang="en-US" dirty="0"/>
          </a:p>
          <a:p>
            <a:pPr marL="511182" lvl="1" indent="-192799">
              <a:spcBef>
                <a:spcPct val="10000"/>
              </a:spcBef>
            </a:pPr>
            <a:r>
              <a:rPr lang="en-US" dirty="0"/>
              <a:t>protocol field - may be specified as </a:t>
            </a:r>
            <a:r>
              <a:rPr lang="en-US" dirty="0" smtClean="0"/>
              <a:t>wildcard</a:t>
            </a:r>
            <a:endParaRPr lang="en-US" dirty="0"/>
          </a:p>
          <a:p>
            <a:pPr marL="511182" lvl="1" indent="-192799">
              <a:spcBef>
                <a:spcPct val="10000"/>
              </a:spcBef>
            </a:pPr>
            <a:r>
              <a:rPr lang="en-US" dirty="0" err="1" smtClean="0"/>
              <a:t>src</a:t>
            </a:r>
            <a:r>
              <a:rPr lang="en-US" dirty="0" smtClean="0"/>
              <a:t> port </a:t>
            </a:r>
            <a:r>
              <a:rPr lang="en-US" dirty="0"/>
              <a:t>number, </a:t>
            </a:r>
            <a:r>
              <a:rPr lang="en-US" dirty="0" err="1" smtClean="0"/>
              <a:t>dest</a:t>
            </a:r>
            <a:r>
              <a:rPr lang="en-US" dirty="0" smtClean="0"/>
              <a:t> port </a:t>
            </a:r>
            <a:r>
              <a:rPr lang="en-US" dirty="0"/>
              <a:t>number </a:t>
            </a:r>
            <a:r>
              <a:rPr lang="en-US" dirty="0" smtClean="0"/>
              <a:t>range (for TCP, UDP)</a:t>
            </a:r>
          </a:p>
          <a:p>
            <a:pPr marL="191030" indent="-191030">
              <a:spcBef>
                <a:spcPct val="10000"/>
              </a:spcBef>
            </a:pPr>
            <a:r>
              <a:rPr lang="en-US" dirty="0" smtClean="0"/>
              <a:t>No </a:t>
            </a:r>
            <a:r>
              <a:rPr lang="en-US" dirty="0"/>
              <a:t>ideal </a:t>
            </a:r>
            <a:r>
              <a:rPr lang="en-US" dirty="0" smtClean="0"/>
              <a:t>solution for </a:t>
            </a:r>
            <a:r>
              <a:rPr lang="en-US" dirty="0"/>
              <a:t>general </a:t>
            </a:r>
            <a:r>
              <a:rPr lang="en-US" dirty="0" smtClean="0"/>
              <a:t>case</a:t>
            </a:r>
            <a:endParaRPr lang="en-US" dirty="0"/>
          </a:p>
          <a:p>
            <a:pPr marL="511182" lvl="1" indent="-192799">
              <a:spcBef>
                <a:spcPct val="10000"/>
              </a:spcBef>
            </a:pPr>
            <a:r>
              <a:rPr lang="en-US" dirty="0" smtClean="0"/>
              <a:t>sequential search </a:t>
            </a:r>
            <a:r>
              <a:rPr lang="en-US" dirty="0"/>
              <a:t>- limited to slow links, few filters</a:t>
            </a:r>
          </a:p>
          <a:p>
            <a:pPr marL="511182" lvl="1" indent="-192799">
              <a:spcBef>
                <a:spcPct val="10000"/>
              </a:spcBef>
            </a:pPr>
            <a:r>
              <a:rPr lang="en-US" dirty="0"/>
              <a:t>ternary content-addressable </a:t>
            </a:r>
            <a:r>
              <a:rPr lang="en-US" dirty="0" smtClean="0"/>
              <a:t>memory (TCAM)</a:t>
            </a:r>
          </a:p>
          <a:p>
            <a:pPr marL="891471" lvl="2" indent="-192799">
              <a:spcBef>
                <a:spcPct val="10000"/>
              </a:spcBef>
            </a:pPr>
            <a:r>
              <a:rPr lang="en-US" dirty="0" smtClean="0"/>
              <a:t>only effective choice in practice, for high speed links</a:t>
            </a:r>
          </a:p>
          <a:p>
            <a:pPr marL="891471" lvl="2" indent="-192799">
              <a:spcBef>
                <a:spcPct val="10000"/>
              </a:spcBef>
            </a:pPr>
            <a:r>
              <a:rPr lang="en-US" dirty="0" smtClean="0"/>
              <a:t>drawbacks include cost, power, port range handling</a:t>
            </a:r>
          </a:p>
          <a:p>
            <a:pPr marL="510516" lvl="1" indent="-192799">
              <a:spcBef>
                <a:spcPct val="10000"/>
              </a:spcBef>
            </a:pPr>
            <a:r>
              <a:rPr lang="en-US" dirty="0" smtClean="0"/>
              <a:t>for special case of “exact-match filters”, can use hash lookup</a:t>
            </a:r>
            <a:endParaRPr lang="en-US" dirty="0"/>
          </a:p>
        </p:txBody>
      </p:sp>
      <p:sp>
        <p:nvSpPr>
          <p:cNvPr id="4" name="Slide Number Placeholder 3"/>
          <p:cNvSpPr>
            <a:spLocks noGrp="1"/>
          </p:cNvSpPr>
          <p:nvPr>
            <p:ph type="sldNum" sz="quarter" idx="10"/>
          </p:nvPr>
        </p:nvSpPr>
        <p:spPr/>
        <p:txBody>
          <a:bodyPr/>
          <a:lstStyle/>
          <a:p>
            <a:fld id="{B4F22B11-B33A-8D48-9C41-0E5F6B0526D4}" type="slidenum">
              <a:rPr lang="en-US" smtClean="0"/>
              <a:pPr/>
              <a:t>21</a:t>
            </a:fld>
            <a:endParaRPr lang="en-US"/>
          </a:p>
        </p:txBody>
      </p:sp>
    </p:spTree>
    <p:extLst>
      <p:ext uri="{BB962C8B-B14F-4D97-AF65-F5344CB8AC3E}">
        <p14:creationId xmlns:p14="http://schemas.microsoft.com/office/powerpoint/2010/main" xmlns="" val="42428616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Router </a:t>
            </a:r>
            <a:r>
              <a:rPr lang="en-US" dirty="0" err="1" smtClean="0"/>
              <a:t>Datapath</a:t>
            </a:r>
            <a:endParaRPr lang="en-US" dirty="0"/>
          </a:p>
        </p:txBody>
      </p:sp>
      <p:sp>
        <p:nvSpPr>
          <p:cNvPr id="3" name="Content Placeholder 2"/>
          <p:cNvSpPr>
            <a:spLocks noGrp="1"/>
          </p:cNvSpPr>
          <p:nvPr>
            <p:ph idx="1"/>
          </p:nvPr>
        </p:nvSpPr>
        <p:spPr>
          <a:xfrm>
            <a:off x="1" y="1818183"/>
            <a:ext cx="10007258" cy="5895728"/>
          </a:xfrm>
        </p:spPr>
        <p:txBody>
          <a:bodyPr/>
          <a:lstStyle/>
          <a:p>
            <a:r>
              <a:rPr lang="en-US" dirty="0" smtClean="0"/>
              <a:t>Input side processing</a:t>
            </a:r>
          </a:p>
          <a:p>
            <a:pPr lvl="1"/>
            <a:r>
              <a:rPr lang="en-US" dirty="0" smtClean="0"/>
              <a:t>check packet header</a:t>
            </a:r>
          </a:p>
          <a:p>
            <a:pPr lvl="1"/>
            <a:r>
              <a:rPr lang="en-US" dirty="0" smtClean="0"/>
              <a:t>form </a:t>
            </a:r>
            <a:r>
              <a:rPr lang="en-US" i="1" dirty="0" smtClean="0"/>
              <a:t>lookup key</a:t>
            </a:r>
          </a:p>
          <a:p>
            <a:pPr lvl="1"/>
            <a:r>
              <a:rPr lang="en-US" dirty="0" smtClean="0"/>
              <a:t>retrieve forwarding</a:t>
            </a:r>
            <a:br>
              <a:rPr lang="en-US" dirty="0" smtClean="0"/>
            </a:br>
            <a:r>
              <a:rPr lang="en-US" dirty="0" smtClean="0"/>
              <a:t>information</a:t>
            </a:r>
          </a:p>
          <a:p>
            <a:r>
              <a:rPr lang="en-US" dirty="0" smtClean="0"/>
              <a:t>Interconnect</a:t>
            </a:r>
          </a:p>
          <a:p>
            <a:pPr lvl="1"/>
            <a:r>
              <a:rPr lang="en-US" dirty="0" smtClean="0"/>
              <a:t>transfer packets from inputs to specified output(s)</a:t>
            </a:r>
          </a:p>
          <a:p>
            <a:pPr lvl="1"/>
            <a:r>
              <a:rPr lang="en-US" dirty="0" smtClean="0"/>
              <a:t>design for </a:t>
            </a:r>
            <a:r>
              <a:rPr lang="en-US" i="1" dirty="0" smtClean="0"/>
              <a:t>scalability</a:t>
            </a:r>
            <a:r>
              <a:rPr lang="en-US" dirty="0" smtClean="0"/>
              <a:t> and </a:t>
            </a:r>
            <a:r>
              <a:rPr lang="en-US" i="1" dirty="0" smtClean="0"/>
              <a:t>nonblocking performance</a:t>
            </a:r>
          </a:p>
          <a:p>
            <a:r>
              <a:rPr lang="en-US" dirty="0" smtClean="0"/>
              <a:t>Output-side processing</a:t>
            </a:r>
          </a:p>
          <a:p>
            <a:pPr lvl="1"/>
            <a:r>
              <a:rPr lang="en-US" dirty="0" smtClean="0"/>
              <a:t>one or more queues to hold packets waiting to go out</a:t>
            </a:r>
          </a:p>
          <a:p>
            <a:pPr lvl="1"/>
            <a:r>
              <a:rPr lang="en-US" dirty="0" smtClean="0"/>
              <a:t>multiple queues enable preferential treatment</a:t>
            </a:r>
          </a:p>
          <a:p>
            <a:pPr lvl="2"/>
            <a:r>
              <a:rPr lang="en-US" dirty="0" smtClean="0"/>
              <a:t>may be based on per packet priority or per </a:t>
            </a:r>
            <a:r>
              <a:rPr lang="en-US" i="1" dirty="0" smtClean="0"/>
              <a:t>flow</a:t>
            </a:r>
            <a:r>
              <a:rPr lang="en-US" dirty="0" smtClean="0"/>
              <a:t> shares</a:t>
            </a:r>
          </a:p>
          <a:p>
            <a:r>
              <a:rPr lang="en-US" dirty="0" smtClean="0"/>
              <a:t>Typically include one or more general purpose processors for control (configuring forwarding tables)</a:t>
            </a:r>
          </a:p>
        </p:txBody>
      </p:sp>
      <p:grpSp>
        <p:nvGrpSpPr>
          <p:cNvPr id="5" name="Group 130"/>
          <p:cNvGrpSpPr/>
          <p:nvPr/>
        </p:nvGrpSpPr>
        <p:grpSpPr>
          <a:xfrm>
            <a:off x="4964312" y="1780663"/>
            <a:ext cx="4682729" cy="2388799"/>
            <a:chOff x="1738814" y="1782304"/>
            <a:chExt cx="4257026" cy="1674563"/>
          </a:xfrm>
        </p:grpSpPr>
        <p:grpSp>
          <p:nvGrpSpPr>
            <p:cNvPr id="8" name="Group 25"/>
            <p:cNvGrpSpPr/>
            <p:nvPr/>
          </p:nvGrpSpPr>
          <p:grpSpPr>
            <a:xfrm>
              <a:off x="1738814" y="1792778"/>
              <a:ext cx="1842586" cy="563880"/>
              <a:chOff x="1738814" y="1792778"/>
              <a:chExt cx="1842586" cy="563880"/>
            </a:xfrm>
          </p:grpSpPr>
          <p:grpSp>
            <p:nvGrpSpPr>
              <p:cNvPr id="10" name="Group 21"/>
              <p:cNvGrpSpPr/>
              <p:nvPr/>
            </p:nvGrpSpPr>
            <p:grpSpPr>
              <a:xfrm>
                <a:off x="2223524" y="1792778"/>
                <a:ext cx="873443" cy="563880"/>
                <a:chOff x="2065020" y="1889760"/>
                <a:chExt cx="873443" cy="563880"/>
              </a:xfrm>
            </p:grpSpPr>
            <p:sp>
              <p:nvSpPr>
                <p:cNvPr id="6" name="Rectangle 5"/>
                <p:cNvSpPr/>
                <p:nvPr/>
              </p:nvSpPr>
              <p:spPr bwMode="auto">
                <a:xfrm>
                  <a:off x="2065020" y="1889760"/>
                  <a:ext cx="873443" cy="5638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defTabSz="1018705"/>
                  <a:r>
                    <a:rPr lang="en-US" dirty="0" smtClean="0">
                      <a:latin typeface="+mn-lt"/>
                    </a:rPr>
                    <a:t>input</a:t>
                  </a:r>
                </a:p>
              </p:txBody>
            </p:sp>
            <p:grpSp>
              <p:nvGrpSpPr>
                <p:cNvPr id="13" name="Group 20"/>
                <p:cNvGrpSpPr/>
                <p:nvPr/>
              </p:nvGrpSpPr>
              <p:grpSpPr>
                <a:xfrm>
                  <a:off x="2225987" y="1935480"/>
                  <a:ext cx="556260" cy="228600"/>
                  <a:chOff x="2225987" y="1935480"/>
                  <a:chExt cx="556260" cy="228600"/>
                </a:xfrm>
              </p:grpSpPr>
              <p:sp>
                <p:nvSpPr>
                  <p:cNvPr id="7" name="Rectangle 6"/>
                  <p:cNvSpPr/>
                  <p:nvPr/>
                </p:nvSpPr>
                <p:spPr bwMode="auto">
                  <a:xfrm>
                    <a:off x="2225987" y="1935480"/>
                    <a:ext cx="556260" cy="228600"/>
                  </a:xfrm>
                  <a:prstGeom prst="rect">
                    <a:avLst/>
                  </a:prstGeom>
                  <a:solidFill>
                    <a:schemeClr val="bg1"/>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defTabSz="1018705"/>
                    <a:endParaRPr lang="en-US" dirty="0" smtClean="0">
                      <a:latin typeface="+mn-lt"/>
                    </a:endParaRPr>
                  </a:p>
                </p:txBody>
              </p:sp>
              <p:grpSp>
                <p:nvGrpSpPr>
                  <p:cNvPr id="18" name="Group 18"/>
                  <p:cNvGrpSpPr/>
                  <p:nvPr/>
                </p:nvGrpSpPr>
                <p:grpSpPr>
                  <a:xfrm>
                    <a:off x="2336743" y="1939118"/>
                    <a:ext cx="311453" cy="222191"/>
                    <a:chOff x="1610519" y="1929606"/>
                    <a:chExt cx="203994" cy="242093"/>
                  </a:xfrm>
                </p:grpSpPr>
                <p:cxnSp>
                  <p:nvCxnSpPr>
                    <p:cNvPr id="9" name="Straight Connector 8"/>
                    <p:cNvCxnSpPr/>
                    <p:nvPr/>
                  </p:nvCxnSpPr>
                  <p:spPr bwMode="auto">
                    <a:xfrm rot="16200000" flipH="1">
                      <a:off x="1491457" y="2048668"/>
                      <a:ext cx="242093" cy="396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rot="16200000" flipH="1">
                      <a:off x="1591470" y="2048668"/>
                      <a:ext cx="242093" cy="396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rot="16200000" flipH="1">
                      <a:off x="1691482" y="2048668"/>
                      <a:ext cx="242093" cy="3969"/>
                    </a:xfrm>
                    <a:prstGeom prst="line">
                      <a:avLst/>
                    </a:prstGeom>
                    <a:solidFill>
                      <a:schemeClr val="accent1"/>
                    </a:solidFill>
                    <a:ln w="6350" cap="flat" cmpd="sng" algn="ctr">
                      <a:solidFill>
                        <a:schemeClr val="tx1"/>
                      </a:solidFill>
                      <a:prstDash val="solid"/>
                      <a:round/>
                      <a:headEnd type="none" w="sm" len="sm"/>
                      <a:tailEnd type="none" w="sm" len="sm"/>
                    </a:ln>
                    <a:effectLst/>
                  </p:spPr>
                </p:cxnSp>
              </p:grpSp>
              <p:grpSp>
                <p:nvGrpSpPr>
                  <p:cNvPr id="19" name="Group 19"/>
                  <p:cNvGrpSpPr/>
                  <p:nvPr/>
                </p:nvGrpSpPr>
                <p:grpSpPr>
                  <a:xfrm>
                    <a:off x="2226488" y="1971675"/>
                    <a:ext cx="554714" cy="149258"/>
                    <a:chOff x="2226488" y="1971675"/>
                    <a:chExt cx="554714" cy="149258"/>
                  </a:xfrm>
                </p:grpSpPr>
                <p:cxnSp>
                  <p:nvCxnSpPr>
                    <p:cNvPr id="14" name="Straight Connector 13"/>
                    <p:cNvCxnSpPr/>
                    <p:nvPr/>
                  </p:nvCxnSpPr>
                  <p:spPr bwMode="auto">
                    <a:xfrm>
                      <a:off x="2226488" y="2070241"/>
                      <a:ext cx="554714" cy="140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226488" y="2020958"/>
                      <a:ext cx="554714" cy="140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a:off x="2226488" y="1971675"/>
                      <a:ext cx="554714" cy="140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7" name="Straight Connector 16"/>
                    <p:cNvCxnSpPr/>
                    <p:nvPr/>
                  </p:nvCxnSpPr>
                  <p:spPr bwMode="auto">
                    <a:xfrm>
                      <a:off x="2226488" y="2119524"/>
                      <a:ext cx="554714" cy="1409"/>
                    </a:xfrm>
                    <a:prstGeom prst="line">
                      <a:avLst/>
                    </a:prstGeom>
                    <a:solidFill>
                      <a:schemeClr val="accent1"/>
                    </a:solidFill>
                    <a:ln w="6350" cap="flat" cmpd="sng" algn="ctr">
                      <a:solidFill>
                        <a:schemeClr val="tx1"/>
                      </a:solidFill>
                      <a:prstDash val="solid"/>
                      <a:round/>
                      <a:headEnd type="none" w="sm" len="sm"/>
                      <a:tailEnd type="none" w="sm" len="sm"/>
                    </a:ln>
                    <a:effectLst/>
                  </p:spPr>
                </p:cxnSp>
              </p:grpSp>
            </p:grpSp>
          </p:grpSp>
          <p:cxnSp>
            <p:nvCxnSpPr>
              <p:cNvPr id="24" name="Straight Arrow Connector 23"/>
              <p:cNvCxnSpPr>
                <a:stCxn id="6" idx="3"/>
              </p:cNvCxnSpPr>
              <p:nvPr/>
            </p:nvCxnSpPr>
            <p:spPr bwMode="auto">
              <a:xfrm>
                <a:off x="3096967" y="2074718"/>
                <a:ext cx="484433" cy="611"/>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5" name="Straight Arrow Connector 24"/>
              <p:cNvCxnSpPr/>
              <p:nvPr/>
            </p:nvCxnSpPr>
            <p:spPr bwMode="auto">
              <a:xfrm>
                <a:off x="1738814" y="2079201"/>
                <a:ext cx="484433" cy="611"/>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grpSp>
        <p:grpSp>
          <p:nvGrpSpPr>
            <p:cNvPr id="20" name="Group 26"/>
            <p:cNvGrpSpPr/>
            <p:nvPr/>
          </p:nvGrpSpPr>
          <p:grpSpPr>
            <a:xfrm>
              <a:off x="1738814" y="2881990"/>
              <a:ext cx="1842586" cy="563880"/>
              <a:chOff x="1738814" y="1792778"/>
              <a:chExt cx="1842586" cy="563880"/>
            </a:xfrm>
          </p:grpSpPr>
          <p:grpSp>
            <p:nvGrpSpPr>
              <p:cNvPr id="21" name="Group 21"/>
              <p:cNvGrpSpPr/>
              <p:nvPr/>
            </p:nvGrpSpPr>
            <p:grpSpPr>
              <a:xfrm>
                <a:off x="2223524" y="1792778"/>
                <a:ext cx="873443" cy="563880"/>
                <a:chOff x="2065020" y="1889760"/>
                <a:chExt cx="873443" cy="563880"/>
              </a:xfrm>
            </p:grpSpPr>
            <p:sp>
              <p:nvSpPr>
                <p:cNvPr id="31" name="Rectangle 30"/>
                <p:cNvSpPr/>
                <p:nvPr/>
              </p:nvSpPr>
              <p:spPr bwMode="auto">
                <a:xfrm>
                  <a:off x="2065020" y="1889760"/>
                  <a:ext cx="873443" cy="5638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defTabSz="1018705"/>
                  <a:r>
                    <a:rPr lang="en-US" dirty="0" smtClean="0">
                      <a:latin typeface="+mn-lt"/>
                    </a:rPr>
                    <a:t>input</a:t>
                  </a:r>
                </a:p>
              </p:txBody>
            </p:sp>
            <p:grpSp>
              <p:nvGrpSpPr>
                <p:cNvPr id="22" name="Group 20"/>
                <p:cNvGrpSpPr/>
                <p:nvPr/>
              </p:nvGrpSpPr>
              <p:grpSpPr>
                <a:xfrm>
                  <a:off x="2225987" y="1935480"/>
                  <a:ext cx="556260" cy="228600"/>
                  <a:chOff x="2225987" y="1935480"/>
                  <a:chExt cx="556260" cy="228600"/>
                </a:xfrm>
              </p:grpSpPr>
              <p:sp>
                <p:nvSpPr>
                  <p:cNvPr id="33" name="Rectangle 6"/>
                  <p:cNvSpPr/>
                  <p:nvPr/>
                </p:nvSpPr>
                <p:spPr bwMode="auto">
                  <a:xfrm>
                    <a:off x="2225987" y="1935480"/>
                    <a:ext cx="556260" cy="228600"/>
                  </a:xfrm>
                  <a:prstGeom prst="rect">
                    <a:avLst/>
                  </a:prstGeom>
                  <a:solidFill>
                    <a:schemeClr val="bg1"/>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defTabSz="1018705"/>
                    <a:endParaRPr lang="en-US" dirty="0" smtClean="0">
                      <a:latin typeface="+mn-lt"/>
                    </a:endParaRPr>
                  </a:p>
                </p:txBody>
              </p:sp>
              <p:grpSp>
                <p:nvGrpSpPr>
                  <p:cNvPr id="23" name="Group 18"/>
                  <p:cNvGrpSpPr/>
                  <p:nvPr/>
                </p:nvGrpSpPr>
                <p:grpSpPr>
                  <a:xfrm>
                    <a:off x="2336830" y="1939118"/>
                    <a:ext cx="311464" cy="222191"/>
                    <a:chOff x="1610519" y="1929606"/>
                    <a:chExt cx="203994" cy="242093"/>
                  </a:xfrm>
                </p:grpSpPr>
                <p:cxnSp>
                  <p:nvCxnSpPr>
                    <p:cNvPr id="40" name="Straight Connector 8"/>
                    <p:cNvCxnSpPr/>
                    <p:nvPr/>
                  </p:nvCxnSpPr>
                  <p:spPr bwMode="auto">
                    <a:xfrm rot="16200000" flipH="1">
                      <a:off x="1491457" y="2048668"/>
                      <a:ext cx="242093" cy="396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16200000" flipH="1">
                      <a:off x="1591470" y="2048668"/>
                      <a:ext cx="242093" cy="396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16200000" flipH="1">
                      <a:off x="1691482" y="2048668"/>
                      <a:ext cx="242093" cy="3969"/>
                    </a:xfrm>
                    <a:prstGeom prst="line">
                      <a:avLst/>
                    </a:prstGeom>
                    <a:solidFill>
                      <a:schemeClr val="accent1"/>
                    </a:solidFill>
                    <a:ln w="6350" cap="flat" cmpd="sng" algn="ctr">
                      <a:solidFill>
                        <a:schemeClr val="tx1"/>
                      </a:solidFill>
                      <a:prstDash val="solid"/>
                      <a:round/>
                      <a:headEnd type="none" w="sm" len="sm"/>
                      <a:tailEnd type="none" w="sm" len="sm"/>
                    </a:ln>
                    <a:effectLst/>
                  </p:spPr>
                </p:cxnSp>
              </p:grpSp>
              <p:grpSp>
                <p:nvGrpSpPr>
                  <p:cNvPr id="26" name="Group 19"/>
                  <p:cNvGrpSpPr/>
                  <p:nvPr/>
                </p:nvGrpSpPr>
                <p:grpSpPr>
                  <a:xfrm>
                    <a:off x="2226488" y="1971675"/>
                    <a:ext cx="554714" cy="149258"/>
                    <a:chOff x="2226488" y="1971675"/>
                    <a:chExt cx="554714" cy="149258"/>
                  </a:xfrm>
                </p:grpSpPr>
                <p:cxnSp>
                  <p:nvCxnSpPr>
                    <p:cNvPr id="36" name="Straight Connector 35"/>
                    <p:cNvCxnSpPr/>
                    <p:nvPr/>
                  </p:nvCxnSpPr>
                  <p:spPr bwMode="auto">
                    <a:xfrm>
                      <a:off x="2226488" y="2070241"/>
                      <a:ext cx="554714" cy="140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2226488" y="2020958"/>
                      <a:ext cx="554714" cy="140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a:off x="2226488" y="1971675"/>
                      <a:ext cx="554714" cy="1409"/>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a:off x="2226488" y="2119524"/>
                      <a:ext cx="554714" cy="1409"/>
                    </a:xfrm>
                    <a:prstGeom prst="line">
                      <a:avLst/>
                    </a:prstGeom>
                    <a:solidFill>
                      <a:schemeClr val="accent1"/>
                    </a:solidFill>
                    <a:ln w="6350" cap="flat" cmpd="sng" algn="ctr">
                      <a:solidFill>
                        <a:schemeClr val="tx1"/>
                      </a:solidFill>
                      <a:prstDash val="solid"/>
                      <a:round/>
                      <a:headEnd type="none" w="sm" len="sm"/>
                      <a:tailEnd type="none" w="sm" len="sm"/>
                    </a:ln>
                    <a:effectLst/>
                  </p:spPr>
                </p:cxnSp>
              </p:grpSp>
            </p:grpSp>
          </p:grpSp>
          <p:cxnSp>
            <p:nvCxnSpPr>
              <p:cNvPr id="29" name="Straight Arrow Connector 28"/>
              <p:cNvCxnSpPr>
                <a:stCxn id="31" idx="3"/>
              </p:cNvCxnSpPr>
              <p:nvPr/>
            </p:nvCxnSpPr>
            <p:spPr bwMode="auto">
              <a:xfrm>
                <a:off x="3096967" y="2074718"/>
                <a:ext cx="484433" cy="611"/>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30" name="Straight Arrow Connector 29"/>
              <p:cNvCxnSpPr/>
              <p:nvPr/>
            </p:nvCxnSpPr>
            <p:spPr bwMode="auto">
              <a:xfrm>
                <a:off x="1738814" y="2079201"/>
                <a:ext cx="484433" cy="611"/>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grpSp>
        <p:cxnSp>
          <p:nvCxnSpPr>
            <p:cNvPr id="79" name="Straight Arrow Connector 78"/>
            <p:cNvCxnSpPr/>
            <p:nvPr/>
          </p:nvCxnSpPr>
          <p:spPr bwMode="auto">
            <a:xfrm>
              <a:off x="3971025" y="2061271"/>
              <a:ext cx="484433" cy="611"/>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82" name="Straight Arrow Connector 81"/>
            <p:cNvCxnSpPr/>
            <p:nvPr/>
          </p:nvCxnSpPr>
          <p:spPr bwMode="auto">
            <a:xfrm>
              <a:off x="5498489" y="2082053"/>
              <a:ext cx="484433" cy="611"/>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grpSp>
          <p:nvGrpSpPr>
            <p:cNvPr id="27" name="Group 91"/>
            <p:cNvGrpSpPr/>
            <p:nvPr/>
          </p:nvGrpSpPr>
          <p:grpSpPr>
            <a:xfrm>
              <a:off x="4461366" y="1810707"/>
              <a:ext cx="1038481" cy="563880"/>
              <a:chOff x="4461366" y="1810707"/>
              <a:chExt cx="1038481" cy="563880"/>
            </a:xfrm>
          </p:grpSpPr>
          <p:sp>
            <p:nvSpPr>
              <p:cNvPr id="62" name="Rectangle 61"/>
              <p:cNvSpPr/>
              <p:nvPr/>
            </p:nvSpPr>
            <p:spPr bwMode="auto">
              <a:xfrm>
                <a:off x="4461366" y="1810707"/>
                <a:ext cx="1038481" cy="5638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b" anchorCtr="0" compatLnSpc="1">
                <a:prstTxWarp prst="textNoShape">
                  <a:avLst/>
                </a:prstTxWarp>
              </a:bodyPr>
              <a:lstStyle/>
              <a:p>
                <a:pPr algn="ctr" defTabSz="1018705"/>
                <a:r>
                  <a:rPr lang="en-US" dirty="0" smtClean="0">
                    <a:latin typeface="+mn-lt"/>
                  </a:rPr>
                  <a:t>output</a:t>
                </a:r>
              </a:p>
            </p:txBody>
          </p:sp>
          <p:grpSp>
            <p:nvGrpSpPr>
              <p:cNvPr id="28" name="Group 80"/>
              <p:cNvGrpSpPr/>
              <p:nvPr/>
            </p:nvGrpSpPr>
            <p:grpSpPr>
              <a:xfrm>
                <a:off x="4800669" y="1852144"/>
                <a:ext cx="385411" cy="260806"/>
                <a:chOff x="4737921" y="1816287"/>
                <a:chExt cx="443864" cy="300361"/>
              </a:xfrm>
            </p:grpSpPr>
            <p:grpSp>
              <p:nvGrpSpPr>
                <p:cNvPr id="32" name="Group 47"/>
                <p:cNvGrpSpPr/>
                <p:nvPr/>
              </p:nvGrpSpPr>
              <p:grpSpPr>
                <a:xfrm>
                  <a:off x="4778154" y="1816287"/>
                  <a:ext cx="354106" cy="82588"/>
                  <a:chOff x="4294098" y="1900518"/>
                  <a:chExt cx="354106" cy="82588"/>
                </a:xfrm>
              </p:grpSpPr>
              <p:sp>
                <p:nvSpPr>
                  <p:cNvPr id="43" name="Rectangle 42"/>
                  <p:cNvSpPr/>
                  <p:nvPr/>
                </p:nvSpPr>
                <p:spPr bwMode="auto">
                  <a:xfrm>
                    <a:off x="4419600" y="1905000"/>
                    <a:ext cx="228600" cy="76200"/>
                  </a:xfrm>
                  <a:prstGeom prst="rect">
                    <a:avLst/>
                  </a:prstGeom>
                  <a:solidFill>
                    <a:schemeClr val="accent3"/>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cxnSp>
                <p:nvCxnSpPr>
                  <p:cNvPr id="45" name="Straight Connector 44"/>
                  <p:cNvCxnSpPr/>
                  <p:nvPr/>
                </p:nvCxnSpPr>
                <p:spPr bwMode="auto">
                  <a:xfrm rot="5400000">
                    <a:off x="4534694" y="1942306"/>
                    <a:ext cx="76200" cy="1588"/>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rot="5400000">
                    <a:off x="4458494" y="1942306"/>
                    <a:ext cx="76200" cy="1588"/>
                  </a:xfrm>
                  <a:prstGeom prst="line">
                    <a:avLst/>
                  </a:prstGeom>
                  <a:solidFill>
                    <a:schemeClr val="accent1"/>
                  </a:solidFill>
                  <a:ln w="9525" cap="flat" cmpd="sng" algn="ctr">
                    <a:solidFill>
                      <a:schemeClr val="tx1"/>
                    </a:solidFill>
                    <a:prstDash val="solid"/>
                    <a:round/>
                    <a:headEnd type="none" w="sm" len="sm"/>
                    <a:tailEnd type="none" w="sm" len="sm"/>
                  </a:ln>
                  <a:effectLst/>
                </p:spPr>
              </p:cxnSp>
              <p:sp>
                <p:nvSpPr>
                  <p:cNvPr id="47" name="Freeform 46"/>
                  <p:cNvSpPr/>
                  <p:nvPr/>
                </p:nvSpPr>
                <p:spPr bwMode="auto">
                  <a:xfrm>
                    <a:off x="4294098" y="1900518"/>
                    <a:ext cx="354106" cy="82588"/>
                  </a:xfrm>
                  <a:custGeom>
                    <a:avLst/>
                    <a:gdLst>
                      <a:gd name="connsiteX0" fmla="*/ 0 w 354106"/>
                      <a:gd name="connsiteY0" fmla="*/ 0 h 67235"/>
                      <a:gd name="connsiteX1" fmla="*/ 354106 w 354106"/>
                      <a:gd name="connsiteY1" fmla="*/ 0 h 67235"/>
                      <a:gd name="connsiteX2" fmla="*/ 354106 w 354106"/>
                      <a:gd name="connsiteY2" fmla="*/ 67235 h 67235"/>
                      <a:gd name="connsiteX3" fmla="*/ 0 w 354106"/>
                      <a:gd name="connsiteY3" fmla="*/ 67235 h 67235"/>
                    </a:gdLst>
                    <a:ahLst/>
                    <a:cxnLst>
                      <a:cxn ang="0">
                        <a:pos x="connsiteX0" y="connsiteY0"/>
                      </a:cxn>
                      <a:cxn ang="0">
                        <a:pos x="connsiteX1" y="connsiteY1"/>
                      </a:cxn>
                      <a:cxn ang="0">
                        <a:pos x="connsiteX2" y="connsiteY2"/>
                      </a:cxn>
                      <a:cxn ang="0">
                        <a:pos x="connsiteX3" y="connsiteY3"/>
                      </a:cxn>
                    </a:cxnLst>
                    <a:rect l="l" t="t" r="r" b="b"/>
                    <a:pathLst>
                      <a:path w="354106" h="67235">
                        <a:moveTo>
                          <a:pt x="0" y="0"/>
                        </a:moveTo>
                        <a:lnTo>
                          <a:pt x="354106" y="0"/>
                        </a:lnTo>
                        <a:lnTo>
                          <a:pt x="354106" y="67235"/>
                        </a:lnTo>
                        <a:lnTo>
                          <a:pt x="0" y="67235"/>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grpSp>
            <p:grpSp>
              <p:nvGrpSpPr>
                <p:cNvPr id="34" name="Group 48"/>
                <p:cNvGrpSpPr/>
                <p:nvPr/>
              </p:nvGrpSpPr>
              <p:grpSpPr>
                <a:xfrm>
                  <a:off x="4780059" y="2034060"/>
                  <a:ext cx="354106" cy="82588"/>
                  <a:chOff x="4294098" y="1900518"/>
                  <a:chExt cx="354106" cy="82588"/>
                </a:xfrm>
              </p:grpSpPr>
              <p:sp>
                <p:nvSpPr>
                  <p:cNvPr id="50" name="Rectangle 49"/>
                  <p:cNvSpPr/>
                  <p:nvPr/>
                </p:nvSpPr>
                <p:spPr bwMode="auto">
                  <a:xfrm>
                    <a:off x="4419600" y="1905000"/>
                    <a:ext cx="228600" cy="76200"/>
                  </a:xfrm>
                  <a:prstGeom prst="rect">
                    <a:avLst/>
                  </a:prstGeom>
                  <a:solidFill>
                    <a:schemeClr val="accent3"/>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cxnSp>
                <p:nvCxnSpPr>
                  <p:cNvPr id="51" name="Straight Connector 50"/>
                  <p:cNvCxnSpPr/>
                  <p:nvPr/>
                </p:nvCxnSpPr>
                <p:spPr bwMode="auto">
                  <a:xfrm rot="5400000">
                    <a:off x="4534694" y="1942306"/>
                    <a:ext cx="76200" cy="1588"/>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4458494" y="1942306"/>
                    <a:ext cx="76200" cy="1588"/>
                  </a:xfrm>
                  <a:prstGeom prst="line">
                    <a:avLst/>
                  </a:prstGeom>
                  <a:solidFill>
                    <a:schemeClr val="accent1"/>
                  </a:solidFill>
                  <a:ln w="9525" cap="flat" cmpd="sng" algn="ctr">
                    <a:solidFill>
                      <a:schemeClr val="tx1"/>
                    </a:solidFill>
                    <a:prstDash val="solid"/>
                    <a:round/>
                    <a:headEnd type="none" w="sm" len="sm"/>
                    <a:tailEnd type="none" w="sm" len="sm"/>
                  </a:ln>
                  <a:effectLst/>
                </p:spPr>
              </p:cxnSp>
              <p:sp>
                <p:nvSpPr>
                  <p:cNvPr id="53" name="Freeform 52"/>
                  <p:cNvSpPr/>
                  <p:nvPr/>
                </p:nvSpPr>
                <p:spPr bwMode="auto">
                  <a:xfrm>
                    <a:off x="4294098" y="1900518"/>
                    <a:ext cx="354106" cy="82588"/>
                  </a:xfrm>
                  <a:custGeom>
                    <a:avLst/>
                    <a:gdLst>
                      <a:gd name="connsiteX0" fmla="*/ 0 w 354106"/>
                      <a:gd name="connsiteY0" fmla="*/ 0 h 67235"/>
                      <a:gd name="connsiteX1" fmla="*/ 354106 w 354106"/>
                      <a:gd name="connsiteY1" fmla="*/ 0 h 67235"/>
                      <a:gd name="connsiteX2" fmla="*/ 354106 w 354106"/>
                      <a:gd name="connsiteY2" fmla="*/ 67235 h 67235"/>
                      <a:gd name="connsiteX3" fmla="*/ 0 w 354106"/>
                      <a:gd name="connsiteY3" fmla="*/ 67235 h 67235"/>
                    </a:gdLst>
                    <a:ahLst/>
                    <a:cxnLst>
                      <a:cxn ang="0">
                        <a:pos x="connsiteX0" y="connsiteY0"/>
                      </a:cxn>
                      <a:cxn ang="0">
                        <a:pos x="connsiteX1" y="connsiteY1"/>
                      </a:cxn>
                      <a:cxn ang="0">
                        <a:pos x="connsiteX2" y="connsiteY2"/>
                      </a:cxn>
                      <a:cxn ang="0">
                        <a:pos x="connsiteX3" y="connsiteY3"/>
                      </a:cxn>
                    </a:cxnLst>
                    <a:rect l="l" t="t" r="r" b="b"/>
                    <a:pathLst>
                      <a:path w="354106" h="67235">
                        <a:moveTo>
                          <a:pt x="0" y="0"/>
                        </a:moveTo>
                        <a:lnTo>
                          <a:pt x="354106" y="0"/>
                        </a:lnTo>
                        <a:lnTo>
                          <a:pt x="354106" y="67235"/>
                        </a:lnTo>
                        <a:lnTo>
                          <a:pt x="0" y="67235"/>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grpSp>
            <p:sp>
              <p:nvSpPr>
                <p:cNvPr id="54" name="Freeform 53"/>
                <p:cNvSpPr/>
                <p:nvPr/>
              </p:nvSpPr>
              <p:spPr bwMode="auto">
                <a:xfrm>
                  <a:off x="5136066" y="1849720"/>
                  <a:ext cx="45719" cy="239057"/>
                </a:xfrm>
                <a:custGeom>
                  <a:avLst/>
                  <a:gdLst>
                    <a:gd name="connsiteX0" fmla="*/ 0 w 66675"/>
                    <a:gd name="connsiteY0" fmla="*/ 0 h 217170"/>
                    <a:gd name="connsiteX1" fmla="*/ 66675 w 66675"/>
                    <a:gd name="connsiteY1" fmla="*/ 0 h 217170"/>
                    <a:gd name="connsiteX2" fmla="*/ 64770 w 66675"/>
                    <a:gd name="connsiteY2" fmla="*/ 217170 h 217170"/>
                    <a:gd name="connsiteX3" fmla="*/ 5715 w 66675"/>
                    <a:gd name="connsiteY3" fmla="*/ 217170 h 217170"/>
                  </a:gdLst>
                  <a:ahLst/>
                  <a:cxnLst>
                    <a:cxn ang="0">
                      <a:pos x="connsiteX0" y="connsiteY0"/>
                    </a:cxn>
                    <a:cxn ang="0">
                      <a:pos x="connsiteX1" y="connsiteY1"/>
                    </a:cxn>
                    <a:cxn ang="0">
                      <a:pos x="connsiteX2" y="connsiteY2"/>
                    </a:cxn>
                    <a:cxn ang="0">
                      <a:pos x="connsiteX3" y="connsiteY3"/>
                    </a:cxn>
                  </a:cxnLst>
                  <a:rect l="l" t="t" r="r" b="b"/>
                  <a:pathLst>
                    <a:path w="66675" h="217170">
                      <a:moveTo>
                        <a:pt x="0" y="0"/>
                      </a:moveTo>
                      <a:lnTo>
                        <a:pt x="66675" y="0"/>
                      </a:lnTo>
                      <a:lnTo>
                        <a:pt x="64770" y="217170"/>
                      </a:lnTo>
                      <a:lnTo>
                        <a:pt x="5715" y="217170"/>
                      </a:lnTo>
                    </a:path>
                  </a:pathLst>
                </a:cu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sp>
              <p:nvSpPr>
                <p:cNvPr id="55" name="Freeform 54"/>
                <p:cNvSpPr/>
                <p:nvPr/>
              </p:nvSpPr>
              <p:spPr bwMode="auto">
                <a:xfrm flipH="1">
                  <a:off x="4737921" y="1852393"/>
                  <a:ext cx="45719" cy="239057"/>
                </a:xfrm>
                <a:custGeom>
                  <a:avLst/>
                  <a:gdLst>
                    <a:gd name="connsiteX0" fmla="*/ 0 w 66675"/>
                    <a:gd name="connsiteY0" fmla="*/ 0 h 217170"/>
                    <a:gd name="connsiteX1" fmla="*/ 66675 w 66675"/>
                    <a:gd name="connsiteY1" fmla="*/ 0 h 217170"/>
                    <a:gd name="connsiteX2" fmla="*/ 64770 w 66675"/>
                    <a:gd name="connsiteY2" fmla="*/ 217170 h 217170"/>
                    <a:gd name="connsiteX3" fmla="*/ 5715 w 66675"/>
                    <a:gd name="connsiteY3" fmla="*/ 217170 h 217170"/>
                  </a:gdLst>
                  <a:ahLst/>
                  <a:cxnLst>
                    <a:cxn ang="0">
                      <a:pos x="connsiteX0" y="connsiteY0"/>
                    </a:cxn>
                    <a:cxn ang="0">
                      <a:pos x="connsiteX1" y="connsiteY1"/>
                    </a:cxn>
                    <a:cxn ang="0">
                      <a:pos x="connsiteX2" y="connsiteY2"/>
                    </a:cxn>
                    <a:cxn ang="0">
                      <a:pos x="connsiteX3" y="connsiteY3"/>
                    </a:cxn>
                  </a:cxnLst>
                  <a:rect l="l" t="t" r="r" b="b"/>
                  <a:pathLst>
                    <a:path w="66675" h="217170">
                      <a:moveTo>
                        <a:pt x="0" y="0"/>
                      </a:moveTo>
                      <a:lnTo>
                        <a:pt x="66675" y="0"/>
                      </a:lnTo>
                      <a:lnTo>
                        <a:pt x="64770" y="217170"/>
                      </a:lnTo>
                      <a:lnTo>
                        <a:pt x="5715" y="217170"/>
                      </a:lnTo>
                    </a:path>
                  </a:pathLst>
                </a:cu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grpSp>
          <p:cxnSp>
            <p:nvCxnSpPr>
              <p:cNvPr id="86" name="Straight Arrow Connector 85"/>
              <p:cNvCxnSpPr/>
              <p:nvPr/>
            </p:nvCxnSpPr>
            <p:spPr bwMode="auto">
              <a:xfrm>
                <a:off x="4612040" y="1985969"/>
                <a:ext cx="190060" cy="900"/>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91" name="Straight Arrow Connector 90"/>
              <p:cNvCxnSpPr/>
              <p:nvPr/>
            </p:nvCxnSpPr>
            <p:spPr bwMode="auto">
              <a:xfrm>
                <a:off x="5184625" y="1984301"/>
                <a:ext cx="190060" cy="900"/>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grpSp>
        <p:cxnSp>
          <p:nvCxnSpPr>
            <p:cNvPr id="110" name="Straight Arrow Connector 109"/>
            <p:cNvCxnSpPr/>
            <p:nvPr/>
          </p:nvCxnSpPr>
          <p:spPr bwMode="auto">
            <a:xfrm>
              <a:off x="3983943" y="3143551"/>
              <a:ext cx="484433" cy="611"/>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11" name="Straight Arrow Connector 110"/>
            <p:cNvCxnSpPr/>
            <p:nvPr/>
          </p:nvCxnSpPr>
          <p:spPr bwMode="auto">
            <a:xfrm>
              <a:off x="5511407" y="3164333"/>
              <a:ext cx="484433" cy="611"/>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grpSp>
          <p:nvGrpSpPr>
            <p:cNvPr id="35" name="Group 111"/>
            <p:cNvGrpSpPr/>
            <p:nvPr/>
          </p:nvGrpSpPr>
          <p:grpSpPr>
            <a:xfrm>
              <a:off x="4474284" y="2892987"/>
              <a:ext cx="1038481" cy="563880"/>
              <a:chOff x="4461366" y="1810707"/>
              <a:chExt cx="1038481" cy="563880"/>
            </a:xfrm>
          </p:grpSpPr>
          <p:sp>
            <p:nvSpPr>
              <p:cNvPr id="113" name="Rectangle 112"/>
              <p:cNvSpPr/>
              <p:nvPr/>
            </p:nvSpPr>
            <p:spPr bwMode="auto">
              <a:xfrm>
                <a:off x="4461366" y="1810707"/>
                <a:ext cx="1038481" cy="5638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b" anchorCtr="0" compatLnSpc="1">
                <a:prstTxWarp prst="textNoShape">
                  <a:avLst/>
                </a:prstTxWarp>
              </a:bodyPr>
              <a:lstStyle/>
              <a:p>
                <a:pPr algn="ctr" defTabSz="1018705"/>
                <a:r>
                  <a:rPr lang="en-US" dirty="0" smtClean="0">
                    <a:latin typeface="+mn-lt"/>
                  </a:rPr>
                  <a:t>output</a:t>
                </a:r>
              </a:p>
            </p:txBody>
          </p:sp>
          <p:grpSp>
            <p:nvGrpSpPr>
              <p:cNvPr id="44" name="Group 80"/>
              <p:cNvGrpSpPr/>
              <p:nvPr/>
            </p:nvGrpSpPr>
            <p:grpSpPr>
              <a:xfrm>
                <a:off x="4800667" y="1852150"/>
                <a:ext cx="385411" cy="260807"/>
                <a:chOff x="4737921" y="1816287"/>
                <a:chExt cx="443864" cy="300361"/>
              </a:xfrm>
            </p:grpSpPr>
            <p:grpSp>
              <p:nvGrpSpPr>
                <p:cNvPr id="48" name="Group 47"/>
                <p:cNvGrpSpPr/>
                <p:nvPr/>
              </p:nvGrpSpPr>
              <p:grpSpPr>
                <a:xfrm>
                  <a:off x="4778154" y="1816287"/>
                  <a:ext cx="354106" cy="82588"/>
                  <a:chOff x="4294098" y="1900518"/>
                  <a:chExt cx="354106" cy="82588"/>
                </a:xfrm>
              </p:grpSpPr>
              <p:sp>
                <p:nvSpPr>
                  <p:cNvPr id="125" name="Rectangle 124"/>
                  <p:cNvSpPr/>
                  <p:nvPr/>
                </p:nvSpPr>
                <p:spPr bwMode="auto">
                  <a:xfrm>
                    <a:off x="4419600" y="1905000"/>
                    <a:ext cx="228600" cy="76200"/>
                  </a:xfrm>
                  <a:prstGeom prst="rect">
                    <a:avLst/>
                  </a:prstGeom>
                  <a:solidFill>
                    <a:schemeClr val="accent3"/>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cxnSp>
                <p:nvCxnSpPr>
                  <p:cNvPr id="126" name="Straight Connector 125"/>
                  <p:cNvCxnSpPr/>
                  <p:nvPr/>
                </p:nvCxnSpPr>
                <p:spPr bwMode="auto">
                  <a:xfrm rot="5400000">
                    <a:off x="4534694" y="1942306"/>
                    <a:ext cx="76200" cy="1588"/>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127" name="Straight Connector 126"/>
                  <p:cNvCxnSpPr/>
                  <p:nvPr/>
                </p:nvCxnSpPr>
                <p:spPr bwMode="auto">
                  <a:xfrm rot="5400000">
                    <a:off x="4458494" y="1942306"/>
                    <a:ext cx="76200" cy="1588"/>
                  </a:xfrm>
                  <a:prstGeom prst="line">
                    <a:avLst/>
                  </a:prstGeom>
                  <a:solidFill>
                    <a:schemeClr val="accent1"/>
                  </a:solidFill>
                  <a:ln w="9525" cap="flat" cmpd="sng" algn="ctr">
                    <a:solidFill>
                      <a:schemeClr val="tx1"/>
                    </a:solidFill>
                    <a:prstDash val="solid"/>
                    <a:round/>
                    <a:headEnd type="none" w="sm" len="sm"/>
                    <a:tailEnd type="none" w="sm" len="sm"/>
                  </a:ln>
                  <a:effectLst/>
                </p:spPr>
              </p:cxnSp>
              <p:sp>
                <p:nvSpPr>
                  <p:cNvPr id="128" name="Freeform 127"/>
                  <p:cNvSpPr/>
                  <p:nvPr/>
                </p:nvSpPr>
                <p:spPr bwMode="auto">
                  <a:xfrm>
                    <a:off x="4294098" y="1900518"/>
                    <a:ext cx="354106" cy="82588"/>
                  </a:xfrm>
                  <a:custGeom>
                    <a:avLst/>
                    <a:gdLst>
                      <a:gd name="connsiteX0" fmla="*/ 0 w 354106"/>
                      <a:gd name="connsiteY0" fmla="*/ 0 h 67235"/>
                      <a:gd name="connsiteX1" fmla="*/ 354106 w 354106"/>
                      <a:gd name="connsiteY1" fmla="*/ 0 h 67235"/>
                      <a:gd name="connsiteX2" fmla="*/ 354106 w 354106"/>
                      <a:gd name="connsiteY2" fmla="*/ 67235 h 67235"/>
                      <a:gd name="connsiteX3" fmla="*/ 0 w 354106"/>
                      <a:gd name="connsiteY3" fmla="*/ 67235 h 67235"/>
                    </a:gdLst>
                    <a:ahLst/>
                    <a:cxnLst>
                      <a:cxn ang="0">
                        <a:pos x="connsiteX0" y="connsiteY0"/>
                      </a:cxn>
                      <a:cxn ang="0">
                        <a:pos x="connsiteX1" y="connsiteY1"/>
                      </a:cxn>
                      <a:cxn ang="0">
                        <a:pos x="connsiteX2" y="connsiteY2"/>
                      </a:cxn>
                      <a:cxn ang="0">
                        <a:pos x="connsiteX3" y="connsiteY3"/>
                      </a:cxn>
                    </a:cxnLst>
                    <a:rect l="l" t="t" r="r" b="b"/>
                    <a:pathLst>
                      <a:path w="354106" h="67235">
                        <a:moveTo>
                          <a:pt x="0" y="0"/>
                        </a:moveTo>
                        <a:lnTo>
                          <a:pt x="354106" y="0"/>
                        </a:lnTo>
                        <a:lnTo>
                          <a:pt x="354106" y="67235"/>
                        </a:lnTo>
                        <a:lnTo>
                          <a:pt x="0" y="67235"/>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grpSp>
            <p:grpSp>
              <p:nvGrpSpPr>
                <p:cNvPr id="49" name="Group 48"/>
                <p:cNvGrpSpPr/>
                <p:nvPr/>
              </p:nvGrpSpPr>
              <p:grpSpPr>
                <a:xfrm>
                  <a:off x="4780059" y="2034060"/>
                  <a:ext cx="354106" cy="82588"/>
                  <a:chOff x="4294098" y="1900518"/>
                  <a:chExt cx="354106" cy="82588"/>
                </a:xfrm>
              </p:grpSpPr>
              <p:sp>
                <p:nvSpPr>
                  <p:cNvPr id="121" name="Rectangle 120"/>
                  <p:cNvSpPr/>
                  <p:nvPr/>
                </p:nvSpPr>
                <p:spPr bwMode="auto">
                  <a:xfrm>
                    <a:off x="4419600" y="1905000"/>
                    <a:ext cx="228600" cy="76200"/>
                  </a:xfrm>
                  <a:prstGeom prst="rect">
                    <a:avLst/>
                  </a:prstGeom>
                  <a:solidFill>
                    <a:schemeClr val="accent3"/>
                  </a:solid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cxnSp>
                <p:nvCxnSpPr>
                  <p:cNvPr id="122" name="Straight Connector 121"/>
                  <p:cNvCxnSpPr/>
                  <p:nvPr/>
                </p:nvCxnSpPr>
                <p:spPr bwMode="auto">
                  <a:xfrm rot="5400000">
                    <a:off x="4534694" y="1942306"/>
                    <a:ext cx="76200" cy="1588"/>
                  </a:xfrm>
                  <a:prstGeom prst="line">
                    <a:avLst/>
                  </a:prstGeom>
                  <a:solidFill>
                    <a:schemeClr val="accent1"/>
                  </a:solidFill>
                  <a:ln w="9525" cap="flat" cmpd="sng" algn="ctr">
                    <a:solidFill>
                      <a:schemeClr val="tx1"/>
                    </a:solidFill>
                    <a:prstDash val="solid"/>
                    <a:round/>
                    <a:headEnd type="none" w="sm" len="sm"/>
                    <a:tailEnd type="none" w="sm" len="sm"/>
                  </a:ln>
                  <a:effectLst/>
                </p:spPr>
              </p:cxnSp>
              <p:cxnSp>
                <p:nvCxnSpPr>
                  <p:cNvPr id="123" name="Straight Connector 122"/>
                  <p:cNvCxnSpPr/>
                  <p:nvPr/>
                </p:nvCxnSpPr>
                <p:spPr bwMode="auto">
                  <a:xfrm rot="5400000">
                    <a:off x="4458494" y="1942306"/>
                    <a:ext cx="76200" cy="1588"/>
                  </a:xfrm>
                  <a:prstGeom prst="line">
                    <a:avLst/>
                  </a:prstGeom>
                  <a:solidFill>
                    <a:schemeClr val="accent1"/>
                  </a:solidFill>
                  <a:ln w="9525" cap="flat" cmpd="sng" algn="ctr">
                    <a:solidFill>
                      <a:schemeClr val="tx1"/>
                    </a:solidFill>
                    <a:prstDash val="solid"/>
                    <a:round/>
                    <a:headEnd type="none" w="sm" len="sm"/>
                    <a:tailEnd type="none" w="sm" len="sm"/>
                  </a:ln>
                  <a:effectLst/>
                </p:spPr>
              </p:cxnSp>
              <p:sp>
                <p:nvSpPr>
                  <p:cNvPr id="124" name="Freeform 123"/>
                  <p:cNvSpPr/>
                  <p:nvPr/>
                </p:nvSpPr>
                <p:spPr bwMode="auto">
                  <a:xfrm>
                    <a:off x="4294098" y="1900518"/>
                    <a:ext cx="354106" cy="82588"/>
                  </a:xfrm>
                  <a:custGeom>
                    <a:avLst/>
                    <a:gdLst>
                      <a:gd name="connsiteX0" fmla="*/ 0 w 354106"/>
                      <a:gd name="connsiteY0" fmla="*/ 0 h 67235"/>
                      <a:gd name="connsiteX1" fmla="*/ 354106 w 354106"/>
                      <a:gd name="connsiteY1" fmla="*/ 0 h 67235"/>
                      <a:gd name="connsiteX2" fmla="*/ 354106 w 354106"/>
                      <a:gd name="connsiteY2" fmla="*/ 67235 h 67235"/>
                      <a:gd name="connsiteX3" fmla="*/ 0 w 354106"/>
                      <a:gd name="connsiteY3" fmla="*/ 67235 h 67235"/>
                    </a:gdLst>
                    <a:ahLst/>
                    <a:cxnLst>
                      <a:cxn ang="0">
                        <a:pos x="connsiteX0" y="connsiteY0"/>
                      </a:cxn>
                      <a:cxn ang="0">
                        <a:pos x="connsiteX1" y="connsiteY1"/>
                      </a:cxn>
                      <a:cxn ang="0">
                        <a:pos x="connsiteX2" y="connsiteY2"/>
                      </a:cxn>
                      <a:cxn ang="0">
                        <a:pos x="connsiteX3" y="connsiteY3"/>
                      </a:cxn>
                    </a:cxnLst>
                    <a:rect l="l" t="t" r="r" b="b"/>
                    <a:pathLst>
                      <a:path w="354106" h="67235">
                        <a:moveTo>
                          <a:pt x="0" y="0"/>
                        </a:moveTo>
                        <a:lnTo>
                          <a:pt x="354106" y="0"/>
                        </a:lnTo>
                        <a:lnTo>
                          <a:pt x="354106" y="67235"/>
                        </a:lnTo>
                        <a:lnTo>
                          <a:pt x="0" y="67235"/>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grpSp>
            <p:sp>
              <p:nvSpPr>
                <p:cNvPr id="119" name="Freeform 118"/>
                <p:cNvSpPr/>
                <p:nvPr/>
              </p:nvSpPr>
              <p:spPr bwMode="auto">
                <a:xfrm>
                  <a:off x="5136066" y="1849720"/>
                  <a:ext cx="45719" cy="239057"/>
                </a:xfrm>
                <a:custGeom>
                  <a:avLst/>
                  <a:gdLst>
                    <a:gd name="connsiteX0" fmla="*/ 0 w 66675"/>
                    <a:gd name="connsiteY0" fmla="*/ 0 h 217170"/>
                    <a:gd name="connsiteX1" fmla="*/ 66675 w 66675"/>
                    <a:gd name="connsiteY1" fmla="*/ 0 h 217170"/>
                    <a:gd name="connsiteX2" fmla="*/ 64770 w 66675"/>
                    <a:gd name="connsiteY2" fmla="*/ 217170 h 217170"/>
                    <a:gd name="connsiteX3" fmla="*/ 5715 w 66675"/>
                    <a:gd name="connsiteY3" fmla="*/ 217170 h 217170"/>
                  </a:gdLst>
                  <a:ahLst/>
                  <a:cxnLst>
                    <a:cxn ang="0">
                      <a:pos x="connsiteX0" y="connsiteY0"/>
                    </a:cxn>
                    <a:cxn ang="0">
                      <a:pos x="connsiteX1" y="connsiteY1"/>
                    </a:cxn>
                    <a:cxn ang="0">
                      <a:pos x="connsiteX2" y="connsiteY2"/>
                    </a:cxn>
                    <a:cxn ang="0">
                      <a:pos x="connsiteX3" y="connsiteY3"/>
                    </a:cxn>
                  </a:cxnLst>
                  <a:rect l="l" t="t" r="r" b="b"/>
                  <a:pathLst>
                    <a:path w="66675" h="217170">
                      <a:moveTo>
                        <a:pt x="0" y="0"/>
                      </a:moveTo>
                      <a:lnTo>
                        <a:pt x="66675" y="0"/>
                      </a:lnTo>
                      <a:lnTo>
                        <a:pt x="64770" y="217170"/>
                      </a:lnTo>
                      <a:lnTo>
                        <a:pt x="5715" y="217170"/>
                      </a:lnTo>
                    </a:path>
                  </a:pathLst>
                </a:cu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sp>
              <p:nvSpPr>
                <p:cNvPr id="120" name="Freeform 119"/>
                <p:cNvSpPr/>
                <p:nvPr/>
              </p:nvSpPr>
              <p:spPr bwMode="auto">
                <a:xfrm flipH="1">
                  <a:off x="4737921" y="1852393"/>
                  <a:ext cx="45719" cy="239057"/>
                </a:xfrm>
                <a:custGeom>
                  <a:avLst/>
                  <a:gdLst>
                    <a:gd name="connsiteX0" fmla="*/ 0 w 66675"/>
                    <a:gd name="connsiteY0" fmla="*/ 0 h 217170"/>
                    <a:gd name="connsiteX1" fmla="*/ 66675 w 66675"/>
                    <a:gd name="connsiteY1" fmla="*/ 0 h 217170"/>
                    <a:gd name="connsiteX2" fmla="*/ 64770 w 66675"/>
                    <a:gd name="connsiteY2" fmla="*/ 217170 h 217170"/>
                    <a:gd name="connsiteX3" fmla="*/ 5715 w 66675"/>
                    <a:gd name="connsiteY3" fmla="*/ 217170 h 217170"/>
                  </a:gdLst>
                  <a:ahLst/>
                  <a:cxnLst>
                    <a:cxn ang="0">
                      <a:pos x="connsiteX0" y="connsiteY0"/>
                    </a:cxn>
                    <a:cxn ang="0">
                      <a:pos x="connsiteX1" y="connsiteY1"/>
                    </a:cxn>
                    <a:cxn ang="0">
                      <a:pos x="connsiteX2" y="connsiteY2"/>
                    </a:cxn>
                    <a:cxn ang="0">
                      <a:pos x="connsiteX3" y="connsiteY3"/>
                    </a:cxn>
                  </a:cxnLst>
                  <a:rect l="l" t="t" r="r" b="b"/>
                  <a:pathLst>
                    <a:path w="66675" h="217170">
                      <a:moveTo>
                        <a:pt x="0" y="0"/>
                      </a:moveTo>
                      <a:lnTo>
                        <a:pt x="66675" y="0"/>
                      </a:lnTo>
                      <a:lnTo>
                        <a:pt x="64770" y="217170"/>
                      </a:lnTo>
                      <a:lnTo>
                        <a:pt x="5715" y="217170"/>
                      </a:lnTo>
                    </a:path>
                  </a:pathLst>
                </a:custGeom>
                <a:noFill/>
                <a:ln w="95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1018705"/>
                  <a:endParaRPr lang="en-US" dirty="0" smtClean="0">
                    <a:latin typeface="Book Antiqua" pitchFamily="18" charset="0"/>
                  </a:endParaRPr>
                </a:p>
              </p:txBody>
            </p:sp>
          </p:grpSp>
          <p:cxnSp>
            <p:nvCxnSpPr>
              <p:cNvPr id="115" name="Straight Arrow Connector 114"/>
              <p:cNvCxnSpPr/>
              <p:nvPr/>
            </p:nvCxnSpPr>
            <p:spPr bwMode="auto">
              <a:xfrm>
                <a:off x="4612040" y="1985969"/>
                <a:ext cx="190060" cy="900"/>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116" name="Straight Arrow Connector 115"/>
              <p:cNvCxnSpPr/>
              <p:nvPr/>
            </p:nvCxnSpPr>
            <p:spPr bwMode="auto">
              <a:xfrm>
                <a:off x="5184625" y="1984301"/>
                <a:ext cx="190060" cy="900"/>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grpSp>
        <p:sp>
          <p:nvSpPr>
            <p:cNvPr id="4" name="Rectangle 3"/>
            <p:cNvSpPr/>
            <p:nvPr/>
          </p:nvSpPr>
          <p:spPr bwMode="auto">
            <a:xfrm rot="16200000">
              <a:off x="2935410" y="2419255"/>
              <a:ext cx="1669108" cy="39520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algn="ctr" defTabSz="1018705"/>
              <a:r>
                <a:rPr lang="en-US" dirty="0" smtClean="0">
                  <a:latin typeface="+mn-lt"/>
                </a:rPr>
                <a:t>interconnect</a:t>
              </a:r>
            </a:p>
          </p:txBody>
        </p:sp>
        <p:sp>
          <p:nvSpPr>
            <p:cNvPr id="129" name="TextBox 128"/>
            <p:cNvSpPr txBox="1"/>
            <p:nvPr/>
          </p:nvSpPr>
          <p:spPr>
            <a:xfrm rot="16200000">
              <a:off x="4811383" y="2481322"/>
              <a:ext cx="202269" cy="251817"/>
            </a:xfrm>
            <a:prstGeom prst="rect">
              <a:avLst/>
            </a:prstGeom>
            <a:noFill/>
          </p:spPr>
          <p:txBody>
            <a:bodyPr wrap="none" lIns="0" tIns="0" rIns="0" bIns="0" rtlCol="0">
              <a:spAutoFit/>
            </a:bodyPr>
            <a:lstStyle/>
            <a:p>
              <a:r>
                <a:rPr lang="en-US" b="1" dirty="0" smtClean="0"/>
                <a:t>. . .</a:t>
              </a:r>
              <a:endParaRPr lang="en-US" b="1" dirty="0"/>
            </a:p>
          </p:txBody>
        </p:sp>
        <p:sp>
          <p:nvSpPr>
            <p:cNvPr id="130" name="TextBox 129"/>
            <p:cNvSpPr txBox="1"/>
            <p:nvPr/>
          </p:nvSpPr>
          <p:spPr>
            <a:xfrm rot="16200000">
              <a:off x="2490747" y="2448227"/>
              <a:ext cx="202269" cy="251817"/>
            </a:xfrm>
            <a:prstGeom prst="rect">
              <a:avLst/>
            </a:prstGeom>
            <a:noFill/>
          </p:spPr>
          <p:txBody>
            <a:bodyPr wrap="none" lIns="0" tIns="0" rIns="0" bIns="0" rtlCol="0">
              <a:spAutoFit/>
            </a:bodyPr>
            <a:lstStyle/>
            <a:p>
              <a:r>
                <a:rPr lang="en-US" b="1" dirty="0" smtClean="0"/>
                <a:t>. . .</a:t>
              </a:r>
              <a:endParaRPr lang="en-US" b="1" dirty="0"/>
            </a:p>
          </p:txBody>
        </p:sp>
      </p:grpSp>
      <p:sp>
        <p:nvSpPr>
          <p:cNvPr id="56" name="Slide Number Placeholder 55"/>
          <p:cNvSpPr>
            <a:spLocks noGrp="1"/>
          </p:cNvSpPr>
          <p:nvPr>
            <p:ph type="sldNum" sz="quarter" idx="10"/>
          </p:nvPr>
        </p:nvSpPr>
        <p:spPr>
          <a:xfrm>
            <a:off x="9902480" y="7519525"/>
            <a:ext cx="114139" cy="215444"/>
          </a:xfrm>
        </p:spPr>
        <p:txBody>
          <a:bodyPr/>
          <a:lstStyle/>
          <a:p>
            <a:fld id="{B4F22B11-B33A-8D48-9C41-0E5F6B0526D4}"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Slide Number Placeholder 6"/>
          <p:cNvSpPr>
            <a:spLocks noGrp="1"/>
          </p:cNvSpPr>
          <p:nvPr>
            <p:ph type="sldNum" sz="quarter" idx="12"/>
          </p:nvPr>
        </p:nvSpPr>
        <p:spPr>
          <a:xfrm>
            <a:off x="9847046" y="7563313"/>
            <a:ext cx="198772" cy="215444"/>
          </a:xfrm>
          <a:noFill/>
        </p:spPr>
        <p:txBody>
          <a:bodyPr/>
          <a:lstStyle/>
          <a:p>
            <a:fld id="{517D5435-7F26-44E9-BAEC-E0B38BA240B5}" type="slidenum">
              <a:rPr lang="en-US" smtClean="0">
                <a:latin typeface="Arial" pitchFamily="34" charset="0"/>
              </a:rPr>
              <a:pPr/>
              <a:t>23</a:t>
            </a:fld>
            <a:endParaRPr lang="en-US" smtClean="0">
              <a:latin typeface="Arial" pitchFamily="34" charset="0"/>
            </a:endParaRPr>
          </a:p>
        </p:txBody>
      </p:sp>
      <p:sp>
        <p:nvSpPr>
          <p:cNvPr id="39940" name="Rectangle 2"/>
          <p:cNvSpPr>
            <a:spLocks noGrp="1" noChangeArrowheads="1"/>
          </p:cNvSpPr>
          <p:nvPr>
            <p:ph type="title"/>
          </p:nvPr>
        </p:nvSpPr>
        <p:spPr>
          <a:xfrm>
            <a:off x="228768" y="198020"/>
            <a:ext cx="8549640" cy="1295401"/>
          </a:xfrm>
        </p:spPr>
        <p:txBody>
          <a:bodyPr/>
          <a:lstStyle/>
          <a:p>
            <a:pPr eaLnBrk="1" hangingPunct="1"/>
            <a:r>
              <a:rPr lang="en-US" dirty="0" smtClean="0"/>
              <a:t>Early Router Interconnects</a:t>
            </a:r>
          </a:p>
        </p:txBody>
      </p:sp>
      <p:sp>
        <p:nvSpPr>
          <p:cNvPr id="39941" name="Rectangle 3"/>
          <p:cNvSpPr>
            <a:spLocks noGrp="1" noChangeArrowheads="1"/>
          </p:cNvSpPr>
          <p:nvPr>
            <p:ph type="body" sz="half" idx="1"/>
          </p:nvPr>
        </p:nvSpPr>
        <p:spPr>
          <a:xfrm>
            <a:off x="190342" y="1840863"/>
            <a:ext cx="4954111" cy="5451475"/>
          </a:xfrm>
        </p:spPr>
        <p:txBody>
          <a:bodyPr>
            <a:normAutofit fontScale="92500" lnSpcReduction="20000"/>
          </a:bodyPr>
          <a:lstStyle/>
          <a:p>
            <a:pPr eaLnBrk="1" hangingPunct="1">
              <a:lnSpc>
                <a:spcPct val="110000"/>
              </a:lnSpc>
            </a:pPr>
            <a:r>
              <a:rPr lang="en-US" sz="2200" dirty="0" smtClean="0"/>
              <a:t>High speed shared bus or ring (time domain design)</a:t>
            </a:r>
          </a:p>
          <a:p>
            <a:pPr lvl="1" eaLnBrk="1" hangingPunct="1">
              <a:lnSpc>
                <a:spcPct val="110000"/>
              </a:lnSpc>
            </a:pPr>
            <a:r>
              <a:rPr lang="en-US" sz="2000" dirty="0" smtClean="0"/>
              <a:t>Arbitration mechanism grants bus access</a:t>
            </a:r>
          </a:p>
          <a:p>
            <a:pPr lvl="2" eaLnBrk="1" hangingPunct="1">
              <a:lnSpc>
                <a:spcPct val="110000"/>
              </a:lnSpc>
            </a:pPr>
            <a:r>
              <a:rPr lang="en-US" sz="1800" dirty="0" smtClean="0"/>
              <a:t>Mostly single packet transfer at a time (possibility of spatial reuse)</a:t>
            </a:r>
          </a:p>
          <a:p>
            <a:pPr lvl="1" eaLnBrk="1" hangingPunct="1">
              <a:lnSpc>
                <a:spcPct val="110000"/>
              </a:lnSpc>
            </a:pPr>
            <a:r>
              <a:rPr lang="en-US" sz="2000" dirty="0" smtClean="0"/>
              <a:t>Performance primarily function of ratio of bus speed to link speed</a:t>
            </a:r>
          </a:p>
          <a:p>
            <a:pPr eaLnBrk="1" hangingPunct="1">
              <a:lnSpc>
                <a:spcPct val="110000"/>
              </a:lnSpc>
            </a:pPr>
            <a:r>
              <a:rPr lang="en-US" sz="2200" dirty="0" smtClean="0"/>
              <a:t>Crossbar (space domain)</a:t>
            </a:r>
          </a:p>
          <a:p>
            <a:pPr lvl="1" eaLnBrk="1" hangingPunct="1">
              <a:lnSpc>
                <a:spcPct val="110000"/>
              </a:lnSpc>
            </a:pPr>
            <a:r>
              <a:rPr lang="en-US" sz="2000" dirty="0" smtClean="0"/>
              <a:t>Arbiter determines connectivity between inputs and outputs</a:t>
            </a:r>
          </a:p>
          <a:p>
            <a:pPr lvl="2" eaLnBrk="1" hangingPunct="1">
              <a:lnSpc>
                <a:spcPct val="110000"/>
              </a:lnSpc>
            </a:pPr>
            <a:r>
              <a:rPr lang="en-US" sz="1800" dirty="0" smtClean="0"/>
              <a:t>Multiple simultaneous packet transfers between inputs and outputs in each “slot”</a:t>
            </a:r>
          </a:p>
          <a:p>
            <a:pPr lvl="1" eaLnBrk="1" hangingPunct="1">
              <a:lnSpc>
                <a:spcPct val="110000"/>
              </a:lnSpc>
            </a:pPr>
            <a:r>
              <a:rPr lang="en-US" sz="2000" dirty="0" smtClean="0"/>
              <a:t>Fabric speed determines trade-off between performance and arbitration complexity</a:t>
            </a:r>
          </a:p>
        </p:txBody>
      </p:sp>
      <p:grpSp>
        <p:nvGrpSpPr>
          <p:cNvPr id="2" name="Group 4"/>
          <p:cNvGrpSpPr>
            <a:grpSpLocks/>
          </p:cNvGrpSpPr>
          <p:nvPr/>
        </p:nvGrpSpPr>
        <p:grpSpPr bwMode="auto">
          <a:xfrm>
            <a:off x="6125884" y="1160429"/>
            <a:ext cx="3539643" cy="782658"/>
            <a:chOff x="3406" y="482"/>
            <a:chExt cx="2041" cy="493"/>
          </a:xfrm>
        </p:grpSpPr>
        <p:sp>
          <p:nvSpPr>
            <p:cNvPr id="40033" name="Line 5"/>
            <p:cNvSpPr>
              <a:spLocks noChangeShapeType="1"/>
            </p:cNvSpPr>
            <p:nvPr/>
          </p:nvSpPr>
          <p:spPr bwMode="auto">
            <a:xfrm>
              <a:off x="3406" y="957"/>
              <a:ext cx="2041" cy="1"/>
            </a:xfrm>
            <a:prstGeom prst="line">
              <a:avLst/>
            </a:prstGeom>
            <a:noFill/>
            <a:ln w="57150">
              <a:solidFill>
                <a:schemeClr val="accent2"/>
              </a:solidFill>
              <a:round/>
              <a:headEnd type="none" w="sm" len="sm"/>
              <a:tailEnd type="none" w="sm" len="sm"/>
            </a:ln>
          </p:spPr>
          <p:txBody>
            <a:bodyPr wrap="none" anchor="ctr"/>
            <a:lstStyle/>
            <a:p>
              <a:endParaRPr lang="en-US"/>
            </a:p>
          </p:txBody>
        </p:sp>
        <p:grpSp>
          <p:nvGrpSpPr>
            <p:cNvPr id="3" name="Group 6"/>
            <p:cNvGrpSpPr>
              <a:grpSpLocks/>
            </p:cNvGrpSpPr>
            <p:nvPr/>
          </p:nvGrpSpPr>
          <p:grpSpPr bwMode="auto">
            <a:xfrm>
              <a:off x="3452" y="560"/>
              <a:ext cx="210" cy="397"/>
              <a:chOff x="3647" y="717"/>
              <a:chExt cx="210" cy="397"/>
            </a:xfrm>
          </p:grpSpPr>
          <p:sp>
            <p:nvSpPr>
              <p:cNvPr id="40052" name="Rectangle 7"/>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53" name="Line 8"/>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4" name="Group 9"/>
            <p:cNvGrpSpPr>
              <a:grpSpLocks/>
            </p:cNvGrpSpPr>
            <p:nvPr/>
          </p:nvGrpSpPr>
          <p:grpSpPr bwMode="auto">
            <a:xfrm>
              <a:off x="3796" y="560"/>
              <a:ext cx="210" cy="397"/>
              <a:chOff x="3647" y="717"/>
              <a:chExt cx="210" cy="397"/>
            </a:xfrm>
          </p:grpSpPr>
          <p:sp>
            <p:nvSpPr>
              <p:cNvPr id="40050" name="Rectangle 10"/>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51" name="Line 11"/>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5" name="Group 12"/>
            <p:cNvGrpSpPr>
              <a:grpSpLocks/>
            </p:cNvGrpSpPr>
            <p:nvPr/>
          </p:nvGrpSpPr>
          <p:grpSpPr bwMode="auto">
            <a:xfrm>
              <a:off x="4140" y="560"/>
              <a:ext cx="210" cy="397"/>
              <a:chOff x="3647" y="717"/>
              <a:chExt cx="210" cy="397"/>
            </a:xfrm>
          </p:grpSpPr>
          <p:sp>
            <p:nvSpPr>
              <p:cNvPr id="40048" name="Rectangle 13"/>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49" name="Line 14"/>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6" name="Group 15"/>
            <p:cNvGrpSpPr>
              <a:grpSpLocks/>
            </p:cNvGrpSpPr>
            <p:nvPr/>
          </p:nvGrpSpPr>
          <p:grpSpPr bwMode="auto">
            <a:xfrm>
              <a:off x="4484" y="560"/>
              <a:ext cx="210" cy="397"/>
              <a:chOff x="3647" y="717"/>
              <a:chExt cx="210" cy="397"/>
            </a:xfrm>
          </p:grpSpPr>
          <p:sp>
            <p:nvSpPr>
              <p:cNvPr id="40046" name="Rectangle 16"/>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47" name="Line 17"/>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7" name="Group 18"/>
            <p:cNvGrpSpPr>
              <a:grpSpLocks/>
            </p:cNvGrpSpPr>
            <p:nvPr/>
          </p:nvGrpSpPr>
          <p:grpSpPr bwMode="auto">
            <a:xfrm>
              <a:off x="4828" y="560"/>
              <a:ext cx="210" cy="397"/>
              <a:chOff x="3647" y="717"/>
              <a:chExt cx="210" cy="397"/>
            </a:xfrm>
          </p:grpSpPr>
          <p:sp>
            <p:nvSpPr>
              <p:cNvPr id="40044" name="Rectangle 19"/>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45" name="Line 20"/>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8" name="Group 21"/>
            <p:cNvGrpSpPr>
              <a:grpSpLocks/>
            </p:cNvGrpSpPr>
            <p:nvPr/>
          </p:nvGrpSpPr>
          <p:grpSpPr bwMode="auto">
            <a:xfrm>
              <a:off x="5172" y="560"/>
              <a:ext cx="210" cy="397"/>
              <a:chOff x="3647" y="717"/>
              <a:chExt cx="210" cy="397"/>
            </a:xfrm>
          </p:grpSpPr>
          <p:sp>
            <p:nvSpPr>
              <p:cNvPr id="40042" name="Rectangle 22"/>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43" name="Line 23"/>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sp>
          <p:nvSpPr>
            <p:cNvPr id="40040" name="Freeform 24"/>
            <p:cNvSpPr>
              <a:spLocks/>
            </p:cNvSpPr>
            <p:nvPr/>
          </p:nvSpPr>
          <p:spPr bwMode="auto">
            <a:xfrm>
              <a:off x="3561" y="482"/>
              <a:ext cx="1722" cy="81"/>
            </a:xfrm>
            <a:custGeom>
              <a:avLst/>
              <a:gdLst>
                <a:gd name="T0" fmla="*/ 0 w 1722"/>
                <a:gd name="T1" fmla="*/ 78 h 81"/>
                <a:gd name="T2" fmla="*/ 171 w 1722"/>
                <a:gd name="T3" fmla="*/ 0 h 81"/>
                <a:gd name="T4" fmla="*/ 335 w 1722"/>
                <a:gd name="T5" fmla="*/ 78 h 81"/>
                <a:gd name="T6" fmla="*/ 530 w 1722"/>
                <a:gd name="T7" fmla="*/ 16 h 81"/>
                <a:gd name="T8" fmla="*/ 678 w 1722"/>
                <a:gd name="T9" fmla="*/ 78 h 81"/>
                <a:gd name="T10" fmla="*/ 857 w 1722"/>
                <a:gd name="T11" fmla="*/ 16 h 81"/>
                <a:gd name="T12" fmla="*/ 1021 w 1722"/>
                <a:gd name="T13" fmla="*/ 78 h 81"/>
                <a:gd name="T14" fmla="*/ 1200 w 1722"/>
                <a:gd name="T15" fmla="*/ 23 h 81"/>
                <a:gd name="T16" fmla="*/ 1372 w 1722"/>
                <a:gd name="T17" fmla="*/ 78 h 81"/>
                <a:gd name="T18" fmla="*/ 1551 w 1722"/>
                <a:gd name="T19" fmla="*/ 23 h 81"/>
                <a:gd name="T20" fmla="*/ 1722 w 1722"/>
                <a:gd name="T21" fmla="*/ 78 h 8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22"/>
                <a:gd name="T34" fmla="*/ 0 h 81"/>
                <a:gd name="T35" fmla="*/ 1722 w 1722"/>
                <a:gd name="T36" fmla="*/ 81 h 8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22" h="81">
                  <a:moveTo>
                    <a:pt x="0" y="78"/>
                  </a:moveTo>
                  <a:cubicBezTo>
                    <a:pt x="57" y="39"/>
                    <a:pt x="115" y="0"/>
                    <a:pt x="171" y="0"/>
                  </a:cubicBezTo>
                  <a:cubicBezTo>
                    <a:pt x="227" y="0"/>
                    <a:pt x="275" y="75"/>
                    <a:pt x="335" y="78"/>
                  </a:cubicBezTo>
                  <a:cubicBezTo>
                    <a:pt x="395" y="81"/>
                    <a:pt x="473" y="16"/>
                    <a:pt x="530" y="16"/>
                  </a:cubicBezTo>
                  <a:cubicBezTo>
                    <a:pt x="587" y="16"/>
                    <a:pt x="624" y="78"/>
                    <a:pt x="678" y="78"/>
                  </a:cubicBezTo>
                  <a:cubicBezTo>
                    <a:pt x="732" y="78"/>
                    <a:pt x="800" y="16"/>
                    <a:pt x="857" y="16"/>
                  </a:cubicBezTo>
                  <a:cubicBezTo>
                    <a:pt x="914" y="16"/>
                    <a:pt x="964" y="77"/>
                    <a:pt x="1021" y="78"/>
                  </a:cubicBezTo>
                  <a:cubicBezTo>
                    <a:pt x="1078" y="79"/>
                    <a:pt x="1142" y="23"/>
                    <a:pt x="1200" y="23"/>
                  </a:cubicBezTo>
                  <a:cubicBezTo>
                    <a:pt x="1258" y="23"/>
                    <a:pt x="1314" y="78"/>
                    <a:pt x="1372" y="78"/>
                  </a:cubicBezTo>
                  <a:cubicBezTo>
                    <a:pt x="1430" y="78"/>
                    <a:pt x="1493" y="23"/>
                    <a:pt x="1551" y="23"/>
                  </a:cubicBezTo>
                  <a:cubicBezTo>
                    <a:pt x="1609" y="23"/>
                    <a:pt x="1665" y="50"/>
                    <a:pt x="1722" y="78"/>
                  </a:cubicBezTo>
                </a:path>
              </a:pathLst>
            </a:custGeom>
            <a:noFill/>
            <a:ln w="12700">
              <a:solidFill>
                <a:srgbClr val="FF0000"/>
              </a:solidFill>
              <a:prstDash val="dash"/>
              <a:round/>
              <a:headEnd type="none" w="sm" len="sm"/>
              <a:tailEnd type="none" w="sm" len="sm"/>
            </a:ln>
          </p:spPr>
          <p:txBody>
            <a:bodyPr wrap="none" anchor="ctr"/>
            <a:lstStyle/>
            <a:p>
              <a:endParaRPr lang="en-US"/>
            </a:p>
          </p:txBody>
        </p:sp>
        <p:sp>
          <p:nvSpPr>
            <p:cNvPr id="40041" name="Freeform 25"/>
            <p:cNvSpPr>
              <a:spLocks/>
            </p:cNvSpPr>
            <p:nvPr/>
          </p:nvSpPr>
          <p:spPr bwMode="auto">
            <a:xfrm>
              <a:off x="3880" y="708"/>
              <a:ext cx="1411" cy="267"/>
            </a:xfrm>
            <a:custGeom>
              <a:avLst/>
              <a:gdLst>
                <a:gd name="T0" fmla="*/ 16 w 1411"/>
                <a:gd name="T1" fmla="*/ 16 h 267"/>
                <a:gd name="T2" fmla="*/ 8 w 1411"/>
                <a:gd name="T3" fmla="*/ 187 h 267"/>
                <a:gd name="T4" fmla="*/ 39 w 1411"/>
                <a:gd name="T5" fmla="*/ 249 h 267"/>
                <a:gd name="T6" fmla="*/ 242 w 1411"/>
                <a:gd name="T7" fmla="*/ 249 h 267"/>
                <a:gd name="T8" fmla="*/ 647 w 1411"/>
                <a:gd name="T9" fmla="*/ 249 h 267"/>
                <a:gd name="T10" fmla="*/ 951 w 1411"/>
                <a:gd name="T11" fmla="*/ 249 h 267"/>
                <a:gd name="T12" fmla="*/ 1208 w 1411"/>
                <a:gd name="T13" fmla="*/ 249 h 267"/>
                <a:gd name="T14" fmla="*/ 1341 w 1411"/>
                <a:gd name="T15" fmla="*/ 249 h 267"/>
                <a:gd name="T16" fmla="*/ 1395 w 1411"/>
                <a:gd name="T17" fmla="*/ 226 h 267"/>
                <a:gd name="T18" fmla="*/ 1411 w 1411"/>
                <a:gd name="T19" fmla="*/ 0 h 2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11"/>
                <a:gd name="T31" fmla="*/ 0 h 267"/>
                <a:gd name="T32" fmla="*/ 1411 w 1411"/>
                <a:gd name="T33" fmla="*/ 267 h 2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11" h="267">
                  <a:moveTo>
                    <a:pt x="16" y="16"/>
                  </a:moveTo>
                  <a:cubicBezTo>
                    <a:pt x="10" y="82"/>
                    <a:pt x="4" y="148"/>
                    <a:pt x="8" y="187"/>
                  </a:cubicBezTo>
                  <a:cubicBezTo>
                    <a:pt x="12" y="226"/>
                    <a:pt x="0" y="239"/>
                    <a:pt x="39" y="249"/>
                  </a:cubicBezTo>
                  <a:cubicBezTo>
                    <a:pt x="78" y="259"/>
                    <a:pt x="141" y="249"/>
                    <a:pt x="242" y="249"/>
                  </a:cubicBezTo>
                  <a:cubicBezTo>
                    <a:pt x="343" y="249"/>
                    <a:pt x="529" y="249"/>
                    <a:pt x="647" y="249"/>
                  </a:cubicBezTo>
                  <a:cubicBezTo>
                    <a:pt x="765" y="249"/>
                    <a:pt x="858" y="249"/>
                    <a:pt x="951" y="249"/>
                  </a:cubicBezTo>
                  <a:cubicBezTo>
                    <a:pt x="1044" y="249"/>
                    <a:pt x="1143" y="249"/>
                    <a:pt x="1208" y="249"/>
                  </a:cubicBezTo>
                  <a:cubicBezTo>
                    <a:pt x="1273" y="249"/>
                    <a:pt x="1310" y="253"/>
                    <a:pt x="1341" y="249"/>
                  </a:cubicBezTo>
                  <a:cubicBezTo>
                    <a:pt x="1372" y="245"/>
                    <a:pt x="1383" y="267"/>
                    <a:pt x="1395" y="226"/>
                  </a:cubicBezTo>
                  <a:cubicBezTo>
                    <a:pt x="1407" y="185"/>
                    <a:pt x="1409" y="92"/>
                    <a:pt x="1411" y="0"/>
                  </a:cubicBezTo>
                </a:path>
              </a:pathLst>
            </a:custGeom>
            <a:noFill/>
            <a:ln w="38100">
              <a:solidFill>
                <a:srgbClr val="0000FF"/>
              </a:solidFill>
              <a:round/>
              <a:headEnd type="none" w="sm" len="sm"/>
              <a:tailEnd type="triangle" w="sm" len="med"/>
            </a:ln>
          </p:spPr>
          <p:txBody>
            <a:bodyPr wrap="none" anchor="ctr"/>
            <a:lstStyle/>
            <a:p>
              <a:endParaRPr lang="en-US"/>
            </a:p>
          </p:txBody>
        </p:sp>
      </p:grpSp>
      <p:grpSp>
        <p:nvGrpSpPr>
          <p:cNvPr id="9" name="Group 26"/>
          <p:cNvGrpSpPr>
            <a:grpSpLocks/>
          </p:cNvGrpSpPr>
          <p:nvPr/>
        </p:nvGrpSpPr>
        <p:grpSpPr bwMode="auto">
          <a:xfrm>
            <a:off x="6522254" y="2105013"/>
            <a:ext cx="2809706" cy="2664577"/>
            <a:chOff x="3546" y="1054"/>
            <a:chExt cx="1843" cy="1732"/>
          </a:xfrm>
        </p:grpSpPr>
        <p:sp>
          <p:nvSpPr>
            <p:cNvPr id="39993" name="Oval 27"/>
            <p:cNvSpPr>
              <a:spLocks noChangeArrowheads="1"/>
            </p:cNvSpPr>
            <p:nvPr/>
          </p:nvSpPr>
          <p:spPr bwMode="auto">
            <a:xfrm>
              <a:off x="3950" y="1457"/>
              <a:ext cx="1028" cy="920"/>
            </a:xfrm>
            <a:prstGeom prst="ellipse">
              <a:avLst/>
            </a:prstGeom>
            <a:solidFill>
              <a:schemeClr val="accent1"/>
            </a:solidFill>
            <a:ln w="57150">
              <a:solidFill>
                <a:schemeClr val="accent2"/>
              </a:solidFill>
              <a:round/>
              <a:headEnd type="none" w="sm" len="sm"/>
              <a:tailEnd type="none" w="sm" len="sm"/>
            </a:ln>
          </p:spPr>
          <p:txBody>
            <a:bodyPr wrap="none" anchor="ctr"/>
            <a:lstStyle/>
            <a:p>
              <a:endParaRPr lang="en-US"/>
            </a:p>
          </p:txBody>
        </p:sp>
        <p:grpSp>
          <p:nvGrpSpPr>
            <p:cNvPr id="10" name="Group 28"/>
            <p:cNvGrpSpPr>
              <a:grpSpLocks/>
            </p:cNvGrpSpPr>
            <p:nvPr/>
          </p:nvGrpSpPr>
          <p:grpSpPr bwMode="auto">
            <a:xfrm>
              <a:off x="4366" y="1054"/>
              <a:ext cx="210" cy="397"/>
              <a:chOff x="3647" y="717"/>
              <a:chExt cx="210" cy="397"/>
            </a:xfrm>
          </p:grpSpPr>
          <p:sp>
            <p:nvSpPr>
              <p:cNvPr id="40031" name="Rectangle 29"/>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32" name="Line 30"/>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1" name="Group 31"/>
            <p:cNvGrpSpPr>
              <a:grpSpLocks/>
            </p:cNvGrpSpPr>
            <p:nvPr/>
          </p:nvGrpSpPr>
          <p:grpSpPr bwMode="auto">
            <a:xfrm rot="-1616407">
              <a:off x="4018" y="1127"/>
              <a:ext cx="210" cy="397"/>
              <a:chOff x="3647" y="717"/>
              <a:chExt cx="210" cy="397"/>
            </a:xfrm>
          </p:grpSpPr>
          <p:sp>
            <p:nvSpPr>
              <p:cNvPr id="40029" name="Rectangle 32"/>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30" name="Line 33"/>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2" name="Group 34"/>
            <p:cNvGrpSpPr>
              <a:grpSpLocks/>
            </p:cNvGrpSpPr>
            <p:nvPr/>
          </p:nvGrpSpPr>
          <p:grpSpPr bwMode="auto">
            <a:xfrm rot="-2884790">
              <a:off x="3754" y="1357"/>
              <a:ext cx="210" cy="397"/>
              <a:chOff x="3647" y="717"/>
              <a:chExt cx="210" cy="397"/>
            </a:xfrm>
          </p:grpSpPr>
          <p:sp>
            <p:nvSpPr>
              <p:cNvPr id="40027" name="Rectangle 35"/>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28" name="Line 36"/>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3" name="Group 37"/>
            <p:cNvGrpSpPr>
              <a:grpSpLocks/>
            </p:cNvGrpSpPr>
            <p:nvPr/>
          </p:nvGrpSpPr>
          <p:grpSpPr bwMode="auto">
            <a:xfrm rot="5400000">
              <a:off x="5086" y="1727"/>
              <a:ext cx="210" cy="397"/>
              <a:chOff x="3647" y="717"/>
              <a:chExt cx="210" cy="397"/>
            </a:xfrm>
          </p:grpSpPr>
          <p:sp>
            <p:nvSpPr>
              <p:cNvPr id="40025" name="Rectangle 38"/>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26" name="Line 39"/>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4" name="Group 40"/>
            <p:cNvGrpSpPr>
              <a:grpSpLocks/>
            </p:cNvGrpSpPr>
            <p:nvPr/>
          </p:nvGrpSpPr>
          <p:grpSpPr bwMode="auto">
            <a:xfrm flipV="1">
              <a:off x="4361" y="2389"/>
              <a:ext cx="210" cy="397"/>
              <a:chOff x="3647" y="717"/>
              <a:chExt cx="210" cy="397"/>
            </a:xfrm>
          </p:grpSpPr>
          <p:sp>
            <p:nvSpPr>
              <p:cNvPr id="40023" name="Rectangle 41"/>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24" name="Line 42"/>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5" name="Group 43"/>
            <p:cNvGrpSpPr>
              <a:grpSpLocks/>
            </p:cNvGrpSpPr>
            <p:nvPr/>
          </p:nvGrpSpPr>
          <p:grpSpPr bwMode="auto">
            <a:xfrm rot="5400000" flipV="1">
              <a:off x="3640" y="1722"/>
              <a:ext cx="210" cy="397"/>
              <a:chOff x="3647" y="717"/>
              <a:chExt cx="210" cy="397"/>
            </a:xfrm>
          </p:grpSpPr>
          <p:sp>
            <p:nvSpPr>
              <p:cNvPr id="40021" name="Rectangle 44"/>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22" name="Line 45"/>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6" name="Group 46"/>
            <p:cNvGrpSpPr>
              <a:grpSpLocks/>
            </p:cNvGrpSpPr>
            <p:nvPr/>
          </p:nvGrpSpPr>
          <p:grpSpPr bwMode="auto">
            <a:xfrm rot="1648921">
              <a:off x="4704" y="1135"/>
              <a:ext cx="210" cy="397"/>
              <a:chOff x="3647" y="717"/>
              <a:chExt cx="210" cy="397"/>
            </a:xfrm>
          </p:grpSpPr>
          <p:sp>
            <p:nvSpPr>
              <p:cNvPr id="40019" name="Rectangle 47"/>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20" name="Line 48"/>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7" name="Group 49"/>
            <p:cNvGrpSpPr>
              <a:grpSpLocks/>
            </p:cNvGrpSpPr>
            <p:nvPr/>
          </p:nvGrpSpPr>
          <p:grpSpPr bwMode="auto">
            <a:xfrm rot="3285236">
              <a:off x="4973" y="1356"/>
              <a:ext cx="210" cy="397"/>
              <a:chOff x="3647" y="717"/>
              <a:chExt cx="210" cy="397"/>
            </a:xfrm>
          </p:grpSpPr>
          <p:sp>
            <p:nvSpPr>
              <p:cNvPr id="40017" name="Rectangle 50"/>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18" name="Line 51"/>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18" name="Group 52"/>
            <p:cNvGrpSpPr>
              <a:grpSpLocks/>
            </p:cNvGrpSpPr>
            <p:nvPr/>
          </p:nvGrpSpPr>
          <p:grpSpPr bwMode="auto">
            <a:xfrm flipV="1">
              <a:off x="3679" y="2149"/>
              <a:ext cx="1616" cy="534"/>
              <a:chOff x="3851" y="2088"/>
              <a:chExt cx="1616" cy="534"/>
            </a:xfrm>
          </p:grpSpPr>
          <p:grpSp>
            <p:nvGrpSpPr>
              <p:cNvPr id="19" name="Group 53"/>
              <p:cNvGrpSpPr>
                <a:grpSpLocks/>
              </p:cNvGrpSpPr>
              <p:nvPr/>
            </p:nvGrpSpPr>
            <p:grpSpPr bwMode="auto">
              <a:xfrm rot="-1616407">
                <a:off x="4209" y="2088"/>
                <a:ext cx="210" cy="397"/>
                <a:chOff x="3647" y="717"/>
                <a:chExt cx="210" cy="397"/>
              </a:xfrm>
            </p:grpSpPr>
            <p:sp>
              <p:nvSpPr>
                <p:cNvPr id="40015" name="Rectangle 54"/>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16" name="Line 55"/>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20" name="Group 56"/>
              <p:cNvGrpSpPr>
                <a:grpSpLocks/>
              </p:cNvGrpSpPr>
              <p:nvPr/>
            </p:nvGrpSpPr>
            <p:grpSpPr bwMode="auto">
              <a:xfrm rot="-2884790">
                <a:off x="3945" y="2318"/>
                <a:ext cx="210" cy="397"/>
                <a:chOff x="3647" y="717"/>
                <a:chExt cx="210" cy="397"/>
              </a:xfrm>
            </p:grpSpPr>
            <p:sp>
              <p:nvSpPr>
                <p:cNvPr id="40013" name="Rectangle 57"/>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14" name="Line 58"/>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21" name="Group 59"/>
              <p:cNvGrpSpPr>
                <a:grpSpLocks/>
              </p:cNvGrpSpPr>
              <p:nvPr/>
            </p:nvGrpSpPr>
            <p:grpSpPr bwMode="auto">
              <a:xfrm rot="1648921">
                <a:off x="4895" y="2096"/>
                <a:ext cx="210" cy="397"/>
                <a:chOff x="3647" y="717"/>
                <a:chExt cx="210" cy="397"/>
              </a:xfrm>
            </p:grpSpPr>
            <p:sp>
              <p:nvSpPr>
                <p:cNvPr id="40011" name="Rectangle 60"/>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12" name="Line 61"/>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22" name="Group 62"/>
              <p:cNvGrpSpPr>
                <a:grpSpLocks/>
              </p:cNvGrpSpPr>
              <p:nvPr/>
            </p:nvGrpSpPr>
            <p:grpSpPr bwMode="auto">
              <a:xfrm rot="3285236">
                <a:off x="5164" y="2317"/>
                <a:ext cx="210" cy="397"/>
                <a:chOff x="3647" y="717"/>
                <a:chExt cx="210" cy="397"/>
              </a:xfrm>
            </p:grpSpPr>
            <p:sp>
              <p:nvSpPr>
                <p:cNvPr id="40009" name="Rectangle 63"/>
                <p:cNvSpPr>
                  <a:spLocks noChangeArrowheads="1"/>
                </p:cNvSpPr>
                <p:nvPr/>
              </p:nvSpPr>
              <p:spPr bwMode="auto">
                <a:xfrm>
                  <a:off x="3647" y="717"/>
                  <a:ext cx="210" cy="24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0010" name="Line 64"/>
                <p:cNvSpPr>
                  <a:spLocks noChangeShapeType="1"/>
                </p:cNvSpPr>
                <p:nvPr/>
              </p:nvSpPr>
              <p:spPr bwMode="auto">
                <a:xfrm>
                  <a:off x="3748" y="959"/>
                  <a:ext cx="0" cy="155"/>
                </a:xfrm>
                <a:prstGeom prst="line">
                  <a:avLst/>
                </a:prstGeom>
                <a:noFill/>
                <a:ln w="12700">
                  <a:solidFill>
                    <a:schemeClr val="tx1"/>
                  </a:solidFill>
                  <a:round/>
                  <a:headEnd type="none" w="sm" len="sm"/>
                  <a:tailEnd type="none" w="sm" len="sm"/>
                </a:ln>
              </p:spPr>
              <p:txBody>
                <a:bodyPr wrap="none" anchor="ctr"/>
                <a:lstStyle/>
                <a:p>
                  <a:endParaRPr lang="en-US"/>
                </a:p>
              </p:txBody>
            </p:sp>
          </p:grpSp>
        </p:grpSp>
        <p:sp>
          <p:nvSpPr>
            <p:cNvPr id="40003" name="Freeform 65"/>
            <p:cNvSpPr>
              <a:spLocks/>
            </p:cNvSpPr>
            <p:nvPr/>
          </p:nvSpPr>
          <p:spPr bwMode="auto">
            <a:xfrm>
              <a:off x="3959" y="1301"/>
              <a:ext cx="1169" cy="1083"/>
            </a:xfrm>
            <a:custGeom>
              <a:avLst/>
              <a:gdLst>
                <a:gd name="T0" fmla="*/ 132 w 1169"/>
                <a:gd name="T1" fmla="*/ 0 h 1083"/>
                <a:gd name="T2" fmla="*/ 218 w 1169"/>
                <a:gd name="T3" fmla="*/ 125 h 1083"/>
                <a:gd name="T4" fmla="*/ 249 w 1169"/>
                <a:gd name="T5" fmla="*/ 226 h 1083"/>
                <a:gd name="T6" fmla="*/ 132 w 1169"/>
                <a:gd name="T7" fmla="*/ 320 h 1083"/>
                <a:gd name="T8" fmla="*/ 62 w 1169"/>
                <a:gd name="T9" fmla="*/ 405 h 1083"/>
                <a:gd name="T10" fmla="*/ 15 w 1169"/>
                <a:gd name="T11" fmla="*/ 530 h 1083"/>
                <a:gd name="T12" fmla="*/ 0 w 1169"/>
                <a:gd name="T13" fmla="*/ 631 h 1083"/>
                <a:gd name="T14" fmla="*/ 15 w 1169"/>
                <a:gd name="T15" fmla="*/ 740 h 1083"/>
                <a:gd name="T16" fmla="*/ 62 w 1169"/>
                <a:gd name="T17" fmla="*/ 826 h 1083"/>
                <a:gd name="T18" fmla="*/ 140 w 1169"/>
                <a:gd name="T19" fmla="*/ 951 h 1083"/>
                <a:gd name="T20" fmla="*/ 311 w 1169"/>
                <a:gd name="T21" fmla="*/ 1044 h 1083"/>
                <a:gd name="T22" fmla="*/ 514 w 1169"/>
                <a:gd name="T23" fmla="*/ 1083 h 1083"/>
                <a:gd name="T24" fmla="*/ 724 w 1169"/>
                <a:gd name="T25" fmla="*/ 1044 h 1083"/>
                <a:gd name="T26" fmla="*/ 857 w 1169"/>
                <a:gd name="T27" fmla="*/ 966 h 1083"/>
                <a:gd name="T28" fmla="*/ 935 w 1169"/>
                <a:gd name="T29" fmla="*/ 896 h 1083"/>
                <a:gd name="T30" fmla="*/ 997 w 1169"/>
                <a:gd name="T31" fmla="*/ 873 h 1083"/>
                <a:gd name="T32" fmla="*/ 1169 w 1169"/>
                <a:gd name="T33" fmla="*/ 974 h 10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69"/>
                <a:gd name="T52" fmla="*/ 0 h 1083"/>
                <a:gd name="T53" fmla="*/ 1169 w 1169"/>
                <a:gd name="T54" fmla="*/ 1083 h 10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69" h="1083">
                  <a:moveTo>
                    <a:pt x="132" y="0"/>
                  </a:moveTo>
                  <a:cubicBezTo>
                    <a:pt x="165" y="43"/>
                    <a:pt x="199" y="87"/>
                    <a:pt x="218" y="125"/>
                  </a:cubicBezTo>
                  <a:cubicBezTo>
                    <a:pt x="237" y="163"/>
                    <a:pt x="263" y="194"/>
                    <a:pt x="249" y="226"/>
                  </a:cubicBezTo>
                  <a:cubicBezTo>
                    <a:pt x="235" y="258"/>
                    <a:pt x="163" y="290"/>
                    <a:pt x="132" y="320"/>
                  </a:cubicBezTo>
                  <a:cubicBezTo>
                    <a:pt x="101" y="350"/>
                    <a:pt x="81" y="370"/>
                    <a:pt x="62" y="405"/>
                  </a:cubicBezTo>
                  <a:cubicBezTo>
                    <a:pt x="43" y="440"/>
                    <a:pt x="25" y="492"/>
                    <a:pt x="15" y="530"/>
                  </a:cubicBezTo>
                  <a:cubicBezTo>
                    <a:pt x="5" y="568"/>
                    <a:pt x="0" y="596"/>
                    <a:pt x="0" y="631"/>
                  </a:cubicBezTo>
                  <a:cubicBezTo>
                    <a:pt x="0" y="666"/>
                    <a:pt x="5" y="708"/>
                    <a:pt x="15" y="740"/>
                  </a:cubicBezTo>
                  <a:cubicBezTo>
                    <a:pt x="25" y="772"/>
                    <a:pt x="41" y="791"/>
                    <a:pt x="62" y="826"/>
                  </a:cubicBezTo>
                  <a:cubicBezTo>
                    <a:pt x="83" y="861"/>
                    <a:pt x="99" y="915"/>
                    <a:pt x="140" y="951"/>
                  </a:cubicBezTo>
                  <a:cubicBezTo>
                    <a:pt x="181" y="987"/>
                    <a:pt x="249" y="1022"/>
                    <a:pt x="311" y="1044"/>
                  </a:cubicBezTo>
                  <a:cubicBezTo>
                    <a:pt x="373" y="1066"/>
                    <a:pt x="445" y="1083"/>
                    <a:pt x="514" y="1083"/>
                  </a:cubicBezTo>
                  <a:cubicBezTo>
                    <a:pt x="583" y="1083"/>
                    <a:pt x="667" y="1063"/>
                    <a:pt x="724" y="1044"/>
                  </a:cubicBezTo>
                  <a:cubicBezTo>
                    <a:pt x="781" y="1025"/>
                    <a:pt x="822" y="991"/>
                    <a:pt x="857" y="966"/>
                  </a:cubicBezTo>
                  <a:cubicBezTo>
                    <a:pt x="892" y="941"/>
                    <a:pt x="912" y="911"/>
                    <a:pt x="935" y="896"/>
                  </a:cubicBezTo>
                  <a:cubicBezTo>
                    <a:pt x="958" y="881"/>
                    <a:pt x="958" y="860"/>
                    <a:pt x="997" y="873"/>
                  </a:cubicBezTo>
                  <a:cubicBezTo>
                    <a:pt x="1036" y="886"/>
                    <a:pt x="1102" y="930"/>
                    <a:pt x="1169" y="974"/>
                  </a:cubicBezTo>
                </a:path>
              </a:pathLst>
            </a:custGeom>
            <a:noFill/>
            <a:ln w="38100">
              <a:solidFill>
                <a:srgbClr val="0000FF"/>
              </a:solidFill>
              <a:round/>
              <a:headEnd type="none" w="sm" len="sm"/>
              <a:tailEnd type="triangle" w="sm" len="med"/>
            </a:ln>
          </p:spPr>
          <p:txBody>
            <a:bodyPr wrap="none" anchor="ctr"/>
            <a:lstStyle/>
            <a:p>
              <a:endParaRPr lang="en-US"/>
            </a:p>
          </p:txBody>
        </p:sp>
        <p:sp>
          <p:nvSpPr>
            <p:cNvPr id="40004" name="Freeform 66"/>
            <p:cNvSpPr>
              <a:spLocks/>
            </p:cNvSpPr>
            <p:nvPr/>
          </p:nvSpPr>
          <p:spPr bwMode="auto">
            <a:xfrm>
              <a:off x="4461" y="1192"/>
              <a:ext cx="783" cy="744"/>
            </a:xfrm>
            <a:custGeom>
              <a:avLst/>
              <a:gdLst>
                <a:gd name="T0" fmla="*/ 783 w 783"/>
                <a:gd name="T1" fmla="*/ 740 h 744"/>
                <a:gd name="T2" fmla="*/ 596 w 783"/>
                <a:gd name="T3" fmla="*/ 732 h 744"/>
                <a:gd name="T4" fmla="*/ 511 w 783"/>
                <a:gd name="T5" fmla="*/ 717 h 744"/>
                <a:gd name="T6" fmla="*/ 479 w 783"/>
                <a:gd name="T7" fmla="*/ 569 h 744"/>
                <a:gd name="T8" fmla="*/ 417 w 783"/>
                <a:gd name="T9" fmla="*/ 436 h 744"/>
                <a:gd name="T10" fmla="*/ 230 w 783"/>
                <a:gd name="T11" fmla="*/ 312 h 744"/>
                <a:gd name="T12" fmla="*/ 74 w 783"/>
                <a:gd name="T13" fmla="*/ 257 h 744"/>
                <a:gd name="T14" fmla="*/ 12 w 783"/>
                <a:gd name="T15" fmla="*/ 242 h 744"/>
                <a:gd name="T16" fmla="*/ 4 w 783"/>
                <a:gd name="T17" fmla="*/ 0 h 7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83"/>
                <a:gd name="T28" fmla="*/ 0 h 744"/>
                <a:gd name="T29" fmla="*/ 783 w 783"/>
                <a:gd name="T30" fmla="*/ 744 h 7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83" h="744">
                  <a:moveTo>
                    <a:pt x="783" y="740"/>
                  </a:moveTo>
                  <a:cubicBezTo>
                    <a:pt x="712" y="738"/>
                    <a:pt x="641" y="736"/>
                    <a:pt x="596" y="732"/>
                  </a:cubicBezTo>
                  <a:cubicBezTo>
                    <a:pt x="551" y="728"/>
                    <a:pt x="530" y="744"/>
                    <a:pt x="511" y="717"/>
                  </a:cubicBezTo>
                  <a:cubicBezTo>
                    <a:pt x="492" y="690"/>
                    <a:pt x="495" y="616"/>
                    <a:pt x="479" y="569"/>
                  </a:cubicBezTo>
                  <a:cubicBezTo>
                    <a:pt x="463" y="522"/>
                    <a:pt x="459" y="479"/>
                    <a:pt x="417" y="436"/>
                  </a:cubicBezTo>
                  <a:cubicBezTo>
                    <a:pt x="375" y="393"/>
                    <a:pt x="287" y="342"/>
                    <a:pt x="230" y="312"/>
                  </a:cubicBezTo>
                  <a:cubicBezTo>
                    <a:pt x="173" y="282"/>
                    <a:pt x="110" y="269"/>
                    <a:pt x="74" y="257"/>
                  </a:cubicBezTo>
                  <a:cubicBezTo>
                    <a:pt x="38" y="245"/>
                    <a:pt x="24" y="285"/>
                    <a:pt x="12" y="242"/>
                  </a:cubicBezTo>
                  <a:cubicBezTo>
                    <a:pt x="0" y="199"/>
                    <a:pt x="2" y="99"/>
                    <a:pt x="4" y="0"/>
                  </a:cubicBezTo>
                </a:path>
              </a:pathLst>
            </a:custGeom>
            <a:noFill/>
            <a:ln w="38100">
              <a:solidFill>
                <a:srgbClr val="0000FF"/>
              </a:solidFill>
              <a:prstDash val="sysDot"/>
              <a:round/>
              <a:headEnd type="none" w="sm" len="sm"/>
              <a:tailEnd type="triangle" w="sm" len="med"/>
            </a:ln>
          </p:spPr>
          <p:txBody>
            <a:bodyPr wrap="none" anchor="ctr"/>
            <a:lstStyle/>
            <a:p>
              <a:endParaRPr lang="en-US"/>
            </a:p>
          </p:txBody>
        </p:sp>
      </p:grpSp>
      <p:grpSp>
        <p:nvGrpSpPr>
          <p:cNvPr id="23" name="Group 67"/>
          <p:cNvGrpSpPr>
            <a:grpSpLocks/>
          </p:cNvGrpSpPr>
          <p:nvPr/>
        </p:nvGrpSpPr>
        <p:grpSpPr bwMode="auto">
          <a:xfrm>
            <a:off x="6050763" y="4857757"/>
            <a:ext cx="3365017" cy="2358698"/>
            <a:chOff x="3336" y="2828"/>
            <a:chExt cx="2101" cy="1453"/>
          </a:xfrm>
        </p:grpSpPr>
        <p:sp>
          <p:nvSpPr>
            <p:cNvPr id="39945" name="Line 68"/>
            <p:cNvSpPr>
              <a:spLocks noChangeShapeType="1"/>
            </p:cNvSpPr>
            <p:nvPr/>
          </p:nvSpPr>
          <p:spPr bwMode="auto">
            <a:xfrm>
              <a:off x="3583" y="2913"/>
              <a:ext cx="1854" cy="0"/>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46" name="Line 69"/>
            <p:cNvSpPr>
              <a:spLocks noChangeShapeType="1"/>
            </p:cNvSpPr>
            <p:nvPr/>
          </p:nvSpPr>
          <p:spPr bwMode="auto">
            <a:xfrm>
              <a:off x="3583" y="3057"/>
              <a:ext cx="1854" cy="0"/>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47" name="Line 70"/>
            <p:cNvSpPr>
              <a:spLocks noChangeShapeType="1"/>
            </p:cNvSpPr>
            <p:nvPr/>
          </p:nvSpPr>
          <p:spPr bwMode="auto">
            <a:xfrm>
              <a:off x="3583" y="3201"/>
              <a:ext cx="1854" cy="0"/>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48" name="Line 71"/>
            <p:cNvSpPr>
              <a:spLocks noChangeShapeType="1"/>
            </p:cNvSpPr>
            <p:nvPr/>
          </p:nvSpPr>
          <p:spPr bwMode="auto">
            <a:xfrm>
              <a:off x="3583" y="3345"/>
              <a:ext cx="1854" cy="0"/>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49" name="Line 72"/>
            <p:cNvSpPr>
              <a:spLocks noChangeShapeType="1"/>
            </p:cNvSpPr>
            <p:nvPr/>
          </p:nvSpPr>
          <p:spPr bwMode="auto">
            <a:xfrm>
              <a:off x="3583" y="3489"/>
              <a:ext cx="1854" cy="0"/>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0" name="Line 73"/>
            <p:cNvSpPr>
              <a:spLocks noChangeShapeType="1"/>
            </p:cNvSpPr>
            <p:nvPr/>
          </p:nvSpPr>
          <p:spPr bwMode="auto">
            <a:xfrm>
              <a:off x="3583" y="3633"/>
              <a:ext cx="1854" cy="0"/>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1" name="Line 74"/>
            <p:cNvSpPr>
              <a:spLocks noChangeShapeType="1"/>
            </p:cNvSpPr>
            <p:nvPr/>
          </p:nvSpPr>
          <p:spPr bwMode="auto">
            <a:xfrm>
              <a:off x="3583" y="3777"/>
              <a:ext cx="1854" cy="0"/>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2" name="Line 75"/>
            <p:cNvSpPr>
              <a:spLocks noChangeShapeType="1"/>
            </p:cNvSpPr>
            <p:nvPr/>
          </p:nvSpPr>
          <p:spPr bwMode="auto">
            <a:xfrm>
              <a:off x="3583" y="3921"/>
              <a:ext cx="1854" cy="0"/>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3" name="Line 76"/>
            <p:cNvSpPr>
              <a:spLocks noChangeShapeType="1"/>
            </p:cNvSpPr>
            <p:nvPr/>
          </p:nvSpPr>
          <p:spPr bwMode="auto">
            <a:xfrm>
              <a:off x="3945" y="2828"/>
              <a:ext cx="0" cy="1231"/>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4" name="Line 77"/>
            <p:cNvSpPr>
              <a:spLocks noChangeShapeType="1"/>
            </p:cNvSpPr>
            <p:nvPr/>
          </p:nvSpPr>
          <p:spPr bwMode="auto">
            <a:xfrm>
              <a:off x="4129" y="2828"/>
              <a:ext cx="0" cy="1231"/>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5" name="Line 78"/>
            <p:cNvSpPr>
              <a:spLocks noChangeShapeType="1"/>
            </p:cNvSpPr>
            <p:nvPr/>
          </p:nvSpPr>
          <p:spPr bwMode="auto">
            <a:xfrm>
              <a:off x="4313" y="2828"/>
              <a:ext cx="0" cy="1231"/>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6" name="Line 79"/>
            <p:cNvSpPr>
              <a:spLocks noChangeShapeType="1"/>
            </p:cNvSpPr>
            <p:nvPr/>
          </p:nvSpPr>
          <p:spPr bwMode="auto">
            <a:xfrm>
              <a:off x="4497" y="2828"/>
              <a:ext cx="0" cy="1231"/>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7" name="Line 80"/>
            <p:cNvSpPr>
              <a:spLocks noChangeShapeType="1"/>
            </p:cNvSpPr>
            <p:nvPr/>
          </p:nvSpPr>
          <p:spPr bwMode="auto">
            <a:xfrm>
              <a:off x="4681" y="2828"/>
              <a:ext cx="0" cy="1231"/>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8" name="Line 81"/>
            <p:cNvSpPr>
              <a:spLocks noChangeShapeType="1"/>
            </p:cNvSpPr>
            <p:nvPr/>
          </p:nvSpPr>
          <p:spPr bwMode="auto">
            <a:xfrm>
              <a:off x="4865" y="2828"/>
              <a:ext cx="0" cy="1231"/>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59" name="Line 82"/>
            <p:cNvSpPr>
              <a:spLocks noChangeShapeType="1"/>
            </p:cNvSpPr>
            <p:nvPr/>
          </p:nvSpPr>
          <p:spPr bwMode="auto">
            <a:xfrm>
              <a:off x="5053" y="2828"/>
              <a:ext cx="0" cy="1231"/>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60" name="Line 83"/>
            <p:cNvSpPr>
              <a:spLocks noChangeShapeType="1"/>
            </p:cNvSpPr>
            <p:nvPr/>
          </p:nvSpPr>
          <p:spPr bwMode="auto">
            <a:xfrm>
              <a:off x="5233" y="2828"/>
              <a:ext cx="0" cy="1231"/>
            </a:xfrm>
            <a:prstGeom prst="line">
              <a:avLst/>
            </a:prstGeom>
            <a:noFill/>
            <a:ln w="57150">
              <a:solidFill>
                <a:srgbClr val="5F5F5F"/>
              </a:solidFill>
              <a:round/>
              <a:headEnd type="none" w="sm" len="sm"/>
              <a:tailEnd type="none" w="sm" len="sm"/>
            </a:ln>
          </p:spPr>
          <p:txBody>
            <a:bodyPr wrap="none" anchor="ctr"/>
            <a:lstStyle/>
            <a:p>
              <a:endParaRPr lang="en-US"/>
            </a:p>
          </p:txBody>
        </p:sp>
        <p:sp>
          <p:nvSpPr>
            <p:cNvPr id="39961" name="Rectangle 84"/>
            <p:cNvSpPr>
              <a:spLocks noChangeArrowheads="1"/>
            </p:cNvSpPr>
            <p:nvPr/>
          </p:nvSpPr>
          <p:spPr bwMode="auto">
            <a:xfrm>
              <a:off x="3336" y="2859"/>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62" name="Rectangle 85"/>
            <p:cNvSpPr>
              <a:spLocks noChangeArrowheads="1"/>
            </p:cNvSpPr>
            <p:nvPr/>
          </p:nvSpPr>
          <p:spPr bwMode="auto">
            <a:xfrm>
              <a:off x="3336" y="3003"/>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63" name="Rectangle 86"/>
            <p:cNvSpPr>
              <a:spLocks noChangeArrowheads="1"/>
            </p:cNvSpPr>
            <p:nvPr/>
          </p:nvSpPr>
          <p:spPr bwMode="auto">
            <a:xfrm>
              <a:off x="3336" y="3147"/>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64" name="Rectangle 87"/>
            <p:cNvSpPr>
              <a:spLocks noChangeArrowheads="1"/>
            </p:cNvSpPr>
            <p:nvPr/>
          </p:nvSpPr>
          <p:spPr bwMode="auto">
            <a:xfrm>
              <a:off x="3336" y="3291"/>
              <a:ext cx="256" cy="109"/>
            </a:xfrm>
            <a:prstGeom prst="rect">
              <a:avLst/>
            </a:prstGeom>
            <a:solidFill>
              <a:schemeClr val="accent2"/>
            </a:solidFill>
            <a:ln w="12700">
              <a:solidFill>
                <a:schemeClr val="tx1"/>
              </a:solidFill>
              <a:miter lim="800000"/>
              <a:headEnd type="none" w="sm" len="sm"/>
              <a:tailEnd type="none" w="sm" len="sm"/>
            </a:ln>
          </p:spPr>
          <p:txBody>
            <a:bodyPr wrap="none" anchor="ctr"/>
            <a:lstStyle/>
            <a:p>
              <a:endParaRPr lang="en-US"/>
            </a:p>
          </p:txBody>
        </p:sp>
        <p:sp>
          <p:nvSpPr>
            <p:cNvPr id="39965" name="Rectangle 88"/>
            <p:cNvSpPr>
              <a:spLocks noChangeArrowheads="1"/>
            </p:cNvSpPr>
            <p:nvPr/>
          </p:nvSpPr>
          <p:spPr bwMode="auto">
            <a:xfrm>
              <a:off x="3336" y="3435"/>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66" name="Rectangle 89"/>
            <p:cNvSpPr>
              <a:spLocks noChangeArrowheads="1"/>
            </p:cNvSpPr>
            <p:nvPr/>
          </p:nvSpPr>
          <p:spPr bwMode="auto">
            <a:xfrm>
              <a:off x="3336" y="3579"/>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67" name="Rectangle 90"/>
            <p:cNvSpPr>
              <a:spLocks noChangeArrowheads="1"/>
            </p:cNvSpPr>
            <p:nvPr/>
          </p:nvSpPr>
          <p:spPr bwMode="auto">
            <a:xfrm>
              <a:off x="3336" y="3723"/>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68" name="Rectangle 91"/>
            <p:cNvSpPr>
              <a:spLocks noChangeArrowheads="1"/>
            </p:cNvSpPr>
            <p:nvPr/>
          </p:nvSpPr>
          <p:spPr bwMode="auto">
            <a:xfrm>
              <a:off x="3336" y="3867"/>
              <a:ext cx="256" cy="109"/>
            </a:xfrm>
            <a:prstGeom prst="rect">
              <a:avLst/>
            </a:prstGeom>
            <a:solidFill>
              <a:schemeClr val="accent2"/>
            </a:solidFill>
            <a:ln w="12700">
              <a:solidFill>
                <a:schemeClr val="tx1"/>
              </a:solidFill>
              <a:miter lim="800000"/>
              <a:headEnd type="none" w="sm" len="sm"/>
              <a:tailEnd type="none" w="sm" len="sm"/>
            </a:ln>
          </p:spPr>
          <p:txBody>
            <a:bodyPr wrap="none" anchor="ctr"/>
            <a:lstStyle/>
            <a:p>
              <a:endParaRPr lang="en-US"/>
            </a:p>
          </p:txBody>
        </p:sp>
        <p:sp>
          <p:nvSpPr>
            <p:cNvPr id="39969" name="Rectangle 92"/>
            <p:cNvSpPr>
              <a:spLocks noChangeArrowheads="1"/>
            </p:cNvSpPr>
            <p:nvPr/>
          </p:nvSpPr>
          <p:spPr bwMode="auto">
            <a:xfrm rot="-5400000">
              <a:off x="3816" y="4098"/>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70" name="Rectangle 93"/>
            <p:cNvSpPr>
              <a:spLocks noChangeArrowheads="1"/>
            </p:cNvSpPr>
            <p:nvPr/>
          </p:nvSpPr>
          <p:spPr bwMode="auto">
            <a:xfrm rot="-5400000">
              <a:off x="4001" y="4098"/>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71" name="Rectangle 94"/>
            <p:cNvSpPr>
              <a:spLocks noChangeArrowheads="1"/>
            </p:cNvSpPr>
            <p:nvPr/>
          </p:nvSpPr>
          <p:spPr bwMode="auto">
            <a:xfrm rot="-5400000">
              <a:off x="4178" y="4098"/>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72" name="Rectangle 95"/>
            <p:cNvSpPr>
              <a:spLocks noChangeArrowheads="1"/>
            </p:cNvSpPr>
            <p:nvPr/>
          </p:nvSpPr>
          <p:spPr bwMode="auto">
            <a:xfrm rot="-5400000">
              <a:off x="4371" y="4098"/>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73" name="Rectangle 96"/>
            <p:cNvSpPr>
              <a:spLocks noChangeArrowheads="1"/>
            </p:cNvSpPr>
            <p:nvPr/>
          </p:nvSpPr>
          <p:spPr bwMode="auto">
            <a:xfrm rot="-5400000">
              <a:off x="4556" y="4098"/>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74" name="Rectangle 97"/>
            <p:cNvSpPr>
              <a:spLocks noChangeArrowheads="1"/>
            </p:cNvSpPr>
            <p:nvPr/>
          </p:nvSpPr>
          <p:spPr bwMode="auto">
            <a:xfrm rot="-5400000">
              <a:off x="4733" y="4098"/>
              <a:ext cx="256" cy="109"/>
            </a:xfrm>
            <a:prstGeom prst="rect">
              <a:avLst/>
            </a:prstGeom>
            <a:solidFill>
              <a:schemeClr val="accent2"/>
            </a:solidFill>
            <a:ln w="12700">
              <a:solidFill>
                <a:schemeClr val="tx1"/>
              </a:solidFill>
              <a:miter lim="800000"/>
              <a:headEnd type="none" w="sm" len="sm"/>
              <a:tailEnd type="none" w="sm" len="sm"/>
            </a:ln>
          </p:spPr>
          <p:txBody>
            <a:bodyPr wrap="none" anchor="ctr"/>
            <a:lstStyle/>
            <a:p>
              <a:endParaRPr lang="en-US"/>
            </a:p>
          </p:txBody>
        </p:sp>
        <p:sp>
          <p:nvSpPr>
            <p:cNvPr id="39975" name="Rectangle 98"/>
            <p:cNvSpPr>
              <a:spLocks noChangeArrowheads="1"/>
            </p:cNvSpPr>
            <p:nvPr/>
          </p:nvSpPr>
          <p:spPr bwMode="auto">
            <a:xfrm rot="-5400000">
              <a:off x="4926" y="4098"/>
              <a:ext cx="256" cy="109"/>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39976" name="Rectangle 99"/>
            <p:cNvSpPr>
              <a:spLocks noChangeArrowheads="1"/>
            </p:cNvSpPr>
            <p:nvPr/>
          </p:nvSpPr>
          <p:spPr bwMode="auto">
            <a:xfrm rot="-5400000">
              <a:off x="5111" y="4098"/>
              <a:ext cx="256" cy="109"/>
            </a:xfrm>
            <a:prstGeom prst="rect">
              <a:avLst/>
            </a:prstGeom>
            <a:solidFill>
              <a:schemeClr val="accent2"/>
            </a:solidFill>
            <a:ln w="12700">
              <a:solidFill>
                <a:schemeClr val="tx1"/>
              </a:solidFill>
              <a:miter lim="800000"/>
              <a:headEnd type="none" w="sm" len="sm"/>
              <a:tailEnd type="none" w="sm" len="sm"/>
            </a:ln>
          </p:spPr>
          <p:txBody>
            <a:bodyPr wrap="none" anchor="ctr"/>
            <a:lstStyle/>
            <a:p>
              <a:endParaRPr lang="en-US"/>
            </a:p>
          </p:txBody>
        </p:sp>
        <p:sp>
          <p:nvSpPr>
            <p:cNvPr id="39977" name="Oval 100"/>
            <p:cNvSpPr>
              <a:spLocks noChangeArrowheads="1"/>
            </p:cNvSpPr>
            <p:nvPr/>
          </p:nvSpPr>
          <p:spPr bwMode="auto">
            <a:xfrm>
              <a:off x="4255" y="2861"/>
              <a:ext cx="109" cy="109"/>
            </a:xfrm>
            <a:prstGeom prst="ellipse">
              <a:avLst/>
            </a:prstGeom>
            <a:solidFill>
              <a:srgbClr val="0000FF"/>
            </a:solidFill>
            <a:ln w="12700">
              <a:solidFill>
                <a:schemeClr val="tx1"/>
              </a:solidFill>
              <a:round/>
              <a:headEnd type="none" w="sm" len="sm"/>
              <a:tailEnd type="none" w="sm" len="sm"/>
            </a:ln>
          </p:spPr>
          <p:txBody>
            <a:bodyPr wrap="none" anchor="ctr"/>
            <a:lstStyle/>
            <a:p>
              <a:endParaRPr lang="en-US"/>
            </a:p>
          </p:txBody>
        </p:sp>
        <p:sp>
          <p:nvSpPr>
            <p:cNvPr id="39978" name="Oval 101"/>
            <p:cNvSpPr>
              <a:spLocks noChangeArrowheads="1"/>
            </p:cNvSpPr>
            <p:nvPr/>
          </p:nvSpPr>
          <p:spPr bwMode="auto">
            <a:xfrm>
              <a:off x="4997" y="3004"/>
              <a:ext cx="109" cy="109"/>
            </a:xfrm>
            <a:prstGeom prst="ellipse">
              <a:avLst/>
            </a:prstGeom>
            <a:solidFill>
              <a:srgbClr val="0000FF"/>
            </a:solidFill>
            <a:ln w="12700">
              <a:solidFill>
                <a:schemeClr val="tx1"/>
              </a:solidFill>
              <a:round/>
              <a:headEnd type="none" w="sm" len="sm"/>
              <a:tailEnd type="none" w="sm" len="sm"/>
            </a:ln>
          </p:spPr>
          <p:txBody>
            <a:bodyPr wrap="none" anchor="ctr"/>
            <a:lstStyle/>
            <a:p>
              <a:endParaRPr lang="en-US"/>
            </a:p>
          </p:txBody>
        </p:sp>
        <p:sp>
          <p:nvSpPr>
            <p:cNvPr id="39979" name="Oval 102"/>
            <p:cNvSpPr>
              <a:spLocks noChangeArrowheads="1"/>
            </p:cNvSpPr>
            <p:nvPr/>
          </p:nvSpPr>
          <p:spPr bwMode="auto">
            <a:xfrm>
              <a:off x="4079" y="3147"/>
              <a:ext cx="109" cy="109"/>
            </a:xfrm>
            <a:prstGeom prst="ellipse">
              <a:avLst/>
            </a:prstGeom>
            <a:solidFill>
              <a:srgbClr val="0000FF"/>
            </a:solidFill>
            <a:ln w="12700">
              <a:solidFill>
                <a:schemeClr val="tx1"/>
              </a:solidFill>
              <a:round/>
              <a:headEnd type="none" w="sm" len="sm"/>
              <a:tailEnd type="none" w="sm" len="sm"/>
            </a:ln>
          </p:spPr>
          <p:txBody>
            <a:bodyPr wrap="none" anchor="ctr"/>
            <a:lstStyle/>
            <a:p>
              <a:endParaRPr lang="en-US"/>
            </a:p>
          </p:txBody>
        </p:sp>
        <p:sp>
          <p:nvSpPr>
            <p:cNvPr id="39980" name="Oval 103"/>
            <p:cNvSpPr>
              <a:spLocks noChangeArrowheads="1"/>
            </p:cNvSpPr>
            <p:nvPr/>
          </p:nvSpPr>
          <p:spPr bwMode="auto">
            <a:xfrm>
              <a:off x="5180" y="3290"/>
              <a:ext cx="109" cy="109"/>
            </a:xfrm>
            <a:prstGeom prst="ellipse">
              <a:avLst/>
            </a:prstGeom>
            <a:solidFill>
              <a:srgbClr val="0000FF"/>
            </a:solidFill>
            <a:ln w="12700">
              <a:solidFill>
                <a:schemeClr val="tx1"/>
              </a:solidFill>
              <a:round/>
              <a:headEnd type="none" w="sm" len="sm"/>
              <a:tailEnd type="none" w="sm" len="sm"/>
            </a:ln>
          </p:spPr>
          <p:txBody>
            <a:bodyPr wrap="none" anchor="ctr"/>
            <a:lstStyle/>
            <a:p>
              <a:endParaRPr lang="en-US"/>
            </a:p>
          </p:txBody>
        </p:sp>
        <p:sp>
          <p:nvSpPr>
            <p:cNvPr id="39981" name="Oval 104"/>
            <p:cNvSpPr>
              <a:spLocks noChangeArrowheads="1"/>
            </p:cNvSpPr>
            <p:nvPr/>
          </p:nvSpPr>
          <p:spPr bwMode="auto">
            <a:xfrm>
              <a:off x="3889" y="3433"/>
              <a:ext cx="109" cy="109"/>
            </a:xfrm>
            <a:prstGeom prst="ellipse">
              <a:avLst/>
            </a:prstGeom>
            <a:solidFill>
              <a:srgbClr val="0000FF"/>
            </a:solidFill>
            <a:ln w="12700">
              <a:solidFill>
                <a:schemeClr val="tx1"/>
              </a:solidFill>
              <a:round/>
              <a:headEnd type="none" w="sm" len="sm"/>
              <a:tailEnd type="none" w="sm" len="sm"/>
            </a:ln>
          </p:spPr>
          <p:txBody>
            <a:bodyPr wrap="none" anchor="ctr"/>
            <a:lstStyle/>
            <a:p>
              <a:endParaRPr lang="en-US"/>
            </a:p>
          </p:txBody>
        </p:sp>
        <p:sp>
          <p:nvSpPr>
            <p:cNvPr id="39982" name="Oval 105"/>
            <p:cNvSpPr>
              <a:spLocks noChangeArrowheads="1"/>
            </p:cNvSpPr>
            <p:nvPr/>
          </p:nvSpPr>
          <p:spPr bwMode="auto">
            <a:xfrm>
              <a:off x="4445" y="3576"/>
              <a:ext cx="109" cy="109"/>
            </a:xfrm>
            <a:prstGeom prst="ellipse">
              <a:avLst/>
            </a:prstGeom>
            <a:solidFill>
              <a:srgbClr val="0000FF"/>
            </a:solidFill>
            <a:ln w="12700">
              <a:solidFill>
                <a:schemeClr val="tx1"/>
              </a:solidFill>
              <a:round/>
              <a:headEnd type="none" w="sm" len="sm"/>
              <a:tailEnd type="none" w="sm" len="sm"/>
            </a:ln>
          </p:spPr>
          <p:txBody>
            <a:bodyPr wrap="none" anchor="ctr"/>
            <a:lstStyle/>
            <a:p>
              <a:endParaRPr lang="en-US"/>
            </a:p>
          </p:txBody>
        </p:sp>
        <p:sp>
          <p:nvSpPr>
            <p:cNvPr id="39983" name="Oval 106"/>
            <p:cNvSpPr>
              <a:spLocks noChangeArrowheads="1"/>
            </p:cNvSpPr>
            <p:nvPr/>
          </p:nvSpPr>
          <p:spPr bwMode="auto">
            <a:xfrm>
              <a:off x="4625" y="3727"/>
              <a:ext cx="109" cy="109"/>
            </a:xfrm>
            <a:prstGeom prst="ellipse">
              <a:avLst/>
            </a:prstGeom>
            <a:solidFill>
              <a:srgbClr val="0000FF"/>
            </a:solidFill>
            <a:ln w="12700">
              <a:solidFill>
                <a:schemeClr val="tx1"/>
              </a:solidFill>
              <a:round/>
              <a:headEnd type="none" w="sm" len="sm"/>
              <a:tailEnd type="none" w="sm" len="sm"/>
            </a:ln>
          </p:spPr>
          <p:txBody>
            <a:bodyPr wrap="none" anchor="ctr"/>
            <a:lstStyle/>
            <a:p>
              <a:endParaRPr lang="en-US"/>
            </a:p>
          </p:txBody>
        </p:sp>
        <p:sp>
          <p:nvSpPr>
            <p:cNvPr id="39984" name="Oval 107"/>
            <p:cNvSpPr>
              <a:spLocks noChangeArrowheads="1"/>
            </p:cNvSpPr>
            <p:nvPr/>
          </p:nvSpPr>
          <p:spPr bwMode="auto">
            <a:xfrm>
              <a:off x="4805" y="3862"/>
              <a:ext cx="109" cy="109"/>
            </a:xfrm>
            <a:prstGeom prst="ellipse">
              <a:avLst/>
            </a:prstGeom>
            <a:solidFill>
              <a:srgbClr val="0000FF"/>
            </a:solidFill>
            <a:ln w="12700">
              <a:solidFill>
                <a:schemeClr val="tx1"/>
              </a:solidFill>
              <a:round/>
              <a:headEnd type="none" w="sm" len="sm"/>
              <a:tailEnd type="none" w="sm" len="sm"/>
            </a:ln>
          </p:spPr>
          <p:txBody>
            <a:bodyPr wrap="none" anchor="ctr"/>
            <a:lstStyle/>
            <a:p>
              <a:endParaRPr lang="en-US"/>
            </a:p>
          </p:txBody>
        </p:sp>
        <p:sp>
          <p:nvSpPr>
            <p:cNvPr id="39985" name="Freeform 108"/>
            <p:cNvSpPr>
              <a:spLocks/>
            </p:cNvSpPr>
            <p:nvPr/>
          </p:nvSpPr>
          <p:spPr bwMode="auto">
            <a:xfrm>
              <a:off x="3538" y="2915"/>
              <a:ext cx="771" cy="1184"/>
            </a:xfrm>
            <a:custGeom>
              <a:avLst/>
              <a:gdLst>
                <a:gd name="T0" fmla="*/ 0 w 771"/>
                <a:gd name="T1" fmla="*/ 0 h 1184"/>
                <a:gd name="T2" fmla="*/ 771 w 771"/>
                <a:gd name="T3" fmla="*/ 0 h 1184"/>
                <a:gd name="T4" fmla="*/ 771 w 771"/>
                <a:gd name="T5" fmla="*/ 1184 h 1184"/>
                <a:gd name="T6" fmla="*/ 0 60000 65536"/>
                <a:gd name="T7" fmla="*/ 0 60000 65536"/>
                <a:gd name="T8" fmla="*/ 0 60000 65536"/>
                <a:gd name="T9" fmla="*/ 0 w 771"/>
                <a:gd name="T10" fmla="*/ 0 h 1184"/>
                <a:gd name="T11" fmla="*/ 771 w 771"/>
                <a:gd name="T12" fmla="*/ 1184 h 1184"/>
              </a:gdLst>
              <a:ahLst/>
              <a:cxnLst>
                <a:cxn ang="T6">
                  <a:pos x="T0" y="T1"/>
                </a:cxn>
                <a:cxn ang="T7">
                  <a:pos x="T2" y="T3"/>
                </a:cxn>
                <a:cxn ang="T8">
                  <a:pos x="T4" y="T5"/>
                </a:cxn>
              </a:cxnLst>
              <a:rect l="T9" t="T10" r="T11" b="T12"/>
              <a:pathLst>
                <a:path w="771" h="1184">
                  <a:moveTo>
                    <a:pt x="0" y="0"/>
                  </a:moveTo>
                  <a:lnTo>
                    <a:pt x="771" y="0"/>
                  </a:lnTo>
                  <a:lnTo>
                    <a:pt x="771" y="1184"/>
                  </a:lnTo>
                </a:path>
              </a:pathLst>
            </a:custGeom>
            <a:noFill/>
            <a:ln w="38100">
              <a:solidFill>
                <a:srgbClr val="0000FF"/>
              </a:solidFill>
              <a:round/>
              <a:headEnd type="none" w="sm" len="sm"/>
              <a:tailEnd type="triangle" w="sm" len="med"/>
            </a:ln>
          </p:spPr>
          <p:txBody>
            <a:bodyPr wrap="none" anchor="ctr"/>
            <a:lstStyle/>
            <a:p>
              <a:endParaRPr lang="en-US"/>
            </a:p>
          </p:txBody>
        </p:sp>
        <p:sp>
          <p:nvSpPr>
            <p:cNvPr id="39986" name="Freeform 109"/>
            <p:cNvSpPr>
              <a:spLocks/>
            </p:cNvSpPr>
            <p:nvPr/>
          </p:nvSpPr>
          <p:spPr bwMode="auto">
            <a:xfrm>
              <a:off x="3538" y="3055"/>
              <a:ext cx="1512" cy="1013"/>
            </a:xfrm>
            <a:custGeom>
              <a:avLst/>
              <a:gdLst>
                <a:gd name="T0" fmla="*/ 0 w 1512"/>
                <a:gd name="T1" fmla="*/ 0 h 1013"/>
                <a:gd name="T2" fmla="*/ 1512 w 1512"/>
                <a:gd name="T3" fmla="*/ 0 h 1013"/>
                <a:gd name="T4" fmla="*/ 1512 w 1512"/>
                <a:gd name="T5" fmla="*/ 1013 h 1013"/>
                <a:gd name="T6" fmla="*/ 0 60000 65536"/>
                <a:gd name="T7" fmla="*/ 0 60000 65536"/>
                <a:gd name="T8" fmla="*/ 0 60000 65536"/>
                <a:gd name="T9" fmla="*/ 0 w 1512"/>
                <a:gd name="T10" fmla="*/ 0 h 1013"/>
                <a:gd name="T11" fmla="*/ 1512 w 1512"/>
                <a:gd name="T12" fmla="*/ 1013 h 1013"/>
              </a:gdLst>
              <a:ahLst/>
              <a:cxnLst>
                <a:cxn ang="T6">
                  <a:pos x="T0" y="T1"/>
                </a:cxn>
                <a:cxn ang="T7">
                  <a:pos x="T2" y="T3"/>
                </a:cxn>
                <a:cxn ang="T8">
                  <a:pos x="T4" y="T5"/>
                </a:cxn>
              </a:cxnLst>
              <a:rect l="T9" t="T10" r="T11" b="T12"/>
              <a:pathLst>
                <a:path w="1512" h="1013">
                  <a:moveTo>
                    <a:pt x="0" y="0"/>
                  </a:moveTo>
                  <a:lnTo>
                    <a:pt x="1512" y="0"/>
                  </a:lnTo>
                  <a:lnTo>
                    <a:pt x="1512" y="1013"/>
                  </a:lnTo>
                </a:path>
              </a:pathLst>
            </a:custGeom>
            <a:noFill/>
            <a:ln w="38100">
              <a:solidFill>
                <a:srgbClr val="0000FF"/>
              </a:solidFill>
              <a:round/>
              <a:headEnd type="none" w="sm" len="sm"/>
              <a:tailEnd type="triangle" w="sm" len="med"/>
            </a:ln>
          </p:spPr>
          <p:txBody>
            <a:bodyPr wrap="none" anchor="ctr"/>
            <a:lstStyle/>
            <a:p>
              <a:endParaRPr lang="en-US"/>
            </a:p>
          </p:txBody>
        </p:sp>
        <p:sp>
          <p:nvSpPr>
            <p:cNvPr id="39987" name="Freeform 110"/>
            <p:cNvSpPr>
              <a:spLocks/>
            </p:cNvSpPr>
            <p:nvPr/>
          </p:nvSpPr>
          <p:spPr bwMode="auto">
            <a:xfrm>
              <a:off x="3546" y="3203"/>
              <a:ext cx="584" cy="857"/>
            </a:xfrm>
            <a:custGeom>
              <a:avLst/>
              <a:gdLst>
                <a:gd name="T0" fmla="*/ 0 w 584"/>
                <a:gd name="T1" fmla="*/ 0 h 857"/>
                <a:gd name="T2" fmla="*/ 584 w 584"/>
                <a:gd name="T3" fmla="*/ 0 h 857"/>
                <a:gd name="T4" fmla="*/ 584 w 584"/>
                <a:gd name="T5" fmla="*/ 857 h 857"/>
                <a:gd name="T6" fmla="*/ 0 60000 65536"/>
                <a:gd name="T7" fmla="*/ 0 60000 65536"/>
                <a:gd name="T8" fmla="*/ 0 60000 65536"/>
                <a:gd name="T9" fmla="*/ 0 w 584"/>
                <a:gd name="T10" fmla="*/ 0 h 857"/>
                <a:gd name="T11" fmla="*/ 584 w 584"/>
                <a:gd name="T12" fmla="*/ 857 h 857"/>
              </a:gdLst>
              <a:ahLst/>
              <a:cxnLst>
                <a:cxn ang="T6">
                  <a:pos x="T0" y="T1"/>
                </a:cxn>
                <a:cxn ang="T7">
                  <a:pos x="T2" y="T3"/>
                </a:cxn>
                <a:cxn ang="T8">
                  <a:pos x="T4" y="T5"/>
                </a:cxn>
              </a:cxnLst>
              <a:rect l="T9" t="T10" r="T11" b="T12"/>
              <a:pathLst>
                <a:path w="584" h="857">
                  <a:moveTo>
                    <a:pt x="0" y="0"/>
                  </a:moveTo>
                  <a:lnTo>
                    <a:pt x="584" y="0"/>
                  </a:lnTo>
                  <a:lnTo>
                    <a:pt x="584" y="857"/>
                  </a:lnTo>
                </a:path>
              </a:pathLst>
            </a:custGeom>
            <a:noFill/>
            <a:ln w="38100">
              <a:solidFill>
                <a:srgbClr val="0000FF"/>
              </a:solidFill>
              <a:round/>
              <a:headEnd type="none" w="sm" len="sm"/>
              <a:tailEnd type="triangle" w="sm" len="med"/>
            </a:ln>
          </p:spPr>
          <p:txBody>
            <a:bodyPr wrap="none" anchor="ctr"/>
            <a:lstStyle/>
            <a:p>
              <a:endParaRPr lang="en-US"/>
            </a:p>
          </p:txBody>
        </p:sp>
        <p:sp>
          <p:nvSpPr>
            <p:cNvPr id="39988" name="Freeform 111"/>
            <p:cNvSpPr>
              <a:spLocks/>
            </p:cNvSpPr>
            <p:nvPr/>
          </p:nvSpPr>
          <p:spPr bwMode="auto">
            <a:xfrm>
              <a:off x="3546" y="3491"/>
              <a:ext cx="397" cy="585"/>
            </a:xfrm>
            <a:custGeom>
              <a:avLst/>
              <a:gdLst>
                <a:gd name="T0" fmla="*/ 0 w 397"/>
                <a:gd name="T1" fmla="*/ 0 h 585"/>
                <a:gd name="T2" fmla="*/ 397 w 397"/>
                <a:gd name="T3" fmla="*/ 0 h 585"/>
                <a:gd name="T4" fmla="*/ 397 w 397"/>
                <a:gd name="T5" fmla="*/ 585 h 585"/>
                <a:gd name="T6" fmla="*/ 0 60000 65536"/>
                <a:gd name="T7" fmla="*/ 0 60000 65536"/>
                <a:gd name="T8" fmla="*/ 0 60000 65536"/>
                <a:gd name="T9" fmla="*/ 0 w 397"/>
                <a:gd name="T10" fmla="*/ 0 h 585"/>
                <a:gd name="T11" fmla="*/ 397 w 397"/>
                <a:gd name="T12" fmla="*/ 585 h 585"/>
              </a:gdLst>
              <a:ahLst/>
              <a:cxnLst>
                <a:cxn ang="T6">
                  <a:pos x="T0" y="T1"/>
                </a:cxn>
                <a:cxn ang="T7">
                  <a:pos x="T2" y="T3"/>
                </a:cxn>
                <a:cxn ang="T8">
                  <a:pos x="T4" y="T5"/>
                </a:cxn>
              </a:cxnLst>
              <a:rect l="T9" t="T10" r="T11" b="T12"/>
              <a:pathLst>
                <a:path w="397" h="585">
                  <a:moveTo>
                    <a:pt x="0" y="0"/>
                  </a:moveTo>
                  <a:lnTo>
                    <a:pt x="397" y="0"/>
                  </a:lnTo>
                  <a:lnTo>
                    <a:pt x="397" y="585"/>
                  </a:lnTo>
                </a:path>
              </a:pathLst>
            </a:custGeom>
            <a:noFill/>
            <a:ln w="38100">
              <a:solidFill>
                <a:srgbClr val="0000FF"/>
              </a:solidFill>
              <a:round/>
              <a:headEnd type="none" w="sm" len="sm"/>
              <a:tailEnd type="triangle" w="sm" len="med"/>
            </a:ln>
          </p:spPr>
          <p:txBody>
            <a:bodyPr wrap="none" anchor="ctr"/>
            <a:lstStyle/>
            <a:p>
              <a:endParaRPr lang="en-US"/>
            </a:p>
          </p:txBody>
        </p:sp>
        <p:sp>
          <p:nvSpPr>
            <p:cNvPr id="39989" name="Freeform 112"/>
            <p:cNvSpPr>
              <a:spLocks/>
            </p:cNvSpPr>
            <p:nvPr/>
          </p:nvSpPr>
          <p:spPr bwMode="auto">
            <a:xfrm>
              <a:off x="3538" y="3632"/>
              <a:ext cx="958" cy="444"/>
            </a:xfrm>
            <a:custGeom>
              <a:avLst/>
              <a:gdLst>
                <a:gd name="T0" fmla="*/ 0 w 958"/>
                <a:gd name="T1" fmla="*/ 0 h 444"/>
                <a:gd name="T2" fmla="*/ 958 w 958"/>
                <a:gd name="T3" fmla="*/ 0 h 444"/>
                <a:gd name="T4" fmla="*/ 958 w 958"/>
                <a:gd name="T5" fmla="*/ 444 h 444"/>
                <a:gd name="T6" fmla="*/ 0 60000 65536"/>
                <a:gd name="T7" fmla="*/ 0 60000 65536"/>
                <a:gd name="T8" fmla="*/ 0 60000 65536"/>
                <a:gd name="T9" fmla="*/ 0 w 958"/>
                <a:gd name="T10" fmla="*/ 0 h 444"/>
                <a:gd name="T11" fmla="*/ 958 w 958"/>
                <a:gd name="T12" fmla="*/ 444 h 444"/>
              </a:gdLst>
              <a:ahLst/>
              <a:cxnLst>
                <a:cxn ang="T6">
                  <a:pos x="T0" y="T1"/>
                </a:cxn>
                <a:cxn ang="T7">
                  <a:pos x="T2" y="T3"/>
                </a:cxn>
                <a:cxn ang="T8">
                  <a:pos x="T4" y="T5"/>
                </a:cxn>
              </a:cxnLst>
              <a:rect l="T9" t="T10" r="T11" b="T12"/>
              <a:pathLst>
                <a:path w="958" h="444">
                  <a:moveTo>
                    <a:pt x="0" y="0"/>
                  </a:moveTo>
                  <a:lnTo>
                    <a:pt x="958" y="0"/>
                  </a:lnTo>
                  <a:lnTo>
                    <a:pt x="958" y="444"/>
                  </a:lnTo>
                </a:path>
              </a:pathLst>
            </a:custGeom>
            <a:noFill/>
            <a:ln w="38100">
              <a:solidFill>
                <a:srgbClr val="0000FF"/>
              </a:solidFill>
              <a:round/>
              <a:headEnd type="none" w="sm" len="sm"/>
              <a:tailEnd type="triangle" w="sm" len="med"/>
            </a:ln>
          </p:spPr>
          <p:txBody>
            <a:bodyPr wrap="none" anchor="ctr"/>
            <a:lstStyle/>
            <a:p>
              <a:endParaRPr lang="en-US"/>
            </a:p>
          </p:txBody>
        </p:sp>
        <p:sp>
          <p:nvSpPr>
            <p:cNvPr id="39990" name="Freeform 113"/>
            <p:cNvSpPr>
              <a:spLocks/>
            </p:cNvSpPr>
            <p:nvPr/>
          </p:nvSpPr>
          <p:spPr bwMode="auto">
            <a:xfrm>
              <a:off x="3546" y="3780"/>
              <a:ext cx="1137" cy="288"/>
            </a:xfrm>
            <a:custGeom>
              <a:avLst/>
              <a:gdLst>
                <a:gd name="T0" fmla="*/ 0 w 1137"/>
                <a:gd name="T1" fmla="*/ 0 h 288"/>
                <a:gd name="T2" fmla="*/ 1137 w 1137"/>
                <a:gd name="T3" fmla="*/ 0 h 288"/>
                <a:gd name="T4" fmla="*/ 1137 w 1137"/>
                <a:gd name="T5" fmla="*/ 288 h 288"/>
                <a:gd name="T6" fmla="*/ 0 60000 65536"/>
                <a:gd name="T7" fmla="*/ 0 60000 65536"/>
                <a:gd name="T8" fmla="*/ 0 60000 65536"/>
                <a:gd name="T9" fmla="*/ 0 w 1137"/>
                <a:gd name="T10" fmla="*/ 0 h 288"/>
                <a:gd name="T11" fmla="*/ 1137 w 1137"/>
                <a:gd name="T12" fmla="*/ 288 h 288"/>
              </a:gdLst>
              <a:ahLst/>
              <a:cxnLst>
                <a:cxn ang="T6">
                  <a:pos x="T0" y="T1"/>
                </a:cxn>
                <a:cxn ang="T7">
                  <a:pos x="T2" y="T3"/>
                </a:cxn>
                <a:cxn ang="T8">
                  <a:pos x="T4" y="T5"/>
                </a:cxn>
              </a:cxnLst>
              <a:rect l="T9" t="T10" r="T11" b="T12"/>
              <a:pathLst>
                <a:path w="1137" h="288">
                  <a:moveTo>
                    <a:pt x="0" y="0"/>
                  </a:moveTo>
                  <a:lnTo>
                    <a:pt x="1137" y="0"/>
                  </a:lnTo>
                  <a:lnTo>
                    <a:pt x="1137" y="288"/>
                  </a:lnTo>
                </a:path>
              </a:pathLst>
            </a:custGeom>
            <a:noFill/>
            <a:ln w="38100">
              <a:solidFill>
                <a:srgbClr val="0000FF"/>
              </a:solidFill>
              <a:round/>
              <a:headEnd type="none" w="sm" len="sm"/>
              <a:tailEnd type="triangle" w="sm" len="med"/>
            </a:ln>
          </p:spPr>
          <p:txBody>
            <a:bodyPr wrap="none" anchor="ctr"/>
            <a:lstStyle/>
            <a:p>
              <a:endParaRPr lang="en-US"/>
            </a:p>
          </p:txBody>
        </p:sp>
        <p:sp>
          <p:nvSpPr>
            <p:cNvPr id="39991" name="Freeform 114"/>
            <p:cNvSpPr>
              <a:spLocks/>
            </p:cNvSpPr>
            <p:nvPr/>
          </p:nvSpPr>
          <p:spPr bwMode="auto">
            <a:xfrm>
              <a:off x="3554" y="3347"/>
              <a:ext cx="1689" cy="716"/>
            </a:xfrm>
            <a:custGeom>
              <a:avLst/>
              <a:gdLst>
                <a:gd name="T0" fmla="*/ 0 w 584"/>
                <a:gd name="T1" fmla="*/ 0 h 857"/>
                <a:gd name="T2" fmla="*/ 4885 w 584"/>
                <a:gd name="T3" fmla="*/ 0 h 857"/>
                <a:gd name="T4" fmla="*/ 4885 w 584"/>
                <a:gd name="T5" fmla="*/ 598 h 857"/>
                <a:gd name="T6" fmla="*/ 0 60000 65536"/>
                <a:gd name="T7" fmla="*/ 0 60000 65536"/>
                <a:gd name="T8" fmla="*/ 0 60000 65536"/>
                <a:gd name="T9" fmla="*/ 0 w 584"/>
                <a:gd name="T10" fmla="*/ 0 h 857"/>
                <a:gd name="T11" fmla="*/ 584 w 584"/>
                <a:gd name="T12" fmla="*/ 857 h 857"/>
              </a:gdLst>
              <a:ahLst/>
              <a:cxnLst>
                <a:cxn ang="T6">
                  <a:pos x="T0" y="T1"/>
                </a:cxn>
                <a:cxn ang="T7">
                  <a:pos x="T2" y="T3"/>
                </a:cxn>
                <a:cxn ang="T8">
                  <a:pos x="T4" y="T5"/>
                </a:cxn>
              </a:cxnLst>
              <a:rect l="T9" t="T10" r="T11" b="T12"/>
              <a:pathLst>
                <a:path w="584" h="857">
                  <a:moveTo>
                    <a:pt x="0" y="0"/>
                  </a:moveTo>
                  <a:lnTo>
                    <a:pt x="584" y="0"/>
                  </a:lnTo>
                  <a:lnTo>
                    <a:pt x="584" y="857"/>
                  </a:lnTo>
                </a:path>
              </a:pathLst>
            </a:custGeom>
            <a:noFill/>
            <a:ln w="38100">
              <a:solidFill>
                <a:srgbClr val="0000FF"/>
              </a:solidFill>
              <a:round/>
              <a:headEnd type="none" w="sm" len="sm"/>
              <a:tailEnd type="triangle" w="sm" len="med"/>
            </a:ln>
          </p:spPr>
          <p:txBody>
            <a:bodyPr wrap="none" anchor="ctr"/>
            <a:lstStyle/>
            <a:p>
              <a:endParaRPr lang="en-US"/>
            </a:p>
          </p:txBody>
        </p:sp>
        <p:sp>
          <p:nvSpPr>
            <p:cNvPr id="39992" name="Freeform 115"/>
            <p:cNvSpPr>
              <a:spLocks/>
            </p:cNvSpPr>
            <p:nvPr/>
          </p:nvSpPr>
          <p:spPr bwMode="auto">
            <a:xfrm>
              <a:off x="3562" y="3916"/>
              <a:ext cx="1301" cy="186"/>
            </a:xfrm>
            <a:custGeom>
              <a:avLst/>
              <a:gdLst>
                <a:gd name="T0" fmla="*/ 0 w 1137"/>
                <a:gd name="T1" fmla="*/ 0 h 288"/>
                <a:gd name="T2" fmla="*/ 1489 w 1137"/>
                <a:gd name="T3" fmla="*/ 0 h 288"/>
                <a:gd name="T4" fmla="*/ 1489 w 1137"/>
                <a:gd name="T5" fmla="*/ 120 h 288"/>
                <a:gd name="T6" fmla="*/ 0 60000 65536"/>
                <a:gd name="T7" fmla="*/ 0 60000 65536"/>
                <a:gd name="T8" fmla="*/ 0 60000 65536"/>
                <a:gd name="T9" fmla="*/ 0 w 1137"/>
                <a:gd name="T10" fmla="*/ 0 h 288"/>
                <a:gd name="T11" fmla="*/ 1137 w 1137"/>
                <a:gd name="T12" fmla="*/ 288 h 288"/>
              </a:gdLst>
              <a:ahLst/>
              <a:cxnLst>
                <a:cxn ang="T6">
                  <a:pos x="T0" y="T1"/>
                </a:cxn>
                <a:cxn ang="T7">
                  <a:pos x="T2" y="T3"/>
                </a:cxn>
                <a:cxn ang="T8">
                  <a:pos x="T4" y="T5"/>
                </a:cxn>
              </a:cxnLst>
              <a:rect l="T9" t="T10" r="T11" b="T12"/>
              <a:pathLst>
                <a:path w="1137" h="288">
                  <a:moveTo>
                    <a:pt x="0" y="0"/>
                  </a:moveTo>
                  <a:lnTo>
                    <a:pt x="1137" y="0"/>
                  </a:lnTo>
                  <a:lnTo>
                    <a:pt x="1137" y="288"/>
                  </a:lnTo>
                </a:path>
              </a:pathLst>
            </a:custGeom>
            <a:noFill/>
            <a:ln w="38100">
              <a:solidFill>
                <a:srgbClr val="0000FF"/>
              </a:solidFill>
              <a:round/>
              <a:headEnd type="none" w="sm" len="sm"/>
              <a:tailEnd type="triangle" w="sm" len="me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lide Number Placeholder 6"/>
          <p:cNvSpPr>
            <a:spLocks noGrp="1"/>
          </p:cNvSpPr>
          <p:nvPr>
            <p:ph type="sldNum" sz="quarter" idx="12"/>
          </p:nvPr>
        </p:nvSpPr>
        <p:spPr>
          <a:xfrm>
            <a:off x="9847046" y="7563313"/>
            <a:ext cx="198772" cy="215444"/>
          </a:xfrm>
          <a:noFill/>
        </p:spPr>
        <p:txBody>
          <a:bodyPr/>
          <a:lstStyle/>
          <a:p>
            <a:fld id="{A31EFF9A-8855-4F47-B33F-D1A83FA0C949}" type="slidenum">
              <a:rPr lang="en-US" smtClean="0">
                <a:latin typeface="Arial" pitchFamily="34" charset="0"/>
              </a:rPr>
              <a:pPr/>
              <a:t>24</a:t>
            </a:fld>
            <a:endParaRPr lang="en-US" smtClean="0">
              <a:latin typeface="Arial" pitchFamily="34" charset="0"/>
            </a:endParaRPr>
          </a:p>
        </p:txBody>
      </p:sp>
      <p:sp>
        <p:nvSpPr>
          <p:cNvPr id="41988" name="Rectangle 2"/>
          <p:cNvSpPr>
            <a:spLocks noGrp="1" noChangeArrowheads="1"/>
          </p:cNvSpPr>
          <p:nvPr>
            <p:ph type="title"/>
          </p:nvPr>
        </p:nvSpPr>
        <p:spPr>
          <a:xfrm>
            <a:off x="415835" y="648752"/>
            <a:ext cx="9052560" cy="1295400"/>
          </a:xfrm>
        </p:spPr>
        <p:txBody>
          <a:bodyPr/>
          <a:lstStyle/>
          <a:p>
            <a:pPr eaLnBrk="1" hangingPunct="1"/>
            <a:r>
              <a:rPr lang="en-US" dirty="0" smtClean="0"/>
              <a:t>Input Queueing Switches (</a:t>
            </a:r>
            <a:r>
              <a:rPr lang="en-US" i="1" dirty="0" smtClean="0">
                <a:latin typeface="Times New Roman" pitchFamily="18" charset="0"/>
              </a:rPr>
              <a:t>S</a:t>
            </a:r>
            <a:r>
              <a:rPr lang="en-US" dirty="0" smtClean="0"/>
              <a:t>=1)</a:t>
            </a:r>
            <a:br>
              <a:rPr lang="en-US" dirty="0" smtClean="0"/>
            </a:br>
            <a:r>
              <a:rPr lang="en-US" sz="3600" dirty="0" smtClean="0"/>
              <a:t>(One Queue per Input)</a:t>
            </a:r>
            <a:endParaRPr lang="en-US" dirty="0" smtClean="0"/>
          </a:p>
        </p:txBody>
      </p:sp>
      <p:sp>
        <p:nvSpPr>
          <p:cNvPr id="41989" name="Rectangle 3"/>
          <p:cNvSpPr>
            <a:spLocks noGrp="1" noChangeArrowheads="1"/>
          </p:cNvSpPr>
          <p:nvPr>
            <p:ph type="body" sz="half" idx="1"/>
          </p:nvPr>
        </p:nvSpPr>
        <p:spPr>
          <a:xfrm>
            <a:off x="459375" y="1999280"/>
            <a:ext cx="6376852" cy="5793317"/>
          </a:xfrm>
        </p:spPr>
        <p:txBody>
          <a:bodyPr/>
          <a:lstStyle/>
          <a:p>
            <a:pPr eaLnBrk="1" hangingPunct="1"/>
            <a:r>
              <a:rPr lang="en-US" sz="2200" dirty="0" smtClean="0"/>
              <a:t>Switch throughput = Number of simultaneous input/output transfers</a:t>
            </a:r>
          </a:p>
          <a:p>
            <a:pPr lvl="1" eaLnBrk="1" hangingPunct="1"/>
            <a:r>
              <a:rPr lang="en-US" sz="2000" i="1" dirty="0" smtClean="0">
                <a:latin typeface="Times New Roman" pitchFamily="18" charset="0"/>
              </a:rPr>
              <a:t>S</a:t>
            </a:r>
            <a:r>
              <a:rPr lang="en-US" sz="2000" dirty="0" smtClean="0"/>
              <a:t>=1 means that in a slot, the switch can transfer at most one packet from each input and to each output</a:t>
            </a:r>
          </a:p>
          <a:p>
            <a:pPr lvl="1" eaLnBrk="1" hangingPunct="1"/>
            <a:r>
              <a:rPr lang="en-US" sz="2000" dirty="0" smtClean="0"/>
              <a:t>Maximum throughput is realized only if each input (output) transmits (receives) one packet in each slot</a:t>
            </a:r>
            <a:endParaRPr lang="en-US" sz="1800" dirty="0" smtClean="0"/>
          </a:p>
          <a:p>
            <a:pPr eaLnBrk="1" hangingPunct="1"/>
            <a:r>
              <a:rPr lang="en-US" sz="2200" dirty="0" smtClean="0"/>
              <a:t>Single queue</a:t>
            </a:r>
          </a:p>
          <a:p>
            <a:pPr lvl="1" eaLnBrk="1" hangingPunct="1"/>
            <a:r>
              <a:rPr lang="en-US" sz="2000" dirty="0" smtClean="0"/>
              <a:t>Lowest complexity and simple arbitration</a:t>
            </a:r>
          </a:p>
          <a:p>
            <a:pPr lvl="2" eaLnBrk="1" hangingPunct="1"/>
            <a:r>
              <a:rPr lang="en-US" sz="1800" dirty="0" smtClean="0"/>
              <a:t>But maximum throughput of only </a:t>
            </a:r>
            <a:r>
              <a:rPr lang="en-US" sz="2200" dirty="0" smtClean="0">
                <a:sym typeface="Symbol" pitchFamily="18" charset="2"/>
              </a:rPr>
              <a:t> </a:t>
            </a:r>
            <a:r>
              <a:rPr lang="en-US" sz="1800" dirty="0" smtClean="0">
                <a:sym typeface="Symbol" pitchFamily="18" charset="2"/>
              </a:rPr>
              <a:t>0.586</a:t>
            </a:r>
          </a:p>
          <a:p>
            <a:pPr lvl="1" eaLnBrk="1" hangingPunct="1"/>
            <a:r>
              <a:rPr lang="en-US" sz="2000" dirty="0" smtClean="0">
                <a:sym typeface="Symbol" pitchFamily="18" charset="2"/>
              </a:rPr>
              <a:t>Links run at only about 50% utilization!</a:t>
            </a:r>
          </a:p>
          <a:p>
            <a:pPr lvl="1" eaLnBrk="1" hangingPunct="1"/>
            <a:r>
              <a:rPr lang="en-US" sz="2000" dirty="0" smtClean="0">
                <a:sym typeface="Symbol" pitchFamily="18" charset="2"/>
              </a:rPr>
              <a:t>Head-of-Line (HOL) blocking delays all packets waiting behind a packet headed to a congested output</a:t>
            </a:r>
          </a:p>
        </p:txBody>
      </p:sp>
      <p:sp>
        <p:nvSpPr>
          <p:cNvPr id="41990" name="Text Box 4"/>
          <p:cNvSpPr txBox="1">
            <a:spLocks noChangeArrowheads="1"/>
          </p:cNvSpPr>
          <p:nvPr/>
        </p:nvSpPr>
        <p:spPr bwMode="auto">
          <a:xfrm>
            <a:off x="1283733" y="4085908"/>
            <a:ext cx="205819" cy="379876"/>
          </a:xfrm>
          <a:prstGeom prst="rect">
            <a:avLst/>
          </a:prstGeom>
          <a:noFill/>
          <a:ln w="12700">
            <a:noFill/>
            <a:miter lim="800000"/>
            <a:headEnd type="none" w="sm" len="sm"/>
            <a:tailEnd type="none" w="sm" len="sm"/>
          </a:ln>
        </p:spPr>
        <p:txBody>
          <a:bodyPr wrap="none" lIns="101882" tIns="50941" rIns="101882" bIns="50941">
            <a:spAutoFit/>
          </a:bodyPr>
          <a:lstStyle/>
          <a:p>
            <a:pPr eaLnBrk="0" hangingPunct="0"/>
            <a:endParaRPr lang="en-US" i="1" dirty="0">
              <a:latin typeface="Times New Roman" pitchFamily="18" charset="0"/>
            </a:endParaRPr>
          </a:p>
        </p:txBody>
      </p:sp>
      <p:grpSp>
        <p:nvGrpSpPr>
          <p:cNvPr id="76" name="Group 109"/>
          <p:cNvGrpSpPr>
            <a:grpSpLocks/>
          </p:cNvGrpSpPr>
          <p:nvPr/>
        </p:nvGrpSpPr>
        <p:grpSpPr bwMode="auto">
          <a:xfrm>
            <a:off x="7074127" y="1657577"/>
            <a:ext cx="2514600" cy="2362200"/>
            <a:chOff x="3791" y="763"/>
            <a:chExt cx="1584" cy="1488"/>
          </a:xfrm>
        </p:grpSpPr>
        <p:sp>
          <p:nvSpPr>
            <p:cNvPr id="77" name="Rectangle 38"/>
            <p:cNvSpPr>
              <a:spLocks noChangeArrowheads="1"/>
            </p:cNvSpPr>
            <p:nvPr/>
          </p:nvSpPr>
          <p:spPr bwMode="auto">
            <a:xfrm>
              <a:off x="4655" y="763"/>
              <a:ext cx="720" cy="1488"/>
            </a:xfrm>
            <a:prstGeom prst="rect">
              <a:avLst/>
            </a:prstGeom>
            <a:noFill/>
            <a:ln w="9525">
              <a:solidFill>
                <a:schemeClr val="tx1"/>
              </a:solidFill>
              <a:miter lim="800000"/>
              <a:headEnd/>
              <a:tailEnd/>
            </a:ln>
          </p:spPr>
          <p:txBody>
            <a:bodyPr wrap="none" anchor="ctr">
              <a:spAutoFit/>
            </a:bodyPr>
            <a:lstStyle/>
            <a:p>
              <a:endParaRPr lang="en-US"/>
            </a:p>
          </p:txBody>
        </p:sp>
        <p:grpSp>
          <p:nvGrpSpPr>
            <p:cNvPr id="78" name="Group 39"/>
            <p:cNvGrpSpPr>
              <a:grpSpLocks/>
            </p:cNvGrpSpPr>
            <p:nvPr/>
          </p:nvGrpSpPr>
          <p:grpSpPr bwMode="auto">
            <a:xfrm>
              <a:off x="3791" y="1003"/>
              <a:ext cx="576" cy="144"/>
              <a:chOff x="3216" y="1920"/>
              <a:chExt cx="576" cy="144"/>
            </a:xfrm>
          </p:grpSpPr>
          <p:sp>
            <p:nvSpPr>
              <p:cNvPr id="103" name="Rectangle 40"/>
              <p:cNvSpPr>
                <a:spLocks noChangeArrowheads="1"/>
              </p:cNvSpPr>
              <p:nvPr/>
            </p:nvSpPr>
            <p:spPr bwMode="auto">
              <a:xfrm>
                <a:off x="3216" y="1920"/>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04" name="Rectangle 41"/>
              <p:cNvSpPr>
                <a:spLocks noChangeArrowheads="1"/>
              </p:cNvSpPr>
              <p:nvPr/>
            </p:nvSpPr>
            <p:spPr bwMode="auto">
              <a:xfrm>
                <a:off x="3312" y="1920"/>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05" name="Rectangle 42"/>
              <p:cNvSpPr>
                <a:spLocks noChangeArrowheads="1"/>
              </p:cNvSpPr>
              <p:nvPr/>
            </p:nvSpPr>
            <p:spPr bwMode="auto">
              <a:xfrm>
                <a:off x="3408" y="1920"/>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06" name="Rectangle 43"/>
              <p:cNvSpPr>
                <a:spLocks noChangeArrowheads="1"/>
              </p:cNvSpPr>
              <p:nvPr/>
            </p:nvSpPr>
            <p:spPr bwMode="auto">
              <a:xfrm>
                <a:off x="3504" y="1920"/>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07" name="Rectangle 44"/>
              <p:cNvSpPr>
                <a:spLocks noChangeArrowheads="1"/>
              </p:cNvSpPr>
              <p:nvPr/>
            </p:nvSpPr>
            <p:spPr bwMode="auto">
              <a:xfrm>
                <a:off x="3600" y="1920"/>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08" name="Rectangle 45"/>
              <p:cNvSpPr>
                <a:spLocks noChangeArrowheads="1"/>
              </p:cNvSpPr>
              <p:nvPr/>
            </p:nvSpPr>
            <p:spPr bwMode="auto">
              <a:xfrm>
                <a:off x="3696" y="1920"/>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sp>
          <p:nvSpPr>
            <p:cNvPr id="81" name="Rectangle 46"/>
            <p:cNvSpPr>
              <a:spLocks noChangeArrowheads="1"/>
            </p:cNvSpPr>
            <p:nvPr/>
          </p:nvSpPr>
          <p:spPr bwMode="auto">
            <a:xfrm>
              <a:off x="5231" y="1003"/>
              <a:ext cx="144"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82" name="Rectangle 47"/>
            <p:cNvSpPr>
              <a:spLocks noChangeArrowheads="1"/>
            </p:cNvSpPr>
            <p:nvPr/>
          </p:nvSpPr>
          <p:spPr bwMode="auto">
            <a:xfrm>
              <a:off x="5231" y="1435"/>
              <a:ext cx="144"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83" name="Rectangle 48"/>
            <p:cNvSpPr>
              <a:spLocks noChangeArrowheads="1"/>
            </p:cNvSpPr>
            <p:nvPr/>
          </p:nvSpPr>
          <p:spPr bwMode="auto">
            <a:xfrm>
              <a:off x="5231" y="1867"/>
              <a:ext cx="144"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84" name="Rectangle 49"/>
            <p:cNvSpPr>
              <a:spLocks noChangeArrowheads="1"/>
            </p:cNvSpPr>
            <p:nvPr/>
          </p:nvSpPr>
          <p:spPr bwMode="auto">
            <a:xfrm>
              <a:off x="4655" y="1003"/>
              <a:ext cx="144"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85" name="Rectangle 50"/>
            <p:cNvSpPr>
              <a:spLocks noChangeArrowheads="1"/>
            </p:cNvSpPr>
            <p:nvPr/>
          </p:nvSpPr>
          <p:spPr bwMode="auto">
            <a:xfrm>
              <a:off x="4655" y="1435"/>
              <a:ext cx="144"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86" name="Rectangle 51"/>
            <p:cNvSpPr>
              <a:spLocks noChangeArrowheads="1"/>
            </p:cNvSpPr>
            <p:nvPr/>
          </p:nvSpPr>
          <p:spPr bwMode="auto">
            <a:xfrm>
              <a:off x="4655" y="1867"/>
              <a:ext cx="144"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nvGrpSpPr>
            <p:cNvPr id="87" name="Group 52"/>
            <p:cNvGrpSpPr>
              <a:grpSpLocks/>
            </p:cNvGrpSpPr>
            <p:nvPr/>
          </p:nvGrpSpPr>
          <p:grpSpPr bwMode="auto">
            <a:xfrm>
              <a:off x="3791" y="1435"/>
              <a:ext cx="576" cy="144"/>
              <a:chOff x="3216" y="2304"/>
              <a:chExt cx="576" cy="144"/>
            </a:xfrm>
          </p:grpSpPr>
          <p:sp>
            <p:nvSpPr>
              <p:cNvPr id="97" name="Rectangle 53"/>
              <p:cNvSpPr>
                <a:spLocks noChangeArrowheads="1"/>
              </p:cNvSpPr>
              <p:nvPr/>
            </p:nvSpPr>
            <p:spPr bwMode="auto">
              <a:xfrm>
                <a:off x="3216" y="2304"/>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98" name="Rectangle 54"/>
              <p:cNvSpPr>
                <a:spLocks noChangeArrowheads="1"/>
              </p:cNvSpPr>
              <p:nvPr/>
            </p:nvSpPr>
            <p:spPr bwMode="auto">
              <a:xfrm>
                <a:off x="3312" y="2304"/>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99" name="Rectangle 55"/>
              <p:cNvSpPr>
                <a:spLocks noChangeArrowheads="1"/>
              </p:cNvSpPr>
              <p:nvPr/>
            </p:nvSpPr>
            <p:spPr bwMode="auto">
              <a:xfrm>
                <a:off x="3408" y="2304"/>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00" name="Rectangle 56"/>
              <p:cNvSpPr>
                <a:spLocks noChangeArrowheads="1"/>
              </p:cNvSpPr>
              <p:nvPr/>
            </p:nvSpPr>
            <p:spPr bwMode="auto">
              <a:xfrm>
                <a:off x="3504" y="2304"/>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01" name="Rectangle 57"/>
              <p:cNvSpPr>
                <a:spLocks noChangeArrowheads="1"/>
              </p:cNvSpPr>
              <p:nvPr/>
            </p:nvSpPr>
            <p:spPr bwMode="auto">
              <a:xfrm>
                <a:off x="3600" y="2304"/>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02" name="Rectangle 58"/>
              <p:cNvSpPr>
                <a:spLocks noChangeArrowheads="1"/>
              </p:cNvSpPr>
              <p:nvPr/>
            </p:nvSpPr>
            <p:spPr bwMode="auto">
              <a:xfrm>
                <a:off x="3696" y="2304"/>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grpSp>
        <p:grpSp>
          <p:nvGrpSpPr>
            <p:cNvPr id="88" name="Group 59"/>
            <p:cNvGrpSpPr>
              <a:grpSpLocks/>
            </p:cNvGrpSpPr>
            <p:nvPr/>
          </p:nvGrpSpPr>
          <p:grpSpPr bwMode="auto">
            <a:xfrm>
              <a:off x="3791" y="1867"/>
              <a:ext cx="576" cy="144"/>
              <a:chOff x="3264" y="2736"/>
              <a:chExt cx="576" cy="144"/>
            </a:xfrm>
          </p:grpSpPr>
          <p:sp>
            <p:nvSpPr>
              <p:cNvPr id="91" name="Rectangle 60"/>
              <p:cNvSpPr>
                <a:spLocks noChangeArrowheads="1"/>
              </p:cNvSpPr>
              <p:nvPr/>
            </p:nvSpPr>
            <p:spPr bwMode="auto">
              <a:xfrm>
                <a:off x="3264" y="2736"/>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92" name="Rectangle 61"/>
              <p:cNvSpPr>
                <a:spLocks noChangeArrowheads="1"/>
              </p:cNvSpPr>
              <p:nvPr/>
            </p:nvSpPr>
            <p:spPr bwMode="auto">
              <a:xfrm>
                <a:off x="3360" y="2736"/>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93" name="Rectangle 62"/>
              <p:cNvSpPr>
                <a:spLocks noChangeArrowheads="1"/>
              </p:cNvSpPr>
              <p:nvPr/>
            </p:nvSpPr>
            <p:spPr bwMode="auto">
              <a:xfrm>
                <a:off x="3456" y="2736"/>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94" name="Rectangle 63"/>
              <p:cNvSpPr>
                <a:spLocks noChangeArrowheads="1"/>
              </p:cNvSpPr>
              <p:nvPr/>
            </p:nvSpPr>
            <p:spPr bwMode="auto">
              <a:xfrm>
                <a:off x="3552" y="2736"/>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95" name="Rectangle 64"/>
              <p:cNvSpPr>
                <a:spLocks noChangeArrowheads="1"/>
              </p:cNvSpPr>
              <p:nvPr/>
            </p:nvSpPr>
            <p:spPr bwMode="auto">
              <a:xfrm>
                <a:off x="3648" y="2736"/>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96" name="Rectangle 65"/>
              <p:cNvSpPr>
                <a:spLocks noChangeArrowheads="1"/>
              </p:cNvSpPr>
              <p:nvPr/>
            </p:nvSpPr>
            <p:spPr bwMode="auto">
              <a:xfrm>
                <a:off x="3744" y="2736"/>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sp>
          <p:nvSpPr>
            <p:cNvPr id="89" name="Freeform 66"/>
            <p:cNvSpPr>
              <a:spLocks/>
            </p:cNvSpPr>
            <p:nvPr/>
          </p:nvSpPr>
          <p:spPr bwMode="auto">
            <a:xfrm>
              <a:off x="4703" y="1051"/>
              <a:ext cx="624" cy="912"/>
            </a:xfrm>
            <a:custGeom>
              <a:avLst/>
              <a:gdLst>
                <a:gd name="T0" fmla="*/ 0 w 624"/>
                <a:gd name="T1" fmla="*/ 0 h 912"/>
                <a:gd name="T2" fmla="*/ 144 w 624"/>
                <a:gd name="T3" fmla="*/ 0 h 912"/>
                <a:gd name="T4" fmla="*/ 480 w 624"/>
                <a:gd name="T5" fmla="*/ 912 h 912"/>
                <a:gd name="T6" fmla="*/ 624 w 624"/>
                <a:gd name="T7" fmla="*/ 912 h 912"/>
                <a:gd name="T8" fmla="*/ 0 60000 65536"/>
                <a:gd name="T9" fmla="*/ 0 60000 65536"/>
                <a:gd name="T10" fmla="*/ 0 60000 65536"/>
                <a:gd name="T11" fmla="*/ 0 60000 65536"/>
                <a:gd name="T12" fmla="*/ 0 w 624"/>
                <a:gd name="T13" fmla="*/ 0 h 912"/>
                <a:gd name="T14" fmla="*/ 624 w 624"/>
                <a:gd name="T15" fmla="*/ 912 h 912"/>
              </a:gdLst>
              <a:ahLst/>
              <a:cxnLst>
                <a:cxn ang="T8">
                  <a:pos x="T0" y="T1"/>
                </a:cxn>
                <a:cxn ang="T9">
                  <a:pos x="T2" y="T3"/>
                </a:cxn>
                <a:cxn ang="T10">
                  <a:pos x="T4" y="T5"/>
                </a:cxn>
                <a:cxn ang="T11">
                  <a:pos x="T6" y="T7"/>
                </a:cxn>
              </a:cxnLst>
              <a:rect l="T12" t="T13" r="T14" b="T15"/>
              <a:pathLst>
                <a:path w="624" h="912">
                  <a:moveTo>
                    <a:pt x="0" y="0"/>
                  </a:moveTo>
                  <a:lnTo>
                    <a:pt x="144" y="0"/>
                  </a:lnTo>
                  <a:lnTo>
                    <a:pt x="480" y="912"/>
                  </a:lnTo>
                  <a:lnTo>
                    <a:pt x="624" y="912"/>
                  </a:lnTo>
                </a:path>
              </a:pathLst>
            </a:custGeom>
            <a:noFill/>
            <a:ln w="28575">
              <a:solidFill>
                <a:schemeClr val="tx1"/>
              </a:solidFill>
              <a:round/>
              <a:headEnd/>
              <a:tailEnd/>
            </a:ln>
          </p:spPr>
          <p:txBody>
            <a:bodyPr wrap="none" anchor="ctr">
              <a:spAutoFit/>
            </a:bodyPr>
            <a:lstStyle/>
            <a:p>
              <a:endParaRPr lang="en-US"/>
            </a:p>
          </p:txBody>
        </p:sp>
        <p:sp>
          <p:nvSpPr>
            <p:cNvPr id="90" name="Freeform 67"/>
            <p:cNvSpPr>
              <a:spLocks/>
            </p:cNvSpPr>
            <p:nvPr/>
          </p:nvSpPr>
          <p:spPr bwMode="auto">
            <a:xfrm flipH="1">
              <a:off x="4703" y="1051"/>
              <a:ext cx="624" cy="912"/>
            </a:xfrm>
            <a:custGeom>
              <a:avLst/>
              <a:gdLst>
                <a:gd name="T0" fmla="*/ 0 w 624"/>
                <a:gd name="T1" fmla="*/ 0 h 912"/>
                <a:gd name="T2" fmla="*/ 144 w 624"/>
                <a:gd name="T3" fmla="*/ 0 h 912"/>
                <a:gd name="T4" fmla="*/ 480 w 624"/>
                <a:gd name="T5" fmla="*/ 912 h 912"/>
                <a:gd name="T6" fmla="*/ 624 w 624"/>
                <a:gd name="T7" fmla="*/ 912 h 912"/>
                <a:gd name="T8" fmla="*/ 0 60000 65536"/>
                <a:gd name="T9" fmla="*/ 0 60000 65536"/>
                <a:gd name="T10" fmla="*/ 0 60000 65536"/>
                <a:gd name="T11" fmla="*/ 0 60000 65536"/>
                <a:gd name="T12" fmla="*/ 0 w 624"/>
                <a:gd name="T13" fmla="*/ 0 h 912"/>
                <a:gd name="T14" fmla="*/ 624 w 624"/>
                <a:gd name="T15" fmla="*/ 912 h 912"/>
              </a:gdLst>
              <a:ahLst/>
              <a:cxnLst>
                <a:cxn ang="T8">
                  <a:pos x="T0" y="T1"/>
                </a:cxn>
                <a:cxn ang="T9">
                  <a:pos x="T2" y="T3"/>
                </a:cxn>
                <a:cxn ang="T10">
                  <a:pos x="T4" y="T5"/>
                </a:cxn>
                <a:cxn ang="T11">
                  <a:pos x="T6" y="T7"/>
                </a:cxn>
              </a:cxnLst>
              <a:rect l="T12" t="T13" r="T14" b="T15"/>
              <a:pathLst>
                <a:path w="624" h="912">
                  <a:moveTo>
                    <a:pt x="0" y="0"/>
                  </a:moveTo>
                  <a:lnTo>
                    <a:pt x="144" y="0"/>
                  </a:lnTo>
                  <a:lnTo>
                    <a:pt x="480" y="912"/>
                  </a:lnTo>
                  <a:lnTo>
                    <a:pt x="624" y="912"/>
                  </a:lnTo>
                </a:path>
              </a:pathLst>
            </a:custGeom>
            <a:noFill/>
            <a:ln w="28575">
              <a:solidFill>
                <a:schemeClr val="tx1"/>
              </a:solidFill>
              <a:round/>
              <a:headEnd/>
              <a:tailEnd/>
            </a:ln>
          </p:spPr>
          <p:txBody>
            <a:bodyPr wrap="none" anchor="ctr">
              <a:spAutoFit/>
            </a:bodyPr>
            <a:lstStyle/>
            <a:p>
              <a:endParaRPr lang="en-US"/>
            </a:p>
          </p:txBody>
        </p:sp>
      </p:grpSp>
      <p:sp>
        <p:nvSpPr>
          <p:cNvPr id="109" name="Oval 108"/>
          <p:cNvSpPr/>
          <p:nvPr/>
        </p:nvSpPr>
        <p:spPr bwMode="auto">
          <a:xfrm>
            <a:off x="7760362" y="2609421"/>
            <a:ext cx="288032" cy="1152128"/>
          </a:xfrm>
          <a:prstGeom prst="ellipse">
            <a:avLst/>
          </a:prstGeom>
          <a:no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宋体" pitchFamily="2" charset="-122"/>
            </a:endParaRPr>
          </a:p>
        </p:txBody>
      </p:sp>
      <p:sp>
        <p:nvSpPr>
          <p:cNvPr id="110" name="TextBox 109"/>
          <p:cNvSpPr txBox="1"/>
          <p:nvPr/>
        </p:nvSpPr>
        <p:spPr>
          <a:xfrm>
            <a:off x="6553160" y="3033002"/>
            <a:ext cx="1080120" cy="338554"/>
          </a:xfrm>
          <a:prstGeom prst="rect">
            <a:avLst/>
          </a:prstGeom>
          <a:noFill/>
        </p:spPr>
        <p:txBody>
          <a:bodyPr wrap="square" rtlCol="0">
            <a:spAutoFit/>
          </a:bodyPr>
          <a:lstStyle/>
          <a:p>
            <a:r>
              <a:rPr lang="en-US" sz="1600" dirty="0" smtClean="0"/>
              <a:t>Selected</a:t>
            </a:r>
            <a:endParaRPr lang="en-US" sz="1600" dirty="0"/>
          </a:p>
        </p:txBody>
      </p:sp>
      <p:cxnSp>
        <p:nvCxnSpPr>
          <p:cNvPr id="111" name="Straight Arrow Connector 110"/>
          <p:cNvCxnSpPr/>
          <p:nvPr/>
        </p:nvCxnSpPr>
        <p:spPr bwMode="auto">
          <a:xfrm flipV="1">
            <a:off x="7428923" y="2860461"/>
            <a:ext cx="396346" cy="283104"/>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12" name="Straight Arrow Connector 111"/>
          <p:cNvCxnSpPr/>
          <p:nvPr/>
        </p:nvCxnSpPr>
        <p:spPr bwMode="auto">
          <a:xfrm>
            <a:off x="7454323" y="3270565"/>
            <a:ext cx="447146" cy="161396"/>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nvGrpSpPr>
          <p:cNvPr id="113" name="Group 108"/>
          <p:cNvGrpSpPr>
            <a:grpSpLocks/>
          </p:cNvGrpSpPr>
          <p:nvPr/>
        </p:nvGrpSpPr>
        <p:grpSpPr bwMode="auto">
          <a:xfrm>
            <a:off x="7078691" y="4514417"/>
            <a:ext cx="2889250" cy="2362200"/>
            <a:chOff x="3787" y="2350"/>
            <a:chExt cx="1820" cy="1488"/>
          </a:xfrm>
        </p:grpSpPr>
        <p:sp>
          <p:nvSpPr>
            <p:cNvPr id="114" name="Rectangle 68"/>
            <p:cNvSpPr>
              <a:spLocks noChangeArrowheads="1"/>
            </p:cNvSpPr>
            <p:nvPr/>
          </p:nvSpPr>
          <p:spPr bwMode="auto">
            <a:xfrm>
              <a:off x="4651" y="2350"/>
              <a:ext cx="720" cy="1488"/>
            </a:xfrm>
            <a:prstGeom prst="rect">
              <a:avLst/>
            </a:prstGeom>
            <a:noFill/>
            <a:ln w="9525">
              <a:solidFill>
                <a:schemeClr val="tx1"/>
              </a:solidFill>
              <a:miter lim="800000"/>
              <a:headEnd/>
              <a:tailEnd/>
            </a:ln>
          </p:spPr>
          <p:txBody>
            <a:bodyPr wrap="none" anchor="ctr">
              <a:spAutoFit/>
            </a:bodyPr>
            <a:lstStyle/>
            <a:p>
              <a:endParaRPr lang="en-US"/>
            </a:p>
          </p:txBody>
        </p:sp>
        <p:grpSp>
          <p:nvGrpSpPr>
            <p:cNvPr id="115" name="Group 69"/>
            <p:cNvGrpSpPr>
              <a:grpSpLocks/>
            </p:cNvGrpSpPr>
            <p:nvPr/>
          </p:nvGrpSpPr>
          <p:grpSpPr bwMode="auto">
            <a:xfrm>
              <a:off x="3787" y="2590"/>
              <a:ext cx="576" cy="144"/>
              <a:chOff x="3216" y="1920"/>
              <a:chExt cx="576" cy="144"/>
            </a:xfrm>
          </p:grpSpPr>
          <p:sp>
            <p:nvSpPr>
              <p:cNvPr id="139" name="Rectangle 70"/>
              <p:cNvSpPr>
                <a:spLocks noChangeArrowheads="1"/>
              </p:cNvSpPr>
              <p:nvPr/>
            </p:nvSpPr>
            <p:spPr bwMode="auto">
              <a:xfrm>
                <a:off x="3216" y="1920"/>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40" name="Rectangle 71"/>
              <p:cNvSpPr>
                <a:spLocks noChangeArrowheads="1"/>
              </p:cNvSpPr>
              <p:nvPr/>
            </p:nvSpPr>
            <p:spPr bwMode="auto">
              <a:xfrm>
                <a:off x="3312" y="1920"/>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41" name="Rectangle 72"/>
              <p:cNvSpPr>
                <a:spLocks noChangeArrowheads="1"/>
              </p:cNvSpPr>
              <p:nvPr/>
            </p:nvSpPr>
            <p:spPr bwMode="auto">
              <a:xfrm>
                <a:off x="3408" y="1920"/>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42" name="Rectangle 73"/>
              <p:cNvSpPr>
                <a:spLocks noChangeArrowheads="1"/>
              </p:cNvSpPr>
              <p:nvPr/>
            </p:nvSpPr>
            <p:spPr bwMode="auto">
              <a:xfrm>
                <a:off x="3504" y="1920"/>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43" name="Rectangle 74"/>
              <p:cNvSpPr>
                <a:spLocks noChangeArrowheads="1"/>
              </p:cNvSpPr>
              <p:nvPr/>
            </p:nvSpPr>
            <p:spPr bwMode="auto">
              <a:xfrm>
                <a:off x="3600" y="1920"/>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44" name="Rectangle 75"/>
              <p:cNvSpPr>
                <a:spLocks noChangeArrowheads="1"/>
              </p:cNvSpPr>
              <p:nvPr/>
            </p:nvSpPr>
            <p:spPr bwMode="auto">
              <a:xfrm>
                <a:off x="3696" y="1920"/>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sp>
          <p:nvSpPr>
            <p:cNvPr id="116" name="Rectangle 76"/>
            <p:cNvSpPr>
              <a:spLocks noChangeArrowheads="1"/>
            </p:cNvSpPr>
            <p:nvPr/>
          </p:nvSpPr>
          <p:spPr bwMode="auto">
            <a:xfrm>
              <a:off x="5227" y="2590"/>
              <a:ext cx="144"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17" name="Rectangle 77"/>
            <p:cNvSpPr>
              <a:spLocks noChangeArrowheads="1"/>
            </p:cNvSpPr>
            <p:nvPr/>
          </p:nvSpPr>
          <p:spPr bwMode="auto">
            <a:xfrm>
              <a:off x="5227" y="3022"/>
              <a:ext cx="144"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18" name="Rectangle 78"/>
            <p:cNvSpPr>
              <a:spLocks noChangeArrowheads="1"/>
            </p:cNvSpPr>
            <p:nvPr/>
          </p:nvSpPr>
          <p:spPr bwMode="auto">
            <a:xfrm>
              <a:off x="5227" y="3454"/>
              <a:ext cx="144"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19" name="Rectangle 79"/>
            <p:cNvSpPr>
              <a:spLocks noChangeArrowheads="1"/>
            </p:cNvSpPr>
            <p:nvPr/>
          </p:nvSpPr>
          <p:spPr bwMode="auto">
            <a:xfrm>
              <a:off x="4651" y="2590"/>
              <a:ext cx="144"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20" name="Rectangle 80"/>
            <p:cNvSpPr>
              <a:spLocks noChangeArrowheads="1"/>
            </p:cNvSpPr>
            <p:nvPr/>
          </p:nvSpPr>
          <p:spPr bwMode="auto">
            <a:xfrm>
              <a:off x="4651" y="3022"/>
              <a:ext cx="144"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21" name="Rectangle 81"/>
            <p:cNvSpPr>
              <a:spLocks noChangeArrowheads="1"/>
            </p:cNvSpPr>
            <p:nvPr/>
          </p:nvSpPr>
          <p:spPr bwMode="auto">
            <a:xfrm>
              <a:off x="4651" y="3454"/>
              <a:ext cx="144"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nvGrpSpPr>
            <p:cNvPr id="122" name="Group 106"/>
            <p:cNvGrpSpPr>
              <a:grpSpLocks/>
            </p:cNvGrpSpPr>
            <p:nvPr/>
          </p:nvGrpSpPr>
          <p:grpSpPr bwMode="auto">
            <a:xfrm>
              <a:off x="3878" y="3022"/>
              <a:ext cx="480" cy="144"/>
              <a:chOff x="3787" y="3022"/>
              <a:chExt cx="480" cy="144"/>
            </a:xfrm>
          </p:grpSpPr>
          <p:sp>
            <p:nvSpPr>
              <p:cNvPr id="134" name="Rectangle 83"/>
              <p:cNvSpPr>
                <a:spLocks noChangeArrowheads="1"/>
              </p:cNvSpPr>
              <p:nvPr/>
            </p:nvSpPr>
            <p:spPr bwMode="auto">
              <a:xfrm>
                <a:off x="3787" y="3022"/>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35" name="Rectangle 84"/>
              <p:cNvSpPr>
                <a:spLocks noChangeArrowheads="1"/>
              </p:cNvSpPr>
              <p:nvPr/>
            </p:nvSpPr>
            <p:spPr bwMode="auto">
              <a:xfrm>
                <a:off x="3883" y="3022"/>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36" name="Rectangle 85"/>
              <p:cNvSpPr>
                <a:spLocks noChangeArrowheads="1"/>
              </p:cNvSpPr>
              <p:nvPr/>
            </p:nvSpPr>
            <p:spPr bwMode="auto">
              <a:xfrm>
                <a:off x="3979" y="3022"/>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37" name="Rectangle 86"/>
              <p:cNvSpPr>
                <a:spLocks noChangeArrowheads="1"/>
              </p:cNvSpPr>
              <p:nvPr/>
            </p:nvSpPr>
            <p:spPr bwMode="auto">
              <a:xfrm>
                <a:off x="4075" y="3022"/>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38" name="Rectangle 87"/>
              <p:cNvSpPr>
                <a:spLocks noChangeArrowheads="1"/>
              </p:cNvSpPr>
              <p:nvPr/>
            </p:nvSpPr>
            <p:spPr bwMode="auto">
              <a:xfrm>
                <a:off x="4171" y="3022"/>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grpSp>
        <p:sp>
          <p:nvSpPr>
            <p:cNvPr id="123" name="Rectangle 88"/>
            <p:cNvSpPr>
              <a:spLocks noChangeArrowheads="1"/>
            </p:cNvSpPr>
            <p:nvPr/>
          </p:nvSpPr>
          <p:spPr bwMode="auto">
            <a:xfrm>
              <a:off x="5506" y="2588"/>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24" name="Freeform 96"/>
            <p:cNvSpPr>
              <a:spLocks/>
            </p:cNvSpPr>
            <p:nvPr/>
          </p:nvSpPr>
          <p:spPr bwMode="auto">
            <a:xfrm>
              <a:off x="4699" y="2638"/>
              <a:ext cx="624" cy="912"/>
            </a:xfrm>
            <a:custGeom>
              <a:avLst/>
              <a:gdLst>
                <a:gd name="T0" fmla="*/ 0 w 624"/>
                <a:gd name="T1" fmla="*/ 0 h 912"/>
                <a:gd name="T2" fmla="*/ 144 w 624"/>
                <a:gd name="T3" fmla="*/ 0 h 912"/>
                <a:gd name="T4" fmla="*/ 480 w 624"/>
                <a:gd name="T5" fmla="*/ 912 h 912"/>
                <a:gd name="T6" fmla="*/ 624 w 624"/>
                <a:gd name="T7" fmla="*/ 912 h 912"/>
                <a:gd name="T8" fmla="*/ 0 60000 65536"/>
                <a:gd name="T9" fmla="*/ 0 60000 65536"/>
                <a:gd name="T10" fmla="*/ 0 60000 65536"/>
                <a:gd name="T11" fmla="*/ 0 60000 65536"/>
                <a:gd name="T12" fmla="*/ 0 w 624"/>
                <a:gd name="T13" fmla="*/ 0 h 912"/>
                <a:gd name="T14" fmla="*/ 624 w 624"/>
                <a:gd name="T15" fmla="*/ 912 h 912"/>
              </a:gdLst>
              <a:ahLst/>
              <a:cxnLst>
                <a:cxn ang="T8">
                  <a:pos x="T0" y="T1"/>
                </a:cxn>
                <a:cxn ang="T9">
                  <a:pos x="T2" y="T3"/>
                </a:cxn>
                <a:cxn ang="T10">
                  <a:pos x="T4" y="T5"/>
                </a:cxn>
                <a:cxn ang="T11">
                  <a:pos x="T6" y="T7"/>
                </a:cxn>
              </a:cxnLst>
              <a:rect l="T12" t="T13" r="T14" b="T15"/>
              <a:pathLst>
                <a:path w="624" h="912">
                  <a:moveTo>
                    <a:pt x="0" y="0"/>
                  </a:moveTo>
                  <a:lnTo>
                    <a:pt x="144" y="0"/>
                  </a:lnTo>
                  <a:lnTo>
                    <a:pt x="480" y="912"/>
                  </a:lnTo>
                  <a:lnTo>
                    <a:pt x="624" y="912"/>
                  </a:lnTo>
                </a:path>
              </a:pathLst>
            </a:custGeom>
            <a:noFill/>
            <a:ln w="28575">
              <a:solidFill>
                <a:schemeClr val="tx1"/>
              </a:solidFill>
              <a:round/>
              <a:headEnd/>
              <a:tailEnd/>
            </a:ln>
          </p:spPr>
          <p:txBody>
            <a:bodyPr wrap="none" anchor="ctr">
              <a:spAutoFit/>
            </a:bodyPr>
            <a:lstStyle/>
            <a:p>
              <a:endParaRPr lang="en-US"/>
            </a:p>
          </p:txBody>
        </p:sp>
        <p:sp>
          <p:nvSpPr>
            <p:cNvPr id="125" name="Freeform 97"/>
            <p:cNvSpPr>
              <a:spLocks/>
            </p:cNvSpPr>
            <p:nvPr/>
          </p:nvSpPr>
          <p:spPr bwMode="auto">
            <a:xfrm flipH="1">
              <a:off x="4699" y="2638"/>
              <a:ext cx="624" cy="912"/>
            </a:xfrm>
            <a:custGeom>
              <a:avLst/>
              <a:gdLst>
                <a:gd name="T0" fmla="*/ 0 w 624"/>
                <a:gd name="T1" fmla="*/ 0 h 912"/>
                <a:gd name="T2" fmla="*/ 144 w 624"/>
                <a:gd name="T3" fmla="*/ 0 h 912"/>
                <a:gd name="T4" fmla="*/ 480 w 624"/>
                <a:gd name="T5" fmla="*/ 912 h 912"/>
                <a:gd name="T6" fmla="*/ 624 w 624"/>
                <a:gd name="T7" fmla="*/ 912 h 912"/>
                <a:gd name="T8" fmla="*/ 0 60000 65536"/>
                <a:gd name="T9" fmla="*/ 0 60000 65536"/>
                <a:gd name="T10" fmla="*/ 0 60000 65536"/>
                <a:gd name="T11" fmla="*/ 0 60000 65536"/>
                <a:gd name="T12" fmla="*/ 0 w 624"/>
                <a:gd name="T13" fmla="*/ 0 h 912"/>
                <a:gd name="T14" fmla="*/ 624 w 624"/>
                <a:gd name="T15" fmla="*/ 912 h 912"/>
              </a:gdLst>
              <a:ahLst/>
              <a:cxnLst>
                <a:cxn ang="T8">
                  <a:pos x="T0" y="T1"/>
                </a:cxn>
                <a:cxn ang="T9">
                  <a:pos x="T2" y="T3"/>
                </a:cxn>
                <a:cxn ang="T10">
                  <a:pos x="T4" y="T5"/>
                </a:cxn>
                <a:cxn ang="T11">
                  <a:pos x="T6" y="T7"/>
                </a:cxn>
              </a:cxnLst>
              <a:rect l="T12" t="T13" r="T14" b="T15"/>
              <a:pathLst>
                <a:path w="624" h="912">
                  <a:moveTo>
                    <a:pt x="0" y="0"/>
                  </a:moveTo>
                  <a:lnTo>
                    <a:pt x="144" y="0"/>
                  </a:lnTo>
                  <a:lnTo>
                    <a:pt x="480" y="912"/>
                  </a:lnTo>
                  <a:lnTo>
                    <a:pt x="624" y="912"/>
                  </a:lnTo>
                </a:path>
              </a:pathLst>
            </a:custGeom>
            <a:noFill/>
            <a:ln w="28575">
              <a:solidFill>
                <a:schemeClr val="tx1"/>
              </a:solidFill>
              <a:round/>
              <a:headEnd/>
              <a:tailEnd/>
            </a:ln>
          </p:spPr>
          <p:txBody>
            <a:bodyPr wrap="none" anchor="ctr">
              <a:spAutoFit/>
            </a:bodyPr>
            <a:lstStyle/>
            <a:p>
              <a:endParaRPr lang="en-US"/>
            </a:p>
          </p:txBody>
        </p:sp>
        <p:grpSp>
          <p:nvGrpSpPr>
            <p:cNvPr id="126" name="Group 105"/>
            <p:cNvGrpSpPr>
              <a:grpSpLocks/>
            </p:cNvGrpSpPr>
            <p:nvPr/>
          </p:nvGrpSpPr>
          <p:grpSpPr bwMode="auto">
            <a:xfrm>
              <a:off x="3878" y="3448"/>
              <a:ext cx="480" cy="144"/>
              <a:chOff x="3923" y="3694"/>
              <a:chExt cx="480" cy="144"/>
            </a:xfrm>
          </p:grpSpPr>
          <p:sp>
            <p:nvSpPr>
              <p:cNvPr id="129" name="Rectangle 99"/>
              <p:cNvSpPr>
                <a:spLocks noChangeArrowheads="1"/>
              </p:cNvSpPr>
              <p:nvPr/>
            </p:nvSpPr>
            <p:spPr bwMode="auto">
              <a:xfrm>
                <a:off x="3923" y="3694"/>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30" name="Rectangle 100"/>
              <p:cNvSpPr>
                <a:spLocks noChangeArrowheads="1"/>
              </p:cNvSpPr>
              <p:nvPr/>
            </p:nvSpPr>
            <p:spPr bwMode="auto">
              <a:xfrm>
                <a:off x="4019" y="3694"/>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31" name="Rectangle 101"/>
              <p:cNvSpPr>
                <a:spLocks noChangeArrowheads="1"/>
              </p:cNvSpPr>
              <p:nvPr/>
            </p:nvSpPr>
            <p:spPr bwMode="auto">
              <a:xfrm>
                <a:off x="4115" y="3694"/>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32" name="Rectangle 102"/>
              <p:cNvSpPr>
                <a:spLocks noChangeArrowheads="1"/>
              </p:cNvSpPr>
              <p:nvPr/>
            </p:nvSpPr>
            <p:spPr bwMode="auto">
              <a:xfrm>
                <a:off x="4211" y="3694"/>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33" name="Rectangle 103"/>
              <p:cNvSpPr>
                <a:spLocks noChangeArrowheads="1"/>
              </p:cNvSpPr>
              <p:nvPr/>
            </p:nvSpPr>
            <p:spPr bwMode="auto">
              <a:xfrm>
                <a:off x="4307" y="3694"/>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grpSp>
        <p:sp>
          <p:nvSpPr>
            <p:cNvPr id="127" name="Rectangle 104"/>
            <p:cNvSpPr>
              <a:spLocks noChangeArrowheads="1"/>
            </p:cNvSpPr>
            <p:nvPr/>
          </p:nvSpPr>
          <p:spPr bwMode="auto">
            <a:xfrm>
              <a:off x="5511" y="3448"/>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28" name="Oval 107"/>
            <p:cNvSpPr>
              <a:spLocks noChangeArrowheads="1"/>
            </p:cNvSpPr>
            <p:nvPr/>
          </p:nvSpPr>
          <p:spPr bwMode="auto">
            <a:xfrm>
              <a:off x="4232" y="2505"/>
              <a:ext cx="182" cy="317"/>
            </a:xfrm>
            <a:prstGeom prst="ellipse">
              <a:avLst/>
            </a:prstGeom>
            <a:noFill/>
            <a:ln w="28575" algn="ctr">
              <a:solidFill>
                <a:schemeClr val="tx1"/>
              </a:solidFill>
              <a:prstDash val="dash"/>
              <a:round/>
              <a:headEnd/>
              <a:tailEnd/>
            </a:ln>
          </p:spPr>
          <p:txBody>
            <a:bodyPr wrap="none" anchor="ctr"/>
            <a:lstStyle/>
            <a:p>
              <a:endParaRPr lang="en-US"/>
            </a:p>
          </p:txBody>
        </p:sp>
      </p:grpSp>
      <p:sp>
        <p:nvSpPr>
          <p:cNvPr id="145" name="TextBox 144"/>
          <p:cNvSpPr txBox="1"/>
          <p:nvPr/>
        </p:nvSpPr>
        <p:spPr>
          <a:xfrm>
            <a:off x="6727332" y="4594318"/>
            <a:ext cx="1080120" cy="338554"/>
          </a:xfrm>
          <a:prstGeom prst="rect">
            <a:avLst/>
          </a:prstGeom>
          <a:noFill/>
        </p:spPr>
        <p:txBody>
          <a:bodyPr wrap="square" rtlCol="0">
            <a:spAutoFit/>
          </a:bodyPr>
          <a:lstStyle/>
          <a:p>
            <a:r>
              <a:rPr lang="en-US" sz="1600" dirty="0" smtClean="0"/>
              <a:t>Blocked</a:t>
            </a:r>
            <a:endParaRPr lang="en-US" sz="1600" dirty="0"/>
          </a:p>
        </p:txBody>
      </p:sp>
      <p:cxnSp>
        <p:nvCxnSpPr>
          <p:cNvPr id="146" name="Straight Arrow Connector 145"/>
          <p:cNvCxnSpPr/>
          <p:nvPr/>
        </p:nvCxnSpPr>
        <p:spPr bwMode="auto">
          <a:xfrm>
            <a:off x="7583044" y="4788856"/>
            <a:ext cx="341784" cy="11820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0" y="830815"/>
            <a:ext cx="10058400" cy="599122"/>
          </a:xfrm>
          <a:noFill/>
          <a:ln/>
        </p:spPr>
        <p:txBody>
          <a:bodyPr/>
          <a:lstStyle/>
          <a:p>
            <a:r>
              <a:rPr lang="en-US" dirty="0"/>
              <a:t>Crossbar with Virtual Output Queues</a:t>
            </a:r>
          </a:p>
        </p:txBody>
      </p:sp>
      <p:sp>
        <p:nvSpPr>
          <p:cNvPr id="179203" name="Rectangle 3"/>
          <p:cNvSpPr>
            <a:spLocks noGrp="1" noChangeArrowheads="1"/>
          </p:cNvSpPr>
          <p:nvPr>
            <p:ph type="body" idx="1"/>
          </p:nvPr>
        </p:nvSpPr>
        <p:spPr>
          <a:xfrm>
            <a:off x="-1" y="1730830"/>
            <a:ext cx="7108371" cy="6041572"/>
          </a:xfrm>
          <a:noFill/>
          <a:ln/>
        </p:spPr>
        <p:txBody>
          <a:bodyPr>
            <a:normAutofit fontScale="92500" lnSpcReduction="10000"/>
          </a:bodyPr>
          <a:lstStyle/>
          <a:p>
            <a:pPr marL="251140" indent="-251140"/>
            <a:r>
              <a:rPr lang="en-US" dirty="0"/>
              <a:t>Separate </a:t>
            </a:r>
            <a:r>
              <a:rPr lang="en-US" i="1" dirty="0"/>
              <a:t>virtual output queues</a:t>
            </a:r>
            <a:r>
              <a:rPr lang="en-US" dirty="0"/>
              <a:t> </a:t>
            </a:r>
            <a:br>
              <a:rPr lang="en-US" dirty="0"/>
            </a:br>
            <a:r>
              <a:rPr lang="en-US" dirty="0"/>
              <a:t>at each </a:t>
            </a:r>
            <a:r>
              <a:rPr lang="en-US" dirty="0" smtClean="0"/>
              <a:t>input</a:t>
            </a:r>
            <a:endParaRPr lang="en-US" dirty="0"/>
          </a:p>
          <a:p>
            <a:pPr marL="574791" lvl="1" indent="-191007"/>
            <a:r>
              <a:rPr lang="en-US" dirty="0"/>
              <a:t>queues implemented using </a:t>
            </a:r>
            <a:br>
              <a:rPr lang="en-US" dirty="0"/>
            </a:br>
            <a:r>
              <a:rPr lang="en-US" dirty="0"/>
              <a:t>linked lists in common memory</a:t>
            </a:r>
          </a:p>
          <a:p>
            <a:pPr marL="251140" indent="-251140"/>
            <a:r>
              <a:rPr lang="en-US" dirty="0"/>
              <a:t>Controller </a:t>
            </a:r>
            <a:r>
              <a:rPr lang="en-US" dirty="0" smtClean="0"/>
              <a:t>matches inputs to outputs</a:t>
            </a:r>
            <a:endParaRPr lang="en-US" dirty="0"/>
          </a:p>
          <a:p>
            <a:pPr marL="574791" lvl="1" indent="-191007"/>
            <a:r>
              <a:rPr lang="en-US" dirty="0" smtClean="0"/>
              <a:t>requires synchronous operation</a:t>
            </a:r>
          </a:p>
          <a:p>
            <a:pPr marL="955746" lvl="2" indent="-191007"/>
            <a:r>
              <a:rPr lang="en-US" dirty="0" smtClean="0"/>
              <a:t>requires that packets be divided into fixed-length “cells”</a:t>
            </a:r>
          </a:p>
          <a:p>
            <a:pPr marL="574791" lvl="1" indent="-191007"/>
            <a:r>
              <a:rPr lang="en-US" dirty="0" smtClean="0"/>
              <a:t>objective – keep outputs busy and/or emulate ideal switch</a:t>
            </a:r>
            <a:endParaRPr lang="en-US" dirty="0"/>
          </a:p>
          <a:p>
            <a:pPr marL="574791" lvl="1" indent="-191007"/>
            <a:r>
              <a:rPr lang="en-US" dirty="0"/>
              <a:t>best</a:t>
            </a:r>
            <a:r>
              <a:rPr lang="en-US" dirty="0" smtClean="0"/>
              <a:t> scheduling methods work </a:t>
            </a:r>
            <a:r>
              <a:rPr lang="en-US" dirty="0"/>
              <a:t>well for </a:t>
            </a:r>
            <a:r>
              <a:rPr lang="en-US" dirty="0" smtClean="0"/>
              <a:t>arbitrary </a:t>
            </a:r>
            <a:r>
              <a:rPr lang="en-US" dirty="0"/>
              <a:t>input traffic</a:t>
            </a:r>
            <a:endParaRPr lang="en-US" dirty="0" smtClean="0"/>
          </a:p>
          <a:p>
            <a:pPr marL="955746" lvl="2" indent="-191007"/>
            <a:r>
              <a:rPr lang="en-US" dirty="0" smtClean="0"/>
              <a:t>requires a 2x </a:t>
            </a:r>
            <a:r>
              <a:rPr lang="en-US" i="1" dirty="0" smtClean="0"/>
              <a:t>speedup</a:t>
            </a:r>
            <a:r>
              <a:rPr lang="en-US" dirty="0" smtClean="0"/>
              <a:t>, relative to external links</a:t>
            </a:r>
          </a:p>
          <a:p>
            <a:pPr marL="251140" indent="-251140"/>
            <a:r>
              <a:rPr lang="en-US" dirty="0"/>
              <a:t>Does not extend readily to </a:t>
            </a:r>
            <a:r>
              <a:rPr lang="en-US" dirty="0" smtClean="0"/>
              <a:t>multicast</a:t>
            </a:r>
            <a:endParaRPr lang="en-US" dirty="0"/>
          </a:p>
          <a:p>
            <a:pPr marL="574791" lvl="1" indent="-191007"/>
            <a:r>
              <a:rPr lang="en-US" dirty="0"/>
              <a:t>cannot associate </a:t>
            </a:r>
            <a:r>
              <a:rPr lang="en-US" dirty="0" smtClean="0"/>
              <a:t>packet with </a:t>
            </a:r>
            <a:r>
              <a:rPr lang="en-US" dirty="0"/>
              <a:t>single VOQ</a:t>
            </a:r>
          </a:p>
          <a:p>
            <a:pPr marL="574791" lvl="1" indent="-191007"/>
            <a:r>
              <a:rPr lang="en-US" dirty="0"/>
              <a:t>can copy </a:t>
            </a:r>
            <a:r>
              <a:rPr lang="en-US" dirty="0" smtClean="0"/>
              <a:t>cells </a:t>
            </a:r>
            <a:r>
              <a:rPr lang="en-US" dirty="0"/>
              <a:t>to multiple VOQs, but </a:t>
            </a:r>
            <a:r>
              <a:rPr lang="en-US" dirty="0" smtClean="0"/>
              <a:t>need extra </a:t>
            </a:r>
            <a:r>
              <a:rPr lang="en-US" dirty="0"/>
              <a:t>speedup</a:t>
            </a:r>
          </a:p>
        </p:txBody>
      </p:sp>
      <p:sp>
        <p:nvSpPr>
          <p:cNvPr id="23" name="Slide Number Placeholder 22"/>
          <p:cNvSpPr>
            <a:spLocks noGrp="1"/>
          </p:cNvSpPr>
          <p:nvPr>
            <p:ph type="sldNum" sz="quarter" idx="10"/>
          </p:nvPr>
        </p:nvSpPr>
        <p:spPr>
          <a:xfrm>
            <a:off x="9784745" y="7533077"/>
            <a:ext cx="230832" cy="215444"/>
          </a:xfrm>
        </p:spPr>
        <p:txBody>
          <a:bodyPr/>
          <a:lstStyle/>
          <a:p>
            <a:fld id="{B4F22B11-B33A-8D48-9C41-0E5F6B0526D4}" type="slidenum">
              <a:rPr lang="en-US" smtClean="0"/>
              <a:pPr/>
              <a:t>25</a:t>
            </a:fld>
            <a:endParaRPr lang="en-US"/>
          </a:p>
        </p:txBody>
      </p:sp>
      <p:grpSp>
        <p:nvGrpSpPr>
          <p:cNvPr id="238" name="Group 237"/>
          <p:cNvGrpSpPr/>
          <p:nvPr/>
        </p:nvGrpSpPr>
        <p:grpSpPr>
          <a:xfrm>
            <a:off x="7167332" y="1480457"/>
            <a:ext cx="2749550" cy="6101910"/>
            <a:chOff x="7167332" y="1480457"/>
            <a:chExt cx="2749550" cy="6101910"/>
          </a:xfrm>
        </p:grpSpPr>
        <p:sp>
          <p:nvSpPr>
            <p:cNvPr id="98" name="Rectangle 6"/>
            <p:cNvSpPr>
              <a:spLocks noChangeArrowheads="1"/>
            </p:cNvSpPr>
            <p:nvPr/>
          </p:nvSpPr>
          <p:spPr bwMode="auto">
            <a:xfrm>
              <a:off x="8408757" y="1865766"/>
              <a:ext cx="1143000" cy="2362200"/>
            </a:xfrm>
            <a:prstGeom prst="rect">
              <a:avLst/>
            </a:prstGeom>
            <a:noFill/>
            <a:ln w="9525">
              <a:solidFill>
                <a:schemeClr val="tx1"/>
              </a:solidFill>
              <a:miter lim="800000"/>
              <a:headEnd/>
              <a:tailEnd/>
            </a:ln>
          </p:spPr>
          <p:txBody>
            <a:bodyPr wrap="none" anchor="ctr">
              <a:spAutoFit/>
            </a:bodyPr>
            <a:lstStyle/>
            <a:p>
              <a:endParaRPr lang="en-US"/>
            </a:p>
          </p:txBody>
        </p:sp>
        <p:sp>
          <p:nvSpPr>
            <p:cNvPr id="99" name="Rectangle 14"/>
            <p:cNvSpPr>
              <a:spLocks noChangeArrowheads="1"/>
            </p:cNvSpPr>
            <p:nvPr/>
          </p:nvSpPr>
          <p:spPr bwMode="auto">
            <a:xfrm>
              <a:off x="9323157" y="2246766"/>
              <a:ext cx="2286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02" name="Rectangle 15"/>
            <p:cNvSpPr>
              <a:spLocks noChangeArrowheads="1"/>
            </p:cNvSpPr>
            <p:nvPr/>
          </p:nvSpPr>
          <p:spPr bwMode="auto">
            <a:xfrm>
              <a:off x="9323157" y="2932566"/>
              <a:ext cx="228600" cy="228600"/>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29" name="Rectangle 16"/>
            <p:cNvSpPr>
              <a:spLocks noChangeArrowheads="1"/>
            </p:cNvSpPr>
            <p:nvPr/>
          </p:nvSpPr>
          <p:spPr bwMode="auto">
            <a:xfrm>
              <a:off x="9323157" y="3618366"/>
              <a:ext cx="2286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30" name="Rectangle 17"/>
            <p:cNvSpPr>
              <a:spLocks noChangeArrowheads="1"/>
            </p:cNvSpPr>
            <p:nvPr/>
          </p:nvSpPr>
          <p:spPr bwMode="auto">
            <a:xfrm>
              <a:off x="8408757" y="2246766"/>
              <a:ext cx="2286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31" name="Rectangle 18"/>
            <p:cNvSpPr>
              <a:spLocks noChangeArrowheads="1"/>
            </p:cNvSpPr>
            <p:nvPr/>
          </p:nvSpPr>
          <p:spPr bwMode="auto">
            <a:xfrm>
              <a:off x="8408757" y="2932566"/>
              <a:ext cx="228600" cy="228600"/>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32" name="Rectangle 19"/>
            <p:cNvSpPr>
              <a:spLocks noChangeArrowheads="1"/>
            </p:cNvSpPr>
            <p:nvPr/>
          </p:nvSpPr>
          <p:spPr bwMode="auto">
            <a:xfrm>
              <a:off x="8408757" y="3618366"/>
              <a:ext cx="2286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33" name="Freeform 34"/>
            <p:cNvSpPr>
              <a:spLocks/>
            </p:cNvSpPr>
            <p:nvPr/>
          </p:nvSpPr>
          <p:spPr bwMode="auto">
            <a:xfrm>
              <a:off x="8484957" y="2322966"/>
              <a:ext cx="990600" cy="1447800"/>
            </a:xfrm>
            <a:custGeom>
              <a:avLst/>
              <a:gdLst>
                <a:gd name="T0" fmla="*/ 0 w 624"/>
                <a:gd name="T1" fmla="*/ 0 h 912"/>
                <a:gd name="T2" fmla="*/ 362902457 w 624"/>
                <a:gd name="T3" fmla="*/ 0 h 912"/>
                <a:gd name="T4" fmla="*/ 1209674924 w 624"/>
                <a:gd name="T5" fmla="*/ 2147483647 h 912"/>
                <a:gd name="T6" fmla="*/ 1572577282 w 624"/>
                <a:gd name="T7" fmla="*/ 2147483647 h 912"/>
                <a:gd name="T8" fmla="*/ 0 60000 65536"/>
                <a:gd name="T9" fmla="*/ 0 60000 65536"/>
                <a:gd name="T10" fmla="*/ 0 60000 65536"/>
                <a:gd name="T11" fmla="*/ 0 60000 65536"/>
                <a:gd name="T12" fmla="*/ 0 w 624"/>
                <a:gd name="T13" fmla="*/ 0 h 912"/>
                <a:gd name="T14" fmla="*/ 624 w 624"/>
                <a:gd name="T15" fmla="*/ 912 h 912"/>
              </a:gdLst>
              <a:ahLst/>
              <a:cxnLst>
                <a:cxn ang="T8">
                  <a:pos x="T0" y="T1"/>
                </a:cxn>
                <a:cxn ang="T9">
                  <a:pos x="T2" y="T3"/>
                </a:cxn>
                <a:cxn ang="T10">
                  <a:pos x="T4" y="T5"/>
                </a:cxn>
                <a:cxn ang="T11">
                  <a:pos x="T6" y="T7"/>
                </a:cxn>
              </a:cxnLst>
              <a:rect l="T12" t="T13" r="T14" b="T15"/>
              <a:pathLst>
                <a:path w="624" h="912">
                  <a:moveTo>
                    <a:pt x="0" y="0"/>
                  </a:moveTo>
                  <a:lnTo>
                    <a:pt x="144" y="0"/>
                  </a:lnTo>
                  <a:lnTo>
                    <a:pt x="480" y="912"/>
                  </a:lnTo>
                  <a:lnTo>
                    <a:pt x="624" y="912"/>
                  </a:lnTo>
                </a:path>
              </a:pathLst>
            </a:custGeom>
            <a:noFill/>
            <a:ln w="28575">
              <a:solidFill>
                <a:schemeClr val="tx1"/>
              </a:solidFill>
              <a:round/>
              <a:headEnd/>
              <a:tailEnd/>
            </a:ln>
          </p:spPr>
          <p:txBody>
            <a:bodyPr wrap="none" anchor="ctr">
              <a:spAutoFit/>
            </a:bodyPr>
            <a:lstStyle/>
            <a:p>
              <a:endParaRPr lang="en-US"/>
            </a:p>
          </p:txBody>
        </p:sp>
        <p:sp>
          <p:nvSpPr>
            <p:cNvPr id="134" name="Freeform 35"/>
            <p:cNvSpPr>
              <a:spLocks/>
            </p:cNvSpPr>
            <p:nvPr/>
          </p:nvSpPr>
          <p:spPr bwMode="auto">
            <a:xfrm flipH="1">
              <a:off x="8484957" y="2322966"/>
              <a:ext cx="990600" cy="1447800"/>
            </a:xfrm>
            <a:custGeom>
              <a:avLst/>
              <a:gdLst>
                <a:gd name="T0" fmla="*/ 0 w 624"/>
                <a:gd name="T1" fmla="*/ 0 h 912"/>
                <a:gd name="T2" fmla="*/ 362902457 w 624"/>
                <a:gd name="T3" fmla="*/ 0 h 912"/>
                <a:gd name="T4" fmla="*/ 1209674924 w 624"/>
                <a:gd name="T5" fmla="*/ 2147483647 h 912"/>
                <a:gd name="T6" fmla="*/ 1572577282 w 624"/>
                <a:gd name="T7" fmla="*/ 2147483647 h 912"/>
                <a:gd name="T8" fmla="*/ 0 60000 65536"/>
                <a:gd name="T9" fmla="*/ 0 60000 65536"/>
                <a:gd name="T10" fmla="*/ 0 60000 65536"/>
                <a:gd name="T11" fmla="*/ 0 60000 65536"/>
                <a:gd name="T12" fmla="*/ 0 w 624"/>
                <a:gd name="T13" fmla="*/ 0 h 912"/>
                <a:gd name="T14" fmla="*/ 624 w 624"/>
                <a:gd name="T15" fmla="*/ 912 h 912"/>
              </a:gdLst>
              <a:ahLst/>
              <a:cxnLst>
                <a:cxn ang="T8">
                  <a:pos x="T0" y="T1"/>
                </a:cxn>
                <a:cxn ang="T9">
                  <a:pos x="T2" y="T3"/>
                </a:cxn>
                <a:cxn ang="T10">
                  <a:pos x="T4" y="T5"/>
                </a:cxn>
                <a:cxn ang="T11">
                  <a:pos x="T6" y="T7"/>
                </a:cxn>
              </a:cxnLst>
              <a:rect l="T12" t="T13" r="T14" b="T15"/>
              <a:pathLst>
                <a:path w="624" h="912">
                  <a:moveTo>
                    <a:pt x="0" y="0"/>
                  </a:moveTo>
                  <a:lnTo>
                    <a:pt x="144" y="0"/>
                  </a:lnTo>
                  <a:lnTo>
                    <a:pt x="480" y="912"/>
                  </a:lnTo>
                  <a:lnTo>
                    <a:pt x="624" y="912"/>
                  </a:lnTo>
                </a:path>
              </a:pathLst>
            </a:custGeom>
            <a:noFill/>
            <a:ln w="28575">
              <a:solidFill>
                <a:schemeClr val="tx1"/>
              </a:solidFill>
              <a:round/>
              <a:headEnd/>
              <a:tailEnd/>
            </a:ln>
          </p:spPr>
          <p:txBody>
            <a:bodyPr wrap="none" anchor="ctr">
              <a:spAutoFit/>
            </a:bodyPr>
            <a:lstStyle/>
            <a:p>
              <a:endParaRPr lang="en-US"/>
            </a:p>
          </p:txBody>
        </p:sp>
        <p:grpSp>
          <p:nvGrpSpPr>
            <p:cNvPr id="135" name="Group 64"/>
            <p:cNvGrpSpPr>
              <a:grpSpLocks/>
            </p:cNvGrpSpPr>
            <p:nvPr/>
          </p:nvGrpSpPr>
          <p:grpSpPr bwMode="auto">
            <a:xfrm>
              <a:off x="7489594" y="1922916"/>
              <a:ext cx="461963" cy="731837"/>
              <a:chOff x="3936" y="754"/>
              <a:chExt cx="291" cy="461"/>
            </a:xfrm>
          </p:grpSpPr>
          <p:sp>
            <p:nvSpPr>
              <p:cNvPr id="136" name="Rectangle 10"/>
              <p:cNvSpPr>
                <a:spLocks noChangeArrowheads="1"/>
              </p:cNvSpPr>
              <p:nvPr/>
            </p:nvSpPr>
            <p:spPr bwMode="auto">
              <a:xfrm>
                <a:off x="4127" y="754"/>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grpSp>
            <p:nvGrpSpPr>
              <p:cNvPr id="137" name="Group 51"/>
              <p:cNvGrpSpPr>
                <a:grpSpLocks/>
              </p:cNvGrpSpPr>
              <p:nvPr/>
            </p:nvGrpSpPr>
            <p:grpSpPr bwMode="auto">
              <a:xfrm>
                <a:off x="4035" y="917"/>
                <a:ext cx="188" cy="144"/>
                <a:chOff x="4035" y="917"/>
                <a:chExt cx="188" cy="144"/>
              </a:xfrm>
            </p:grpSpPr>
            <p:sp>
              <p:nvSpPr>
                <p:cNvPr id="142" name="Rectangle 37"/>
                <p:cNvSpPr>
                  <a:spLocks noChangeArrowheads="1"/>
                </p:cNvSpPr>
                <p:nvPr/>
              </p:nvSpPr>
              <p:spPr bwMode="auto">
                <a:xfrm>
                  <a:off x="4127" y="917"/>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43" name="Rectangle 41"/>
                <p:cNvSpPr>
                  <a:spLocks noChangeArrowheads="1"/>
                </p:cNvSpPr>
                <p:nvPr/>
              </p:nvSpPr>
              <p:spPr bwMode="auto">
                <a:xfrm>
                  <a:off x="4035" y="917"/>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grpSp>
          <p:grpSp>
            <p:nvGrpSpPr>
              <p:cNvPr id="138" name="Group 50"/>
              <p:cNvGrpSpPr>
                <a:grpSpLocks/>
              </p:cNvGrpSpPr>
              <p:nvPr/>
            </p:nvGrpSpPr>
            <p:grpSpPr bwMode="auto">
              <a:xfrm>
                <a:off x="3936" y="1071"/>
                <a:ext cx="291" cy="144"/>
                <a:chOff x="3936" y="1071"/>
                <a:chExt cx="291" cy="144"/>
              </a:xfrm>
            </p:grpSpPr>
            <p:sp>
              <p:nvSpPr>
                <p:cNvPr id="139" name="Rectangle 45"/>
                <p:cNvSpPr>
                  <a:spLocks noChangeArrowheads="1"/>
                </p:cNvSpPr>
                <p:nvPr/>
              </p:nvSpPr>
              <p:spPr bwMode="auto">
                <a:xfrm>
                  <a:off x="3936" y="1071"/>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40" name="Rectangle 47"/>
                <p:cNvSpPr>
                  <a:spLocks noChangeArrowheads="1"/>
                </p:cNvSpPr>
                <p:nvPr/>
              </p:nvSpPr>
              <p:spPr bwMode="auto">
                <a:xfrm>
                  <a:off x="4036" y="1071"/>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41" name="Rectangle 49"/>
                <p:cNvSpPr>
                  <a:spLocks noChangeArrowheads="1"/>
                </p:cNvSpPr>
                <p:nvPr/>
              </p:nvSpPr>
              <p:spPr bwMode="auto">
                <a:xfrm>
                  <a:off x="4131" y="1071"/>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grpSp>
        <p:grpSp>
          <p:nvGrpSpPr>
            <p:cNvPr id="156" name="Group 74"/>
            <p:cNvGrpSpPr>
              <a:grpSpLocks/>
            </p:cNvGrpSpPr>
            <p:nvPr/>
          </p:nvGrpSpPr>
          <p:grpSpPr bwMode="auto">
            <a:xfrm>
              <a:off x="7503882" y="2743653"/>
              <a:ext cx="447675" cy="746125"/>
              <a:chOff x="3932" y="1253"/>
              <a:chExt cx="282" cy="470"/>
            </a:xfrm>
          </p:grpSpPr>
          <p:sp>
            <p:nvSpPr>
              <p:cNvPr id="157" name="Rectangle 54"/>
              <p:cNvSpPr>
                <a:spLocks noChangeArrowheads="1"/>
              </p:cNvSpPr>
              <p:nvPr/>
            </p:nvSpPr>
            <p:spPr bwMode="auto">
              <a:xfrm>
                <a:off x="4114" y="1416"/>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grpSp>
            <p:nvGrpSpPr>
              <p:cNvPr id="158" name="Group 63"/>
              <p:cNvGrpSpPr>
                <a:grpSpLocks/>
              </p:cNvGrpSpPr>
              <p:nvPr/>
            </p:nvGrpSpPr>
            <p:grpSpPr bwMode="auto">
              <a:xfrm>
                <a:off x="4023" y="1579"/>
                <a:ext cx="191" cy="144"/>
                <a:chOff x="4023" y="1579"/>
                <a:chExt cx="191" cy="144"/>
              </a:xfrm>
            </p:grpSpPr>
            <p:sp>
              <p:nvSpPr>
                <p:cNvPr id="164" name="Rectangle 58"/>
                <p:cNvSpPr>
                  <a:spLocks noChangeArrowheads="1"/>
                </p:cNvSpPr>
                <p:nvPr/>
              </p:nvSpPr>
              <p:spPr bwMode="auto">
                <a:xfrm>
                  <a:off x="4023" y="1579"/>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69" name="Rectangle 59"/>
                <p:cNvSpPr>
                  <a:spLocks noChangeArrowheads="1"/>
                </p:cNvSpPr>
                <p:nvPr/>
              </p:nvSpPr>
              <p:spPr bwMode="auto">
                <a:xfrm>
                  <a:off x="4118" y="1579"/>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grpSp>
            <p:nvGrpSpPr>
              <p:cNvPr id="159" name="Group 62"/>
              <p:cNvGrpSpPr>
                <a:grpSpLocks/>
              </p:cNvGrpSpPr>
              <p:nvPr/>
            </p:nvGrpSpPr>
            <p:grpSpPr bwMode="auto">
              <a:xfrm>
                <a:off x="3932" y="1253"/>
                <a:ext cx="278" cy="144"/>
                <a:chOff x="3932" y="1253"/>
                <a:chExt cx="278" cy="144"/>
              </a:xfrm>
            </p:grpSpPr>
            <p:sp>
              <p:nvSpPr>
                <p:cNvPr id="160" name="Rectangle 52"/>
                <p:cNvSpPr>
                  <a:spLocks noChangeArrowheads="1"/>
                </p:cNvSpPr>
                <p:nvPr/>
              </p:nvSpPr>
              <p:spPr bwMode="auto">
                <a:xfrm>
                  <a:off x="4114" y="1253"/>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61" name="Rectangle 60"/>
                <p:cNvSpPr>
                  <a:spLocks noChangeArrowheads="1"/>
                </p:cNvSpPr>
                <p:nvPr/>
              </p:nvSpPr>
              <p:spPr bwMode="auto">
                <a:xfrm>
                  <a:off x="4023" y="1253"/>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63" name="Rectangle 61"/>
                <p:cNvSpPr>
                  <a:spLocks noChangeArrowheads="1"/>
                </p:cNvSpPr>
                <p:nvPr/>
              </p:nvSpPr>
              <p:spPr bwMode="auto">
                <a:xfrm>
                  <a:off x="3932" y="1253"/>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grpSp>
        </p:grpSp>
        <p:grpSp>
          <p:nvGrpSpPr>
            <p:cNvPr id="170" name="Group 75"/>
            <p:cNvGrpSpPr>
              <a:grpSpLocks/>
            </p:cNvGrpSpPr>
            <p:nvPr/>
          </p:nvGrpSpPr>
          <p:grpSpPr bwMode="auto">
            <a:xfrm>
              <a:off x="7495944" y="3596141"/>
              <a:ext cx="455613" cy="731837"/>
              <a:chOff x="3923" y="1799"/>
              <a:chExt cx="287" cy="461"/>
            </a:xfrm>
          </p:grpSpPr>
          <p:sp>
            <p:nvSpPr>
              <p:cNvPr id="171" name="Rectangle 66"/>
              <p:cNvSpPr>
                <a:spLocks noChangeArrowheads="1"/>
              </p:cNvSpPr>
              <p:nvPr/>
            </p:nvSpPr>
            <p:spPr bwMode="auto">
              <a:xfrm>
                <a:off x="4114" y="1799"/>
                <a:ext cx="96" cy="144"/>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grpSp>
            <p:nvGrpSpPr>
              <p:cNvPr id="172" name="Group 67"/>
              <p:cNvGrpSpPr>
                <a:grpSpLocks/>
              </p:cNvGrpSpPr>
              <p:nvPr/>
            </p:nvGrpSpPr>
            <p:grpSpPr bwMode="auto">
              <a:xfrm>
                <a:off x="4022" y="1953"/>
                <a:ext cx="188" cy="144"/>
                <a:chOff x="4035" y="917"/>
                <a:chExt cx="188" cy="144"/>
              </a:xfrm>
            </p:grpSpPr>
            <p:sp>
              <p:nvSpPr>
                <p:cNvPr id="176" name="Rectangle 68"/>
                <p:cNvSpPr>
                  <a:spLocks noChangeArrowheads="1"/>
                </p:cNvSpPr>
                <p:nvPr/>
              </p:nvSpPr>
              <p:spPr bwMode="auto">
                <a:xfrm>
                  <a:off x="4127" y="917"/>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77" name="Rectangle 69"/>
                <p:cNvSpPr>
                  <a:spLocks noChangeArrowheads="1"/>
                </p:cNvSpPr>
                <p:nvPr/>
              </p:nvSpPr>
              <p:spPr bwMode="auto">
                <a:xfrm>
                  <a:off x="4035" y="917"/>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grpSp>
          <p:sp>
            <p:nvSpPr>
              <p:cNvPr id="173" name="Rectangle 71"/>
              <p:cNvSpPr>
                <a:spLocks noChangeArrowheads="1"/>
              </p:cNvSpPr>
              <p:nvPr/>
            </p:nvSpPr>
            <p:spPr bwMode="auto">
              <a:xfrm>
                <a:off x="3923" y="2116"/>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74" name="Rectangle 72"/>
              <p:cNvSpPr>
                <a:spLocks noChangeArrowheads="1"/>
              </p:cNvSpPr>
              <p:nvPr/>
            </p:nvSpPr>
            <p:spPr bwMode="auto">
              <a:xfrm>
                <a:off x="4014" y="2116"/>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75" name="Rectangle 73"/>
              <p:cNvSpPr>
                <a:spLocks noChangeArrowheads="1"/>
              </p:cNvSpPr>
              <p:nvPr/>
            </p:nvSpPr>
            <p:spPr bwMode="auto">
              <a:xfrm>
                <a:off x="4109" y="2116"/>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sp>
          <p:nvSpPr>
            <p:cNvPr id="178" name="Freeform 77"/>
            <p:cNvSpPr>
              <a:spLocks/>
            </p:cNvSpPr>
            <p:nvPr/>
          </p:nvSpPr>
          <p:spPr bwMode="auto">
            <a:xfrm>
              <a:off x="7167332" y="1880053"/>
              <a:ext cx="863600" cy="803275"/>
            </a:xfrm>
            <a:custGeom>
              <a:avLst/>
              <a:gdLst>
                <a:gd name="T0" fmla="*/ 0 w 544"/>
                <a:gd name="T1" fmla="*/ 0 h 544"/>
                <a:gd name="T2" fmla="*/ 1370964782 w 544"/>
                <a:gd name="T3" fmla="*/ 0 h 544"/>
                <a:gd name="T4" fmla="*/ 1370964782 w 544"/>
                <a:gd name="T5" fmla="*/ 1186122494 h 544"/>
                <a:gd name="T6" fmla="*/ 0 w 544"/>
                <a:gd name="T7" fmla="*/ 1186122494 h 544"/>
                <a:gd name="T8" fmla="*/ 0 60000 65536"/>
                <a:gd name="T9" fmla="*/ 0 60000 65536"/>
                <a:gd name="T10" fmla="*/ 0 60000 65536"/>
                <a:gd name="T11" fmla="*/ 0 60000 65536"/>
                <a:gd name="T12" fmla="*/ 0 w 544"/>
                <a:gd name="T13" fmla="*/ 0 h 544"/>
                <a:gd name="T14" fmla="*/ 544 w 544"/>
                <a:gd name="T15" fmla="*/ 544 h 544"/>
              </a:gdLst>
              <a:ahLst/>
              <a:cxnLst>
                <a:cxn ang="T8">
                  <a:pos x="T0" y="T1"/>
                </a:cxn>
                <a:cxn ang="T9">
                  <a:pos x="T2" y="T3"/>
                </a:cxn>
                <a:cxn ang="T10">
                  <a:pos x="T4" y="T5"/>
                </a:cxn>
                <a:cxn ang="T11">
                  <a:pos x="T6" y="T7"/>
                </a:cxn>
              </a:cxnLst>
              <a:rect l="T12" t="T13" r="T14" b="T15"/>
              <a:pathLst>
                <a:path w="544" h="544">
                  <a:moveTo>
                    <a:pt x="0" y="0"/>
                  </a:moveTo>
                  <a:lnTo>
                    <a:pt x="544" y="0"/>
                  </a:lnTo>
                  <a:lnTo>
                    <a:pt x="544" y="544"/>
                  </a:lnTo>
                  <a:lnTo>
                    <a:pt x="0" y="544"/>
                  </a:lnTo>
                </a:path>
              </a:pathLst>
            </a:custGeom>
            <a:noFill/>
            <a:ln w="9525">
              <a:solidFill>
                <a:schemeClr val="tx1"/>
              </a:solidFill>
              <a:round/>
              <a:headEnd/>
              <a:tailEnd/>
            </a:ln>
          </p:spPr>
          <p:txBody>
            <a:bodyPr anchor="ctr"/>
            <a:lstStyle/>
            <a:p>
              <a:endParaRPr lang="en-US"/>
            </a:p>
          </p:txBody>
        </p:sp>
        <p:sp>
          <p:nvSpPr>
            <p:cNvPr id="179" name="Freeform 78"/>
            <p:cNvSpPr>
              <a:spLocks/>
            </p:cNvSpPr>
            <p:nvPr/>
          </p:nvSpPr>
          <p:spPr bwMode="auto">
            <a:xfrm>
              <a:off x="7167332" y="2718253"/>
              <a:ext cx="863600" cy="803275"/>
            </a:xfrm>
            <a:custGeom>
              <a:avLst/>
              <a:gdLst>
                <a:gd name="T0" fmla="*/ 0 w 544"/>
                <a:gd name="T1" fmla="*/ 0 h 544"/>
                <a:gd name="T2" fmla="*/ 1370964782 w 544"/>
                <a:gd name="T3" fmla="*/ 0 h 544"/>
                <a:gd name="T4" fmla="*/ 1370964782 w 544"/>
                <a:gd name="T5" fmla="*/ 1186122494 h 544"/>
                <a:gd name="T6" fmla="*/ 0 w 544"/>
                <a:gd name="T7" fmla="*/ 1186122494 h 544"/>
                <a:gd name="T8" fmla="*/ 0 60000 65536"/>
                <a:gd name="T9" fmla="*/ 0 60000 65536"/>
                <a:gd name="T10" fmla="*/ 0 60000 65536"/>
                <a:gd name="T11" fmla="*/ 0 60000 65536"/>
                <a:gd name="T12" fmla="*/ 0 w 544"/>
                <a:gd name="T13" fmla="*/ 0 h 544"/>
                <a:gd name="T14" fmla="*/ 544 w 544"/>
                <a:gd name="T15" fmla="*/ 544 h 544"/>
              </a:gdLst>
              <a:ahLst/>
              <a:cxnLst>
                <a:cxn ang="T8">
                  <a:pos x="T0" y="T1"/>
                </a:cxn>
                <a:cxn ang="T9">
                  <a:pos x="T2" y="T3"/>
                </a:cxn>
                <a:cxn ang="T10">
                  <a:pos x="T4" y="T5"/>
                </a:cxn>
                <a:cxn ang="T11">
                  <a:pos x="T6" y="T7"/>
                </a:cxn>
              </a:cxnLst>
              <a:rect l="T12" t="T13" r="T14" b="T15"/>
              <a:pathLst>
                <a:path w="544" h="544">
                  <a:moveTo>
                    <a:pt x="0" y="0"/>
                  </a:moveTo>
                  <a:lnTo>
                    <a:pt x="544" y="0"/>
                  </a:lnTo>
                  <a:lnTo>
                    <a:pt x="544" y="544"/>
                  </a:lnTo>
                  <a:lnTo>
                    <a:pt x="0" y="544"/>
                  </a:lnTo>
                </a:path>
              </a:pathLst>
            </a:custGeom>
            <a:noFill/>
            <a:ln w="9525">
              <a:solidFill>
                <a:schemeClr val="tx1"/>
              </a:solidFill>
              <a:round/>
              <a:headEnd/>
              <a:tailEnd/>
            </a:ln>
          </p:spPr>
          <p:txBody>
            <a:bodyPr anchor="ctr"/>
            <a:lstStyle/>
            <a:p>
              <a:endParaRPr lang="en-US"/>
            </a:p>
          </p:txBody>
        </p:sp>
        <p:sp>
          <p:nvSpPr>
            <p:cNvPr id="180" name="Freeform 79"/>
            <p:cNvSpPr>
              <a:spLocks/>
            </p:cNvSpPr>
            <p:nvPr/>
          </p:nvSpPr>
          <p:spPr bwMode="auto">
            <a:xfrm>
              <a:off x="7167332" y="3556453"/>
              <a:ext cx="863600" cy="803275"/>
            </a:xfrm>
            <a:custGeom>
              <a:avLst/>
              <a:gdLst>
                <a:gd name="T0" fmla="*/ 0 w 544"/>
                <a:gd name="T1" fmla="*/ 0 h 544"/>
                <a:gd name="T2" fmla="*/ 1370964782 w 544"/>
                <a:gd name="T3" fmla="*/ 0 h 544"/>
                <a:gd name="T4" fmla="*/ 1370964782 w 544"/>
                <a:gd name="T5" fmla="*/ 1186122494 h 544"/>
                <a:gd name="T6" fmla="*/ 0 w 544"/>
                <a:gd name="T7" fmla="*/ 1186122494 h 544"/>
                <a:gd name="T8" fmla="*/ 0 60000 65536"/>
                <a:gd name="T9" fmla="*/ 0 60000 65536"/>
                <a:gd name="T10" fmla="*/ 0 60000 65536"/>
                <a:gd name="T11" fmla="*/ 0 60000 65536"/>
                <a:gd name="T12" fmla="*/ 0 w 544"/>
                <a:gd name="T13" fmla="*/ 0 h 544"/>
                <a:gd name="T14" fmla="*/ 544 w 544"/>
                <a:gd name="T15" fmla="*/ 544 h 544"/>
              </a:gdLst>
              <a:ahLst/>
              <a:cxnLst>
                <a:cxn ang="T8">
                  <a:pos x="T0" y="T1"/>
                </a:cxn>
                <a:cxn ang="T9">
                  <a:pos x="T2" y="T3"/>
                </a:cxn>
                <a:cxn ang="T10">
                  <a:pos x="T4" y="T5"/>
                </a:cxn>
                <a:cxn ang="T11">
                  <a:pos x="T6" y="T7"/>
                </a:cxn>
              </a:cxnLst>
              <a:rect l="T12" t="T13" r="T14" b="T15"/>
              <a:pathLst>
                <a:path w="544" h="544">
                  <a:moveTo>
                    <a:pt x="0" y="0"/>
                  </a:moveTo>
                  <a:lnTo>
                    <a:pt x="544" y="0"/>
                  </a:lnTo>
                  <a:lnTo>
                    <a:pt x="544" y="544"/>
                  </a:lnTo>
                  <a:lnTo>
                    <a:pt x="0" y="544"/>
                  </a:lnTo>
                </a:path>
              </a:pathLst>
            </a:custGeom>
            <a:noFill/>
            <a:ln w="9525">
              <a:solidFill>
                <a:schemeClr val="tx1"/>
              </a:solidFill>
              <a:round/>
              <a:headEnd/>
              <a:tailEnd/>
            </a:ln>
          </p:spPr>
          <p:txBody>
            <a:bodyPr anchor="ctr"/>
            <a:lstStyle/>
            <a:p>
              <a:endParaRPr lang="en-US"/>
            </a:p>
          </p:txBody>
        </p:sp>
        <p:sp>
          <p:nvSpPr>
            <p:cNvPr id="181" name="Rectangle 80"/>
            <p:cNvSpPr>
              <a:spLocks noChangeArrowheads="1"/>
            </p:cNvSpPr>
            <p:nvPr/>
          </p:nvSpPr>
          <p:spPr bwMode="auto">
            <a:xfrm>
              <a:off x="8415107" y="5088405"/>
              <a:ext cx="1143000" cy="2362200"/>
            </a:xfrm>
            <a:prstGeom prst="rect">
              <a:avLst/>
            </a:prstGeom>
            <a:noFill/>
            <a:ln w="9525">
              <a:solidFill>
                <a:schemeClr val="tx1"/>
              </a:solidFill>
              <a:miter lim="800000"/>
              <a:headEnd/>
              <a:tailEnd/>
            </a:ln>
          </p:spPr>
          <p:txBody>
            <a:bodyPr wrap="none" anchor="ctr">
              <a:spAutoFit/>
            </a:bodyPr>
            <a:lstStyle/>
            <a:p>
              <a:endParaRPr lang="en-US"/>
            </a:p>
          </p:txBody>
        </p:sp>
        <p:sp>
          <p:nvSpPr>
            <p:cNvPr id="182" name="Rectangle 81"/>
            <p:cNvSpPr>
              <a:spLocks noChangeArrowheads="1"/>
            </p:cNvSpPr>
            <p:nvPr/>
          </p:nvSpPr>
          <p:spPr bwMode="auto">
            <a:xfrm>
              <a:off x="9329507" y="5469405"/>
              <a:ext cx="2286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83" name="Rectangle 82"/>
            <p:cNvSpPr>
              <a:spLocks noChangeArrowheads="1"/>
            </p:cNvSpPr>
            <p:nvPr/>
          </p:nvSpPr>
          <p:spPr bwMode="auto">
            <a:xfrm>
              <a:off x="9329507" y="6155205"/>
              <a:ext cx="228600" cy="228600"/>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84" name="Rectangle 83"/>
            <p:cNvSpPr>
              <a:spLocks noChangeArrowheads="1"/>
            </p:cNvSpPr>
            <p:nvPr/>
          </p:nvSpPr>
          <p:spPr bwMode="auto">
            <a:xfrm>
              <a:off x="9329507" y="6841005"/>
              <a:ext cx="2286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85" name="Rectangle 84"/>
            <p:cNvSpPr>
              <a:spLocks noChangeArrowheads="1"/>
            </p:cNvSpPr>
            <p:nvPr/>
          </p:nvSpPr>
          <p:spPr bwMode="auto">
            <a:xfrm>
              <a:off x="8415107" y="5469405"/>
              <a:ext cx="2286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186" name="Rectangle 85"/>
            <p:cNvSpPr>
              <a:spLocks noChangeArrowheads="1"/>
            </p:cNvSpPr>
            <p:nvPr/>
          </p:nvSpPr>
          <p:spPr bwMode="auto">
            <a:xfrm>
              <a:off x="8415107" y="6155205"/>
              <a:ext cx="228600" cy="228600"/>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87" name="Rectangle 86"/>
            <p:cNvSpPr>
              <a:spLocks noChangeArrowheads="1"/>
            </p:cNvSpPr>
            <p:nvPr/>
          </p:nvSpPr>
          <p:spPr bwMode="auto">
            <a:xfrm>
              <a:off x="8415107" y="6841005"/>
              <a:ext cx="2286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88" name="Freeform 87"/>
            <p:cNvSpPr>
              <a:spLocks/>
            </p:cNvSpPr>
            <p:nvPr/>
          </p:nvSpPr>
          <p:spPr bwMode="auto">
            <a:xfrm>
              <a:off x="8491307" y="5545605"/>
              <a:ext cx="990600" cy="1447800"/>
            </a:xfrm>
            <a:custGeom>
              <a:avLst/>
              <a:gdLst>
                <a:gd name="T0" fmla="*/ 0 w 624"/>
                <a:gd name="T1" fmla="*/ 0 h 912"/>
                <a:gd name="T2" fmla="*/ 362902457 w 624"/>
                <a:gd name="T3" fmla="*/ 0 h 912"/>
                <a:gd name="T4" fmla="*/ 1209674924 w 624"/>
                <a:gd name="T5" fmla="*/ 2147483647 h 912"/>
                <a:gd name="T6" fmla="*/ 1572577282 w 624"/>
                <a:gd name="T7" fmla="*/ 2147483647 h 912"/>
                <a:gd name="T8" fmla="*/ 0 60000 65536"/>
                <a:gd name="T9" fmla="*/ 0 60000 65536"/>
                <a:gd name="T10" fmla="*/ 0 60000 65536"/>
                <a:gd name="T11" fmla="*/ 0 60000 65536"/>
                <a:gd name="T12" fmla="*/ 0 w 624"/>
                <a:gd name="T13" fmla="*/ 0 h 912"/>
                <a:gd name="T14" fmla="*/ 624 w 624"/>
                <a:gd name="T15" fmla="*/ 912 h 912"/>
              </a:gdLst>
              <a:ahLst/>
              <a:cxnLst>
                <a:cxn ang="T8">
                  <a:pos x="T0" y="T1"/>
                </a:cxn>
                <a:cxn ang="T9">
                  <a:pos x="T2" y="T3"/>
                </a:cxn>
                <a:cxn ang="T10">
                  <a:pos x="T4" y="T5"/>
                </a:cxn>
                <a:cxn ang="T11">
                  <a:pos x="T6" y="T7"/>
                </a:cxn>
              </a:cxnLst>
              <a:rect l="T12" t="T13" r="T14" b="T15"/>
              <a:pathLst>
                <a:path w="624" h="912">
                  <a:moveTo>
                    <a:pt x="0" y="0"/>
                  </a:moveTo>
                  <a:lnTo>
                    <a:pt x="144" y="0"/>
                  </a:lnTo>
                  <a:lnTo>
                    <a:pt x="480" y="912"/>
                  </a:lnTo>
                  <a:lnTo>
                    <a:pt x="624" y="912"/>
                  </a:lnTo>
                </a:path>
              </a:pathLst>
            </a:custGeom>
            <a:noFill/>
            <a:ln w="28575">
              <a:solidFill>
                <a:schemeClr val="tx1"/>
              </a:solidFill>
              <a:round/>
              <a:headEnd/>
              <a:tailEnd/>
            </a:ln>
          </p:spPr>
          <p:txBody>
            <a:bodyPr wrap="none" anchor="ctr">
              <a:spAutoFit/>
            </a:bodyPr>
            <a:lstStyle/>
            <a:p>
              <a:endParaRPr lang="en-US"/>
            </a:p>
          </p:txBody>
        </p:sp>
        <p:sp>
          <p:nvSpPr>
            <p:cNvPr id="189" name="Freeform 88"/>
            <p:cNvSpPr>
              <a:spLocks/>
            </p:cNvSpPr>
            <p:nvPr/>
          </p:nvSpPr>
          <p:spPr bwMode="auto">
            <a:xfrm flipH="1">
              <a:off x="8491307" y="5545605"/>
              <a:ext cx="990600" cy="1447800"/>
            </a:xfrm>
            <a:custGeom>
              <a:avLst/>
              <a:gdLst>
                <a:gd name="T0" fmla="*/ 0 w 624"/>
                <a:gd name="T1" fmla="*/ 0 h 912"/>
                <a:gd name="T2" fmla="*/ 362902457 w 624"/>
                <a:gd name="T3" fmla="*/ 0 h 912"/>
                <a:gd name="T4" fmla="*/ 1209674924 w 624"/>
                <a:gd name="T5" fmla="*/ 2147483647 h 912"/>
                <a:gd name="T6" fmla="*/ 1572577282 w 624"/>
                <a:gd name="T7" fmla="*/ 2147483647 h 912"/>
                <a:gd name="T8" fmla="*/ 0 60000 65536"/>
                <a:gd name="T9" fmla="*/ 0 60000 65536"/>
                <a:gd name="T10" fmla="*/ 0 60000 65536"/>
                <a:gd name="T11" fmla="*/ 0 60000 65536"/>
                <a:gd name="T12" fmla="*/ 0 w 624"/>
                <a:gd name="T13" fmla="*/ 0 h 912"/>
                <a:gd name="T14" fmla="*/ 624 w 624"/>
                <a:gd name="T15" fmla="*/ 912 h 912"/>
              </a:gdLst>
              <a:ahLst/>
              <a:cxnLst>
                <a:cxn ang="T8">
                  <a:pos x="T0" y="T1"/>
                </a:cxn>
                <a:cxn ang="T9">
                  <a:pos x="T2" y="T3"/>
                </a:cxn>
                <a:cxn ang="T10">
                  <a:pos x="T4" y="T5"/>
                </a:cxn>
                <a:cxn ang="T11">
                  <a:pos x="T6" y="T7"/>
                </a:cxn>
              </a:cxnLst>
              <a:rect l="T12" t="T13" r="T14" b="T15"/>
              <a:pathLst>
                <a:path w="624" h="912">
                  <a:moveTo>
                    <a:pt x="0" y="0"/>
                  </a:moveTo>
                  <a:lnTo>
                    <a:pt x="144" y="0"/>
                  </a:lnTo>
                  <a:lnTo>
                    <a:pt x="480" y="912"/>
                  </a:lnTo>
                  <a:lnTo>
                    <a:pt x="624" y="912"/>
                  </a:lnTo>
                </a:path>
              </a:pathLst>
            </a:custGeom>
            <a:noFill/>
            <a:ln w="28575">
              <a:solidFill>
                <a:schemeClr val="tx1"/>
              </a:solidFill>
              <a:round/>
              <a:headEnd/>
              <a:tailEnd/>
            </a:ln>
          </p:spPr>
          <p:txBody>
            <a:bodyPr wrap="none" anchor="ctr">
              <a:spAutoFit/>
            </a:bodyPr>
            <a:lstStyle/>
            <a:p>
              <a:endParaRPr lang="en-US"/>
            </a:p>
          </p:txBody>
        </p:sp>
        <p:sp>
          <p:nvSpPr>
            <p:cNvPr id="190" name="Rectangle 90"/>
            <p:cNvSpPr>
              <a:spLocks noChangeArrowheads="1"/>
            </p:cNvSpPr>
            <p:nvPr/>
          </p:nvSpPr>
          <p:spPr bwMode="auto">
            <a:xfrm>
              <a:off x="7799157" y="5145555"/>
              <a:ext cx="1524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grpSp>
          <p:nvGrpSpPr>
            <p:cNvPr id="191" name="Group 91"/>
            <p:cNvGrpSpPr>
              <a:grpSpLocks/>
            </p:cNvGrpSpPr>
            <p:nvPr/>
          </p:nvGrpSpPr>
          <p:grpSpPr bwMode="auto">
            <a:xfrm>
              <a:off x="7653107" y="5404317"/>
              <a:ext cx="298450" cy="228600"/>
              <a:chOff x="4035" y="917"/>
              <a:chExt cx="188" cy="144"/>
            </a:xfrm>
          </p:grpSpPr>
          <p:sp>
            <p:nvSpPr>
              <p:cNvPr id="192" name="Rectangle 92"/>
              <p:cNvSpPr>
                <a:spLocks noChangeArrowheads="1"/>
              </p:cNvSpPr>
              <p:nvPr/>
            </p:nvSpPr>
            <p:spPr bwMode="auto">
              <a:xfrm>
                <a:off x="4127" y="917"/>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193" name="Rectangle 93"/>
              <p:cNvSpPr>
                <a:spLocks noChangeArrowheads="1"/>
              </p:cNvSpPr>
              <p:nvPr/>
            </p:nvSpPr>
            <p:spPr bwMode="auto">
              <a:xfrm>
                <a:off x="4035" y="917"/>
                <a:ext cx="96" cy="144"/>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grpSp>
        <p:sp>
          <p:nvSpPr>
            <p:cNvPr id="194" name="Rectangle 96"/>
            <p:cNvSpPr>
              <a:spLocks noChangeArrowheads="1"/>
            </p:cNvSpPr>
            <p:nvPr/>
          </p:nvSpPr>
          <p:spPr bwMode="auto">
            <a:xfrm>
              <a:off x="7654694" y="5648792"/>
              <a:ext cx="1524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95" name="Rectangle 97"/>
            <p:cNvSpPr>
              <a:spLocks noChangeArrowheads="1"/>
            </p:cNvSpPr>
            <p:nvPr/>
          </p:nvSpPr>
          <p:spPr bwMode="auto">
            <a:xfrm>
              <a:off x="7805507" y="5648792"/>
              <a:ext cx="1524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96" name="Rectangle 99"/>
            <p:cNvSpPr>
              <a:spLocks noChangeArrowheads="1"/>
            </p:cNvSpPr>
            <p:nvPr/>
          </p:nvSpPr>
          <p:spPr bwMode="auto">
            <a:xfrm>
              <a:off x="7799157" y="6225055"/>
              <a:ext cx="152400" cy="228600"/>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grpSp>
          <p:nvGrpSpPr>
            <p:cNvPr id="197" name="Group 100"/>
            <p:cNvGrpSpPr>
              <a:grpSpLocks/>
            </p:cNvGrpSpPr>
            <p:nvPr/>
          </p:nvGrpSpPr>
          <p:grpSpPr bwMode="auto">
            <a:xfrm>
              <a:off x="7654694" y="6483817"/>
              <a:ext cx="303213" cy="228600"/>
              <a:chOff x="4023" y="1579"/>
              <a:chExt cx="191" cy="144"/>
            </a:xfrm>
          </p:grpSpPr>
          <p:sp>
            <p:nvSpPr>
              <p:cNvPr id="198" name="Rectangle 101"/>
              <p:cNvSpPr>
                <a:spLocks noChangeArrowheads="1"/>
              </p:cNvSpPr>
              <p:nvPr/>
            </p:nvSpPr>
            <p:spPr bwMode="auto">
              <a:xfrm>
                <a:off x="4023" y="1579"/>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199" name="Rectangle 102"/>
              <p:cNvSpPr>
                <a:spLocks noChangeArrowheads="1"/>
              </p:cNvSpPr>
              <p:nvPr/>
            </p:nvSpPr>
            <p:spPr bwMode="auto">
              <a:xfrm>
                <a:off x="4118" y="1579"/>
                <a:ext cx="96" cy="144"/>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grpSp>
        <p:sp>
          <p:nvSpPr>
            <p:cNvPr id="200" name="Rectangle 104"/>
            <p:cNvSpPr>
              <a:spLocks noChangeArrowheads="1"/>
            </p:cNvSpPr>
            <p:nvPr/>
          </p:nvSpPr>
          <p:spPr bwMode="auto">
            <a:xfrm>
              <a:off x="7799157" y="5966292"/>
              <a:ext cx="1524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201" name="Rectangle 105"/>
            <p:cNvSpPr>
              <a:spLocks noChangeArrowheads="1"/>
            </p:cNvSpPr>
            <p:nvPr/>
          </p:nvSpPr>
          <p:spPr bwMode="auto">
            <a:xfrm>
              <a:off x="7654694" y="5966292"/>
              <a:ext cx="1524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204" name="Rectangle 106"/>
            <p:cNvSpPr>
              <a:spLocks noChangeArrowheads="1"/>
            </p:cNvSpPr>
            <p:nvPr/>
          </p:nvSpPr>
          <p:spPr bwMode="auto">
            <a:xfrm>
              <a:off x="9764482" y="5467817"/>
              <a:ext cx="1524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206" name="Rectangle 108"/>
            <p:cNvSpPr>
              <a:spLocks noChangeArrowheads="1"/>
            </p:cNvSpPr>
            <p:nvPr/>
          </p:nvSpPr>
          <p:spPr bwMode="auto">
            <a:xfrm>
              <a:off x="7805507" y="6818780"/>
              <a:ext cx="152400" cy="228600"/>
            </a:xfrm>
            <a:prstGeom prst="rect">
              <a:avLst/>
            </a:prstGeom>
            <a:solidFill>
              <a:srgbClr val="FF0000"/>
            </a:solidFill>
            <a:ln w="9525">
              <a:solidFill>
                <a:schemeClr val="tx1"/>
              </a:solidFill>
              <a:miter lim="800000"/>
              <a:headEnd/>
              <a:tailEnd/>
            </a:ln>
          </p:spPr>
          <p:txBody>
            <a:bodyPr wrap="none" anchor="ctr">
              <a:spAutoFit/>
            </a:bodyPr>
            <a:lstStyle/>
            <a:p>
              <a:endParaRPr lang="en-US"/>
            </a:p>
          </p:txBody>
        </p:sp>
        <p:sp>
          <p:nvSpPr>
            <p:cNvPr id="208" name="Rectangle 110"/>
            <p:cNvSpPr>
              <a:spLocks noChangeArrowheads="1"/>
            </p:cNvSpPr>
            <p:nvPr/>
          </p:nvSpPr>
          <p:spPr bwMode="auto">
            <a:xfrm>
              <a:off x="7805507" y="7063255"/>
              <a:ext cx="152400" cy="228600"/>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212" name="Rectangle 111"/>
            <p:cNvSpPr>
              <a:spLocks noChangeArrowheads="1"/>
            </p:cNvSpPr>
            <p:nvPr/>
          </p:nvSpPr>
          <p:spPr bwMode="auto">
            <a:xfrm>
              <a:off x="9764482" y="6159967"/>
              <a:ext cx="152400" cy="228600"/>
            </a:xfrm>
            <a:prstGeom prst="rect">
              <a:avLst/>
            </a:prstGeom>
            <a:solidFill>
              <a:schemeClr val="hlink"/>
            </a:solidFill>
            <a:ln w="9525">
              <a:solidFill>
                <a:schemeClr val="tx1"/>
              </a:solidFill>
              <a:miter lim="800000"/>
              <a:headEnd/>
              <a:tailEnd/>
            </a:ln>
          </p:spPr>
          <p:txBody>
            <a:bodyPr wrap="none" anchor="ctr">
              <a:spAutoFit/>
            </a:bodyPr>
            <a:lstStyle/>
            <a:p>
              <a:endParaRPr lang="en-US"/>
            </a:p>
          </p:txBody>
        </p:sp>
        <p:sp>
          <p:nvSpPr>
            <p:cNvPr id="216" name="Rectangle 112"/>
            <p:cNvSpPr>
              <a:spLocks noChangeArrowheads="1"/>
            </p:cNvSpPr>
            <p:nvPr/>
          </p:nvSpPr>
          <p:spPr bwMode="auto">
            <a:xfrm>
              <a:off x="7502294" y="7322017"/>
              <a:ext cx="1524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219" name="Rectangle 113"/>
            <p:cNvSpPr>
              <a:spLocks noChangeArrowheads="1"/>
            </p:cNvSpPr>
            <p:nvPr/>
          </p:nvSpPr>
          <p:spPr bwMode="auto">
            <a:xfrm>
              <a:off x="7646757" y="7322017"/>
              <a:ext cx="1524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221" name="Rectangle 114"/>
            <p:cNvSpPr>
              <a:spLocks noChangeArrowheads="1"/>
            </p:cNvSpPr>
            <p:nvPr/>
          </p:nvSpPr>
          <p:spPr bwMode="auto">
            <a:xfrm>
              <a:off x="7797569" y="7322017"/>
              <a:ext cx="1524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223" name="Freeform 115"/>
            <p:cNvSpPr>
              <a:spLocks/>
            </p:cNvSpPr>
            <p:nvPr/>
          </p:nvSpPr>
          <p:spPr bwMode="auto">
            <a:xfrm>
              <a:off x="7173682" y="5102692"/>
              <a:ext cx="863600" cy="803275"/>
            </a:xfrm>
            <a:custGeom>
              <a:avLst/>
              <a:gdLst>
                <a:gd name="T0" fmla="*/ 0 w 544"/>
                <a:gd name="T1" fmla="*/ 0 h 544"/>
                <a:gd name="T2" fmla="*/ 1370964782 w 544"/>
                <a:gd name="T3" fmla="*/ 0 h 544"/>
                <a:gd name="T4" fmla="*/ 1370964782 w 544"/>
                <a:gd name="T5" fmla="*/ 1186122494 h 544"/>
                <a:gd name="T6" fmla="*/ 0 w 544"/>
                <a:gd name="T7" fmla="*/ 1186122494 h 544"/>
                <a:gd name="T8" fmla="*/ 0 60000 65536"/>
                <a:gd name="T9" fmla="*/ 0 60000 65536"/>
                <a:gd name="T10" fmla="*/ 0 60000 65536"/>
                <a:gd name="T11" fmla="*/ 0 60000 65536"/>
                <a:gd name="T12" fmla="*/ 0 w 544"/>
                <a:gd name="T13" fmla="*/ 0 h 544"/>
                <a:gd name="T14" fmla="*/ 544 w 544"/>
                <a:gd name="T15" fmla="*/ 544 h 544"/>
              </a:gdLst>
              <a:ahLst/>
              <a:cxnLst>
                <a:cxn ang="T8">
                  <a:pos x="T0" y="T1"/>
                </a:cxn>
                <a:cxn ang="T9">
                  <a:pos x="T2" y="T3"/>
                </a:cxn>
                <a:cxn ang="T10">
                  <a:pos x="T4" y="T5"/>
                </a:cxn>
                <a:cxn ang="T11">
                  <a:pos x="T6" y="T7"/>
                </a:cxn>
              </a:cxnLst>
              <a:rect l="T12" t="T13" r="T14" b="T15"/>
              <a:pathLst>
                <a:path w="544" h="544">
                  <a:moveTo>
                    <a:pt x="0" y="0"/>
                  </a:moveTo>
                  <a:lnTo>
                    <a:pt x="544" y="0"/>
                  </a:lnTo>
                  <a:lnTo>
                    <a:pt x="544" y="544"/>
                  </a:lnTo>
                  <a:lnTo>
                    <a:pt x="0" y="544"/>
                  </a:lnTo>
                </a:path>
              </a:pathLst>
            </a:custGeom>
            <a:noFill/>
            <a:ln w="9525">
              <a:solidFill>
                <a:schemeClr val="tx1"/>
              </a:solidFill>
              <a:round/>
              <a:headEnd/>
              <a:tailEnd/>
            </a:ln>
          </p:spPr>
          <p:txBody>
            <a:bodyPr anchor="ctr"/>
            <a:lstStyle/>
            <a:p>
              <a:endParaRPr lang="en-US"/>
            </a:p>
          </p:txBody>
        </p:sp>
        <p:sp>
          <p:nvSpPr>
            <p:cNvPr id="227" name="Freeform 116"/>
            <p:cNvSpPr>
              <a:spLocks/>
            </p:cNvSpPr>
            <p:nvPr/>
          </p:nvSpPr>
          <p:spPr bwMode="auto">
            <a:xfrm>
              <a:off x="7173682" y="5940892"/>
              <a:ext cx="863600" cy="803275"/>
            </a:xfrm>
            <a:custGeom>
              <a:avLst/>
              <a:gdLst>
                <a:gd name="T0" fmla="*/ 0 w 544"/>
                <a:gd name="T1" fmla="*/ 0 h 544"/>
                <a:gd name="T2" fmla="*/ 1370964782 w 544"/>
                <a:gd name="T3" fmla="*/ 0 h 544"/>
                <a:gd name="T4" fmla="*/ 1370964782 w 544"/>
                <a:gd name="T5" fmla="*/ 1186122494 h 544"/>
                <a:gd name="T6" fmla="*/ 0 w 544"/>
                <a:gd name="T7" fmla="*/ 1186122494 h 544"/>
                <a:gd name="T8" fmla="*/ 0 60000 65536"/>
                <a:gd name="T9" fmla="*/ 0 60000 65536"/>
                <a:gd name="T10" fmla="*/ 0 60000 65536"/>
                <a:gd name="T11" fmla="*/ 0 60000 65536"/>
                <a:gd name="T12" fmla="*/ 0 w 544"/>
                <a:gd name="T13" fmla="*/ 0 h 544"/>
                <a:gd name="T14" fmla="*/ 544 w 544"/>
                <a:gd name="T15" fmla="*/ 544 h 544"/>
              </a:gdLst>
              <a:ahLst/>
              <a:cxnLst>
                <a:cxn ang="T8">
                  <a:pos x="T0" y="T1"/>
                </a:cxn>
                <a:cxn ang="T9">
                  <a:pos x="T2" y="T3"/>
                </a:cxn>
                <a:cxn ang="T10">
                  <a:pos x="T4" y="T5"/>
                </a:cxn>
                <a:cxn ang="T11">
                  <a:pos x="T6" y="T7"/>
                </a:cxn>
              </a:cxnLst>
              <a:rect l="T12" t="T13" r="T14" b="T15"/>
              <a:pathLst>
                <a:path w="544" h="544">
                  <a:moveTo>
                    <a:pt x="0" y="0"/>
                  </a:moveTo>
                  <a:lnTo>
                    <a:pt x="544" y="0"/>
                  </a:lnTo>
                  <a:lnTo>
                    <a:pt x="544" y="544"/>
                  </a:lnTo>
                  <a:lnTo>
                    <a:pt x="0" y="544"/>
                  </a:lnTo>
                </a:path>
              </a:pathLst>
            </a:custGeom>
            <a:noFill/>
            <a:ln w="9525">
              <a:solidFill>
                <a:schemeClr val="tx1"/>
              </a:solidFill>
              <a:round/>
              <a:headEnd/>
              <a:tailEnd/>
            </a:ln>
          </p:spPr>
          <p:txBody>
            <a:bodyPr anchor="ctr"/>
            <a:lstStyle/>
            <a:p>
              <a:endParaRPr lang="en-US"/>
            </a:p>
          </p:txBody>
        </p:sp>
        <p:sp>
          <p:nvSpPr>
            <p:cNvPr id="231" name="Freeform 117"/>
            <p:cNvSpPr>
              <a:spLocks/>
            </p:cNvSpPr>
            <p:nvPr/>
          </p:nvSpPr>
          <p:spPr bwMode="auto">
            <a:xfrm>
              <a:off x="7173682" y="6779092"/>
              <a:ext cx="863600" cy="803275"/>
            </a:xfrm>
            <a:custGeom>
              <a:avLst/>
              <a:gdLst>
                <a:gd name="T0" fmla="*/ 0 w 544"/>
                <a:gd name="T1" fmla="*/ 0 h 544"/>
                <a:gd name="T2" fmla="*/ 1370964782 w 544"/>
                <a:gd name="T3" fmla="*/ 0 h 544"/>
                <a:gd name="T4" fmla="*/ 1370964782 w 544"/>
                <a:gd name="T5" fmla="*/ 1186122494 h 544"/>
                <a:gd name="T6" fmla="*/ 0 w 544"/>
                <a:gd name="T7" fmla="*/ 1186122494 h 544"/>
                <a:gd name="T8" fmla="*/ 0 60000 65536"/>
                <a:gd name="T9" fmla="*/ 0 60000 65536"/>
                <a:gd name="T10" fmla="*/ 0 60000 65536"/>
                <a:gd name="T11" fmla="*/ 0 60000 65536"/>
                <a:gd name="T12" fmla="*/ 0 w 544"/>
                <a:gd name="T13" fmla="*/ 0 h 544"/>
                <a:gd name="T14" fmla="*/ 544 w 544"/>
                <a:gd name="T15" fmla="*/ 544 h 544"/>
              </a:gdLst>
              <a:ahLst/>
              <a:cxnLst>
                <a:cxn ang="T8">
                  <a:pos x="T0" y="T1"/>
                </a:cxn>
                <a:cxn ang="T9">
                  <a:pos x="T2" y="T3"/>
                </a:cxn>
                <a:cxn ang="T10">
                  <a:pos x="T4" y="T5"/>
                </a:cxn>
                <a:cxn ang="T11">
                  <a:pos x="T6" y="T7"/>
                </a:cxn>
              </a:cxnLst>
              <a:rect l="T12" t="T13" r="T14" b="T15"/>
              <a:pathLst>
                <a:path w="544" h="544">
                  <a:moveTo>
                    <a:pt x="0" y="0"/>
                  </a:moveTo>
                  <a:lnTo>
                    <a:pt x="544" y="0"/>
                  </a:lnTo>
                  <a:lnTo>
                    <a:pt x="544" y="544"/>
                  </a:lnTo>
                  <a:lnTo>
                    <a:pt x="0" y="544"/>
                  </a:lnTo>
                </a:path>
              </a:pathLst>
            </a:custGeom>
            <a:noFill/>
            <a:ln w="9525">
              <a:solidFill>
                <a:schemeClr val="tx1"/>
              </a:solidFill>
              <a:round/>
              <a:headEnd/>
              <a:tailEnd/>
            </a:ln>
          </p:spPr>
          <p:txBody>
            <a:bodyPr anchor="ctr"/>
            <a:lstStyle/>
            <a:p>
              <a:endParaRPr lang="en-US"/>
            </a:p>
          </p:txBody>
        </p:sp>
        <p:sp>
          <p:nvSpPr>
            <p:cNvPr id="233" name="Rectangle 118"/>
            <p:cNvSpPr>
              <a:spLocks noChangeArrowheads="1"/>
            </p:cNvSpPr>
            <p:nvPr/>
          </p:nvSpPr>
          <p:spPr bwMode="auto">
            <a:xfrm>
              <a:off x="9764482" y="6850530"/>
              <a:ext cx="152400" cy="228600"/>
            </a:xfrm>
            <a:prstGeom prst="rect">
              <a:avLst/>
            </a:prstGeom>
            <a:solidFill>
              <a:srgbClr val="00FF00"/>
            </a:solidFill>
            <a:ln w="9525">
              <a:solidFill>
                <a:schemeClr val="tx1"/>
              </a:solidFill>
              <a:miter lim="800000"/>
              <a:headEnd/>
              <a:tailEnd/>
            </a:ln>
          </p:spPr>
          <p:txBody>
            <a:bodyPr wrap="none" anchor="ctr">
              <a:spAutoFit/>
            </a:bodyPr>
            <a:lstStyle/>
            <a:p>
              <a:endParaRPr lang="en-US"/>
            </a:p>
          </p:txBody>
        </p:sp>
        <p:sp>
          <p:nvSpPr>
            <p:cNvPr id="236" name="Rectangle 235"/>
            <p:cNvSpPr/>
            <p:nvPr/>
          </p:nvSpPr>
          <p:spPr bwMode="auto">
            <a:xfrm>
              <a:off x="8294919" y="1480457"/>
              <a:ext cx="1284514" cy="27214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controller</a:t>
              </a:r>
            </a:p>
          </p:txBody>
        </p:sp>
        <p:sp>
          <p:nvSpPr>
            <p:cNvPr id="237" name="Rectangle 236"/>
            <p:cNvSpPr/>
            <p:nvPr/>
          </p:nvSpPr>
          <p:spPr bwMode="auto">
            <a:xfrm>
              <a:off x="8316691" y="4680857"/>
              <a:ext cx="1284514" cy="27214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controller</a:t>
              </a: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Queueing</a:t>
            </a:r>
            <a:endParaRPr lang="en-US" dirty="0"/>
          </a:p>
        </p:txBody>
      </p:sp>
      <p:sp>
        <p:nvSpPr>
          <p:cNvPr id="3" name="Content Placeholder 2"/>
          <p:cNvSpPr>
            <a:spLocks noGrp="1"/>
          </p:cNvSpPr>
          <p:nvPr>
            <p:ph idx="1"/>
          </p:nvPr>
        </p:nvSpPr>
        <p:spPr>
          <a:xfrm>
            <a:off x="14289" y="1667470"/>
            <a:ext cx="10044112" cy="5786437"/>
          </a:xfrm>
        </p:spPr>
        <p:txBody>
          <a:bodyPr/>
          <a:lstStyle/>
          <a:p>
            <a:r>
              <a:rPr lang="en-US" dirty="0" smtClean="0"/>
              <a:t>Where does queueing occur?</a:t>
            </a:r>
          </a:p>
          <a:p>
            <a:pPr lvl="1"/>
            <a:r>
              <a:rPr lang="en-US" dirty="0" smtClean="0"/>
              <a:t>in systems with non-blocking bus interconnects, all queueing happens at output</a:t>
            </a:r>
          </a:p>
          <a:p>
            <a:pPr lvl="1"/>
            <a:r>
              <a:rPr lang="en-US" dirty="0" smtClean="0"/>
              <a:t>in crossbars, queueing occurs at both input and outputs</a:t>
            </a:r>
          </a:p>
          <a:p>
            <a:pPr lvl="2"/>
            <a:r>
              <a:rPr lang="en-US" dirty="0" smtClean="0"/>
              <a:t>in well-designed systems, most queueing happens at the outputs</a:t>
            </a:r>
          </a:p>
          <a:p>
            <a:r>
              <a:rPr lang="en-US" dirty="0" smtClean="0"/>
              <a:t>FIFO output queuing with tail discard</a:t>
            </a:r>
          </a:p>
          <a:p>
            <a:pPr lvl="1"/>
            <a:r>
              <a:rPr lang="en-US" dirty="0" smtClean="0"/>
              <a:t>simplest and most common approach</a:t>
            </a:r>
          </a:p>
          <a:p>
            <a:pPr lvl="1"/>
            <a:r>
              <a:rPr lang="en-US" dirty="0" smtClean="0"/>
              <a:t>allows greedy “flows” to hog unfair share of link capacity</a:t>
            </a:r>
          </a:p>
          <a:p>
            <a:r>
              <a:rPr lang="en-US" dirty="0" smtClean="0"/>
              <a:t>Random mapping of packets to multiple output queues</a:t>
            </a:r>
          </a:p>
          <a:p>
            <a:pPr lvl="1"/>
            <a:r>
              <a:rPr lang="en-US" dirty="0" smtClean="0"/>
              <a:t>packets mapped to queues using hash on (</a:t>
            </a:r>
            <a:r>
              <a:rPr lang="en-US" dirty="0" err="1" smtClean="0"/>
              <a:t>src</a:t>
            </a:r>
            <a:r>
              <a:rPr lang="en-US" dirty="0" smtClean="0"/>
              <a:t>, </a:t>
            </a:r>
            <a:r>
              <a:rPr lang="en-US" dirty="0" err="1" smtClean="0"/>
              <a:t>dst</a:t>
            </a:r>
            <a:r>
              <a:rPr lang="en-US" dirty="0" smtClean="0"/>
              <a:t>) address</a:t>
            </a:r>
          </a:p>
          <a:p>
            <a:pPr lvl="2"/>
            <a:r>
              <a:rPr lang="en-US" dirty="0" smtClean="0"/>
              <a:t>so all packets in same flow use same queue and stay in order</a:t>
            </a:r>
          </a:p>
          <a:p>
            <a:pPr lvl="1"/>
            <a:r>
              <a:rPr lang="en-US" dirty="0" smtClean="0"/>
              <a:t>queues get equal share of outgoing link capacity</a:t>
            </a:r>
          </a:p>
          <a:p>
            <a:pPr lvl="1"/>
            <a:r>
              <a:rPr lang="en-US" dirty="0" smtClean="0"/>
              <a:t>in system with </a:t>
            </a:r>
            <a:r>
              <a:rPr lang="en-US" i="1" dirty="0" smtClean="0"/>
              <a:t>N</a:t>
            </a:r>
            <a:r>
              <a:rPr lang="en-US" dirty="0" smtClean="0"/>
              <a:t> backlogged queues, a greedy flow can get </a:t>
            </a:r>
            <a:br>
              <a:rPr lang="en-US" dirty="0" smtClean="0"/>
            </a:br>
            <a:r>
              <a:rPr lang="en-US" dirty="0" smtClean="0"/>
              <a:t>only 1/</a:t>
            </a:r>
            <a:r>
              <a:rPr lang="en-US" i="1" dirty="0" smtClean="0"/>
              <a:t>N</a:t>
            </a:r>
            <a:r>
              <a:rPr lang="en-US" baseline="30000" dirty="0" smtClean="0"/>
              <a:t>th</a:t>
            </a:r>
            <a:r>
              <a:rPr lang="en-US" dirty="0" smtClean="0"/>
              <a:t> of link capacity</a:t>
            </a:r>
            <a:endParaRPr lang="en-US" dirty="0"/>
          </a:p>
        </p:txBody>
      </p:sp>
      <p:sp>
        <p:nvSpPr>
          <p:cNvPr id="4" name="Slide Number Placeholder 3"/>
          <p:cNvSpPr>
            <a:spLocks noGrp="1"/>
          </p:cNvSpPr>
          <p:nvPr>
            <p:ph type="sldNum" sz="quarter" idx="10"/>
          </p:nvPr>
        </p:nvSpPr>
        <p:spPr>
          <a:xfrm>
            <a:off x="9787299" y="7533077"/>
            <a:ext cx="228278" cy="215444"/>
          </a:xfrm>
        </p:spPr>
        <p:txBody>
          <a:bodyPr/>
          <a:lstStyle/>
          <a:p>
            <a:fld id="{B4F22B11-B33A-8D48-9C41-0E5F6B0526D4}"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Capacity in Routers</a:t>
            </a:r>
            <a:endParaRPr lang="en-US" dirty="0"/>
          </a:p>
        </p:txBody>
      </p:sp>
      <p:sp>
        <p:nvSpPr>
          <p:cNvPr id="3" name="Content Placeholder 2"/>
          <p:cNvSpPr>
            <a:spLocks noGrp="1"/>
          </p:cNvSpPr>
          <p:nvPr>
            <p:ph idx="1"/>
          </p:nvPr>
        </p:nvSpPr>
        <p:spPr>
          <a:xfrm>
            <a:off x="14289" y="1985964"/>
            <a:ext cx="10044112" cy="5786437"/>
          </a:xfrm>
        </p:spPr>
        <p:txBody>
          <a:bodyPr/>
          <a:lstStyle/>
          <a:p>
            <a:r>
              <a:rPr lang="en-US" dirty="0" smtClean="0"/>
              <a:t>For </a:t>
            </a:r>
            <a:r>
              <a:rPr lang="en-US" i="1" dirty="0" smtClean="0"/>
              <a:t>random</a:t>
            </a:r>
            <a:r>
              <a:rPr lang="en-US" dirty="0" smtClean="0"/>
              <a:t> packet arrivals and average link loads of &lt;95%, modest buffer capacities can suffice</a:t>
            </a:r>
          </a:p>
          <a:p>
            <a:r>
              <a:rPr lang="en-US" dirty="0" smtClean="0"/>
              <a:t>Unfortunately, Internet traffic can cause routine overloads on links</a:t>
            </a:r>
          </a:p>
          <a:p>
            <a:pPr lvl="1"/>
            <a:r>
              <a:rPr lang="en-US" dirty="0" smtClean="0"/>
              <a:t>primarily cause is TCP’s congestion control mechanism</a:t>
            </a:r>
          </a:p>
          <a:p>
            <a:pPr lvl="1"/>
            <a:r>
              <a:rPr lang="en-US" dirty="0" smtClean="0"/>
              <a:t>consequently, to ensure efficient operation a link of rate </a:t>
            </a:r>
            <a:r>
              <a:rPr lang="en-US" i="1" dirty="0" smtClean="0"/>
              <a:t>R</a:t>
            </a:r>
            <a:r>
              <a:rPr lang="en-US" dirty="0" smtClean="0"/>
              <a:t> needs buffer capable of holding at least </a:t>
            </a:r>
            <a:r>
              <a:rPr lang="en-US" i="1" dirty="0" smtClean="0"/>
              <a:t>R</a:t>
            </a:r>
            <a:r>
              <a:rPr lang="en-US" dirty="0" smtClean="0"/>
              <a:t>×</a:t>
            </a:r>
            <a:r>
              <a:rPr lang="en-US" i="1" dirty="0" smtClean="0"/>
              <a:t>RTT</a:t>
            </a:r>
            <a:r>
              <a:rPr lang="en-US" dirty="0" smtClean="0"/>
              <a:t> bits</a:t>
            </a:r>
          </a:p>
          <a:p>
            <a:pPr lvl="2"/>
            <a:r>
              <a:rPr lang="en-US" dirty="0" smtClean="0"/>
              <a:t>for 10 </a:t>
            </a:r>
            <a:r>
              <a:rPr lang="en-US" dirty="0" err="1" smtClean="0"/>
              <a:t>Gb/s</a:t>
            </a:r>
            <a:r>
              <a:rPr lang="en-US" dirty="0" smtClean="0"/>
              <a:t> link and RTT=250 ms, that’s about 300 MB</a:t>
            </a:r>
          </a:p>
          <a:p>
            <a:pPr lvl="1"/>
            <a:r>
              <a:rPr lang="en-US" dirty="0" smtClean="0"/>
              <a:t>smaller buffers can work well under typical conditions but may perform poorly in the worst-case</a:t>
            </a:r>
          </a:p>
          <a:p>
            <a:pPr lvl="2"/>
            <a:r>
              <a:rPr lang="en-US" dirty="0" smtClean="0"/>
              <a:t>for links carrying traffic from </a:t>
            </a:r>
            <a:r>
              <a:rPr lang="en-US" i="1" dirty="0" smtClean="0"/>
              <a:t>N</a:t>
            </a:r>
            <a:r>
              <a:rPr lang="en-US" dirty="0" smtClean="0"/>
              <a:t> TCP flows, buffer sizes of </a:t>
            </a:r>
            <a:br>
              <a:rPr lang="en-US" dirty="0" smtClean="0"/>
            </a:br>
            <a:r>
              <a:rPr lang="en-US" i="1" dirty="0" smtClean="0"/>
              <a:t>R</a:t>
            </a:r>
            <a:r>
              <a:rPr lang="en-US" dirty="0" smtClean="0"/>
              <a:t>×</a:t>
            </a:r>
            <a:r>
              <a:rPr lang="en-US" i="1" dirty="0" smtClean="0"/>
              <a:t>RTT/N</a:t>
            </a:r>
            <a:r>
              <a:rPr lang="en-US" baseline="30000" dirty="0" smtClean="0"/>
              <a:t>1/2</a:t>
            </a:r>
            <a:r>
              <a:rPr lang="en-US" dirty="0" smtClean="0"/>
              <a:t> can work well</a:t>
            </a:r>
          </a:p>
          <a:p>
            <a:pPr lvl="2"/>
            <a:r>
              <a:rPr lang="en-US" dirty="0" smtClean="0"/>
              <a:t>competitive forces make it hard for router vendors to deviate much from buffer sizes designed for worst-case</a:t>
            </a:r>
          </a:p>
          <a:p>
            <a:endParaRPr lang="en-US" dirty="0"/>
          </a:p>
        </p:txBody>
      </p:sp>
      <p:sp>
        <p:nvSpPr>
          <p:cNvPr id="4" name="Slide Number Placeholder 3"/>
          <p:cNvSpPr>
            <a:spLocks noGrp="1"/>
          </p:cNvSpPr>
          <p:nvPr>
            <p:ph type="sldNum" sz="quarter" idx="10"/>
          </p:nvPr>
        </p:nvSpPr>
        <p:spPr>
          <a:xfrm>
            <a:off x="9787299" y="7533077"/>
            <a:ext cx="228278" cy="215444"/>
          </a:xfrm>
        </p:spPr>
        <p:txBody>
          <a:bodyPr/>
          <a:lstStyle/>
          <a:p>
            <a:fld id="{B4F22B11-B33A-8D48-9C41-0E5F6B0526D4}" type="slidenum">
              <a:rPr lang="en-US" smtClean="0"/>
              <a:pPr/>
              <a:t>27</a:t>
            </a:fld>
            <a:endParaRPr lang="en-US"/>
          </a:p>
        </p:txBody>
      </p:sp>
    </p:spTree>
    <p:extLst>
      <p:ext uri="{BB962C8B-B14F-4D97-AF65-F5344CB8AC3E}">
        <p14:creationId xmlns:p14="http://schemas.microsoft.com/office/powerpoint/2010/main" xmlns="" val="10151968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3970" y="1986280"/>
            <a:ext cx="10044430" cy="5786120"/>
          </a:xfrm>
        </p:spPr>
        <p:txBody>
          <a:bodyPr/>
          <a:lstStyle/>
          <a:p>
            <a:pPr marL="406352" indent="-276192">
              <a:buClrTx/>
              <a:buFont typeface="+mj-lt"/>
              <a:buAutoNum type="arabicPeriod"/>
            </a:pPr>
            <a:r>
              <a:rPr lang="en-US" sz="2000" dirty="0" smtClean="0">
                <a:solidFill>
                  <a:srgbClr val="000000"/>
                </a:solidFill>
              </a:rPr>
              <a:t>What </a:t>
            </a:r>
            <a:r>
              <a:rPr lang="en-US" sz="2000" dirty="0">
                <a:solidFill>
                  <a:srgbClr val="000000"/>
                </a:solidFill>
              </a:rPr>
              <a:t>happens to a packet for which the “do not fragment” flag is set, if an intermediate router cannot deliver it without fragmenting it</a:t>
            </a:r>
            <a:r>
              <a:rPr lang="en-US" sz="2000" dirty="0" smtClean="0">
                <a:solidFill>
                  <a:srgbClr val="000000"/>
                </a:solidFill>
              </a:rPr>
              <a:t>?</a:t>
            </a:r>
          </a:p>
          <a:p>
            <a:pPr marL="406352" indent="-276192">
              <a:buClrTx/>
              <a:buFont typeface="+mj-lt"/>
              <a:buAutoNum type="arabicPeriod"/>
            </a:pPr>
            <a:endParaRPr lang="en-US" sz="2000" dirty="0">
              <a:solidFill>
                <a:srgbClr val="000000"/>
              </a:solidFill>
            </a:endParaRPr>
          </a:p>
          <a:p>
            <a:pPr marL="406352" indent="-276192">
              <a:buClrTx/>
              <a:buFont typeface="+mj-lt"/>
              <a:buAutoNum type="arabicPeriod"/>
            </a:pPr>
            <a:endParaRPr lang="en-US" sz="2000" dirty="0">
              <a:solidFill>
                <a:srgbClr val="000000"/>
              </a:solidFill>
            </a:endParaRPr>
          </a:p>
          <a:p>
            <a:pPr marL="406352" indent="-276192">
              <a:buClrTx/>
              <a:buFont typeface="+mj-lt"/>
              <a:buAutoNum type="arabicPeriod"/>
            </a:pPr>
            <a:r>
              <a:rPr lang="en-US" sz="2000" dirty="0">
                <a:solidFill>
                  <a:srgbClr val="000000"/>
                </a:solidFill>
              </a:rPr>
              <a:t>Suppose a packet with no IP options and a payload of 1200 </a:t>
            </a:r>
            <a:r>
              <a:rPr lang="en-US" sz="2000" dirty="0" smtClean="0">
                <a:solidFill>
                  <a:srgbClr val="000000"/>
                </a:solidFill>
              </a:rPr>
              <a:t>bytes </a:t>
            </a:r>
            <a:r>
              <a:rPr lang="en-US" sz="2000" dirty="0">
                <a:solidFill>
                  <a:srgbClr val="000000"/>
                </a:solidFill>
              </a:rPr>
              <a:t>must be sent through a </a:t>
            </a:r>
            <a:r>
              <a:rPr lang="en-US" sz="2000" dirty="0" smtClean="0">
                <a:solidFill>
                  <a:srgbClr val="000000"/>
                </a:solidFill>
              </a:rPr>
              <a:t>network with </a:t>
            </a:r>
            <a:r>
              <a:rPr lang="en-US" sz="2000" dirty="0">
                <a:solidFill>
                  <a:srgbClr val="000000"/>
                </a:solidFill>
              </a:rPr>
              <a:t>a maximum packet size of 150 bytes.</a:t>
            </a:r>
            <a:r>
              <a:rPr lang="en-US" sz="2000" dirty="0" smtClean="0">
                <a:solidFill>
                  <a:srgbClr val="000000"/>
                </a:solidFill>
              </a:rPr>
              <a:t> What is the minimum number of fragments </a:t>
            </a:r>
            <a:r>
              <a:rPr lang="en-US" sz="2000" dirty="0">
                <a:solidFill>
                  <a:srgbClr val="000000"/>
                </a:solidFill>
              </a:rPr>
              <a:t>n</a:t>
            </a:r>
            <a:r>
              <a:rPr lang="en-US" sz="2000" dirty="0" smtClean="0">
                <a:solidFill>
                  <a:srgbClr val="000000"/>
                </a:solidFill>
              </a:rPr>
              <a:t>eeded to represent this packet?</a:t>
            </a:r>
          </a:p>
          <a:p>
            <a:pPr marL="406352" indent="-276192">
              <a:buClrTx/>
              <a:buFont typeface="+mj-lt"/>
              <a:buAutoNum type="arabicPeriod"/>
            </a:pPr>
            <a:endParaRPr lang="en-US" sz="2000" dirty="0">
              <a:solidFill>
                <a:srgbClr val="000000"/>
              </a:solidFill>
            </a:endParaRPr>
          </a:p>
          <a:p>
            <a:pPr marL="406352" indent="-276192">
              <a:buClrTx/>
              <a:buFont typeface="+mj-lt"/>
              <a:buAutoNum type="arabicPeriod"/>
            </a:pPr>
            <a:endParaRPr lang="en-US" sz="2000" dirty="0" smtClean="0">
              <a:solidFill>
                <a:srgbClr val="000000"/>
              </a:solidFill>
            </a:endParaRPr>
          </a:p>
          <a:p>
            <a:pPr marL="406352" indent="-276192">
              <a:buClrTx/>
              <a:buFont typeface="+mj-lt"/>
              <a:buAutoNum type="arabicPeriod"/>
            </a:pPr>
            <a:r>
              <a:rPr lang="en-US" sz="2000" dirty="0" smtClean="0">
                <a:solidFill>
                  <a:srgbClr val="000000"/>
                </a:solidFill>
              </a:rPr>
              <a:t>What is the role of the “copy bit” in the IP options?</a:t>
            </a:r>
          </a:p>
          <a:p>
            <a:pPr marL="406352" indent="-276192">
              <a:buClrTx/>
              <a:buFont typeface="+mj-lt"/>
              <a:buAutoNum type="arabicPeriod"/>
            </a:pPr>
            <a:endParaRPr lang="en-US" sz="2000" dirty="0">
              <a:solidFill>
                <a:srgbClr val="000000"/>
              </a:solidFill>
            </a:endParaRPr>
          </a:p>
        </p:txBody>
      </p:sp>
      <p:sp>
        <p:nvSpPr>
          <p:cNvPr id="4" name="Slide Number Placeholder 3"/>
          <p:cNvSpPr>
            <a:spLocks noGrp="1"/>
          </p:cNvSpPr>
          <p:nvPr>
            <p:ph type="sldNum" sz="quarter" idx="10"/>
          </p:nvPr>
        </p:nvSpPr>
        <p:spPr>
          <a:xfrm>
            <a:off x="9917247" y="7534450"/>
            <a:ext cx="114139" cy="215444"/>
          </a:xfrm>
        </p:spPr>
        <p:txBody>
          <a:bodyPr/>
          <a:lstStyle/>
          <a:p>
            <a:fld id="{35753A0B-470B-F147-BA57-10549CC1861C}" type="slidenum">
              <a:rPr lang="en-US" smtClean="0"/>
              <a:pPr/>
              <a:t>28</a:t>
            </a:fld>
            <a:endParaRPr lang="en-US"/>
          </a:p>
        </p:txBody>
      </p:sp>
    </p:spTree>
    <p:extLst>
      <p:ext uri="{BB962C8B-B14F-4D97-AF65-F5344CB8AC3E}">
        <p14:creationId xmlns:p14="http://schemas.microsoft.com/office/powerpoint/2010/main" xmlns="" val="2008285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3970" y="1986280"/>
            <a:ext cx="10044430" cy="5786120"/>
          </a:xfrm>
        </p:spPr>
        <p:txBody>
          <a:bodyPr/>
          <a:lstStyle/>
          <a:p>
            <a:pPr marL="406352" indent="-276192">
              <a:buClrTx/>
              <a:buFont typeface="+mj-lt"/>
              <a:buAutoNum type="arabicPeriod"/>
            </a:pPr>
            <a:r>
              <a:rPr lang="en-US" sz="2000" dirty="0" smtClean="0">
                <a:solidFill>
                  <a:srgbClr val="000000"/>
                </a:solidFill>
              </a:rPr>
              <a:t>What </a:t>
            </a:r>
            <a:r>
              <a:rPr lang="en-US" sz="2000" dirty="0">
                <a:solidFill>
                  <a:srgbClr val="000000"/>
                </a:solidFill>
              </a:rPr>
              <a:t>happens to a packet for which the “do not fragment” flag is set, if an intermediate router cannot deliver it without fragmenting it</a:t>
            </a:r>
            <a:r>
              <a:rPr lang="en-US" sz="2000" dirty="0" smtClean="0">
                <a:solidFill>
                  <a:srgbClr val="000000"/>
                </a:solidFill>
              </a:rPr>
              <a:t>?</a:t>
            </a:r>
          </a:p>
          <a:p>
            <a:pPr marL="508637" lvl="1" indent="0">
              <a:buClrTx/>
              <a:buNone/>
            </a:pPr>
            <a:r>
              <a:rPr lang="en-US" sz="1600" i="1" dirty="0" smtClean="0">
                <a:solidFill>
                  <a:srgbClr val="000000"/>
                </a:solidFill>
              </a:rPr>
              <a:t>It is dropped.</a:t>
            </a:r>
            <a:endParaRPr lang="en-US" sz="1600" i="1" dirty="0">
              <a:solidFill>
                <a:srgbClr val="000000"/>
              </a:solidFill>
            </a:endParaRPr>
          </a:p>
          <a:p>
            <a:pPr marL="406352" indent="-276192">
              <a:buClrTx/>
              <a:buFont typeface="+mj-lt"/>
              <a:buAutoNum type="arabicPeriod"/>
            </a:pPr>
            <a:endParaRPr lang="en-US" sz="2000" dirty="0">
              <a:solidFill>
                <a:srgbClr val="000000"/>
              </a:solidFill>
            </a:endParaRPr>
          </a:p>
          <a:p>
            <a:pPr marL="406352" indent="-276192">
              <a:buClrTx/>
              <a:buFont typeface="+mj-lt"/>
              <a:buAutoNum type="arabicPeriod"/>
            </a:pPr>
            <a:r>
              <a:rPr lang="en-US" sz="2000" dirty="0">
                <a:solidFill>
                  <a:srgbClr val="000000"/>
                </a:solidFill>
              </a:rPr>
              <a:t>Suppose a packet with no IP options and a payload of 1200 </a:t>
            </a:r>
            <a:r>
              <a:rPr lang="en-US" sz="2000" dirty="0" smtClean="0">
                <a:solidFill>
                  <a:srgbClr val="000000"/>
                </a:solidFill>
              </a:rPr>
              <a:t>bytes </a:t>
            </a:r>
            <a:r>
              <a:rPr lang="en-US" sz="2000" dirty="0">
                <a:solidFill>
                  <a:srgbClr val="000000"/>
                </a:solidFill>
              </a:rPr>
              <a:t>must be sent through a </a:t>
            </a:r>
            <a:r>
              <a:rPr lang="en-US" sz="2000" dirty="0" smtClean="0">
                <a:solidFill>
                  <a:srgbClr val="000000"/>
                </a:solidFill>
              </a:rPr>
              <a:t>network with </a:t>
            </a:r>
            <a:r>
              <a:rPr lang="en-US" sz="2000" dirty="0">
                <a:solidFill>
                  <a:srgbClr val="000000"/>
                </a:solidFill>
              </a:rPr>
              <a:t>a maximum packet size of 150 bytes.</a:t>
            </a:r>
            <a:r>
              <a:rPr lang="en-US" sz="2000" dirty="0" smtClean="0">
                <a:solidFill>
                  <a:srgbClr val="000000"/>
                </a:solidFill>
              </a:rPr>
              <a:t> What is the minimum number of fragments </a:t>
            </a:r>
            <a:r>
              <a:rPr lang="en-US" sz="2000" dirty="0">
                <a:solidFill>
                  <a:srgbClr val="000000"/>
                </a:solidFill>
              </a:rPr>
              <a:t>n</a:t>
            </a:r>
            <a:r>
              <a:rPr lang="en-US" sz="2000" dirty="0" smtClean="0">
                <a:solidFill>
                  <a:srgbClr val="000000"/>
                </a:solidFill>
              </a:rPr>
              <a:t>eeded to represent this packet?</a:t>
            </a:r>
          </a:p>
          <a:p>
            <a:pPr marL="508637" lvl="1" indent="0">
              <a:buClrTx/>
              <a:buNone/>
            </a:pPr>
            <a:endParaRPr lang="en-US" sz="1600" i="1" dirty="0" smtClean="0">
              <a:solidFill>
                <a:srgbClr val="000000"/>
              </a:solidFill>
            </a:endParaRPr>
          </a:p>
          <a:p>
            <a:pPr marL="406352" indent="-276192">
              <a:buClrTx/>
              <a:buFont typeface="+mj-lt"/>
              <a:buAutoNum type="arabicPeriod"/>
            </a:pPr>
            <a:endParaRPr lang="en-US" sz="1600" i="1" dirty="0">
              <a:solidFill>
                <a:srgbClr val="000000"/>
              </a:solidFill>
            </a:endParaRPr>
          </a:p>
          <a:p>
            <a:pPr marL="406352" indent="-276192">
              <a:buClrTx/>
              <a:buFont typeface="+mj-lt"/>
              <a:buAutoNum type="arabicPeriod"/>
            </a:pPr>
            <a:endParaRPr lang="en-US" sz="2000" dirty="0" smtClean="0">
              <a:solidFill>
                <a:srgbClr val="000000"/>
              </a:solidFill>
            </a:endParaRPr>
          </a:p>
          <a:p>
            <a:pPr marL="406352" indent="-276192">
              <a:buClrTx/>
              <a:buFont typeface="+mj-lt"/>
              <a:buAutoNum type="arabicPeriod"/>
            </a:pPr>
            <a:r>
              <a:rPr lang="en-US" sz="2000" dirty="0" smtClean="0">
                <a:solidFill>
                  <a:srgbClr val="000000"/>
                </a:solidFill>
              </a:rPr>
              <a:t>What is the role of the “copy bit” in the IP options?</a:t>
            </a:r>
          </a:p>
          <a:p>
            <a:pPr marL="508637" lvl="1" indent="0">
              <a:buClrTx/>
              <a:buNone/>
            </a:pPr>
            <a:endParaRPr lang="en-US" sz="1600" i="1" dirty="0" smtClean="0">
              <a:solidFill>
                <a:srgbClr val="000000"/>
              </a:solidFill>
            </a:endParaRPr>
          </a:p>
        </p:txBody>
      </p:sp>
      <p:sp>
        <p:nvSpPr>
          <p:cNvPr id="4" name="Slide Number Placeholder 3"/>
          <p:cNvSpPr>
            <a:spLocks noGrp="1"/>
          </p:cNvSpPr>
          <p:nvPr>
            <p:ph type="sldNum" sz="quarter" idx="10"/>
          </p:nvPr>
        </p:nvSpPr>
        <p:spPr>
          <a:xfrm>
            <a:off x="9917247" y="7534450"/>
            <a:ext cx="114139" cy="215444"/>
          </a:xfrm>
        </p:spPr>
        <p:txBody>
          <a:bodyPr/>
          <a:lstStyle/>
          <a:p>
            <a:fld id="{35753A0B-470B-F147-BA57-10549CC1861C}" type="slidenum">
              <a:rPr lang="en-US" smtClean="0"/>
              <a:pPr/>
              <a:t>29</a:t>
            </a:fld>
            <a:endParaRPr lang="en-US"/>
          </a:p>
        </p:txBody>
      </p:sp>
    </p:spTree>
    <p:extLst>
      <p:ext uri="{BB962C8B-B14F-4D97-AF65-F5344CB8AC3E}">
        <p14:creationId xmlns:p14="http://schemas.microsoft.com/office/powerpoint/2010/main" xmlns="" val="35527175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and Reassembly</a:t>
            </a:r>
            <a:endParaRPr lang="en-US" dirty="0"/>
          </a:p>
        </p:txBody>
      </p:sp>
      <p:sp>
        <p:nvSpPr>
          <p:cNvPr id="3" name="Content Placeholder 2"/>
          <p:cNvSpPr>
            <a:spLocks noGrp="1"/>
          </p:cNvSpPr>
          <p:nvPr>
            <p:ph idx="1"/>
          </p:nvPr>
        </p:nvSpPr>
        <p:spPr>
          <a:xfrm>
            <a:off x="13970" y="2104182"/>
            <a:ext cx="10044430" cy="5680669"/>
          </a:xfrm>
        </p:spPr>
        <p:txBody>
          <a:bodyPr/>
          <a:lstStyle/>
          <a:p>
            <a:r>
              <a:rPr lang="en-US" sz="2600" dirty="0"/>
              <a:t>Link layer networks can have different max packet sizes</a:t>
            </a:r>
          </a:p>
          <a:p>
            <a:pPr lvl="1"/>
            <a:r>
              <a:rPr lang="en-US" sz="2200" dirty="0"/>
              <a:t>common values are 576 and 1500 bytes</a:t>
            </a:r>
          </a:p>
          <a:p>
            <a:r>
              <a:rPr lang="en-US" sz="2600" dirty="0"/>
              <a:t>If a packet is too long to be forwarded through a given network, it must be “fragmented”</a:t>
            </a:r>
          </a:p>
          <a:p>
            <a:pPr lvl="1"/>
            <a:r>
              <a:rPr lang="en-US" sz="2200" dirty="0"/>
              <a:t>role of </a:t>
            </a:r>
            <a:r>
              <a:rPr lang="en-US" sz="2200" i="1" dirty="0"/>
              <a:t>identification </a:t>
            </a:r>
            <a:r>
              <a:rPr lang="en-US" sz="2200" dirty="0"/>
              <a:t>field in fragmentation</a:t>
            </a:r>
          </a:p>
          <a:p>
            <a:pPr lvl="2"/>
            <a:r>
              <a:rPr lang="en-US" sz="1900" dirty="0"/>
              <a:t>packets labeled by sending host with distinct </a:t>
            </a:r>
            <a:r>
              <a:rPr lang="en-US" sz="1900" i="1" dirty="0"/>
              <a:t>id </a:t>
            </a:r>
            <a:r>
              <a:rPr lang="en-US" sz="1900" dirty="0"/>
              <a:t>values</a:t>
            </a:r>
          </a:p>
          <a:p>
            <a:pPr lvl="2"/>
            <a:r>
              <a:rPr lang="en-US" sz="1900" dirty="0"/>
              <a:t>if router fragments packet, all fragments have same id field</a:t>
            </a:r>
          </a:p>
          <a:p>
            <a:pPr lvl="1"/>
            <a:r>
              <a:rPr lang="en-US" sz="2200" dirty="0"/>
              <a:t>role of </a:t>
            </a:r>
            <a:r>
              <a:rPr lang="en-US" sz="2200" i="1" dirty="0"/>
              <a:t>offset field</a:t>
            </a:r>
            <a:endParaRPr lang="en-US" sz="2200" dirty="0"/>
          </a:p>
          <a:p>
            <a:pPr lvl="2"/>
            <a:r>
              <a:rPr lang="en-US" sz="2000" dirty="0"/>
              <a:t>specifies location of “this fragment” relative to start of original packet </a:t>
            </a:r>
            <a:r>
              <a:rPr lang="en-US" sz="2000" i="1" dirty="0" smtClean="0"/>
              <a:t>payload</a:t>
            </a:r>
            <a:r>
              <a:rPr lang="en-US" sz="2000" dirty="0" smtClean="0"/>
              <a:t> – </a:t>
            </a:r>
            <a:r>
              <a:rPr lang="en-US" sz="2000" dirty="0"/>
              <a:t>specified in units of eight bytes</a:t>
            </a:r>
          </a:p>
          <a:p>
            <a:pPr lvl="1"/>
            <a:r>
              <a:rPr lang="en-US" sz="2200" dirty="0"/>
              <a:t>role of </a:t>
            </a:r>
            <a:r>
              <a:rPr lang="en-US" sz="2200" i="1" dirty="0"/>
              <a:t>flags</a:t>
            </a:r>
            <a:endParaRPr lang="en-US" sz="2200" dirty="0"/>
          </a:p>
          <a:p>
            <a:pPr lvl="2"/>
            <a:r>
              <a:rPr lang="en-US" sz="2000" dirty="0"/>
              <a:t>the </a:t>
            </a:r>
            <a:r>
              <a:rPr lang="en-US" sz="2000" i="1" dirty="0"/>
              <a:t>More Fragments</a:t>
            </a:r>
            <a:r>
              <a:rPr lang="en-US" sz="2000" dirty="0"/>
              <a:t> flag is 1 for all fragments but the last</a:t>
            </a:r>
          </a:p>
          <a:p>
            <a:pPr lvl="2"/>
            <a:r>
              <a:rPr lang="en-US" sz="2000" dirty="0"/>
              <a:t>the </a:t>
            </a:r>
            <a:r>
              <a:rPr lang="en-US" sz="2000" i="1" dirty="0"/>
              <a:t>Don’t Fragment</a:t>
            </a:r>
            <a:r>
              <a:rPr lang="en-US" sz="2000" dirty="0"/>
              <a:t> flag can be set by a source to block fragmentation (may result in packet being discarded)</a:t>
            </a:r>
          </a:p>
          <a:p>
            <a:pPr lvl="2"/>
            <a:endParaRPr lang="en-US" dirty="0"/>
          </a:p>
        </p:txBody>
      </p:sp>
      <p:sp>
        <p:nvSpPr>
          <p:cNvPr id="4" name="Slide Number Placeholder 3"/>
          <p:cNvSpPr>
            <a:spLocks noGrp="1"/>
          </p:cNvSpPr>
          <p:nvPr>
            <p:ph type="sldNum" sz="quarter" idx="10"/>
          </p:nvPr>
        </p:nvSpPr>
        <p:spPr>
          <a:xfrm>
            <a:off x="9917247" y="7534450"/>
            <a:ext cx="114139" cy="215444"/>
          </a:xfrm>
        </p:spPr>
        <p:txBody>
          <a:bodyPr/>
          <a:lstStyle/>
          <a:p>
            <a:fld id="{35753A0B-470B-F147-BA57-10549CC1861C}"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3970" y="1986280"/>
            <a:ext cx="10044430" cy="5786120"/>
          </a:xfrm>
        </p:spPr>
        <p:txBody>
          <a:bodyPr/>
          <a:lstStyle/>
          <a:p>
            <a:pPr marL="406352" indent="-276192">
              <a:buClrTx/>
              <a:buFont typeface="+mj-lt"/>
              <a:buAutoNum type="arabicPeriod"/>
            </a:pPr>
            <a:r>
              <a:rPr lang="en-US" sz="2000" dirty="0" smtClean="0">
                <a:solidFill>
                  <a:srgbClr val="000000"/>
                </a:solidFill>
              </a:rPr>
              <a:t>What </a:t>
            </a:r>
            <a:r>
              <a:rPr lang="en-US" sz="2000" dirty="0">
                <a:solidFill>
                  <a:srgbClr val="000000"/>
                </a:solidFill>
              </a:rPr>
              <a:t>happens to a packet for which the “do not fragment” flag is set, if an intermediate router cannot deliver it without fragmenting it</a:t>
            </a:r>
            <a:r>
              <a:rPr lang="en-US" sz="2000" dirty="0" smtClean="0">
                <a:solidFill>
                  <a:srgbClr val="000000"/>
                </a:solidFill>
              </a:rPr>
              <a:t>?</a:t>
            </a:r>
          </a:p>
          <a:p>
            <a:pPr marL="508637" lvl="1" indent="0">
              <a:buClrTx/>
              <a:buNone/>
            </a:pPr>
            <a:r>
              <a:rPr lang="en-US" sz="1600" i="1" dirty="0" smtClean="0">
                <a:solidFill>
                  <a:srgbClr val="000000"/>
                </a:solidFill>
              </a:rPr>
              <a:t>It is dropped.</a:t>
            </a:r>
            <a:endParaRPr lang="en-US" sz="1600" i="1" dirty="0">
              <a:solidFill>
                <a:srgbClr val="000000"/>
              </a:solidFill>
            </a:endParaRPr>
          </a:p>
          <a:p>
            <a:pPr marL="406352" indent="-276192">
              <a:buClrTx/>
              <a:buFont typeface="+mj-lt"/>
              <a:buAutoNum type="arabicPeriod"/>
            </a:pPr>
            <a:endParaRPr lang="en-US" sz="2000" dirty="0">
              <a:solidFill>
                <a:srgbClr val="000000"/>
              </a:solidFill>
            </a:endParaRPr>
          </a:p>
          <a:p>
            <a:pPr marL="406352" indent="-276192">
              <a:buClrTx/>
              <a:buFont typeface="+mj-lt"/>
              <a:buAutoNum type="arabicPeriod"/>
            </a:pPr>
            <a:r>
              <a:rPr lang="en-US" sz="2000" dirty="0">
                <a:solidFill>
                  <a:srgbClr val="000000"/>
                </a:solidFill>
              </a:rPr>
              <a:t>Suppose a packet with no IP options and a payload of 1200 </a:t>
            </a:r>
            <a:r>
              <a:rPr lang="en-US" sz="2000" dirty="0" smtClean="0">
                <a:solidFill>
                  <a:srgbClr val="000000"/>
                </a:solidFill>
              </a:rPr>
              <a:t>bytes </a:t>
            </a:r>
            <a:r>
              <a:rPr lang="en-US" sz="2000" dirty="0">
                <a:solidFill>
                  <a:srgbClr val="000000"/>
                </a:solidFill>
              </a:rPr>
              <a:t>must be sent through a </a:t>
            </a:r>
            <a:r>
              <a:rPr lang="en-US" sz="2000" dirty="0" smtClean="0">
                <a:solidFill>
                  <a:srgbClr val="000000"/>
                </a:solidFill>
              </a:rPr>
              <a:t>network with </a:t>
            </a:r>
            <a:r>
              <a:rPr lang="en-US" sz="2000" dirty="0">
                <a:solidFill>
                  <a:srgbClr val="000000"/>
                </a:solidFill>
              </a:rPr>
              <a:t>a maximum packet size of 150 bytes.</a:t>
            </a:r>
            <a:r>
              <a:rPr lang="en-US" sz="2000" dirty="0" smtClean="0">
                <a:solidFill>
                  <a:srgbClr val="000000"/>
                </a:solidFill>
              </a:rPr>
              <a:t> What is the minimum number of fragments </a:t>
            </a:r>
            <a:r>
              <a:rPr lang="en-US" sz="2000" dirty="0">
                <a:solidFill>
                  <a:srgbClr val="000000"/>
                </a:solidFill>
              </a:rPr>
              <a:t>n</a:t>
            </a:r>
            <a:r>
              <a:rPr lang="en-US" sz="2000" dirty="0" smtClean="0">
                <a:solidFill>
                  <a:srgbClr val="000000"/>
                </a:solidFill>
              </a:rPr>
              <a:t>eeded to represent this packet?</a:t>
            </a:r>
          </a:p>
          <a:p>
            <a:pPr marL="508637" lvl="1" indent="0">
              <a:buClrTx/>
              <a:buNone/>
            </a:pPr>
            <a:r>
              <a:rPr lang="en-US" sz="1600" i="1" dirty="0" smtClean="0">
                <a:solidFill>
                  <a:srgbClr val="000000"/>
                </a:solidFill>
              </a:rPr>
              <a:t>Assuming a minimum header size of 20 bytes, this leaves 130 bytes of payload per packet.  But 130 is not divisible by 8.  So we need to use 124.  This does not change the minimum number of fragments that remains equal to 10</a:t>
            </a:r>
          </a:p>
          <a:p>
            <a:pPr marL="406352" indent="-276192">
              <a:buClrTx/>
              <a:buFont typeface="+mj-lt"/>
              <a:buAutoNum type="arabicPeriod"/>
            </a:pPr>
            <a:endParaRPr lang="en-US" sz="2000" dirty="0" smtClean="0">
              <a:solidFill>
                <a:srgbClr val="000000"/>
              </a:solidFill>
            </a:endParaRPr>
          </a:p>
          <a:p>
            <a:pPr marL="406352" indent="-276192">
              <a:buClrTx/>
              <a:buFont typeface="+mj-lt"/>
              <a:buAutoNum type="arabicPeriod"/>
            </a:pPr>
            <a:r>
              <a:rPr lang="en-US" sz="2000" dirty="0" smtClean="0">
                <a:solidFill>
                  <a:srgbClr val="000000"/>
                </a:solidFill>
              </a:rPr>
              <a:t>What is the role of the “copy bit” in the IP options?</a:t>
            </a:r>
          </a:p>
          <a:p>
            <a:pPr marL="508637" lvl="1" indent="0">
              <a:buClrTx/>
              <a:buNone/>
            </a:pPr>
            <a:endParaRPr lang="en-US" sz="1600" i="1" dirty="0" smtClean="0">
              <a:solidFill>
                <a:srgbClr val="000000"/>
              </a:solidFill>
            </a:endParaRPr>
          </a:p>
        </p:txBody>
      </p:sp>
      <p:sp>
        <p:nvSpPr>
          <p:cNvPr id="4" name="Slide Number Placeholder 3"/>
          <p:cNvSpPr>
            <a:spLocks noGrp="1"/>
          </p:cNvSpPr>
          <p:nvPr>
            <p:ph type="sldNum" sz="quarter" idx="10"/>
          </p:nvPr>
        </p:nvSpPr>
        <p:spPr>
          <a:xfrm>
            <a:off x="9917247" y="7534450"/>
            <a:ext cx="114139" cy="215444"/>
          </a:xfrm>
        </p:spPr>
        <p:txBody>
          <a:bodyPr/>
          <a:lstStyle/>
          <a:p>
            <a:fld id="{35753A0B-470B-F147-BA57-10549CC1861C}" type="slidenum">
              <a:rPr lang="en-US" smtClean="0"/>
              <a:pPr/>
              <a:t>30</a:t>
            </a:fld>
            <a:endParaRPr lang="en-US"/>
          </a:p>
        </p:txBody>
      </p:sp>
    </p:spTree>
    <p:extLst>
      <p:ext uri="{BB962C8B-B14F-4D97-AF65-F5344CB8AC3E}">
        <p14:creationId xmlns:p14="http://schemas.microsoft.com/office/powerpoint/2010/main" xmlns="" val="375613690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3970" y="1986280"/>
            <a:ext cx="10044430" cy="5786120"/>
          </a:xfrm>
        </p:spPr>
        <p:txBody>
          <a:bodyPr/>
          <a:lstStyle/>
          <a:p>
            <a:pPr marL="406352" indent="-276192">
              <a:buClrTx/>
              <a:buFont typeface="+mj-lt"/>
              <a:buAutoNum type="arabicPeriod"/>
            </a:pPr>
            <a:r>
              <a:rPr lang="en-US" sz="2000" dirty="0" smtClean="0">
                <a:solidFill>
                  <a:srgbClr val="000000"/>
                </a:solidFill>
              </a:rPr>
              <a:t>What </a:t>
            </a:r>
            <a:r>
              <a:rPr lang="en-US" sz="2000" dirty="0">
                <a:solidFill>
                  <a:srgbClr val="000000"/>
                </a:solidFill>
              </a:rPr>
              <a:t>happens to a packet for which the “do not fragment” flag is set, if an intermediate router cannot deliver it without fragmenting it</a:t>
            </a:r>
            <a:r>
              <a:rPr lang="en-US" sz="2000" dirty="0" smtClean="0">
                <a:solidFill>
                  <a:srgbClr val="000000"/>
                </a:solidFill>
              </a:rPr>
              <a:t>?</a:t>
            </a:r>
          </a:p>
          <a:p>
            <a:pPr marL="508637" lvl="1" indent="0">
              <a:buClrTx/>
              <a:buNone/>
            </a:pPr>
            <a:r>
              <a:rPr lang="en-US" sz="1600" i="1" dirty="0" smtClean="0">
                <a:solidFill>
                  <a:srgbClr val="000000"/>
                </a:solidFill>
              </a:rPr>
              <a:t>It is dropped.</a:t>
            </a:r>
            <a:endParaRPr lang="en-US" sz="1600" i="1" dirty="0">
              <a:solidFill>
                <a:srgbClr val="000000"/>
              </a:solidFill>
            </a:endParaRPr>
          </a:p>
          <a:p>
            <a:pPr marL="406352" indent="-276192">
              <a:buClrTx/>
              <a:buFont typeface="+mj-lt"/>
              <a:buAutoNum type="arabicPeriod"/>
            </a:pPr>
            <a:endParaRPr lang="en-US" sz="2000" dirty="0">
              <a:solidFill>
                <a:srgbClr val="000000"/>
              </a:solidFill>
            </a:endParaRPr>
          </a:p>
          <a:p>
            <a:pPr marL="406352" indent="-276192">
              <a:buClrTx/>
              <a:buFont typeface="+mj-lt"/>
              <a:buAutoNum type="arabicPeriod"/>
            </a:pPr>
            <a:r>
              <a:rPr lang="en-US" sz="2000" dirty="0">
                <a:solidFill>
                  <a:srgbClr val="000000"/>
                </a:solidFill>
              </a:rPr>
              <a:t>Suppose a packet with no IP options and a payload of 1200 </a:t>
            </a:r>
            <a:r>
              <a:rPr lang="en-US" sz="2000" dirty="0" smtClean="0">
                <a:solidFill>
                  <a:srgbClr val="000000"/>
                </a:solidFill>
              </a:rPr>
              <a:t>bytes </a:t>
            </a:r>
            <a:r>
              <a:rPr lang="en-US" sz="2000" dirty="0">
                <a:solidFill>
                  <a:srgbClr val="000000"/>
                </a:solidFill>
              </a:rPr>
              <a:t>must be sent through a </a:t>
            </a:r>
            <a:r>
              <a:rPr lang="en-US" sz="2000" dirty="0" smtClean="0">
                <a:solidFill>
                  <a:srgbClr val="000000"/>
                </a:solidFill>
              </a:rPr>
              <a:t>network with </a:t>
            </a:r>
            <a:r>
              <a:rPr lang="en-US" sz="2000" dirty="0">
                <a:solidFill>
                  <a:srgbClr val="000000"/>
                </a:solidFill>
              </a:rPr>
              <a:t>a maximum packet size of 150 bytes.</a:t>
            </a:r>
            <a:r>
              <a:rPr lang="en-US" sz="2000" dirty="0" smtClean="0">
                <a:solidFill>
                  <a:srgbClr val="000000"/>
                </a:solidFill>
              </a:rPr>
              <a:t> What is the minimum number of fragments </a:t>
            </a:r>
            <a:r>
              <a:rPr lang="en-US" sz="2000" dirty="0">
                <a:solidFill>
                  <a:srgbClr val="000000"/>
                </a:solidFill>
              </a:rPr>
              <a:t>n</a:t>
            </a:r>
            <a:r>
              <a:rPr lang="en-US" sz="2000" dirty="0" smtClean="0">
                <a:solidFill>
                  <a:srgbClr val="000000"/>
                </a:solidFill>
              </a:rPr>
              <a:t>eeded to represent this packet?</a:t>
            </a:r>
          </a:p>
          <a:p>
            <a:pPr marL="508637" lvl="1" indent="0">
              <a:buClrTx/>
              <a:buNone/>
            </a:pPr>
            <a:r>
              <a:rPr lang="en-US" sz="1600" i="1" dirty="0" smtClean="0">
                <a:solidFill>
                  <a:srgbClr val="000000"/>
                </a:solidFill>
              </a:rPr>
              <a:t>Assuming a minimum header size of 20 bytes, this leaves 130 bytes of payload per packet.  But 130 is not divisible by 8.  So we need to use 124.  This does not change the minimum number of fragments that remains equal to 10</a:t>
            </a:r>
          </a:p>
          <a:p>
            <a:pPr marL="406352" indent="-276192">
              <a:buClrTx/>
              <a:buFont typeface="+mj-lt"/>
              <a:buAutoNum type="arabicPeriod"/>
            </a:pPr>
            <a:endParaRPr lang="en-US" sz="2000" dirty="0" smtClean="0">
              <a:solidFill>
                <a:srgbClr val="000000"/>
              </a:solidFill>
            </a:endParaRPr>
          </a:p>
          <a:p>
            <a:pPr marL="406352" indent="-276192">
              <a:buClrTx/>
              <a:buFont typeface="+mj-lt"/>
              <a:buAutoNum type="arabicPeriod"/>
            </a:pPr>
            <a:r>
              <a:rPr lang="en-US" sz="2000" dirty="0" smtClean="0">
                <a:solidFill>
                  <a:srgbClr val="000000"/>
                </a:solidFill>
              </a:rPr>
              <a:t>What is the role of the “copy bit” in the IP options?</a:t>
            </a:r>
          </a:p>
          <a:p>
            <a:pPr marL="508637" lvl="1" indent="0">
              <a:buClrTx/>
              <a:buNone/>
            </a:pPr>
            <a:r>
              <a:rPr lang="en-US" sz="1600" i="1" dirty="0" smtClean="0">
                <a:solidFill>
                  <a:srgbClr val="000000"/>
                </a:solidFill>
              </a:rPr>
              <a:t>To indicate if the option is to be copied in every fragment.</a:t>
            </a:r>
            <a:endParaRPr lang="en-US" sz="1600" i="1" dirty="0">
              <a:solidFill>
                <a:srgbClr val="000000"/>
              </a:solidFill>
            </a:endParaRPr>
          </a:p>
        </p:txBody>
      </p:sp>
      <p:sp>
        <p:nvSpPr>
          <p:cNvPr id="4" name="Slide Number Placeholder 3"/>
          <p:cNvSpPr>
            <a:spLocks noGrp="1"/>
          </p:cNvSpPr>
          <p:nvPr>
            <p:ph type="sldNum" sz="quarter" idx="10"/>
          </p:nvPr>
        </p:nvSpPr>
        <p:spPr>
          <a:xfrm>
            <a:off x="9917247" y="7534450"/>
            <a:ext cx="114139" cy="215444"/>
          </a:xfrm>
        </p:spPr>
        <p:txBody>
          <a:bodyPr/>
          <a:lstStyle/>
          <a:p>
            <a:fld id="{35753A0B-470B-F147-BA57-10549CC1861C}" type="slidenum">
              <a:rPr lang="en-US" smtClean="0"/>
              <a:pPr/>
              <a:t>31</a:t>
            </a:fld>
            <a:endParaRPr lang="en-US"/>
          </a:p>
        </p:txBody>
      </p:sp>
    </p:spTree>
    <p:extLst>
      <p:ext uri="{BB962C8B-B14F-4D97-AF65-F5344CB8AC3E}">
        <p14:creationId xmlns:p14="http://schemas.microsoft.com/office/powerpoint/2010/main" xmlns="" val="375613690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926090"/>
            <a:ext cx="6571568" cy="5846311"/>
          </a:xfrm>
        </p:spPr>
        <p:txBody>
          <a:bodyPr/>
          <a:lstStyle/>
          <a:p>
            <a:pPr marL="587360" indent="-457200">
              <a:buClr>
                <a:schemeClr val="tx1"/>
              </a:buClr>
              <a:buFont typeface="+mj-lt"/>
              <a:buAutoNum type="arabicPeriod" startAt="4"/>
            </a:pPr>
            <a:r>
              <a:rPr lang="en-US" sz="2200" dirty="0" smtClean="0"/>
              <a:t>Consider a packet with destination address 90.231.102.61 arrives at a router using the forwarding table on slide 10. On what output port is this packet forwarded? What is the IP address of the “next-hop”.</a:t>
            </a:r>
          </a:p>
        </p:txBody>
      </p:sp>
      <p:sp>
        <p:nvSpPr>
          <p:cNvPr id="4" name="Slide Number Placeholder 3"/>
          <p:cNvSpPr>
            <a:spLocks noGrp="1"/>
          </p:cNvSpPr>
          <p:nvPr>
            <p:ph type="sldNum" sz="quarter" idx="10"/>
          </p:nvPr>
        </p:nvSpPr>
        <p:spPr>
          <a:xfrm>
            <a:off x="9817539" y="7563313"/>
            <a:ext cx="228278" cy="215444"/>
          </a:xfrm>
        </p:spPr>
        <p:txBody>
          <a:bodyPr/>
          <a:lstStyle/>
          <a:p>
            <a:fld id="{B4F22B11-B33A-8D48-9C41-0E5F6B0526D4}" type="slidenum">
              <a:rPr lang="en-US" smtClean="0"/>
              <a:pPr/>
              <a:t>32</a:t>
            </a:fld>
            <a:endParaRPr lang="en-US"/>
          </a:p>
        </p:txBody>
      </p:sp>
      <p:graphicFrame>
        <p:nvGraphicFramePr>
          <p:cNvPr id="5" name="Table 4"/>
          <p:cNvGraphicFramePr>
            <a:graphicFrameLocks noGrp="1"/>
          </p:cNvGraphicFramePr>
          <p:nvPr/>
        </p:nvGraphicFramePr>
        <p:xfrm>
          <a:off x="6778016" y="1543897"/>
          <a:ext cx="2996478" cy="5667004"/>
        </p:xfrm>
        <a:graphic>
          <a:graphicData uri="http://schemas.openxmlformats.org/drawingml/2006/table">
            <a:tbl>
              <a:tblPr firstRow="1" bandRow="1">
                <a:tableStyleId>{5C22544A-7EE6-4342-B048-85BDC9FD1C3A}</a:tableStyleId>
              </a:tblPr>
              <a:tblGrid>
                <a:gridCol w="1498239"/>
                <a:gridCol w="1498239"/>
              </a:tblGrid>
              <a:tr h="639682">
                <a:tc>
                  <a:txBody>
                    <a:bodyPr/>
                    <a:lstStyle/>
                    <a:p>
                      <a:pPr algn="ctr"/>
                      <a:r>
                        <a:rPr lang="en-US" sz="1600" b="0" dirty="0" smtClean="0">
                          <a:solidFill>
                            <a:srgbClr val="000000"/>
                          </a:solidFill>
                        </a:rPr>
                        <a:t>prefix</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smtClean="0">
                          <a:solidFill>
                            <a:srgbClr val="000000"/>
                          </a:solidFill>
                        </a:rPr>
                        <a:t>next hop</a:t>
                      </a:r>
                      <a:br>
                        <a:rPr lang="en-US" sz="1600" b="0" dirty="0" smtClean="0">
                          <a:solidFill>
                            <a:srgbClr val="000000"/>
                          </a:solidFill>
                        </a:rPr>
                      </a:br>
                      <a:r>
                        <a:rPr lang="en-US" sz="1600" b="0" dirty="0" smtClean="0">
                          <a:solidFill>
                            <a:srgbClr val="000000"/>
                          </a:solidFill>
                        </a:rPr>
                        <a:t>out link,</a:t>
                      </a:r>
                      <a:r>
                        <a:rPr lang="en-US" sz="1600" b="0" baseline="0" dirty="0" smtClean="0">
                          <a:solidFill>
                            <a:srgbClr val="000000"/>
                          </a:solidFill>
                        </a:rPr>
                        <a:t> </a:t>
                      </a:r>
                      <a:r>
                        <a:rPr lang="en-US" sz="1600" b="0" baseline="0" dirty="0" err="1" smtClean="0">
                          <a:solidFill>
                            <a:srgbClr val="000000"/>
                          </a:solidFill>
                        </a:rPr>
                        <a:t>adr</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r>
              <a:tr h="348172">
                <a:tc>
                  <a:txBody>
                    <a:bodyPr/>
                    <a:lstStyle/>
                    <a:p>
                      <a:pPr algn="l"/>
                      <a:r>
                        <a:rPr lang="en-US" sz="1600" b="0" dirty="0" smtClean="0">
                          <a:solidFill>
                            <a:srgbClr val="000000"/>
                          </a:solidFill>
                        </a:rPr>
                        <a:t>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7, 1.2.3.4</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5, 2.3.4.5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1, 5.4.3.2</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 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 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0011 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2, 3.4.5.6</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3, 4.5.6.7</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6,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4, 8.7.6.5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 0111*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8,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1001 1000*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10, 6.5.5.5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a:t>
                      </a:r>
                      <a:r>
                        <a:rPr lang="en-US" sz="1600" b="0" baseline="0" dirty="0" smtClean="0">
                          <a:solidFill>
                            <a:srgbClr val="000000"/>
                          </a:solidFill>
                        </a:rPr>
                        <a:t> 1001*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9,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bl>
          </a:graphicData>
        </a:graphic>
      </p:graphicFrame>
      <p:sp>
        <p:nvSpPr>
          <p:cNvPr id="6" name="Rectangle 36"/>
          <p:cNvSpPr>
            <a:spLocks noChangeArrowheads="1"/>
          </p:cNvSpPr>
          <p:nvPr/>
        </p:nvSpPr>
        <p:spPr bwMode="auto">
          <a:xfrm>
            <a:off x="7297002" y="1350298"/>
            <a:ext cx="1896027" cy="253916"/>
          </a:xfrm>
          <a:prstGeom prst="rect">
            <a:avLst/>
          </a:prstGeom>
          <a:noFill/>
          <a:ln w="9525">
            <a:noFill/>
            <a:miter lim="800000"/>
            <a:headEnd/>
            <a:tailEnd/>
          </a:ln>
          <a:effectLst/>
        </p:spPr>
        <p:txBody>
          <a:bodyPr wrap="none" lIns="0" tIns="0" rIns="0" bIns="0">
            <a:spAutoFit/>
          </a:bodyPr>
          <a:lstStyle/>
          <a:p>
            <a:pPr algn="ctr">
              <a:lnSpc>
                <a:spcPct val="90000"/>
              </a:lnSpc>
            </a:pPr>
            <a:r>
              <a:rPr lang="en-US" dirty="0">
                <a:solidFill>
                  <a:srgbClr val="000000"/>
                </a:solidFill>
                <a:latin typeface="+mn-lt"/>
                <a:ea typeface="ＭＳ Ｐゴシック" pitchFamily="1" charset="-128"/>
                <a:cs typeface="+mn-cs"/>
              </a:rPr>
              <a:t>forwarding table</a:t>
            </a:r>
          </a:p>
        </p:txBody>
      </p:sp>
    </p:spTree>
    <p:extLst>
      <p:ext uri="{BB962C8B-B14F-4D97-AF65-F5344CB8AC3E}">
        <p14:creationId xmlns:p14="http://schemas.microsoft.com/office/powerpoint/2010/main" xmlns="" val="29268092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926090"/>
            <a:ext cx="6571568" cy="5846311"/>
          </a:xfrm>
        </p:spPr>
        <p:txBody>
          <a:bodyPr/>
          <a:lstStyle/>
          <a:p>
            <a:pPr marL="587360" indent="-457200">
              <a:buClr>
                <a:schemeClr val="tx1"/>
              </a:buClr>
              <a:buFont typeface="+mj-lt"/>
              <a:buAutoNum type="arabicPeriod" startAt="4"/>
            </a:pPr>
            <a:r>
              <a:rPr lang="en-US" sz="2200" dirty="0" smtClean="0"/>
              <a:t>Consider a packet with destination address 90.231.102.61 arrives at a router using the forwarding table on slide 10. On what output port is this packet forwarded? What is the IP address of the “next-hop”.</a:t>
            </a:r>
          </a:p>
          <a:p>
            <a:pPr marL="507941" lvl="1" indent="0">
              <a:buClr>
                <a:schemeClr val="tx1"/>
              </a:buClr>
              <a:buNone/>
            </a:pPr>
            <a:endParaRPr lang="en-US" sz="1800" i="1" dirty="0" smtClean="0"/>
          </a:p>
          <a:p>
            <a:pPr marL="507941" lvl="1" indent="0">
              <a:buClr>
                <a:schemeClr val="tx1"/>
              </a:buClr>
              <a:buNone/>
            </a:pPr>
            <a:r>
              <a:rPr lang="en-US" sz="1800" i="1" dirty="0" smtClean="0"/>
              <a:t>90 = 0101 1010</a:t>
            </a:r>
          </a:p>
        </p:txBody>
      </p:sp>
      <p:sp>
        <p:nvSpPr>
          <p:cNvPr id="4" name="Slide Number Placeholder 3"/>
          <p:cNvSpPr>
            <a:spLocks noGrp="1"/>
          </p:cNvSpPr>
          <p:nvPr>
            <p:ph type="sldNum" sz="quarter" idx="10"/>
          </p:nvPr>
        </p:nvSpPr>
        <p:spPr>
          <a:xfrm>
            <a:off x="9817539" y="7563313"/>
            <a:ext cx="228278" cy="215444"/>
          </a:xfrm>
        </p:spPr>
        <p:txBody>
          <a:bodyPr/>
          <a:lstStyle/>
          <a:p>
            <a:fld id="{B4F22B11-B33A-8D48-9C41-0E5F6B0526D4}" type="slidenum">
              <a:rPr lang="en-US" smtClean="0"/>
              <a:pPr/>
              <a:t>33</a:t>
            </a:fld>
            <a:endParaRPr lang="en-US"/>
          </a:p>
        </p:txBody>
      </p:sp>
      <p:graphicFrame>
        <p:nvGraphicFramePr>
          <p:cNvPr id="5" name="Table 4"/>
          <p:cNvGraphicFramePr>
            <a:graphicFrameLocks noGrp="1"/>
          </p:cNvGraphicFramePr>
          <p:nvPr/>
        </p:nvGraphicFramePr>
        <p:xfrm>
          <a:off x="6778016" y="1543897"/>
          <a:ext cx="2996478" cy="5667004"/>
        </p:xfrm>
        <a:graphic>
          <a:graphicData uri="http://schemas.openxmlformats.org/drawingml/2006/table">
            <a:tbl>
              <a:tblPr firstRow="1" bandRow="1">
                <a:tableStyleId>{5C22544A-7EE6-4342-B048-85BDC9FD1C3A}</a:tableStyleId>
              </a:tblPr>
              <a:tblGrid>
                <a:gridCol w="1498239"/>
                <a:gridCol w="1498239"/>
              </a:tblGrid>
              <a:tr h="639682">
                <a:tc>
                  <a:txBody>
                    <a:bodyPr/>
                    <a:lstStyle/>
                    <a:p>
                      <a:pPr algn="ctr"/>
                      <a:r>
                        <a:rPr lang="en-US" sz="1600" b="0" dirty="0" smtClean="0">
                          <a:solidFill>
                            <a:srgbClr val="000000"/>
                          </a:solidFill>
                        </a:rPr>
                        <a:t>prefix</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smtClean="0">
                          <a:solidFill>
                            <a:srgbClr val="000000"/>
                          </a:solidFill>
                        </a:rPr>
                        <a:t>next hop</a:t>
                      </a:r>
                      <a:br>
                        <a:rPr lang="en-US" sz="1600" b="0" dirty="0" smtClean="0">
                          <a:solidFill>
                            <a:srgbClr val="000000"/>
                          </a:solidFill>
                        </a:rPr>
                      </a:br>
                      <a:r>
                        <a:rPr lang="en-US" sz="1600" b="0" dirty="0" smtClean="0">
                          <a:solidFill>
                            <a:srgbClr val="000000"/>
                          </a:solidFill>
                        </a:rPr>
                        <a:t>out link,</a:t>
                      </a:r>
                      <a:r>
                        <a:rPr lang="en-US" sz="1600" b="0" baseline="0" dirty="0" smtClean="0">
                          <a:solidFill>
                            <a:srgbClr val="000000"/>
                          </a:solidFill>
                        </a:rPr>
                        <a:t> </a:t>
                      </a:r>
                      <a:r>
                        <a:rPr lang="en-US" sz="1600" b="0" baseline="0" dirty="0" err="1" smtClean="0">
                          <a:solidFill>
                            <a:srgbClr val="000000"/>
                          </a:solidFill>
                        </a:rPr>
                        <a:t>adr</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r>
              <a:tr h="348172">
                <a:tc>
                  <a:txBody>
                    <a:bodyPr/>
                    <a:lstStyle/>
                    <a:p>
                      <a:pPr algn="l"/>
                      <a:r>
                        <a:rPr lang="en-US" sz="1600" b="0" dirty="0" smtClean="0">
                          <a:solidFill>
                            <a:srgbClr val="000000"/>
                          </a:solidFill>
                        </a:rPr>
                        <a:t>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7, 1.2.3.4</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5, 2.3.4.5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1, 5.4.3.2</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 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 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0011 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2, 3.4.5.6</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3, 4.5.6.7</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6,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4, 8.7.6.5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 0111*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8,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1001 1000*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10, 6.5.5.5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a:t>
                      </a:r>
                      <a:r>
                        <a:rPr lang="en-US" sz="1600" b="0" baseline="0" dirty="0" smtClean="0">
                          <a:solidFill>
                            <a:srgbClr val="000000"/>
                          </a:solidFill>
                        </a:rPr>
                        <a:t> 1001*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9,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bl>
          </a:graphicData>
        </a:graphic>
      </p:graphicFrame>
      <p:sp>
        <p:nvSpPr>
          <p:cNvPr id="6" name="Rectangle 36"/>
          <p:cNvSpPr>
            <a:spLocks noChangeArrowheads="1"/>
          </p:cNvSpPr>
          <p:nvPr/>
        </p:nvSpPr>
        <p:spPr bwMode="auto">
          <a:xfrm>
            <a:off x="7297002" y="1350298"/>
            <a:ext cx="1896027" cy="253916"/>
          </a:xfrm>
          <a:prstGeom prst="rect">
            <a:avLst/>
          </a:prstGeom>
          <a:noFill/>
          <a:ln w="9525">
            <a:noFill/>
            <a:miter lim="800000"/>
            <a:headEnd/>
            <a:tailEnd/>
          </a:ln>
          <a:effectLst/>
        </p:spPr>
        <p:txBody>
          <a:bodyPr wrap="none" lIns="0" tIns="0" rIns="0" bIns="0">
            <a:spAutoFit/>
          </a:bodyPr>
          <a:lstStyle/>
          <a:p>
            <a:pPr algn="ctr">
              <a:lnSpc>
                <a:spcPct val="90000"/>
              </a:lnSpc>
            </a:pPr>
            <a:r>
              <a:rPr lang="en-US" dirty="0">
                <a:solidFill>
                  <a:srgbClr val="000000"/>
                </a:solidFill>
                <a:latin typeface="+mn-lt"/>
                <a:ea typeface="ＭＳ Ｐゴシック" pitchFamily="1" charset="-128"/>
                <a:cs typeface="+mn-cs"/>
              </a:rPr>
              <a:t>forwarding table</a:t>
            </a:r>
          </a:p>
        </p:txBody>
      </p:sp>
    </p:spTree>
    <p:extLst>
      <p:ext uri="{BB962C8B-B14F-4D97-AF65-F5344CB8AC3E}">
        <p14:creationId xmlns:p14="http://schemas.microsoft.com/office/powerpoint/2010/main" xmlns="" val="114321681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926090"/>
            <a:ext cx="6571568" cy="5846311"/>
          </a:xfrm>
        </p:spPr>
        <p:txBody>
          <a:bodyPr/>
          <a:lstStyle/>
          <a:p>
            <a:pPr marL="587360" indent="-457200">
              <a:buClr>
                <a:schemeClr val="tx1"/>
              </a:buClr>
              <a:buFont typeface="+mj-lt"/>
              <a:buAutoNum type="arabicPeriod" startAt="4"/>
            </a:pPr>
            <a:r>
              <a:rPr lang="en-US" sz="2200" dirty="0" smtClean="0"/>
              <a:t>Consider a packet with destination address 90.231.102.61 arrives at a router using the forwarding table on slide 10. On what output port is this packet forwarded? What is the IP address of the “next-hop”.</a:t>
            </a:r>
          </a:p>
          <a:p>
            <a:pPr marL="507941" lvl="1" indent="0">
              <a:buClr>
                <a:schemeClr val="tx1"/>
              </a:buClr>
              <a:buNone/>
            </a:pPr>
            <a:endParaRPr lang="en-US" sz="1800" i="1" dirty="0" smtClean="0"/>
          </a:p>
          <a:p>
            <a:pPr marL="507941" lvl="1" indent="0">
              <a:buClr>
                <a:schemeClr val="tx1"/>
              </a:buClr>
              <a:buNone/>
            </a:pPr>
            <a:r>
              <a:rPr lang="en-US" sz="1800" i="1" dirty="0" smtClean="0"/>
              <a:t>90 = 0101 1010 so that the next hop is 7.</a:t>
            </a:r>
          </a:p>
        </p:txBody>
      </p:sp>
      <p:sp>
        <p:nvSpPr>
          <p:cNvPr id="4" name="Slide Number Placeholder 3"/>
          <p:cNvSpPr>
            <a:spLocks noGrp="1"/>
          </p:cNvSpPr>
          <p:nvPr>
            <p:ph type="sldNum" sz="quarter" idx="10"/>
          </p:nvPr>
        </p:nvSpPr>
        <p:spPr>
          <a:xfrm>
            <a:off x="9817539" y="7563313"/>
            <a:ext cx="228278" cy="215444"/>
          </a:xfrm>
        </p:spPr>
        <p:txBody>
          <a:bodyPr/>
          <a:lstStyle/>
          <a:p>
            <a:fld id="{B4F22B11-B33A-8D48-9C41-0E5F6B0526D4}" type="slidenum">
              <a:rPr lang="en-US" smtClean="0"/>
              <a:pPr/>
              <a:t>34</a:t>
            </a:fld>
            <a:endParaRPr lang="en-US"/>
          </a:p>
        </p:txBody>
      </p:sp>
      <p:graphicFrame>
        <p:nvGraphicFramePr>
          <p:cNvPr id="5" name="Table 4"/>
          <p:cNvGraphicFramePr>
            <a:graphicFrameLocks noGrp="1"/>
          </p:cNvGraphicFramePr>
          <p:nvPr/>
        </p:nvGraphicFramePr>
        <p:xfrm>
          <a:off x="6778016" y="1543897"/>
          <a:ext cx="2996478" cy="5667004"/>
        </p:xfrm>
        <a:graphic>
          <a:graphicData uri="http://schemas.openxmlformats.org/drawingml/2006/table">
            <a:tbl>
              <a:tblPr firstRow="1" bandRow="1">
                <a:tableStyleId>{5C22544A-7EE6-4342-B048-85BDC9FD1C3A}</a:tableStyleId>
              </a:tblPr>
              <a:tblGrid>
                <a:gridCol w="1498239"/>
                <a:gridCol w="1498239"/>
              </a:tblGrid>
              <a:tr h="639682">
                <a:tc>
                  <a:txBody>
                    <a:bodyPr/>
                    <a:lstStyle/>
                    <a:p>
                      <a:pPr algn="ctr"/>
                      <a:r>
                        <a:rPr lang="en-US" sz="1600" b="0" dirty="0" smtClean="0">
                          <a:solidFill>
                            <a:srgbClr val="000000"/>
                          </a:solidFill>
                        </a:rPr>
                        <a:t>prefix</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smtClean="0">
                          <a:solidFill>
                            <a:srgbClr val="000000"/>
                          </a:solidFill>
                        </a:rPr>
                        <a:t>next hop</a:t>
                      </a:r>
                      <a:br>
                        <a:rPr lang="en-US" sz="1600" b="0" dirty="0" smtClean="0">
                          <a:solidFill>
                            <a:srgbClr val="000000"/>
                          </a:solidFill>
                        </a:rPr>
                      </a:br>
                      <a:r>
                        <a:rPr lang="en-US" sz="1600" b="0" dirty="0" smtClean="0">
                          <a:solidFill>
                            <a:srgbClr val="000000"/>
                          </a:solidFill>
                        </a:rPr>
                        <a:t>out link,</a:t>
                      </a:r>
                      <a:r>
                        <a:rPr lang="en-US" sz="1600" b="0" baseline="0" dirty="0" smtClean="0">
                          <a:solidFill>
                            <a:srgbClr val="000000"/>
                          </a:solidFill>
                        </a:rPr>
                        <a:t> </a:t>
                      </a:r>
                      <a:r>
                        <a:rPr lang="en-US" sz="1600" b="0" baseline="0" dirty="0" err="1" smtClean="0">
                          <a:solidFill>
                            <a:srgbClr val="000000"/>
                          </a:solidFill>
                        </a:rPr>
                        <a:t>adr</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r>
              <a:tr h="348172">
                <a:tc>
                  <a:txBody>
                    <a:bodyPr/>
                    <a:lstStyle/>
                    <a:p>
                      <a:pPr algn="l"/>
                      <a:r>
                        <a:rPr lang="en-US" sz="1600" b="0" dirty="0" smtClean="0">
                          <a:solidFill>
                            <a:srgbClr val="000000"/>
                          </a:solidFill>
                        </a:rPr>
                        <a:t>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7, 1.2.3.4</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5, 2.3.4.5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1, 5.4.3.2</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 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 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0011 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2, 3.4.5.6</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3, 4.5.6.7</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6,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4, 8.7.6.5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 0111*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8,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1001 1000*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10, 6.5.5.5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a:t>
                      </a:r>
                      <a:r>
                        <a:rPr lang="en-US" sz="1600" b="0" baseline="0" dirty="0" smtClean="0">
                          <a:solidFill>
                            <a:srgbClr val="000000"/>
                          </a:solidFill>
                        </a:rPr>
                        <a:t> 1001*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9,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bl>
          </a:graphicData>
        </a:graphic>
      </p:graphicFrame>
      <p:sp>
        <p:nvSpPr>
          <p:cNvPr id="6" name="Rectangle 36"/>
          <p:cNvSpPr>
            <a:spLocks noChangeArrowheads="1"/>
          </p:cNvSpPr>
          <p:nvPr/>
        </p:nvSpPr>
        <p:spPr bwMode="auto">
          <a:xfrm>
            <a:off x="7297002" y="1350298"/>
            <a:ext cx="1896027" cy="253916"/>
          </a:xfrm>
          <a:prstGeom prst="rect">
            <a:avLst/>
          </a:prstGeom>
          <a:noFill/>
          <a:ln w="9525">
            <a:noFill/>
            <a:miter lim="800000"/>
            <a:headEnd/>
            <a:tailEnd/>
          </a:ln>
          <a:effectLst/>
        </p:spPr>
        <p:txBody>
          <a:bodyPr wrap="none" lIns="0" tIns="0" rIns="0" bIns="0">
            <a:spAutoFit/>
          </a:bodyPr>
          <a:lstStyle/>
          <a:p>
            <a:pPr algn="ctr">
              <a:lnSpc>
                <a:spcPct val="90000"/>
              </a:lnSpc>
            </a:pPr>
            <a:r>
              <a:rPr lang="en-US" dirty="0">
                <a:solidFill>
                  <a:srgbClr val="000000"/>
                </a:solidFill>
                <a:latin typeface="+mn-lt"/>
                <a:ea typeface="ＭＳ Ｐゴシック" pitchFamily="1" charset="-128"/>
                <a:cs typeface="+mn-cs"/>
              </a:rPr>
              <a:t>forwarding table</a:t>
            </a:r>
          </a:p>
        </p:txBody>
      </p:sp>
      <p:sp>
        <p:nvSpPr>
          <p:cNvPr id="15" name="Right Arrow 14"/>
          <p:cNvSpPr/>
          <p:nvPr/>
        </p:nvSpPr>
        <p:spPr bwMode="auto">
          <a:xfrm>
            <a:off x="6092575" y="3914454"/>
            <a:ext cx="687396" cy="256854"/>
          </a:xfrm>
          <a:prstGeom prst="right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Tree>
    <p:extLst>
      <p:ext uri="{BB962C8B-B14F-4D97-AF65-F5344CB8AC3E}">
        <p14:creationId xmlns:p14="http://schemas.microsoft.com/office/powerpoint/2010/main" xmlns="" val="121551806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926090"/>
            <a:ext cx="6571568" cy="5846311"/>
          </a:xfrm>
        </p:spPr>
        <p:txBody>
          <a:bodyPr/>
          <a:lstStyle/>
          <a:p>
            <a:pPr marL="587360" indent="-457200">
              <a:buClr>
                <a:schemeClr val="tx1"/>
              </a:buClr>
              <a:buFont typeface="+mj-lt"/>
              <a:buAutoNum type="arabicPeriod" startAt="4"/>
            </a:pPr>
            <a:r>
              <a:rPr lang="en-US" sz="2200" dirty="0" smtClean="0"/>
              <a:t>Consider a packet with destination address 90.231.102.61 arrives at a router using the forwarding table on slide 10. On what output port is this packet forwarded? What is the IP address of the “next-hop”.</a:t>
            </a:r>
          </a:p>
          <a:p>
            <a:pPr marL="507941" lvl="1" indent="0">
              <a:buClr>
                <a:schemeClr val="tx1"/>
              </a:buClr>
              <a:buNone/>
            </a:pPr>
            <a:endParaRPr lang="en-US" sz="1800" i="1" dirty="0" smtClean="0"/>
          </a:p>
          <a:p>
            <a:pPr marL="507941" lvl="1" indent="0">
              <a:buClr>
                <a:schemeClr val="tx1"/>
              </a:buClr>
              <a:buNone/>
            </a:pPr>
            <a:r>
              <a:rPr lang="en-US" sz="1800" i="1" dirty="0" smtClean="0"/>
              <a:t>90 = 0101 1010 so that the next hop is 7.</a:t>
            </a:r>
          </a:p>
          <a:p>
            <a:pPr marL="507941" lvl="1" indent="0">
              <a:buClr>
                <a:schemeClr val="tx1"/>
              </a:buClr>
              <a:buNone/>
            </a:pPr>
            <a:r>
              <a:rPr lang="en-US" sz="1800" i="1" dirty="0" smtClean="0"/>
              <a:t>It does not have an IP address, which indicates that this is a local subnet.  The packet will then be delivered using a link layer address, e.g., an Ethernet MAC address (more on how to obtain such an address later).</a:t>
            </a:r>
          </a:p>
        </p:txBody>
      </p:sp>
      <p:sp>
        <p:nvSpPr>
          <p:cNvPr id="4" name="Slide Number Placeholder 3"/>
          <p:cNvSpPr>
            <a:spLocks noGrp="1"/>
          </p:cNvSpPr>
          <p:nvPr>
            <p:ph type="sldNum" sz="quarter" idx="10"/>
          </p:nvPr>
        </p:nvSpPr>
        <p:spPr>
          <a:xfrm>
            <a:off x="9817539" y="7563313"/>
            <a:ext cx="228278" cy="215444"/>
          </a:xfrm>
        </p:spPr>
        <p:txBody>
          <a:bodyPr/>
          <a:lstStyle/>
          <a:p>
            <a:fld id="{B4F22B11-B33A-8D48-9C41-0E5F6B0526D4}" type="slidenum">
              <a:rPr lang="en-US" smtClean="0"/>
              <a:pPr/>
              <a:t>35</a:t>
            </a:fld>
            <a:endParaRPr lang="en-US"/>
          </a:p>
        </p:txBody>
      </p:sp>
      <p:graphicFrame>
        <p:nvGraphicFramePr>
          <p:cNvPr id="5" name="Table 4"/>
          <p:cNvGraphicFramePr>
            <a:graphicFrameLocks noGrp="1"/>
          </p:cNvGraphicFramePr>
          <p:nvPr/>
        </p:nvGraphicFramePr>
        <p:xfrm>
          <a:off x="6778016" y="1543897"/>
          <a:ext cx="2996478" cy="5667004"/>
        </p:xfrm>
        <a:graphic>
          <a:graphicData uri="http://schemas.openxmlformats.org/drawingml/2006/table">
            <a:tbl>
              <a:tblPr firstRow="1" bandRow="1">
                <a:tableStyleId>{5C22544A-7EE6-4342-B048-85BDC9FD1C3A}</a:tableStyleId>
              </a:tblPr>
              <a:tblGrid>
                <a:gridCol w="1498239"/>
                <a:gridCol w="1498239"/>
              </a:tblGrid>
              <a:tr h="639682">
                <a:tc>
                  <a:txBody>
                    <a:bodyPr/>
                    <a:lstStyle/>
                    <a:p>
                      <a:pPr algn="ctr"/>
                      <a:r>
                        <a:rPr lang="en-US" sz="1600" b="0" dirty="0" smtClean="0">
                          <a:solidFill>
                            <a:srgbClr val="000000"/>
                          </a:solidFill>
                        </a:rPr>
                        <a:t>prefix</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smtClean="0">
                          <a:solidFill>
                            <a:srgbClr val="000000"/>
                          </a:solidFill>
                        </a:rPr>
                        <a:t>next hop</a:t>
                      </a:r>
                      <a:br>
                        <a:rPr lang="en-US" sz="1600" b="0" dirty="0" smtClean="0">
                          <a:solidFill>
                            <a:srgbClr val="000000"/>
                          </a:solidFill>
                        </a:rPr>
                      </a:br>
                      <a:r>
                        <a:rPr lang="en-US" sz="1600" b="0" dirty="0" smtClean="0">
                          <a:solidFill>
                            <a:srgbClr val="000000"/>
                          </a:solidFill>
                        </a:rPr>
                        <a:t>out link,</a:t>
                      </a:r>
                      <a:r>
                        <a:rPr lang="en-US" sz="1600" b="0" baseline="0" dirty="0" smtClean="0">
                          <a:solidFill>
                            <a:srgbClr val="000000"/>
                          </a:solidFill>
                        </a:rPr>
                        <a:t> </a:t>
                      </a:r>
                      <a:r>
                        <a:rPr lang="en-US" sz="1600" b="0" baseline="0" dirty="0" err="1" smtClean="0">
                          <a:solidFill>
                            <a:srgbClr val="000000"/>
                          </a:solidFill>
                        </a:rPr>
                        <a:t>adr</a:t>
                      </a:r>
                      <a:endParaRPr lang="en-US" sz="16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r>
              <a:tr h="348172">
                <a:tc>
                  <a:txBody>
                    <a:bodyPr/>
                    <a:lstStyle/>
                    <a:p>
                      <a:pPr algn="l"/>
                      <a:r>
                        <a:rPr lang="en-US" sz="1600" b="0" dirty="0" smtClean="0">
                          <a:solidFill>
                            <a:srgbClr val="000000"/>
                          </a:solidFill>
                        </a:rPr>
                        <a:t>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7, 1.2.3.4</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5, 2.3.4.5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1, 5.4.3.2</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 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7,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0001 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0011 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2, 3.4.5.6</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3, 4.5.6.7</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a:t>
                      </a:r>
                      <a:r>
                        <a:rPr lang="en-US" sz="1600" b="0" baseline="0" dirty="0" smtClean="0">
                          <a:solidFill>
                            <a:srgbClr val="000000"/>
                          </a:solidFill>
                        </a:rPr>
                        <a:t> 010*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5,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6,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0100 1100*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4, 8.7.6.5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1011 0111*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8,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1001 1000*</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10, 6.5.5.5</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334225">
                <a:tc>
                  <a:txBody>
                    <a:bodyPr/>
                    <a:lstStyle/>
                    <a:p>
                      <a:pPr algn="l"/>
                      <a:r>
                        <a:rPr lang="en-US" sz="1600" b="0" dirty="0" smtClean="0">
                          <a:solidFill>
                            <a:srgbClr val="000000"/>
                          </a:solidFill>
                        </a:rPr>
                        <a:t>0101</a:t>
                      </a:r>
                      <a:r>
                        <a:rPr lang="en-US" sz="1600" b="0" baseline="0" dirty="0" smtClean="0">
                          <a:solidFill>
                            <a:srgbClr val="000000"/>
                          </a:solidFill>
                        </a:rPr>
                        <a:t> 1001*</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l"/>
                      <a:r>
                        <a:rPr lang="en-US" sz="1600" b="0" dirty="0" smtClean="0">
                          <a:solidFill>
                            <a:srgbClr val="000000"/>
                          </a:solidFill>
                        </a:rPr>
                        <a:t>9, -</a:t>
                      </a:r>
                      <a:endParaRPr lang="en-US" sz="1600" b="0" dirty="0">
                        <a:solidFill>
                          <a:srgbClr val="000000"/>
                        </a:solidFill>
                      </a:endParaRPr>
                    </a:p>
                  </a:txBody>
                  <a:tcPr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bl>
          </a:graphicData>
        </a:graphic>
      </p:graphicFrame>
      <p:sp>
        <p:nvSpPr>
          <p:cNvPr id="6" name="Rectangle 36"/>
          <p:cNvSpPr>
            <a:spLocks noChangeArrowheads="1"/>
          </p:cNvSpPr>
          <p:nvPr/>
        </p:nvSpPr>
        <p:spPr bwMode="auto">
          <a:xfrm>
            <a:off x="7297002" y="1350298"/>
            <a:ext cx="1896027" cy="253916"/>
          </a:xfrm>
          <a:prstGeom prst="rect">
            <a:avLst/>
          </a:prstGeom>
          <a:noFill/>
          <a:ln w="9525">
            <a:noFill/>
            <a:miter lim="800000"/>
            <a:headEnd/>
            <a:tailEnd/>
          </a:ln>
          <a:effectLst/>
        </p:spPr>
        <p:txBody>
          <a:bodyPr wrap="none" lIns="0" tIns="0" rIns="0" bIns="0">
            <a:spAutoFit/>
          </a:bodyPr>
          <a:lstStyle/>
          <a:p>
            <a:pPr algn="ctr">
              <a:lnSpc>
                <a:spcPct val="90000"/>
              </a:lnSpc>
            </a:pPr>
            <a:r>
              <a:rPr lang="en-US" dirty="0">
                <a:solidFill>
                  <a:srgbClr val="000000"/>
                </a:solidFill>
                <a:latin typeface="+mn-lt"/>
                <a:ea typeface="ＭＳ Ｐゴシック" pitchFamily="1" charset="-128"/>
                <a:cs typeface="+mn-cs"/>
              </a:rPr>
              <a:t>forwarding table</a:t>
            </a:r>
          </a:p>
        </p:txBody>
      </p:sp>
      <p:sp>
        <p:nvSpPr>
          <p:cNvPr id="15" name="Right Arrow 14"/>
          <p:cNvSpPr/>
          <p:nvPr/>
        </p:nvSpPr>
        <p:spPr bwMode="auto">
          <a:xfrm>
            <a:off x="6092575" y="3914454"/>
            <a:ext cx="687396" cy="256854"/>
          </a:xfrm>
          <a:prstGeom prst="right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Tree>
    <p:extLst>
      <p:ext uri="{BB962C8B-B14F-4D97-AF65-F5344CB8AC3E}">
        <p14:creationId xmlns:p14="http://schemas.microsoft.com/office/powerpoint/2010/main" xmlns="" val="34421736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589314"/>
            <a:ext cx="10044112" cy="6183087"/>
          </a:xfrm>
        </p:spPr>
        <p:txBody>
          <a:bodyPr/>
          <a:lstStyle/>
          <a:p>
            <a:pPr marL="587360" indent="-457200">
              <a:buClr>
                <a:schemeClr val="tx1"/>
              </a:buClr>
              <a:buFont typeface="+mj-lt"/>
              <a:buAutoNum type="arabicPeriod" startAt="5"/>
            </a:pPr>
            <a:r>
              <a:rPr lang="en-US" sz="2200" dirty="0" smtClean="0"/>
              <a:t>In a router using a binary </a:t>
            </a:r>
            <a:r>
              <a:rPr lang="en-US" sz="2200" dirty="0" err="1" smtClean="0"/>
              <a:t>trie</a:t>
            </a:r>
            <a:r>
              <a:rPr lang="en-US" sz="2200" dirty="0" smtClean="0"/>
              <a:t> in its forwarding table, how many memory accesses are needed in the worst case to lookup a destination address if the maximum prefix length is 24? If a memory access takes 30 ns, what is the maximum number of lookup operations that can be performed in one second?  How many bits per second can be forwarded in that case, if all packets are 40 bytes long? What if they are 200 bytes long?</a:t>
            </a:r>
          </a:p>
          <a:p>
            <a:pPr marL="406352" indent="-276192">
              <a:buClr>
                <a:schemeClr val="tx1"/>
              </a:buClr>
              <a:buFont typeface="+mj-lt"/>
              <a:buAutoNum type="arabicPeriod" startAt="5"/>
            </a:pPr>
            <a:endParaRPr lang="en-US" sz="2200" dirty="0" smtClean="0"/>
          </a:p>
          <a:p>
            <a:pPr marL="406352" indent="-276192">
              <a:buClr>
                <a:schemeClr val="tx1"/>
              </a:buClr>
              <a:buFont typeface="+mj-lt"/>
              <a:buAutoNum type="arabicPeriod" startAt="5"/>
            </a:pPr>
            <a:endParaRPr lang="en-US" sz="2200" dirty="0" smtClean="0"/>
          </a:p>
          <a:p>
            <a:pPr marL="406352" indent="-276192">
              <a:buClr>
                <a:schemeClr val="tx1"/>
              </a:buClr>
              <a:buFont typeface="+mj-lt"/>
              <a:buAutoNum type="arabicPeriod" startAt="5"/>
            </a:pPr>
            <a:endParaRPr lang="en-US" sz="2200" dirty="0" smtClean="0"/>
          </a:p>
          <a:p>
            <a:pPr marL="406352" indent="-276192">
              <a:buClr>
                <a:schemeClr val="tx1"/>
              </a:buClr>
              <a:buFont typeface="+mj-lt"/>
              <a:buAutoNum type="arabicPeriod" startAt="5"/>
            </a:pPr>
            <a:endParaRPr lang="en-US" sz="2200" dirty="0" smtClean="0"/>
          </a:p>
          <a:p>
            <a:pPr marL="406352" indent="-276192">
              <a:buClr>
                <a:schemeClr val="tx1"/>
              </a:buClr>
              <a:buFont typeface="+mj-lt"/>
              <a:buAutoNum type="arabicPeriod" startAt="5"/>
            </a:pPr>
            <a:endParaRPr lang="en-US" sz="2200" dirty="0" smtClean="0"/>
          </a:p>
          <a:p>
            <a:pPr marL="406352" indent="-276192">
              <a:buClr>
                <a:schemeClr val="tx1"/>
              </a:buClr>
              <a:buFont typeface="+mj-lt"/>
              <a:buAutoNum type="arabicPeriod" startAt="5"/>
            </a:pPr>
            <a:r>
              <a:rPr lang="en-US" sz="2200" dirty="0" smtClean="0"/>
              <a:t>What is the minimum number of bits needed to specify an address prefix in a forwarding table? </a:t>
            </a:r>
          </a:p>
        </p:txBody>
      </p:sp>
      <p:sp>
        <p:nvSpPr>
          <p:cNvPr id="4" name="Slide Number Placeholder 3"/>
          <p:cNvSpPr>
            <a:spLocks noGrp="1"/>
          </p:cNvSpPr>
          <p:nvPr>
            <p:ph type="sldNum" sz="quarter" idx="10"/>
          </p:nvPr>
        </p:nvSpPr>
        <p:spPr>
          <a:xfrm>
            <a:off x="9817539" y="7563313"/>
            <a:ext cx="228278" cy="215444"/>
          </a:xfrm>
        </p:spPr>
        <p:txBody>
          <a:bodyPr/>
          <a:lstStyle/>
          <a:p>
            <a:fld id="{B4F22B11-B33A-8D48-9C41-0E5F6B0526D4}" type="slidenum">
              <a:rPr lang="en-US" smtClean="0"/>
              <a:pPr/>
              <a:t>36</a:t>
            </a:fld>
            <a:endParaRPr lang="en-US"/>
          </a:p>
        </p:txBody>
      </p:sp>
    </p:spTree>
    <p:extLst>
      <p:ext uri="{BB962C8B-B14F-4D97-AF65-F5344CB8AC3E}">
        <p14:creationId xmlns:p14="http://schemas.microsoft.com/office/powerpoint/2010/main" xmlns="" val="34881409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589314"/>
            <a:ext cx="10044112" cy="6183087"/>
          </a:xfrm>
        </p:spPr>
        <p:txBody>
          <a:bodyPr/>
          <a:lstStyle/>
          <a:p>
            <a:pPr marL="587360" indent="-457200">
              <a:buClr>
                <a:schemeClr val="tx1"/>
              </a:buClr>
              <a:buFont typeface="+mj-lt"/>
              <a:buAutoNum type="arabicPeriod" startAt="5"/>
            </a:pPr>
            <a:r>
              <a:rPr lang="en-US" sz="2200" dirty="0" smtClean="0"/>
              <a:t>In a router using a binary </a:t>
            </a:r>
            <a:r>
              <a:rPr lang="en-US" sz="2200" dirty="0" err="1" smtClean="0"/>
              <a:t>trie</a:t>
            </a:r>
            <a:r>
              <a:rPr lang="en-US" sz="2200" dirty="0" smtClean="0"/>
              <a:t> in its forwarding table, how many memory accesses are needed in the worst case to lookup a destination address if the maximum prefix length is 24? If a memory access takes 30 ns, what is the maximum number of lookup operations that can be performed in one second?  How many bits per second can be forwarded in that case, if all packets are 40 bytes long? What if they are 200 bytes long?</a:t>
            </a:r>
          </a:p>
          <a:p>
            <a:pPr marL="507941" lvl="1" indent="0">
              <a:buClr>
                <a:schemeClr val="tx1"/>
              </a:buClr>
              <a:buNone/>
            </a:pPr>
            <a:r>
              <a:rPr lang="en-US" sz="1800" i="1" dirty="0"/>
              <a:t>If the maximum prefix length is 24, the longest branch of a binary </a:t>
            </a:r>
            <a:r>
              <a:rPr lang="en-US" sz="1800" i="1" dirty="0" err="1"/>
              <a:t>trie</a:t>
            </a:r>
            <a:r>
              <a:rPr lang="en-US" sz="1800" i="1" dirty="0"/>
              <a:t> is 24, so that 24 memory accesses are required to traverse it for a total of 720 ns. This translates into approximately, 1,388,888 lookups/sec.</a:t>
            </a:r>
          </a:p>
          <a:p>
            <a:pPr marL="507941" lvl="1" indent="0">
              <a:buClr>
                <a:schemeClr val="tx1"/>
              </a:buClr>
              <a:buNone/>
            </a:pPr>
            <a:r>
              <a:rPr lang="en-US" sz="1800" i="1" dirty="0"/>
              <a:t>The throughput is then a little over 444.44 </a:t>
            </a:r>
            <a:r>
              <a:rPr lang="en-US" sz="1800" i="1" dirty="0" err="1"/>
              <a:t>Mbits</a:t>
            </a:r>
            <a:r>
              <a:rPr lang="en-US" sz="1800" i="1" dirty="0"/>
              <a:t>/sec for 40 bytes packets, and five times that value (a little over 2.22 </a:t>
            </a:r>
            <a:r>
              <a:rPr lang="en-US" sz="1800" i="1" dirty="0" err="1"/>
              <a:t>Gbits</a:t>
            </a:r>
            <a:r>
              <a:rPr lang="en-US" sz="1800" i="1" dirty="0"/>
              <a:t>/sec) for 200 bytes packets.</a:t>
            </a:r>
            <a:endParaRPr lang="en-US" dirty="0"/>
          </a:p>
          <a:p>
            <a:pPr marL="406352" indent="-276192">
              <a:buClr>
                <a:schemeClr val="tx1"/>
              </a:buClr>
              <a:buFont typeface="+mj-lt"/>
              <a:buAutoNum type="arabicPeriod" startAt="5"/>
            </a:pPr>
            <a:r>
              <a:rPr lang="en-US" sz="2200" dirty="0" smtClean="0"/>
              <a:t>What is the minimum number of bits needed to specify an address prefix in a forwarding table? </a:t>
            </a:r>
          </a:p>
          <a:p>
            <a:pPr marL="507941" lvl="1" indent="0">
              <a:buClr>
                <a:schemeClr val="tx1"/>
              </a:buClr>
              <a:buNone/>
            </a:pPr>
            <a:endParaRPr lang="en-US" sz="1800" i="1" dirty="0" smtClean="0"/>
          </a:p>
          <a:p>
            <a:pPr marL="507941" lvl="1" indent="0">
              <a:buClr>
                <a:schemeClr val="tx1"/>
              </a:buClr>
              <a:buNone/>
            </a:pPr>
            <a:endParaRPr lang="en-US" sz="1800" i="1" dirty="0" smtClean="0"/>
          </a:p>
        </p:txBody>
      </p:sp>
      <p:sp>
        <p:nvSpPr>
          <p:cNvPr id="4" name="Slide Number Placeholder 3"/>
          <p:cNvSpPr>
            <a:spLocks noGrp="1"/>
          </p:cNvSpPr>
          <p:nvPr>
            <p:ph type="sldNum" sz="quarter" idx="10"/>
          </p:nvPr>
        </p:nvSpPr>
        <p:spPr>
          <a:xfrm>
            <a:off x="9817539" y="7563313"/>
            <a:ext cx="228278" cy="215444"/>
          </a:xfrm>
        </p:spPr>
        <p:txBody>
          <a:bodyPr/>
          <a:lstStyle/>
          <a:p>
            <a:fld id="{B4F22B11-B33A-8D48-9C41-0E5F6B0526D4}" type="slidenum">
              <a:rPr lang="en-US" smtClean="0"/>
              <a:pPr/>
              <a:t>37</a:t>
            </a:fld>
            <a:endParaRPr lang="en-US"/>
          </a:p>
        </p:txBody>
      </p:sp>
    </p:spTree>
    <p:extLst>
      <p:ext uri="{BB962C8B-B14F-4D97-AF65-F5344CB8AC3E}">
        <p14:creationId xmlns:p14="http://schemas.microsoft.com/office/powerpoint/2010/main" xmlns="" val="333595539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589314"/>
            <a:ext cx="10044112" cy="6183087"/>
          </a:xfrm>
        </p:spPr>
        <p:txBody>
          <a:bodyPr/>
          <a:lstStyle/>
          <a:p>
            <a:pPr marL="587360" indent="-457200">
              <a:buClr>
                <a:schemeClr val="tx1"/>
              </a:buClr>
              <a:buFont typeface="+mj-lt"/>
              <a:buAutoNum type="arabicPeriod" startAt="5"/>
            </a:pPr>
            <a:r>
              <a:rPr lang="en-US" sz="2200" dirty="0" smtClean="0"/>
              <a:t>In a router using a binary </a:t>
            </a:r>
            <a:r>
              <a:rPr lang="en-US" sz="2200" dirty="0" err="1" smtClean="0"/>
              <a:t>trie</a:t>
            </a:r>
            <a:r>
              <a:rPr lang="en-US" sz="2200" dirty="0" smtClean="0"/>
              <a:t> in its forwarding table, how many memory accesses are needed in the worst case to lookup a destination address if the maximum prefix length is 24? If a memory access takes 30 ns, what is the maximum number of lookup operations that can be performed in one second?  How many bits per second can be forwarded in that case, if all packets are 40 bytes long? What if they are 200 bytes long?</a:t>
            </a:r>
          </a:p>
          <a:p>
            <a:pPr marL="507941" lvl="1" indent="0">
              <a:buClr>
                <a:schemeClr val="tx1"/>
              </a:buClr>
              <a:buNone/>
            </a:pPr>
            <a:r>
              <a:rPr lang="en-US" sz="1800" i="1" dirty="0" smtClean="0"/>
              <a:t>If the maximum prefix length is 24, the longest branch of a binary </a:t>
            </a:r>
            <a:r>
              <a:rPr lang="en-US" sz="1800" i="1" dirty="0" err="1" smtClean="0"/>
              <a:t>trie</a:t>
            </a:r>
            <a:r>
              <a:rPr lang="en-US" sz="1800" i="1" dirty="0" smtClean="0"/>
              <a:t> is 24, so that 24 memory accesses are required to traverse it for a total of 720 ns. This translates into approximately, 1,388,888 lookups/sec.</a:t>
            </a:r>
          </a:p>
          <a:p>
            <a:pPr marL="507941" lvl="1" indent="0">
              <a:buClr>
                <a:schemeClr val="tx1"/>
              </a:buClr>
              <a:buNone/>
            </a:pPr>
            <a:r>
              <a:rPr lang="en-US" sz="1800" i="1" dirty="0" smtClean="0"/>
              <a:t>The throughput is then a little over 444.44 </a:t>
            </a:r>
            <a:r>
              <a:rPr lang="en-US" sz="1800" i="1" dirty="0" err="1" smtClean="0"/>
              <a:t>Mbits</a:t>
            </a:r>
            <a:r>
              <a:rPr lang="en-US" sz="1800" i="1" dirty="0" smtClean="0"/>
              <a:t>/sec for 40 bytes packets, and five times that value (a little over 2.22 </a:t>
            </a:r>
            <a:r>
              <a:rPr lang="en-US" sz="1800" i="1" dirty="0" err="1" smtClean="0"/>
              <a:t>Gbits</a:t>
            </a:r>
            <a:r>
              <a:rPr lang="en-US" sz="1800" i="1" dirty="0" smtClean="0"/>
              <a:t>/sec) for 200 bytes packets.</a:t>
            </a:r>
            <a:endParaRPr lang="en-US" sz="2200" dirty="0" smtClean="0"/>
          </a:p>
          <a:p>
            <a:pPr marL="406352" indent="-276192">
              <a:buClr>
                <a:schemeClr val="tx1"/>
              </a:buClr>
              <a:buFont typeface="+mj-lt"/>
              <a:buAutoNum type="arabicPeriod" startAt="5"/>
            </a:pPr>
            <a:r>
              <a:rPr lang="en-US" sz="2200" dirty="0" smtClean="0"/>
              <a:t>What is the minimum number of bits needed to specify an address prefix in a forwarding table? </a:t>
            </a:r>
          </a:p>
          <a:p>
            <a:pPr marL="507941" lvl="1" indent="0">
              <a:buClr>
                <a:schemeClr val="tx1"/>
              </a:buClr>
              <a:buNone/>
            </a:pPr>
            <a:r>
              <a:rPr lang="en-US" sz="1800" i="1" dirty="0" smtClean="0"/>
              <a:t>The standard option is to use 32 bits for the prefix and 5 bits for the length (plus additional bits to specify the next hop(s) information).</a:t>
            </a:r>
          </a:p>
          <a:p>
            <a:pPr marL="507941" lvl="1" indent="0">
              <a:buClr>
                <a:schemeClr val="tx1"/>
              </a:buClr>
              <a:buNone/>
            </a:pPr>
            <a:r>
              <a:rPr lang="en-US" sz="1800" i="1" dirty="0" smtClean="0"/>
              <a:t>Alternatively, you could use just 32 bits, and only include the “relevant” bits.  The mask would be implicitly specified based on the number of bits used.</a:t>
            </a:r>
          </a:p>
        </p:txBody>
      </p:sp>
      <p:sp>
        <p:nvSpPr>
          <p:cNvPr id="4" name="Slide Number Placeholder 3"/>
          <p:cNvSpPr>
            <a:spLocks noGrp="1"/>
          </p:cNvSpPr>
          <p:nvPr>
            <p:ph type="sldNum" sz="quarter" idx="10"/>
          </p:nvPr>
        </p:nvSpPr>
        <p:spPr>
          <a:xfrm>
            <a:off x="9817539" y="7563313"/>
            <a:ext cx="228278" cy="215444"/>
          </a:xfrm>
        </p:spPr>
        <p:txBody>
          <a:bodyPr/>
          <a:lstStyle/>
          <a:p>
            <a:fld id="{B4F22B11-B33A-8D48-9C41-0E5F6B0526D4}" type="slidenum">
              <a:rPr lang="en-US" smtClean="0"/>
              <a:pPr/>
              <a:t>38</a:t>
            </a:fld>
            <a:endParaRPr lang="en-US"/>
          </a:p>
        </p:txBody>
      </p:sp>
    </p:spTree>
    <p:extLst>
      <p:ext uri="{BB962C8B-B14F-4D97-AF65-F5344CB8AC3E}">
        <p14:creationId xmlns:p14="http://schemas.microsoft.com/office/powerpoint/2010/main" xmlns="" val="298741270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926090"/>
            <a:ext cx="10044112" cy="5846311"/>
          </a:xfrm>
        </p:spPr>
        <p:txBody>
          <a:bodyPr/>
          <a:lstStyle/>
          <a:p>
            <a:pPr marL="169843" indent="-39683">
              <a:buClr>
                <a:srgbClr val="008000"/>
              </a:buClr>
              <a:buNone/>
            </a:pPr>
            <a:r>
              <a:rPr lang="en-US" sz="2200" dirty="0"/>
              <a:t>For the following </a:t>
            </a:r>
            <a:r>
              <a:rPr lang="en-US" sz="2200" dirty="0" smtClean="0"/>
              <a:t>two questions</a:t>
            </a:r>
            <a:r>
              <a:rPr lang="en-US" sz="2200" dirty="0"/>
              <a:t>, assume an Internet router with 16 ports and a link speed of 1 </a:t>
            </a:r>
            <a:r>
              <a:rPr lang="en-US" sz="2200" dirty="0" err="1"/>
              <a:t>Gb</a:t>
            </a:r>
            <a:r>
              <a:rPr lang="en-US" sz="2200" dirty="0"/>
              <a:t>/s per port. </a:t>
            </a:r>
            <a:endParaRPr lang="en-US" sz="2200" dirty="0" smtClean="0"/>
          </a:p>
          <a:p>
            <a:pPr marL="1565093" lvl="4" indent="-39683">
              <a:buClr>
                <a:srgbClr val="008000"/>
              </a:buClr>
              <a:buNone/>
            </a:pPr>
            <a:endParaRPr lang="en-US" sz="1200" dirty="0" smtClean="0"/>
          </a:p>
          <a:p>
            <a:pPr marL="587360" indent="-457200">
              <a:buClr>
                <a:schemeClr val="tx1"/>
              </a:buClr>
              <a:buFont typeface="+mj-lt"/>
              <a:buAutoNum type="arabicPeriod" startAt="7"/>
            </a:pPr>
            <a:r>
              <a:rPr lang="en-US" sz="2200" dirty="0" smtClean="0"/>
              <a:t>How </a:t>
            </a:r>
            <a:r>
              <a:rPr lang="en-US" sz="2200" dirty="0"/>
              <a:t>many </a:t>
            </a:r>
            <a:r>
              <a:rPr lang="en-US" sz="2200" dirty="0" smtClean="0"/>
              <a:t>bits can </a:t>
            </a:r>
            <a:r>
              <a:rPr lang="en-US" sz="2200" dirty="0"/>
              <a:t>arrive for output 3 in </a:t>
            </a:r>
            <a:r>
              <a:rPr lang="en-US" sz="2200" dirty="0" smtClean="0"/>
              <a:t>1</a:t>
            </a:r>
            <a:r>
              <a:rPr lang="en-US" sz="2200" dirty="0" smtClean="0">
                <a:latin typeface="Symbol" charset="2"/>
                <a:cs typeface="Symbol" charset="2"/>
              </a:rPr>
              <a:t>m</a:t>
            </a:r>
            <a:r>
              <a:rPr lang="en-US" sz="2200" dirty="0" smtClean="0"/>
              <a:t>s</a:t>
            </a:r>
            <a:r>
              <a:rPr lang="en-US" sz="2200" dirty="0"/>
              <a:t>? If the router’s interconnection network is a bus, what is the maximum increase in the queue length at output port 3 during a 1 millisecond interval? How does this answer change if the interconnection network is a crossbar with a 2x speedup</a:t>
            </a:r>
            <a:r>
              <a:rPr lang="en-US" sz="2200" dirty="0" smtClean="0"/>
              <a:t>?</a:t>
            </a:r>
          </a:p>
        </p:txBody>
      </p:sp>
      <p:sp>
        <p:nvSpPr>
          <p:cNvPr id="4" name="Slide Number Placeholder 3"/>
          <p:cNvSpPr>
            <a:spLocks noGrp="1"/>
          </p:cNvSpPr>
          <p:nvPr>
            <p:ph type="sldNum" sz="quarter" idx="10"/>
          </p:nvPr>
        </p:nvSpPr>
        <p:spPr>
          <a:xfrm>
            <a:off x="9787299" y="7533077"/>
            <a:ext cx="228278" cy="215444"/>
          </a:xfrm>
        </p:spPr>
        <p:txBody>
          <a:bodyPr/>
          <a:lstStyle/>
          <a:p>
            <a:fld id="{B4F22B11-B33A-8D48-9C41-0E5F6B0526D4}" type="slidenum">
              <a:rPr lang="en-US" smtClean="0"/>
              <a:pPr/>
              <a:t>39</a:t>
            </a:fld>
            <a:endParaRPr lang="en-US"/>
          </a:p>
        </p:txBody>
      </p:sp>
    </p:spTree>
    <p:extLst>
      <p:ext uri="{BB962C8B-B14F-4D97-AF65-F5344CB8AC3E}">
        <p14:creationId xmlns:p14="http://schemas.microsoft.com/office/powerpoint/2010/main" xmlns="" val="198923145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Fragmentation</a:t>
            </a:r>
            <a:endParaRPr lang="en-US" dirty="0"/>
          </a:p>
        </p:txBody>
      </p:sp>
      <p:sp>
        <p:nvSpPr>
          <p:cNvPr id="3" name="Content Placeholder 2"/>
          <p:cNvSpPr>
            <a:spLocks noGrp="1"/>
          </p:cNvSpPr>
          <p:nvPr>
            <p:ph idx="1"/>
          </p:nvPr>
        </p:nvSpPr>
        <p:spPr>
          <a:xfrm>
            <a:off x="0" y="1584269"/>
            <a:ext cx="10058400" cy="1008169"/>
          </a:xfrm>
        </p:spPr>
        <p:txBody>
          <a:bodyPr/>
          <a:lstStyle/>
          <a:p>
            <a:r>
              <a:rPr lang="en-US" sz="2600" dirty="0"/>
              <a:t>Original packet with 20B header and </a:t>
            </a:r>
            <a:r>
              <a:rPr lang="en-US" sz="2600" dirty="0" smtClean="0"/>
              <a:t>1400B </a:t>
            </a:r>
            <a:r>
              <a:rPr lang="en-US" sz="2600" dirty="0"/>
              <a:t>payload</a:t>
            </a:r>
          </a:p>
          <a:p>
            <a:r>
              <a:rPr lang="en-US" sz="2600" dirty="0" smtClean="0"/>
              <a:t>Sent </a:t>
            </a:r>
            <a:r>
              <a:rPr lang="en-US" sz="2600" dirty="0"/>
              <a:t>through network with max packet size of </a:t>
            </a:r>
            <a:r>
              <a:rPr lang="en-US" sz="2600" dirty="0" smtClean="0"/>
              <a:t>500B</a:t>
            </a:r>
            <a:endParaRPr lang="en-US" sz="2600" dirty="0"/>
          </a:p>
        </p:txBody>
      </p:sp>
      <p:graphicFrame>
        <p:nvGraphicFramePr>
          <p:cNvPr id="4" name="Table 3"/>
          <p:cNvGraphicFramePr>
            <a:graphicFrameLocks noGrp="1"/>
          </p:cNvGraphicFramePr>
          <p:nvPr/>
        </p:nvGraphicFramePr>
        <p:xfrm>
          <a:off x="65460" y="3381181"/>
          <a:ext cx="2994063" cy="3670764"/>
        </p:xfrm>
        <a:graphic>
          <a:graphicData uri="http://schemas.openxmlformats.org/drawingml/2006/table">
            <a:tbl>
              <a:tblPr firstRow="1" bandRow="1">
                <a:tableStyleId>{5C22544A-7EE6-4342-B048-85BDC9FD1C3A}</a:tableStyleId>
              </a:tblPr>
              <a:tblGrid>
                <a:gridCol w="1318208"/>
                <a:gridCol w="654631"/>
                <a:gridCol w="1021224"/>
              </a:tblGrid>
              <a:tr h="465859">
                <a:tc gridSpan="3">
                  <a:txBody>
                    <a:bodyPr/>
                    <a:lstStyle/>
                    <a:p>
                      <a:pPr algn="ctr"/>
                      <a:r>
                        <a:rPr lang="en-US" sz="1600" b="0" dirty="0" smtClean="0">
                          <a:solidFill>
                            <a:srgbClr val="000000"/>
                          </a:solidFill>
                        </a:rPr>
                        <a: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465859">
                <a:tc>
                  <a:txBody>
                    <a:bodyPr/>
                    <a:lstStyle/>
                    <a:p>
                      <a:pPr algn="ctr"/>
                      <a:r>
                        <a:rPr lang="en-US" sz="1600" b="0" dirty="0" smtClean="0">
                          <a:solidFill>
                            <a:srgbClr val="000000"/>
                          </a:solidFill>
                        </a:rPr>
                        <a:t>id=13</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MF=0</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offset=0</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505370">
                <a:tc gridSpan="3">
                  <a:txBody>
                    <a:bodyPr/>
                    <a:lstStyle/>
                    <a:p>
                      <a:pPr algn="ctr"/>
                      <a:r>
                        <a:rPr lang="en-US" sz="1600" b="0" dirty="0" smtClean="0">
                          <a:solidFill>
                            <a:srgbClr val="000000"/>
                          </a:solidFill>
                        </a:rPr>
                        <a: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2233676">
                <a:tc gridSpan="3">
                  <a:txBody>
                    <a:bodyPr/>
                    <a:lstStyle/>
                    <a:p>
                      <a:pPr algn="ctr"/>
                      <a:r>
                        <a:rPr lang="en-US" sz="1600" b="0" dirty="0" smtClean="0">
                          <a:solidFill>
                            <a:srgbClr val="000000"/>
                          </a:solidFill>
                        </a:rPr>
                        <a:t>1400 bytes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pPr algn="ct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2986411588"/>
              </p:ext>
            </p:extLst>
          </p:nvPr>
        </p:nvGraphicFramePr>
        <p:xfrm>
          <a:off x="3569578" y="2852739"/>
          <a:ext cx="2994063" cy="2528534"/>
        </p:xfrm>
        <a:graphic>
          <a:graphicData uri="http://schemas.openxmlformats.org/drawingml/2006/table">
            <a:tbl>
              <a:tblPr firstRow="1" bandRow="1">
                <a:tableStyleId>{5C22544A-7EE6-4342-B048-85BDC9FD1C3A}</a:tableStyleId>
              </a:tblPr>
              <a:tblGrid>
                <a:gridCol w="1318208"/>
                <a:gridCol w="654631"/>
                <a:gridCol w="1021224"/>
              </a:tblGrid>
              <a:tr h="465859">
                <a:tc gridSpan="3">
                  <a:txBody>
                    <a:bodyPr/>
                    <a:lstStyle/>
                    <a:p>
                      <a:pPr algn="ctr"/>
                      <a:r>
                        <a:rPr lang="en-US" sz="1600" b="0" dirty="0" smtClean="0">
                          <a:solidFill>
                            <a:srgbClr val="000000"/>
                          </a:solidFill>
                        </a:rPr>
                        <a: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465859">
                <a:tc>
                  <a:txBody>
                    <a:bodyPr/>
                    <a:lstStyle/>
                    <a:p>
                      <a:pPr algn="ctr"/>
                      <a:r>
                        <a:rPr lang="en-US" sz="1600" b="0" dirty="0" smtClean="0">
                          <a:solidFill>
                            <a:srgbClr val="000000"/>
                          </a:solidFill>
                        </a:rPr>
                        <a:t>id=13</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MF=1</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offset=0</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505370">
                <a:tc gridSpan="3">
                  <a:txBody>
                    <a:bodyPr/>
                    <a:lstStyle/>
                    <a:p>
                      <a:pPr algn="ctr"/>
                      <a:r>
                        <a:rPr lang="en-US" sz="1600" b="0" dirty="0" smtClean="0">
                          <a:solidFill>
                            <a:srgbClr val="000000"/>
                          </a:solidFill>
                        </a:rPr>
                        <a: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1091446">
                <a:tc gridSpan="3">
                  <a:txBody>
                    <a:bodyPr/>
                    <a:lstStyle/>
                    <a:p>
                      <a:pPr algn="l"/>
                      <a:r>
                        <a:rPr lang="en-US" sz="1600" b="0" dirty="0" smtClean="0">
                          <a:solidFill>
                            <a:srgbClr val="000000"/>
                          </a:solidFill>
                        </a:rPr>
                        <a:t>     480 bytes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pPr algn="ct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1379331589"/>
              </p:ext>
            </p:extLst>
          </p:nvPr>
        </p:nvGraphicFramePr>
        <p:xfrm>
          <a:off x="5214522" y="3842906"/>
          <a:ext cx="2994063" cy="2528534"/>
        </p:xfrm>
        <a:graphic>
          <a:graphicData uri="http://schemas.openxmlformats.org/drawingml/2006/table">
            <a:tbl>
              <a:tblPr firstRow="1" bandRow="1">
                <a:tableStyleId>{5C22544A-7EE6-4342-B048-85BDC9FD1C3A}</a:tableStyleId>
              </a:tblPr>
              <a:tblGrid>
                <a:gridCol w="1115940"/>
                <a:gridCol w="643094"/>
                <a:gridCol w="1235029"/>
              </a:tblGrid>
              <a:tr h="465859">
                <a:tc gridSpan="3">
                  <a:txBody>
                    <a:bodyPr/>
                    <a:lstStyle/>
                    <a:p>
                      <a:pPr algn="ctr"/>
                      <a:r>
                        <a:rPr lang="en-US" sz="1600" b="0" dirty="0" smtClean="0">
                          <a:solidFill>
                            <a:srgbClr val="000000"/>
                          </a:solidFill>
                        </a:rPr>
                        <a: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465859">
                <a:tc>
                  <a:txBody>
                    <a:bodyPr/>
                    <a:lstStyle/>
                    <a:p>
                      <a:pPr algn="ctr"/>
                      <a:r>
                        <a:rPr lang="en-US" sz="1600" b="0" dirty="0" smtClean="0">
                          <a:solidFill>
                            <a:srgbClr val="000000"/>
                          </a:solidFill>
                        </a:rPr>
                        <a:t>id=13</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MF=1</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Offset=60</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505370">
                <a:tc gridSpan="3">
                  <a:txBody>
                    <a:bodyPr/>
                    <a:lstStyle/>
                    <a:p>
                      <a:pPr algn="ctr"/>
                      <a:r>
                        <a:rPr lang="en-US" sz="1600" b="0" dirty="0" smtClean="0">
                          <a:solidFill>
                            <a:srgbClr val="000000"/>
                          </a:solidFill>
                        </a:rPr>
                        <a: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1091446">
                <a:tc gridSpan="3">
                  <a:txBody>
                    <a:bodyPr/>
                    <a:lstStyle/>
                    <a:p>
                      <a:pPr algn="l"/>
                      <a:r>
                        <a:rPr lang="en-US" sz="1600" b="0" dirty="0" smtClean="0">
                          <a:solidFill>
                            <a:srgbClr val="000000"/>
                          </a:solidFill>
                        </a:rPr>
                        <a:t>      480 bytes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pPr algn="ct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1533776622"/>
              </p:ext>
            </p:extLst>
          </p:nvPr>
        </p:nvGraphicFramePr>
        <p:xfrm>
          <a:off x="6727371" y="4859450"/>
          <a:ext cx="3331029" cy="2528534"/>
        </p:xfrm>
        <a:graphic>
          <a:graphicData uri="http://schemas.openxmlformats.org/drawingml/2006/table">
            <a:tbl>
              <a:tblPr firstRow="1" bandRow="1">
                <a:tableStyleId>{5C22544A-7EE6-4342-B048-85BDC9FD1C3A}</a:tableStyleId>
              </a:tblPr>
              <a:tblGrid>
                <a:gridCol w="1466566"/>
                <a:gridCol w="623492"/>
                <a:gridCol w="1240971"/>
              </a:tblGrid>
              <a:tr h="465859">
                <a:tc gridSpan="3">
                  <a:txBody>
                    <a:bodyPr/>
                    <a:lstStyle/>
                    <a:p>
                      <a:pPr algn="ctr"/>
                      <a:r>
                        <a:rPr lang="en-US" sz="1600" b="0" dirty="0" smtClean="0">
                          <a:solidFill>
                            <a:srgbClr val="000000"/>
                          </a:solidFill>
                        </a:rPr>
                        <a: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465859">
                <a:tc>
                  <a:txBody>
                    <a:bodyPr/>
                    <a:lstStyle/>
                    <a:p>
                      <a:pPr algn="ctr"/>
                      <a:r>
                        <a:rPr lang="en-US" sz="1600" b="0" dirty="0" smtClean="0">
                          <a:solidFill>
                            <a:srgbClr val="000000"/>
                          </a:solidFill>
                        </a:rPr>
                        <a:t>id=13</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MF=0</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a:txBody>
                    <a:bodyPr/>
                    <a:lstStyle/>
                    <a:p>
                      <a:pPr algn="ctr"/>
                      <a:r>
                        <a:rPr lang="en-US" sz="1600" b="0" dirty="0" smtClean="0">
                          <a:solidFill>
                            <a:srgbClr val="000000"/>
                          </a:solidFill>
                        </a:rPr>
                        <a:t>Offset=120</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505370">
                <a:tc gridSpan="3">
                  <a:txBody>
                    <a:bodyPr/>
                    <a:lstStyle/>
                    <a:p>
                      <a:pPr algn="ctr"/>
                      <a:r>
                        <a:rPr lang="en-US" sz="1600" b="0" dirty="0" smtClean="0">
                          <a:solidFill>
                            <a:srgbClr val="000000"/>
                          </a:solidFill>
                        </a:rPr>
                        <a: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r>
              <a:tr h="1091446">
                <a:tc gridSpan="3">
                  <a:txBody>
                    <a:bodyPr/>
                    <a:lstStyle/>
                    <a:p>
                      <a:pPr algn="ctr"/>
                      <a:r>
                        <a:rPr lang="en-US" sz="1600" b="0" dirty="0" smtClean="0">
                          <a:solidFill>
                            <a:srgbClr val="000000"/>
                          </a:solidFill>
                        </a:rPr>
                        <a:t>440 bytes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pPr algn="ct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r>
            </a:tbl>
          </a:graphicData>
        </a:graphic>
      </p:graphicFrame>
      <p:sp>
        <p:nvSpPr>
          <p:cNvPr id="8" name="Right Arrow 7"/>
          <p:cNvSpPr/>
          <p:nvPr/>
        </p:nvSpPr>
        <p:spPr bwMode="auto">
          <a:xfrm>
            <a:off x="3168411" y="5826437"/>
            <a:ext cx="720094" cy="445167"/>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29" tIns="45715" rIns="91429" bIns="45715" numCol="1" rtlCol="0" anchor="t" anchorCtr="0" compatLnSpc="1">
            <a:prstTxWarp prst="textNoShape">
              <a:avLst/>
            </a:prstTxWarp>
          </a:bodyPr>
          <a:lstStyle/>
          <a:p>
            <a:pPr algn="l" defTabSz="914294"/>
            <a:endParaRPr lang="en-US" sz="1600">
              <a:latin typeface="Book Antiqua" pitchFamily="18" charset="0"/>
            </a:endParaRPr>
          </a:p>
        </p:txBody>
      </p:sp>
      <p:sp>
        <p:nvSpPr>
          <p:cNvPr id="9" name="Slide Number Placeholder 8"/>
          <p:cNvSpPr>
            <a:spLocks noGrp="1"/>
          </p:cNvSpPr>
          <p:nvPr>
            <p:ph type="sldNum" sz="quarter" idx="10"/>
          </p:nvPr>
        </p:nvSpPr>
        <p:spPr>
          <a:xfrm>
            <a:off x="9917247" y="7534450"/>
            <a:ext cx="114139" cy="215444"/>
          </a:xfrm>
        </p:spPr>
        <p:txBody>
          <a:bodyPr/>
          <a:lstStyle/>
          <a:p>
            <a:fld id="{35753A0B-470B-F147-BA57-10549CC1861C}"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926090"/>
            <a:ext cx="10044112" cy="5846311"/>
          </a:xfrm>
        </p:spPr>
        <p:txBody>
          <a:bodyPr/>
          <a:lstStyle/>
          <a:p>
            <a:pPr marL="169843" indent="-39683">
              <a:buClr>
                <a:srgbClr val="008000"/>
              </a:buClr>
              <a:buNone/>
            </a:pPr>
            <a:r>
              <a:rPr lang="en-US" sz="2200" dirty="0"/>
              <a:t>For the following </a:t>
            </a:r>
            <a:r>
              <a:rPr lang="en-US" sz="2200" dirty="0" smtClean="0"/>
              <a:t>two questions</a:t>
            </a:r>
            <a:r>
              <a:rPr lang="en-US" sz="2200" dirty="0"/>
              <a:t>, assume an Internet router with 16 ports and a link speed of 1 </a:t>
            </a:r>
            <a:r>
              <a:rPr lang="en-US" sz="2200" dirty="0" err="1"/>
              <a:t>Gb</a:t>
            </a:r>
            <a:r>
              <a:rPr lang="en-US" sz="2200" dirty="0"/>
              <a:t>/s per port. </a:t>
            </a:r>
            <a:endParaRPr lang="en-US" sz="2200" dirty="0" smtClean="0"/>
          </a:p>
          <a:p>
            <a:pPr marL="1565093" lvl="4" indent="-39683">
              <a:buClr>
                <a:srgbClr val="008000"/>
              </a:buClr>
              <a:buNone/>
            </a:pPr>
            <a:endParaRPr lang="en-US" sz="1200" dirty="0" smtClean="0"/>
          </a:p>
          <a:p>
            <a:pPr marL="587360" indent="-457200">
              <a:buClr>
                <a:schemeClr val="tx1"/>
              </a:buClr>
              <a:buFont typeface="+mj-lt"/>
              <a:buAutoNum type="arabicPeriod" startAt="7"/>
            </a:pPr>
            <a:r>
              <a:rPr lang="en-US" sz="2200" dirty="0" smtClean="0"/>
              <a:t>How </a:t>
            </a:r>
            <a:r>
              <a:rPr lang="en-US" sz="2200" dirty="0"/>
              <a:t>many </a:t>
            </a:r>
            <a:r>
              <a:rPr lang="en-US" sz="2200" dirty="0" smtClean="0"/>
              <a:t>bits can </a:t>
            </a:r>
            <a:r>
              <a:rPr lang="en-US" sz="2200" dirty="0"/>
              <a:t>arrive for output 3 in 1 </a:t>
            </a:r>
            <a:r>
              <a:rPr lang="en-US" sz="2200" dirty="0">
                <a:latin typeface="Symbol" charset="2"/>
                <a:cs typeface="Symbol" charset="2"/>
              </a:rPr>
              <a:t>m</a:t>
            </a:r>
            <a:r>
              <a:rPr lang="en-US" sz="2200" dirty="0"/>
              <a:t>s? If the router’s interconnection network is a bus, what is the maximum increase in the queue length at output port 3 during a 1 millisecond interval? How does this answer change if the interconnection network is a crossbar with a 2x speedup</a:t>
            </a:r>
            <a:r>
              <a:rPr lang="en-US" sz="2200" dirty="0" smtClean="0"/>
              <a:t>?</a:t>
            </a:r>
          </a:p>
          <a:p>
            <a:pPr marL="507941" lvl="1" indent="0">
              <a:buClr>
                <a:schemeClr val="tx1"/>
              </a:buClr>
              <a:buNone/>
            </a:pPr>
            <a:r>
              <a:rPr lang="en-US" sz="1800" i="1" dirty="0" smtClean="0"/>
              <a:t>Packets arriving on all inputs could be for output 3, for a total of 16,000 bits in 1 </a:t>
            </a:r>
            <a:r>
              <a:rPr lang="el-GR" sz="1800" i="1" dirty="0" smtClean="0"/>
              <a:t>μ</a:t>
            </a:r>
            <a:r>
              <a:rPr lang="en-US" sz="1800" i="1" dirty="0" smtClean="0"/>
              <a:t>s (note that we allow port 3 to transmit to itself).</a:t>
            </a:r>
          </a:p>
          <a:p>
            <a:pPr marL="507941" lvl="1" indent="0">
              <a:buClr>
                <a:schemeClr val="tx1"/>
              </a:buClr>
              <a:buNone/>
            </a:pPr>
            <a:r>
              <a:rPr lang="en-US" sz="1800" i="1" dirty="0" smtClean="0"/>
              <a:t>Assuming a 16 </a:t>
            </a:r>
            <a:r>
              <a:rPr lang="en-US" sz="1800" i="1" dirty="0" err="1" smtClean="0"/>
              <a:t>Gbps</a:t>
            </a:r>
            <a:r>
              <a:rPr lang="en-US" sz="1800" i="1" dirty="0" smtClean="0"/>
              <a:t> bus, the queue length at output port 3 can increase by up to 16x10</a:t>
            </a:r>
            <a:r>
              <a:rPr lang="en-US" sz="1800" i="1" baseline="30000" dirty="0" smtClean="0"/>
              <a:t>9</a:t>
            </a:r>
            <a:r>
              <a:rPr lang="en-US" sz="1800" i="1" dirty="0" smtClean="0"/>
              <a:t>x0.001= 16 </a:t>
            </a:r>
            <a:r>
              <a:rPr lang="en-US" sz="1800" i="1" dirty="0" err="1" smtClean="0"/>
              <a:t>Mbits</a:t>
            </a:r>
            <a:r>
              <a:rPr lang="en-US" sz="1800" i="1" dirty="0" smtClean="0"/>
              <a:t>.</a:t>
            </a:r>
          </a:p>
          <a:p>
            <a:pPr marL="507941" lvl="1" indent="0">
              <a:buClr>
                <a:schemeClr val="tx1"/>
              </a:buClr>
              <a:buNone/>
            </a:pPr>
            <a:r>
              <a:rPr lang="en-US" sz="1800" i="1" dirty="0" smtClean="0"/>
              <a:t>Assuming a crossbar with a speedup of 2, the maximum queue increase is now 2x10</a:t>
            </a:r>
            <a:r>
              <a:rPr lang="en-US" sz="1800" i="1" baseline="30000" dirty="0" smtClean="0"/>
              <a:t>9</a:t>
            </a:r>
            <a:r>
              <a:rPr lang="en-US" sz="1800" i="1" dirty="0" smtClean="0"/>
              <a:t>x0.001</a:t>
            </a:r>
            <a:r>
              <a:rPr lang="en-US" sz="1800" i="1" dirty="0"/>
              <a:t>= </a:t>
            </a:r>
            <a:r>
              <a:rPr lang="en-US" sz="1800" i="1" dirty="0" smtClean="0"/>
              <a:t>2 </a:t>
            </a:r>
            <a:r>
              <a:rPr lang="en-US" sz="1800" i="1" dirty="0" err="1"/>
              <a:t>Mbits</a:t>
            </a:r>
            <a:r>
              <a:rPr lang="en-US" sz="1800" i="1" dirty="0"/>
              <a:t>.</a:t>
            </a:r>
          </a:p>
        </p:txBody>
      </p:sp>
      <p:sp>
        <p:nvSpPr>
          <p:cNvPr id="4" name="Slide Number Placeholder 3"/>
          <p:cNvSpPr>
            <a:spLocks noGrp="1"/>
          </p:cNvSpPr>
          <p:nvPr>
            <p:ph type="sldNum" sz="quarter" idx="10"/>
          </p:nvPr>
        </p:nvSpPr>
        <p:spPr>
          <a:xfrm>
            <a:off x="9787299" y="7533077"/>
            <a:ext cx="228278" cy="215444"/>
          </a:xfrm>
        </p:spPr>
        <p:txBody>
          <a:bodyPr/>
          <a:lstStyle/>
          <a:p>
            <a:fld id="{B4F22B11-B33A-8D48-9C41-0E5F6B0526D4}" type="slidenum">
              <a:rPr lang="en-US" smtClean="0"/>
              <a:pPr/>
              <a:t>40</a:t>
            </a:fld>
            <a:endParaRPr lang="en-US"/>
          </a:p>
        </p:txBody>
      </p:sp>
    </p:spTree>
    <p:extLst>
      <p:ext uri="{BB962C8B-B14F-4D97-AF65-F5344CB8AC3E}">
        <p14:creationId xmlns:p14="http://schemas.microsoft.com/office/powerpoint/2010/main" xmlns="" val="149911771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9" y="1926090"/>
            <a:ext cx="10044112" cy="5846311"/>
          </a:xfrm>
        </p:spPr>
        <p:txBody>
          <a:bodyPr/>
          <a:lstStyle/>
          <a:p>
            <a:pPr marL="587360" indent="-457200">
              <a:buClr>
                <a:schemeClr val="tx1"/>
              </a:buClr>
              <a:buFont typeface="+mj-lt"/>
              <a:buAutoNum type="arabicPeriod" startAt="8"/>
            </a:pPr>
            <a:r>
              <a:rPr lang="en-US" sz="2200" dirty="0" smtClean="0"/>
              <a:t>Consider a router output port of speed 1 </a:t>
            </a:r>
            <a:r>
              <a:rPr lang="en-US" sz="2200" dirty="0" err="1" smtClean="0"/>
              <a:t>Gbps</a:t>
            </a:r>
            <a:r>
              <a:rPr lang="en-US" sz="2200" dirty="0" smtClean="0"/>
              <a:t>.  Assume that the incoming traffic for that output consists of a set of 50 low rate streams of 10 Mbps each, plus one high rate stream of 1 </a:t>
            </a:r>
            <a:r>
              <a:rPr lang="en-US" sz="2200" dirty="0" err="1" smtClean="0"/>
              <a:t>Gbps</a:t>
            </a:r>
            <a:r>
              <a:rPr lang="en-US" sz="2200" dirty="0" smtClean="0"/>
              <a:t>. </a:t>
            </a:r>
            <a:r>
              <a:rPr lang="en-US" sz="2200" dirty="0" smtClean="0"/>
              <a:t>If </a:t>
            </a:r>
            <a:r>
              <a:rPr lang="en-US" sz="2200" dirty="0"/>
              <a:t>the router has a single queue at that output, at what rate will the low rate streams be forwarded? What about the high rate stream? How does this change if the router distributes the packets evenly across 10 outgoing queues </a:t>
            </a:r>
            <a:r>
              <a:rPr lang="en-US" sz="2200" dirty="0" smtClean="0"/>
              <a:t>that share transmission opportunities in a round-robin fashion?</a:t>
            </a:r>
            <a:endParaRPr lang="en-US" sz="2200" dirty="0"/>
          </a:p>
        </p:txBody>
      </p:sp>
      <p:sp>
        <p:nvSpPr>
          <p:cNvPr id="4" name="Slide Number Placeholder 3"/>
          <p:cNvSpPr>
            <a:spLocks noGrp="1"/>
          </p:cNvSpPr>
          <p:nvPr>
            <p:ph type="sldNum" sz="quarter" idx="10"/>
          </p:nvPr>
        </p:nvSpPr>
        <p:spPr>
          <a:xfrm>
            <a:off x="9787299" y="7533077"/>
            <a:ext cx="228278" cy="215444"/>
          </a:xfrm>
        </p:spPr>
        <p:txBody>
          <a:bodyPr/>
          <a:lstStyle/>
          <a:p>
            <a:fld id="{B4F22B11-B33A-8D48-9C41-0E5F6B0526D4}" type="slidenum">
              <a:rPr lang="en-US" smtClean="0"/>
              <a:pPr/>
              <a:t>41</a:t>
            </a:fld>
            <a:endParaRPr lang="en-US"/>
          </a:p>
        </p:txBody>
      </p:sp>
    </p:spTree>
    <p:extLst>
      <p:ext uri="{BB962C8B-B14F-4D97-AF65-F5344CB8AC3E}">
        <p14:creationId xmlns:p14="http://schemas.microsoft.com/office/powerpoint/2010/main" xmlns="" val="42366046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a:xfrm>
            <a:off x="14288" y="1689784"/>
            <a:ext cx="10044112" cy="5943915"/>
          </a:xfrm>
        </p:spPr>
        <p:txBody>
          <a:bodyPr/>
          <a:lstStyle/>
          <a:p>
            <a:pPr marL="587360" indent="-457200">
              <a:buClr>
                <a:schemeClr val="tx1"/>
              </a:buClr>
              <a:buFont typeface="+mj-lt"/>
              <a:buAutoNum type="arabicPeriod" startAt="8"/>
            </a:pPr>
            <a:r>
              <a:rPr lang="en-US" sz="2200" dirty="0" smtClean="0"/>
              <a:t>Consider a router output port of speed 1 </a:t>
            </a:r>
            <a:r>
              <a:rPr lang="en-US" sz="2200" dirty="0" err="1" smtClean="0"/>
              <a:t>Gbps</a:t>
            </a:r>
            <a:r>
              <a:rPr lang="en-US" sz="2200" dirty="0" smtClean="0"/>
              <a:t>.  Assume that the incoming traffic for that output consists of a set of 50 low rate streams of 10 Mbps each, plus one high rate stream of 1 </a:t>
            </a:r>
            <a:r>
              <a:rPr lang="en-US" sz="2200" dirty="0" err="1" smtClean="0"/>
              <a:t>Gbps</a:t>
            </a:r>
            <a:r>
              <a:rPr lang="en-US" sz="2200" dirty="0" smtClean="0"/>
              <a:t>. If the router has a single queue at that output, at what rate will the low rate streams be forwarded? What about the high rate stream? How does this change if the router distributes the packets evenly across 10 outgoing queues that share transmission opportunities in a round-robin fashion</a:t>
            </a:r>
            <a:r>
              <a:rPr lang="en-US" sz="2200" dirty="0" smtClean="0"/>
              <a:t>?</a:t>
            </a:r>
            <a:endParaRPr lang="en-US" sz="2200" dirty="0" smtClean="0"/>
          </a:p>
          <a:p>
            <a:pPr marL="507941" lvl="1" indent="0">
              <a:buClr>
                <a:schemeClr val="tx1"/>
              </a:buClr>
              <a:buNone/>
            </a:pPr>
            <a:r>
              <a:rPr lang="en-US" sz="1600" i="1" dirty="0" smtClean="0"/>
              <a:t>The aggregate input rate is 1.5 </a:t>
            </a:r>
            <a:r>
              <a:rPr lang="en-US" sz="1600" i="1" dirty="0" err="1" smtClean="0"/>
              <a:t>Gbps</a:t>
            </a:r>
            <a:r>
              <a:rPr lang="en-US" sz="1600" i="1" dirty="0" smtClean="0"/>
              <a:t> and the output rate is 1 </a:t>
            </a:r>
            <a:r>
              <a:rPr lang="en-US" sz="1600" i="1" dirty="0" err="1" smtClean="0"/>
              <a:t>Gbps</a:t>
            </a:r>
            <a:r>
              <a:rPr lang="en-US" sz="1600" i="1" dirty="0" smtClean="0"/>
              <a:t>, i.e., the output can only accommodate 2/3 of the input rate.  Each stream gets a fraction of the output bandwidth approximately equal to 2/3 of its input rate, i.e., about 6.66 Mbps for the 10 Mbps streams and 666.66 Mbps for the 1 </a:t>
            </a:r>
            <a:r>
              <a:rPr lang="en-US" sz="1600" i="1" dirty="0" err="1" smtClean="0"/>
              <a:t>Gbps</a:t>
            </a:r>
            <a:r>
              <a:rPr lang="en-US" sz="1600" i="1" dirty="0" smtClean="0"/>
              <a:t> stream.</a:t>
            </a:r>
          </a:p>
          <a:p>
            <a:pPr marL="1525410" lvl="4" indent="0">
              <a:buClr>
                <a:schemeClr val="tx1"/>
              </a:buClr>
              <a:buNone/>
            </a:pPr>
            <a:endParaRPr lang="en-US" sz="700" i="1" dirty="0" smtClean="0"/>
          </a:p>
          <a:p>
            <a:pPr marL="507941" lvl="1" indent="0">
              <a:buClr>
                <a:schemeClr val="tx1"/>
              </a:buClr>
              <a:buNone/>
            </a:pPr>
            <a:r>
              <a:rPr lang="en-US" sz="1600" i="1" dirty="0" smtClean="0"/>
              <a:t>With 10 queues served in a round-robin fashion, each queue gets 5 flows, except for one that gets 6 flows.  Lets assume, the queue with 6 flows includes the 1 </a:t>
            </a:r>
            <a:r>
              <a:rPr lang="en-US" sz="1600" i="1" dirty="0" err="1" smtClean="0"/>
              <a:t>Gbps</a:t>
            </a:r>
            <a:r>
              <a:rPr lang="en-US" sz="1600" i="1" dirty="0" smtClean="0"/>
              <a:t> flow.  The input rate of this queue is 1.05 </a:t>
            </a:r>
            <a:r>
              <a:rPr lang="en-US" sz="1600" i="1" dirty="0" err="1" smtClean="0"/>
              <a:t>Gbps</a:t>
            </a:r>
            <a:r>
              <a:rPr lang="en-US" sz="1600" i="1" dirty="0" smtClean="0"/>
              <a:t>.  The input rate of the other queues is 50 Mbps.  The maximum service rate of each queue is 100 Mbps.  This ensures that all flows in queues with only 5 flows get their full rate of 10 Mbps, for a total of 450 Mbps for those 9 queues.  The remaining 550 Mbps are available to the last queue, where it is shared by the 6 flows in proportion to their own rate, i.e., a 10 Mbps stream gets (10/1050)*550 = 5.24 Mbps, and the 1 </a:t>
            </a:r>
            <a:r>
              <a:rPr lang="en-US" sz="1600" i="1" dirty="0" err="1" smtClean="0"/>
              <a:t>Gbps</a:t>
            </a:r>
            <a:r>
              <a:rPr lang="en-US" sz="1600" i="1" dirty="0" smtClean="0"/>
              <a:t> stream gets (1000/1050)*550 = 523.8 Mbps.</a:t>
            </a:r>
            <a:r>
              <a:rPr lang="en-US" sz="1800" i="1" dirty="0" smtClean="0"/>
              <a:t>  </a:t>
            </a:r>
            <a:endParaRPr lang="en-US" sz="1800" i="1" dirty="0"/>
          </a:p>
        </p:txBody>
      </p:sp>
      <p:sp>
        <p:nvSpPr>
          <p:cNvPr id="4" name="Slide Number Placeholder 3"/>
          <p:cNvSpPr>
            <a:spLocks noGrp="1"/>
          </p:cNvSpPr>
          <p:nvPr>
            <p:ph type="sldNum" sz="quarter" idx="10"/>
          </p:nvPr>
        </p:nvSpPr>
        <p:spPr>
          <a:xfrm>
            <a:off x="9787299" y="7533077"/>
            <a:ext cx="228278" cy="215444"/>
          </a:xfrm>
        </p:spPr>
        <p:txBody>
          <a:bodyPr/>
          <a:lstStyle/>
          <a:p>
            <a:fld id="{B4F22B11-B33A-8D48-9C41-0E5F6B0526D4}" type="slidenum">
              <a:rPr lang="en-US" smtClean="0"/>
              <a:pPr/>
              <a:t>42</a:t>
            </a:fld>
            <a:endParaRPr lang="en-US"/>
          </a:p>
        </p:txBody>
      </p:sp>
    </p:spTree>
    <p:extLst>
      <p:ext uri="{BB962C8B-B14F-4D97-AF65-F5344CB8AC3E}">
        <p14:creationId xmlns:p14="http://schemas.microsoft.com/office/powerpoint/2010/main" xmlns="" val="58265993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Packet Fragmentation</a:t>
            </a:r>
            <a:endParaRPr lang="en-US" dirty="0"/>
          </a:p>
        </p:txBody>
      </p:sp>
      <p:sp>
        <p:nvSpPr>
          <p:cNvPr id="3" name="Content Placeholder 2"/>
          <p:cNvSpPr>
            <a:spLocks noGrp="1"/>
          </p:cNvSpPr>
          <p:nvPr>
            <p:ph idx="1"/>
          </p:nvPr>
        </p:nvSpPr>
        <p:spPr>
          <a:xfrm>
            <a:off x="13970" y="1880070"/>
            <a:ext cx="10044430" cy="5892331"/>
          </a:xfrm>
        </p:spPr>
        <p:txBody>
          <a:bodyPr/>
          <a:lstStyle/>
          <a:p>
            <a:r>
              <a:rPr lang="en-US" sz="2600" dirty="0"/>
              <a:t>Fragments are </a:t>
            </a:r>
            <a:r>
              <a:rPr lang="en-US" sz="2600" dirty="0" smtClean="0"/>
              <a:t>not </a:t>
            </a:r>
            <a:r>
              <a:rPr lang="en-US" sz="2600" dirty="0"/>
              <a:t>reassembled by routers</a:t>
            </a:r>
          </a:p>
          <a:p>
            <a:pPr lvl="1"/>
            <a:r>
              <a:rPr lang="en-US" sz="2200" dirty="0"/>
              <a:t>destination host </a:t>
            </a:r>
            <a:r>
              <a:rPr lang="en-US" sz="2200" dirty="0" smtClean="0"/>
              <a:t>performs </a:t>
            </a:r>
            <a:r>
              <a:rPr lang="en-US" sz="2200" dirty="0"/>
              <a:t>reassembly</a:t>
            </a:r>
          </a:p>
          <a:p>
            <a:pPr lvl="2"/>
            <a:r>
              <a:rPr lang="en-US" sz="1900" dirty="0"/>
              <a:t>adds to destination host’s packet processing overhead</a:t>
            </a:r>
          </a:p>
          <a:p>
            <a:pPr lvl="1"/>
            <a:r>
              <a:rPr lang="en-US" sz="2200" dirty="0"/>
              <a:t>more efficient if sender uses appropriately sized packets in the first place</a:t>
            </a:r>
          </a:p>
          <a:p>
            <a:r>
              <a:rPr lang="en-US" sz="2600" dirty="0"/>
              <a:t>Sender can “discover” the largest safe packet size by doing some experiments</a:t>
            </a:r>
          </a:p>
          <a:p>
            <a:pPr lvl="1"/>
            <a:r>
              <a:rPr lang="en-US" sz="2200" dirty="0"/>
              <a:t>send packets with Don’t Fragment flag set</a:t>
            </a:r>
          </a:p>
          <a:p>
            <a:pPr lvl="2"/>
            <a:r>
              <a:rPr lang="en-US" sz="1900" dirty="0"/>
              <a:t>packets that are too long to get through without fragmenting will be </a:t>
            </a:r>
            <a:r>
              <a:rPr lang="en-US" sz="1900" dirty="0" smtClean="0"/>
              <a:t>discarded and ICMP message with “correct” MTU are returned</a:t>
            </a:r>
            <a:endParaRPr lang="en-US" sz="1900" dirty="0"/>
          </a:p>
          <a:p>
            <a:pPr lvl="2"/>
            <a:r>
              <a:rPr lang="en-US" sz="1900" dirty="0" smtClean="0"/>
              <a:t>hosts can detect changes by continuing to send packets with don’t fragment set and periodically probing to detect increases in MTU</a:t>
            </a:r>
          </a:p>
          <a:p>
            <a:pPr lvl="1"/>
            <a:r>
              <a:rPr lang="en-US" sz="2200" dirty="0" smtClean="0"/>
              <a:t>this </a:t>
            </a:r>
            <a:r>
              <a:rPr lang="en-US" sz="2200" dirty="0"/>
              <a:t>procedure is called Path MTU Discovery (MTU stands for Maximum Transfer Unit)</a:t>
            </a:r>
          </a:p>
          <a:p>
            <a:pPr lvl="2"/>
            <a:r>
              <a:rPr lang="en-US" sz="1900" dirty="0"/>
              <a:t>IPv6 drops support for fragmentation, </a:t>
            </a:r>
            <a:r>
              <a:rPr lang="en-US" sz="1900" dirty="0" smtClean="0"/>
              <a:t>making PMTU </a:t>
            </a:r>
            <a:r>
              <a:rPr lang="en-US" sz="1900" dirty="0"/>
              <a:t>discovery</a:t>
            </a:r>
            <a:r>
              <a:rPr lang="en-US" sz="1900" dirty="0" smtClean="0"/>
              <a:t> required</a:t>
            </a:r>
            <a:endParaRPr lang="en-US" sz="1900" dirty="0"/>
          </a:p>
        </p:txBody>
      </p:sp>
      <p:sp>
        <p:nvSpPr>
          <p:cNvPr id="4" name="Slide Number Placeholder 3"/>
          <p:cNvSpPr>
            <a:spLocks noGrp="1"/>
          </p:cNvSpPr>
          <p:nvPr>
            <p:ph type="sldNum" sz="quarter" idx="10"/>
          </p:nvPr>
        </p:nvSpPr>
        <p:spPr>
          <a:xfrm>
            <a:off x="9917247" y="7534450"/>
            <a:ext cx="114139" cy="215444"/>
          </a:xfrm>
        </p:spPr>
        <p:txBody>
          <a:bodyPr/>
          <a:lstStyle/>
          <a:p>
            <a:fld id="{35753A0B-470B-F147-BA57-10549CC1861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81366" y="574590"/>
            <a:ext cx="9625330" cy="949960"/>
          </a:xfrm>
          <a:noFill/>
          <a:ln/>
        </p:spPr>
        <p:txBody>
          <a:bodyPr>
            <a:normAutofit fontScale="90000"/>
          </a:bodyPr>
          <a:lstStyle/>
          <a:p>
            <a:r>
              <a:rPr lang="en-US" dirty="0" smtClean="0"/>
              <a:t>A Closer Look At the Internet Hierarchy</a:t>
            </a:r>
            <a:endParaRPr lang="en-US" dirty="0"/>
          </a:p>
        </p:txBody>
      </p:sp>
      <p:sp>
        <p:nvSpPr>
          <p:cNvPr id="83971" name="Rectangle 3"/>
          <p:cNvSpPr>
            <a:spLocks noGrp="1" noChangeArrowheads="1"/>
          </p:cNvSpPr>
          <p:nvPr>
            <p:ph type="body" idx="1"/>
          </p:nvPr>
        </p:nvSpPr>
        <p:spPr>
          <a:xfrm>
            <a:off x="0" y="1998549"/>
            <a:ext cx="10058400" cy="5773851"/>
          </a:xfrm>
          <a:noFill/>
          <a:ln/>
        </p:spPr>
        <p:txBody>
          <a:bodyPr/>
          <a:lstStyle/>
          <a:p>
            <a:pPr>
              <a:spcBef>
                <a:spcPts val="400"/>
              </a:spcBef>
            </a:pPr>
            <a:r>
              <a:rPr lang="en-US" dirty="0" smtClean="0"/>
              <a:t>The </a:t>
            </a:r>
            <a:r>
              <a:rPr lang="en-US" i="1" dirty="0"/>
              <a:t>I</a:t>
            </a:r>
            <a:r>
              <a:rPr lang="en-US" i="1" dirty="0" smtClean="0"/>
              <a:t>nternet</a:t>
            </a:r>
            <a:r>
              <a:rPr lang="en-US" dirty="0" smtClean="0"/>
              <a:t> </a:t>
            </a:r>
            <a:r>
              <a:rPr lang="en-US" dirty="0"/>
              <a:t>is a “network</a:t>
            </a:r>
            <a:r>
              <a:rPr lang="en-US" dirty="0" smtClean="0"/>
              <a:t> </a:t>
            </a:r>
            <a:br>
              <a:rPr lang="en-US" dirty="0" smtClean="0"/>
            </a:br>
            <a:r>
              <a:rPr lang="en-US" dirty="0" smtClean="0"/>
              <a:t>of </a:t>
            </a:r>
            <a:r>
              <a:rPr lang="en-US" dirty="0"/>
              <a:t>networks</a:t>
            </a:r>
            <a:r>
              <a:rPr lang="en-US" dirty="0" smtClean="0"/>
              <a:t>”</a:t>
            </a:r>
          </a:p>
          <a:p>
            <a:pPr lvl="1">
              <a:spcBef>
                <a:spcPts val="400"/>
              </a:spcBef>
            </a:pPr>
            <a:r>
              <a:rPr lang="en-US" dirty="0" smtClean="0"/>
              <a:t>Each network owns a </a:t>
            </a:r>
            <a:r>
              <a:rPr lang="en-US" i="1" dirty="0" smtClean="0"/>
              <a:t>range</a:t>
            </a:r>
            <a:r>
              <a:rPr lang="en-US" dirty="0" smtClean="0"/>
              <a:t> of</a:t>
            </a:r>
          </a:p>
          <a:p>
            <a:pPr lvl="1">
              <a:spcBef>
                <a:spcPts val="400"/>
              </a:spcBef>
              <a:buNone/>
            </a:pPr>
            <a:r>
              <a:rPr lang="en-US" dirty="0" smtClean="0"/>
              <a:t>	IP (layer 3) addresses</a:t>
            </a:r>
          </a:p>
          <a:p>
            <a:pPr>
              <a:spcBef>
                <a:spcPts val="400"/>
              </a:spcBef>
            </a:pPr>
            <a:r>
              <a:rPr lang="en-US" dirty="0" smtClean="0"/>
              <a:t>Routers only know about</a:t>
            </a:r>
          </a:p>
          <a:p>
            <a:pPr>
              <a:spcBef>
                <a:spcPts val="400"/>
              </a:spcBef>
              <a:buNone/>
            </a:pPr>
            <a:r>
              <a:rPr lang="en-US" dirty="0" smtClean="0"/>
              <a:t>	address ranges (routes)</a:t>
            </a:r>
          </a:p>
          <a:p>
            <a:pPr lvl="1">
              <a:spcBef>
                <a:spcPts val="400"/>
              </a:spcBef>
            </a:pPr>
            <a:r>
              <a:rPr lang="en-US" dirty="0" smtClean="0"/>
              <a:t>Packet forwarding is based on</a:t>
            </a:r>
          </a:p>
          <a:p>
            <a:pPr lvl="1">
              <a:spcBef>
                <a:spcPts val="400"/>
              </a:spcBef>
              <a:buNone/>
            </a:pPr>
            <a:r>
              <a:rPr lang="en-US" dirty="0" smtClean="0"/>
              <a:t>	identifying the </a:t>
            </a:r>
            <a:r>
              <a:rPr lang="en-US" i="1" u="sng" dirty="0" smtClean="0"/>
              <a:t>best matching</a:t>
            </a:r>
          </a:p>
          <a:p>
            <a:pPr lvl="1">
              <a:spcBef>
                <a:spcPts val="400"/>
              </a:spcBef>
              <a:buNone/>
            </a:pPr>
            <a:r>
              <a:rPr lang="en-US" i="1" dirty="0" smtClean="0"/>
              <a:t>	</a:t>
            </a:r>
            <a:r>
              <a:rPr lang="en-US" i="1" u="sng" dirty="0" smtClean="0"/>
              <a:t>route</a:t>
            </a:r>
            <a:r>
              <a:rPr lang="en-US" dirty="0" smtClean="0"/>
              <a:t> for a packet’s IP address</a:t>
            </a:r>
          </a:p>
          <a:p>
            <a:pPr>
              <a:spcBef>
                <a:spcPts val="400"/>
              </a:spcBef>
            </a:pPr>
            <a:r>
              <a:rPr lang="en-US" dirty="0" smtClean="0"/>
              <a:t>Best matching route?</a:t>
            </a:r>
          </a:p>
          <a:p>
            <a:pPr lvl="1">
              <a:spcBef>
                <a:spcPts val="400"/>
              </a:spcBef>
            </a:pPr>
            <a:r>
              <a:rPr lang="en-US" dirty="0" smtClean="0"/>
              <a:t>IP routes are ranges of contiguous addresses that share a common </a:t>
            </a:r>
            <a:r>
              <a:rPr lang="en-US" i="1" u="sng" dirty="0" smtClean="0"/>
              <a:t>prefix</a:t>
            </a:r>
            <a:r>
              <a:rPr lang="en-US" i="1" dirty="0" smtClean="0"/>
              <a:t>, i.e.,</a:t>
            </a:r>
            <a:r>
              <a:rPr lang="en-US" dirty="0" smtClean="0"/>
              <a:t> they all start with the same bit pattern</a:t>
            </a:r>
          </a:p>
          <a:p>
            <a:pPr lvl="1">
              <a:spcBef>
                <a:spcPts val="400"/>
              </a:spcBef>
            </a:pPr>
            <a:r>
              <a:rPr lang="en-US" dirty="0" smtClean="0"/>
              <a:t>Best matching route is the </a:t>
            </a:r>
            <a:r>
              <a:rPr lang="en-US" u="sng" dirty="0" smtClean="0"/>
              <a:t>longest prefix</a:t>
            </a:r>
            <a:r>
              <a:rPr lang="en-US" dirty="0" smtClean="0"/>
              <a:t> matching route</a:t>
            </a:r>
          </a:p>
          <a:p>
            <a:pPr lvl="2">
              <a:spcBef>
                <a:spcPts val="400"/>
              </a:spcBef>
            </a:pPr>
            <a:r>
              <a:rPr lang="en-US" dirty="0" smtClean="0"/>
              <a:t>There can be multiple matching routes</a:t>
            </a:r>
            <a:endParaRPr lang="en-US" dirty="0"/>
          </a:p>
        </p:txBody>
      </p:sp>
      <p:sp>
        <p:nvSpPr>
          <p:cNvPr id="2" name="Slide Number Placeholder 1"/>
          <p:cNvSpPr>
            <a:spLocks noGrp="1"/>
          </p:cNvSpPr>
          <p:nvPr>
            <p:ph type="sldNum" sz="quarter" idx="10"/>
          </p:nvPr>
        </p:nvSpPr>
        <p:spPr>
          <a:xfrm>
            <a:off x="9931678" y="7563313"/>
            <a:ext cx="114139" cy="215444"/>
          </a:xfrm>
        </p:spPr>
        <p:txBody>
          <a:bodyPr/>
          <a:lstStyle/>
          <a:p>
            <a:fld id="{B4F22B11-B33A-8D48-9C41-0E5F6B0526D4}" type="slidenum">
              <a:rPr lang="en-US" smtClean="0"/>
              <a:pPr/>
              <a:t>6</a:t>
            </a:fld>
            <a:endParaRPr lang="en-US"/>
          </a:p>
        </p:txBody>
      </p:sp>
      <p:grpSp>
        <p:nvGrpSpPr>
          <p:cNvPr id="124" name="Group 123"/>
          <p:cNvGrpSpPr/>
          <p:nvPr/>
        </p:nvGrpSpPr>
        <p:grpSpPr>
          <a:xfrm>
            <a:off x="5360186" y="1839503"/>
            <a:ext cx="4541786" cy="3321178"/>
            <a:chOff x="5473922" y="1496882"/>
            <a:chExt cx="4541786" cy="3321178"/>
          </a:xfrm>
        </p:grpSpPr>
        <p:pic>
          <p:nvPicPr>
            <p:cNvPr id="125" name="Picture 124"/>
            <p:cNvPicPr>
              <a:picLocks noChangeAspect="1"/>
            </p:cNvPicPr>
            <p:nvPr/>
          </p:nvPicPr>
          <p:blipFill>
            <a:blip r:embed="rId3" cstate="print"/>
            <a:srcRect l="11755" t="18363" r="12026" b="18362"/>
            <a:stretch>
              <a:fillRect/>
            </a:stretch>
          </p:blipFill>
          <p:spPr>
            <a:xfrm>
              <a:off x="8276484" y="3675341"/>
              <a:ext cx="431793" cy="287059"/>
            </a:xfrm>
            <a:prstGeom prst="rect">
              <a:avLst/>
            </a:prstGeom>
          </p:spPr>
        </p:pic>
        <p:pic>
          <p:nvPicPr>
            <p:cNvPr id="126" name="Picture 125"/>
            <p:cNvPicPr>
              <a:picLocks noChangeAspect="1"/>
            </p:cNvPicPr>
            <p:nvPr/>
          </p:nvPicPr>
          <p:blipFill>
            <a:blip r:embed="rId3" cstate="print"/>
            <a:srcRect l="11755" t="18363" r="12026" b="18362"/>
            <a:stretch>
              <a:fillRect/>
            </a:stretch>
          </p:blipFill>
          <p:spPr>
            <a:xfrm>
              <a:off x="5857134" y="3688041"/>
              <a:ext cx="431793" cy="287059"/>
            </a:xfrm>
            <a:prstGeom prst="rect">
              <a:avLst/>
            </a:prstGeom>
          </p:spPr>
        </p:pic>
        <p:grpSp>
          <p:nvGrpSpPr>
            <p:cNvPr id="127" name="Group 115"/>
            <p:cNvGrpSpPr/>
            <p:nvPr/>
          </p:nvGrpSpPr>
          <p:grpSpPr>
            <a:xfrm>
              <a:off x="5473923" y="1496879"/>
              <a:ext cx="4541787" cy="3321176"/>
              <a:chOff x="4165602" y="1372637"/>
              <a:chExt cx="5643031" cy="4126463"/>
            </a:xfrm>
          </p:grpSpPr>
          <p:pic>
            <p:nvPicPr>
              <p:cNvPr id="131" name="Picture 130"/>
              <p:cNvPicPr>
                <a:picLocks noChangeAspect="1"/>
              </p:cNvPicPr>
              <p:nvPr/>
            </p:nvPicPr>
            <p:blipFill>
              <a:blip r:embed="rId4" cstate="print"/>
              <a:srcRect t="13904" r="2674" b="13904"/>
              <a:stretch>
                <a:fillRect/>
              </a:stretch>
            </p:blipFill>
            <p:spPr>
              <a:xfrm>
                <a:off x="7175502" y="4851399"/>
                <a:ext cx="609600" cy="452176"/>
              </a:xfrm>
              <a:prstGeom prst="rect">
                <a:avLst/>
              </a:prstGeom>
            </p:spPr>
          </p:pic>
          <p:sp>
            <p:nvSpPr>
              <p:cNvPr id="132" name="Cloud"/>
              <p:cNvSpPr>
                <a:spLocks noChangeAspect="1" noEditPoints="1" noChangeArrowheads="1"/>
              </p:cNvSpPr>
              <p:nvPr/>
            </p:nvSpPr>
            <p:spPr bwMode="auto">
              <a:xfrm>
                <a:off x="7688945" y="3068101"/>
                <a:ext cx="1544188" cy="9359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33" name="Oval 132"/>
              <p:cNvSpPr/>
              <p:nvPr/>
            </p:nvSpPr>
            <p:spPr bwMode="auto">
              <a:xfrm>
                <a:off x="7964172" y="3493528"/>
                <a:ext cx="245101" cy="245101"/>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134" name="Oval 133"/>
              <p:cNvSpPr/>
              <p:nvPr/>
            </p:nvSpPr>
            <p:spPr bwMode="auto">
              <a:xfrm>
                <a:off x="8631232" y="3530961"/>
                <a:ext cx="245101" cy="245101"/>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135" name="Oval 134"/>
              <p:cNvSpPr/>
              <p:nvPr/>
            </p:nvSpPr>
            <p:spPr bwMode="auto">
              <a:xfrm>
                <a:off x="8489989" y="3202527"/>
                <a:ext cx="245101" cy="245101"/>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cxnSp>
            <p:nvCxnSpPr>
              <p:cNvPr id="136" name="Straight Connector 135"/>
              <p:cNvCxnSpPr>
                <a:stCxn id="133" idx="4"/>
              </p:cNvCxnSpPr>
              <p:nvPr/>
            </p:nvCxnSpPr>
            <p:spPr bwMode="auto">
              <a:xfrm rot="5400000">
                <a:off x="7722160" y="3929395"/>
                <a:ext cx="555329" cy="1737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7" name="Straight Connector 136"/>
              <p:cNvCxnSpPr>
                <a:stCxn id="133" idx="7"/>
                <a:endCxn id="135" idx="2"/>
              </p:cNvCxnSpPr>
              <p:nvPr/>
            </p:nvCxnSpPr>
            <p:spPr bwMode="auto">
              <a:xfrm rot="5400000" flipH="1" flipV="1">
                <a:off x="8229512" y="3268945"/>
                <a:ext cx="204344" cy="31661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8" name="Straight Connector 137"/>
              <p:cNvCxnSpPr>
                <a:stCxn id="135" idx="5"/>
                <a:endCxn id="134" idx="0"/>
              </p:cNvCxnSpPr>
              <p:nvPr/>
            </p:nvCxnSpPr>
            <p:spPr bwMode="auto">
              <a:xfrm rot="16200000" flipH="1">
                <a:off x="8666876" y="3444054"/>
                <a:ext cx="119227" cy="545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9" name="Straight Connector 138"/>
              <p:cNvCxnSpPr>
                <a:stCxn id="133" idx="6"/>
                <a:endCxn id="134" idx="2"/>
              </p:cNvCxnSpPr>
              <p:nvPr/>
            </p:nvCxnSpPr>
            <p:spPr bwMode="auto">
              <a:xfrm>
                <a:off x="8209273" y="3616078"/>
                <a:ext cx="421959" cy="3743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0" name="Straight Connector 139"/>
              <p:cNvCxnSpPr/>
              <p:nvPr/>
            </p:nvCxnSpPr>
            <p:spPr bwMode="auto">
              <a:xfrm rot="5400000">
                <a:off x="5557038" y="2929069"/>
                <a:ext cx="280329" cy="111796"/>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141" name="Picture 140"/>
              <p:cNvPicPr>
                <a:picLocks noChangeAspect="1"/>
              </p:cNvPicPr>
              <p:nvPr/>
            </p:nvPicPr>
            <p:blipFill>
              <a:blip r:embed="rId5" cstate="print"/>
              <a:stretch>
                <a:fillRect/>
              </a:stretch>
            </p:blipFill>
            <p:spPr>
              <a:xfrm>
                <a:off x="8807450" y="4028017"/>
                <a:ext cx="823383" cy="823383"/>
              </a:xfrm>
              <a:prstGeom prst="rect">
                <a:avLst/>
              </a:prstGeom>
            </p:spPr>
          </p:pic>
          <p:pic>
            <p:nvPicPr>
              <p:cNvPr id="142" name="Picture 141"/>
              <p:cNvPicPr>
                <a:picLocks noChangeAspect="1"/>
              </p:cNvPicPr>
              <p:nvPr/>
            </p:nvPicPr>
            <p:blipFill>
              <a:blip r:embed="rId6" cstate="print"/>
              <a:stretch>
                <a:fillRect/>
              </a:stretch>
            </p:blipFill>
            <p:spPr>
              <a:xfrm>
                <a:off x="8612716" y="5077883"/>
                <a:ext cx="395817" cy="395817"/>
              </a:xfrm>
              <a:prstGeom prst="rect">
                <a:avLst/>
              </a:prstGeom>
            </p:spPr>
          </p:pic>
          <p:pic>
            <p:nvPicPr>
              <p:cNvPr id="143" name="Picture 142"/>
              <p:cNvPicPr>
                <a:picLocks noChangeAspect="1"/>
              </p:cNvPicPr>
              <p:nvPr/>
            </p:nvPicPr>
            <p:blipFill>
              <a:blip r:embed="rId7" cstate="print"/>
              <a:srcRect t="9492" b="7947"/>
              <a:stretch>
                <a:fillRect/>
              </a:stretch>
            </p:blipFill>
            <p:spPr>
              <a:xfrm>
                <a:off x="7782983" y="4792133"/>
                <a:ext cx="687090" cy="567267"/>
              </a:xfrm>
              <a:prstGeom prst="rect">
                <a:avLst/>
              </a:prstGeom>
            </p:spPr>
          </p:pic>
          <p:cxnSp>
            <p:nvCxnSpPr>
              <p:cNvPr id="144" name="Straight Connector 143"/>
              <p:cNvCxnSpPr/>
              <p:nvPr/>
            </p:nvCxnSpPr>
            <p:spPr bwMode="auto">
              <a:xfrm rot="16200000" flipH="1">
                <a:off x="7906274" y="4506976"/>
                <a:ext cx="414764" cy="22317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5" name="Freeform 144"/>
              <p:cNvSpPr/>
              <p:nvPr/>
            </p:nvSpPr>
            <p:spPr bwMode="auto">
              <a:xfrm>
                <a:off x="7598834" y="4423833"/>
                <a:ext cx="249766" cy="452967"/>
              </a:xfrm>
              <a:custGeom>
                <a:avLst/>
                <a:gdLst>
                  <a:gd name="connsiteX0" fmla="*/ 0 w 160866"/>
                  <a:gd name="connsiteY0" fmla="*/ 351367 h 351367"/>
                  <a:gd name="connsiteX1" fmla="*/ 80433 w 160866"/>
                  <a:gd name="connsiteY1" fmla="*/ 131233 h 351367"/>
                  <a:gd name="connsiteX2" fmla="*/ 84666 w 160866"/>
                  <a:gd name="connsiteY2" fmla="*/ 203200 h 351367"/>
                  <a:gd name="connsiteX3" fmla="*/ 160866 w 160866"/>
                  <a:gd name="connsiteY3" fmla="*/ 0 h 351367"/>
                </a:gdLst>
                <a:ahLst/>
                <a:cxnLst>
                  <a:cxn ang="0">
                    <a:pos x="connsiteX0" y="connsiteY0"/>
                  </a:cxn>
                  <a:cxn ang="0">
                    <a:pos x="connsiteX1" y="connsiteY1"/>
                  </a:cxn>
                  <a:cxn ang="0">
                    <a:pos x="connsiteX2" y="connsiteY2"/>
                  </a:cxn>
                  <a:cxn ang="0">
                    <a:pos x="connsiteX3" y="connsiteY3"/>
                  </a:cxn>
                </a:cxnLst>
                <a:rect l="l" t="t" r="r" b="b"/>
                <a:pathLst>
                  <a:path w="160866" h="351367">
                    <a:moveTo>
                      <a:pt x="0" y="351367"/>
                    </a:moveTo>
                    <a:lnTo>
                      <a:pt x="80433" y="131233"/>
                    </a:lnTo>
                    <a:lnTo>
                      <a:pt x="84666" y="203200"/>
                    </a:lnTo>
                    <a:lnTo>
                      <a:pt x="160866" y="0"/>
                    </a:lnTo>
                  </a:path>
                </a:pathLst>
              </a:custGeom>
              <a:noFill/>
              <a:ln w="6350" cap="flat" cmpd="sng" algn="ctr">
                <a:solidFill>
                  <a:schemeClr val="tx1"/>
                </a:solidFill>
                <a:prstDash val="dash"/>
                <a:round/>
                <a:headEnd type="triangl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pic>
            <p:nvPicPr>
              <p:cNvPr id="146" name="Picture 145"/>
              <p:cNvPicPr>
                <a:picLocks noChangeAspect="1"/>
              </p:cNvPicPr>
              <p:nvPr/>
            </p:nvPicPr>
            <p:blipFill>
              <a:blip r:embed="rId6" cstate="print"/>
              <a:stretch>
                <a:fillRect/>
              </a:stretch>
            </p:blipFill>
            <p:spPr>
              <a:xfrm>
                <a:off x="9412816" y="5001683"/>
                <a:ext cx="395817" cy="395817"/>
              </a:xfrm>
              <a:prstGeom prst="rect">
                <a:avLst/>
              </a:prstGeom>
            </p:spPr>
          </p:pic>
          <p:sp>
            <p:nvSpPr>
              <p:cNvPr id="147" name="Freeform 146"/>
              <p:cNvSpPr/>
              <p:nvPr/>
            </p:nvSpPr>
            <p:spPr bwMode="auto">
              <a:xfrm>
                <a:off x="8881534" y="4800600"/>
                <a:ext cx="211666" cy="342900"/>
              </a:xfrm>
              <a:custGeom>
                <a:avLst/>
                <a:gdLst>
                  <a:gd name="connsiteX0" fmla="*/ 0 w 160866"/>
                  <a:gd name="connsiteY0" fmla="*/ 351367 h 351367"/>
                  <a:gd name="connsiteX1" fmla="*/ 80433 w 160866"/>
                  <a:gd name="connsiteY1" fmla="*/ 131233 h 351367"/>
                  <a:gd name="connsiteX2" fmla="*/ 84666 w 160866"/>
                  <a:gd name="connsiteY2" fmla="*/ 203200 h 351367"/>
                  <a:gd name="connsiteX3" fmla="*/ 160866 w 160866"/>
                  <a:gd name="connsiteY3" fmla="*/ 0 h 351367"/>
                </a:gdLst>
                <a:ahLst/>
                <a:cxnLst>
                  <a:cxn ang="0">
                    <a:pos x="connsiteX0" y="connsiteY0"/>
                  </a:cxn>
                  <a:cxn ang="0">
                    <a:pos x="connsiteX1" y="connsiteY1"/>
                  </a:cxn>
                  <a:cxn ang="0">
                    <a:pos x="connsiteX2" y="connsiteY2"/>
                  </a:cxn>
                  <a:cxn ang="0">
                    <a:pos x="connsiteX3" y="connsiteY3"/>
                  </a:cxn>
                </a:cxnLst>
                <a:rect l="l" t="t" r="r" b="b"/>
                <a:pathLst>
                  <a:path w="160866" h="351367">
                    <a:moveTo>
                      <a:pt x="0" y="351367"/>
                    </a:moveTo>
                    <a:lnTo>
                      <a:pt x="80433" y="131233"/>
                    </a:lnTo>
                    <a:lnTo>
                      <a:pt x="84666" y="203200"/>
                    </a:lnTo>
                    <a:lnTo>
                      <a:pt x="160866" y="0"/>
                    </a:lnTo>
                  </a:path>
                </a:pathLst>
              </a:custGeom>
              <a:noFill/>
              <a:ln w="6350" cap="flat" cmpd="sng" algn="ctr">
                <a:solidFill>
                  <a:schemeClr val="tx1"/>
                </a:solidFill>
                <a:prstDash val="dash"/>
                <a:round/>
                <a:headEnd type="triangl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48" name="Freeform 147"/>
              <p:cNvSpPr/>
              <p:nvPr/>
            </p:nvSpPr>
            <p:spPr bwMode="auto">
              <a:xfrm flipH="1">
                <a:off x="9326034" y="4826000"/>
                <a:ext cx="211666" cy="342900"/>
              </a:xfrm>
              <a:custGeom>
                <a:avLst/>
                <a:gdLst>
                  <a:gd name="connsiteX0" fmla="*/ 0 w 160866"/>
                  <a:gd name="connsiteY0" fmla="*/ 351367 h 351367"/>
                  <a:gd name="connsiteX1" fmla="*/ 80433 w 160866"/>
                  <a:gd name="connsiteY1" fmla="*/ 131233 h 351367"/>
                  <a:gd name="connsiteX2" fmla="*/ 84666 w 160866"/>
                  <a:gd name="connsiteY2" fmla="*/ 203200 h 351367"/>
                  <a:gd name="connsiteX3" fmla="*/ 160866 w 160866"/>
                  <a:gd name="connsiteY3" fmla="*/ 0 h 351367"/>
                </a:gdLst>
                <a:ahLst/>
                <a:cxnLst>
                  <a:cxn ang="0">
                    <a:pos x="connsiteX0" y="connsiteY0"/>
                  </a:cxn>
                  <a:cxn ang="0">
                    <a:pos x="connsiteX1" y="connsiteY1"/>
                  </a:cxn>
                  <a:cxn ang="0">
                    <a:pos x="connsiteX2" y="connsiteY2"/>
                  </a:cxn>
                  <a:cxn ang="0">
                    <a:pos x="connsiteX3" y="connsiteY3"/>
                  </a:cxn>
                </a:cxnLst>
                <a:rect l="l" t="t" r="r" b="b"/>
                <a:pathLst>
                  <a:path w="160866" h="351367">
                    <a:moveTo>
                      <a:pt x="0" y="351367"/>
                    </a:moveTo>
                    <a:lnTo>
                      <a:pt x="80433" y="131233"/>
                    </a:lnTo>
                    <a:lnTo>
                      <a:pt x="84666" y="203200"/>
                    </a:lnTo>
                    <a:lnTo>
                      <a:pt x="160866" y="0"/>
                    </a:lnTo>
                  </a:path>
                </a:pathLst>
              </a:custGeom>
              <a:noFill/>
              <a:ln w="6350" cap="flat" cmpd="sng" algn="ctr">
                <a:solidFill>
                  <a:schemeClr val="tx1"/>
                </a:solidFill>
                <a:prstDash val="dash"/>
                <a:round/>
                <a:headEnd type="triangl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49" name="Straight Connector 148"/>
              <p:cNvCxnSpPr>
                <a:stCxn id="134" idx="5"/>
              </p:cNvCxnSpPr>
              <p:nvPr/>
            </p:nvCxnSpPr>
            <p:spPr bwMode="auto">
              <a:xfrm rot="16200000" flipH="1">
                <a:off x="8677903" y="3902704"/>
                <a:ext cx="692132" cy="367060"/>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150" name="Picture 149"/>
              <p:cNvPicPr>
                <a:picLocks noChangeAspect="1"/>
              </p:cNvPicPr>
              <p:nvPr/>
            </p:nvPicPr>
            <p:blipFill>
              <a:blip r:embed="rId4" cstate="print"/>
              <a:srcRect t="13904" r="2674" b="13904"/>
              <a:stretch>
                <a:fillRect/>
              </a:stretch>
            </p:blipFill>
            <p:spPr>
              <a:xfrm>
                <a:off x="4165602" y="4876799"/>
                <a:ext cx="609600" cy="452176"/>
              </a:xfrm>
              <a:prstGeom prst="rect">
                <a:avLst/>
              </a:prstGeom>
            </p:spPr>
          </p:pic>
          <p:sp>
            <p:nvSpPr>
              <p:cNvPr id="151" name="Cloud"/>
              <p:cNvSpPr>
                <a:spLocks noChangeAspect="1" noEditPoints="1" noChangeArrowheads="1"/>
              </p:cNvSpPr>
              <p:nvPr/>
            </p:nvSpPr>
            <p:spPr bwMode="auto">
              <a:xfrm>
                <a:off x="4679045" y="3093501"/>
                <a:ext cx="1544188" cy="93598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52" name="Oval 151"/>
              <p:cNvSpPr/>
              <p:nvPr/>
            </p:nvSpPr>
            <p:spPr bwMode="auto">
              <a:xfrm>
                <a:off x="4954272" y="3518928"/>
                <a:ext cx="245101" cy="245101"/>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153" name="Oval 152"/>
              <p:cNvSpPr/>
              <p:nvPr/>
            </p:nvSpPr>
            <p:spPr bwMode="auto">
              <a:xfrm>
                <a:off x="5621332" y="3556361"/>
                <a:ext cx="245101" cy="245101"/>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sp>
            <p:nvSpPr>
              <p:cNvPr id="154" name="Oval 153"/>
              <p:cNvSpPr/>
              <p:nvPr/>
            </p:nvSpPr>
            <p:spPr bwMode="auto">
              <a:xfrm>
                <a:off x="5480089" y="3227927"/>
                <a:ext cx="245101" cy="245101"/>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2"/>
                  </a:solidFill>
                  <a:effectLst/>
                  <a:latin typeface="Book Antiqua" pitchFamily="18" charset="0"/>
                </a:endParaRPr>
              </a:p>
            </p:txBody>
          </p:sp>
          <p:cxnSp>
            <p:nvCxnSpPr>
              <p:cNvPr id="155" name="Straight Connector 154"/>
              <p:cNvCxnSpPr>
                <a:stCxn id="152" idx="4"/>
              </p:cNvCxnSpPr>
              <p:nvPr/>
            </p:nvCxnSpPr>
            <p:spPr bwMode="auto">
              <a:xfrm rot="5400000">
                <a:off x="4711147" y="3936170"/>
                <a:ext cx="537819" cy="19353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6" name="Straight Connector 155"/>
              <p:cNvCxnSpPr>
                <a:stCxn id="152" idx="7"/>
                <a:endCxn id="154" idx="2"/>
              </p:cNvCxnSpPr>
              <p:nvPr/>
            </p:nvCxnSpPr>
            <p:spPr bwMode="auto">
              <a:xfrm rot="5400000" flipH="1" flipV="1">
                <a:off x="5219612" y="3294345"/>
                <a:ext cx="204344" cy="31661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7" name="Straight Connector 156"/>
              <p:cNvCxnSpPr>
                <a:stCxn id="154" idx="5"/>
                <a:endCxn id="153" idx="0"/>
              </p:cNvCxnSpPr>
              <p:nvPr/>
            </p:nvCxnSpPr>
            <p:spPr bwMode="auto">
              <a:xfrm rot="16200000" flipH="1">
                <a:off x="5656976" y="3469454"/>
                <a:ext cx="119227" cy="545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8" name="Straight Connector 157"/>
              <p:cNvCxnSpPr>
                <a:stCxn id="152" idx="6"/>
                <a:endCxn id="153" idx="2"/>
              </p:cNvCxnSpPr>
              <p:nvPr/>
            </p:nvCxnSpPr>
            <p:spPr bwMode="auto">
              <a:xfrm>
                <a:off x="5199373" y="3641478"/>
                <a:ext cx="421959" cy="37433"/>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159" name="Picture 158"/>
              <p:cNvPicPr>
                <a:picLocks noChangeAspect="1"/>
              </p:cNvPicPr>
              <p:nvPr/>
            </p:nvPicPr>
            <p:blipFill>
              <a:blip r:embed="rId5" cstate="print"/>
              <a:stretch>
                <a:fillRect/>
              </a:stretch>
            </p:blipFill>
            <p:spPr>
              <a:xfrm>
                <a:off x="5797550" y="4053417"/>
                <a:ext cx="823383" cy="823383"/>
              </a:xfrm>
              <a:prstGeom prst="rect">
                <a:avLst/>
              </a:prstGeom>
            </p:spPr>
          </p:pic>
          <p:pic>
            <p:nvPicPr>
              <p:cNvPr id="160" name="Picture 159"/>
              <p:cNvPicPr>
                <a:picLocks noChangeAspect="1"/>
              </p:cNvPicPr>
              <p:nvPr/>
            </p:nvPicPr>
            <p:blipFill>
              <a:blip r:embed="rId6" cstate="print"/>
              <a:stretch>
                <a:fillRect/>
              </a:stretch>
            </p:blipFill>
            <p:spPr>
              <a:xfrm>
                <a:off x="5602816" y="5103283"/>
                <a:ext cx="395817" cy="395817"/>
              </a:xfrm>
              <a:prstGeom prst="rect">
                <a:avLst/>
              </a:prstGeom>
            </p:spPr>
          </p:pic>
          <p:pic>
            <p:nvPicPr>
              <p:cNvPr id="161" name="Picture 160"/>
              <p:cNvPicPr>
                <a:picLocks noChangeAspect="1"/>
              </p:cNvPicPr>
              <p:nvPr/>
            </p:nvPicPr>
            <p:blipFill>
              <a:blip r:embed="rId7" cstate="print"/>
              <a:srcRect t="9492" b="7947"/>
              <a:stretch>
                <a:fillRect/>
              </a:stretch>
            </p:blipFill>
            <p:spPr>
              <a:xfrm>
                <a:off x="4773083" y="4817533"/>
                <a:ext cx="687090" cy="567267"/>
              </a:xfrm>
              <a:prstGeom prst="rect">
                <a:avLst/>
              </a:prstGeom>
            </p:spPr>
          </p:pic>
          <p:cxnSp>
            <p:nvCxnSpPr>
              <p:cNvPr id="162" name="Straight Connector 161"/>
              <p:cNvCxnSpPr/>
              <p:nvPr/>
            </p:nvCxnSpPr>
            <p:spPr bwMode="auto">
              <a:xfrm rot="16200000" flipH="1">
                <a:off x="4896374" y="4532376"/>
                <a:ext cx="414764" cy="22317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3" name="Freeform 162"/>
              <p:cNvSpPr/>
              <p:nvPr/>
            </p:nvSpPr>
            <p:spPr bwMode="auto">
              <a:xfrm>
                <a:off x="4588934" y="4449233"/>
                <a:ext cx="249766" cy="452967"/>
              </a:xfrm>
              <a:custGeom>
                <a:avLst/>
                <a:gdLst>
                  <a:gd name="connsiteX0" fmla="*/ 0 w 160866"/>
                  <a:gd name="connsiteY0" fmla="*/ 351367 h 351367"/>
                  <a:gd name="connsiteX1" fmla="*/ 80433 w 160866"/>
                  <a:gd name="connsiteY1" fmla="*/ 131233 h 351367"/>
                  <a:gd name="connsiteX2" fmla="*/ 84666 w 160866"/>
                  <a:gd name="connsiteY2" fmla="*/ 203200 h 351367"/>
                  <a:gd name="connsiteX3" fmla="*/ 160866 w 160866"/>
                  <a:gd name="connsiteY3" fmla="*/ 0 h 351367"/>
                </a:gdLst>
                <a:ahLst/>
                <a:cxnLst>
                  <a:cxn ang="0">
                    <a:pos x="connsiteX0" y="connsiteY0"/>
                  </a:cxn>
                  <a:cxn ang="0">
                    <a:pos x="connsiteX1" y="connsiteY1"/>
                  </a:cxn>
                  <a:cxn ang="0">
                    <a:pos x="connsiteX2" y="connsiteY2"/>
                  </a:cxn>
                  <a:cxn ang="0">
                    <a:pos x="connsiteX3" y="connsiteY3"/>
                  </a:cxn>
                </a:cxnLst>
                <a:rect l="l" t="t" r="r" b="b"/>
                <a:pathLst>
                  <a:path w="160866" h="351367">
                    <a:moveTo>
                      <a:pt x="0" y="351367"/>
                    </a:moveTo>
                    <a:lnTo>
                      <a:pt x="80433" y="131233"/>
                    </a:lnTo>
                    <a:lnTo>
                      <a:pt x="84666" y="203200"/>
                    </a:lnTo>
                    <a:lnTo>
                      <a:pt x="160866" y="0"/>
                    </a:lnTo>
                  </a:path>
                </a:pathLst>
              </a:custGeom>
              <a:noFill/>
              <a:ln w="6350" cap="flat" cmpd="sng" algn="ctr">
                <a:solidFill>
                  <a:schemeClr val="tx1"/>
                </a:solidFill>
                <a:prstDash val="dash"/>
                <a:round/>
                <a:headEnd type="triangl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pic>
            <p:nvPicPr>
              <p:cNvPr id="164" name="Picture 163"/>
              <p:cNvPicPr>
                <a:picLocks noChangeAspect="1"/>
              </p:cNvPicPr>
              <p:nvPr/>
            </p:nvPicPr>
            <p:blipFill>
              <a:blip r:embed="rId6" cstate="print"/>
              <a:stretch>
                <a:fillRect/>
              </a:stretch>
            </p:blipFill>
            <p:spPr>
              <a:xfrm>
                <a:off x="6402916" y="5027083"/>
                <a:ext cx="395817" cy="395817"/>
              </a:xfrm>
              <a:prstGeom prst="rect">
                <a:avLst/>
              </a:prstGeom>
            </p:spPr>
          </p:pic>
          <p:sp>
            <p:nvSpPr>
              <p:cNvPr id="165" name="Freeform 164"/>
              <p:cNvSpPr/>
              <p:nvPr/>
            </p:nvSpPr>
            <p:spPr bwMode="auto">
              <a:xfrm>
                <a:off x="5871634" y="4826000"/>
                <a:ext cx="211666" cy="342900"/>
              </a:xfrm>
              <a:custGeom>
                <a:avLst/>
                <a:gdLst>
                  <a:gd name="connsiteX0" fmla="*/ 0 w 160866"/>
                  <a:gd name="connsiteY0" fmla="*/ 351367 h 351367"/>
                  <a:gd name="connsiteX1" fmla="*/ 80433 w 160866"/>
                  <a:gd name="connsiteY1" fmla="*/ 131233 h 351367"/>
                  <a:gd name="connsiteX2" fmla="*/ 84666 w 160866"/>
                  <a:gd name="connsiteY2" fmla="*/ 203200 h 351367"/>
                  <a:gd name="connsiteX3" fmla="*/ 160866 w 160866"/>
                  <a:gd name="connsiteY3" fmla="*/ 0 h 351367"/>
                </a:gdLst>
                <a:ahLst/>
                <a:cxnLst>
                  <a:cxn ang="0">
                    <a:pos x="connsiteX0" y="connsiteY0"/>
                  </a:cxn>
                  <a:cxn ang="0">
                    <a:pos x="connsiteX1" y="connsiteY1"/>
                  </a:cxn>
                  <a:cxn ang="0">
                    <a:pos x="connsiteX2" y="connsiteY2"/>
                  </a:cxn>
                  <a:cxn ang="0">
                    <a:pos x="connsiteX3" y="connsiteY3"/>
                  </a:cxn>
                </a:cxnLst>
                <a:rect l="l" t="t" r="r" b="b"/>
                <a:pathLst>
                  <a:path w="160866" h="351367">
                    <a:moveTo>
                      <a:pt x="0" y="351367"/>
                    </a:moveTo>
                    <a:lnTo>
                      <a:pt x="80433" y="131233"/>
                    </a:lnTo>
                    <a:lnTo>
                      <a:pt x="84666" y="203200"/>
                    </a:lnTo>
                    <a:lnTo>
                      <a:pt x="160866" y="0"/>
                    </a:lnTo>
                  </a:path>
                </a:pathLst>
              </a:custGeom>
              <a:noFill/>
              <a:ln w="6350" cap="flat" cmpd="sng" algn="ctr">
                <a:solidFill>
                  <a:schemeClr val="tx1"/>
                </a:solidFill>
                <a:prstDash val="dash"/>
                <a:round/>
                <a:headEnd type="triangl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6" name="Freeform 165"/>
              <p:cNvSpPr/>
              <p:nvPr/>
            </p:nvSpPr>
            <p:spPr bwMode="auto">
              <a:xfrm flipH="1">
                <a:off x="6316134" y="4851400"/>
                <a:ext cx="211666" cy="342900"/>
              </a:xfrm>
              <a:custGeom>
                <a:avLst/>
                <a:gdLst>
                  <a:gd name="connsiteX0" fmla="*/ 0 w 160866"/>
                  <a:gd name="connsiteY0" fmla="*/ 351367 h 351367"/>
                  <a:gd name="connsiteX1" fmla="*/ 80433 w 160866"/>
                  <a:gd name="connsiteY1" fmla="*/ 131233 h 351367"/>
                  <a:gd name="connsiteX2" fmla="*/ 84666 w 160866"/>
                  <a:gd name="connsiteY2" fmla="*/ 203200 h 351367"/>
                  <a:gd name="connsiteX3" fmla="*/ 160866 w 160866"/>
                  <a:gd name="connsiteY3" fmla="*/ 0 h 351367"/>
                </a:gdLst>
                <a:ahLst/>
                <a:cxnLst>
                  <a:cxn ang="0">
                    <a:pos x="connsiteX0" y="connsiteY0"/>
                  </a:cxn>
                  <a:cxn ang="0">
                    <a:pos x="connsiteX1" y="connsiteY1"/>
                  </a:cxn>
                  <a:cxn ang="0">
                    <a:pos x="connsiteX2" y="connsiteY2"/>
                  </a:cxn>
                  <a:cxn ang="0">
                    <a:pos x="connsiteX3" y="connsiteY3"/>
                  </a:cxn>
                </a:cxnLst>
                <a:rect l="l" t="t" r="r" b="b"/>
                <a:pathLst>
                  <a:path w="160866" h="351367">
                    <a:moveTo>
                      <a:pt x="0" y="351367"/>
                    </a:moveTo>
                    <a:lnTo>
                      <a:pt x="80433" y="131233"/>
                    </a:lnTo>
                    <a:lnTo>
                      <a:pt x="84666" y="203200"/>
                    </a:lnTo>
                    <a:lnTo>
                      <a:pt x="160866" y="0"/>
                    </a:lnTo>
                  </a:path>
                </a:pathLst>
              </a:custGeom>
              <a:noFill/>
              <a:ln w="6350" cap="flat" cmpd="sng" algn="ctr">
                <a:solidFill>
                  <a:schemeClr val="tx1"/>
                </a:solidFill>
                <a:prstDash val="dash"/>
                <a:round/>
                <a:headEnd type="triangl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67" name="Straight Connector 166"/>
              <p:cNvCxnSpPr>
                <a:stCxn id="153" idx="5"/>
              </p:cNvCxnSpPr>
              <p:nvPr/>
            </p:nvCxnSpPr>
            <p:spPr bwMode="auto">
              <a:xfrm rot="16200000" flipH="1">
                <a:off x="5668003" y="3928104"/>
                <a:ext cx="692132" cy="36706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8" name="Cloud"/>
              <p:cNvSpPr>
                <a:spLocks noChangeAspect="1" noEditPoints="1" noChangeArrowheads="1"/>
              </p:cNvSpPr>
              <p:nvPr/>
            </p:nvSpPr>
            <p:spPr bwMode="auto">
              <a:xfrm>
                <a:off x="5479145" y="2331501"/>
                <a:ext cx="883555" cy="53555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CCFF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69" name="Cloud"/>
              <p:cNvSpPr>
                <a:spLocks noChangeAspect="1" noEditPoints="1" noChangeArrowheads="1"/>
              </p:cNvSpPr>
              <p:nvPr/>
            </p:nvSpPr>
            <p:spPr bwMode="auto">
              <a:xfrm>
                <a:off x="7676245" y="2344201"/>
                <a:ext cx="883555" cy="53555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CCFF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70" name="Cloud"/>
              <p:cNvSpPr>
                <a:spLocks noChangeAspect="1" noEditPoints="1" noChangeArrowheads="1"/>
              </p:cNvSpPr>
              <p:nvPr/>
            </p:nvSpPr>
            <p:spPr bwMode="auto">
              <a:xfrm>
                <a:off x="5872845" y="1531401"/>
                <a:ext cx="883555" cy="53555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71" name="Cloud"/>
              <p:cNvSpPr>
                <a:spLocks noChangeAspect="1" noEditPoints="1" noChangeArrowheads="1"/>
              </p:cNvSpPr>
              <p:nvPr/>
            </p:nvSpPr>
            <p:spPr bwMode="auto">
              <a:xfrm>
                <a:off x="7346045" y="1544101"/>
                <a:ext cx="883555" cy="53555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cxnSp>
            <p:nvCxnSpPr>
              <p:cNvPr id="172" name="Straight Connector 171"/>
              <p:cNvCxnSpPr>
                <a:endCxn id="169" idx="3"/>
              </p:cNvCxnSpPr>
              <p:nvPr/>
            </p:nvCxnSpPr>
            <p:spPr bwMode="auto">
              <a:xfrm rot="16200000" flipH="1">
                <a:off x="7843653" y="2100451"/>
                <a:ext cx="380919" cy="16782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3" name="Straight Connector 172"/>
              <p:cNvCxnSpPr>
                <a:endCxn id="132" idx="3"/>
              </p:cNvCxnSpPr>
              <p:nvPr/>
            </p:nvCxnSpPr>
            <p:spPr bwMode="auto">
              <a:xfrm rot="16200000" flipH="1">
                <a:off x="8219613" y="2880191"/>
                <a:ext cx="327614" cy="15523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4" name="Straight Connector 173"/>
              <p:cNvCxnSpPr/>
              <p:nvPr/>
            </p:nvCxnSpPr>
            <p:spPr bwMode="auto">
              <a:xfrm rot="5400000">
                <a:off x="5963438" y="2116270"/>
                <a:ext cx="280329" cy="11179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5" name="Straight Connector 174"/>
              <p:cNvCxnSpPr>
                <a:stCxn id="170" idx="2"/>
                <a:endCxn id="171" idx="0"/>
              </p:cNvCxnSpPr>
              <p:nvPr/>
            </p:nvCxnSpPr>
            <p:spPr bwMode="auto">
              <a:xfrm>
                <a:off x="6755664" y="1799178"/>
                <a:ext cx="593122" cy="127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6" name="Straight Connector 175"/>
              <p:cNvCxnSpPr/>
              <p:nvPr/>
            </p:nvCxnSpPr>
            <p:spPr bwMode="auto">
              <a:xfrm>
                <a:off x="6616700" y="1930400"/>
                <a:ext cx="1193800" cy="482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7" name="Straight Connector 176"/>
              <p:cNvCxnSpPr/>
              <p:nvPr/>
            </p:nvCxnSpPr>
            <p:spPr bwMode="auto">
              <a:xfrm flipV="1">
                <a:off x="6324600" y="2044700"/>
                <a:ext cx="1155700" cy="3683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8" name="Straight Connector 177"/>
              <p:cNvCxnSpPr/>
              <p:nvPr/>
            </p:nvCxnSpPr>
            <p:spPr bwMode="auto">
              <a:xfrm>
                <a:off x="6223000" y="2717800"/>
                <a:ext cx="1600200" cy="660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9" name="Straight Connector 178"/>
              <p:cNvCxnSpPr>
                <a:endCxn id="169" idx="0"/>
              </p:cNvCxnSpPr>
              <p:nvPr/>
            </p:nvCxnSpPr>
            <p:spPr bwMode="auto">
              <a:xfrm flipV="1">
                <a:off x="6348946" y="2611978"/>
                <a:ext cx="1330040" cy="9716"/>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180" name="Picture 179"/>
              <p:cNvPicPr>
                <a:picLocks noChangeAspect="1"/>
              </p:cNvPicPr>
              <p:nvPr/>
            </p:nvPicPr>
            <p:blipFill>
              <a:blip r:embed="rId8" cstate="print"/>
              <a:srcRect b="7859"/>
              <a:stretch>
                <a:fillRect/>
              </a:stretch>
            </p:blipFill>
            <p:spPr>
              <a:xfrm>
                <a:off x="8972927" y="2282165"/>
                <a:ext cx="323719" cy="672175"/>
              </a:xfrm>
              <a:prstGeom prst="rect">
                <a:avLst/>
              </a:prstGeom>
            </p:spPr>
          </p:pic>
          <p:pic>
            <p:nvPicPr>
              <p:cNvPr id="181" name="Picture 180"/>
              <p:cNvPicPr>
                <a:picLocks noChangeAspect="1"/>
              </p:cNvPicPr>
              <p:nvPr/>
            </p:nvPicPr>
            <p:blipFill>
              <a:blip r:embed="rId8" cstate="print"/>
              <a:srcRect b="7859"/>
              <a:stretch>
                <a:fillRect/>
              </a:stretch>
            </p:blipFill>
            <p:spPr>
              <a:xfrm>
                <a:off x="4445557" y="2420760"/>
                <a:ext cx="323719" cy="672175"/>
              </a:xfrm>
              <a:prstGeom prst="rect">
                <a:avLst/>
              </a:prstGeom>
            </p:spPr>
          </p:pic>
          <p:pic>
            <p:nvPicPr>
              <p:cNvPr id="182" name="Picture 181"/>
              <p:cNvPicPr>
                <a:picLocks noChangeAspect="1"/>
              </p:cNvPicPr>
              <p:nvPr/>
            </p:nvPicPr>
            <p:blipFill>
              <a:blip r:embed="rId8" cstate="print"/>
              <a:srcRect b="7859"/>
              <a:stretch>
                <a:fillRect/>
              </a:stretch>
            </p:blipFill>
            <p:spPr>
              <a:xfrm>
                <a:off x="5081119" y="1855283"/>
                <a:ext cx="323719" cy="672175"/>
              </a:xfrm>
              <a:prstGeom prst="rect">
                <a:avLst/>
              </a:prstGeom>
            </p:spPr>
          </p:pic>
          <p:pic>
            <p:nvPicPr>
              <p:cNvPr id="183" name="Picture 182"/>
              <p:cNvPicPr>
                <a:picLocks noChangeAspect="1"/>
              </p:cNvPicPr>
              <p:nvPr/>
            </p:nvPicPr>
            <p:blipFill>
              <a:blip r:embed="rId8" cstate="print"/>
              <a:srcRect b="7859"/>
              <a:stretch>
                <a:fillRect/>
              </a:stretch>
            </p:blipFill>
            <p:spPr>
              <a:xfrm>
                <a:off x="8491412" y="1372637"/>
                <a:ext cx="323719" cy="672175"/>
              </a:xfrm>
              <a:prstGeom prst="rect">
                <a:avLst/>
              </a:prstGeom>
            </p:spPr>
          </p:pic>
          <p:cxnSp>
            <p:nvCxnSpPr>
              <p:cNvPr id="184" name="Straight Connector 183"/>
              <p:cNvCxnSpPr>
                <a:endCxn id="152" idx="1"/>
              </p:cNvCxnSpPr>
              <p:nvPr/>
            </p:nvCxnSpPr>
            <p:spPr bwMode="auto">
              <a:xfrm rot="16200000" flipH="1">
                <a:off x="4586439" y="3151095"/>
                <a:ext cx="521934" cy="2855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5" name="Straight Connector 184"/>
              <p:cNvCxnSpPr>
                <a:endCxn id="171" idx="2"/>
              </p:cNvCxnSpPr>
              <p:nvPr/>
            </p:nvCxnSpPr>
            <p:spPr bwMode="auto">
              <a:xfrm rot="10800000" flipV="1">
                <a:off x="8228864" y="1721922"/>
                <a:ext cx="272606" cy="8995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6" name="Straight Connector 185"/>
              <p:cNvCxnSpPr>
                <a:endCxn id="168" idx="0"/>
              </p:cNvCxnSpPr>
              <p:nvPr/>
            </p:nvCxnSpPr>
            <p:spPr bwMode="auto">
              <a:xfrm rot="16200000" flipH="1">
                <a:off x="5331854" y="2449245"/>
                <a:ext cx="158937" cy="1411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7" name="Straight Connector 186"/>
              <p:cNvCxnSpPr>
                <a:endCxn id="135" idx="7"/>
              </p:cNvCxnSpPr>
              <p:nvPr/>
            </p:nvCxnSpPr>
            <p:spPr bwMode="auto">
              <a:xfrm rot="5400000">
                <a:off x="8673355" y="2897350"/>
                <a:ext cx="366913" cy="315229"/>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28" name="Rounded Rectangle 127"/>
            <p:cNvSpPr/>
            <p:nvPr/>
          </p:nvSpPr>
          <p:spPr bwMode="auto">
            <a:xfrm>
              <a:off x="7344062" y="4003547"/>
              <a:ext cx="676427" cy="358937"/>
            </a:xfrm>
            <a:prstGeom prst="roundRect">
              <a:avLst/>
            </a:prstGeom>
            <a:solidFill>
              <a:srgbClr val="FFFFCC"/>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edge</a:t>
              </a:r>
            </a:p>
          </p:txBody>
        </p:sp>
        <p:sp>
          <p:nvSpPr>
            <p:cNvPr id="129" name="Rounded Rectangle 128"/>
            <p:cNvSpPr/>
            <p:nvPr/>
          </p:nvSpPr>
          <p:spPr bwMode="auto">
            <a:xfrm>
              <a:off x="7302650" y="3230988"/>
              <a:ext cx="911106" cy="386549"/>
            </a:xfrm>
            <a:prstGeom prst="roundRect">
              <a:avLst/>
            </a:prstGeom>
            <a:solidFill>
              <a:srgbClr val="FFFFCC"/>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access</a:t>
              </a:r>
            </a:p>
          </p:txBody>
        </p:sp>
        <p:sp>
          <p:nvSpPr>
            <p:cNvPr id="130" name="Rounded Rectangle 129"/>
            <p:cNvSpPr/>
            <p:nvPr/>
          </p:nvSpPr>
          <p:spPr bwMode="auto">
            <a:xfrm>
              <a:off x="7469401" y="2306576"/>
              <a:ext cx="676427" cy="386549"/>
            </a:xfrm>
            <a:prstGeom prst="roundRect">
              <a:avLst/>
            </a:prstGeom>
            <a:solidFill>
              <a:srgbClr val="FFFFCC"/>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core</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Routes, Addresses and Prefixes</a:t>
            </a:r>
            <a:endParaRPr lang="en-US" dirty="0"/>
          </a:p>
        </p:txBody>
      </p:sp>
      <p:sp>
        <p:nvSpPr>
          <p:cNvPr id="9" name="Slide Number Placeholder 8"/>
          <p:cNvSpPr>
            <a:spLocks noGrp="1"/>
          </p:cNvSpPr>
          <p:nvPr>
            <p:ph type="sldNum" sz="quarter" idx="10"/>
          </p:nvPr>
        </p:nvSpPr>
        <p:spPr/>
        <p:txBody>
          <a:bodyPr/>
          <a:lstStyle/>
          <a:p>
            <a:fld id="{B4F22B11-B33A-8D48-9C41-0E5F6B0526D4}" type="slidenum">
              <a:rPr lang="en-US" smtClean="0"/>
              <a:pPr/>
              <a:t>7</a:t>
            </a:fld>
            <a:endParaRPr lang="en-US"/>
          </a:p>
        </p:txBody>
      </p:sp>
      <p:sp>
        <p:nvSpPr>
          <p:cNvPr id="48" name="Content Placeholder 2"/>
          <p:cNvSpPr txBox="1">
            <a:spLocks/>
          </p:cNvSpPr>
          <p:nvPr/>
        </p:nvSpPr>
        <p:spPr bwMode="auto">
          <a:xfrm>
            <a:off x="1" y="1453801"/>
            <a:ext cx="10058400" cy="6318600"/>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normAutofit lnSpcReduction="10000"/>
          </a:bodyPr>
          <a:lstStyle/>
          <a:p>
            <a:pPr marL="384130" marR="0" lvl="0" indent="-253971" algn="l" defTabSz="1019056" rtl="0" eaLnBrk="0" fontAlgn="base" latinLnBrk="0" hangingPunct="0">
              <a:lnSpc>
                <a:spcPct val="110000"/>
              </a:lnSpc>
              <a:spcBef>
                <a:spcPct val="20000"/>
              </a:spcBef>
              <a:spcAft>
                <a:spcPct val="0"/>
              </a:spcAft>
              <a:buClr>
                <a:srgbClr val="993300"/>
              </a:buClr>
              <a:buSzPct val="75000"/>
              <a:buFont typeface="Wingdings" charset="2"/>
              <a:buChar char="n"/>
              <a:tabLst/>
              <a:defRPr/>
            </a:pPr>
            <a:r>
              <a:rPr kumimoji="0" lang="en-US" sz="2200" b="0" i="0" u="none" strike="noStrike" kern="0" cap="none" spc="0" normalizeH="0" baseline="0" noProof="0" dirty="0" smtClean="0">
                <a:ln>
                  <a:noFill/>
                </a:ln>
                <a:solidFill>
                  <a:schemeClr val="tx1"/>
                </a:solidFill>
                <a:effectLst/>
                <a:uLnTx/>
                <a:uFillTx/>
                <a:latin typeface="+mn-lt"/>
                <a:ea typeface="+mn-ea"/>
                <a:cs typeface="ＭＳ Ｐゴシック" charset="-128"/>
              </a:rPr>
              <a:t>Routes are specified through</a:t>
            </a:r>
            <a:r>
              <a:rPr kumimoji="0" lang="en-US" sz="2200" b="0" i="0" u="none" strike="noStrike" kern="0" cap="none" spc="0" normalizeH="0" noProof="0" dirty="0" smtClean="0">
                <a:ln>
                  <a:noFill/>
                </a:ln>
                <a:solidFill>
                  <a:schemeClr val="tx1"/>
                </a:solidFill>
                <a:effectLst/>
                <a:uLnTx/>
                <a:uFillTx/>
                <a:latin typeface="+mn-lt"/>
                <a:ea typeface="+mn-ea"/>
                <a:cs typeface="ＭＳ Ｐゴシック" charset="-128"/>
              </a:rPr>
              <a:t> their prefix and prefix length</a:t>
            </a:r>
            <a:endParaRPr kumimoji="0" lang="en-US" sz="2200" b="0" i="0" u="none" strike="noStrike" kern="0" cap="none" spc="0" normalizeH="0" baseline="0" noProof="0" dirty="0" smtClean="0">
              <a:ln>
                <a:noFill/>
              </a:ln>
              <a:solidFill>
                <a:schemeClr val="tx1"/>
              </a:solidFill>
              <a:effectLst/>
              <a:uLnTx/>
              <a:uFillTx/>
              <a:latin typeface="+mn-lt"/>
              <a:ea typeface="+mn-ea"/>
              <a:cs typeface="ＭＳ Ｐゴシック" charset="-128"/>
            </a:endParaRPr>
          </a:p>
          <a:p>
            <a:pPr marL="841276" lvl="1" indent="-253971" algn="l" defTabSz="1019056">
              <a:lnSpc>
                <a:spcPct val="110000"/>
              </a:lnSpc>
              <a:spcBef>
                <a:spcPct val="20000"/>
              </a:spcBef>
              <a:buClr>
                <a:srgbClr val="008000"/>
              </a:buClr>
              <a:buSzPct val="75000"/>
              <a:buFont typeface="Verdana" pitchFamily="34" charset="0"/>
              <a:buChar char="»"/>
            </a:pPr>
            <a:r>
              <a:rPr lang="en-US" sz="2000" kern="0" dirty="0" err="1" smtClean="0">
                <a:solidFill>
                  <a:schemeClr val="tx1"/>
                </a:solidFill>
                <a:latin typeface="+mn-lt"/>
                <a:ea typeface="+mn-ea"/>
              </a:rPr>
              <a:t>a.b.c.d</a:t>
            </a:r>
            <a:r>
              <a:rPr lang="en-US" sz="2000" kern="0" dirty="0" smtClean="0">
                <a:solidFill>
                  <a:schemeClr val="tx1"/>
                </a:solidFill>
                <a:latin typeface="+mn-lt"/>
                <a:ea typeface="+mn-ea"/>
              </a:rPr>
              <a:t>/k: k specifies the number of relevant prefix bits in </a:t>
            </a:r>
            <a:r>
              <a:rPr lang="en-US" sz="2000" kern="0" dirty="0" err="1" smtClean="0">
                <a:solidFill>
                  <a:schemeClr val="tx1"/>
                </a:solidFill>
                <a:latin typeface="+mn-lt"/>
                <a:ea typeface="+mn-ea"/>
              </a:rPr>
              <a:t>a.b.c.d</a:t>
            </a:r>
            <a:endParaRPr lang="en-US" sz="2000" kern="0" dirty="0" smtClean="0">
              <a:solidFill>
                <a:schemeClr val="tx1"/>
              </a:solidFill>
              <a:latin typeface="+mn-lt"/>
              <a:ea typeface="+mn-ea"/>
            </a:endParaRPr>
          </a:p>
          <a:p>
            <a:pPr marL="1298424" lvl="2" indent="-253971" algn="l" defTabSz="1019056">
              <a:lnSpc>
                <a:spcPct val="110000"/>
              </a:lnSpc>
              <a:spcBef>
                <a:spcPct val="20000"/>
              </a:spcBef>
              <a:buClr>
                <a:srgbClr val="008000"/>
              </a:buClr>
              <a:buSzPct val="75000"/>
              <a:buFont typeface="Verdana" pitchFamily="34" charset="0"/>
              <a:buChar char="»"/>
            </a:pPr>
            <a:r>
              <a:rPr lang="en-US" sz="2000" kern="0" dirty="0" smtClean="0">
                <a:solidFill>
                  <a:schemeClr val="tx1"/>
                </a:solidFill>
                <a:latin typeface="+mn-lt"/>
                <a:ea typeface="+mn-ea"/>
              </a:rPr>
              <a:t>Always counted from the left</a:t>
            </a:r>
          </a:p>
          <a:p>
            <a:pPr marL="841276" lvl="1" indent="-253971" algn="l" defTabSz="1019056">
              <a:lnSpc>
                <a:spcPct val="110000"/>
              </a:lnSpc>
              <a:spcBef>
                <a:spcPct val="20000"/>
              </a:spcBef>
              <a:buClr>
                <a:srgbClr val="008000"/>
              </a:buClr>
              <a:buSzPct val="75000"/>
              <a:buFont typeface="Verdana" pitchFamily="34" charset="0"/>
              <a:buChar char="»"/>
            </a:pPr>
            <a:r>
              <a:rPr lang="en-US" sz="2000" kern="0" dirty="0" err="1" smtClean="0">
                <a:solidFill>
                  <a:schemeClr val="tx1"/>
                </a:solidFill>
                <a:latin typeface="+mn-lt"/>
                <a:ea typeface="+mn-ea"/>
              </a:rPr>
              <a:t>a.b.c.d</a:t>
            </a:r>
            <a:r>
              <a:rPr lang="en-US" sz="2000" kern="0" dirty="0" smtClean="0">
                <a:solidFill>
                  <a:schemeClr val="tx1"/>
                </a:solidFill>
                <a:latin typeface="+mn-lt"/>
                <a:ea typeface="+mn-ea"/>
              </a:rPr>
              <a:t>/8: means only 8 bits are relevant</a:t>
            </a:r>
          </a:p>
          <a:p>
            <a:pPr marL="841276" lvl="1" indent="-253971" algn="l" defTabSz="1019056">
              <a:lnSpc>
                <a:spcPct val="110000"/>
              </a:lnSpc>
              <a:spcBef>
                <a:spcPct val="20000"/>
              </a:spcBef>
              <a:buClr>
                <a:srgbClr val="008000"/>
              </a:buClr>
              <a:buSzPct val="75000"/>
              <a:buFont typeface="Verdana" pitchFamily="34" charset="0"/>
              <a:buChar char="»"/>
            </a:pPr>
            <a:r>
              <a:rPr lang="en-US" sz="2000" kern="0" dirty="0" err="1">
                <a:solidFill>
                  <a:schemeClr val="tx1"/>
                </a:solidFill>
                <a:latin typeface="+mn-lt"/>
                <a:ea typeface="+mn-ea"/>
              </a:rPr>
              <a:t>a</a:t>
            </a:r>
            <a:r>
              <a:rPr kumimoji="0" lang="en-US" sz="2000" b="0" i="0" u="none" strike="noStrike" kern="0" cap="none" spc="0" normalizeH="0" baseline="0" noProof="0" dirty="0" smtClean="0">
                <a:ln>
                  <a:noFill/>
                </a:ln>
                <a:solidFill>
                  <a:schemeClr val="tx1"/>
                </a:solidFill>
                <a:effectLst/>
                <a:uLnTx/>
                <a:uFillTx/>
                <a:latin typeface="+mn-lt"/>
                <a:ea typeface="+mn-ea"/>
              </a:rPr>
              <a:t>.b</a:t>
            </a:r>
            <a:r>
              <a:rPr lang="en-US" sz="2000" kern="0" dirty="0" smtClean="0">
                <a:solidFill>
                  <a:schemeClr val="tx1"/>
                </a:solidFill>
                <a:latin typeface="+mn-lt"/>
                <a:ea typeface="+mn-ea"/>
              </a:rPr>
              <a:t>.</a:t>
            </a:r>
            <a:r>
              <a:rPr lang="en-US" sz="2000" kern="0" dirty="0" err="1" smtClean="0">
                <a:solidFill>
                  <a:schemeClr val="tx1"/>
                </a:solidFill>
                <a:latin typeface="+mn-lt"/>
                <a:ea typeface="+mn-ea"/>
              </a:rPr>
              <a:t>c.d</a:t>
            </a:r>
            <a:r>
              <a:rPr lang="en-US" sz="2000" kern="0" dirty="0" smtClean="0">
                <a:solidFill>
                  <a:schemeClr val="tx1"/>
                </a:solidFill>
                <a:latin typeface="+mn-lt"/>
                <a:ea typeface="+mn-ea"/>
              </a:rPr>
              <a:t>/8 = a.0.0.0/8</a:t>
            </a:r>
            <a:endParaRPr kumimoji="0" lang="en-US" sz="2000" b="0" i="0" u="none" strike="noStrike" kern="0" cap="none" spc="0" normalizeH="0" baseline="0" noProof="0" dirty="0" smtClean="0">
              <a:ln>
                <a:noFill/>
              </a:ln>
              <a:solidFill>
                <a:schemeClr val="tx1"/>
              </a:solidFill>
              <a:effectLst/>
              <a:uLnTx/>
              <a:uFillTx/>
              <a:latin typeface="+mn-lt"/>
              <a:ea typeface="+mn-ea"/>
            </a:endParaRPr>
          </a:p>
          <a:p>
            <a:pPr marL="841276" lvl="1" indent="-253971" algn="l" defTabSz="1019056">
              <a:lnSpc>
                <a:spcPct val="110000"/>
              </a:lnSpc>
              <a:spcBef>
                <a:spcPct val="20000"/>
              </a:spcBef>
              <a:buClr>
                <a:srgbClr val="008000"/>
              </a:buClr>
              <a:buSzPct val="75000"/>
              <a:buFont typeface="Verdana" pitchFamily="34" charset="0"/>
              <a:buChar char="»"/>
            </a:pPr>
            <a:r>
              <a:rPr kumimoji="0" lang="en-US" sz="2000" b="0" i="0" u="none" strike="noStrike" kern="0" cap="none" spc="0" normalizeH="0" baseline="0" noProof="0" dirty="0" smtClean="0">
                <a:ln>
                  <a:noFill/>
                </a:ln>
                <a:solidFill>
                  <a:schemeClr val="tx1"/>
                </a:solidFill>
                <a:effectLst/>
                <a:uLnTx/>
                <a:uFillTx/>
                <a:latin typeface="+mn-lt"/>
                <a:ea typeface="+mn-ea"/>
              </a:rPr>
              <a:t>158.130.0.0/8 = 158.0.0.0/8</a:t>
            </a:r>
          </a:p>
          <a:p>
            <a:pPr marL="841276" lvl="1" indent="-253971" algn="l" defTabSz="1019056">
              <a:lnSpc>
                <a:spcPct val="110000"/>
              </a:lnSpc>
              <a:spcBef>
                <a:spcPct val="20000"/>
              </a:spcBef>
              <a:buClr>
                <a:srgbClr val="008000"/>
              </a:buClr>
              <a:buSzPct val="75000"/>
              <a:buFont typeface="Verdana" pitchFamily="34" charset="0"/>
              <a:buChar char="»"/>
            </a:pPr>
            <a:r>
              <a:rPr lang="en-US" sz="1900" kern="0" dirty="0" smtClean="0">
                <a:solidFill>
                  <a:schemeClr val="tx1"/>
                </a:solidFill>
                <a:latin typeface="+mn-lt"/>
                <a:ea typeface="+mn-ea"/>
              </a:rPr>
              <a:t>158.0.0.0/8 : matches all addresses from 158.0.0.0 to 158.255.255.255</a:t>
            </a:r>
          </a:p>
          <a:p>
            <a:pPr marL="384130" indent="-253971" algn="l" defTabSz="1019056">
              <a:lnSpc>
                <a:spcPct val="110000"/>
              </a:lnSpc>
              <a:spcBef>
                <a:spcPct val="20000"/>
              </a:spcBef>
              <a:buClr>
                <a:srgbClr val="008000"/>
              </a:buClr>
              <a:buSzPct val="75000"/>
              <a:buFont typeface="Verdana" pitchFamily="34" charset="0"/>
              <a:buChar char="»"/>
            </a:pPr>
            <a:r>
              <a:rPr kumimoji="0" lang="en-US" sz="2000" b="0" i="0" u="none" strike="noStrike" kern="0" cap="none" spc="0" normalizeH="0" baseline="0" noProof="0" dirty="0" smtClean="0">
                <a:ln>
                  <a:noFill/>
                </a:ln>
                <a:solidFill>
                  <a:schemeClr val="tx1"/>
                </a:solidFill>
                <a:effectLst/>
                <a:uLnTx/>
                <a:uFillTx/>
                <a:latin typeface="+mn-lt"/>
                <a:ea typeface="+mn-ea"/>
              </a:rPr>
              <a:t>Review of Decimal to binary:</a:t>
            </a:r>
          </a:p>
          <a:p>
            <a:pPr marL="841276" lvl="1" indent="-253971" algn="l" defTabSz="1019056">
              <a:lnSpc>
                <a:spcPct val="110000"/>
              </a:lnSpc>
              <a:spcBef>
                <a:spcPct val="20000"/>
              </a:spcBef>
              <a:buClr>
                <a:srgbClr val="008000"/>
              </a:buClr>
              <a:buSzPct val="75000"/>
              <a:buFont typeface="Verdana" pitchFamily="34" charset="0"/>
              <a:buChar char="»"/>
            </a:pPr>
            <a:r>
              <a:rPr lang="en-US" sz="2000" kern="0" dirty="0" smtClean="0">
                <a:solidFill>
                  <a:schemeClr val="tx1"/>
                </a:solidFill>
                <a:latin typeface="+mn-lt"/>
                <a:ea typeface="+mn-ea"/>
              </a:rPr>
              <a:t>158.130.52.9: What is that in binary?</a:t>
            </a:r>
          </a:p>
          <a:p>
            <a:pPr marL="1298424" lvl="2" indent="-253971" algn="l" defTabSz="1019056">
              <a:lnSpc>
                <a:spcPct val="110000"/>
              </a:lnSpc>
              <a:spcBef>
                <a:spcPct val="20000"/>
              </a:spcBef>
              <a:buClr>
                <a:srgbClr val="008000"/>
              </a:buClr>
              <a:buSzPct val="75000"/>
              <a:buFont typeface="Verdana" pitchFamily="34" charset="0"/>
              <a:buChar char="»"/>
            </a:pPr>
            <a:r>
              <a:rPr lang="en-US" sz="2000" kern="0" dirty="0" smtClean="0">
                <a:solidFill>
                  <a:schemeClr val="tx1"/>
                </a:solidFill>
                <a:latin typeface="+mn-lt"/>
                <a:ea typeface="+mn-ea"/>
              </a:rPr>
              <a:t>Each of 158, 130, 52 and 9 is one byte, represented by 8 bits</a:t>
            </a:r>
          </a:p>
          <a:p>
            <a:pPr marL="1298424" lvl="2" indent="-253971" algn="l" defTabSz="1019056">
              <a:lnSpc>
                <a:spcPct val="110000"/>
              </a:lnSpc>
              <a:spcBef>
                <a:spcPct val="20000"/>
              </a:spcBef>
              <a:buClr>
                <a:srgbClr val="008000"/>
              </a:buClr>
              <a:buSzPct val="75000"/>
              <a:buFont typeface="Verdana" pitchFamily="34" charset="0"/>
              <a:buChar char="»"/>
            </a:pPr>
            <a:r>
              <a:rPr lang="en-US" sz="2000" kern="0" dirty="0" smtClean="0">
                <a:solidFill>
                  <a:schemeClr val="tx1"/>
                </a:solidFill>
                <a:latin typeface="+mn-lt"/>
                <a:ea typeface="+mn-ea"/>
              </a:rPr>
              <a:t>128:64:32:16:8:4:2:1</a:t>
            </a:r>
          </a:p>
          <a:p>
            <a:pPr marL="841276" lvl="1" indent="-253971" algn="l" defTabSz="1019056">
              <a:lnSpc>
                <a:spcPct val="110000"/>
              </a:lnSpc>
              <a:spcBef>
                <a:spcPct val="20000"/>
              </a:spcBef>
              <a:buClr>
                <a:srgbClr val="008000"/>
              </a:buClr>
              <a:buSzPct val="75000"/>
              <a:buFont typeface="Verdana" pitchFamily="34" charset="0"/>
              <a:buChar char="»"/>
            </a:pPr>
            <a:r>
              <a:rPr kumimoji="0" lang="en-US" sz="2000" b="0" i="0" u="none" strike="noStrike" kern="0" cap="none" spc="0" normalizeH="0" baseline="0" noProof="0" dirty="0" smtClean="0">
                <a:ln>
                  <a:noFill/>
                </a:ln>
                <a:solidFill>
                  <a:schemeClr val="tx1"/>
                </a:solidFill>
                <a:effectLst/>
                <a:uLnTx/>
                <a:uFillTx/>
                <a:latin typeface="+mn-lt"/>
                <a:ea typeface="+mn-ea"/>
              </a:rPr>
              <a:t>158: 1*128 + 0*64 + 0*32 + 1*16</a:t>
            </a:r>
            <a:r>
              <a:rPr kumimoji="0" lang="en-US" sz="2000" b="0" i="0" u="none" strike="noStrike" kern="0" cap="none" spc="0" normalizeH="0" noProof="0" dirty="0" smtClean="0">
                <a:ln>
                  <a:noFill/>
                </a:ln>
                <a:solidFill>
                  <a:schemeClr val="tx1"/>
                </a:solidFill>
                <a:effectLst/>
                <a:uLnTx/>
                <a:uFillTx/>
                <a:latin typeface="+mn-lt"/>
                <a:ea typeface="+mn-ea"/>
              </a:rPr>
              <a:t> + 1*8 + 1*4 + 1*2 + 0*1</a:t>
            </a:r>
          </a:p>
          <a:p>
            <a:pPr marL="1298424" lvl="2" indent="-253971" algn="l" defTabSz="1019056">
              <a:lnSpc>
                <a:spcPct val="110000"/>
              </a:lnSpc>
              <a:spcBef>
                <a:spcPct val="20000"/>
              </a:spcBef>
              <a:buClr>
                <a:srgbClr val="008000"/>
              </a:buClr>
              <a:buSzPct val="75000"/>
              <a:buFont typeface="Verdana" pitchFamily="34" charset="0"/>
              <a:buChar char="»"/>
            </a:pPr>
            <a:r>
              <a:rPr lang="en-US" sz="2000" kern="0" dirty="0" smtClean="0">
                <a:solidFill>
                  <a:schemeClr val="tx1"/>
                </a:solidFill>
                <a:latin typeface="+mn-lt"/>
                <a:ea typeface="+mn-ea"/>
              </a:rPr>
              <a:t>158</a:t>
            </a:r>
            <a:r>
              <a:rPr lang="en-US" sz="2000" kern="0" baseline="-25000" dirty="0" smtClean="0">
                <a:solidFill>
                  <a:schemeClr val="tx1"/>
                </a:solidFill>
                <a:latin typeface="+mn-lt"/>
                <a:ea typeface="+mn-ea"/>
              </a:rPr>
              <a:t>10</a:t>
            </a:r>
            <a:r>
              <a:rPr lang="en-US" sz="2000" kern="0" dirty="0" smtClean="0">
                <a:solidFill>
                  <a:schemeClr val="tx1"/>
                </a:solidFill>
                <a:latin typeface="+mn-lt"/>
                <a:ea typeface="+mn-ea"/>
              </a:rPr>
              <a:t> = 10011110</a:t>
            </a:r>
            <a:r>
              <a:rPr lang="en-US" sz="2000" kern="0" baseline="-25000" dirty="0" smtClean="0">
                <a:solidFill>
                  <a:schemeClr val="tx1"/>
                </a:solidFill>
                <a:latin typeface="+mn-lt"/>
                <a:ea typeface="+mn-ea"/>
              </a:rPr>
              <a:t>2</a:t>
            </a:r>
          </a:p>
          <a:p>
            <a:pPr marL="1298424" lvl="2" indent="-253971" algn="l" defTabSz="1019056">
              <a:lnSpc>
                <a:spcPct val="110000"/>
              </a:lnSpc>
              <a:spcBef>
                <a:spcPct val="20000"/>
              </a:spcBef>
              <a:buClr>
                <a:srgbClr val="008000"/>
              </a:buClr>
              <a:buSzPct val="75000"/>
              <a:buFont typeface="Verdana" pitchFamily="34" charset="0"/>
              <a:buChar char="»"/>
            </a:pPr>
            <a:r>
              <a:rPr lang="en-US" sz="2000" kern="0" dirty="0" smtClean="0">
                <a:solidFill>
                  <a:schemeClr val="tx1"/>
                </a:solidFill>
                <a:latin typeface="+mn-lt"/>
              </a:rPr>
              <a:t>130</a:t>
            </a:r>
            <a:r>
              <a:rPr lang="en-US" sz="2000" kern="0" baseline="-25000" dirty="0" smtClean="0">
                <a:solidFill>
                  <a:schemeClr val="tx1"/>
                </a:solidFill>
                <a:latin typeface="+mn-lt"/>
              </a:rPr>
              <a:t>10</a:t>
            </a:r>
            <a:r>
              <a:rPr lang="en-US" sz="2000" kern="0" dirty="0" smtClean="0">
                <a:solidFill>
                  <a:schemeClr val="tx1"/>
                </a:solidFill>
                <a:latin typeface="+mn-lt"/>
              </a:rPr>
              <a:t> </a:t>
            </a:r>
            <a:r>
              <a:rPr lang="en-US" sz="2000" kern="0" dirty="0">
                <a:solidFill>
                  <a:schemeClr val="tx1"/>
                </a:solidFill>
                <a:latin typeface="+mn-lt"/>
              </a:rPr>
              <a:t>= </a:t>
            </a:r>
            <a:r>
              <a:rPr lang="en-US" sz="2000" kern="0" dirty="0" smtClean="0">
                <a:solidFill>
                  <a:schemeClr val="tx1"/>
                </a:solidFill>
                <a:latin typeface="+mn-lt"/>
              </a:rPr>
              <a:t>10000010</a:t>
            </a:r>
            <a:r>
              <a:rPr lang="en-US" sz="2000" kern="0" baseline="-25000" dirty="0" smtClean="0">
                <a:solidFill>
                  <a:schemeClr val="tx1"/>
                </a:solidFill>
                <a:latin typeface="+mn-lt"/>
              </a:rPr>
              <a:t>2</a:t>
            </a:r>
          </a:p>
          <a:p>
            <a:pPr marL="1298424" lvl="2" indent="-253971" algn="l" defTabSz="1019056">
              <a:lnSpc>
                <a:spcPct val="110000"/>
              </a:lnSpc>
              <a:spcBef>
                <a:spcPct val="20000"/>
              </a:spcBef>
              <a:buClr>
                <a:srgbClr val="008000"/>
              </a:buClr>
              <a:buSzPct val="75000"/>
              <a:buFont typeface="Verdana" pitchFamily="34" charset="0"/>
              <a:buChar char="»"/>
            </a:pPr>
            <a:r>
              <a:rPr lang="en-US" sz="2000" kern="0" dirty="0">
                <a:solidFill>
                  <a:schemeClr val="tx1"/>
                </a:solidFill>
                <a:latin typeface="+mn-lt"/>
              </a:rPr>
              <a:t> </a:t>
            </a:r>
            <a:r>
              <a:rPr lang="en-US" sz="2000" kern="0" dirty="0" smtClean="0">
                <a:solidFill>
                  <a:schemeClr val="tx1"/>
                </a:solidFill>
                <a:latin typeface="+mn-lt"/>
              </a:rPr>
              <a:t> 52</a:t>
            </a:r>
            <a:r>
              <a:rPr lang="en-US" sz="2000" kern="0" baseline="-25000" dirty="0" smtClean="0">
                <a:solidFill>
                  <a:schemeClr val="tx1"/>
                </a:solidFill>
                <a:latin typeface="+mn-lt"/>
              </a:rPr>
              <a:t>10</a:t>
            </a:r>
            <a:r>
              <a:rPr lang="en-US" sz="2000" kern="0" dirty="0" smtClean="0">
                <a:solidFill>
                  <a:schemeClr val="tx1"/>
                </a:solidFill>
                <a:latin typeface="+mn-lt"/>
              </a:rPr>
              <a:t> = 00110100</a:t>
            </a:r>
            <a:r>
              <a:rPr lang="en-US" sz="2000" kern="0" baseline="-25000" dirty="0" smtClean="0">
                <a:solidFill>
                  <a:schemeClr val="tx1"/>
                </a:solidFill>
                <a:latin typeface="+mn-lt"/>
              </a:rPr>
              <a:t>2</a:t>
            </a:r>
            <a:endParaRPr lang="en-US" sz="2000" kern="0" baseline="-25000" dirty="0">
              <a:solidFill>
                <a:schemeClr val="tx1"/>
              </a:solidFill>
              <a:latin typeface="+mn-lt"/>
            </a:endParaRPr>
          </a:p>
          <a:p>
            <a:pPr marL="1298424" lvl="2" indent="-253971" algn="l" defTabSz="1019056">
              <a:lnSpc>
                <a:spcPct val="110000"/>
              </a:lnSpc>
              <a:spcBef>
                <a:spcPct val="20000"/>
              </a:spcBef>
              <a:buClr>
                <a:srgbClr val="008000"/>
              </a:buClr>
              <a:buSzPct val="75000"/>
              <a:buFont typeface="Verdana" pitchFamily="34" charset="0"/>
              <a:buChar char="»"/>
            </a:pPr>
            <a:r>
              <a:rPr lang="en-US" sz="2000" kern="0" dirty="0" smtClean="0">
                <a:solidFill>
                  <a:schemeClr val="tx1"/>
                </a:solidFill>
                <a:latin typeface="+mn-lt"/>
              </a:rPr>
              <a:t>    9</a:t>
            </a:r>
            <a:r>
              <a:rPr lang="en-US" sz="2000" kern="0" baseline="-25000" dirty="0" smtClean="0">
                <a:solidFill>
                  <a:schemeClr val="tx1"/>
                </a:solidFill>
                <a:latin typeface="+mn-lt"/>
              </a:rPr>
              <a:t>10 </a:t>
            </a:r>
            <a:r>
              <a:rPr lang="en-US" sz="2000" kern="0" dirty="0" smtClean="0">
                <a:solidFill>
                  <a:schemeClr val="tx1"/>
                </a:solidFill>
                <a:latin typeface="+mn-lt"/>
              </a:rPr>
              <a:t>= 00001001</a:t>
            </a:r>
            <a:r>
              <a:rPr lang="en-US" sz="2000" kern="0" baseline="-25000" dirty="0" smtClean="0">
                <a:solidFill>
                  <a:schemeClr val="tx1"/>
                </a:solidFill>
                <a:latin typeface="+mn-lt"/>
              </a:rPr>
              <a:t>2</a:t>
            </a:r>
          </a:p>
          <a:p>
            <a:pPr marL="841276" lvl="1" indent="-253971" algn="l" defTabSz="1019056">
              <a:lnSpc>
                <a:spcPct val="110000"/>
              </a:lnSpc>
              <a:spcBef>
                <a:spcPct val="20000"/>
              </a:spcBef>
              <a:buClr>
                <a:srgbClr val="008000"/>
              </a:buClr>
              <a:buSzPct val="75000"/>
              <a:buFont typeface="Verdana" pitchFamily="34" charset="0"/>
              <a:buChar char="»"/>
            </a:pPr>
            <a:r>
              <a:rPr lang="en-US" sz="2000" kern="0" dirty="0" smtClean="0">
                <a:solidFill>
                  <a:schemeClr val="tx1"/>
                </a:solidFill>
                <a:latin typeface="+mn-lt"/>
              </a:rPr>
              <a:t>158.130.52.9 : </a:t>
            </a:r>
            <a:r>
              <a:rPr lang="en-US" sz="2000" kern="0" dirty="0" smtClean="0">
                <a:solidFill>
                  <a:schemeClr val="tx1"/>
                </a:solidFill>
              </a:rPr>
              <a:t>10011110.10000010.00110100.00001001</a:t>
            </a:r>
            <a:endParaRPr lang="en-US" sz="2000" kern="0" dirty="0">
              <a:solidFill>
                <a:schemeClr val="tx1"/>
              </a:solidFill>
              <a:latin typeface="+mn-lt"/>
            </a:endParaRPr>
          </a:p>
          <a:p>
            <a:pPr marL="1298424" lvl="2" indent="-253971" algn="l" defTabSz="1019056">
              <a:lnSpc>
                <a:spcPct val="110000"/>
              </a:lnSpc>
              <a:spcBef>
                <a:spcPct val="20000"/>
              </a:spcBef>
              <a:buClr>
                <a:srgbClr val="008000"/>
              </a:buClr>
              <a:buSzPct val="75000"/>
              <a:buFont typeface="Verdana" pitchFamily="34" charset="0"/>
              <a:buChar char="»"/>
            </a:pPr>
            <a:endParaRPr lang="en-US" sz="2000" kern="0" dirty="0">
              <a:solidFill>
                <a:schemeClr val="tx1"/>
              </a:solidFill>
              <a:latin typeface="+mn-lt"/>
            </a:endParaRPr>
          </a:p>
          <a:p>
            <a:pPr marL="1298424" lvl="2" indent="-253971" algn="l" defTabSz="1019056">
              <a:lnSpc>
                <a:spcPct val="110000"/>
              </a:lnSpc>
              <a:spcBef>
                <a:spcPct val="20000"/>
              </a:spcBef>
              <a:buClr>
                <a:srgbClr val="008000"/>
              </a:buClr>
              <a:buSzPct val="75000"/>
              <a:buFont typeface="Verdana" pitchFamily="34" charset="0"/>
              <a:buChar char="»"/>
            </a:pPr>
            <a:endParaRPr kumimoji="0" lang="en-US" sz="2000" b="0" i="0" u="none" strike="noStrike" kern="0" cap="none" spc="0" normalizeH="0" noProof="0" dirty="0" smtClean="0">
              <a:ln>
                <a:noFill/>
              </a:ln>
              <a:solidFill>
                <a:schemeClr val="tx1"/>
              </a:solidFill>
              <a:effectLst/>
              <a:uLnTx/>
              <a:uFillTx/>
              <a:latin typeface="+mn-lt"/>
              <a:ea typeface="+mn-ea"/>
            </a:endParaRPr>
          </a:p>
          <a:p>
            <a:pPr marL="1460330" marR="0" lvl="3" indent="-190478" algn="l" defTabSz="1019056" rtl="0" eaLnBrk="0" fontAlgn="base" latinLnBrk="0" hangingPunct="0">
              <a:lnSpc>
                <a:spcPct val="11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endParaRPr>
          </a:p>
          <a:p>
            <a:pPr marL="1460330" marR="0" lvl="3" indent="-190478" algn="l" defTabSz="1019056" rtl="0" eaLnBrk="0" fontAlgn="base" latinLnBrk="0" hangingPunct="0">
              <a:lnSpc>
                <a:spcPct val="110000"/>
              </a:lnSpc>
              <a:spcBef>
                <a:spcPct val="20000"/>
              </a:spcBef>
              <a:spcAft>
                <a:spcPct val="0"/>
              </a:spcAft>
              <a:buClrTx/>
              <a:buSzTx/>
              <a:buFontTx/>
              <a:buChar char="–"/>
              <a:tabLst/>
              <a:defRPr/>
            </a:pPr>
            <a:endParaRPr kumimoji="0" lang="en-US" sz="700" b="0" i="0" u="none" strike="noStrike" kern="0" cap="none" spc="0" normalizeH="0" baseline="0" noProof="0" dirty="0" smtClean="0">
              <a:ln>
                <a:noFill/>
              </a:ln>
              <a:solidFill>
                <a:schemeClr val="tx1"/>
              </a:solidFill>
              <a:effectLst/>
              <a:uLnTx/>
              <a:uFillTx/>
              <a:latin typeface="+mn-lt"/>
              <a:ea typeface="+mn-ea"/>
            </a:endParaRPr>
          </a:p>
        </p:txBody>
      </p:sp>
    </p:spTree>
    <p:extLst>
      <p:ext uri="{BB962C8B-B14F-4D97-AF65-F5344CB8AC3E}">
        <p14:creationId xmlns:p14="http://schemas.microsoft.com/office/powerpoint/2010/main" xmlns="" val="87043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9" y="644527"/>
            <a:ext cx="9625012" cy="725722"/>
          </a:xfrm>
        </p:spPr>
        <p:txBody>
          <a:bodyPr/>
          <a:lstStyle/>
          <a:p>
            <a:r>
              <a:rPr lang="en-US" dirty="0" smtClean="0"/>
              <a:t>Routes, Addresses and Prefixes</a:t>
            </a:r>
            <a:endParaRPr lang="en-US" dirty="0"/>
          </a:p>
        </p:txBody>
      </p:sp>
      <p:sp>
        <p:nvSpPr>
          <p:cNvPr id="9" name="Slide Number Placeholder 8"/>
          <p:cNvSpPr>
            <a:spLocks noGrp="1"/>
          </p:cNvSpPr>
          <p:nvPr>
            <p:ph type="sldNum" sz="quarter" idx="10"/>
          </p:nvPr>
        </p:nvSpPr>
        <p:spPr/>
        <p:txBody>
          <a:bodyPr/>
          <a:lstStyle/>
          <a:p>
            <a:fld id="{B4F22B11-B33A-8D48-9C41-0E5F6B0526D4}" type="slidenum">
              <a:rPr lang="en-US" smtClean="0"/>
              <a:pPr/>
              <a:t>8</a:t>
            </a:fld>
            <a:endParaRPr lang="en-US"/>
          </a:p>
        </p:txBody>
      </p:sp>
      <p:sp>
        <p:nvSpPr>
          <p:cNvPr id="48" name="Content Placeholder 2"/>
          <p:cNvSpPr txBox="1">
            <a:spLocks/>
          </p:cNvSpPr>
          <p:nvPr/>
        </p:nvSpPr>
        <p:spPr bwMode="auto">
          <a:xfrm>
            <a:off x="0" y="1236567"/>
            <a:ext cx="10058399" cy="6535834"/>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noAutofit/>
          </a:bodyPr>
          <a:lstStyle/>
          <a:p>
            <a:pPr marL="384130" lvl="0" indent="-253971" algn="l" defTabSz="1019056">
              <a:lnSpc>
                <a:spcPct val="110000"/>
              </a:lnSpc>
              <a:spcBef>
                <a:spcPct val="20000"/>
              </a:spcBef>
              <a:buClr>
                <a:srgbClr val="993300"/>
              </a:buClr>
              <a:buSzPct val="75000"/>
              <a:buFont typeface="Wingdings" charset="2"/>
              <a:buChar char="n"/>
            </a:pPr>
            <a:r>
              <a:rPr kumimoji="0" lang="en-US" sz="2000" b="0" i="0" u="none" strike="noStrike" kern="0" cap="none" spc="0" normalizeH="0" baseline="0" noProof="0" dirty="0" smtClean="0">
                <a:ln>
                  <a:noFill/>
                </a:ln>
                <a:solidFill>
                  <a:schemeClr val="tx1"/>
                </a:solidFill>
                <a:effectLst/>
                <a:uLnTx/>
                <a:uFillTx/>
                <a:latin typeface="+mn-lt"/>
                <a:ea typeface="+mn-ea"/>
              </a:rPr>
              <a:t>Address</a:t>
            </a:r>
            <a:r>
              <a:rPr kumimoji="0" lang="en-US" sz="2000" b="0" i="0" u="none" strike="noStrike" kern="0" cap="none" spc="0" normalizeH="0" noProof="0" dirty="0" smtClean="0">
                <a:ln>
                  <a:noFill/>
                </a:ln>
                <a:solidFill>
                  <a:schemeClr val="tx1"/>
                </a:solidFill>
                <a:effectLst/>
                <a:uLnTx/>
                <a:uFillTx/>
                <a:latin typeface="+mn-lt"/>
                <a:ea typeface="+mn-ea"/>
              </a:rPr>
              <a:t> </a:t>
            </a:r>
            <a:r>
              <a:rPr lang="en-US" sz="2000" kern="0" dirty="0" smtClean="0">
                <a:solidFill>
                  <a:schemeClr val="tx1"/>
                </a:solidFill>
                <a:latin typeface="+mn-lt"/>
              </a:rPr>
              <a:t>158.130.52.9 = 10011110.10000010.00110100.00001001</a:t>
            </a:r>
          </a:p>
          <a:p>
            <a:pPr marL="384130" lvl="0" indent="-253971" algn="l" defTabSz="1019056">
              <a:lnSpc>
                <a:spcPct val="110000"/>
              </a:lnSpc>
              <a:spcBef>
                <a:spcPct val="20000"/>
              </a:spcBef>
              <a:buClr>
                <a:srgbClr val="993300"/>
              </a:buClr>
              <a:buSzPct val="75000"/>
              <a:buFont typeface="Wingdings" charset="2"/>
              <a:buChar char="n"/>
            </a:pPr>
            <a:r>
              <a:rPr kumimoji="0" lang="en-US" sz="2000" b="0" i="0" u="none" strike="noStrike" kern="0" cap="none" spc="0" normalizeH="0" baseline="0" noProof="0" dirty="0" smtClean="0">
                <a:ln>
                  <a:noFill/>
                </a:ln>
                <a:solidFill>
                  <a:schemeClr val="tx1"/>
                </a:solidFill>
                <a:effectLst/>
                <a:uLnTx/>
                <a:uFillTx/>
                <a:latin typeface="+mn-lt"/>
                <a:ea typeface="+mn-ea"/>
              </a:rPr>
              <a:t>Prefixes:</a:t>
            </a:r>
          </a:p>
          <a:p>
            <a:pPr marL="841276" lvl="1"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158.130.52.9/8 </a:t>
            </a:r>
            <a:r>
              <a:rPr lang="en-US" kern="0" dirty="0">
                <a:solidFill>
                  <a:schemeClr val="tx1"/>
                </a:solidFill>
                <a:latin typeface="+mn-lt"/>
              </a:rPr>
              <a:t>= </a:t>
            </a:r>
            <a:r>
              <a:rPr lang="en-US" kern="0" dirty="0" smtClean="0">
                <a:solidFill>
                  <a:schemeClr val="tx1"/>
                </a:solidFill>
                <a:latin typeface="+mn-lt"/>
              </a:rPr>
              <a:t>158.0.0.0/8</a:t>
            </a:r>
          </a:p>
          <a:p>
            <a:pPr marL="1298424" lvl="2"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10011110.********</a:t>
            </a:r>
            <a:r>
              <a:rPr lang="en-US" kern="0" dirty="0">
                <a:solidFill>
                  <a:schemeClr val="tx1"/>
                </a:solidFill>
                <a:latin typeface="+mn-lt"/>
              </a:rPr>
              <a:t>.*******</a:t>
            </a:r>
            <a:r>
              <a:rPr lang="en-US" kern="0" dirty="0" smtClean="0">
                <a:solidFill>
                  <a:schemeClr val="tx1"/>
                </a:solidFill>
                <a:latin typeface="+mn-lt"/>
              </a:rPr>
              <a:t>*</a:t>
            </a:r>
            <a:r>
              <a:rPr lang="en-US" kern="0" dirty="0">
                <a:solidFill>
                  <a:schemeClr val="tx1"/>
                </a:solidFill>
                <a:latin typeface="+mn-lt"/>
              </a:rPr>
              <a:t>.*******</a:t>
            </a:r>
            <a:r>
              <a:rPr lang="en-US" kern="0" dirty="0" smtClean="0">
                <a:solidFill>
                  <a:schemeClr val="tx1"/>
                </a:solidFill>
                <a:latin typeface="+mn-lt"/>
              </a:rPr>
              <a:t>*  (</a:t>
            </a:r>
            <a:r>
              <a:rPr kumimoji="0" lang="en-US" b="0" i="0" u="none" strike="noStrike" kern="0" cap="none" spc="0" normalizeH="0" baseline="0" noProof="0" dirty="0" smtClean="0">
                <a:ln>
                  <a:noFill/>
                </a:ln>
                <a:solidFill>
                  <a:schemeClr val="tx1"/>
                </a:solidFill>
                <a:effectLst/>
                <a:uLnTx/>
                <a:uFillTx/>
                <a:latin typeface="+mn-lt"/>
                <a:ea typeface="+mn-ea"/>
              </a:rPr>
              <a:t>* = Don’t care)</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/16 </a:t>
            </a:r>
            <a:r>
              <a:rPr lang="en-US" kern="0" dirty="0">
                <a:solidFill>
                  <a:schemeClr val="tx1"/>
                </a:solidFill>
                <a:latin typeface="+mn-lt"/>
              </a:rPr>
              <a:t>= </a:t>
            </a:r>
            <a:r>
              <a:rPr lang="en-US" kern="0" dirty="0" smtClean="0">
                <a:solidFill>
                  <a:schemeClr val="tx1"/>
                </a:solidFill>
                <a:latin typeface="+mn-lt"/>
              </a:rPr>
              <a:t>158.130.0.0/16</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10011110</a:t>
            </a:r>
            <a:r>
              <a:rPr lang="en-US" kern="0" dirty="0" smtClean="0">
                <a:solidFill>
                  <a:schemeClr val="tx1"/>
                </a:solidFill>
                <a:latin typeface="+mn-lt"/>
              </a:rPr>
              <a:t>.</a:t>
            </a:r>
            <a:r>
              <a:rPr lang="en-US" kern="0" dirty="0">
                <a:solidFill>
                  <a:schemeClr val="tx1"/>
                </a:solidFill>
              </a:rPr>
              <a:t> </a:t>
            </a:r>
            <a:r>
              <a:rPr lang="en-US" kern="0" dirty="0">
                <a:solidFill>
                  <a:schemeClr val="tx1"/>
                </a:solidFill>
                <a:latin typeface="+mn-lt"/>
              </a:rPr>
              <a:t>10000010</a:t>
            </a:r>
            <a:r>
              <a:rPr lang="en-US" kern="0" dirty="0" smtClean="0">
                <a:solidFill>
                  <a:schemeClr val="tx1"/>
                </a:solidFill>
                <a:latin typeface="+mn-lt"/>
              </a:rPr>
              <a:t>.</a:t>
            </a:r>
            <a:r>
              <a:rPr lang="en-US" kern="0" dirty="0">
                <a:solidFill>
                  <a:schemeClr val="tx1"/>
                </a:solidFill>
                <a:latin typeface="+mn-lt"/>
              </a:rPr>
              <a:t>********.*******</a:t>
            </a:r>
            <a:r>
              <a:rPr lang="en-US" kern="0" dirty="0" smtClean="0">
                <a:solidFill>
                  <a:schemeClr val="tx1"/>
                </a:solidFill>
                <a:latin typeface="+mn-lt"/>
              </a:rPr>
              <a:t>*</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/24 = ?</a:t>
            </a: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a:t>
            </a:r>
            <a:endParaRPr lang="en-US" kern="0" dirty="0" smtClean="0">
              <a:solidFill>
                <a:schemeClr val="tx1"/>
              </a:solidFill>
              <a:latin typeface="+mn-lt"/>
            </a:endParaRP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29 </a:t>
            </a:r>
            <a:r>
              <a:rPr lang="en-US" kern="0" dirty="0">
                <a:solidFill>
                  <a:schemeClr val="tx1"/>
                </a:solidFill>
                <a:latin typeface="+mn-lt"/>
              </a:rPr>
              <a:t>= </a:t>
            </a:r>
            <a:r>
              <a:rPr lang="en-US" kern="0" dirty="0" smtClean="0">
                <a:solidFill>
                  <a:schemeClr val="tx1"/>
                </a:solidFill>
                <a:latin typeface="+mn-lt"/>
              </a:rPr>
              <a:t>?</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/14 </a:t>
            </a:r>
            <a:r>
              <a:rPr lang="en-US" kern="0" dirty="0">
                <a:solidFill>
                  <a:schemeClr val="tx1"/>
                </a:solidFill>
                <a:latin typeface="+mn-lt"/>
              </a:rPr>
              <a:t>= </a:t>
            </a:r>
            <a:r>
              <a:rPr lang="en-US" kern="0" dirty="0" smtClean="0">
                <a:solidFill>
                  <a:schemeClr val="tx1"/>
                </a:solidFill>
                <a:latin typeface="+mn-lt"/>
              </a:rPr>
              <a:t>?</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a:t>
            </a:r>
            <a:r>
              <a:rPr lang="en-US" kern="0" dirty="0">
                <a:solidFill>
                  <a:schemeClr val="tx1"/>
                </a:solidFill>
                <a:latin typeface="+mn-lt"/>
              </a:rPr>
              <a:t>8</a:t>
            </a:r>
            <a:r>
              <a:rPr lang="en-US" kern="0" dirty="0" smtClean="0">
                <a:solidFill>
                  <a:schemeClr val="tx1"/>
                </a:solidFill>
                <a:latin typeface="+mn-lt"/>
              </a:rPr>
              <a:t> </a:t>
            </a:r>
            <a:r>
              <a:rPr lang="en-US" kern="0" dirty="0">
                <a:solidFill>
                  <a:schemeClr val="tx1"/>
                </a:solidFill>
                <a:latin typeface="+mn-lt"/>
              </a:rPr>
              <a:t>= </a:t>
            </a:r>
            <a:r>
              <a:rPr lang="en-US" kern="0" dirty="0" smtClean="0">
                <a:solidFill>
                  <a:schemeClr val="tx1"/>
                </a:solidFill>
                <a:latin typeface="+mn-lt"/>
              </a:rPr>
              <a:t>?</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a:t>
            </a:r>
            <a:r>
              <a:rPr lang="en-US" kern="0" dirty="0">
                <a:solidFill>
                  <a:schemeClr val="tx1"/>
                </a:solidFill>
                <a:latin typeface="+mn-lt"/>
              </a:rPr>
              <a:t>7</a:t>
            </a:r>
            <a:r>
              <a:rPr lang="en-US" kern="0" dirty="0" smtClean="0">
                <a:solidFill>
                  <a:schemeClr val="tx1"/>
                </a:solidFill>
                <a:latin typeface="+mn-lt"/>
              </a:rPr>
              <a:t> </a:t>
            </a:r>
            <a:r>
              <a:rPr lang="en-US" kern="0" dirty="0">
                <a:solidFill>
                  <a:schemeClr val="tx1"/>
                </a:solidFill>
                <a:latin typeface="+mn-lt"/>
              </a:rPr>
              <a:t>= </a:t>
            </a:r>
            <a:r>
              <a:rPr lang="en-US" kern="0" dirty="0" smtClean="0">
                <a:solidFill>
                  <a:schemeClr val="tx1"/>
                </a:solidFill>
                <a:latin typeface="+mn-lt"/>
              </a:rPr>
              <a:t>?</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a:t>
            </a:r>
            <a:r>
              <a:rPr lang="en-US" kern="0" dirty="0">
                <a:solidFill>
                  <a:schemeClr val="tx1"/>
                </a:solidFill>
                <a:latin typeface="+mn-lt"/>
              </a:rPr>
              <a:t>0</a:t>
            </a:r>
            <a:r>
              <a:rPr lang="en-US" kern="0" dirty="0" smtClean="0">
                <a:solidFill>
                  <a:schemeClr val="tx1"/>
                </a:solidFill>
                <a:latin typeface="+mn-lt"/>
              </a:rPr>
              <a:t> </a:t>
            </a:r>
            <a:r>
              <a:rPr lang="en-US" kern="0" dirty="0">
                <a:solidFill>
                  <a:schemeClr val="tx1"/>
                </a:solidFill>
                <a:latin typeface="+mn-lt"/>
              </a:rPr>
              <a:t>= </a:t>
            </a:r>
            <a:r>
              <a:rPr lang="en-US" kern="0" dirty="0" smtClean="0">
                <a:solidFill>
                  <a:schemeClr val="tx1"/>
                </a:solidFill>
                <a:latin typeface="+mn-lt"/>
              </a:rPr>
              <a:t>?</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a:t>
            </a:r>
            <a:endParaRPr lang="en-US" kern="0" dirty="0">
              <a:solidFill>
                <a:schemeClr val="tx1"/>
              </a:solidFill>
              <a:latin typeface="+mn-lt"/>
            </a:endParaRPr>
          </a:p>
        </p:txBody>
      </p:sp>
    </p:spTree>
    <p:extLst>
      <p:ext uri="{BB962C8B-B14F-4D97-AF65-F5344CB8AC3E}">
        <p14:creationId xmlns:p14="http://schemas.microsoft.com/office/powerpoint/2010/main" xmlns="" val="361464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9" y="644527"/>
            <a:ext cx="9625012" cy="725722"/>
          </a:xfrm>
        </p:spPr>
        <p:txBody>
          <a:bodyPr/>
          <a:lstStyle/>
          <a:p>
            <a:r>
              <a:rPr lang="en-US" dirty="0" smtClean="0"/>
              <a:t>Routes, Addresses and Prefixes</a:t>
            </a:r>
            <a:endParaRPr lang="en-US" dirty="0"/>
          </a:p>
        </p:txBody>
      </p:sp>
      <p:sp>
        <p:nvSpPr>
          <p:cNvPr id="9" name="Slide Number Placeholder 8"/>
          <p:cNvSpPr>
            <a:spLocks noGrp="1"/>
          </p:cNvSpPr>
          <p:nvPr>
            <p:ph type="sldNum" sz="quarter" idx="10"/>
          </p:nvPr>
        </p:nvSpPr>
        <p:spPr/>
        <p:txBody>
          <a:bodyPr/>
          <a:lstStyle/>
          <a:p>
            <a:fld id="{B4F22B11-B33A-8D48-9C41-0E5F6B0526D4}" type="slidenum">
              <a:rPr lang="en-US" smtClean="0"/>
              <a:pPr/>
              <a:t>9</a:t>
            </a:fld>
            <a:endParaRPr lang="en-US"/>
          </a:p>
        </p:txBody>
      </p:sp>
      <p:sp>
        <p:nvSpPr>
          <p:cNvPr id="48" name="Content Placeholder 2"/>
          <p:cNvSpPr txBox="1">
            <a:spLocks/>
          </p:cNvSpPr>
          <p:nvPr/>
        </p:nvSpPr>
        <p:spPr bwMode="auto">
          <a:xfrm>
            <a:off x="0" y="1236567"/>
            <a:ext cx="10058399" cy="6535834"/>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noAutofit/>
          </a:bodyPr>
          <a:lstStyle/>
          <a:p>
            <a:pPr marL="384130" lvl="0" indent="-253971" algn="l" defTabSz="1019056">
              <a:lnSpc>
                <a:spcPct val="110000"/>
              </a:lnSpc>
              <a:spcBef>
                <a:spcPct val="20000"/>
              </a:spcBef>
              <a:buClr>
                <a:srgbClr val="993300"/>
              </a:buClr>
              <a:buSzPct val="75000"/>
              <a:buFont typeface="Wingdings" charset="2"/>
              <a:buChar char="n"/>
            </a:pPr>
            <a:r>
              <a:rPr kumimoji="0" lang="en-US" sz="2000" b="0" i="0" u="none" strike="noStrike" kern="0" cap="none" spc="0" normalizeH="0" baseline="0" noProof="0" dirty="0" smtClean="0">
                <a:ln>
                  <a:noFill/>
                </a:ln>
                <a:solidFill>
                  <a:schemeClr val="tx1"/>
                </a:solidFill>
                <a:effectLst/>
                <a:uLnTx/>
                <a:uFillTx/>
                <a:latin typeface="+mn-lt"/>
                <a:ea typeface="+mn-ea"/>
              </a:rPr>
              <a:t>Address</a:t>
            </a:r>
            <a:r>
              <a:rPr kumimoji="0" lang="en-US" sz="2000" b="0" i="0" u="none" strike="noStrike" kern="0" cap="none" spc="0" normalizeH="0" noProof="0" dirty="0" smtClean="0">
                <a:ln>
                  <a:noFill/>
                </a:ln>
                <a:solidFill>
                  <a:schemeClr val="tx1"/>
                </a:solidFill>
                <a:effectLst/>
                <a:uLnTx/>
                <a:uFillTx/>
                <a:latin typeface="+mn-lt"/>
                <a:ea typeface="+mn-ea"/>
              </a:rPr>
              <a:t> </a:t>
            </a:r>
            <a:r>
              <a:rPr lang="en-US" sz="2000" kern="0" dirty="0" smtClean="0">
                <a:solidFill>
                  <a:schemeClr val="tx1"/>
                </a:solidFill>
                <a:latin typeface="+mn-lt"/>
              </a:rPr>
              <a:t>158.130.52.9 = 10011110.10000010.00110100.00001001</a:t>
            </a:r>
          </a:p>
          <a:p>
            <a:pPr marL="384130" lvl="0" indent="-253971" algn="l" defTabSz="1019056">
              <a:lnSpc>
                <a:spcPct val="110000"/>
              </a:lnSpc>
              <a:spcBef>
                <a:spcPct val="20000"/>
              </a:spcBef>
              <a:buClr>
                <a:srgbClr val="993300"/>
              </a:buClr>
              <a:buSzPct val="75000"/>
              <a:buFont typeface="Wingdings" charset="2"/>
              <a:buChar char="n"/>
            </a:pPr>
            <a:r>
              <a:rPr kumimoji="0" lang="en-US" sz="2000" b="0" i="0" u="none" strike="noStrike" kern="0" cap="none" spc="0" normalizeH="0" baseline="0" noProof="0" dirty="0" smtClean="0">
                <a:ln>
                  <a:noFill/>
                </a:ln>
                <a:solidFill>
                  <a:schemeClr val="tx1"/>
                </a:solidFill>
                <a:effectLst/>
                <a:uLnTx/>
                <a:uFillTx/>
                <a:latin typeface="+mn-lt"/>
                <a:ea typeface="+mn-ea"/>
              </a:rPr>
              <a:t>Prefixes:</a:t>
            </a:r>
          </a:p>
          <a:p>
            <a:pPr marL="841276" lvl="1"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158.130.52.9/8 </a:t>
            </a:r>
            <a:r>
              <a:rPr lang="en-US" kern="0" dirty="0">
                <a:solidFill>
                  <a:schemeClr val="tx1"/>
                </a:solidFill>
                <a:latin typeface="+mn-lt"/>
              </a:rPr>
              <a:t>= </a:t>
            </a:r>
            <a:r>
              <a:rPr lang="en-US" kern="0" dirty="0" smtClean="0">
                <a:solidFill>
                  <a:schemeClr val="tx1"/>
                </a:solidFill>
                <a:latin typeface="+mn-lt"/>
              </a:rPr>
              <a:t>158.0.0.0/8</a:t>
            </a:r>
          </a:p>
          <a:p>
            <a:pPr marL="1298424" lvl="2"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10011110.********</a:t>
            </a:r>
            <a:r>
              <a:rPr lang="en-US" kern="0" dirty="0">
                <a:solidFill>
                  <a:schemeClr val="tx1"/>
                </a:solidFill>
                <a:latin typeface="+mn-lt"/>
              </a:rPr>
              <a:t>.*******</a:t>
            </a:r>
            <a:r>
              <a:rPr lang="en-US" kern="0" dirty="0" smtClean="0">
                <a:solidFill>
                  <a:schemeClr val="tx1"/>
                </a:solidFill>
                <a:latin typeface="+mn-lt"/>
              </a:rPr>
              <a:t>*</a:t>
            </a:r>
            <a:r>
              <a:rPr lang="en-US" kern="0" dirty="0">
                <a:solidFill>
                  <a:schemeClr val="tx1"/>
                </a:solidFill>
                <a:latin typeface="+mn-lt"/>
              </a:rPr>
              <a:t>.*******</a:t>
            </a:r>
            <a:r>
              <a:rPr lang="en-US" kern="0" dirty="0" smtClean="0">
                <a:solidFill>
                  <a:schemeClr val="tx1"/>
                </a:solidFill>
                <a:latin typeface="+mn-lt"/>
              </a:rPr>
              <a:t>*  (</a:t>
            </a:r>
            <a:r>
              <a:rPr kumimoji="0" lang="en-US" b="0" i="0" u="none" strike="noStrike" kern="0" cap="none" spc="0" normalizeH="0" baseline="0" noProof="0" dirty="0" smtClean="0">
                <a:ln>
                  <a:noFill/>
                </a:ln>
                <a:solidFill>
                  <a:schemeClr val="tx1"/>
                </a:solidFill>
                <a:effectLst/>
                <a:uLnTx/>
                <a:uFillTx/>
                <a:latin typeface="+mn-lt"/>
                <a:ea typeface="+mn-ea"/>
              </a:rPr>
              <a:t>* = Don’t care)</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/16 </a:t>
            </a:r>
            <a:r>
              <a:rPr lang="en-US" kern="0" dirty="0">
                <a:solidFill>
                  <a:schemeClr val="tx1"/>
                </a:solidFill>
                <a:latin typeface="+mn-lt"/>
              </a:rPr>
              <a:t>= </a:t>
            </a:r>
            <a:r>
              <a:rPr lang="en-US" kern="0" dirty="0" smtClean="0">
                <a:solidFill>
                  <a:schemeClr val="tx1"/>
                </a:solidFill>
                <a:latin typeface="+mn-lt"/>
              </a:rPr>
              <a:t>158.130.0.0/16</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10011110</a:t>
            </a:r>
            <a:r>
              <a:rPr lang="en-US" kern="0" dirty="0" smtClean="0">
                <a:solidFill>
                  <a:schemeClr val="tx1"/>
                </a:solidFill>
                <a:latin typeface="+mn-lt"/>
              </a:rPr>
              <a:t>.</a:t>
            </a:r>
            <a:r>
              <a:rPr lang="en-US" kern="0" dirty="0">
                <a:solidFill>
                  <a:schemeClr val="tx1"/>
                </a:solidFill>
              </a:rPr>
              <a:t> </a:t>
            </a:r>
            <a:r>
              <a:rPr lang="en-US" kern="0" dirty="0">
                <a:solidFill>
                  <a:schemeClr val="tx1"/>
                </a:solidFill>
                <a:latin typeface="+mn-lt"/>
              </a:rPr>
              <a:t>10000010</a:t>
            </a:r>
            <a:r>
              <a:rPr lang="en-US" kern="0" dirty="0" smtClean="0">
                <a:solidFill>
                  <a:schemeClr val="tx1"/>
                </a:solidFill>
                <a:latin typeface="+mn-lt"/>
              </a:rPr>
              <a:t>.</a:t>
            </a:r>
            <a:r>
              <a:rPr lang="en-US" kern="0" dirty="0">
                <a:solidFill>
                  <a:schemeClr val="tx1"/>
                </a:solidFill>
                <a:latin typeface="+mn-lt"/>
              </a:rPr>
              <a:t>********.*******</a:t>
            </a:r>
            <a:r>
              <a:rPr lang="en-US" kern="0" dirty="0" smtClean="0">
                <a:solidFill>
                  <a:schemeClr val="tx1"/>
                </a:solidFill>
                <a:latin typeface="+mn-lt"/>
              </a:rPr>
              <a:t>*</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/24 = 158.130.52.0/24</a:t>
            </a: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10011110.10000010.00110100</a:t>
            </a:r>
            <a:r>
              <a:rPr lang="en-US" kern="0" dirty="0" smtClean="0">
                <a:solidFill>
                  <a:schemeClr val="tx1"/>
                </a:solidFill>
                <a:latin typeface="+mn-lt"/>
              </a:rPr>
              <a:t>.********</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29 </a:t>
            </a:r>
            <a:r>
              <a:rPr lang="en-US" kern="0" dirty="0">
                <a:solidFill>
                  <a:schemeClr val="tx1"/>
                </a:solidFill>
                <a:latin typeface="+mn-lt"/>
              </a:rPr>
              <a:t>= </a:t>
            </a:r>
            <a:r>
              <a:rPr lang="en-US" kern="0" dirty="0" smtClean="0">
                <a:solidFill>
                  <a:schemeClr val="tx1"/>
                </a:solidFill>
                <a:latin typeface="+mn-lt"/>
              </a:rPr>
              <a:t>158.130.52.8/29</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10011110.10000010.00110100.00001***</a:t>
            </a:r>
            <a:endParaRPr lang="en-US" kern="0" dirty="0">
              <a:solidFill>
                <a:schemeClr val="tx1"/>
              </a:solidFill>
              <a:latin typeface="+mn-lt"/>
            </a:endParaRP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/14 </a:t>
            </a:r>
            <a:r>
              <a:rPr lang="en-US" kern="0" dirty="0">
                <a:solidFill>
                  <a:schemeClr val="tx1"/>
                </a:solidFill>
                <a:latin typeface="+mn-lt"/>
              </a:rPr>
              <a:t>= </a:t>
            </a:r>
            <a:r>
              <a:rPr lang="en-US" kern="0" dirty="0" smtClean="0">
                <a:solidFill>
                  <a:schemeClr val="tx1"/>
                </a:solidFill>
                <a:latin typeface="+mn-lt"/>
              </a:rPr>
              <a:t>158.128.0.0/14</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10011110. </a:t>
            </a:r>
            <a:r>
              <a:rPr lang="en-US" kern="0" dirty="0" smtClean="0">
                <a:solidFill>
                  <a:schemeClr val="tx1"/>
                </a:solidFill>
                <a:latin typeface="+mn-lt"/>
              </a:rPr>
              <a:t>100000**.</a:t>
            </a:r>
            <a:r>
              <a:rPr lang="en-US" kern="0" dirty="0">
                <a:solidFill>
                  <a:schemeClr val="tx1"/>
                </a:solidFill>
                <a:latin typeface="+mn-lt"/>
              </a:rPr>
              <a:t>********.*******</a:t>
            </a:r>
            <a:r>
              <a:rPr lang="en-US" kern="0" dirty="0" smtClean="0">
                <a:solidFill>
                  <a:schemeClr val="tx1"/>
                </a:solidFill>
                <a:latin typeface="+mn-lt"/>
              </a:rPr>
              <a:t>*</a:t>
            </a:r>
            <a:endParaRPr lang="en-US" kern="0" dirty="0">
              <a:solidFill>
                <a:schemeClr val="tx1"/>
              </a:solidFill>
              <a:latin typeface="+mn-lt"/>
            </a:endParaRPr>
          </a:p>
          <a:p>
            <a:pPr marL="841276" lvl="1"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158.130.52.9/</a:t>
            </a:r>
            <a:r>
              <a:rPr lang="en-US" kern="0" dirty="0">
                <a:solidFill>
                  <a:schemeClr val="tx1"/>
                </a:solidFill>
                <a:latin typeface="+mn-lt"/>
              </a:rPr>
              <a:t>7</a:t>
            </a:r>
            <a:r>
              <a:rPr lang="en-US" kern="0" dirty="0" smtClean="0">
                <a:solidFill>
                  <a:schemeClr val="tx1"/>
                </a:solidFill>
                <a:latin typeface="+mn-lt"/>
              </a:rPr>
              <a:t> </a:t>
            </a:r>
            <a:r>
              <a:rPr lang="en-US" kern="0" dirty="0">
                <a:solidFill>
                  <a:schemeClr val="tx1"/>
                </a:solidFill>
                <a:latin typeface="+mn-lt"/>
              </a:rPr>
              <a:t>= </a:t>
            </a:r>
            <a:r>
              <a:rPr lang="en-US" kern="0" dirty="0" smtClean="0">
                <a:solidFill>
                  <a:schemeClr val="tx1"/>
                </a:solidFill>
                <a:latin typeface="+mn-lt"/>
              </a:rPr>
              <a:t>158.0.0.0/7</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1001111*.</a:t>
            </a:r>
            <a:r>
              <a:rPr lang="en-US" kern="0" dirty="0">
                <a:solidFill>
                  <a:schemeClr val="tx1"/>
                </a:solidFill>
                <a:latin typeface="+mn-lt"/>
              </a:rPr>
              <a:t>********.********.********</a:t>
            </a:r>
          </a:p>
          <a:p>
            <a:pPr marL="841276" lvl="1" indent="-253971" algn="l" defTabSz="1019056">
              <a:lnSpc>
                <a:spcPct val="110000"/>
              </a:lnSpc>
              <a:spcBef>
                <a:spcPct val="20000"/>
              </a:spcBef>
              <a:buClr>
                <a:srgbClr val="993300"/>
              </a:buClr>
              <a:buSzPct val="75000"/>
              <a:buFont typeface="Wingdings" charset="2"/>
              <a:buChar char="n"/>
            </a:pPr>
            <a:r>
              <a:rPr lang="en-US" kern="0" dirty="0">
                <a:solidFill>
                  <a:schemeClr val="tx1"/>
                </a:solidFill>
                <a:latin typeface="+mn-lt"/>
              </a:rPr>
              <a:t>158.130.52.9</a:t>
            </a:r>
            <a:r>
              <a:rPr lang="en-US" kern="0" dirty="0" smtClean="0">
                <a:solidFill>
                  <a:schemeClr val="tx1"/>
                </a:solidFill>
                <a:latin typeface="+mn-lt"/>
              </a:rPr>
              <a:t>/</a:t>
            </a:r>
            <a:r>
              <a:rPr lang="en-US" kern="0" dirty="0">
                <a:solidFill>
                  <a:schemeClr val="tx1"/>
                </a:solidFill>
                <a:latin typeface="+mn-lt"/>
              </a:rPr>
              <a:t>0</a:t>
            </a:r>
            <a:r>
              <a:rPr lang="en-US" kern="0" dirty="0" smtClean="0">
                <a:solidFill>
                  <a:schemeClr val="tx1"/>
                </a:solidFill>
                <a:latin typeface="+mn-lt"/>
              </a:rPr>
              <a:t> </a:t>
            </a:r>
            <a:r>
              <a:rPr lang="en-US" kern="0" dirty="0">
                <a:solidFill>
                  <a:schemeClr val="tx1"/>
                </a:solidFill>
                <a:latin typeface="+mn-lt"/>
              </a:rPr>
              <a:t>= </a:t>
            </a:r>
            <a:r>
              <a:rPr lang="en-US" kern="0" dirty="0" smtClean="0">
                <a:solidFill>
                  <a:schemeClr val="tx1"/>
                </a:solidFill>
                <a:latin typeface="+mn-lt"/>
              </a:rPr>
              <a:t>0.0.0.0/0</a:t>
            </a:r>
            <a:endParaRPr lang="en-US" kern="0" dirty="0">
              <a:solidFill>
                <a:schemeClr val="tx1"/>
              </a:solidFill>
              <a:latin typeface="+mn-lt"/>
            </a:endParaRPr>
          </a:p>
          <a:p>
            <a:pPr marL="1298424" lvl="2" indent="-253971" algn="l" defTabSz="1019056">
              <a:lnSpc>
                <a:spcPct val="110000"/>
              </a:lnSpc>
              <a:spcBef>
                <a:spcPct val="20000"/>
              </a:spcBef>
              <a:buClr>
                <a:srgbClr val="993300"/>
              </a:buClr>
              <a:buSzPct val="75000"/>
              <a:buFont typeface="Wingdings" charset="2"/>
              <a:buChar char="n"/>
            </a:pPr>
            <a:r>
              <a:rPr lang="en-US" kern="0" dirty="0" smtClean="0">
                <a:solidFill>
                  <a:schemeClr val="tx1"/>
                </a:solidFill>
                <a:latin typeface="+mn-lt"/>
              </a:rPr>
              <a:t>********.</a:t>
            </a:r>
            <a:r>
              <a:rPr lang="en-US" kern="0" dirty="0">
                <a:solidFill>
                  <a:schemeClr val="tx1"/>
                </a:solidFill>
                <a:latin typeface="+mn-lt"/>
              </a:rPr>
              <a:t>********.********.*******</a:t>
            </a:r>
            <a:r>
              <a:rPr lang="en-US" kern="0" dirty="0" smtClean="0">
                <a:solidFill>
                  <a:schemeClr val="tx1"/>
                </a:solidFill>
                <a:latin typeface="+mn-lt"/>
              </a:rPr>
              <a:t>*</a:t>
            </a:r>
            <a:endParaRPr lang="en-US" kern="0" dirty="0">
              <a:solidFill>
                <a:schemeClr val="tx1"/>
              </a:solidFill>
              <a:latin typeface="+mn-lt"/>
            </a:endParaRPr>
          </a:p>
        </p:txBody>
      </p:sp>
    </p:spTree>
    <p:extLst>
      <p:ext uri="{BB962C8B-B14F-4D97-AF65-F5344CB8AC3E}">
        <p14:creationId xmlns:p14="http://schemas.microsoft.com/office/powerpoint/2010/main" xmlns="" val="2387809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80149089</TotalTime>
  <Pages>9</Pages>
  <Words>4758</Words>
  <Application>Microsoft Office PowerPoint</Application>
  <PresentationFormat>Custom</PresentationFormat>
  <Paragraphs>889</Paragraphs>
  <Slides>42</Slides>
  <Notes>42</Notes>
  <HiddenSlides>0</HiddenSlides>
  <MMClips>0</MMClips>
  <ScaleCrop>false</ScaleCrop>
  <HeadingPairs>
    <vt:vector size="4" baseType="variant">
      <vt:variant>
        <vt:lpstr>Theme</vt:lpstr>
      </vt:variant>
      <vt:variant>
        <vt:i4>3</vt:i4>
      </vt:variant>
      <vt:variant>
        <vt:lpstr>Slide Titles</vt:lpstr>
      </vt:variant>
      <vt:variant>
        <vt:i4>42</vt:i4>
      </vt:variant>
    </vt:vector>
  </HeadingPairs>
  <TitlesOfParts>
    <vt:vector size="45" baseType="lpstr">
      <vt:lpstr>1_Blank Presentation</vt:lpstr>
      <vt:lpstr>Blank Presentation</vt:lpstr>
      <vt:lpstr>4_Blank Presentation</vt:lpstr>
      <vt:lpstr>14. Internet Routers and the IPv4 Protocol</vt:lpstr>
      <vt:lpstr>Recall the IPv4 Packet Format</vt:lpstr>
      <vt:lpstr>Fragmentation and Reassembly</vt:lpstr>
      <vt:lpstr>Example of Fragmentation</vt:lpstr>
      <vt:lpstr>More on Packet Fragmentation</vt:lpstr>
      <vt:lpstr>A Closer Look At the Internet Hierarchy</vt:lpstr>
      <vt:lpstr>Routes, Addresses and Prefixes</vt:lpstr>
      <vt:lpstr>Routes, Addresses and Prefixes</vt:lpstr>
      <vt:lpstr>Routes, Addresses and Prefixes</vt:lpstr>
      <vt:lpstr>Longest Prefix Match</vt:lpstr>
      <vt:lpstr>Longest Prefix Match</vt:lpstr>
      <vt:lpstr>IP Address Lookup</vt:lpstr>
      <vt:lpstr>Why so many prefixes/routes?</vt:lpstr>
      <vt:lpstr>Address Lookup Using Tries</vt:lpstr>
      <vt:lpstr>Patricia Trie (avoid common bits)</vt:lpstr>
      <vt:lpstr>Lookup with Patricia Trie</vt:lpstr>
      <vt:lpstr>Backtracking</vt:lpstr>
      <vt:lpstr>Backtracking</vt:lpstr>
      <vt:lpstr>Backtracking - Case m = j2</vt:lpstr>
      <vt:lpstr>Backtracking - Case m = j1</vt:lpstr>
      <vt:lpstr>Beyond Forwarding – Packet Classification</vt:lpstr>
      <vt:lpstr>Basic Router Datapath</vt:lpstr>
      <vt:lpstr>Early Router Interconnects</vt:lpstr>
      <vt:lpstr>Input Queueing Switches (S=1) (One Queue per Input)</vt:lpstr>
      <vt:lpstr>Crossbar with Virtual Output Queues</vt:lpstr>
      <vt:lpstr>Queueing</vt:lpstr>
      <vt:lpstr>Buffer Capacity in Routers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Guerin</dc:creator>
  <cp:lastModifiedBy>Roch Guerin</cp:lastModifiedBy>
  <cp:revision>954</cp:revision>
  <cp:lastPrinted>2013-09-10T16:38:37Z</cp:lastPrinted>
  <dcterms:created xsi:type="dcterms:W3CDTF">2013-08-02T14:05:00Z</dcterms:created>
  <dcterms:modified xsi:type="dcterms:W3CDTF">2017-10-26T12:57:38Z</dcterms:modified>
</cp:coreProperties>
</file>