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0" r:id="rId2"/>
  </p:sldMasterIdLst>
  <p:notesMasterIdLst>
    <p:notesMasterId r:id="rId58"/>
  </p:notesMasterIdLst>
  <p:handoutMasterIdLst>
    <p:handoutMasterId r:id="rId59"/>
  </p:handoutMasterIdLst>
  <p:sldIdLst>
    <p:sldId id="362" r:id="rId3"/>
    <p:sldId id="492" r:id="rId4"/>
    <p:sldId id="493" r:id="rId5"/>
    <p:sldId id="494" r:id="rId6"/>
    <p:sldId id="495" r:id="rId7"/>
    <p:sldId id="496" r:id="rId8"/>
    <p:sldId id="540" r:id="rId9"/>
    <p:sldId id="497" r:id="rId10"/>
    <p:sldId id="541" r:id="rId11"/>
    <p:sldId id="542" r:id="rId12"/>
    <p:sldId id="543" r:id="rId13"/>
    <p:sldId id="544" r:id="rId14"/>
    <p:sldId id="499" r:id="rId15"/>
    <p:sldId id="500" r:id="rId16"/>
    <p:sldId id="501" r:id="rId17"/>
    <p:sldId id="502" r:id="rId18"/>
    <p:sldId id="503" r:id="rId19"/>
    <p:sldId id="504" r:id="rId20"/>
    <p:sldId id="505" r:id="rId21"/>
    <p:sldId id="510" r:id="rId22"/>
    <p:sldId id="511" r:id="rId23"/>
    <p:sldId id="550" r:id="rId24"/>
    <p:sldId id="551" r:id="rId25"/>
    <p:sldId id="552" r:id="rId26"/>
    <p:sldId id="553" r:id="rId27"/>
    <p:sldId id="554" r:id="rId28"/>
    <p:sldId id="555" r:id="rId29"/>
    <p:sldId id="556" r:id="rId30"/>
    <p:sldId id="557" r:id="rId31"/>
    <p:sldId id="558" r:id="rId32"/>
    <p:sldId id="559" r:id="rId33"/>
    <p:sldId id="560" r:id="rId34"/>
    <p:sldId id="512" r:id="rId35"/>
    <p:sldId id="561" r:id="rId36"/>
    <p:sldId id="562" r:id="rId37"/>
    <p:sldId id="583" r:id="rId38"/>
    <p:sldId id="582" r:id="rId39"/>
    <p:sldId id="581" r:id="rId40"/>
    <p:sldId id="563" r:id="rId41"/>
    <p:sldId id="564" r:id="rId42"/>
    <p:sldId id="565" r:id="rId43"/>
    <p:sldId id="566" r:id="rId44"/>
    <p:sldId id="567" r:id="rId45"/>
    <p:sldId id="568" r:id="rId46"/>
    <p:sldId id="569" r:id="rId47"/>
    <p:sldId id="570" r:id="rId48"/>
    <p:sldId id="571" r:id="rId49"/>
    <p:sldId id="572" r:id="rId50"/>
    <p:sldId id="573" r:id="rId51"/>
    <p:sldId id="574" r:id="rId52"/>
    <p:sldId id="575" r:id="rId53"/>
    <p:sldId id="576" r:id="rId54"/>
    <p:sldId id="577" r:id="rId55"/>
    <p:sldId id="578" r:id="rId56"/>
    <p:sldId id="579" r:id="rId57"/>
  </p:sldIdLst>
  <p:sldSz cx="10058400" cy="7772400"/>
  <p:notesSz cx="7315200" cy="96012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1pPr>
    <a:lvl2pPr marL="457093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2pPr>
    <a:lvl3pPr marL="914187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3pPr>
    <a:lvl4pPr marL="1371279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4pPr>
    <a:lvl5pPr marL="1828372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5pPr>
    <a:lvl6pPr marL="2285465" algn="l" defTabSz="457093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6pPr>
    <a:lvl7pPr marL="2742560" algn="l" defTabSz="457093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7pPr>
    <a:lvl8pPr marL="3199651" algn="l" defTabSz="457093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8pPr>
    <a:lvl9pPr marL="3656744" algn="l" defTabSz="457093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schemeClr val="bg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00"/>
    <a:srgbClr val="FF3300"/>
    <a:srgbClr val="C5F0FF"/>
    <a:srgbClr val="800000"/>
    <a:srgbClr val="FFFF9B"/>
    <a:srgbClr val="FFFF70"/>
    <a:srgbClr val="FFFF00"/>
    <a:srgbClr val="66FFFF"/>
    <a:srgbClr val="DDFFE6"/>
    <a:srgbClr val="CAFEB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5629" autoAdjust="0"/>
  </p:normalViewPr>
  <p:slideViewPr>
    <p:cSldViewPr snapToGrid="0">
      <p:cViewPr varScale="1">
        <p:scale>
          <a:sx n="103" d="100"/>
          <a:sy n="103" d="100"/>
        </p:scale>
        <p:origin x="-114" y="-210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56" y="-1641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t" anchorCtr="0" compatLnSpc="1">
            <a:prstTxWarp prst="textNoShape">
              <a:avLst/>
            </a:prstTxWarp>
          </a:bodyPr>
          <a:lstStyle>
            <a:lvl1pPr algn="l" defTabSz="98802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275" y="-1641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t" anchorCtr="0" compatLnSpc="1">
            <a:prstTxWarp prst="textNoShape">
              <a:avLst/>
            </a:prstTxWarp>
          </a:bodyPr>
          <a:lstStyle>
            <a:lvl1pPr defTabSz="98802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656" y="9122453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b" anchorCtr="0" compatLnSpc="1">
            <a:prstTxWarp prst="textNoShape">
              <a:avLst/>
            </a:prstTxWarp>
          </a:bodyPr>
          <a:lstStyle>
            <a:lvl1pPr algn="l" defTabSz="98802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275" y="9122453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b" anchorCtr="0" compatLnSpc="1">
            <a:prstTxWarp prst="textNoShape">
              <a:avLst/>
            </a:prstTxWarp>
          </a:bodyPr>
          <a:lstStyle>
            <a:lvl1pPr defTabSz="988028">
              <a:defRPr sz="1000" i="1"/>
            </a:lvl1pPr>
          </a:lstStyle>
          <a:p>
            <a:pPr>
              <a:defRPr/>
            </a:pPr>
            <a:fld id="{9FFC03EE-2879-4F41-A72A-15A9C64D4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591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56" y="-1641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t" anchorCtr="0" compatLnSpc="1">
            <a:prstTxWarp prst="textNoShape">
              <a:avLst/>
            </a:prstTxWarp>
          </a:bodyPr>
          <a:lstStyle>
            <a:lvl1pPr algn="l" defTabSz="988028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275" y="-1641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t" anchorCtr="0" compatLnSpc="1">
            <a:prstTxWarp prst="textNoShape">
              <a:avLst/>
            </a:prstTxWarp>
          </a:bodyPr>
          <a:lstStyle>
            <a:lvl1pPr defTabSz="988028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656" y="9122453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b" anchorCtr="0" compatLnSpc="1">
            <a:prstTxWarp prst="textNoShape">
              <a:avLst/>
            </a:prstTxWarp>
          </a:bodyPr>
          <a:lstStyle>
            <a:lvl1pPr algn="l" defTabSz="988028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275" y="9122453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b" anchorCtr="0" compatLnSpc="1">
            <a:prstTxWarp prst="textNoShape">
              <a:avLst/>
            </a:prstTxWarp>
          </a:bodyPr>
          <a:lstStyle>
            <a:lvl1pPr defTabSz="988028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FA952C1-0F39-B041-8D51-B7A31F96C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3" y="4561227"/>
            <a:ext cx="5362160" cy="431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2" tIns="49425" rIns="97202" bIns="494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5563" y="720725"/>
            <a:ext cx="4660900" cy="3602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xmlns="" val="1963746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227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66616" algn="l" defTabSz="95227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33232" algn="l" defTabSz="95227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98262" algn="l" defTabSz="95227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64877" algn="l" defTabSz="95227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5465" algn="l" defTabSz="9141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60" algn="l" defTabSz="9141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51" algn="l" defTabSz="9141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44" algn="l" defTabSz="91418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66E4A-7140-6A48-9BA4-B7989D740E0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we calculate the 51.2 </a:t>
            </a:r>
            <a:r>
              <a:rPr lang="en-US" dirty="0" err="1" smtClean="0"/>
              <a:t>usec</a:t>
            </a:r>
            <a:r>
              <a:rPr lang="en-US" dirty="0" smtClean="0"/>
              <a:t> max RTT?</a:t>
            </a:r>
          </a:p>
          <a:p>
            <a:r>
              <a:rPr lang="en-US" dirty="0" smtClean="0"/>
              <a:t>Signal on copper: 200,000,000 meters/sec = 2x10^8 m/s</a:t>
            </a:r>
          </a:p>
          <a:p>
            <a:r>
              <a:rPr lang="en-US" dirty="0" smtClean="0"/>
              <a:t>2.5x10^3m</a:t>
            </a:r>
            <a:r>
              <a:rPr lang="en-US" baseline="0" dirty="0" smtClean="0"/>
              <a:t> / 2x10^8 m/s = 1.25x10^-5 sec = 12.5 </a:t>
            </a:r>
            <a:r>
              <a:rPr lang="en-US" baseline="0" dirty="0" err="1" smtClean="0"/>
              <a:t>usec</a:t>
            </a:r>
            <a:endParaRPr lang="en-US" baseline="0" dirty="0" smtClean="0"/>
          </a:p>
          <a:p>
            <a:r>
              <a:rPr lang="en-US" baseline="0" dirty="0" smtClean="0"/>
              <a:t>Round trip delay = 2 x 12.5 </a:t>
            </a:r>
            <a:r>
              <a:rPr lang="en-US" baseline="0" dirty="0" err="1" smtClean="0"/>
              <a:t>usec</a:t>
            </a:r>
            <a:r>
              <a:rPr lang="en-US" baseline="0" dirty="0" smtClean="0"/>
              <a:t> = 25 </a:t>
            </a:r>
            <a:r>
              <a:rPr lang="en-US" baseline="0" dirty="0" err="1" smtClean="0"/>
              <a:t>usec</a:t>
            </a:r>
            <a:endParaRPr lang="en-US" baseline="0" dirty="0" smtClean="0"/>
          </a:p>
          <a:p>
            <a:r>
              <a:rPr lang="en-US" baseline="0" dirty="0" smtClean="0"/>
              <a:t>Repeaters add about 6usec RTD each. For another 25usec.</a:t>
            </a:r>
          </a:p>
          <a:p>
            <a:pPr marL="0" marR="0" indent="0" algn="l" defTabSz="95227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1usec = 1x10^-6</a:t>
            </a:r>
            <a:endParaRPr lang="en-US" dirty="0" smtClean="0"/>
          </a:p>
          <a:p>
            <a:r>
              <a:rPr lang="en-US" baseline="0" dirty="0" smtClean="0"/>
              <a:t>10Mb/s = 10,000,000 b/s = 1x10^7 b/s or 10 bits/</a:t>
            </a:r>
            <a:r>
              <a:rPr lang="en-US" baseline="0" dirty="0" err="1" smtClean="0"/>
              <a:t>usec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E102C4-D1A9-4ED0-A5F6-E84D52CB53B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2 stations in round </a:t>
            </a:r>
            <a:r>
              <a:rPr lang="en-US" i="1" dirty="0" smtClean="0"/>
              <a:t>n</a:t>
            </a:r>
            <a:r>
              <a:rPr lang="en-US" i="0" dirty="0" smtClean="0"/>
              <a:t>, the two stations choose</a:t>
            </a:r>
            <a:r>
              <a:rPr lang="en-US" i="0" baseline="0" dirty="0" smtClean="0"/>
              <a:t> among 2^</a:t>
            </a:r>
            <a:r>
              <a:rPr lang="en-US" i="1" baseline="0" dirty="0" smtClean="0"/>
              <a:t>n</a:t>
            </a:r>
            <a:r>
              <a:rPr lang="en-US" i="0" baseline="0" dirty="0" smtClean="0"/>
              <a:t> slots.  Stations 1 and 2 pick a common slot with probability 1/2^</a:t>
            </a:r>
            <a:r>
              <a:rPr lang="en-US" i="1" baseline="0" dirty="0" smtClean="0"/>
              <a:t>n </a:t>
            </a:r>
            <a:r>
              <a:rPr lang="en-US" i="0" baseline="0" dirty="0" smtClean="0"/>
              <a:t>(station 1 picks any slot, and then station picks the same with probability 1/2^</a:t>
            </a:r>
            <a:r>
              <a:rPr lang="en-US" i="1" baseline="0" dirty="0" smtClean="0"/>
              <a:t>n</a:t>
            </a:r>
            <a:r>
              <a:rPr lang="en-US" i="0" baseline="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E102C4-D1A9-4ED0-A5F6-E84D52CB53B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E102C4-D1A9-4ED0-A5F6-E84D52CB53B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Complicated derivation</a:t>
            </a:r>
            <a:r>
              <a:rPr lang="en-US" baseline="0" dirty="0" smtClean="0"/>
              <a:t> of efficiency.</a:t>
            </a:r>
          </a:p>
          <a:p>
            <a:r>
              <a:rPr lang="en-US" baseline="0" dirty="0" smtClean="0"/>
              <a:t>Not necessary we understand it for this class.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Store and forward in that we have</a:t>
            </a:r>
            <a:r>
              <a:rPr lang="en-US" baseline="0" dirty="0" smtClean="0"/>
              <a:t> to get the whole frame in before we start sending it 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Length in 802.3</a:t>
            </a:r>
          </a:p>
          <a:p>
            <a:r>
              <a:rPr lang="en-US" dirty="0" smtClean="0"/>
              <a:t>Type in Ethernet II</a:t>
            </a:r>
          </a:p>
          <a:p>
            <a:r>
              <a:rPr lang="en-US" dirty="0" smtClean="0"/>
              <a:t>If value</a:t>
            </a:r>
            <a:r>
              <a:rPr lang="en-US" baseline="0" dirty="0" smtClean="0"/>
              <a:t> of Length/Type field is &gt; 1536 then it is a TYPE. Less then it is a LENGTH.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Frame preamble preceded by 12 bytes worth of silence: </a:t>
            </a:r>
            <a:r>
              <a:rPr lang="en-US" baseline="0" dirty="0" err="1" smtClean="0"/>
              <a:t>InterFrame</a:t>
            </a:r>
            <a:r>
              <a:rPr lang="en-US" baseline="0" dirty="0" smtClean="0"/>
              <a:t> Gap</a:t>
            </a:r>
          </a:p>
          <a:p>
            <a:endParaRPr lang="en-US" dirty="0" smtClean="0"/>
          </a:p>
          <a:p>
            <a:r>
              <a:rPr lang="en-US" dirty="0" smtClean="0"/>
              <a:t>Preamble is alternating</a:t>
            </a:r>
            <a:r>
              <a:rPr lang="en-US" baseline="0" dirty="0" smtClean="0"/>
              <a:t> 1’s and 0’s so systems can get their timing.</a:t>
            </a:r>
          </a:p>
          <a:p>
            <a:r>
              <a:rPr lang="en-US" baseline="0" dirty="0" smtClean="0"/>
              <a:t>SFD ends with different pattern to mark end of timing and beginning of Frame.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E102C4-D1A9-4ED0-A5F6-E84D52CB53B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E102C4-D1A9-4ED0-A5F6-E84D52CB53B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16E96-3CC4-4733-99B0-BC8A569825BB}" type="slidenum">
              <a:rPr lang="en-US" smtClean="0">
                <a:latin typeface="Arial" pitchFamily="34" charset="0"/>
              </a:rPr>
              <a:pPr/>
              <a:t>33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8263" y="727075"/>
            <a:ext cx="4640262" cy="3586163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868" y="4561236"/>
            <a:ext cx="5363466" cy="4319654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883498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883498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88349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88349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88349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8834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E102C4-D1A9-4ED0-A5F6-E84D52CB53B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883498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883498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883498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E102C4-D1A9-4ED0-A5F6-E84D52CB53B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CD24E-E0C8-4D48-B6E1-26A01BA8180A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5563" y="720725"/>
            <a:ext cx="46609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E102C4-D1A9-4ED0-A5F6-E84D52CB53B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CDMA:</a:t>
            </a:r>
          </a:p>
          <a:p>
            <a:r>
              <a:rPr lang="en-US" dirty="0" smtClean="0"/>
              <a:t>https://</a:t>
            </a:r>
            <a:r>
              <a:rPr lang="en-US" dirty="0" err="1" smtClean="0"/>
              <a:t>en.wikipedia.org</a:t>
            </a:r>
            <a:r>
              <a:rPr lang="en-US" dirty="0" smtClean="0"/>
              <a:t>/wiki/</a:t>
            </a:r>
            <a:r>
              <a:rPr lang="en-US" dirty="0" err="1" smtClean="0"/>
              <a:t>Code_division_multiple_access</a:t>
            </a:r>
            <a:endParaRPr lang="en-US" dirty="0" smtClean="0"/>
          </a:p>
          <a:p>
            <a:pPr marL="0" marR="0" indent="0" algn="l" defTabSz="95227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 analogy to the problem of multiple access is a room (channel) in which people wish to talk to each other simultaneously.</a:t>
            </a:r>
          </a:p>
          <a:p>
            <a:pPr marL="0" marR="0" indent="0" algn="l" defTabSz="95227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 avoid confusion, people could take turns speaking (time division), speak at different pitches (frequency division),</a:t>
            </a:r>
          </a:p>
          <a:p>
            <a:pPr marL="0" marR="0" indent="0" algn="l" defTabSz="95227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or speak in different languages (code division). CDMA is analogous to the last example where people speaking the same language</a:t>
            </a:r>
          </a:p>
          <a:p>
            <a:pPr marL="0" marR="0" indent="0" algn="l" defTabSz="95227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can understand each other, but other languages are perceived as noise and rejected. Similarly, in radio CDMA,</a:t>
            </a:r>
          </a:p>
          <a:p>
            <a:pPr marL="0" marR="0" indent="0" algn="l" defTabSz="95227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each group of users is given a shared code. Many codes occupy the same channel, but only users associated</a:t>
            </a:r>
          </a:p>
          <a:p>
            <a:pPr marL="0" marR="0" indent="0" algn="l" defTabSz="95227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with a particular code can communicate.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E102C4-D1A9-4ED0-A5F6-E84D52CB53B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https://</a:t>
            </a:r>
            <a:r>
              <a:rPr lang="en-US" dirty="0" err="1" smtClean="0"/>
              <a:t>en.wikipedia.org</a:t>
            </a:r>
            <a:r>
              <a:rPr lang="en-US" dirty="0" smtClean="0"/>
              <a:t>/wiki/</a:t>
            </a:r>
            <a:r>
              <a:rPr lang="en-US" dirty="0" err="1" smtClean="0"/>
              <a:t>Carrier_sense_multiple_access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527A35-7FC6-4AD3-81D6-B8C02646FE4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8263" y="727075"/>
            <a:ext cx="4640262" cy="3586163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868" y="4561236"/>
            <a:ext cx="5363466" cy="431965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5" y="2414590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7" y="4403726"/>
            <a:ext cx="7042151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093" indent="0" algn="ctr">
              <a:buNone/>
              <a:defRPr/>
            </a:lvl2pPr>
            <a:lvl3pPr marL="914187" indent="0" algn="ctr">
              <a:buNone/>
              <a:defRPr/>
            </a:lvl3pPr>
            <a:lvl4pPr marL="1371279" indent="0" algn="ctr">
              <a:buNone/>
              <a:defRPr/>
            </a:lvl4pPr>
            <a:lvl5pPr marL="1828372" indent="0" algn="ctr">
              <a:buNone/>
              <a:defRPr/>
            </a:lvl5pPr>
            <a:lvl6pPr marL="2285465" indent="0" algn="ctr">
              <a:buNone/>
              <a:defRPr/>
            </a:lvl6pPr>
            <a:lvl7pPr marL="2742560" indent="0" algn="ctr">
              <a:buNone/>
              <a:defRPr/>
            </a:lvl7pPr>
            <a:lvl8pPr marL="3199651" indent="0" algn="ctr">
              <a:buNone/>
              <a:defRPr/>
            </a:lvl8pPr>
            <a:lvl9pPr marL="365674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626885" y="7358062"/>
            <a:ext cx="43151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2BF56E0-109F-4E56-92A3-DF3942938D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4727" y="644527"/>
            <a:ext cx="2435225" cy="6005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90" y="644527"/>
            <a:ext cx="7158037" cy="6005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626885" y="7358062"/>
            <a:ext cx="43151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2BF56E0-109F-4E56-92A3-DF3942938D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40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40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93" indent="0">
              <a:buNone/>
              <a:defRPr sz="1800"/>
            </a:lvl2pPr>
            <a:lvl3pPr marL="914187" indent="0">
              <a:buNone/>
              <a:defRPr sz="1600"/>
            </a:lvl3pPr>
            <a:lvl4pPr marL="1371279" indent="0">
              <a:buNone/>
              <a:defRPr sz="1400"/>
            </a:lvl4pPr>
            <a:lvl5pPr marL="1828372" indent="0">
              <a:buNone/>
              <a:defRPr sz="1400"/>
            </a:lvl5pPr>
            <a:lvl6pPr marL="2285465" indent="0">
              <a:buNone/>
              <a:defRPr sz="1400"/>
            </a:lvl6pPr>
            <a:lvl7pPr marL="2742560" indent="0">
              <a:buNone/>
              <a:defRPr sz="1400"/>
            </a:lvl7pPr>
            <a:lvl8pPr marL="3199651" indent="0">
              <a:buNone/>
              <a:defRPr sz="1400"/>
            </a:lvl8pPr>
            <a:lvl9pPr marL="365674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90" y="1985965"/>
            <a:ext cx="9807804" cy="5288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626885" y="7358062"/>
            <a:ext cx="43151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2BF56E0-109F-4E56-92A3-DF3942938D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626" y="1934594"/>
            <a:ext cx="4619356" cy="5452525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0643" y="1914045"/>
            <a:ext cx="4625475" cy="545252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626885" y="7358062"/>
            <a:ext cx="43151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2BF56E0-109F-4E56-92A3-DF3942938D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40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093" indent="0">
              <a:buNone/>
              <a:defRPr sz="2000" b="1"/>
            </a:lvl2pPr>
            <a:lvl3pPr marL="914187" indent="0">
              <a:buNone/>
              <a:defRPr sz="1800" b="1"/>
            </a:lvl3pPr>
            <a:lvl4pPr marL="1371279" indent="0">
              <a:buNone/>
              <a:defRPr sz="1600" b="1"/>
            </a:lvl4pPr>
            <a:lvl5pPr marL="1828372" indent="0">
              <a:buNone/>
              <a:defRPr sz="1600" b="1"/>
            </a:lvl5pPr>
            <a:lvl6pPr marL="2285465" indent="0">
              <a:buNone/>
              <a:defRPr sz="1600" b="1"/>
            </a:lvl6pPr>
            <a:lvl7pPr marL="2742560" indent="0">
              <a:buNone/>
              <a:defRPr sz="1600" b="1"/>
            </a:lvl7pPr>
            <a:lvl8pPr marL="3199651" indent="0">
              <a:buNone/>
              <a:defRPr sz="1600" b="1"/>
            </a:lvl8pPr>
            <a:lvl9pPr marL="365674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12" y="2465390"/>
            <a:ext cx="4792538" cy="499364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5" y="1739900"/>
            <a:ext cx="4445000" cy="72548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093" indent="0">
              <a:buNone/>
              <a:defRPr sz="2000" b="1"/>
            </a:lvl2pPr>
            <a:lvl3pPr marL="914187" indent="0">
              <a:buNone/>
              <a:defRPr sz="1800" b="1"/>
            </a:lvl3pPr>
            <a:lvl4pPr marL="1371279" indent="0">
              <a:buNone/>
              <a:defRPr sz="1600" b="1"/>
            </a:lvl4pPr>
            <a:lvl5pPr marL="1828372" indent="0">
              <a:buNone/>
              <a:defRPr sz="1600" b="1"/>
            </a:lvl5pPr>
            <a:lvl6pPr marL="2285465" indent="0">
              <a:buNone/>
              <a:defRPr sz="1600" b="1"/>
            </a:lvl6pPr>
            <a:lvl7pPr marL="2742560" indent="0">
              <a:buNone/>
              <a:defRPr sz="1600" b="1"/>
            </a:lvl7pPr>
            <a:lvl8pPr marL="3199651" indent="0">
              <a:buNone/>
              <a:defRPr sz="1600" b="1"/>
            </a:lvl8pPr>
            <a:lvl9pPr marL="365674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5" y="2465390"/>
            <a:ext cx="4506446" cy="500392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9626885" y="7358062"/>
            <a:ext cx="43151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2BF56E0-109F-4E56-92A3-DF3942938D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626885" y="7358062"/>
            <a:ext cx="43151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2BF56E0-109F-4E56-92A3-DF3942938D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626885" y="7358062"/>
            <a:ext cx="43151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2BF56E0-109F-4E56-92A3-DF3942938D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40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40" y="1627189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093" indent="0">
              <a:buNone/>
              <a:defRPr sz="1200"/>
            </a:lvl2pPr>
            <a:lvl3pPr marL="914187" indent="0">
              <a:buNone/>
              <a:defRPr sz="1000"/>
            </a:lvl3pPr>
            <a:lvl4pPr marL="1371279" indent="0">
              <a:buNone/>
              <a:defRPr sz="900"/>
            </a:lvl4pPr>
            <a:lvl5pPr marL="1828372" indent="0">
              <a:buNone/>
              <a:defRPr sz="900"/>
            </a:lvl5pPr>
            <a:lvl6pPr marL="2285465" indent="0">
              <a:buNone/>
              <a:defRPr sz="900"/>
            </a:lvl6pPr>
            <a:lvl7pPr marL="2742560" indent="0">
              <a:buNone/>
              <a:defRPr sz="900"/>
            </a:lvl7pPr>
            <a:lvl8pPr marL="3199651" indent="0">
              <a:buNone/>
              <a:defRPr sz="900"/>
            </a:lvl8pPr>
            <a:lvl9pPr marL="365674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626885" y="7358062"/>
            <a:ext cx="43151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2BF56E0-109F-4E56-92A3-DF3942938D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7" y="5440365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7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093" indent="0">
              <a:buNone/>
              <a:defRPr sz="2800"/>
            </a:lvl2pPr>
            <a:lvl3pPr marL="914187" indent="0">
              <a:buNone/>
              <a:defRPr sz="2500"/>
            </a:lvl3pPr>
            <a:lvl4pPr marL="1371279" indent="0">
              <a:buNone/>
              <a:defRPr sz="2000"/>
            </a:lvl4pPr>
            <a:lvl5pPr marL="1828372" indent="0">
              <a:buNone/>
              <a:defRPr sz="2000"/>
            </a:lvl5pPr>
            <a:lvl6pPr marL="2285465" indent="0">
              <a:buNone/>
              <a:defRPr sz="2000"/>
            </a:lvl6pPr>
            <a:lvl7pPr marL="2742560" indent="0">
              <a:buNone/>
              <a:defRPr sz="2000"/>
            </a:lvl7pPr>
            <a:lvl8pPr marL="3199651" indent="0">
              <a:buNone/>
              <a:defRPr sz="2000"/>
            </a:lvl8pPr>
            <a:lvl9pPr marL="3656744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7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093" indent="0">
              <a:buNone/>
              <a:defRPr sz="1200"/>
            </a:lvl2pPr>
            <a:lvl3pPr marL="914187" indent="0">
              <a:buNone/>
              <a:defRPr sz="1000"/>
            </a:lvl3pPr>
            <a:lvl4pPr marL="1371279" indent="0">
              <a:buNone/>
              <a:defRPr sz="900"/>
            </a:lvl4pPr>
            <a:lvl5pPr marL="1828372" indent="0">
              <a:buNone/>
              <a:defRPr sz="900"/>
            </a:lvl5pPr>
            <a:lvl6pPr marL="2285465" indent="0">
              <a:buNone/>
              <a:defRPr sz="900"/>
            </a:lvl6pPr>
            <a:lvl7pPr marL="2742560" indent="0">
              <a:buNone/>
              <a:defRPr sz="900"/>
            </a:lvl7pPr>
            <a:lvl8pPr marL="3199651" indent="0">
              <a:buNone/>
              <a:defRPr sz="900"/>
            </a:lvl8pPr>
            <a:lvl9pPr marL="365674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626885" y="7358062"/>
            <a:ext cx="43151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2BF56E0-109F-4E56-92A3-DF3942938D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PPT_banner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557338"/>
            <a:ext cx="892175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5" tIns="50917" rIns="101835" bIns="509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4148" name="Rectangle 4"/>
          <p:cNvSpPr>
            <a:spLocks noChangeArrowheads="1"/>
          </p:cNvSpPr>
          <p:nvPr userDrawn="1"/>
        </p:nvSpPr>
        <p:spPr bwMode="auto">
          <a:xfrm>
            <a:off x="0" y="3886200"/>
            <a:ext cx="10058400" cy="3886200"/>
          </a:xfrm>
          <a:prstGeom prst="rect">
            <a:avLst/>
          </a:prstGeom>
          <a:solidFill>
            <a:srgbClr val="7F0813"/>
          </a:solidFill>
          <a:ln w="0">
            <a:noFill/>
            <a:miter lim="800000"/>
            <a:headEnd/>
            <a:tailEnd/>
          </a:ln>
        </p:spPr>
        <p:txBody>
          <a:bodyPr wrap="none" lIns="91418" tIns="45710" rIns="91418" bIns="45710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4327" y="5072063"/>
            <a:ext cx="888523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5" tIns="50917" rIns="101835" bIns="50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9" r:id="rId2"/>
  </p:sldLayoutIdLst>
  <p:timing>
    <p:tnLst>
      <p:par>
        <p:cTn id="1" dur="indefinite" restart="never" nodeType="tmRoot"/>
      </p:par>
    </p:tnLst>
  </p:timing>
  <p:txStyles>
    <p:titleStyle>
      <a:lvl1pPr algn="l" defTabSz="1018937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defTabSz="1018937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defTabSz="1018937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defTabSz="1018937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defTabSz="1018937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457093" algn="l" defTabSz="1018937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914187" algn="l" defTabSz="1018937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371279" algn="l" defTabSz="1018937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1828372" algn="l" defTabSz="1018937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82498" indent="-258703" algn="l" defTabSz="1018937" rtl="0" eaLnBrk="0" fontAlgn="base" hangingPunct="0">
        <a:spcBef>
          <a:spcPct val="20000"/>
        </a:spcBef>
        <a:spcAft>
          <a:spcPct val="0"/>
        </a:spcAft>
        <a:defRPr sz="3300">
          <a:solidFill>
            <a:schemeClr val="bg1"/>
          </a:solidFill>
          <a:latin typeface="+mn-lt"/>
          <a:ea typeface="+mn-ea"/>
          <a:cs typeface="ＭＳ Ｐゴシック" charset="-128"/>
        </a:defRPr>
      </a:lvl1pPr>
      <a:lvl2pPr marL="826896" indent="-317426" algn="l" defTabSz="1018937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bg1"/>
          </a:solidFill>
          <a:latin typeface="Arial" charset="0"/>
          <a:ea typeface="+mn-ea"/>
        </a:defRPr>
      </a:lvl2pPr>
      <a:lvl3pPr marL="1272878" indent="-253942" algn="l" defTabSz="1018937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bg1"/>
          </a:solidFill>
          <a:latin typeface="Arial" charset="0"/>
          <a:ea typeface="+mn-ea"/>
        </a:defRPr>
      </a:lvl3pPr>
      <a:lvl4pPr marL="1782347" indent="-253942" algn="l" defTabSz="1018937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bg1"/>
          </a:solidFill>
          <a:latin typeface="Arial" charset="0"/>
          <a:ea typeface="+mn-ea"/>
        </a:defRPr>
      </a:lvl4pPr>
      <a:lvl5pPr marL="2291814" indent="-253942" algn="l" defTabSz="1018937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5pPr>
      <a:lvl6pPr marL="2748906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6pPr>
      <a:lvl7pPr marL="3206000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7pPr>
      <a:lvl8pPr marL="3663094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8pPr>
      <a:lvl9pPr marL="4120186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3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7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9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72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65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0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51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44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PPT_banner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90" y="1985965"/>
            <a:ext cx="9879723" cy="5360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46" tIns="50923" rIns="101846" bIns="509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4940" y="644527"/>
            <a:ext cx="9625012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46" tIns="50923" rIns="101846" bIns="509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626885" y="7358062"/>
            <a:ext cx="43151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2BF56E0-109F-4E56-92A3-DF3942938D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18937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defTabSz="1018937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defTabSz="1018937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defTabSz="1018937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defTabSz="1018937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457093" algn="l" defTabSz="1018937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914187" algn="l" defTabSz="1018937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371279" algn="l" defTabSz="1018937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1828372" algn="l" defTabSz="1018937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84085" indent="-253942" algn="l" defTabSz="1018937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SzPct val="75000"/>
        <a:buFont typeface="Wingdings" charset="2"/>
        <a:buChar char="n"/>
        <a:defRPr sz="26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61822" indent="-250765" algn="l" defTabSz="1018937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»"/>
        <a:defRPr sz="2200">
          <a:solidFill>
            <a:schemeClr val="tx1"/>
          </a:solidFill>
          <a:latin typeface="+mn-lt"/>
          <a:ea typeface="+mn-ea"/>
        </a:defRPr>
      </a:lvl2pPr>
      <a:lvl3pPr marL="1142732" indent="-253942" algn="l" defTabSz="1018937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460159" indent="-190456" algn="l" defTabSz="1018937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779172" indent="-190456" algn="l" defTabSz="1018937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236265" indent="-190456" algn="l" defTabSz="1018937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93358" indent="-190456" algn="l" defTabSz="1018937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50451" indent="-190456" algn="l" defTabSz="1018937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7545" indent="-190456" algn="l" defTabSz="1018937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3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7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9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72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65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0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51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44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8266"/>
            <a:ext cx="10058400" cy="1665287"/>
          </a:xfrm>
          <a:noFill/>
        </p:spPr>
        <p:txBody>
          <a:bodyPr/>
          <a:lstStyle/>
          <a:p>
            <a:pPr eaLnBrk="1" hangingPunct="1"/>
            <a:r>
              <a:rPr lang="en-US" sz="4400" dirty="0" smtClean="0"/>
              <a:t>19. </a:t>
            </a:r>
            <a:r>
              <a:rPr lang="en-US" sz="4400" dirty="0"/>
              <a:t>Switched Local Area </a:t>
            </a:r>
            <a:r>
              <a:rPr lang="en-US" sz="4400" dirty="0" smtClean="0"/>
              <a:t>Networks</a:t>
            </a:r>
            <a:endParaRPr lang="en-US" sz="4400" i="1" dirty="0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264" y="3923852"/>
            <a:ext cx="9607630" cy="2743166"/>
          </a:xfrm>
          <a:noFill/>
        </p:spPr>
        <p:txBody>
          <a:bodyPr>
            <a:normAutofit fontScale="92500" lnSpcReduction="10000"/>
          </a:bodyPr>
          <a:lstStyle/>
          <a:p>
            <a:pPr indent="33964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Addressing in LANs (ARP)</a:t>
            </a:r>
          </a:p>
          <a:p>
            <a:pPr indent="33964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Spanning </a:t>
            </a:r>
            <a:r>
              <a:rPr lang="en-US" sz="2800" dirty="0"/>
              <a:t>tree algorithm</a:t>
            </a:r>
          </a:p>
          <a:p>
            <a:pPr indent="33964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Forwarding in switched Ethernet LANs</a:t>
            </a:r>
          </a:p>
          <a:p>
            <a:pPr indent="33964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Virtual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LANs</a:t>
            </a:r>
          </a:p>
          <a:p>
            <a:pPr indent="33964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Layer 3 switching</a:t>
            </a:r>
          </a:p>
          <a:p>
            <a:pPr indent="33964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Datacenter networks</a:t>
            </a:r>
          </a:p>
          <a:p>
            <a:pPr indent="33964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endParaRPr lang="en-US" sz="2800" dirty="0"/>
          </a:p>
          <a:p>
            <a:pPr indent="33964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endParaRPr lang="en-US" sz="2800" dirty="0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89274" y="6486678"/>
            <a:ext cx="9969126" cy="1262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35" tIns="50917" rIns="101835" bIns="50917">
            <a:prstTxWarp prst="textNoShape">
              <a:avLst/>
            </a:prstTxWarp>
          </a:bodyPr>
          <a:lstStyle/>
          <a:p>
            <a:pPr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</a:pP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Roch Guerin</a:t>
            </a:r>
          </a:p>
          <a:p>
            <a:pPr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</a:pP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(with adaptations from Jon Turner and John </a:t>
            </a:r>
            <a:r>
              <a:rPr lang="en-US" sz="2200" i="1" dirty="0" err="1" smtClean="0">
                <a:solidFill>
                  <a:schemeClr val="bg1"/>
                </a:solidFill>
                <a:latin typeface="Verdana" charset="0"/>
              </a:rPr>
              <a:t>DeHart</a:t>
            </a: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, and material from Kurose and Ross)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Frame Size Constraints</a:t>
            </a:r>
          </a:p>
        </p:txBody>
      </p:sp>
      <p:sp>
        <p:nvSpPr>
          <p:cNvPr id="264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60549" y="1802002"/>
            <a:ext cx="9555480" cy="550545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altLang="zh-CN" sz="2700" dirty="0" smtClean="0">
                <a:ea typeface="宋体" pitchFamily="2" charset="-122"/>
              </a:rPr>
              <a:t>Min. frame size:  512 bits  (1 time-slot at 10 Mbps)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zh-CN" dirty="0" smtClean="0">
                <a:ea typeface="宋体" pitchFamily="2" charset="-122"/>
              </a:rPr>
              <a:t>To guarantee collision detection (across propagation delays) </a:t>
            </a:r>
            <a:r>
              <a:rPr lang="en-US" altLang="zh-CN" b="1" i="1" dirty="0" smtClean="0">
                <a:ea typeface="宋体" pitchFamily="2" charset="-122"/>
              </a:rPr>
              <a:t>while</a:t>
            </a:r>
            <a:r>
              <a:rPr lang="en-US" altLang="zh-CN" dirty="0" smtClean="0">
                <a:ea typeface="宋体" pitchFamily="2" charset="-122"/>
              </a:rPr>
              <a:t> frame is being transmitted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en-US" altLang="zh-CN" dirty="0" smtClean="0">
                <a:ea typeface="宋体" pitchFamily="2" charset="-122"/>
              </a:rPr>
              <a:t>I must hear you (your first transmitted bit) before I stop transmitting to realize that a collision took place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en-US" altLang="zh-CN" dirty="0" smtClean="0">
                <a:ea typeface="宋体" pitchFamily="2" charset="-122"/>
              </a:rPr>
              <a:t>So I must transmit for at least as long as it takes your first bit to reach me, </a:t>
            </a:r>
            <a:r>
              <a:rPr lang="en-US" altLang="zh-CN" b="1" i="1" dirty="0" smtClean="0">
                <a:ea typeface="宋体" pitchFamily="2" charset="-122"/>
              </a:rPr>
              <a:t>given</a:t>
            </a:r>
            <a:r>
              <a:rPr lang="en-US" altLang="zh-CN" dirty="0" smtClean="0">
                <a:ea typeface="宋体" pitchFamily="2" charset="-122"/>
              </a:rPr>
              <a:t> that you started transmission (just) before hearing me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zh-CN" dirty="0" smtClean="0">
                <a:ea typeface="宋体" pitchFamily="2" charset="-122"/>
              </a:rPr>
              <a:t>Max distances between stations is 2500m with up to 4 repeaters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zh-CN" dirty="0" smtClean="0">
                <a:ea typeface="宋体" pitchFamily="2" charset="-122"/>
              </a:rPr>
              <a:t>Corresponding max </a:t>
            </a:r>
            <a:r>
              <a:rPr lang="en-US" altLang="zh-CN" b="1" i="1" dirty="0" smtClean="0">
                <a:ea typeface="宋体" pitchFamily="2" charset="-122"/>
              </a:rPr>
              <a:t>roundtrip delay</a:t>
            </a:r>
            <a:r>
              <a:rPr lang="en-US" altLang="zh-CN" dirty="0" smtClean="0">
                <a:ea typeface="宋体" pitchFamily="2" charset="-122"/>
              </a:rPr>
              <a:t> is 51.2</a:t>
            </a:r>
            <a:r>
              <a:rPr lang="el-GR" altLang="zh-CN" dirty="0" smtClean="0"/>
              <a:t>μ</a:t>
            </a:r>
            <a:r>
              <a:rPr lang="en-US" altLang="zh-CN" dirty="0" smtClean="0">
                <a:ea typeface="宋体" pitchFamily="2" charset="-122"/>
              </a:rPr>
              <a:t>sec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zh-CN" dirty="0" smtClean="0">
                <a:ea typeface="宋体" pitchFamily="2" charset="-122"/>
              </a:rPr>
              <a:t>51.2</a:t>
            </a:r>
            <a:r>
              <a:rPr lang="el-GR" altLang="zh-CN" dirty="0" smtClean="0"/>
              <a:t>μ</a:t>
            </a:r>
            <a:r>
              <a:rPr lang="en-US" altLang="zh-CN" dirty="0" smtClean="0">
                <a:ea typeface="宋体" pitchFamily="2" charset="-122"/>
              </a:rPr>
              <a:t>sec = 512 bit times at 10Mbps (512 bits == 64 bytes)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zh-CN" dirty="0" smtClean="0">
                <a:ea typeface="宋体" pitchFamily="2" charset="-122"/>
              </a:rPr>
              <a:t>Was increased to 4096 bits for 1Gbps Ethernet (max size of ~200m)</a:t>
            </a:r>
          </a:p>
          <a:p>
            <a:pPr lvl="3" eaLnBrk="1" hangingPunct="1">
              <a:lnSpc>
                <a:spcPct val="120000"/>
              </a:lnSpc>
              <a:defRPr/>
            </a:pPr>
            <a:endParaRPr lang="en-US" altLang="zh-CN" sz="1300" dirty="0" smtClean="0">
              <a:ea typeface="宋体" pitchFamily="2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CN" sz="2700" dirty="0" smtClean="0">
                <a:ea typeface="宋体" pitchFamily="2" charset="-122"/>
              </a:rPr>
              <a:t>Max. frame size: 1500 bytes payload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zh-CN" dirty="0" smtClean="0">
                <a:ea typeface="宋体" pitchFamily="2" charset="-122"/>
              </a:rPr>
              <a:t>To prevent channel hogging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Recovering from 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58785"/>
            <a:ext cx="9052560" cy="4933568"/>
          </a:xfrm>
        </p:spPr>
        <p:txBody>
          <a:bodyPr>
            <a:normAutofit/>
          </a:bodyPr>
          <a:lstStyle/>
          <a:p>
            <a:r>
              <a:rPr lang="en-US" dirty="0" smtClean="0"/>
              <a:t>Time to recovery (successful transmission) depends on the number of stations involved</a:t>
            </a:r>
          </a:p>
          <a:p>
            <a:r>
              <a:rPr lang="en-US" dirty="0" smtClean="0"/>
              <a:t>Assume only two </a:t>
            </a:r>
            <a:r>
              <a:rPr lang="en-US" dirty="0" smtClean="0">
                <a:cs typeface="Times New Roman" pitchFamily="18" charset="0"/>
              </a:rPr>
              <a:t>interfering stations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After 1</a:t>
            </a:r>
            <a:r>
              <a:rPr lang="en-US" baseline="30000" dirty="0" smtClean="0">
                <a:cs typeface="Times New Roman" pitchFamily="18" charset="0"/>
              </a:rPr>
              <a:t>st</a:t>
            </a:r>
            <a:r>
              <a:rPr lang="en-US" dirty="0" smtClean="0">
                <a:cs typeface="Times New Roman" pitchFamily="18" charset="0"/>
              </a:rPr>
              <a:t> collision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dirty="0" smtClean="0">
                <a:cs typeface="Times New Roman" pitchFamily="18" charset="0"/>
              </a:rPr>
              <a:t>), both retransmit in either time slot 0 or time slot 1</a:t>
            </a:r>
          </a:p>
          <a:p>
            <a:pPr lvl="2"/>
            <a:r>
              <a:rPr lang="en-US" dirty="0" smtClean="0">
                <a:cs typeface="Times New Roman" pitchFamily="18" charset="0"/>
              </a:rPr>
              <a:t>Recovery occurs with probability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1-1/2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=1/2</a:t>
            </a:r>
            <a:endParaRPr lang="en-US" dirty="0" smtClean="0">
              <a:cs typeface="Times New Roman" pitchFamily="18" charset="0"/>
            </a:endParaRPr>
          </a:p>
          <a:p>
            <a:pPr lvl="1"/>
            <a:r>
              <a:rPr lang="en-US" dirty="0" smtClean="0"/>
              <a:t>If 2</a:t>
            </a:r>
            <a:r>
              <a:rPr lang="en-US" baseline="30000" dirty="0" smtClean="0"/>
              <a:t>nd</a:t>
            </a:r>
            <a:r>
              <a:rPr lang="en-US" dirty="0" smtClean="0"/>
              <a:t> collision occurred in slot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smtClean="0"/>
              <a:t> 0 or 1), the two stations retransmit in slots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1,2,3, </a:t>
            </a:r>
            <a:r>
              <a:rPr lang="en-US" dirty="0" smtClean="0">
                <a:cs typeface="Times New Roman" pitchFamily="18" charset="0"/>
              </a:rPr>
              <a:t>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en-US" dirty="0" smtClean="0">
              <a:cs typeface="Times New Roman" pitchFamily="18" charset="0"/>
            </a:endParaRPr>
          </a:p>
          <a:p>
            <a:pPr lvl="2"/>
            <a:r>
              <a:rPr lang="en-US" dirty="0" smtClean="0">
                <a:cs typeface="Times New Roman" pitchFamily="18" charset="0"/>
              </a:rPr>
              <a:t>Recovery occurs with probability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1-1/2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=3/4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In round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cs typeface="Times New Roman" pitchFamily="18" charset="0"/>
              </a:rPr>
              <a:t> recovery occurs with probability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1-1/2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cs typeface="Times New Roman" pitchFamily="18" charset="0"/>
              </a:rPr>
              <a:t>e.g.,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0.999985 </a:t>
            </a:r>
            <a:r>
              <a:rPr lang="en-US" dirty="0" smtClean="0">
                <a:cs typeface="Times New Roman" pitchFamily="18" charset="0"/>
              </a:rPr>
              <a:t>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Average time to recovery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94916" y="6471449"/>
          <a:ext cx="5345272" cy="1223433"/>
        </p:xfrm>
        <a:graphic>
          <a:graphicData uri="http://schemas.openxmlformats.org/presentationml/2006/ole">
            <p:oleObj spid="_x0000_s1110" name="Equation" r:id="rId4" imgW="2399818" imgH="533538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Capture Effect – The Winner’s 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698" y="1956244"/>
            <a:ext cx="9313111" cy="2646576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Two nodes, N1 and N2, starting a large file download collide 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dirty="0" smtClean="0"/>
              <a:t>= 0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They flip a two-headed coin and N1 “wins”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From there on, here is a likely transmission pattern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As N2 encounters additional collisions it keeps increasing its back-off windows, which keeps decreasing its odds of “winning”</a:t>
            </a:r>
            <a:endParaRPr lang="en-US" dirty="0"/>
          </a:p>
        </p:txBody>
      </p:sp>
      <p:grpSp>
        <p:nvGrpSpPr>
          <p:cNvPr id="151" name="Group 150"/>
          <p:cNvGrpSpPr/>
          <p:nvPr/>
        </p:nvGrpSpPr>
        <p:grpSpPr>
          <a:xfrm>
            <a:off x="-35" y="4339512"/>
            <a:ext cx="9988260" cy="2687066"/>
            <a:chOff x="-35" y="4196291"/>
            <a:chExt cx="9988260" cy="2687066"/>
          </a:xfrm>
        </p:grpSpPr>
        <p:sp>
          <p:nvSpPr>
            <p:cNvPr id="168" name="TextBox 167"/>
            <p:cNvSpPr txBox="1"/>
            <p:nvPr/>
          </p:nvSpPr>
          <p:spPr>
            <a:xfrm>
              <a:off x="-35" y="4196291"/>
              <a:ext cx="550073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dirty="0" smtClean="0"/>
                <a:t>N1</a:t>
              </a:r>
              <a:endParaRPr lang="en-US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-35" y="5653627"/>
              <a:ext cx="550073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dirty="0" smtClean="0"/>
                <a:t>N2</a:t>
              </a:r>
              <a:endParaRPr lang="en-US" dirty="0"/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>
              <a:off x="157129" y="5140870"/>
              <a:ext cx="9665526" cy="1800"/>
            </a:xfrm>
            <a:prstGeom prst="straightConnector1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5400000" flipH="1" flipV="1">
              <a:off x="390493" y="5059933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5400000" flipH="1" flipV="1">
              <a:off x="782528" y="5059033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 flipH="1" flipV="1">
              <a:off x="1174564" y="5058134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 flipH="1" flipV="1">
              <a:off x="1566599" y="5057234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 flipH="1" flipV="1">
              <a:off x="1958635" y="5056334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 flipH="1" flipV="1">
              <a:off x="2350671" y="5055434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 flipH="1" flipV="1">
              <a:off x="2742706" y="5054534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 flipH="1" flipV="1">
              <a:off x="3134742" y="5053634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 flipH="1" flipV="1">
              <a:off x="3526777" y="5052734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 flipH="1" flipV="1">
              <a:off x="3918813" y="5051834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rot="5400000" flipH="1" flipV="1">
              <a:off x="4310849" y="505093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 flipH="1" flipV="1">
              <a:off x="4702884" y="505003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 flipH="1" flipV="1">
              <a:off x="5094920" y="504913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 flipH="1" flipV="1">
              <a:off x="5486955" y="504823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rot="5400000" flipH="1" flipV="1">
              <a:off x="5878991" y="504733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 flipH="1" flipV="1">
              <a:off x="6271027" y="504643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rot="5400000" flipH="1" flipV="1">
              <a:off x="6663062" y="504553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 flipH="1" flipV="1">
              <a:off x="7055098" y="504463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 flipH="1" flipV="1">
              <a:off x="7447133" y="504373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 flipH="1" flipV="1">
              <a:off x="7839169" y="504283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 flipH="1" flipV="1">
              <a:off x="8231205" y="504193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 flipH="1" flipV="1">
              <a:off x="8623240" y="504103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9015276" y="504013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 flipH="1" flipV="1">
              <a:off x="9407311" y="503923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550037" y="5140870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</a:t>
              </a:r>
              <a:endParaRPr lang="en-US" b="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42946" y="5140870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2</a:t>
              </a:r>
              <a:endParaRPr lang="en-US" b="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335855" y="5140870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3</a:t>
              </a:r>
              <a:endParaRPr lang="en-US" b="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728764" y="5140870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4</a:t>
              </a:r>
              <a:endParaRPr lang="en-US" b="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21673" y="5140870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5</a:t>
              </a:r>
              <a:endParaRPr lang="en-US" b="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14582" y="5140870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6</a:t>
              </a:r>
              <a:endParaRPr lang="en-US" b="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907491" y="5140870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7</a:t>
              </a:r>
              <a:endParaRPr lang="en-US" b="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300400" y="5140870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8</a:t>
              </a:r>
              <a:endParaRPr lang="en-US" b="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693309" y="5140870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9</a:t>
              </a:r>
              <a:endParaRPr lang="en-US" b="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850473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10</a:t>
              </a:r>
              <a:endParaRPr lang="en-US" b="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243382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11</a:t>
              </a:r>
              <a:endParaRPr lang="en-US" b="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636291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12</a:t>
              </a:r>
              <a:endParaRPr lang="en-US" b="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029200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13</a:t>
              </a:r>
              <a:endParaRPr lang="en-US" b="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422109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14</a:t>
              </a:r>
              <a:endParaRPr lang="en-US" b="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815018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15</a:t>
              </a:r>
              <a:endParaRPr lang="en-US" b="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207927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16</a:t>
              </a:r>
              <a:endParaRPr lang="en-US" b="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600836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17</a:t>
              </a:r>
              <a:endParaRPr lang="en-US" b="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993745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18</a:t>
              </a:r>
              <a:endParaRPr lang="en-US" b="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386654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19</a:t>
              </a:r>
              <a:endParaRPr lang="en-US" b="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779563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20</a:t>
              </a:r>
              <a:endParaRPr lang="en-US" b="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172472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21</a:t>
              </a:r>
              <a:endParaRPr lang="en-US" b="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565381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22</a:t>
              </a:r>
              <a:endParaRPr lang="en-US" b="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8958290" y="5140870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23</a:t>
              </a:r>
              <a:endParaRPr lang="en-US" b="0" dirty="0"/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471456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70143" y="4897981"/>
              <a:ext cx="392909" cy="242889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64365" y="4897981"/>
              <a:ext cx="392909" cy="242889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2</a:t>
              </a: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1257274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dirty="0" smtClean="0"/>
                <a:t>2</a:t>
              </a:r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1650183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dirty="0" smtClean="0"/>
                <a:t>3</a:t>
              </a:r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043092" y="4897981"/>
              <a:ext cx="392909" cy="242889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4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828910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4</a:t>
              </a: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3221819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5</a:t>
              </a: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3614728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6</a:t>
              </a: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4007637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7</a:t>
              </a: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4400546" y="4897981"/>
              <a:ext cx="392909" cy="242889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8</a:t>
              </a: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4793455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8</a:t>
              </a: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5186364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9</a:t>
              </a: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5579273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10</a:t>
              </a: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5972182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11</a:t>
              </a: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6365091" y="4897981"/>
              <a:ext cx="392909" cy="242889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12</a:t>
              </a: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6758000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12</a:t>
              </a: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7150909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13</a:t>
              </a: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7543818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14</a:t>
              </a: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7936727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15</a:t>
              </a: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8329636" y="4897981"/>
              <a:ext cx="392909" cy="242889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16</a:t>
              </a: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8722545" y="4897981"/>
              <a:ext cx="392909" cy="242889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17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 bwMode="auto">
            <a:xfrm>
              <a:off x="157164" y="6503481"/>
              <a:ext cx="9665526" cy="1800"/>
            </a:xfrm>
            <a:prstGeom prst="straightConnector1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 rot="5400000" flipH="1" flipV="1">
              <a:off x="390528" y="6422544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 rot="5400000" flipH="1" flipV="1">
              <a:off x="782563" y="642164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 rot="5400000" flipH="1" flipV="1">
              <a:off x="1174599" y="642074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 rot="5400000" flipH="1" flipV="1">
              <a:off x="1566635" y="641984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/>
            <p:nvPr/>
          </p:nvCxnSpPr>
          <p:spPr bwMode="auto">
            <a:xfrm rot="5400000" flipH="1" flipV="1">
              <a:off x="1958670" y="641894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 rot="5400000" flipH="1" flipV="1">
              <a:off x="2350706" y="641804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 flipH="1" flipV="1">
              <a:off x="2742741" y="641714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5400000" flipH="1" flipV="1">
              <a:off x="3134777" y="6416245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 flipH="1" flipV="1">
              <a:off x="3526813" y="641534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 flipH="1" flipV="1">
              <a:off x="3918848" y="641444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 flipH="1" flipV="1">
              <a:off x="4310884" y="641354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5400000" flipH="1" flipV="1">
              <a:off x="4702919" y="641264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 flipH="1" flipV="1">
              <a:off x="5094955" y="641174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5400000" flipH="1" flipV="1">
              <a:off x="5486991" y="641084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 flipH="1" flipV="1">
              <a:off x="5879026" y="640994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 flipH="1" flipV="1">
              <a:off x="6271062" y="6409046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 rot="5400000" flipH="1" flipV="1">
              <a:off x="6663097" y="6408147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 bwMode="auto">
            <a:xfrm rot="5400000" flipH="1" flipV="1">
              <a:off x="7055133" y="6407247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Straight Connector 114"/>
            <p:cNvCxnSpPr/>
            <p:nvPr/>
          </p:nvCxnSpPr>
          <p:spPr bwMode="auto">
            <a:xfrm rot="5400000" flipH="1" flipV="1">
              <a:off x="7447169" y="6406347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 flipH="1" flipV="1">
              <a:off x="7839204" y="6405447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 flipH="1" flipV="1">
              <a:off x="8231240" y="6404547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 rot="5400000" flipH="1" flipV="1">
              <a:off x="8623275" y="6403647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Straight Connector 118"/>
            <p:cNvCxnSpPr/>
            <p:nvPr/>
          </p:nvCxnSpPr>
          <p:spPr bwMode="auto">
            <a:xfrm rot="5400000" flipH="1" flipV="1">
              <a:off x="9015311" y="6402747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/>
            <p:nvPr/>
          </p:nvCxnSpPr>
          <p:spPr bwMode="auto">
            <a:xfrm rot="5400000" flipH="1" flipV="1">
              <a:off x="9407347" y="6401848"/>
              <a:ext cx="161926" cy="1747"/>
            </a:xfrm>
            <a:prstGeom prst="lin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1" name="TextBox 120"/>
            <p:cNvSpPr txBox="1"/>
            <p:nvPr/>
          </p:nvSpPr>
          <p:spPr>
            <a:xfrm>
              <a:off x="550072" y="6503481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</a:t>
              </a:r>
              <a:endParaRPr lang="en-US" b="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942981" y="6503481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2</a:t>
              </a:r>
              <a:endParaRPr lang="en-US" b="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335890" y="6503481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3</a:t>
              </a:r>
              <a:endParaRPr lang="en-US" b="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728799" y="6503481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4</a:t>
              </a:r>
              <a:endParaRPr lang="en-US" b="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2121708" y="6503481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5</a:t>
              </a:r>
              <a:endParaRPr lang="en-US" b="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2514617" y="6503481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6</a:t>
              </a:r>
              <a:endParaRPr lang="en-US" b="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907526" y="6503481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7</a:t>
              </a:r>
              <a:endParaRPr lang="en-US" b="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3300435" y="6503481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8</a:t>
              </a:r>
              <a:endParaRPr lang="en-US" b="0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3693344" y="6503481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9</a:t>
              </a:r>
              <a:endParaRPr lang="en-US" b="0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3850508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10</a:t>
              </a:r>
              <a:endParaRPr lang="en-US" b="0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243417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11</a:t>
              </a:r>
              <a:endParaRPr lang="en-US" b="0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636326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12</a:t>
              </a:r>
              <a:endParaRPr lang="en-US" b="0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29235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13</a:t>
              </a:r>
              <a:endParaRPr lang="en-US" b="0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422144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14</a:t>
              </a:r>
              <a:endParaRPr lang="en-US" b="0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815053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15</a:t>
              </a:r>
              <a:endParaRPr lang="en-US" b="0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207962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16</a:t>
              </a:r>
              <a:endParaRPr lang="en-US" b="0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6600871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17</a:t>
              </a:r>
              <a:endParaRPr lang="en-US" b="0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6993780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18</a:t>
              </a:r>
              <a:endParaRPr lang="en-US" b="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386689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19</a:t>
              </a:r>
              <a:endParaRPr lang="en-US" b="0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7779598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20</a:t>
              </a:r>
              <a:endParaRPr lang="en-US" b="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8172507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21</a:t>
              </a:r>
              <a:endParaRPr lang="en-US" b="0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8565416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22</a:t>
              </a:r>
              <a:endParaRPr lang="en-US" b="0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8958325" y="6503481"/>
              <a:ext cx="62865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23</a:t>
              </a:r>
              <a:endParaRPr lang="en-US" b="0" dirty="0"/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70178" y="6260592"/>
              <a:ext cx="392909" cy="242889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864400" y="6260592"/>
              <a:ext cx="392909" cy="242889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2043127" y="6260592"/>
              <a:ext cx="392909" cy="242889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4400581" y="6260592"/>
              <a:ext cx="392909" cy="242889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6365126" y="6260592"/>
              <a:ext cx="392909" cy="242889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57128" y="5140870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0</a:t>
              </a:r>
              <a:endParaRPr lang="en-US" b="0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57128" y="6503481"/>
              <a:ext cx="157164" cy="379876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r>
                <a:rPr lang="en-US" b="0" dirty="0" smtClean="0"/>
                <a:t>0</a:t>
              </a:r>
              <a:endParaRPr lang="en-US" b="0" dirty="0"/>
            </a:p>
          </p:txBody>
        </p:sp>
        <p:sp>
          <p:nvSpPr>
            <p:cNvPr id="176" name="Freeform 175"/>
            <p:cNvSpPr/>
            <p:nvPr/>
          </p:nvSpPr>
          <p:spPr bwMode="auto">
            <a:xfrm>
              <a:off x="467833" y="4700275"/>
              <a:ext cx="807012" cy="120503"/>
            </a:xfrm>
            <a:custGeom>
              <a:avLst/>
              <a:gdLst>
                <a:gd name="connsiteX0" fmla="*/ 0 w 733647"/>
                <a:gd name="connsiteY0" fmla="*/ 106326 h 106326"/>
                <a:gd name="connsiteX1" fmla="*/ 0 w 733647"/>
                <a:gd name="connsiteY1" fmla="*/ 0 h 106326"/>
                <a:gd name="connsiteX2" fmla="*/ 723014 w 733647"/>
                <a:gd name="connsiteY2" fmla="*/ 0 h 106326"/>
                <a:gd name="connsiteX3" fmla="*/ 733647 w 733647"/>
                <a:gd name="connsiteY3" fmla="*/ 106326 h 106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647" h="106326">
                  <a:moveTo>
                    <a:pt x="0" y="106326"/>
                  </a:moveTo>
                  <a:lnTo>
                    <a:pt x="0" y="0"/>
                  </a:lnTo>
                  <a:lnTo>
                    <a:pt x="723014" y="0"/>
                  </a:lnTo>
                  <a:lnTo>
                    <a:pt x="733647" y="10632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77" name="Freeform 176"/>
            <p:cNvSpPr/>
            <p:nvPr/>
          </p:nvSpPr>
          <p:spPr bwMode="auto">
            <a:xfrm>
              <a:off x="471456" y="6112427"/>
              <a:ext cx="807012" cy="120503"/>
            </a:xfrm>
            <a:custGeom>
              <a:avLst/>
              <a:gdLst>
                <a:gd name="connsiteX0" fmla="*/ 0 w 733647"/>
                <a:gd name="connsiteY0" fmla="*/ 106326 h 106326"/>
                <a:gd name="connsiteX1" fmla="*/ 0 w 733647"/>
                <a:gd name="connsiteY1" fmla="*/ 0 h 106326"/>
                <a:gd name="connsiteX2" fmla="*/ 723014 w 733647"/>
                <a:gd name="connsiteY2" fmla="*/ 0 h 106326"/>
                <a:gd name="connsiteX3" fmla="*/ 733647 w 733647"/>
                <a:gd name="connsiteY3" fmla="*/ 106326 h 106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647" h="106326">
                  <a:moveTo>
                    <a:pt x="0" y="106326"/>
                  </a:moveTo>
                  <a:lnTo>
                    <a:pt x="0" y="0"/>
                  </a:lnTo>
                  <a:lnTo>
                    <a:pt x="723014" y="0"/>
                  </a:lnTo>
                  <a:lnTo>
                    <a:pt x="733647" y="10632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78" name="Freeform 177"/>
            <p:cNvSpPr/>
            <p:nvPr/>
          </p:nvSpPr>
          <p:spPr bwMode="auto">
            <a:xfrm>
              <a:off x="2414807" y="4696515"/>
              <a:ext cx="807012" cy="120503"/>
            </a:xfrm>
            <a:custGeom>
              <a:avLst/>
              <a:gdLst>
                <a:gd name="connsiteX0" fmla="*/ 0 w 733647"/>
                <a:gd name="connsiteY0" fmla="*/ 106326 h 106326"/>
                <a:gd name="connsiteX1" fmla="*/ 0 w 733647"/>
                <a:gd name="connsiteY1" fmla="*/ 0 h 106326"/>
                <a:gd name="connsiteX2" fmla="*/ 723014 w 733647"/>
                <a:gd name="connsiteY2" fmla="*/ 0 h 106326"/>
                <a:gd name="connsiteX3" fmla="*/ 733647 w 733647"/>
                <a:gd name="connsiteY3" fmla="*/ 106326 h 106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647" h="106326">
                  <a:moveTo>
                    <a:pt x="0" y="106326"/>
                  </a:moveTo>
                  <a:lnTo>
                    <a:pt x="0" y="0"/>
                  </a:lnTo>
                  <a:lnTo>
                    <a:pt x="723014" y="0"/>
                  </a:lnTo>
                  <a:lnTo>
                    <a:pt x="733647" y="10632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80" name="Freeform 179"/>
            <p:cNvSpPr/>
            <p:nvPr/>
          </p:nvSpPr>
          <p:spPr bwMode="auto">
            <a:xfrm>
              <a:off x="1286540" y="6122203"/>
              <a:ext cx="1555544" cy="120503"/>
            </a:xfrm>
            <a:custGeom>
              <a:avLst/>
              <a:gdLst>
                <a:gd name="connsiteX0" fmla="*/ 0 w 1414131"/>
                <a:gd name="connsiteY0" fmla="*/ 106326 h 106326"/>
                <a:gd name="connsiteX1" fmla="*/ 0 w 1414131"/>
                <a:gd name="connsiteY1" fmla="*/ 0 h 106326"/>
                <a:gd name="connsiteX2" fmla="*/ 1414131 w 1414131"/>
                <a:gd name="connsiteY2" fmla="*/ 0 h 106326"/>
                <a:gd name="connsiteX3" fmla="*/ 1403498 w 1414131"/>
                <a:gd name="connsiteY3" fmla="*/ 106326 h 106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4131" h="106326">
                  <a:moveTo>
                    <a:pt x="0" y="106326"/>
                  </a:moveTo>
                  <a:lnTo>
                    <a:pt x="0" y="0"/>
                  </a:lnTo>
                  <a:lnTo>
                    <a:pt x="1414131" y="0"/>
                  </a:lnTo>
                  <a:lnTo>
                    <a:pt x="1403498" y="10632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82" name="Freeform 181"/>
            <p:cNvSpPr/>
            <p:nvPr/>
          </p:nvSpPr>
          <p:spPr bwMode="auto">
            <a:xfrm>
              <a:off x="2432729" y="6001700"/>
              <a:ext cx="3134479" cy="204855"/>
            </a:xfrm>
            <a:custGeom>
              <a:avLst/>
              <a:gdLst>
                <a:gd name="connsiteX0" fmla="*/ 0 w 2849526"/>
                <a:gd name="connsiteY0" fmla="*/ 180754 h 180754"/>
                <a:gd name="connsiteX1" fmla="*/ 0 w 2849526"/>
                <a:gd name="connsiteY1" fmla="*/ 0 h 180754"/>
                <a:gd name="connsiteX2" fmla="*/ 2849526 w 2849526"/>
                <a:gd name="connsiteY2" fmla="*/ 10633 h 180754"/>
                <a:gd name="connsiteX3" fmla="*/ 2849526 w 2849526"/>
                <a:gd name="connsiteY3" fmla="*/ 148856 h 180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49526" h="180754">
                  <a:moveTo>
                    <a:pt x="0" y="180754"/>
                  </a:moveTo>
                  <a:lnTo>
                    <a:pt x="0" y="0"/>
                  </a:lnTo>
                  <a:lnTo>
                    <a:pt x="2849526" y="10633"/>
                  </a:lnTo>
                  <a:lnTo>
                    <a:pt x="2849526" y="14885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83" name="Freeform 182"/>
            <p:cNvSpPr/>
            <p:nvPr/>
          </p:nvSpPr>
          <p:spPr bwMode="auto">
            <a:xfrm>
              <a:off x="4815754" y="4708566"/>
              <a:ext cx="807012" cy="120503"/>
            </a:xfrm>
            <a:custGeom>
              <a:avLst/>
              <a:gdLst>
                <a:gd name="connsiteX0" fmla="*/ 0 w 733647"/>
                <a:gd name="connsiteY0" fmla="*/ 106326 h 106326"/>
                <a:gd name="connsiteX1" fmla="*/ 0 w 733647"/>
                <a:gd name="connsiteY1" fmla="*/ 0 h 106326"/>
                <a:gd name="connsiteX2" fmla="*/ 723014 w 733647"/>
                <a:gd name="connsiteY2" fmla="*/ 0 h 106326"/>
                <a:gd name="connsiteX3" fmla="*/ 733647 w 733647"/>
                <a:gd name="connsiteY3" fmla="*/ 106326 h 106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647" h="106326">
                  <a:moveTo>
                    <a:pt x="0" y="106326"/>
                  </a:moveTo>
                  <a:lnTo>
                    <a:pt x="0" y="0"/>
                  </a:lnTo>
                  <a:lnTo>
                    <a:pt x="723014" y="0"/>
                  </a:lnTo>
                  <a:lnTo>
                    <a:pt x="733647" y="10632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84" name="Freeform 183"/>
            <p:cNvSpPr/>
            <p:nvPr/>
          </p:nvSpPr>
          <p:spPr bwMode="auto">
            <a:xfrm>
              <a:off x="4783588" y="5929399"/>
              <a:ext cx="5040896" cy="277156"/>
            </a:xfrm>
            <a:custGeom>
              <a:avLst/>
              <a:gdLst>
                <a:gd name="connsiteX0" fmla="*/ 0 w 4582633"/>
                <a:gd name="connsiteY0" fmla="*/ 244549 h 244549"/>
                <a:gd name="connsiteX1" fmla="*/ 10633 w 4582633"/>
                <a:gd name="connsiteY1" fmla="*/ 0 h 244549"/>
                <a:gd name="connsiteX2" fmla="*/ 4582633 w 4582633"/>
                <a:gd name="connsiteY2" fmla="*/ 0 h 244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82633" h="244549">
                  <a:moveTo>
                    <a:pt x="0" y="244549"/>
                  </a:moveTo>
                  <a:lnTo>
                    <a:pt x="10633" y="0"/>
                  </a:lnTo>
                  <a:lnTo>
                    <a:pt x="4582633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85" name="Freeform 184"/>
            <p:cNvSpPr/>
            <p:nvPr/>
          </p:nvSpPr>
          <p:spPr bwMode="auto">
            <a:xfrm>
              <a:off x="6758000" y="4696515"/>
              <a:ext cx="807012" cy="120503"/>
            </a:xfrm>
            <a:custGeom>
              <a:avLst/>
              <a:gdLst>
                <a:gd name="connsiteX0" fmla="*/ 0 w 733647"/>
                <a:gd name="connsiteY0" fmla="*/ 106326 h 106326"/>
                <a:gd name="connsiteX1" fmla="*/ 0 w 733647"/>
                <a:gd name="connsiteY1" fmla="*/ 0 h 106326"/>
                <a:gd name="connsiteX2" fmla="*/ 723014 w 733647"/>
                <a:gd name="connsiteY2" fmla="*/ 0 h 106326"/>
                <a:gd name="connsiteX3" fmla="*/ 733647 w 733647"/>
                <a:gd name="connsiteY3" fmla="*/ 106326 h 106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647" h="106326">
                  <a:moveTo>
                    <a:pt x="0" y="106326"/>
                  </a:moveTo>
                  <a:lnTo>
                    <a:pt x="0" y="0"/>
                  </a:lnTo>
                  <a:lnTo>
                    <a:pt x="723014" y="0"/>
                  </a:lnTo>
                  <a:lnTo>
                    <a:pt x="733647" y="10632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86" name="Freeform 185"/>
            <p:cNvSpPr/>
            <p:nvPr/>
          </p:nvSpPr>
          <p:spPr bwMode="auto">
            <a:xfrm>
              <a:off x="6771876" y="6001701"/>
              <a:ext cx="3216349" cy="192804"/>
            </a:xfrm>
            <a:custGeom>
              <a:avLst/>
              <a:gdLst>
                <a:gd name="connsiteX0" fmla="*/ 0 w 2923954"/>
                <a:gd name="connsiteY0" fmla="*/ 170121 h 170121"/>
                <a:gd name="connsiteX1" fmla="*/ 0 w 2923954"/>
                <a:gd name="connsiteY1" fmla="*/ 21265 h 170121"/>
                <a:gd name="connsiteX2" fmla="*/ 2923954 w 2923954"/>
                <a:gd name="connsiteY2" fmla="*/ 0 h 170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3954" h="170121">
                  <a:moveTo>
                    <a:pt x="0" y="170121"/>
                  </a:moveTo>
                  <a:lnTo>
                    <a:pt x="0" y="21265"/>
                  </a:lnTo>
                  <a:lnTo>
                    <a:pt x="2923954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8699152" y="6274353"/>
              <a:ext cx="392909" cy="242889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r>
                <a:rPr lang="en-US" sz="2000" dirty="0" smtClean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188" name="Freeform 187"/>
            <p:cNvSpPr/>
            <p:nvPr/>
          </p:nvSpPr>
          <p:spPr bwMode="auto">
            <a:xfrm>
              <a:off x="9036872" y="4708566"/>
              <a:ext cx="807012" cy="120503"/>
            </a:xfrm>
            <a:custGeom>
              <a:avLst/>
              <a:gdLst>
                <a:gd name="connsiteX0" fmla="*/ 0 w 733647"/>
                <a:gd name="connsiteY0" fmla="*/ 106326 h 106326"/>
                <a:gd name="connsiteX1" fmla="*/ 0 w 733647"/>
                <a:gd name="connsiteY1" fmla="*/ 0 h 106326"/>
                <a:gd name="connsiteX2" fmla="*/ 723014 w 733647"/>
                <a:gd name="connsiteY2" fmla="*/ 0 h 106326"/>
                <a:gd name="connsiteX3" fmla="*/ 733647 w 733647"/>
                <a:gd name="connsiteY3" fmla="*/ 106326 h 106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647" h="106326">
                  <a:moveTo>
                    <a:pt x="0" y="106326"/>
                  </a:moveTo>
                  <a:lnTo>
                    <a:pt x="0" y="0"/>
                  </a:lnTo>
                  <a:lnTo>
                    <a:pt x="723014" y="0"/>
                  </a:lnTo>
                  <a:lnTo>
                    <a:pt x="733647" y="10632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90" name="Freeform 189"/>
            <p:cNvSpPr/>
            <p:nvPr/>
          </p:nvSpPr>
          <p:spPr bwMode="auto">
            <a:xfrm>
              <a:off x="9087648" y="6110153"/>
              <a:ext cx="853794" cy="144603"/>
            </a:xfrm>
            <a:custGeom>
              <a:avLst/>
              <a:gdLst>
                <a:gd name="connsiteX0" fmla="*/ 0 w 776176"/>
                <a:gd name="connsiteY0" fmla="*/ 127591 h 127591"/>
                <a:gd name="connsiteX1" fmla="*/ 0 w 776176"/>
                <a:gd name="connsiteY1" fmla="*/ 0 h 127591"/>
                <a:gd name="connsiteX2" fmla="*/ 776176 w 776176"/>
                <a:gd name="connsiteY2" fmla="*/ 0 h 127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76176" h="127591">
                  <a:moveTo>
                    <a:pt x="0" y="127591"/>
                  </a:moveTo>
                  <a:lnTo>
                    <a:pt x="0" y="0"/>
                  </a:lnTo>
                  <a:lnTo>
                    <a:pt x="776176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47" name="Freeform 146"/>
            <p:cNvSpPr/>
            <p:nvPr/>
          </p:nvSpPr>
          <p:spPr bwMode="auto">
            <a:xfrm>
              <a:off x="1300864" y="4702975"/>
              <a:ext cx="807012" cy="120503"/>
            </a:xfrm>
            <a:custGeom>
              <a:avLst/>
              <a:gdLst>
                <a:gd name="connsiteX0" fmla="*/ 0 w 733647"/>
                <a:gd name="connsiteY0" fmla="*/ 106326 h 106326"/>
                <a:gd name="connsiteX1" fmla="*/ 0 w 733647"/>
                <a:gd name="connsiteY1" fmla="*/ 0 h 106326"/>
                <a:gd name="connsiteX2" fmla="*/ 723014 w 733647"/>
                <a:gd name="connsiteY2" fmla="*/ 0 h 106326"/>
                <a:gd name="connsiteX3" fmla="*/ 733647 w 733647"/>
                <a:gd name="connsiteY3" fmla="*/ 106326 h 106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647" h="106326">
                  <a:moveTo>
                    <a:pt x="0" y="106326"/>
                  </a:moveTo>
                  <a:lnTo>
                    <a:pt x="0" y="0"/>
                  </a:lnTo>
                  <a:lnTo>
                    <a:pt x="723014" y="0"/>
                  </a:lnTo>
                  <a:lnTo>
                    <a:pt x="733647" y="10632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</p:grpSp>
      <p:sp>
        <p:nvSpPr>
          <p:cNvPr id="148" name="Slide Number Placeholder 14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CSMA/CD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10543"/>
            <a:ext cx="9807804" cy="5648724"/>
          </a:xfrm>
        </p:spPr>
        <p:txBody>
          <a:bodyPr>
            <a:normAutofit/>
          </a:bodyPr>
          <a:lstStyle/>
          <a:p>
            <a:r>
              <a:rPr lang="en-US" dirty="0" smtClean="0"/>
              <a:t>Max propagation delay in LAN: </a:t>
            </a:r>
            <a:r>
              <a:rPr lang="en-US" i="1" dirty="0" err="1" smtClean="0"/>
              <a:t>t</a:t>
            </a:r>
            <a:r>
              <a:rPr lang="en-US" baseline="-25000" dirty="0" err="1" smtClean="0"/>
              <a:t>prop</a:t>
            </a:r>
            <a:endParaRPr lang="en-US" baseline="-25000" dirty="0" smtClean="0"/>
          </a:p>
          <a:p>
            <a:r>
              <a:rPr lang="en-US" dirty="0" smtClean="0"/>
              <a:t>Transmission time of max size frame: </a:t>
            </a:r>
            <a:r>
              <a:rPr lang="en-US" i="1" dirty="0" err="1" smtClean="0"/>
              <a:t>t</a:t>
            </a:r>
            <a:r>
              <a:rPr lang="en-US" baseline="-25000" dirty="0" err="1" smtClean="0"/>
              <a:t>trans</a:t>
            </a:r>
            <a:endParaRPr lang="en-US" baseline="-25000" dirty="0" smtClean="0"/>
          </a:p>
          <a:p>
            <a:r>
              <a:rPr lang="en-US" dirty="0" smtClean="0"/>
              <a:t>Transmission efficiency (approximation)</a:t>
            </a:r>
          </a:p>
          <a:p>
            <a:pPr marL="130143" indent="0">
              <a:buNone/>
            </a:pPr>
            <a:r>
              <a:rPr lang="en-US" i="1" dirty="0" smtClean="0"/>
              <a:t>		efficiency = </a:t>
            </a:r>
            <a:r>
              <a:rPr lang="en-US" i="1" dirty="0" err="1" smtClean="0"/>
              <a:t>t</a:t>
            </a:r>
            <a:r>
              <a:rPr lang="en-US" baseline="-25000" dirty="0" err="1" smtClean="0"/>
              <a:t>trans</a:t>
            </a:r>
            <a:r>
              <a:rPr lang="en-US" i="1" dirty="0" smtClean="0"/>
              <a:t>/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baseline="-25000" dirty="0" smtClean="0"/>
              <a:t>trans</a:t>
            </a:r>
            <a:r>
              <a:rPr lang="en-US" dirty="0" smtClean="0"/>
              <a:t>+5*</a:t>
            </a:r>
            <a:r>
              <a:rPr lang="en-US" i="1" dirty="0" err="1" smtClean="0"/>
              <a:t>t</a:t>
            </a:r>
            <a:r>
              <a:rPr lang="en-US" baseline="-25000" dirty="0" err="1" smtClean="0"/>
              <a:t>prop</a:t>
            </a:r>
            <a:r>
              <a:rPr lang="en-US" dirty="0" smtClean="0"/>
              <a:t>)</a:t>
            </a:r>
          </a:p>
          <a:p>
            <a:r>
              <a:rPr lang="en-US" dirty="0" smtClean="0"/>
              <a:t>Efficiency can possibly reach 100% when either </a:t>
            </a:r>
            <a:r>
              <a:rPr lang="en-US" i="1" dirty="0" err="1" smtClean="0"/>
              <a:t>t</a:t>
            </a:r>
            <a:r>
              <a:rPr lang="en-US" baseline="-25000" dirty="0" err="1" smtClean="0"/>
              <a:t>trans</a:t>
            </a:r>
            <a:r>
              <a:rPr lang="en-US" dirty="0" smtClean="0">
                <a:sym typeface="Symbol"/>
              </a:rPr>
              <a:t> or </a:t>
            </a:r>
            <a:r>
              <a:rPr lang="en-US" i="1" dirty="0" smtClean="0"/>
              <a:t>t</a:t>
            </a:r>
            <a:r>
              <a:rPr lang="en-US" baseline="-25000" dirty="0" smtClean="0"/>
              <a:t>prop</a:t>
            </a:r>
            <a:r>
              <a:rPr lang="en-US" dirty="0" smtClean="0">
                <a:sym typeface="Symbol"/>
              </a:rPr>
              <a:t>0, but in general, it is much lower and goes down as link speed goes up</a:t>
            </a:r>
          </a:p>
          <a:p>
            <a:pPr lvl="1"/>
            <a:r>
              <a:rPr lang="en-US" dirty="0" smtClean="0">
                <a:sym typeface="Symbol"/>
              </a:rPr>
              <a:t>Assume a 10,000 bits packet and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baseline="-25000" dirty="0" err="1" smtClean="0">
                <a:sym typeface="Symbol"/>
              </a:rPr>
              <a:t>prop</a:t>
            </a:r>
            <a:r>
              <a:rPr lang="en-US" dirty="0" smtClean="0">
                <a:sym typeface="Symbol"/>
              </a:rPr>
              <a:t> = 5s</a:t>
            </a:r>
          </a:p>
          <a:p>
            <a:pPr lvl="1"/>
            <a:r>
              <a:rPr lang="en-US" dirty="0" smtClean="0">
                <a:sym typeface="Symbol"/>
              </a:rPr>
              <a:t>Efficiency = 99.5% for 10Mbps Ethernet, but 66.7% for 1Gbps</a:t>
            </a:r>
          </a:p>
          <a:p>
            <a:r>
              <a:rPr lang="en-US" dirty="0" smtClean="0">
                <a:sym typeface="Symbol"/>
              </a:rPr>
              <a:t>This used to be of (some) concern in early deployments, but much less so today</a:t>
            </a:r>
          </a:p>
          <a:p>
            <a:pPr lvl="1"/>
            <a:r>
              <a:rPr lang="en-US" dirty="0" smtClean="0">
                <a:sym typeface="Symbol"/>
              </a:rPr>
              <a:t>Most networks are now </a:t>
            </a:r>
            <a:r>
              <a:rPr lang="en-US" i="1" u="sng" dirty="0" smtClean="0">
                <a:sym typeface="Symbol"/>
              </a:rPr>
              <a:t>switched</a:t>
            </a:r>
            <a:r>
              <a:rPr lang="en-US" dirty="0" smtClean="0">
                <a:sym typeface="Symbol"/>
              </a:rPr>
              <a:t> networks, so that collision domains are limited (a single local hub)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498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Hubs vs.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Hubs operate as a </a:t>
            </a:r>
            <a:r>
              <a:rPr lang="en-US" i="1" dirty="0" smtClean="0"/>
              <a:t>single</a:t>
            </a:r>
            <a:r>
              <a:rPr lang="en-US" dirty="0" smtClean="0"/>
              <a:t> collision zone (one big shared wire)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Switches (a.k.a.) bridges break-up collision zone (one on each port)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12551" y="3657451"/>
            <a:ext cx="4504214" cy="3685728"/>
            <a:chOff x="1620044" y="2974995"/>
            <a:chExt cx="4504214" cy="3685728"/>
          </a:xfrm>
        </p:grpSpPr>
        <p:sp>
          <p:nvSpPr>
            <p:cNvPr id="7" name="AutoShape 3"/>
            <p:cNvSpPr>
              <a:spLocks noChangeArrowheads="1"/>
            </p:cNvSpPr>
            <p:nvPr/>
          </p:nvSpPr>
          <p:spPr bwMode="auto">
            <a:xfrm>
              <a:off x="3059113" y="2974995"/>
              <a:ext cx="1223962" cy="64770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</a:rPr>
                <a:t>Hub</a:t>
              </a:r>
            </a:p>
          </p:txBody>
        </p:sp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4705668" y="2974995"/>
              <a:ext cx="1223962" cy="64770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Hub</a:t>
              </a:r>
            </a:p>
          </p:txBody>
        </p:sp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1908175" y="3983057"/>
              <a:ext cx="1223963" cy="64770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Hub</a:t>
              </a:r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3708400" y="4846657"/>
              <a:ext cx="1223963" cy="64770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</a:rPr>
                <a:t>Hub</a:t>
              </a: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3132138" y="3622695"/>
              <a:ext cx="215900" cy="601662"/>
            </a:xfrm>
            <a:custGeom>
              <a:avLst/>
              <a:gdLst>
                <a:gd name="T0" fmla="*/ 2147483647 w 136"/>
                <a:gd name="T1" fmla="*/ 0 h 379"/>
                <a:gd name="T2" fmla="*/ 2147483647 w 136"/>
                <a:gd name="T3" fmla="*/ 2147483647 h 379"/>
                <a:gd name="T4" fmla="*/ 0 w 136"/>
                <a:gd name="T5" fmla="*/ 2147483647 h 379"/>
                <a:gd name="T6" fmla="*/ 0 60000 65536"/>
                <a:gd name="T7" fmla="*/ 0 60000 65536"/>
                <a:gd name="T8" fmla="*/ 0 60000 65536"/>
                <a:gd name="T9" fmla="*/ 0 w 136"/>
                <a:gd name="T10" fmla="*/ 0 h 379"/>
                <a:gd name="T11" fmla="*/ 136 w 136"/>
                <a:gd name="T12" fmla="*/ 379 h 3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6" h="379">
                  <a:moveTo>
                    <a:pt x="136" y="0"/>
                  </a:moveTo>
                  <a:cubicBezTo>
                    <a:pt x="102" y="128"/>
                    <a:pt x="68" y="257"/>
                    <a:pt x="45" y="318"/>
                  </a:cubicBezTo>
                  <a:cubicBezTo>
                    <a:pt x="22" y="379"/>
                    <a:pt x="11" y="371"/>
                    <a:pt x="0" y="363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3635375" y="3622695"/>
              <a:ext cx="360363" cy="1223962"/>
            </a:xfrm>
            <a:custGeom>
              <a:avLst/>
              <a:gdLst>
                <a:gd name="T0" fmla="*/ 0 w 227"/>
                <a:gd name="T1" fmla="*/ 0 h 771"/>
                <a:gd name="T2" fmla="*/ 2147483647 w 227"/>
                <a:gd name="T3" fmla="*/ 2147483647 h 771"/>
                <a:gd name="T4" fmla="*/ 0 60000 65536"/>
                <a:gd name="T5" fmla="*/ 0 60000 65536"/>
                <a:gd name="T6" fmla="*/ 0 w 227"/>
                <a:gd name="T7" fmla="*/ 0 h 771"/>
                <a:gd name="T8" fmla="*/ 227 w 227"/>
                <a:gd name="T9" fmla="*/ 771 h 77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7" h="771">
                  <a:moveTo>
                    <a:pt x="0" y="0"/>
                  </a:moveTo>
                  <a:cubicBezTo>
                    <a:pt x="0" y="0"/>
                    <a:pt x="113" y="385"/>
                    <a:pt x="227" y="77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1620044" y="5234493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2195513" y="5207020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4263390" y="5783282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3708400" y="5783282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2843213" y="5278457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5692458" y="4127520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6"/>
            <p:cNvSpPr>
              <a:spLocks noChangeArrowheads="1"/>
            </p:cNvSpPr>
            <p:nvPr/>
          </p:nvSpPr>
          <p:spPr bwMode="auto">
            <a:xfrm>
              <a:off x="5061903" y="4127520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4489768" y="4127520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H="1">
              <a:off x="4777105" y="3622695"/>
              <a:ext cx="144463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 flipH="1">
              <a:off x="5277803" y="3622695"/>
              <a:ext cx="75565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5713731" y="3622695"/>
              <a:ext cx="215900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2411413" y="4630757"/>
              <a:ext cx="1587" cy="5762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2771775" y="4630757"/>
              <a:ext cx="287338" cy="647700"/>
            </a:xfrm>
            <a:custGeom>
              <a:avLst/>
              <a:gdLst>
                <a:gd name="T0" fmla="*/ 0 w 181"/>
                <a:gd name="T1" fmla="*/ 0 h 408"/>
                <a:gd name="T2" fmla="*/ 0 w 181"/>
                <a:gd name="T3" fmla="*/ 2147483647 h 408"/>
                <a:gd name="T4" fmla="*/ 2147483647 w 181"/>
                <a:gd name="T5" fmla="*/ 2147483647 h 408"/>
                <a:gd name="T6" fmla="*/ 2147483647 w 181"/>
                <a:gd name="T7" fmla="*/ 2147483647 h 4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1"/>
                <a:gd name="T13" fmla="*/ 0 h 408"/>
                <a:gd name="T14" fmla="*/ 181 w 181"/>
                <a:gd name="T15" fmla="*/ 408 h 4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1" h="408">
                  <a:moveTo>
                    <a:pt x="0" y="0"/>
                  </a:moveTo>
                  <a:lnTo>
                    <a:pt x="0" y="227"/>
                  </a:lnTo>
                  <a:lnTo>
                    <a:pt x="181" y="227"/>
                  </a:lnTo>
                  <a:lnTo>
                    <a:pt x="181" y="408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3924300" y="5495945"/>
              <a:ext cx="0" cy="2873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4490720" y="5495945"/>
              <a:ext cx="0" cy="2873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0" name="Text Box 26"/>
            <p:cNvSpPr txBox="1">
              <a:spLocks noChangeArrowheads="1"/>
            </p:cNvSpPr>
            <p:nvPr/>
          </p:nvSpPr>
          <p:spPr bwMode="auto">
            <a:xfrm>
              <a:off x="3312890" y="6199058"/>
              <a:ext cx="165462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0" dirty="0" smtClean="0"/>
                <a:t>End-nodes</a:t>
              </a:r>
              <a:endParaRPr lang="en-US" sz="2400" b="0" dirty="0"/>
            </a:p>
          </p:txBody>
        </p:sp>
        <p:sp>
          <p:nvSpPr>
            <p:cNvPr id="33" name="Oval 12"/>
            <p:cNvSpPr>
              <a:spLocks noChangeArrowheads="1"/>
            </p:cNvSpPr>
            <p:nvPr/>
          </p:nvSpPr>
          <p:spPr bwMode="auto">
            <a:xfrm>
              <a:off x="4815840" y="5787092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2" name="Elbow Connector 31"/>
          <p:cNvCxnSpPr>
            <a:endCxn id="14" idx="0"/>
          </p:cNvCxnSpPr>
          <p:nvPr/>
        </p:nvCxnSpPr>
        <p:spPr bwMode="auto">
          <a:xfrm rot="5400000">
            <a:off x="706368" y="5435297"/>
            <a:ext cx="603736" cy="359569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Elbow Connector 34"/>
          <p:cNvCxnSpPr>
            <a:stCxn id="10" idx="3"/>
            <a:endCxn id="33" idx="0"/>
          </p:cNvCxnSpPr>
          <p:nvPr/>
        </p:nvCxnSpPr>
        <p:spPr bwMode="auto">
          <a:xfrm>
            <a:off x="3924870" y="5852963"/>
            <a:ext cx="99377" cy="61658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/>
          <p:cNvCxnSpPr>
            <a:stCxn id="7" idx="3"/>
            <a:endCxn id="8" idx="1"/>
          </p:cNvCxnSpPr>
          <p:nvPr/>
        </p:nvCxnSpPr>
        <p:spPr bwMode="auto">
          <a:xfrm>
            <a:off x="3275582" y="3981301"/>
            <a:ext cx="42259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8" name="Group 37"/>
          <p:cNvGrpSpPr/>
          <p:nvPr/>
        </p:nvGrpSpPr>
        <p:grpSpPr>
          <a:xfrm>
            <a:off x="5274180" y="3815789"/>
            <a:ext cx="4504214" cy="3685728"/>
            <a:chOff x="1620044" y="2974995"/>
            <a:chExt cx="4504214" cy="3685728"/>
          </a:xfrm>
        </p:grpSpPr>
        <p:sp>
          <p:nvSpPr>
            <p:cNvPr id="39" name="AutoShape 3"/>
            <p:cNvSpPr>
              <a:spLocks noChangeArrowheads="1"/>
            </p:cNvSpPr>
            <p:nvPr/>
          </p:nvSpPr>
          <p:spPr bwMode="auto">
            <a:xfrm>
              <a:off x="3059113" y="2974995"/>
              <a:ext cx="1223962" cy="6477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75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Switch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0" name="AutoShape 4"/>
            <p:cNvSpPr>
              <a:spLocks noChangeArrowheads="1"/>
            </p:cNvSpPr>
            <p:nvPr/>
          </p:nvSpPr>
          <p:spPr bwMode="auto">
            <a:xfrm>
              <a:off x="4705668" y="2974995"/>
              <a:ext cx="1223962" cy="64770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Hub</a:t>
              </a:r>
            </a:p>
          </p:txBody>
        </p:sp>
        <p:sp>
          <p:nvSpPr>
            <p:cNvPr id="41" name="AutoShape 5"/>
            <p:cNvSpPr>
              <a:spLocks noChangeArrowheads="1"/>
            </p:cNvSpPr>
            <p:nvPr/>
          </p:nvSpPr>
          <p:spPr bwMode="auto">
            <a:xfrm>
              <a:off x="1908175" y="3983057"/>
              <a:ext cx="1223963" cy="64770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Hub</a:t>
              </a:r>
            </a:p>
          </p:txBody>
        </p:sp>
        <p:sp>
          <p:nvSpPr>
            <p:cNvPr id="42" name="AutoShape 6"/>
            <p:cNvSpPr>
              <a:spLocks noChangeArrowheads="1"/>
            </p:cNvSpPr>
            <p:nvPr/>
          </p:nvSpPr>
          <p:spPr bwMode="auto">
            <a:xfrm>
              <a:off x="3708400" y="4846657"/>
              <a:ext cx="1223963" cy="64770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</a:rPr>
                <a:t>Hub</a:t>
              </a:r>
            </a:p>
          </p:txBody>
        </p:sp>
        <p:sp>
          <p:nvSpPr>
            <p:cNvPr id="43" name="Freeform 7"/>
            <p:cNvSpPr>
              <a:spLocks/>
            </p:cNvSpPr>
            <p:nvPr/>
          </p:nvSpPr>
          <p:spPr bwMode="auto">
            <a:xfrm>
              <a:off x="3132138" y="3622695"/>
              <a:ext cx="215900" cy="601662"/>
            </a:xfrm>
            <a:custGeom>
              <a:avLst/>
              <a:gdLst>
                <a:gd name="T0" fmla="*/ 2147483647 w 136"/>
                <a:gd name="T1" fmla="*/ 0 h 379"/>
                <a:gd name="T2" fmla="*/ 2147483647 w 136"/>
                <a:gd name="T3" fmla="*/ 2147483647 h 379"/>
                <a:gd name="T4" fmla="*/ 0 w 136"/>
                <a:gd name="T5" fmla="*/ 2147483647 h 379"/>
                <a:gd name="T6" fmla="*/ 0 60000 65536"/>
                <a:gd name="T7" fmla="*/ 0 60000 65536"/>
                <a:gd name="T8" fmla="*/ 0 60000 65536"/>
                <a:gd name="T9" fmla="*/ 0 w 136"/>
                <a:gd name="T10" fmla="*/ 0 h 379"/>
                <a:gd name="T11" fmla="*/ 136 w 136"/>
                <a:gd name="T12" fmla="*/ 379 h 3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6" h="379">
                  <a:moveTo>
                    <a:pt x="136" y="0"/>
                  </a:moveTo>
                  <a:cubicBezTo>
                    <a:pt x="102" y="128"/>
                    <a:pt x="68" y="257"/>
                    <a:pt x="45" y="318"/>
                  </a:cubicBezTo>
                  <a:cubicBezTo>
                    <a:pt x="22" y="379"/>
                    <a:pt x="11" y="371"/>
                    <a:pt x="0" y="363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4" name="Freeform 8"/>
            <p:cNvSpPr>
              <a:spLocks/>
            </p:cNvSpPr>
            <p:nvPr/>
          </p:nvSpPr>
          <p:spPr bwMode="auto">
            <a:xfrm>
              <a:off x="3635375" y="3622695"/>
              <a:ext cx="360363" cy="1223962"/>
            </a:xfrm>
            <a:custGeom>
              <a:avLst/>
              <a:gdLst>
                <a:gd name="T0" fmla="*/ 0 w 227"/>
                <a:gd name="T1" fmla="*/ 0 h 771"/>
                <a:gd name="T2" fmla="*/ 2147483647 w 227"/>
                <a:gd name="T3" fmla="*/ 2147483647 h 771"/>
                <a:gd name="T4" fmla="*/ 0 60000 65536"/>
                <a:gd name="T5" fmla="*/ 0 60000 65536"/>
                <a:gd name="T6" fmla="*/ 0 w 227"/>
                <a:gd name="T7" fmla="*/ 0 h 771"/>
                <a:gd name="T8" fmla="*/ 227 w 227"/>
                <a:gd name="T9" fmla="*/ 771 h 77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7" h="771">
                  <a:moveTo>
                    <a:pt x="0" y="0"/>
                  </a:moveTo>
                  <a:cubicBezTo>
                    <a:pt x="0" y="0"/>
                    <a:pt x="113" y="385"/>
                    <a:pt x="227" y="77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5" name="Oval 10"/>
            <p:cNvSpPr>
              <a:spLocks noChangeArrowheads="1"/>
            </p:cNvSpPr>
            <p:nvPr/>
          </p:nvSpPr>
          <p:spPr bwMode="auto">
            <a:xfrm>
              <a:off x="1620044" y="5234493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11"/>
            <p:cNvSpPr>
              <a:spLocks noChangeArrowheads="1"/>
            </p:cNvSpPr>
            <p:nvPr/>
          </p:nvSpPr>
          <p:spPr bwMode="auto">
            <a:xfrm>
              <a:off x="2195513" y="5207020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12"/>
            <p:cNvSpPr>
              <a:spLocks noChangeArrowheads="1"/>
            </p:cNvSpPr>
            <p:nvPr/>
          </p:nvSpPr>
          <p:spPr bwMode="auto">
            <a:xfrm>
              <a:off x="4263390" y="5783282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13"/>
            <p:cNvSpPr>
              <a:spLocks noChangeArrowheads="1"/>
            </p:cNvSpPr>
            <p:nvPr/>
          </p:nvSpPr>
          <p:spPr bwMode="auto">
            <a:xfrm>
              <a:off x="3708400" y="5783282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Oval 14"/>
            <p:cNvSpPr>
              <a:spLocks noChangeArrowheads="1"/>
            </p:cNvSpPr>
            <p:nvPr/>
          </p:nvSpPr>
          <p:spPr bwMode="auto">
            <a:xfrm>
              <a:off x="2843213" y="5278457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15"/>
            <p:cNvSpPr>
              <a:spLocks noChangeArrowheads="1"/>
            </p:cNvSpPr>
            <p:nvPr/>
          </p:nvSpPr>
          <p:spPr bwMode="auto">
            <a:xfrm>
              <a:off x="5692458" y="4127520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16"/>
            <p:cNvSpPr>
              <a:spLocks noChangeArrowheads="1"/>
            </p:cNvSpPr>
            <p:nvPr/>
          </p:nvSpPr>
          <p:spPr bwMode="auto">
            <a:xfrm>
              <a:off x="5061903" y="4127520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17"/>
            <p:cNvSpPr>
              <a:spLocks noChangeArrowheads="1"/>
            </p:cNvSpPr>
            <p:nvPr/>
          </p:nvSpPr>
          <p:spPr bwMode="auto">
            <a:xfrm>
              <a:off x="4489768" y="4127520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8"/>
            <p:cNvSpPr>
              <a:spLocks noChangeShapeType="1"/>
            </p:cNvSpPr>
            <p:nvPr/>
          </p:nvSpPr>
          <p:spPr bwMode="auto">
            <a:xfrm flipH="1">
              <a:off x="4777105" y="3622695"/>
              <a:ext cx="144463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4" name="Line 19"/>
            <p:cNvSpPr>
              <a:spLocks noChangeShapeType="1"/>
            </p:cNvSpPr>
            <p:nvPr/>
          </p:nvSpPr>
          <p:spPr bwMode="auto">
            <a:xfrm flipH="1">
              <a:off x="5277803" y="3622695"/>
              <a:ext cx="75565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5" name="Line 20"/>
            <p:cNvSpPr>
              <a:spLocks noChangeShapeType="1"/>
            </p:cNvSpPr>
            <p:nvPr/>
          </p:nvSpPr>
          <p:spPr bwMode="auto">
            <a:xfrm>
              <a:off x="5713731" y="3622695"/>
              <a:ext cx="215900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>
              <a:off x="2411413" y="4630757"/>
              <a:ext cx="1587" cy="5762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7" name="Freeform 23"/>
            <p:cNvSpPr>
              <a:spLocks/>
            </p:cNvSpPr>
            <p:nvPr/>
          </p:nvSpPr>
          <p:spPr bwMode="auto">
            <a:xfrm>
              <a:off x="2771775" y="4630757"/>
              <a:ext cx="287338" cy="647700"/>
            </a:xfrm>
            <a:custGeom>
              <a:avLst/>
              <a:gdLst>
                <a:gd name="T0" fmla="*/ 0 w 181"/>
                <a:gd name="T1" fmla="*/ 0 h 408"/>
                <a:gd name="T2" fmla="*/ 0 w 181"/>
                <a:gd name="T3" fmla="*/ 2147483647 h 408"/>
                <a:gd name="T4" fmla="*/ 2147483647 w 181"/>
                <a:gd name="T5" fmla="*/ 2147483647 h 408"/>
                <a:gd name="T6" fmla="*/ 2147483647 w 181"/>
                <a:gd name="T7" fmla="*/ 2147483647 h 4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1"/>
                <a:gd name="T13" fmla="*/ 0 h 408"/>
                <a:gd name="T14" fmla="*/ 181 w 181"/>
                <a:gd name="T15" fmla="*/ 408 h 4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1" h="408">
                  <a:moveTo>
                    <a:pt x="0" y="0"/>
                  </a:moveTo>
                  <a:lnTo>
                    <a:pt x="0" y="227"/>
                  </a:lnTo>
                  <a:lnTo>
                    <a:pt x="181" y="227"/>
                  </a:lnTo>
                  <a:lnTo>
                    <a:pt x="181" y="408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>
              <a:off x="3924300" y="5495945"/>
              <a:ext cx="0" cy="2873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9" name="Line 25"/>
            <p:cNvSpPr>
              <a:spLocks noChangeShapeType="1"/>
            </p:cNvSpPr>
            <p:nvPr/>
          </p:nvSpPr>
          <p:spPr bwMode="auto">
            <a:xfrm>
              <a:off x="4490720" y="5495945"/>
              <a:ext cx="0" cy="2873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0" name="Text Box 26"/>
            <p:cNvSpPr txBox="1">
              <a:spLocks noChangeArrowheads="1"/>
            </p:cNvSpPr>
            <p:nvPr/>
          </p:nvSpPr>
          <p:spPr bwMode="auto">
            <a:xfrm>
              <a:off x="3312890" y="6199058"/>
              <a:ext cx="165462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0" dirty="0" smtClean="0"/>
                <a:t>End-nodes</a:t>
              </a:r>
              <a:endParaRPr lang="en-US" sz="2400" b="0" dirty="0"/>
            </a:p>
          </p:txBody>
        </p:sp>
        <p:sp>
          <p:nvSpPr>
            <p:cNvPr id="61" name="Oval 12"/>
            <p:cNvSpPr>
              <a:spLocks noChangeArrowheads="1"/>
            </p:cNvSpPr>
            <p:nvPr/>
          </p:nvSpPr>
          <p:spPr bwMode="auto">
            <a:xfrm>
              <a:off x="4815840" y="5787092"/>
              <a:ext cx="431800" cy="431800"/>
            </a:xfrm>
            <a:prstGeom prst="ellipse">
              <a:avLst/>
            </a:prstGeom>
            <a:solidFill>
              <a:srgbClr val="66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63" name="Straight Connector 62"/>
          <p:cNvCxnSpPr>
            <a:stCxn id="39" idx="3"/>
            <a:endCxn id="40" idx="1"/>
          </p:cNvCxnSpPr>
          <p:nvPr/>
        </p:nvCxnSpPr>
        <p:spPr bwMode="auto">
          <a:xfrm>
            <a:off x="7937211" y="4139639"/>
            <a:ext cx="42259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Elbow Connector 64"/>
          <p:cNvCxnSpPr>
            <a:endCxn id="45" idx="0"/>
          </p:cNvCxnSpPr>
          <p:nvPr/>
        </p:nvCxnSpPr>
        <p:spPr bwMode="auto">
          <a:xfrm rot="5400000">
            <a:off x="5367997" y="5593635"/>
            <a:ext cx="603736" cy="359569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Elbow Connector 68"/>
          <p:cNvCxnSpPr>
            <a:stCxn id="42" idx="3"/>
            <a:endCxn id="61" idx="0"/>
          </p:cNvCxnSpPr>
          <p:nvPr/>
        </p:nvCxnSpPr>
        <p:spPr bwMode="auto">
          <a:xfrm>
            <a:off x="8586499" y="6011301"/>
            <a:ext cx="99377" cy="61658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13184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144" y="1815360"/>
            <a:ext cx="9199245" cy="5334529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zh-CN" sz="3100" dirty="0">
                <a:ea typeface="宋体" pitchFamily="2" charset="-122"/>
              </a:rPr>
              <a:t>Each port connects to a single LAN segment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700" dirty="0">
                <a:ea typeface="宋体" pitchFamily="2" charset="-122"/>
              </a:rPr>
              <a:t>Full-duplex </a:t>
            </a:r>
            <a:r>
              <a:rPr lang="en-US" altLang="zh-CN" sz="2700" dirty="0" smtClean="0">
                <a:ea typeface="宋体" pitchFamily="2" charset="-122"/>
              </a:rPr>
              <a:t>link (no competition between </a:t>
            </a:r>
            <a:r>
              <a:rPr lang="en-US" altLang="zh-CN" sz="2700" dirty="0" err="1" smtClean="0">
                <a:ea typeface="宋体" pitchFamily="2" charset="-122"/>
              </a:rPr>
              <a:t>xmit</a:t>
            </a:r>
            <a:r>
              <a:rPr lang="en-US" altLang="zh-CN" sz="2700" dirty="0" smtClean="0">
                <a:ea typeface="宋体" pitchFamily="2" charset="-122"/>
              </a:rPr>
              <a:t> &amp; </a:t>
            </a:r>
            <a:r>
              <a:rPr lang="en-US" altLang="zh-CN" sz="2700" dirty="0" err="1" smtClean="0">
                <a:ea typeface="宋体" pitchFamily="2" charset="-122"/>
              </a:rPr>
              <a:t>recv</a:t>
            </a:r>
            <a:r>
              <a:rPr lang="en-US" altLang="zh-CN" sz="2700" dirty="0" smtClean="0">
                <a:ea typeface="宋体" pitchFamily="2" charset="-122"/>
              </a:rPr>
              <a:t>)</a:t>
            </a:r>
            <a:endParaRPr lang="en-US" altLang="zh-CN" sz="2700" dirty="0">
              <a:ea typeface="宋体" pitchFamily="2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3100" dirty="0">
                <a:ea typeface="宋体" pitchFamily="2" charset="-122"/>
              </a:rPr>
              <a:t>Packets from one segment </a:t>
            </a:r>
            <a:r>
              <a:rPr lang="en-US" altLang="zh-CN" sz="3100" dirty="0" smtClean="0">
                <a:ea typeface="宋体" pitchFamily="2" charset="-122"/>
              </a:rPr>
              <a:t>destined for other </a:t>
            </a:r>
            <a:r>
              <a:rPr lang="en-US" altLang="zh-CN" sz="3100" dirty="0">
                <a:ea typeface="宋体" pitchFamily="2" charset="-122"/>
              </a:rPr>
              <a:t>segments </a:t>
            </a:r>
            <a:r>
              <a:rPr lang="en-US" altLang="zh-CN" sz="3100" dirty="0" smtClean="0">
                <a:ea typeface="宋体" pitchFamily="2" charset="-122"/>
              </a:rPr>
              <a:t>are </a:t>
            </a:r>
            <a:r>
              <a:rPr lang="en-US" altLang="zh-CN" sz="3100" dirty="0">
                <a:ea typeface="宋体" pitchFamily="2" charset="-122"/>
              </a:rPr>
              <a:t>buffered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700" dirty="0" smtClean="0">
                <a:ea typeface="宋体" pitchFamily="2" charset="-122"/>
              </a:rPr>
              <a:t>No collisions across segments</a:t>
            </a:r>
            <a:endParaRPr lang="en-US" altLang="zh-CN" sz="2700" dirty="0">
              <a:ea typeface="宋体" pitchFamily="2" charset="-122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zh-CN" sz="2700" dirty="0">
                <a:ea typeface="宋体" pitchFamily="2" charset="-122"/>
              </a:rPr>
              <a:t>Packet forwarding usually </a:t>
            </a:r>
            <a:r>
              <a:rPr lang="en-US" altLang="zh-CN" sz="2700" dirty="0" smtClean="0">
                <a:ea typeface="宋体" pitchFamily="2" charset="-122"/>
              </a:rPr>
              <a:t>store-and-forward</a:t>
            </a:r>
            <a:endParaRPr lang="en-US" altLang="zh-CN" sz="2700" dirty="0">
              <a:ea typeface="宋体" pitchFamily="2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3100" dirty="0">
                <a:ea typeface="宋体" pitchFamily="2" charset="-122"/>
              </a:rPr>
              <a:t>Forwarding decisions at bridge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700" b="1" dirty="0">
                <a:ea typeface="宋体" pitchFamily="2" charset="-122"/>
              </a:rPr>
              <a:t>IF</a:t>
            </a:r>
            <a:r>
              <a:rPr lang="en-US" altLang="zh-CN" sz="2700" dirty="0">
                <a:ea typeface="宋体" pitchFamily="2" charset="-122"/>
              </a:rPr>
              <a:t> target output port is</a:t>
            </a:r>
            <a:r>
              <a:rPr lang="en-US" altLang="zh-CN" sz="2700" b="1" i="1" dirty="0">
                <a:ea typeface="宋体" pitchFamily="2" charset="-122"/>
              </a:rPr>
              <a:t> known </a:t>
            </a:r>
            <a:r>
              <a:rPr lang="en-US" altLang="zh-CN" sz="2700" dirty="0">
                <a:ea typeface="宋体" pitchFamily="2" charset="-122"/>
              </a:rPr>
              <a:t>(more on this in a moment)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zh-CN" sz="2600" dirty="0">
                <a:ea typeface="宋体" pitchFamily="2" charset="-122"/>
              </a:rPr>
              <a:t>Forward packet only to that output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700" b="1" dirty="0">
                <a:ea typeface="宋体" pitchFamily="2" charset="-122"/>
              </a:rPr>
              <a:t>IF </a:t>
            </a:r>
            <a:r>
              <a:rPr lang="en-US" altLang="zh-CN" sz="2700" dirty="0">
                <a:ea typeface="宋体" pitchFamily="2" charset="-122"/>
              </a:rPr>
              <a:t>target output port is </a:t>
            </a:r>
            <a:r>
              <a:rPr lang="en-US" altLang="zh-CN" sz="2700" b="1" i="1" dirty="0">
                <a:ea typeface="宋体" pitchFamily="2" charset="-122"/>
              </a:rPr>
              <a:t>unknown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zh-CN" sz="2600" dirty="0">
                <a:ea typeface="宋体" pitchFamily="2" charset="-122"/>
              </a:rPr>
              <a:t>Forward packet to “all” </a:t>
            </a:r>
            <a:r>
              <a:rPr lang="en-US" altLang="zh-CN" sz="2600" dirty="0" smtClean="0">
                <a:ea typeface="宋体" pitchFamily="2" charset="-122"/>
              </a:rPr>
              <a:t>(more on this soon) output </a:t>
            </a:r>
            <a:r>
              <a:rPr lang="en-US" altLang="zh-CN" sz="2600" dirty="0">
                <a:ea typeface="宋体" pitchFamily="2" charset="-122"/>
              </a:rPr>
              <a:t>ports (broadcast)</a:t>
            </a:r>
            <a:r>
              <a:rPr lang="en-US" altLang="zh-CN" sz="2200" dirty="0">
                <a:ea typeface="宋体" pitchFamily="2" charset="-122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z="2900" b="1" dirty="0">
                <a:ea typeface="宋体" pitchFamily="2" charset="-122"/>
              </a:rPr>
              <a:t>Note:  </a:t>
            </a:r>
            <a:r>
              <a:rPr lang="en-US" altLang="zh-CN" sz="2900" dirty="0">
                <a:ea typeface="宋体" pitchFamily="2" charset="-122"/>
              </a:rPr>
              <a:t>This again imposes </a:t>
            </a:r>
            <a:r>
              <a:rPr lang="en-US" altLang="zh-CN" sz="2900" b="1" dirty="0">
                <a:ea typeface="宋体" pitchFamily="2" charset="-122"/>
              </a:rPr>
              <a:t>“topological” </a:t>
            </a:r>
            <a:r>
              <a:rPr lang="en-US" altLang="zh-CN" sz="2900" dirty="0">
                <a:ea typeface="宋体" pitchFamily="2" charset="-122"/>
              </a:rPr>
              <a:t>constraints</a:t>
            </a:r>
            <a:r>
              <a:rPr lang="en-US" altLang="zh-CN" sz="2900" b="1" dirty="0">
                <a:ea typeface="宋体" pitchFamily="2" charset="-122"/>
              </a:rPr>
              <a:t> (no loops)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500" dirty="0" smtClean="0">
                <a:ea typeface="宋体" pitchFamily="2" charset="-122"/>
              </a:rPr>
              <a:t>Though we do want </a:t>
            </a:r>
            <a:r>
              <a:rPr lang="en-US" altLang="zh-CN" sz="2500" dirty="0">
                <a:ea typeface="宋体" pitchFamily="2" charset="-122"/>
              </a:rPr>
              <a:t>(physical) loops, </a:t>
            </a:r>
            <a:r>
              <a:rPr lang="en-US" altLang="zh-CN" sz="2500" i="1" dirty="0">
                <a:ea typeface="宋体" pitchFamily="2" charset="-122"/>
              </a:rPr>
              <a:t>e.g., </a:t>
            </a:r>
            <a:r>
              <a:rPr lang="en-US" altLang="zh-CN" sz="2500" dirty="0">
                <a:ea typeface="宋体" pitchFamily="2" charset="-122"/>
              </a:rPr>
              <a:t>for redundancy purposes</a:t>
            </a:r>
          </a:p>
          <a:p>
            <a:pPr lvl="2" eaLnBrk="1" hangingPunct="1">
              <a:lnSpc>
                <a:spcPct val="120000"/>
              </a:lnSpc>
            </a:pPr>
            <a:endParaRPr lang="en-US" altLang="zh-CN" sz="2200" b="1" dirty="0">
              <a:ea typeface="宋体" pitchFamily="2" charset="-122"/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title"/>
          </p:nvPr>
        </p:nvSpPr>
        <p:spPr>
          <a:xfrm>
            <a:off x="363835" y="765731"/>
            <a:ext cx="8895398" cy="816822"/>
          </a:xfrm>
          <a:noFill/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rgbClr val="990000"/>
                </a:solidFill>
                <a:ea typeface="宋体" pitchFamily="2" charset="-122"/>
              </a:rPr>
              <a:t>Ethernet Switches and Bridges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>
                <a:solidFill>
                  <a:srgbClr val="990000"/>
                </a:solidFill>
              </a:rPr>
              <a:t>Loop Avoidance:  Spanning Tree Algorithm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1482512"/>
            <a:ext cx="9162606" cy="6209877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defRPr/>
            </a:pPr>
            <a:r>
              <a:rPr lang="en-US" sz="3100" dirty="0"/>
              <a:t>Spanning tree serves two purposes</a:t>
            </a:r>
          </a:p>
          <a:p>
            <a:pPr marL="1018824" lvl="1" indent="-509412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+mj-lt"/>
              <a:buAutoNum type="arabicPeriod"/>
              <a:defRPr/>
            </a:pPr>
            <a:r>
              <a:rPr lang="en-US" sz="2700" dirty="0"/>
              <a:t>Because a tree has no cycles it guarantees there wont be forwarding loops</a:t>
            </a:r>
          </a:p>
          <a:p>
            <a:pPr marL="1018824" lvl="1" indent="-509412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+mj-lt"/>
              <a:buAutoNum type="arabicPeriod"/>
              <a:defRPr/>
            </a:pPr>
            <a:r>
              <a:rPr lang="en-US" sz="2700" dirty="0"/>
              <a:t>Because a tree has a unique path between any two nodes it enables </a:t>
            </a:r>
            <a:r>
              <a:rPr lang="en-US" sz="2700" i="1" dirty="0" smtClean="0"/>
              <a:t>“learning”</a:t>
            </a:r>
            <a:r>
              <a:rPr lang="en-US" sz="2700" dirty="0" smtClean="0"/>
              <a:t> </a:t>
            </a:r>
            <a:r>
              <a:rPr lang="en-US" sz="2700" dirty="0"/>
              <a:t>of forwarding decisions</a:t>
            </a:r>
            <a:endParaRPr lang="en-US" sz="2700" i="1" dirty="0"/>
          </a:p>
          <a:p>
            <a:pPr lvl="2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defRPr/>
            </a:pPr>
            <a:r>
              <a:rPr lang="en-US" sz="2200" dirty="0" smtClean="0"/>
              <a:t>The </a:t>
            </a:r>
            <a:r>
              <a:rPr lang="en-US" sz="2200" i="1" u="sng" dirty="0" smtClean="0"/>
              <a:t>source </a:t>
            </a:r>
            <a:r>
              <a:rPr lang="en-US" sz="2200" u="sng" dirty="0" smtClean="0"/>
              <a:t>address</a:t>
            </a:r>
            <a:r>
              <a:rPr lang="en-US" sz="2200" dirty="0" smtClean="0"/>
              <a:t> of packets arriving </a:t>
            </a:r>
            <a:r>
              <a:rPr lang="en-US" sz="2200" dirty="0"/>
              <a:t>on </a:t>
            </a:r>
            <a:r>
              <a:rPr lang="en-US" sz="2200" dirty="0" smtClean="0"/>
              <a:t>a port identify </a:t>
            </a:r>
            <a:r>
              <a:rPr lang="en-US" sz="2200" u="sng" dirty="0"/>
              <a:t>destinations</a:t>
            </a:r>
            <a:r>
              <a:rPr lang="en-US" sz="2200" dirty="0"/>
              <a:t> reachable </a:t>
            </a:r>
            <a:r>
              <a:rPr lang="en-US" sz="2200" dirty="0" smtClean="0"/>
              <a:t>on </a:t>
            </a:r>
            <a:r>
              <a:rPr lang="en-US" sz="2200" dirty="0"/>
              <a:t>that port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defRPr/>
            </a:pPr>
            <a:r>
              <a:rPr lang="en-US" sz="3100" dirty="0"/>
              <a:t>Computing a (specific) Spanning Tree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defRPr/>
            </a:pPr>
            <a:r>
              <a:rPr lang="en-US" sz="2700" dirty="0"/>
              <a:t>A combined two step computation</a:t>
            </a:r>
            <a:endParaRPr lang="en-US" sz="2300" dirty="0"/>
          </a:p>
          <a:p>
            <a:pPr lvl="2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defRPr/>
            </a:pPr>
            <a:r>
              <a:rPr lang="en-US" sz="2300" dirty="0"/>
              <a:t>Electing a </a:t>
            </a:r>
            <a:r>
              <a:rPr lang="en-US" sz="2300" b="1" dirty="0"/>
              <a:t>Root Bridge</a:t>
            </a:r>
            <a:endParaRPr lang="en-US" sz="2300" dirty="0"/>
          </a:p>
          <a:p>
            <a:pPr lvl="2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defRPr/>
            </a:pPr>
            <a:r>
              <a:rPr lang="en-US" sz="2300" dirty="0"/>
              <a:t>Computing a </a:t>
            </a:r>
            <a:r>
              <a:rPr lang="en-US" sz="2300" b="1" dirty="0" smtClean="0"/>
              <a:t>shortest-path</a:t>
            </a:r>
            <a:r>
              <a:rPr lang="en-US" sz="2300" dirty="0" smtClean="0"/>
              <a:t> </a:t>
            </a:r>
            <a:r>
              <a:rPr lang="en-US" sz="2300" dirty="0"/>
              <a:t>tree rooted at the Root Bridge</a:t>
            </a:r>
            <a:endParaRPr lang="en-US" sz="1900" dirty="0"/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defRPr/>
            </a:pPr>
            <a:r>
              <a:rPr lang="en-US" sz="2700" dirty="0" smtClean="0"/>
              <a:t>Basically a distance vector </a:t>
            </a:r>
            <a:r>
              <a:rPr lang="en-US" sz="2700" dirty="0"/>
              <a:t>distributed shortest-path algorithm (to the Root) run by </a:t>
            </a:r>
            <a:r>
              <a:rPr lang="en-US" sz="2700" dirty="0" smtClean="0"/>
              <a:t>bridges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500" dirty="0"/>
              <a:t>Spanning Tree Algorithm (STA)</a:t>
            </a:r>
            <a:endParaRPr lang="en-US" sz="3100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15144" y="1763182"/>
            <a:ext cx="9543256" cy="579204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sz="3100" dirty="0"/>
              <a:t>Distributed algorithm based on </a:t>
            </a:r>
            <a:r>
              <a:rPr lang="en-US" sz="3100" i="1" dirty="0"/>
              <a:t>local </a:t>
            </a:r>
            <a:r>
              <a:rPr lang="en-US" sz="3100" dirty="0"/>
              <a:t>exchange of information between bridges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2700" dirty="0"/>
              <a:t>Bridges exchange Bridge Protocol Data Units (BPDU's)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sz="2200" dirty="0"/>
              <a:t>They use a unique MAC group address to transmit BPDU's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2700" dirty="0"/>
              <a:t>Received BPDU's are not forwarded by bridges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sz="2200" dirty="0"/>
              <a:t>Each bridge processes received  BPDU's and uses the information to generate its own BPDU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3100" dirty="0"/>
              <a:t>Local information exchanges eventually converge to a global agreement on </a:t>
            </a:r>
            <a:r>
              <a:rPr lang="en-US" sz="3100" i="1" dirty="0"/>
              <a:t>shortest path tree </a:t>
            </a:r>
            <a:r>
              <a:rPr lang="en-US" sz="3100" dirty="0"/>
              <a:t>rooted at a </a:t>
            </a:r>
            <a:r>
              <a:rPr lang="en-US" sz="3100" i="1" dirty="0"/>
              <a:t>root bridge</a:t>
            </a:r>
            <a:endParaRPr lang="en-US" sz="3100" dirty="0"/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2700" dirty="0"/>
              <a:t>Distributed </a:t>
            </a:r>
            <a:r>
              <a:rPr lang="en-US" sz="2700" dirty="0" smtClean="0"/>
              <a:t>Bellman-Ford</a:t>
            </a:r>
            <a:endParaRPr lang="en-US" sz="27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Initialization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Link costs are set based on bandwidth (higher bandwidth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lower cost)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All bridges think they are the root and originate BPDUs accordingly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Update steps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Bridges switch to new root if they receive a BPDU with lower root ID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Bridges update cost to root if they receive a BPDU with lower cost to root (distributed shortest path computation)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Final stage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All bridges agree on root and have unique shortest path (link) towards root (ties must be broken)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All bridges set their ports to either </a:t>
            </a:r>
            <a:r>
              <a:rPr lang="en-US" i="1" dirty="0" smtClean="0"/>
              <a:t>forwarding</a:t>
            </a:r>
            <a:r>
              <a:rPr lang="en-US" dirty="0" smtClean="0"/>
              <a:t> (root and designated bridge ports) or </a:t>
            </a:r>
            <a:r>
              <a:rPr lang="en-US" i="1" dirty="0" smtClean="0"/>
              <a:t>blocking</a:t>
            </a:r>
            <a:r>
              <a:rPr lang="en-US" dirty="0" smtClean="0"/>
              <a:t>  - this determines the handling of </a:t>
            </a:r>
            <a:r>
              <a:rPr lang="en-US" b="1" i="1" dirty="0" smtClean="0"/>
              <a:t>data</a:t>
            </a:r>
            <a:r>
              <a:rPr lang="en-US" dirty="0" smtClean="0"/>
              <a:t> packets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Hello process refreshes state to detect failures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 Construction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idx="1"/>
          </p:nvPr>
        </p:nvSpPr>
        <p:spPr>
          <a:xfrm>
            <a:off x="14290" y="1543050"/>
            <a:ext cx="10044110" cy="5731053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sz="3100" dirty="0"/>
              <a:t>Root Bridge ID/priority: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2700" dirty="0"/>
              <a:t>Unique to each bridge (no ties)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2700" dirty="0" smtClean="0"/>
              <a:t>Bridge </a:t>
            </a:r>
            <a:r>
              <a:rPr lang="en-US" sz="2700" dirty="0"/>
              <a:t>also includes </a:t>
            </a:r>
            <a:r>
              <a:rPr lang="en-US" sz="2700" dirty="0" smtClean="0"/>
              <a:t>ID </a:t>
            </a:r>
            <a:r>
              <a:rPr lang="en-US" sz="2700" dirty="0"/>
              <a:t>of its current root selection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sz="2200" dirty="0" smtClean="0"/>
              <a:t>Bridge </a:t>
            </a:r>
            <a:r>
              <a:rPr lang="en-US" sz="2200" dirty="0"/>
              <a:t>with </a:t>
            </a:r>
            <a:r>
              <a:rPr lang="en-US" sz="2200" dirty="0" smtClean="0"/>
              <a:t>lowest ID eventually </a:t>
            </a:r>
            <a:r>
              <a:rPr lang="en-US" sz="2200" dirty="0"/>
              <a:t>selected as </a:t>
            </a:r>
            <a:r>
              <a:rPr lang="en-US" sz="2200" dirty="0" smtClean="0"/>
              <a:t>Root </a:t>
            </a:r>
            <a:r>
              <a:rPr lang="en-US" sz="2200" dirty="0"/>
              <a:t>Bridge</a:t>
            </a:r>
          </a:p>
          <a:p>
            <a:pPr lvl="4" eaLnBrk="1" hangingPunct="1">
              <a:lnSpc>
                <a:spcPct val="110000"/>
              </a:lnSpc>
              <a:defRPr/>
            </a:pPr>
            <a:endParaRPr lang="en-US" sz="12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en-US" sz="3100" dirty="0"/>
              <a:t>Root Path Cost (RPC):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2700" dirty="0" smtClean="0"/>
              <a:t>Bridge </a:t>
            </a:r>
            <a:r>
              <a:rPr lang="en-US" sz="2700" dirty="0"/>
              <a:t>advertises </a:t>
            </a:r>
            <a:r>
              <a:rPr lang="en-US" sz="2700" dirty="0" smtClean="0"/>
              <a:t>cost </a:t>
            </a:r>
            <a:r>
              <a:rPr lang="en-US" sz="2700" dirty="0"/>
              <a:t>to the </a:t>
            </a:r>
            <a:r>
              <a:rPr lang="en-US" sz="2700" dirty="0" smtClean="0"/>
              <a:t>current root </a:t>
            </a:r>
            <a:r>
              <a:rPr lang="en-US" sz="2700" dirty="0"/>
              <a:t>bridge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sz="2200" dirty="0"/>
              <a:t>Each LAN segment has a </a:t>
            </a:r>
            <a:r>
              <a:rPr lang="en-US" sz="2200" u="sng" dirty="0"/>
              <a:t>symmetric</a:t>
            </a:r>
            <a:r>
              <a:rPr lang="en-US" sz="2200" dirty="0"/>
              <a:t> Designated Cost (DC)  based on bit-rate</a:t>
            </a:r>
          </a:p>
          <a:p>
            <a:pPr lvl="3" eaLnBrk="1" hangingPunct="1">
              <a:lnSpc>
                <a:spcPct val="110000"/>
              </a:lnSpc>
              <a:defRPr/>
            </a:pPr>
            <a:r>
              <a:rPr lang="en-US" dirty="0"/>
              <a:t>RPC for a port  = DC for that port + RPC received on that port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3100" dirty="0"/>
              <a:t>Converges to shortest-path tree to root bridge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 dirty="0">
                <a:solidFill>
                  <a:schemeClr val="tx1"/>
                </a:solidFill>
                <a:ea typeface="宋体" pitchFamily="2" charset="-122"/>
              </a:rPr>
              <a:t>Ethernet Frame</a:t>
            </a:r>
            <a:endParaRPr lang="en-US" altLang="zh-CN" sz="4000" i="1" dirty="0">
              <a:solidFill>
                <a:schemeClr val="tx1"/>
              </a:solidFill>
              <a:ea typeface="宋体" pitchFamily="2" charset="-122"/>
            </a:endParaRPr>
          </a:p>
        </p:txBody>
      </p:sp>
      <p:graphicFrame>
        <p:nvGraphicFramePr>
          <p:cNvPr id="339972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0774460"/>
              </p:ext>
            </p:extLst>
          </p:nvPr>
        </p:nvGraphicFramePr>
        <p:xfrm>
          <a:off x="220028" y="2660333"/>
          <a:ext cx="8886167" cy="1609344"/>
        </p:xfrm>
        <a:graphic>
          <a:graphicData uri="http://schemas.openxmlformats.org/drawingml/2006/table">
            <a:tbl>
              <a:tblPr/>
              <a:tblGrid>
                <a:gridCol w="2962623"/>
                <a:gridCol w="5923544"/>
              </a:tblGrid>
              <a:tr h="671090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Times New Roman" pitchFamily="18" charset="0"/>
                        </a:rPr>
                        <a:t>Data Link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Times New Roman" pitchFamily="18" charset="0"/>
                        </a:rPr>
                        <a:t>Layer 2</a:t>
                      </a:r>
                    </a:p>
                  </a:txBody>
                  <a:tcPr marL="98129" marR="98129" marT="51816" marB="518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7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Times New Roman" pitchFamily="18" charset="0"/>
                        </a:rPr>
                        <a:t>Logical Link Control (LLC) (interface  to Layer 3)</a:t>
                      </a:r>
                    </a:p>
                  </a:txBody>
                  <a:tcPr marL="98129" marR="98129" marT="51816" marB="518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7945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Times New Roman" pitchFamily="18" charset="0"/>
                        </a:rPr>
                        <a:t>Medium Access Control (MAC): Addressing, Multiple Access Protocol, Error Checking</a:t>
                      </a:r>
                    </a:p>
                  </a:txBody>
                  <a:tcPr marL="98129" marR="98129" marT="51816" marB="518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2253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05740" y="1547782"/>
            <a:ext cx="9299510" cy="1091385"/>
          </a:xfrm>
        </p:spPr>
        <p:txBody>
          <a:bodyPr/>
          <a:lstStyle/>
          <a:p>
            <a:pPr eaLnBrk="1" hangingPunct="1"/>
            <a:r>
              <a:rPr lang="en-US" altLang="zh-CN" sz="2700" dirty="0">
                <a:ea typeface="宋体" pitchFamily="2" charset="-122"/>
              </a:rPr>
              <a:t>IEEE 802.3 Standard ( </a:t>
            </a:r>
            <a:r>
              <a:rPr lang="en-US" altLang="zh-CN" sz="2700" dirty="0">
                <a:ea typeface="宋体" pitchFamily="2" charset="-122"/>
                <a:sym typeface="Symbol" pitchFamily="18" charset="2"/>
              </a:rPr>
              <a:t></a:t>
            </a:r>
            <a:r>
              <a:rPr lang="en-US" altLang="zh-CN" sz="2700" dirty="0">
                <a:ea typeface="宋体" pitchFamily="2" charset="-122"/>
              </a:rPr>
              <a:t>  Ethernet  </a:t>
            </a:r>
            <a:r>
              <a:rPr lang="en-US" altLang="zh-CN" sz="2700" dirty="0">
                <a:ea typeface="宋体" pitchFamily="2" charset="-122"/>
                <a:sym typeface="Symbol" pitchFamily="18" charset="2"/>
              </a:rPr>
              <a:t></a:t>
            </a:r>
            <a:r>
              <a:rPr lang="en-US" altLang="zh-CN" sz="2700" dirty="0">
                <a:ea typeface="宋体" pitchFamily="2" charset="-122"/>
              </a:rPr>
              <a:t>  CSMA/CD</a:t>
            </a:r>
            <a:r>
              <a:rPr lang="en-US" altLang="zh-CN" sz="2700" dirty="0" smtClean="0">
                <a:ea typeface="宋体" pitchFamily="2" charset="-122"/>
              </a:rPr>
              <a:t>)</a:t>
            </a:r>
          </a:p>
          <a:p>
            <a:pPr lvl="1" eaLnBrk="1" hangingPunct="1"/>
            <a:r>
              <a:rPr lang="en-US" altLang="zh-CN" sz="2000" dirty="0">
                <a:ea typeface="宋体" pitchFamily="2" charset="-122"/>
              </a:rPr>
              <a:t>CSMA = Carrier Sense Multiple Access, CD = Collision Detection</a:t>
            </a:r>
            <a:r>
              <a:rPr lang="en-US" altLang="zh-CN" sz="2400" dirty="0" smtClean="0">
                <a:ea typeface="宋体" pitchFamily="2" charset="-122"/>
              </a:rPr>
              <a:t>)</a:t>
            </a:r>
            <a:endParaRPr lang="en-US" altLang="zh-CN" sz="2400" dirty="0">
              <a:ea typeface="宋体" pitchFamily="2" charset="-122"/>
            </a:endParaRPr>
          </a:p>
        </p:txBody>
      </p:sp>
      <p:graphicFrame>
        <p:nvGraphicFramePr>
          <p:cNvPr id="339982" name="Group 1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925497300"/>
              </p:ext>
            </p:extLst>
          </p:nvPr>
        </p:nvGraphicFramePr>
        <p:xfrm>
          <a:off x="217170" y="4319588"/>
          <a:ext cx="9557226" cy="1347216"/>
        </p:xfrm>
        <a:graphic>
          <a:graphicData uri="http://schemas.openxmlformats.org/drawingml/2006/table">
            <a:tbl>
              <a:tblPr/>
              <a:tblGrid>
                <a:gridCol w="1194435"/>
                <a:gridCol w="962183"/>
                <a:gridCol w="1316863"/>
                <a:gridCol w="1306005"/>
                <a:gridCol w="1507014"/>
                <a:gridCol w="1211898"/>
                <a:gridCol w="864393"/>
                <a:gridCol w="1194435"/>
              </a:tblGrid>
              <a:tr h="41452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7</a:t>
                      </a:r>
                    </a:p>
                  </a:txBody>
                  <a:tcPr marL="100584" marR="100584" marT="51816" marB="5181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100584" marR="100584" marT="51816" marB="518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100584" marR="100584" marT="51816" marB="518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100584" marR="100584" marT="51816" marB="518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marL="100584" marR="100584" marT="51816" marB="518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46-1500</a:t>
                      </a:r>
                    </a:p>
                  </a:txBody>
                  <a:tcPr marL="100584" marR="100584" marT="51816" marB="518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0584" marR="100584" marT="51816" marB="518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100584" marR="100584" marT="51816" marB="51816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2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pre-amble</a:t>
                      </a:r>
                      <a:endParaRPr kumimoji="0" lang="en-US" altLang="zh-CN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00584" marR="100584" marT="51816" marB="518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SFD</a:t>
                      </a:r>
                      <a:endParaRPr kumimoji="0" lang="en-US" altLang="zh-CN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00584" marR="100584" marT="51816" marB="518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Dest.</a:t>
                      </a:r>
                      <a:endParaRPr kumimoji="0" lang="en-US" altLang="zh-CN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Addr.</a:t>
                      </a:r>
                      <a:endParaRPr kumimoji="0" lang="en-US" altLang="zh-CN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00584" marR="100584" marT="51816" marB="518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Source</a:t>
                      </a:r>
                      <a:endParaRPr kumimoji="0" lang="en-US" altLang="zh-CN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Addr</a:t>
                      </a:r>
                      <a:r>
                        <a:rPr kumimoji="0" lang="en-US" altLang="zh-CN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.</a:t>
                      </a:r>
                      <a:endParaRPr kumimoji="0" lang="en-US" altLang="zh-CN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00584" marR="100584" marT="51816" marB="518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Length</a:t>
                      </a:r>
                      <a:endParaRPr kumimoji="0" lang="en-US" altLang="zh-CN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or Type</a:t>
                      </a:r>
                      <a:endParaRPr kumimoji="0" lang="en-US" altLang="zh-CN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00584" marR="100584" marT="51816" marB="518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Data</a:t>
                      </a:r>
                      <a:endParaRPr kumimoji="0" lang="en-US" altLang="zh-CN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00584" marR="100584" marT="51816" marB="518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Pad</a:t>
                      </a:r>
                      <a:endParaRPr kumimoji="0" lang="en-US" altLang="zh-CN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00584" marR="100584" marT="51816" marB="518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CRC</a:t>
                      </a:r>
                      <a:endParaRPr kumimoji="0" lang="en-US" altLang="zh-CN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00584" marR="100584" marT="51816" marB="518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22572" name="Rectangle 52"/>
          <p:cNvSpPr>
            <a:spLocks noChangeArrowheads="1"/>
          </p:cNvSpPr>
          <p:nvPr/>
        </p:nvSpPr>
        <p:spPr bwMode="auto">
          <a:xfrm>
            <a:off x="593724" y="5750474"/>
            <a:ext cx="9327515" cy="1861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/>
          <a:lstStyle/>
          <a:p>
            <a:pPr marL="382059" indent="-382059" algn="l">
              <a:spcBef>
                <a:spcPct val="20000"/>
              </a:spcBef>
            </a:pPr>
            <a:r>
              <a:rPr lang="en-US" altLang="zh-CN" sz="2400" dirty="0" smtClean="0">
                <a:solidFill>
                  <a:srgbClr val="800000"/>
                </a:solidFill>
                <a:latin typeface="+mn-lt"/>
              </a:rPr>
              <a:t>MAC </a:t>
            </a:r>
            <a:r>
              <a:rPr lang="en-US" altLang="zh-CN" sz="2400" dirty="0">
                <a:solidFill>
                  <a:srgbClr val="800000"/>
                </a:solidFill>
                <a:latin typeface="+mn-lt"/>
              </a:rPr>
              <a:t>frame:</a:t>
            </a:r>
            <a:r>
              <a:rPr lang="en-US" altLang="zh-CN" sz="2400" dirty="0">
                <a:latin typeface="+mn-lt"/>
              </a:rPr>
              <a:t>   Preamble:  101010…10    SFD  10101011</a:t>
            </a:r>
          </a:p>
          <a:p>
            <a:pPr marL="382059" indent="-382059" algn="l">
              <a:spcBef>
                <a:spcPct val="20000"/>
              </a:spcBef>
            </a:pP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SFD: Start Frame Delimiter</a:t>
            </a:r>
          </a:p>
          <a:p>
            <a:pPr marL="382059" indent="-382059" algn="l">
              <a:spcBef>
                <a:spcPct val="20000"/>
              </a:spcBef>
            </a:pPr>
            <a:r>
              <a:rPr lang="en-US" altLang="zh-CN" sz="2400" dirty="0" smtClean="0">
                <a:latin typeface="+mn-lt"/>
              </a:rPr>
              <a:t>max</a:t>
            </a:r>
            <a:r>
              <a:rPr lang="en-US" altLang="zh-CN" sz="2400" dirty="0">
                <a:latin typeface="+mn-lt"/>
              </a:rPr>
              <a:t>. 1518 bytes after SFD (why a max. size?) </a:t>
            </a:r>
          </a:p>
          <a:p>
            <a:pPr marL="382059" indent="-382059" algn="l">
              <a:spcBef>
                <a:spcPct val="20000"/>
              </a:spcBef>
            </a:pPr>
            <a:r>
              <a:rPr lang="en-US" altLang="zh-CN" sz="2400" dirty="0">
                <a:latin typeface="+mn-lt"/>
                <a:cs typeface="Times New Roman" pitchFamily="18" charset="0"/>
              </a:rPr>
              <a:t>min. frame: 64 bytes after SFD (why a min. size?</a:t>
            </a:r>
            <a:r>
              <a:rPr lang="en-US" altLang="zh-CN" sz="2400" dirty="0" smtClean="0">
                <a:latin typeface="+mn-lt"/>
                <a:cs typeface="Times New Roman" pitchFamily="18" charset="0"/>
              </a:rPr>
              <a:t>) (CD)</a:t>
            </a:r>
            <a:endParaRPr lang="en-US" altLang="zh-CN" sz="2400" dirty="0">
              <a:latin typeface="+mn-lt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Bridge Ports Classification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idx="1"/>
          </p:nvPr>
        </p:nvSpPr>
        <p:spPr>
          <a:xfrm>
            <a:off x="14290" y="1985964"/>
            <a:ext cx="9941240" cy="564927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sz="3100" dirty="0"/>
              <a:t>Root Port (RP):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2700" dirty="0" smtClean="0"/>
              <a:t>At any bridge (except Root), RP </a:t>
            </a:r>
            <a:r>
              <a:rPr lang="en-US" sz="2700" dirty="0"/>
              <a:t>is </a:t>
            </a:r>
            <a:r>
              <a:rPr lang="en-US" sz="2700" dirty="0" smtClean="0"/>
              <a:t>port </a:t>
            </a:r>
            <a:r>
              <a:rPr lang="en-US" sz="2700" dirty="0"/>
              <a:t>with smallest RPC (fastest path to </a:t>
            </a:r>
            <a:r>
              <a:rPr lang="en-US" sz="2700" dirty="0" smtClean="0"/>
              <a:t>Root)</a:t>
            </a:r>
            <a:endParaRPr lang="en-US" sz="2700" dirty="0"/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sz="2500" dirty="0"/>
              <a:t>Port identifiers for </a:t>
            </a:r>
            <a:r>
              <a:rPr lang="en-US" sz="2500" dirty="0" smtClean="0"/>
              <a:t>bridges </a:t>
            </a:r>
            <a:r>
              <a:rPr lang="en-US" sz="2500" dirty="0"/>
              <a:t>used to break ties</a:t>
            </a:r>
            <a:endParaRPr lang="en-US" sz="16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en-US" sz="3100" dirty="0"/>
              <a:t>Designated Bridge (DB) Port (DP):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2700" dirty="0"/>
              <a:t>For each </a:t>
            </a:r>
            <a:r>
              <a:rPr lang="en-US" sz="2700" dirty="0" smtClean="0"/>
              <a:t>LAN, </a:t>
            </a:r>
            <a:r>
              <a:rPr lang="en-US" sz="2700" dirty="0"/>
              <a:t>the </a:t>
            </a:r>
            <a:r>
              <a:rPr lang="en-US" sz="2700" dirty="0" smtClean="0"/>
              <a:t>DB </a:t>
            </a:r>
            <a:r>
              <a:rPr lang="en-US" sz="2700" dirty="0"/>
              <a:t>is bridge </a:t>
            </a:r>
            <a:r>
              <a:rPr lang="en-US" sz="2700" dirty="0" smtClean="0"/>
              <a:t>with </a:t>
            </a:r>
            <a:r>
              <a:rPr lang="en-US" sz="2700" dirty="0"/>
              <a:t>minimum RPC to </a:t>
            </a:r>
            <a:r>
              <a:rPr lang="en-US" sz="2700" dirty="0" smtClean="0"/>
              <a:t>Root</a:t>
            </a:r>
            <a:endParaRPr lang="en-US" sz="2700" dirty="0"/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sz="2200" dirty="0"/>
              <a:t>Only one per LAN segment (ties broken by bridge </a:t>
            </a:r>
            <a:r>
              <a:rPr lang="en-US" sz="2200" dirty="0" smtClean="0"/>
              <a:t>ID)</a:t>
            </a:r>
            <a:endParaRPr lang="en-US" sz="2200" dirty="0"/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sz="2200" dirty="0"/>
              <a:t>Port of DB to the LAN segment is Designated Port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2700" dirty="0"/>
              <a:t>Responsible for 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sz="2200" dirty="0"/>
              <a:t>Forwarding local packets originating </a:t>
            </a:r>
            <a:r>
              <a:rPr lang="en-US" sz="2200" u="sng" dirty="0"/>
              <a:t>from</a:t>
            </a:r>
            <a:r>
              <a:rPr lang="en-US" sz="2200" dirty="0"/>
              <a:t> </a:t>
            </a:r>
            <a:r>
              <a:rPr lang="en-US" sz="2200" dirty="0" smtClean="0"/>
              <a:t>LAN </a:t>
            </a:r>
            <a:r>
              <a:rPr lang="en-US" sz="2200" dirty="0"/>
              <a:t>segment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sz="2200" dirty="0"/>
              <a:t>Delivering remote </a:t>
            </a:r>
            <a:r>
              <a:rPr lang="en-US" sz="2200" dirty="0" smtClean="0"/>
              <a:t>packets </a:t>
            </a:r>
            <a:r>
              <a:rPr lang="en-US" sz="2200" dirty="0"/>
              <a:t>destined </a:t>
            </a:r>
            <a:r>
              <a:rPr lang="en-US" sz="2200" u="sng" dirty="0" smtClean="0"/>
              <a:t>to</a:t>
            </a:r>
            <a:r>
              <a:rPr lang="en-US" sz="2200" dirty="0" smtClean="0"/>
              <a:t> LAN </a:t>
            </a:r>
            <a:r>
              <a:rPr lang="en-US" sz="2200" dirty="0"/>
              <a:t>segment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3100" dirty="0"/>
              <a:t>Blocked Port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2700" dirty="0" smtClean="0"/>
              <a:t>Another </a:t>
            </a:r>
            <a:r>
              <a:rPr lang="en-US" sz="2700" dirty="0"/>
              <a:t>bridge </a:t>
            </a:r>
            <a:r>
              <a:rPr lang="en-US" sz="2700" dirty="0" smtClean="0"/>
              <a:t>is </a:t>
            </a:r>
            <a:r>
              <a:rPr lang="en-US" sz="2700" dirty="0"/>
              <a:t>the DB on the LAN segment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2700" dirty="0"/>
              <a:t>No packets </a:t>
            </a:r>
            <a:r>
              <a:rPr lang="en-US" sz="2700" dirty="0" smtClean="0"/>
              <a:t>received </a:t>
            </a:r>
            <a:r>
              <a:rPr lang="en-US" sz="2700" dirty="0"/>
              <a:t>(except BPDUs) or </a:t>
            </a:r>
            <a:r>
              <a:rPr lang="en-US" sz="2700" dirty="0" smtClean="0"/>
              <a:t>forwarded</a:t>
            </a:r>
            <a:endParaRPr lang="en-US" sz="27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Basic Properties</a:t>
            </a:r>
          </a:p>
        </p:txBody>
      </p:sp>
      <p:sp>
        <p:nvSpPr>
          <p:cNvPr id="1946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8610" y="2080578"/>
            <a:ext cx="9292590" cy="47695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A bridge may be the DB for multiple LAN segments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All ports at Root Bridge are DP's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 RP on a bridge to a LAN cannot be DP for the LAN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Spanning Tree Construction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1868699" y="2960371"/>
            <a:ext cx="6341107" cy="3895794"/>
            <a:chOff x="1953069" y="2549612"/>
            <a:chExt cx="5229480" cy="2751596"/>
          </a:xfrm>
        </p:grpSpPr>
        <p:sp>
          <p:nvSpPr>
            <p:cNvPr id="66" name="Oval 65"/>
            <p:cNvSpPr/>
            <p:nvPr/>
          </p:nvSpPr>
          <p:spPr bwMode="auto">
            <a:xfrm>
              <a:off x="4447934" y="2729440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73355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301917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230479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444793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516231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587669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659107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4019306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5019438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344780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451937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551950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79" name="Straight Connector 78"/>
            <p:cNvCxnSpPr>
              <a:stCxn id="66" idx="3"/>
              <a:endCxn id="67" idx="7"/>
            </p:cNvCxnSpPr>
            <p:nvPr/>
          </p:nvCxnSpPr>
          <p:spPr bwMode="auto">
            <a:xfrm rot="5400000">
              <a:off x="389122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>
              <a:stCxn id="67" idx="3"/>
              <a:endCxn id="68" idx="7"/>
            </p:cNvCxnSpPr>
            <p:nvPr/>
          </p:nvCxnSpPr>
          <p:spPr bwMode="auto">
            <a:xfrm rot="5400000">
              <a:off x="317684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67" idx="6"/>
              <a:endCxn id="70" idx="2"/>
            </p:cNvCxnSpPr>
            <p:nvPr/>
          </p:nvCxnSpPr>
          <p:spPr bwMode="auto">
            <a:xfrm>
              <a:off x="387643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>
              <a:stCxn id="66" idx="5"/>
              <a:endCxn id="71" idx="1"/>
            </p:cNvCxnSpPr>
            <p:nvPr/>
          </p:nvCxnSpPr>
          <p:spPr bwMode="auto">
            <a:xfrm rot="16200000" flipH="1">
              <a:off x="460560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70" idx="6"/>
              <a:endCxn id="71" idx="2"/>
            </p:cNvCxnSpPr>
            <p:nvPr/>
          </p:nvCxnSpPr>
          <p:spPr bwMode="auto">
            <a:xfrm>
              <a:off x="459081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>
              <a:stCxn id="68" idx="3"/>
              <a:endCxn id="69" idx="7"/>
            </p:cNvCxnSpPr>
            <p:nvPr/>
          </p:nvCxnSpPr>
          <p:spPr bwMode="auto">
            <a:xfrm rot="5400000">
              <a:off x="24624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8" idx="5"/>
              <a:endCxn id="76" idx="1"/>
            </p:cNvCxnSpPr>
            <p:nvPr/>
          </p:nvCxnSpPr>
          <p:spPr bwMode="auto">
            <a:xfrm rot="16200000" flipH="1">
              <a:off x="3033969" y="4244433"/>
              <a:ext cx="541914" cy="327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68" idx="6"/>
              <a:endCxn id="74" idx="2"/>
            </p:cNvCxnSpPr>
            <p:nvPr/>
          </p:nvCxnSpPr>
          <p:spPr bwMode="auto">
            <a:xfrm>
              <a:off x="3162050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>
              <a:stCxn id="70" idx="3"/>
              <a:endCxn id="74" idx="0"/>
            </p:cNvCxnSpPr>
            <p:nvPr/>
          </p:nvCxnSpPr>
          <p:spPr bwMode="auto">
            <a:xfrm rot="5400000">
              <a:off x="4019306" y="3565772"/>
              <a:ext cx="520990" cy="3781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>
              <a:stCxn id="70" idx="5"/>
              <a:endCxn id="75" idx="1"/>
            </p:cNvCxnSpPr>
            <p:nvPr/>
          </p:nvCxnSpPr>
          <p:spPr bwMode="auto">
            <a:xfrm rot="16200000" flipH="1">
              <a:off x="4534167" y="3530053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>
              <a:stCxn id="74" idx="6"/>
              <a:endCxn id="75" idx="2"/>
            </p:cNvCxnSpPr>
            <p:nvPr/>
          </p:nvCxnSpPr>
          <p:spPr bwMode="auto">
            <a:xfrm>
              <a:off x="4162182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>
              <a:stCxn id="71" idx="4"/>
              <a:endCxn id="75" idx="0"/>
            </p:cNvCxnSpPr>
            <p:nvPr/>
          </p:nvCxnSpPr>
          <p:spPr bwMode="auto">
            <a:xfrm rot="5400000">
              <a:off x="4912281" y="3693853"/>
              <a:ext cx="500066" cy="1428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>
              <a:stCxn id="71" idx="5"/>
              <a:endCxn id="72" idx="1"/>
            </p:cNvCxnSpPr>
            <p:nvPr/>
          </p:nvCxnSpPr>
          <p:spPr bwMode="auto">
            <a:xfrm rot="16200000" flipH="1">
              <a:off x="531998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>
              <a:stCxn id="74" idx="3"/>
              <a:endCxn id="76" idx="7"/>
            </p:cNvCxnSpPr>
            <p:nvPr/>
          </p:nvCxnSpPr>
          <p:spPr bwMode="auto">
            <a:xfrm rot="5400000">
              <a:off x="3534035" y="4172995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>
              <a:stCxn id="74" idx="4"/>
              <a:endCxn id="77" idx="1"/>
            </p:cNvCxnSpPr>
            <p:nvPr/>
          </p:nvCxnSpPr>
          <p:spPr bwMode="auto">
            <a:xfrm rot="16200000" flipH="1">
              <a:off x="4055025" y="4193919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75" idx="3"/>
              <a:endCxn id="77" idx="0"/>
            </p:cNvCxnSpPr>
            <p:nvPr/>
          </p:nvCxnSpPr>
          <p:spPr bwMode="auto">
            <a:xfrm rot="5400000">
              <a:off x="455509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>
              <a:stCxn id="75" idx="6"/>
              <a:endCxn id="72" idx="2"/>
            </p:cNvCxnSpPr>
            <p:nvPr/>
          </p:nvCxnSpPr>
          <p:spPr bwMode="auto">
            <a:xfrm>
              <a:off x="5162314" y="4086762"/>
              <a:ext cx="7143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>
              <a:stCxn id="72" idx="5"/>
              <a:endCxn id="73" idx="1"/>
            </p:cNvCxnSpPr>
            <p:nvPr/>
          </p:nvCxnSpPr>
          <p:spPr bwMode="auto">
            <a:xfrm rot="16200000" flipH="1">
              <a:off x="60343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>
              <a:stCxn id="72" idx="4"/>
              <a:endCxn id="78" idx="0"/>
            </p:cNvCxnSpPr>
            <p:nvPr/>
          </p:nvCxnSpPr>
          <p:spPr bwMode="auto">
            <a:xfrm rot="5400000">
              <a:off x="5519504" y="4229638"/>
              <a:ext cx="500066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>
              <a:stCxn id="75" idx="5"/>
              <a:endCxn id="78" idx="0"/>
            </p:cNvCxnSpPr>
            <p:nvPr/>
          </p:nvCxnSpPr>
          <p:spPr bwMode="auto">
            <a:xfrm rot="16200000" flipH="1">
              <a:off x="510567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>
              <a:stCxn id="69" idx="6"/>
            </p:cNvCxnSpPr>
            <p:nvPr/>
          </p:nvCxnSpPr>
          <p:spPr bwMode="auto">
            <a:xfrm>
              <a:off x="2447670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76" idx="6"/>
              <a:endCxn id="77" idx="2"/>
            </p:cNvCxnSpPr>
            <p:nvPr/>
          </p:nvCxnSpPr>
          <p:spPr bwMode="auto">
            <a:xfrm>
              <a:off x="3590678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>
              <a:stCxn id="77" idx="6"/>
              <a:endCxn id="78" idx="2"/>
            </p:cNvCxnSpPr>
            <p:nvPr/>
          </p:nvCxnSpPr>
          <p:spPr bwMode="auto">
            <a:xfrm>
              <a:off x="4662248" y="4729704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>
              <a:stCxn id="78" idx="6"/>
              <a:endCxn id="73" idx="2"/>
            </p:cNvCxnSpPr>
            <p:nvPr/>
          </p:nvCxnSpPr>
          <p:spPr bwMode="auto">
            <a:xfrm>
              <a:off x="5662380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1947604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16200000" flipH="1">
              <a:off x="2283870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3090612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16200000" flipH="1">
              <a:off x="342687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4162182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16200000" flipH="1">
              <a:off x="449844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516231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16200000" flipH="1">
              <a:off x="549858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623388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16200000" flipH="1">
              <a:off x="657015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TextBox 92"/>
            <p:cNvSpPr txBox="1"/>
            <p:nvPr/>
          </p:nvSpPr>
          <p:spPr>
            <a:xfrm>
              <a:off x="4343244" y="2549612"/>
              <a:ext cx="123686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</a:t>
              </a:r>
              <a:endParaRPr lang="en-US" sz="1400" b="0" dirty="0"/>
            </a:p>
          </p:txBody>
        </p:sp>
        <p:sp>
          <p:nvSpPr>
            <p:cNvPr id="114" name="TextBox 93"/>
            <p:cNvSpPr txBox="1"/>
            <p:nvPr/>
          </p:nvSpPr>
          <p:spPr>
            <a:xfrm>
              <a:off x="3408845" y="3301718"/>
              <a:ext cx="38555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B2</a:t>
              </a:r>
              <a:endParaRPr lang="en-US" sz="1400" b="0" dirty="0"/>
            </a:p>
          </p:txBody>
        </p:sp>
        <p:sp>
          <p:nvSpPr>
            <p:cNvPr id="115" name="TextBox 94"/>
            <p:cNvSpPr txBox="1"/>
            <p:nvPr/>
          </p:nvSpPr>
          <p:spPr>
            <a:xfrm>
              <a:off x="2706679" y="3945635"/>
              <a:ext cx="372311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B5</a:t>
              </a:r>
              <a:endParaRPr lang="en-US" sz="1400" b="0" dirty="0"/>
            </a:p>
          </p:txBody>
        </p:sp>
        <p:sp>
          <p:nvSpPr>
            <p:cNvPr id="116" name="TextBox 95"/>
            <p:cNvSpPr txBox="1"/>
            <p:nvPr/>
          </p:nvSpPr>
          <p:spPr>
            <a:xfrm>
              <a:off x="1953069" y="4542057"/>
              <a:ext cx="462025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B9</a:t>
              </a:r>
              <a:endParaRPr lang="en-US" sz="1400" b="0" dirty="0"/>
            </a:p>
          </p:txBody>
        </p:sp>
        <p:sp>
          <p:nvSpPr>
            <p:cNvPr id="117" name="TextBox 96"/>
            <p:cNvSpPr txBox="1"/>
            <p:nvPr/>
          </p:nvSpPr>
          <p:spPr>
            <a:xfrm>
              <a:off x="4328889" y="3196769"/>
              <a:ext cx="39267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B3</a:t>
              </a:r>
              <a:endParaRPr lang="en-US" sz="1400" b="0" dirty="0"/>
            </a:p>
          </p:txBody>
        </p:sp>
        <p:sp>
          <p:nvSpPr>
            <p:cNvPr id="118" name="TextBox 97"/>
            <p:cNvSpPr txBox="1"/>
            <p:nvPr/>
          </p:nvSpPr>
          <p:spPr>
            <a:xfrm>
              <a:off x="5270603" y="3304601"/>
              <a:ext cx="389565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B4</a:t>
              </a:r>
              <a:endParaRPr lang="en-US" sz="1400" b="0" dirty="0"/>
            </a:p>
          </p:txBody>
        </p:sp>
        <p:sp>
          <p:nvSpPr>
            <p:cNvPr id="119" name="TextBox 98"/>
            <p:cNvSpPr txBox="1"/>
            <p:nvPr/>
          </p:nvSpPr>
          <p:spPr>
            <a:xfrm>
              <a:off x="3744662" y="3864617"/>
              <a:ext cx="38168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B6</a:t>
              </a:r>
              <a:endParaRPr lang="en-US" sz="1400" b="0" dirty="0"/>
            </a:p>
          </p:txBody>
        </p:sp>
        <p:sp>
          <p:nvSpPr>
            <p:cNvPr id="120" name="TextBox 99"/>
            <p:cNvSpPr txBox="1"/>
            <p:nvPr/>
          </p:nvSpPr>
          <p:spPr>
            <a:xfrm>
              <a:off x="5082722" y="3900080"/>
              <a:ext cx="377133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B7</a:t>
              </a:r>
              <a:endParaRPr lang="en-US" sz="1400" b="0" dirty="0"/>
            </a:p>
          </p:txBody>
        </p:sp>
        <p:sp>
          <p:nvSpPr>
            <p:cNvPr id="121" name="TextBox 100"/>
            <p:cNvSpPr txBox="1"/>
            <p:nvPr/>
          </p:nvSpPr>
          <p:spPr>
            <a:xfrm>
              <a:off x="5985838" y="3948518"/>
              <a:ext cx="34967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B8</a:t>
              </a:r>
              <a:endParaRPr lang="en-US" sz="1400" b="0" dirty="0"/>
            </a:p>
          </p:txBody>
        </p:sp>
        <p:sp>
          <p:nvSpPr>
            <p:cNvPr id="123" name="TextBox 102"/>
            <p:cNvSpPr txBox="1"/>
            <p:nvPr/>
          </p:nvSpPr>
          <p:spPr>
            <a:xfrm>
              <a:off x="4600716" y="4505955"/>
              <a:ext cx="441343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B11</a:t>
              </a:r>
              <a:endParaRPr lang="en-US" sz="1400" b="0" dirty="0"/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2947736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TextBox 213"/>
            <p:cNvSpPr txBox="1"/>
            <p:nvPr/>
          </p:nvSpPr>
          <p:spPr>
            <a:xfrm>
              <a:off x="5585800" y="4551553"/>
              <a:ext cx="440655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B12</a:t>
              </a:r>
              <a:endParaRPr lang="en-US" sz="1400" b="0" dirty="0"/>
            </a:p>
          </p:txBody>
        </p:sp>
        <p:sp>
          <p:nvSpPr>
            <p:cNvPr id="126" name="TextBox 214"/>
            <p:cNvSpPr txBox="1"/>
            <p:nvPr/>
          </p:nvSpPr>
          <p:spPr>
            <a:xfrm>
              <a:off x="6699455" y="4584832"/>
              <a:ext cx="48309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B13</a:t>
              </a:r>
              <a:endParaRPr lang="en-US" sz="1400" b="0" dirty="0"/>
            </a:p>
          </p:txBody>
        </p:sp>
      </p:grpSp>
      <p:sp>
        <p:nvSpPr>
          <p:cNvPr id="128" name="Rectangle 4"/>
          <p:cNvSpPr txBox="1">
            <a:spLocks noChangeArrowheads="1"/>
          </p:cNvSpPr>
          <p:nvPr/>
        </p:nvSpPr>
        <p:spPr>
          <a:xfrm>
            <a:off x="308610" y="1587362"/>
            <a:ext cx="9292590" cy="1235873"/>
          </a:xfrm>
          <a:prstGeom prst="rect">
            <a:avLst/>
          </a:prstGeom>
        </p:spPr>
        <p:txBody>
          <a:bodyPr>
            <a:normAutofit/>
          </a:bodyPr>
          <a:lstStyle>
            <a:lvl1pPr marL="384085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761822" indent="-250765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2732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460159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779172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23626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693358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150451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60754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Construct Spanning Tree for this network of bridges</a:t>
            </a:r>
          </a:p>
        </p:txBody>
      </p:sp>
      <p:sp>
        <p:nvSpPr>
          <p:cNvPr id="129" name="TextBox 101"/>
          <p:cNvSpPr txBox="1"/>
          <p:nvPr/>
        </p:nvSpPr>
        <p:spPr>
          <a:xfrm>
            <a:off x="3838940" y="5774001"/>
            <a:ext cx="547025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B10 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xmlns="" val="200964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Spanning Tree Construction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1396792" y="2960371"/>
            <a:ext cx="7735769" cy="3895794"/>
            <a:chOff x="1563890" y="2549612"/>
            <a:chExt cx="6379651" cy="2751596"/>
          </a:xfrm>
        </p:grpSpPr>
        <p:sp>
          <p:nvSpPr>
            <p:cNvPr id="66" name="Oval 65"/>
            <p:cNvSpPr/>
            <p:nvPr/>
          </p:nvSpPr>
          <p:spPr bwMode="auto">
            <a:xfrm>
              <a:off x="4447934" y="2729440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73355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301917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230479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444793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516231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587669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659107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4019306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5019438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344780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451937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551950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79" name="Straight Connector 78"/>
            <p:cNvCxnSpPr>
              <a:stCxn id="66" idx="3"/>
              <a:endCxn id="67" idx="7"/>
            </p:cNvCxnSpPr>
            <p:nvPr/>
          </p:nvCxnSpPr>
          <p:spPr bwMode="auto">
            <a:xfrm rot="5400000">
              <a:off x="389122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>
              <a:stCxn id="67" idx="3"/>
              <a:endCxn id="68" idx="7"/>
            </p:cNvCxnSpPr>
            <p:nvPr/>
          </p:nvCxnSpPr>
          <p:spPr bwMode="auto">
            <a:xfrm rot="5400000">
              <a:off x="317684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67" idx="6"/>
              <a:endCxn id="70" idx="2"/>
            </p:cNvCxnSpPr>
            <p:nvPr/>
          </p:nvCxnSpPr>
          <p:spPr bwMode="auto">
            <a:xfrm>
              <a:off x="387643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>
              <a:stCxn id="66" idx="5"/>
              <a:endCxn id="71" idx="1"/>
            </p:cNvCxnSpPr>
            <p:nvPr/>
          </p:nvCxnSpPr>
          <p:spPr bwMode="auto">
            <a:xfrm rot="16200000" flipH="1">
              <a:off x="460560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70" idx="6"/>
              <a:endCxn id="71" idx="2"/>
            </p:cNvCxnSpPr>
            <p:nvPr/>
          </p:nvCxnSpPr>
          <p:spPr bwMode="auto">
            <a:xfrm>
              <a:off x="459081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>
              <a:stCxn id="68" idx="3"/>
              <a:endCxn id="69" idx="7"/>
            </p:cNvCxnSpPr>
            <p:nvPr/>
          </p:nvCxnSpPr>
          <p:spPr bwMode="auto">
            <a:xfrm rot="5400000">
              <a:off x="24624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8" idx="5"/>
              <a:endCxn id="76" idx="1"/>
            </p:cNvCxnSpPr>
            <p:nvPr/>
          </p:nvCxnSpPr>
          <p:spPr bwMode="auto">
            <a:xfrm rot="16200000" flipH="1">
              <a:off x="3033969" y="4244433"/>
              <a:ext cx="541914" cy="327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68" idx="6"/>
              <a:endCxn id="74" idx="2"/>
            </p:cNvCxnSpPr>
            <p:nvPr/>
          </p:nvCxnSpPr>
          <p:spPr bwMode="auto">
            <a:xfrm>
              <a:off x="3162050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>
              <a:stCxn id="70" idx="3"/>
              <a:endCxn id="74" idx="0"/>
            </p:cNvCxnSpPr>
            <p:nvPr/>
          </p:nvCxnSpPr>
          <p:spPr bwMode="auto">
            <a:xfrm rot="5400000">
              <a:off x="4019306" y="3565772"/>
              <a:ext cx="520990" cy="3781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>
              <a:stCxn id="70" idx="5"/>
              <a:endCxn id="75" idx="1"/>
            </p:cNvCxnSpPr>
            <p:nvPr/>
          </p:nvCxnSpPr>
          <p:spPr bwMode="auto">
            <a:xfrm rot="16200000" flipH="1">
              <a:off x="4534167" y="3530053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>
              <a:stCxn id="74" idx="6"/>
              <a:endCxn id="75" idx="2"/>
            </p:cNvCxnSpPr>
            <p:nvPr/>
          </p:nvCxnSpPr>
          <p:spPr bwMode="auto">
            <a:xfrm>
              <a:off x="4162182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>
              <a:stCxn id="71" idx="4"/>
              <a:endCxn id="75" idx="0"/>
            </p:cNvCxnSpPr>
            <p:nvPr/>
          </p:nvCxnSpPr>
          <p:spPr bwMode="auto">
            <a:xfrm rot="5400000">
              <a:off x="4912281" y="3693853"/>
              <a:ext cx="500066" cy="1428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>
              <a:stCxn id="71" idx="5"/>
              <a:endCxn id="72" idx="1"/>
            </p:cNvCxnSpPr>
            <p:nvPr/>
          </p:nvCxnSpPr>
          <p:spPr bwMode="auto">
            <a:xfrm rot="16200000" flipH="1">
              <a:off x="531998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>
              <a:stCxn id="74" idx="3"/>
              <a:endCxn id="76" idx="7"/>
            </p:cNvCxnSpPr>
            <p:nvPr/>
          </p:nvCxnSpPr>
          <p:spPr bwMode="auto">
            <a:xfrm rot="5400000">
              <a:off x="3534035" y="4172995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>
              <a:stCxn id="74" idx="4"/>
              <a:endCxn id="77" idx="1"/>
            </p:cNvCxnSpPr>
            <p:nvPr/>
          </p:nvCxnSpPr>
          <p:spPr bwMode="auto">
            <a:xfrm rot="16200000" flipH="1">
              <a:off x="4055025" y="4193919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75" idx="3"/>
              <a:endCxn id="77" idx="0"/>
            </p:cNvCxnSpPr>
            <p:nvPr/>
          </p:nvCxnSpPr>
          <p:spPr bwMode="auto">
            <a:xfrm rot="5400000">
              <a:off x="455509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>
              <a:stCxn id="75" idx="6"/>
              <a:endCxn id="72" idx="2"/>
            </p:cNvCxnSpPr>
            <p:nvPr/>
          </p:nvCxnSpPr>
          <p:spPr bwMode="auto">
            <a:xfrm>
              <a:off x="5162314" y="4086762"/>
              <a:ext cx="7143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>
              <a:stCxn id="72" idx="5"/>
              <a:endCxn id="73" idx="1"/>
            </p:cNvCxnSpPr>
            <p:nvPr/>
          </p:nvCxnSpPr>
          <p:spPr bwMode="auto">
            <a:xfrm rot="16200000" flipH="1">
              <a:off x="60343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>
              <a:stCxn id="72" idx="4"/>
              <a:endCxn id="78" idx="0"/>
            </p:cNvCxnSpPr>
            <p:nvPr/>
          </p:nvCxnSpPr>
          <p:spPr bwMode="auto">
            <a:xfrm rot="5400000">
              <a:off x="5519504" y="4229638"/>
              <a:ext cx="500066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>
              <a:stCxn id="75" idx="5"/>
              <a:endCxn id="78" idx="0"/>
            </p:cNvCxnSpPr>
            <p:nvPr/>
          </p:nvCxnSpPr>
          <p:spPr bwMode="auto">
            <a:xfrm rot="16200000" flipH="1">
              <a:off x="510567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>
              <a:stCxn id="69" idx="6"/>
            </p:cNvCxnSpPr>
            <p:nvPr/>
          </p:nvCxnSpPr>
          <p:spPr bwMode="auto">
            <a:xfrm>
              <a:off x="2447670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76" idx="6"/>
              <a:endCxn id="77" idx="2"/>
            </p:cNvCxnSpPr>
            <p:nvPr/>
          </p:nvCxnSpPr>
          <p:spPr bwMode="auto">
            <a:xfrm>
              <a:off x="3590678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>
              <a:stCxn id="77" idx="6"/>
              <a:endCxn id="78" idx="2"/>
            </p:cNvCxnSpPr>
            <p:nvPr/>
          </p:nvCxnSpPr>
          <p:spPr bwMode="auto">
            <a:xfrm>
              <a:off x="4662248" y="4729704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>
              <a:stCxn id="78" idx="6"/>
              <a:endCxn id="73" idx="2"/>
            </p:cNvCxnSpPr>
            <p:nvPr/>
          </p:nvCxnSpPr>
          <p:spPr bwMode="auto">
            <a:xfrm>
              <a:off x="5662380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1947604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16200000" flipH="1">
              <a:off x="2283870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3090612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16200000" flipH="1">
              <a:off x="342687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4162182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16200000" flipH="1">
              <a:off x="449844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516231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16200000" flipH="1">
              <a:off x="549858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623388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16200000" flipH="1">
              <a:off x="657015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TextBox 92"/>
            <p:cNvSpPr txBox="1"/>
            <p:nvPr/>
          </p:nvSpPr>
          <p:spPr>
            <a:xfrm>
              <a:off x="4343244" y="2549612"/>
              <a:ext cx="12368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 (B1,0)</a:t>
              </a:r>
              <a:endParaRPr lang="en-US" sz="1400" b="0" dirty="0"/>
            </a:p>
          </p:txBody>
        </p:sp>
        <p:sp>
          <p:nvSpPr>
            <p:cNvPr id="114" name="TextBox 93"/>
            <p:cNvSpPr txBox="1"/>
            <p:nvPr/>
          </p:nvSpPr>
          <p:spPr>
            <a:xfrm>
              <a:off x="3019664" y="3272309"/>
              <a:ext cx="11040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B2 (B2,0)</a:t>
              </a:r>
              <a:endParaRPr lang="en-US" sz="1400" b="0" dirty="0"/>
            </a:p>
          </p:txBody>
        </p:sp>
        <p:sp>
          <p:nvSpPr>
            <p:cNvPr id="115" name="TextBox 94"/>
            <p:cNvSpPr txBox="1"/>
            <p:nvPr/>
          </p:nvSpPr>
          <p:spPr>
            <a:xfrm>
              <a:off x="2317499" y="3916226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B5 (B5,0)</a:t>
              </a:r>
              <a:endParaRPr lang="en-US" sz="1400" b="0" dirty="0"/>
            </a:p>
          </p:txBody>
        </p:sp>
        <p:sp>
          <p:nvSpPr>
            <p:cNvPr id="116" name="TextBox 95"/>
            <p:cNvSpPr txBox="1"/>
            <p:nvPr/>
          </p:nvSpPr>
          <p:spPr>
            <a:xfrm>
              <a:off x="1563890" y="4512648"/>
              <a:ext cx="10434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B9 (B9,0)</a:t>
              </a:r>
              <a:endParaRPr lang="en-US" sz="1400" b="0" dirty="0"/>
            </a:p>
          </p:txBody>
        </p:sp>
        <p:sp>
          <p:nvSpPr>
            <p:cNvPr id="117" name="TextBox 96"/>
            <p:cNvSpPr txBox="1"/>
            <p:nvPr/>
          </p:nvSpPr>
          <p:spPr>
            <a:xfrm>
              <a:off x="4122852" y="3167360"/>
              <a:ext cx="10972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B3 (B3,0)</a:t>
              </a:r>
              <a:endParaRPr lang="en-US" sz="1400" b="0" dirty="0"/>
            </a:p>
          </p:txBody>
        </p:sp>
        <p:sp>
          <p:nvSpPr>
            <p:cNvPr id="118" name="TextBox 97"/>
            <p:cNvSpPr txBox="1"/>
            <p:nvPr/>
          </p:nvSpPr>
          <p:spPr>
            <a:xfrm>
              <a:off x="5270603" y="3304601"/>
              <a:ext cx="11521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B4 (B4,0)</a:t>
              </a:r>
              <a:endParaRPr lang="en-US" sz="1400" b="0" dirty="0"/>
            </a:p>
          </p:txBody>
        </p:sp>
        <p:sp>
          <p:nvSpPr>
            <p:cNvPr id="119" name="TextBox 98"/>
            <p:cNvSpPr txBox="1"/>
            <p:nvPr/>
          </p:nvSpPr>
          <p:spPr>
            <a:xfrm>
              <a:off x="3355482" y="3859715"/>
              <a:ext cx="10004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B6 (B6,0)</a:t>
              </a:r>
              <a:endParaRPr lang="en-US" sz="1400" b="0" dirty="0"/>
            </a:p>
          </p:txBody>
        </p:sp>
        <p:sp>
          <p:nvSpPr>
            <p:cNvPr id="120" name="TextBox 99"/>
            <p:cNvSpPr txBox="1"/>
            <p:nvPr/>
          </p:nvSpPr>
          <p:spPr>
            <a:xfrm>
              <a:off x="5082722" y="3900080"/>
              <a:ext cx="10202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B7 (B7,0)</a:t>
              </a:r>
              <a:endParaRPr lang="en-US" sz="1400" b="0" dirty="0"/>
            </a:p>
          </p:txBody>
        </p:sp>
        <p:sp>
          <p:nvSpPr>
            <p:cNvPr id="121" name="TextBox 100"/>
            <p:cNvSpPr txBox="1"/>
            <p:nvPr/>
          </p:nvSpPr>
          <p:spPr>
            <a:xfrm>
              <a:off x="5985838" y="3948518"/>
              <a:ext cx="12881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B8 (B8,0)</a:t>
              </a:r>
              <a:endParaRPr lang="en-US" sz="1400" b="0" dirty="0"/>
            </a:p>
          </p:txBody>
        </p:sp>
        <p:sp>
          <p:nvSpPr>
            <p:cNvPr id="123" name="TextBox 102"/>
            <p:cNvSpPr txBox="1"/>
            <p:nvPr/>
          </p:nvSpPr>
          <p:spPr>
            <a:xfrm>
              <a:off x="4154304" y="4442235"/>
              <a:ext cx="11720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B11 (B11,0)</a:t>
              </a:r>
              <a:endParaRPr lang="en-US" sz="1400" b="0" dirty="0"/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2947736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TextBox 213"/>
            <p:cNvSpPr txBox="1"/>
            <p:nvPr/>
          </p:nvSpPr>
          <p:spPr>
            <a:xfrm>
              <a:off x="5585800" y="4551553"/>
              <a:ext cx="12184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B12 (B12,0)</a:t>
              </a:r>
              <a:endParaRPr lang="en-US" sz="1400" b="0" dirty="0"/>
            </a:p>
          </p:txBody>
        </p:sp>
        <p:sp>
          <p:nvSpPr>
            <p:cNvPr id="126" name="TextBox 214"/>
            <p:cNvSpPr txBox="1"/>
            <p:nvPr/>
          </p:nvSpPr>
          <p:spPr>
            <a:xfrm>
              <a:off x="6699455" y="4584832"/>
              <a:ext cx="12440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B13 (B13,0)</a:t>
              </a:r>
              <a:endParaRPr lang="en-US" sz="1400" b="0" dirty="0"/>
            </a:p>
          </p:txBody>
        </p:sp>
      </p:grpSp>
      <p:sp>
        <p:nvSpPr>
          <p:cNvPr id="128" name="Rectangle 4"/>
          <p:cNvSpPr txBox="1">
            <a:spLocks noChangeArrowheads="1"/>
          </p:cNvSpPr>
          <p:nvPr/>
        </p:nvSpPr>
        <p:spPr>
          <a:xfrm>
            <a:off x="308610" y="1428626"/>
            <a:ext cx="9292590" cy="1394610"/>
          </a:xfrm>
          <a:prstGeom prst="rect">
            <a:avLst/>
          </a:prstGeom>
        </p:spPr>
        <p:txBody>
          <a:bodyPr>
            <a:normAutofit/>
          </a:bodyPr>
          <a:lstStyle>
            <a:lvl1pPr marL="384085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761822" indent="-250765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2732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460159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779172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23626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693358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150451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60754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All links have cost of 1</a:t>
            </a:r>
          </a:p>
          <a:p>
            <a:pPr eaLnBrk="1" hangingPunct="1">
              <a:defRPr/>
            </a:pPr>
            <a:r>
              <a:rPr lang="en-US" dirty="0" smtClean="0"/>
              <a:t>Step0: All bridges think they are the root and send BPDUs to neighbors announcing that.</a:t>
            </a:r>
          </a:p>
        </p:txBody>
      </p:sp>
      <p:sp>
        <p:nvSpPr>
          <p:cNvPr id="127" name="TextBox 101"/>
          <p:cNvSpPr txBox="1"/>
          <p:nvPr/>
        </p:nvSpPr>
        <p:spPr>
          <a:xfrm>
            <a:off x="3200477" y="5727965"/>
            <a:ext cx="14428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B10 (B10,0)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xmlns="" val="6152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Spanning Tree Construction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1396792" y="2960371"/>
            <a:ext cx="7735769" cy="3895794"/>
            <a:chOff x="1563890" y="2549612"/>
            <a:chExt cx="6379651" cy="2751596"/>
          </a:xfrm>
        </p:grpSpPr>
        <p:sp>
          <p:nvSpPr>
            <p:cNvPr id="66" name="Oval 65"/>
            <p:cNvSpPr/>
            <p:nvPr/>
          </p:nvSpPr>
          <p:spPr bwMode="auto">
            <a:xfrm>
              <a:off x="4447934" y="2729440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73355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301917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230479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444793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516231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587669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659107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4019306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5019438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344780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451937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551950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79" name="Straight Connector 78"/>
            <p:cNvCxnSpPr>
              <a:stCxn id="66" idx="3"/>
              <a:endCxn id="67" idx="7"/>
            </p:cNvCxnSpPr>
            <p:nvPr/>
          </p:nvCxnSpPr>
          <p:spPr bwMode="auto">
            <a:xfrm rot="5400000">
              <a:off x="389122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>
              <a:stCxn id="67" idx="3"/>
              <a:endCxn id="68" idx="7"/>
            </p:cNvCxnSpPr>
            <p:nvPr/>
          </p:nvCxnSpPr>
          <p:spPr bwMode="auto">
            <a:xfrm rot="5400000">
              <a:off x="317684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67" idx="6"/>
              <a:endCxn id="70" idx="2"/>
            </p:cNvCxnSpPr>
            <p:nvPr/>
          </p:nvCxnSpPr>
          <p:spPr bwMode="auto">
            <a:xfrm>
              <a:off x="387643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>
              <a:stCxn id="66" idx="5"/>
              <a:endCxn id="71" idx="1"/>
            </p:cNvCxnSpPr>
            <p:nvPr/>
          </p:nvCxnSpPr>
          <p:spPr bwMode="auto">
            <a:xfrm rot="16200000" flipH="1">
              <a:off x="460560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70" idx="6"/>
              <a:endCxn id="71" idx="2"/>
            </p:cNvCxnSpPr>
            <p:nvPr/>
          </p:nvCxnSpPr>
          <p:spPr bwMode="auto">
            <a:xfrm>
              <a:off x="459081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>
              <a:stCxn id="68" idx="3"/>
              <a:endCxn id="69" idx="7"/>
            </p:cNvCxnSpPr>
            <p:nvPr/>
          </p:nvCxnSpPr>
          <p:spPr bwMode="auto">
            <a:xfrm rot="5400000">
              <a:off x="24624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8" idx="5"/>
              <a:endCxn id="76" idx="1"/>
            </p:cNvCxnSpPr>
            <p:nvPr/>
          </p:nvCxnSpPr>
          <p:spPr bwMode="auto">
            <a:xfrm rot="16200000" flipH="1">
              <a:off x="3033969" y="4244433"/>
              <a:ext cx="541914" cy="327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68" idx="6"/>
              <a:endCxn id="74" idx="2"/>
            </p:cNvCxnSpPr>
            <p:nvPr/>
          </p:nvCxnSpPr>
          <p:spPr bwMode="auto">
            <a:xfrm>
              <a:off x="3162050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>
              <a:stCxn id="70" idx="3"/>
              <a:endCxn id="74" idx="0"/>
            </p:cNvCxnSpPr>
            <p:nvPr/>
          </p:nvCxnSpPr>
          <p:spPr bwMode="auto">
            <a:xfrm rot="5400000">
              <a:off x="4019306" y="3565772"/>
              <a:ext cx="520990" cy="3781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>
              <a:stCxn id="70" idx="5"/>
              <a:endCxn id="75" idx="1"/>
            </p:cNvCxnSpPr>
            <p:nvPr/>
          </p:nvCxnSpPr>
          <p:spPr bwMode="auto">
            <a:xfrm rot="16200000" flipH="1">
              <a:off x="4534167" y="3530053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>
              <a:stCxn id="74" idx="6"/>
              <a:endCxn id="75" idx="2"/>
            </p:cNvCxnSpPr>
            <p:nvPr/>
          </p:nvCxnSpPr>
          <p:spPr bwMode="auto">
            <a:xfrm>
              <a:off x="4162182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>
              <a:stCxn id="71" idx="4"/>
              <a:endCxn id="75" idx="0"/>
            </p:cNvCxnSpPr>
            <p:nvPr/>
          </p:nvCxnSpPr>
          <p:spPr bwMode="auto">
            <a:xfrm rot="5400000">
              <a:off x="4912281" y="3693853"/>
              <a:ext cx="500066" cy="1428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>
              <a:stCxn id="71" idx="5"/>
              <a:endCxn id="72" idx="1"/>
            </p:cNvCxnSpPr>
            <p:nvPr/>
          </p:nvCxnSpPr>
          <p:spPr bwMode="auto">
            <a:xfrm rot="16200000" flipH="1">
              <a:off x="531998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>
              <a:stCxn id="74" idx="3"/>
              <a:endCxn id="76" idx="7"/>
            </p:cNvCxnSpPr>
            <p:nvPr/>
          </p:nvCxnSpPr>
          <p:spPr bwMode="auto">
            <a:xfrm rot="5400000">
              <a:off x="3534035" y="4172995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>
              <a:stCxn id="74" idx="4"/>
              <a:endCxn id="77" idx="1"/>
            </p:cNvCxnSpPr>
            <p:nvPr/>
          </p:nvCxnSpPr>
          <p:spPr bwMode="auto">
            <a:xfrm rot="16200000" flipH="1">
              <a:off x="4055025" y="4193919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75" idx="3"/>
              <a:endCxn id="77" idx="0"/>
            </p:cNvCxnSpPr>
            <p:nvPr/>
          </p:nvCxnSpPr>
          <p:spPr bwMode="auto">
            <a:xfrm rot="5400000">
              <a:off x="455509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>
              <a:stCxn id="75" idx="6"/>
              <a:endCxn id="72" idx="2"/>
            </p:cNvCxnSpPr>
            <p:nvPr/>
          </p:nvCxnSpPr>
          <p:spPr bwMode="auto">
            <a:xfrm>
              <a:off x="5162314" y="4086762"/>
              <a:ext cx="7143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>
              <a:stCxn id="72" idx="5"/>
              <a:endCxn id="73" idx="1"/>
            </p:cNvCxnSpPr>
            <p:nvPr/>
          </p:nvCxnSpPr>
          <p:spPr bwMode="auto">
            <a:xfrm rot="16200000" flipH="1">
              <a:off x="60343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>
              <a:stCxn id="72" idx="4"/>
              <a:endCxn id="78" idx="0"/>
            </p:cNvCxnSpPr>
            <p:nvPr/>
          </p:nvCxnSpPr>
          <p:spPr bwMode="auto">
            <a:xfrm rot="5400000">
              <a:off x="5519504" y="4229638"/>
              <a:ext cx="500066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>
              <a:stCxn id="75" idx="5"/>
              <a:endCxn id="78" idx="0"/>
            </p:cNvCxnSpPr>
            <p:nvPr/>
          </p:nvCxnSpPr>
          <p:spPr bwMode="auto">
            <a:xfrm rot="16200000" flipH="1">
              <a:off x="510567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>
              <a:stCxn id="69" idx="6"/>
            </p:cNvCxnSpPr>
            <p:nvPr/>
          </p:nvCxnSpPr>
          <p:spPr bwMode="auto">
            <a:xfrm>
              <a:off x="2447670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76" idx="6"/>
              <a:endCxn id="77" idx="2"/>
            </p:cNvCxnSpPr>
            <p:nvPr/>
          </p:nvCxnSpPr>
          <p:spPr bwMode="auto">
            <a:xfrm>
              <a:off x="3590678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>
              <a:stCxn id="77" idx="6"/>
              <a:endCxn id="78" idx="2"/>
            </p:cNvCxnSpPr>
            <p:nvPr/>
          </p:nvCxnSpPr>
          <p:spPr bwMode="auto">
            <a:xfrm>
              <a:off x="4662248" y="4729704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>
              <a:stCxn id="78" idx="6"/>
              <a:endCxn id="73" idx="2"/>
            </p:cNvCxnSpPr>
            <p:nvPr/>
          </p:nvCxnSpPr>
          <p:spPr bwMode="auto">
            <a:xfrm>
              <a:off x="5662380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1947604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16200000" flipH="1">
              <a:off x="2283870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3090612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16200000" flipH="1">
              <a:off x="342687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4162182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16200000" flipH="1">
              <a:off x="449844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516231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16200000" flipH="1">
              <a:off x="549858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623388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16200000" flipH="1">
              <a:off x="657015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TextBox 92"/>
            <p:cNvSpPr txBox="1"/>
            <p:nvPr/>
          </p:nvSpPr>
          <p:spPr>
            <a:xfrm>
              <a:off x="4343244" y="2549612"/>
              <a:ext cx="12368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 (B1,0)</a:t>
              </a:r>
              <a:endParaRPr lang="en-US" sz="1400" b="0" dirty="0"/>
            </a:p>
          </p:txBody>
        </p:sp>
        <p:sp>
          <p:nvSpPr>
            <p:cNvPr id="114" name="TextBox 93"/>
            <p:cNvSpPr txBox="1"/>
            <p:nvPr/>
          </p:nvSpPr>
          <p:spPr>
            <a:xfrm>
              <a:off x="3019664" y="3272309"/>
              <a:ext cx="110406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B2 (B1,1)</a:t>
              </a:r>
              <a:endParaRPr lang="en-US" sz="1400" b="0" dirty="0"/>
            </a:p>
          </p:txBody>
        </p:sp>
        <p:sp>
          <p:nvSpPr>
            <p:cNvPr id="115" name="TextBox 94"/>
            <p:cNvSpPr txBox="1"/>
            <p:nvPr/>
          </p:nvSpPr>
          <p:spPr>
            <a:xfrm>
              <a:off x="2317499" y="3916226"/>
              <a:ext cx="100811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B5 (B2,1)</a:t>
              </a:r>
              <a:endParaRPr lang="en-US" sz="1400" b="0" dirty="0"/>
            </a:p>
          </p:txBody>
        </p:sp>
        <p:sp>
          <p:nvSpPr>
            <p:cNvPr id="116" name="TextBox 95"/>
            <p:cNvSpPr txBox="1"/>
            <p:nvPr/>
          </p:nvSpPr>
          <p:spPr>
            <a:xfrm>
              <a:off x="1563890" y="4512648"/>
              <a:ext cx="104345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B9 (B5,1)</a:t>
              </a:r>
              <a:endParaRPr lang="en-US" sz="1400" b="0" dirty="0"/>
            </a:p>
          </p:txBody>
        </p:sp>
        <p:sp>
          <p:nvSpPr>
            <p:cNvPr id="117" name="TextBox 96"/>
            <p:cNvSpPr txBox="1"/>
            <p:nvPr/>
          </p:nvSpPr>
          <p:spPr>
            <a:xfrm>
              <a:off x="4122852" y="3167360"/>
              <a:ext cx="109722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B3 (B2,1)</a:t>
              </a:r>
              <a:endParaRPr lang="en-US" sz="1400" b="0" dirty="0"/>
            </a:p>
          </p:txBody>
        </p:sp>
        <p:sp>
          <p:nvSpPr>
            <p:cNvPr id="118" name="TextBox 97"/>
            <p:cNvSpPr txBox="1"/>
            <p:nvPr/>
          </p:nvSpPr>
          <p:spPr>
            <a:xfrm>
              <a:off x="5270603" y="3304601"/>
              <a:ext cx="115212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B4 (B1,1)</a:t>
              </a:r>
              <a:endParaRPr lang="en-US" sz="1400" b="0" dirty="0"/>
            </a:p>
          </p:txBody>
        </p:sp>
        <p:sp>
          <p:nvSpPr>
            <p:cNvPr id="119" name="TextBox 98"/>
            <p:cNvSpPr txBox="1"/>
            <p:nvPr/>
          </p:nvSpPr>
          <p:spPr>
            <a:xfrm>
              <a:off x="3355482" y="3859715"/>
              <a:ext cx="100049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B6 (B3,1)</a:t>
              </a:r>
              <a:endParaRPr lang="en-US" sz="1400" b="0" dirty="0"/>
            </a:p>
          </p:txBody>
        </p:sp>
        <p:sp>
          <p:nvSpPr>
            <p:cNvPr id="120" name="TextBox 99"/>
            <p:cNvSpPr txBox="1"/>
            <p:nvPr/>
          </p:nvSpPr>
          <p:spPr>
            <a:xfrm>
              <a:off x="5082722" y="3900080"/>
              <a:ext cx="102029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B7 (B3,1)</a:t>
              </a:r>
              <a:endParaRPr lang="en-US" sz="1400" b="0" dirty="0"/>
            </a:p>
          </p:txBody>
        </p:sp>
        <p:sp>
          <p:nvSpPr>
            <p:cNvPr id="121" name="TextBox 100"/>
            <p:cNvSpPr txBox="1"/>
            <p:nvPr/>
          </p:nvSpPr>
          <p:spPr>
            <a:xfrm>
              <a:off x="5985838" y="3948518"/>
              <a:ext cx="128816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B8 (B4,1)</a:t>
              </a:r>
              <a:endParaRPr lang="en-US" sz="1400" b="0" dirty="0"/>
            </a:p>
          </p:txBody>
        </p:sp>
        <p:sp>
          <p:nvSpPr>
            <p:cNvPr id="123" name="TextBox 102"/>
            <p:cNvSpPr txBox="1"/>
            <p:nvPr/>
          </p:nvSpPr>
          <p:spPr>
            <a:xfrm>
              <a:off x="4154304" y="4442235"/>
              <a:ext cx="117207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B11 (B6,1)</a:t>
              </a:r>
              <a:endParaRPr lang="en-US" sz="1400" b="0" dirty="0"/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2947736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TextBox 213"/>
            <p:cNvSpPr txBox="1"/>
            <p:nvPr/>
          </p:nvSpPr>
          <p:spPr>
            <a:xfrm>
              <a:off x="5585800" y="4551553"/>
              <a:ext cx="121844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B12 (B7,1)</a:t>
              </a:r>
              <a:endParaRPr lang="en-US" sz="1400" b="0" dirty="0"/>
            </a:p>
          </p:txBody>
        </p:sp>
        <p:sp>
          <p:nvSpPr>
            <p:cNvPr id="126" name="TextBox 214"/>
            <p:cNvSpPr txBox="1"/>
            <p:nvPr/>
          </p:nvSpPr>
          <p:spPr>
            <a:xfrm>
              <a:off x="6699455" y="4584832"/>
              <a:ext cx="1244086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B13 (B8,1)</a:t>
              </a:r>
              <a:endParaRPr lang="en-US" sz="1400" b="0" dirty="0"/>
            </a:p>
          </p:txBody>
        </p:sp>
      </p:grpSp>
      <p:sp>
        <p:nvSpPr>
          <p:cNvPr id="128" name="Rectangle 4"/>
          <p:cNvSpPr txBox="1">
            <a:spLocks noChangeArrowheads="1"/>
          </p:cNvSpPr>
          <p:nvPr/>
        </p:nvSpPr>
        <p:spPr>
          <a:xfrm>
            <a:off x="308610" y="1428626"/>
            <a:ext cx="9292590" cy="1394610"/>
          </a:xfrm>
          <a:prstGeom prst="rect">
            <a:avLst/>
          </a:prstGeom>
        </p:spPr>
        <p:txBody>
          <a:bodyPr>
            <a:normAutofit/>
          </a:bodyPr>
          <a:lstStyle>
            <a:lvl1pPr marL="384085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761822" indent="-250765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2732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460159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779172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23626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693358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150451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60754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Step1: All bridges process BPDUs and pick new root and send out new BPUDs announcing who is root.</a:t>
            </a:r>
          </a:p>
        </p:txBody>
      </p:sp>
      <p:sp>
        <p:nvSpPr>
          <p:cNvPr id="127" name="TextBox 101"/>
          <p:cNvSpPr txBox="1"/>
          <p:nvPr/>
        </p:nvSpPr>
        <p:spPr>
          <a:xfrm>
            <a:off x="3200477" y="5739303"/>
            <a:ext cx="14428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B10 (B5,1)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xmlns="" val="34905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Spanning Tree Construction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1396792" y="2960371"/>
            <a:ext cx="7735769" cy="3895794"/>
            <a:chOff x="1563890" y="2549612"/>
            <a:chExt cx="6379651" cy="2751596"/>
          </a:xfrm>
        </p:grpSpPr>
        <p:sp>
          <p:nvSpPr>
            <p:cNvPr id="66" name="Oval 65"/>
            <p:cNvSpPr/>
            <p:nvPr/>
          </p:nvSpPr>
          <p:spPr bwMode="auto">
            <a:xfrm>
              <a:off x="4447934" y="2729440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73355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301917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230479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444793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516231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587669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659107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4019306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5019438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344780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451937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551950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79" name="Straight Connector 78"/>
            <p:cNvCxnSpPr>
              <a:stCxn id="66" idx="3"/>
              <a:endCxn id="67" idx="7"/>
            </p:cNvCxnSpPr>
            <p:nvPr/>
          </p:nvCxnSpPr>
          <p:spPr bwMode="auto">
            <a:xfrm rot="5400000">
              <a:off x="389122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>
              <a:stCxn id="67" idx="3"/>
              <a:endCxn id="68" idx="7"/>
            </p:cNvCxnSpPr>
            <p:nvPr/>
          </p:nvCxnSpPr>
          <p:spPr bwMode="auto">
            <a:xfrm rot="5400000">
              <a:off x="317684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67" idx="6"/>
              <a:endCxn id="70" idx="2"/>
            </p:cNvCxnSpPr>
            <p:nvPr/>
          </p:nvCxnSpPr>
          <p:spPr bwMode="auto">
            <a:xfrm>
              <a:off x="387643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>
              <a:stCxn id="66" idx="5"/>
              <a:endCxn id="71" idx="1"/>
            </p:cNvCxnSpPr>
            <p:nvPr/>
          </p:nvCxnSpPr>
          <p:spPr bwMode="auto">
            <a:xfrm rot="16200000" flipH="1">
              <a:off x="460560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70" idx="6"/>
              <a:endCxn id="71" idx="2"/>
            </p:cNvCxnSpPr>
            <p:nvPr/>
          </p:nvCxnSpPr>
          <p:spPr bwMode="auto">
            <a:xfrm>
              <a:off x="459081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>
              <a:stCxn id="68" idx="3"/>
              <a:endCxn id="69" idx="7"/>
            </p:cNvCxnSpPr>
            <p:nvPr/>
          </p:nvCxnSpPr>
          <p:spPr bwMode="auto">
            <a:xfrm rot="5400000">
              <a:off x="24624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8" idx="5"/>
              <a:endCxn id="76" idx="1"/>
            </p:cNvCxnSpPr>
            <p:nvPr/>
          </p:nvCxnSpPr>
          <p:spPr bwMode="auto">
            <a:xfrm rot="16200000" flipH="1">
              <a:off x="3033969" y="4244433"/>
              <a:ext cx="541914" cy="327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68" idx="6"/>
              <a:endCxn id="74" idx="2"/>
            </p:cNvCxnSpPr>
            <p:nvPr/>
          </p:nvCxnSpPr>
          <p:spPr bwMode="auto">
            <a:xfrm>
              <a:off x="3162050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>
              <a:stCxn id="70" idx="3"/>
              <a:endCxn id="74" idx="0"/>
            </p:cNvCxnSpPr>
            <p:nvPr/>
          </p:nvCxnSpPr>
          <p:spPr bwMode="auto">
            <a:xfrm rot="5400000">
              <a:off x="4019306" y="3565772"/>
              <a:ext cx="520990" cy="3781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>
              <a:stCxn id="70" idx="5"/>
              <a:endCxn id="75" idx="1"/>
            </p:cNvCxnSpPr>
            <p:nvPr/>
          </p:nvCxnSpPr>
          <p:spPr bwMode="auto">
            <a:xfrm rot="16200000" flipH="1">
              <a:off x="4534167" y="3530053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>
              <a:stCxn id="74" idx="6"/>
              <a:endCxn id="75" idx="2"/>
            </p:cNvCxnSpPr>
            <p:nvPr/>
          </p:nvCxnSpPr>
          <p:spPr bwMode="auto">
            <a:xfrm>
              <a:off x="4162182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>
              <a:stCxn id="71" idx="4"/>
              <a:endCxn id="75" idx="0"/>
            </p:cNvCxnSpPr>
            <p:nvPr/>
          </p:nvCxnSpPr>
          <p:spPr bwMode="auto">
            <a:xfrm rot="5400000">
              <a:off x="4912281" y="3693853"/>
              <a:ext cx="500066" cy="1428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>
              <a:stCxn id="71" idx="5"/>
              <a:endCxn id="72" idx="1"/>
            </p:cNvCxnSpPr>
            <p:nvPr/>
          </p:nvCxnSpPr>
          <p:spPr bwMode="auto">
            <a:xfrm rot="16200000" flipH="1">
              <a:off x="531998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>
              <a:stCxn id="74" idx="3"/>
              <a:endCxn id="76" idx="7"/>
            </p:cNvCxnSpPr>
            <p:nvPr/>
          </p:nvCxnSpPr>
          <p:spPr bwMode="auto">
            <a:xfrm rot="5400000">
              <a:off x="3534035" y="4172995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>
              <a:stCxn id="74" idx="4"/>
              <a:endCxn id="77" idx="1"/>
            </p:cNvCxnSpPr>
            <p:nvPr/>
          </p:nvCxnSpPr>
          <p:spPr bwMode="auto">
            <a:xfrm rot="16200000" flipH="1">
              <a:off x="4055025" y="4193919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75" idx="3"/>
              <a:endCxn id="77" idx="0"/>
            </p:cNvCxnSpPr>
            <p:nvPr/>
          </p:nvCxnSpPr>
          <p:spPr bwMode="auto">
            <a:xfrm rot="5400000">
              <a:off x="455509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>
              <a:stCxn id="75" idx="6"/>
              <a:endCxn id="72" idx="2"/>
            </p:cNvCxnSpPr>
            <p:nvPr/>
          </p:nvCxnSpPr>
          <p:spPr bwMode="auto">
            <a:xfrm>
              <a:off x="5162314" y="4086762"/>
              <a:ext cx="7143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>
              <a:stCxn id="72" idx="5"/>
              <a:endCxn id="73" idx="1"/>
            </p:cNvCxnSpPr>
            <p:nvPr/>
          </p:nvCxnSpPr>
          <p:spPr bwMode="auto">
            <a:xfrm rot="16200000" flipH="1">
              <a:off x="60343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>
              <a:stCxn id="72" idx="4"/>
              <a:endCxn id="78" idx="0"/>
            </p:cNvCxnSpPr>
            <p:nvPr/>
          </p:nvCxnSpPr>
          <p:spPr bwMode="auto">
            <a:xfrm rot="5400000">
              <a:off x="5519504" y="4229638"/>
              <a:ext cx="500066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>
              <a:stCxn id="75" idx="5"/>
              <a:endCxn id="78" idx="0"/>
            </p:cNvCxnSpPr>
            <p:nvPr/>
          </p:nvCxnSpPr>
          <p:spPr bwMode="auto">
            <a:xfrm rot="16200000" flipH="1">
              <a:off x="510567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>
              <a:stCxn id="69" idx="6"/>
            </p:cNvCxnSpPr>
            <p:nvPr/>
          </p:nvCxnSpPr>
          <p:spPr bwMode="auto">
            <a:xfrm>
              <a:off x="2447670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76" idx="6"/>
              <a:endCxn id="77" idx="2"/>
            </p:cNvCxnSpPr>
            <p:nvPr/>
          </p:nvCxnSpPr>
          <p:spPr bwMode="auto">
            <a:xfrm>
              <a:off x="3590678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>
              <a:stCxn id="77" idx="6"/>
              <a:endCxn id="78" idx="2"/>
            </p:cNvCxnSpPr>
            <p:nvPr/>
          </p:nvCxnSpPr>
          <p:spPr bwMode="auto">
            <a:xfrm>
              <a:off x="4662248" y="4729704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>
              <a:stCxn id="78" idx="6"/>
              <a:endCxn id="73" idx="2"/>
            </p:cNvCxnSpPr>
            <p:nvPr/>
          </p:nvCxnSpPr>
          <p:spPr bwMode="auto">
            <a:xfrm>
              <a:off x="5662380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1947604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16200000" flipH="1">
              <a:off x="2283870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3090612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16200000" flipH="1">
              <a:off x="342687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4162182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16200000" flipH="1">
              <a:off x="449844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516231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16200000" flipH="1">
              <a:off x="549858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623388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16200000" flipH="1">
              <a:off x="657015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TextBox 92"/>
            <p:cNvSpPr txBox="1"/>
            <p:nvPr/>
          </p:nvSpPr>
          <p:spPr>
            <a:xfrm>
              <a:off x="4343244" y="2549612"/>
              <a:ext cx="12368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 (B1,0)</a:t>
              </a:r>
              <a:endParaRPr lang="en-US" sz="1400" b="0" dirty="0"/>
            </a:p>
          </p:txBody>
        </p:sp>
        <p:sp>
          <p:nvSpPr>
            <p:cNvPr id="114" name="TextBox 93"/>
            <p:cNvSpPr txBox="1"/>
            <p:nvPr/>
          </p:nvSpPr>
          <p:spPr>
            <a:xfrm>
              <a:off x="3019664" y="3272309"/>
              <a:ext cx="110406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B2 (B1,1)</a:t>
              </a:r>
              <a:endParaRPr lang="en-US" sz="1400" b="0" dirty="0"/>
            </a:p>
          </p:txBody>
        </p:sp>
        <p:sp>
          <p:nvSpPr>
            <p:cNvPr id="115" name="TextBox 94"/>
            <p:cNvSpPr txBox="1"/>
            <p:nvPr/>
          </p:nvSpPr>
          <p:spPr>
            <a:xfrm>
              <a:off x="2317499" y="3916226"/>
              <a:ext cx="100811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B5 (B1,2)</a:t>
              </a:r>
              <a:endParaRPr lang="en-US" sz="1400" b="0" dirty="0"/>
            </a:p>
          </p:txBody>
        </p:sp>
        <p:sp>
          <p:nvSpPr>
            <p:cNvPr id="116" name="TextBox 95"/>
            <p:cNvSpPr txBox="1"/>
            <p:nvPr/>
          </p:nvSpPr>
          <p:spPr>
            <a:xfrm>
              <a:off x="1563890" y="4512648"/>
              <a:ext cx="104345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B9 (B2,2)</a:t>
              </a:r>
              <a:endParaRPr lang="en-US" sz="1400" b="0" dirty="0"/>
            </a:p>
          </p:txBody>
        </p:sp>
        <p:sp>
          <p:nvSpPr>
            <p:cNvPr id="117" name="TextBox 96"/>
            <p:cNvSpPr txBox="1"/>
            <p:nvPr/>
          </p:nvSpPr>
          <p:spPr>
            <a:xfrm>
              <a:off x="4122852" y="3167360"/>
              <a:ext cx="109722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B3 (B1,2)</a:t>
              </a:r>
              <a:endParaRPr lang="en-US" sz="1400" b="0" dirty="0"/>
            </a:p>
          </p:txBody>
        </p:sp>
        <p:sp>
          <p:nvSpPr>
            <p:cNvPr id="118" name="TextBox 97"/>
            <p:cNvSpPr txBox="1"/>
            <p:nvPr/>
          </p:nvSpPr>
          <p:spPr>
            <a:xfrm>
              <a:off x="5270603" y="3304601"/>
              <a:ext cx="115212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B4 (B1,1)</a:t>
              </a:r>
              <a:endParaRPr lang="en-US" sz="1400" b="0" dirty="0"/>
            </a:p>
          </p:txBody>
        </p:sp>
        <p:sp>
          <p:nvSpPr>
            <p:cNvPr id="119" name="TextBox 98"/>
            <p:cNvSpPr txBox="1"/>
            <p:nvPr/>
          </p:nvSpPr>
          <p:spPr>
            <a:xfrm>
              <a:off x="3355482" y="3859715"/>
              <a:ext cx="100049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B6 (B2,2)</a:t>
              </a:r>
              <a:endParaRPr lang="en-US" sz="1400" b="0" dirty="0"/>
            </a:p>
          </p:txBody>
        </p:sp>
        <p:sp>
          <p:nvSpPr>
            <p:cNvPr id="120" name="TextBox 99"/>
            <p:cNvSpPr txBox="1"/>
            <p:nvPr/>
          </p:nvSpPr>
          <p:spPr>
            <a:xfrm>
              <a:off x="5082722" y="3900080"/>
              <a:ext cx="102029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B7 (B1,2)</a:t>
              </a:r>
              <a:endParaRPr lang="en-US" sz="1400" b="0" dirty="0"/>
            </a:p>
          </p:txBody>
        </p:sp>
        <p:sp>
          <p:nvSpPr>
            <p:cNvPr id="121" name="TextBox 100"/>
            <p:cNvSpPr txBox="1"/>
            <p:nvPr/>
          </p:nvSpPr>
          <p:spPr>
            <a:xfrm>
              <a:off x="5985838" y="3948518"/>
              <a:ext cx="128816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B8 (B1,2)</a:t>
              </a:r>
              <a:endParaRPr lang="en-US" sz="1400" b="0" dirty="0"/>
            </a:p>
          </p:txBody>
        </p:sp>
        <p:sp>
          <p:nvSpPr>
            <p:cNvPr id="123" name="TextBox 102"/>
            <p:cNvSpPr txBox="1"/>
            <p:nvPr/>
          </p:nvSpPr>
          <p:spPr>
            <a:xfrm>
              <a:off x="4154304" y="4442235"/>
              <a:ext cx="117207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B11 (B3, 2)</a:t>
              </a:r>
              <a:endParaRPr lang="en-US" sz="1400" b="0" dirty="0"/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2947736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TextBox 213"/>
            <p:cNvSpPr txBox="1"/>
            <p:nvPr/>
          </p:nvSpPr>
          <p:spPr>
            <a:xfrm>
              <a:off x="5585800" y="4551553"/>
              <a:ext cx="121844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B12 (B3, 2)</a:t>
              </a:r>
              <a:endParaRPr lang="en-US" sz="1400" b="0" dirty="0"/>
            </a:p>
          </p:txBody>
        </p:sp>
        <p:sp>
          <p:nvSpPr>
            <p:cNvPr id="126" name="TextBox 214"/>
            <p:cNvSpPr txBox="1"/>
            <p:nvPr/>
          </p:nvSpPr>
          <p:spPr>
            <a:xfrm>
              <a:off x="6699455" y="4584832"/>
              <a:ext cx="1244086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B13 (B4,2)</a:t>
              </a:r>
              <a:endParaRPr lang="en-US" sz="1400" b="0" dirty="0"/>
            </a:p>
          </p:txBody>
        </p:sp>
      </p:grpSp>
      <p:sp>
        <p:nvSpPr>
          <p:cNvPr id="128" name="Rectangle 4"/>
          <p:cNvSpPr txBox="1">
            <a:spLocks noChangeArrowheads="1"/>
          </p:cNvSpPr>
          <p:nvPr/>
        </p:nvSpPr>
        <p:spPr>
          <a:xfrm>
            <a:off x="308610" y="1428626"/>
            <a:ext cx="9292590" cy="1394610"/>
          </a:xfrm>
          <a:prstGeom prst="rect">
            <a:avLst/>
          </a:prstGeom>
        </p:spPr>
        <p:txBody>
          <a:bodyPr>
            <a:normAutofit/>
          </a:bodyPr>
          <a:lstStyle>
            <a:lvl1pPr marL="384085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761822" indent="-250765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2732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460159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779172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23626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693358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150451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60754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Step2</a:t>
            </a:r>
            <a:r>
              <a:rPr lang="en-US" dirty="0"/>
              <a:t>: All bridges </a:t>
            </a:r>
            <a:r>
              <a:rPr lang="en-US" dirty="0" smtClean="0"/>
              <a:t>process BPDUs again, pick new root and send out new BPDUs announcing root.</a:t>
            </a:r>
            <a:endParaRPr lang="en-US" dirty="0"/>
          </a:p>
        </p:txBody>
      </p:sp>
      <p:sp>
        <p:nvSpPr>
          <p:cNvPr id="127" name="TextBox 101"/>
          <p:cNvSpPr txBox="1"/>
          <p:nvPr/>
        </p:nvSpPr>
        <p:spPr>
          <a:xfrm>
            <a:off x="3200477" y="5739303"/>
            <a:ext cx="14428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B10 (B2,2)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xmlns="" val="197540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Spanning Tree Construction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1396792" y="2960371"/>
            <a:ext cx="7735769" cy="3895794"/>
            <a:chOff x="1563890" y="2549612"/>
            <a:chExt cx="6379651" cy="2751596"/>
          </a:xfrm>
        </p:grpSpPr>
        <p:sp>
          <p:nvSpPr>
            <p:cNvPr id="66" name="Oval 65"/>
            <p:cNvSpPr/>
            <p:nvPr/>
          </p:nvSpPr>
          <p:spPr bwMode="auto">
            <a:xfrm>
              <a:off x="4447934" y="2729440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73355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301917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230479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444793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516231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587669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659107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4019306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5019438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344780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451937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551950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79" name="Straight Connector 78"/>
            <p:cNvCxnSpPr>
              <a:stCxn id="66" idx="3"/>
              <a:endCxn id="67" idx="7"/>
            </p:cNvCxnSpPr>
            <p:nvPr/>
          </p:nvCxnSpPr>
          <p:spPr bwMode="auto">
            <a:xfrm rot="5400000">
              <a:off x="389122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>
              <a:stCxn id="67" idx="3"/>
              <a:endCxn id="68" idx="7"/>
            </p:cNvCxnSpPr>
            <p:nvPr/>
          </p:nvCxnSpPr>
          <p:spPr bwMode="auto">
            <a:xfrm rot="5400000">
              <a:off x="317684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67" idx="6"/>
              <a:endCxn id="70" idx="2"/>
            </p:cNvCxnSpPr>
            <p:nvPr/>
          </p:nvCxnSpPr>
          <p:spPr bwMode="auto">
            <a:xfrm>
              <a:off x="387643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>
              <a:stCxn id="66" idx="5"/>
              <a:endCxn id="71" idx="1"/>
            </p:cNvCxnSpPr>
            <p:nvPr/>
          </p:nvCxnSpPr>
          <p:spPr bwMode="auto">
            <a:xfrm rot="16200000" flipH="1">
              <a:off x="460560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70" idx="6"/>
              <a:endCxn id="71" idx="2"/>
            </p:cNvCxnSpPr>
            <p:nvPr/>
          </p:nvCxnSpPr>
          <p:spPr bwMode="auto">
            <a:xfrm>
              <a:off x="459081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>
              <a:stCxn id="68" idx="3"/>
              <a:endCxn id="69" idx="7"/>
            </p:cNvCxnSpPr>
            <p:nvPr/>
          </p:nvCxnSpPr>
          <p:spPr bwMode="auto">
            <a:xfrm rot="5400000">
              <a:off x="24624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8" idx="5"/>
              <a:endCxn id="76" idx="1"/>
            </p:cNvCxnSpPr>
            <p:nvPr/>
          </p:nvCxnSpPr>
          <p:spPr bwMode="auto">
            <a:xfrm rot="16200000" flipH="1">
              <a:off x="3033969" y="4244433"/>
              <a:ext cx="541914" cy="327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68" idx="6"/>
              <a:endCxn id="74" idx="2"/>
            </p:cNvCxnSpPr>
            <p:nvPr/>
          </p:nvCxnSpPr>
          <p:spPr bwMode="auto">
            <a:xfrm>
              <a:off x="3162050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>
              <a:stCxn id="70" idx="3"/>
              <a:endCxn id="74" idx="0"/>
            </p:cNvCxnSpPr>
            <p:nvPr/>
          </p:nvCxnSpPr>
          <p:spPr bwMode="auto">
            <a:xfrm rot="5400000">
              <a:off x="4019306" y="3565772"/>
              <a:ext cx="520990" cy="3781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>
              <a:stCxn id="70" idx="5"/>
              <a:endCxn id="75" idx="1"/>
            </p:cNvCxnSpPr>
            <p:nvPr/>
          </p:nvCxnSpPr>
          <p:spPr bwMode="auto">
            <a:xfrm rot="16200000" flipH="1">
              <a:off x="4534167" y="3530053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>
              <a:stCxn id="74" idx="6"/>
              <a:endCxn id="75" idx="2"/>
            </p:cNvCxnSpPr>
            <p:nvPr/>
          </p:nvCxnSpPr>
          <p:spPr bwMode="auto">
            <a:xfrm>
              <a:off x="4162182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>
              <a:stCxn id="71" idx="4"/>
              <a:endCxn id="75" idx="0"/>
            </p:cNvCxnSpPr>
            <p:nvPr/>
          </p:nvCxnSpPr>
          <p:spPr bwMode="auto">
            <a:xfrm rot="5400000">
              <a:off x="4912281" y="3693853"/>
              <a:ext cx="500066" cy="1428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>
              <a:stCxn id="71" idx="5"/>
              <a:endCxn id="72" idx="1"/>
            </p:cNvCxnSpPr>
            <p:nvPr/>
          </p:nvCxnSpPr>
          <p:spPr bwMode="auto">
            <a:xfrm rot="16200000" flipH="1">
              <a:off x="531998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>
              <a:stCxn id="74" idx="3"/>
              <a:endCxn id="76" idx="7"/>
            </p:cNvCxnSpPr>
            <p:nvPr/>
          </p:nvCxnSpPr>
          <p:spPr bwMode="auto">
            <a:xfrm rot="5400000">
              <a:off x="3534035" y="4172995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>
              <a:stCxn id="74" idx="4"/>
              <a:endCxn id="77" idx="1"/>
            </p:cNvCxnSpPr>
            <p:nvPr/>
          </p:nvCxnSpPr>
          <p:spPr bwMode="auto">
            <a:xfrm rot="16200000" flipH="1">
              <a:off x="4055025" y="4193919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75" idx="3"/>
              <a:endCxn id="77" idx="0"/>
            </p:cNvCxnSpPr>
            <p:nvPr/>
          </p:nvCxnSpPr>
          <p:spPr bwMode="auto">
            <a:xfrm rot="5400000">
              <a:off x="455509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>
              <a:stCxn id="75" idx="6"/>
              <a:endCxn id="72" idx="2"/>
            </p:cNvCxnSpPr>
            <p:nvPr/>
          </p:nvCxnSpPr>
          <p:spPr bwMode="auto">
            <a:xfrm>
              <a:off x="5162314" y="4086762"/>
              <a:ext cx="7143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>
              <a:stCxn id="72" idx="5"/>
              <a:endCxn id="73" idx="1"/>
            </p:cNvCxnSpPr>
            <p:nvPr/>
          </p:nvCxnSpPr>
          <p:spPr bwMode="auto">
            <a:xfrm rot="16200000" flipH="1">
              <a:off x="60343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>
              <a:stCxn id="72" idx="4"/>
              <a:endCxn id="78" idx="0"/>
            </p:cNvCxnSpPr>
            <p:nvPr/>
          </p:nvCxnSpPr>
          <p:spPr bwMode="auto">
            <a:xfrm rot="5400000">
              <a:off x="5519504" y="4229638"/>
              <a:ext cx="500066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>
              <a:stCxn id="75" idx="5"/>
              <a:endCxn id="78" idx="0"/>
            </p:cNvCxnSpPr>
            <p:nvPr/>
          </p:nvCxnSpPr>
          <p:spPr bwMode="auto">
            <a:xfrm rot="16200000" flipH="1">
              <a:off x="510567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>
              <a:stCxn id="69" idx="6"/>
            </p:cNvCxnSpPr>
            <p:nvPr/>
          </p:nvCxnSpPr>
          <p:spPr bwMode="auto">
            <a:xfrm>
              <a:off x="2447670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76" idx="6"/>
              <a:endCxn id="77" idx="2"/>
            </p:cNvCxnSpPr>
            <p:nvPr/>
          </p:nvCxnSpPr>
          <p:spPr bwMode="auto">
            <a:xfrm>
              <a:off x="3590678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>
              <a:stCxn id="77" idx="6"/>
              <a:endCxn id="78" idx="2"/>
            </p:cNvCxnSpPr>
            <p:nvPr/>
          </p:nvCxnSpPr>
          <p:spPr bwMode="auto">
            <a:xfrm>
              <a:off x="4662248" y="4729704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>
              <a:stCxn id="78" idx="6"/>
              <a:endCxn id="73" idx="2"/>
            </p:cNvCxnSpPr>
            <p:nvPr/>
          </p:nvCxnSpPr>
          <p:spPr bwMode="auto">
            <a:xfrm>
              <a:off x="5662380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1947604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16200000" flipH="1">
              <a:off x="2283870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3090612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16200000" flipH="1">
              <a:off x="342687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4162182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16200000" flipH="1">
              <a:off x="449844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516231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16200000" flipH="1">
              <a:off x="549858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623388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16200000" flipH="1">
              <a:off x="657015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TextBox 92"/>
            <p:cNvSpPr txBox="1"/>
            <p:nvPr/>
          </p:nvSpPr>
          <p:spPr>
            <a:xfrm>
              <a:off x="4343244" y="2549612"/>
              <a:ext cx="12368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 (B1,0)</a:t>
              </a:r>
              <a:endParaRPr lang="en-US" sz="1400" b="0" dirty="0"/>
            </a:p>
          </p:txBody>
        </p:sp>
        <p:sp>
          <p:nvSpPr>
            <p:cNvPr id="114" name="TextBox 93"/>
            <p:cNvSpPr txBox="1"/>
            <p:nvPr/>
          </p:nvSpPr>
          <p:spPr>
            <a:xfrm>
              <a:off x="3019664" y="3272309"/>
              <a:ext cx="110406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B2 (B1,1)</a:t>
              </a:r>
              <a:endParaRPr lang="en-US" sz="1400" b="0" dirty="0"/>
            </a:p>
          </p:txBody>
        </p:sp>
        <p:sp>
          <p:nvSpPr>
            <p:cNvPr id="115" name="TextBox 94"/>
            <p:cNvSpPr txBox="1"/>
            <p:nvPr/>
          </p:nvSpPr>
          <p:spPr>
            <a:xfrm>
              <a:off x="2317499" y="3916226"/>
              <a:ext cx="100811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B5 (B1,2)</a:t>
              </a:r>
              <a:endParaRPr lang="en-US" sz="1400" b="0" dirty="0"/>
            </a:p>
          </p:txBody>
        </p:sp>
        <p:sp>
          <p:nvSpPr>
            <p:cNvPr id="116" name="TextBox 95"/>
            <p:cNvSpPr txBox="1"/>
            <p:nvPr/>
          </p:nvSpPr>
          <p:spPr>
            <a:xfrm>
              <a:off x="1563890" y="4512648"/>
              <a:ext cx="104345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B9 (B1,3)</a:t>
              </a:r>
              <a:endParaRPr lang="en-US" sz="1400" b="0" dirty="0"/>
            </a:p>
          </p:txBody>
        </p:sp>
        <p:sp>
          <p:nvSpPr>
            <p:cNvPr id="117" name="TextBox 96"/>
            <p:cNvSpPr txBox="1"/>
            <p:nvPr/>
          </p:nvSpPr>
          <p:spPr>
            <a:xfrm>
              <a:off x="4122852" y="3167360"/>
              <a:ext cx="109722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B3 (B1,2)</a:t>
              </a:r>
              <a:endParaRPr lang="en-US" sz="1400" b="0" dirty="0"/>
            </a:p>
          </p:txBody>
        </p:sp>
        <p:sp>
          <p:nvSpPr>
            <p:cNvPr id="118" name="TextBox 97"/>
            <p:cNvSpPr txBox="1"/>
            <p:nvPr/>
          </p:nvSpPr>
          <p:spPr>
            <a:xfrm>
              <a:off x="5270603" y="3304601"/>
              <a:ext cx="115212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B4 (B1,1)</a:t>
              </a:r>
              <a:endParaRPr lang="en-US" sz="1400" b="0" dirty="0"/>
            </a:p>
          </p:txBody>
        </p:sp>
        <p:sp>
          <p:nvSpPr>
            <p:cNvPr id="119" name="TextBox 98"/>
            <p:cNvSpPr txBox="1"/>
            <p:nvPr/>
          </p:nvSpPr>
          <p:spPr>
            <a:xfrm>
              <a:off x="3355482" y="3859715"/>
              <a:ext cx="100049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B6 (B1,3)</a:t>
              </a:r>
              <a:endParaRPr lang="en-US" sz="1400" b="0" dirty="0"/>
            </a:p>
          </p:txBody>
        </p:sp>
        <p:sp>
          <p:nvSpPr>
            <p:cNvPr id="120" name="TextBox 99"/>
            <p:cNvSpPr txBox="1"/>
            <p:nvPr/>
          </p:nvSpPr>
          <p:spPr>
            <a:xfrm>
              <a:off x="5082722" y="3900080"/>
              <a:ext cx="102029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B7 (B1,2)</a:t>
              </a:r>
              <a:endParaRPr lang="en-US" sz="1400" b="0" dirty="0"/>
            </a:p>
          </p:txBody>
        </p:sp>
        <p:sp>
          <p:nvSpPr>
            <p:cNvPr id="121" name="TextBox 100"/>
            <p:cNvSpPr txBox="1"/>
            <p:nvPr/>
          </p:nvSpPr>
          <p:spPr>
            <a:xfrm>
              <a:off x="5985838" y="3948518"/>
              <a:ext cx="128816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B8 (B1,2)</a:t>
              </a:r>
              <a:endParaRPr lang="en-US" sz="1400" b="0" dirty="0"/>
            </a:p>
          </p:txBody>
        </p:sp>
        <p:sp>
          <p:nvSpPr>
            <p:cNvPr id="123" name="TextBox 102"/>
            <p:cNvSpPr txBox="1"/>
            <p:nvPr/>
          </p:nvSpPr>
          <p:spPr>
            <a:xfrm>
              <a:off x="4154304" y="4442235"/>
              <a:ext cx="117207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B11 (B1, </a:t>
              </a:r>
              <a:r>
                <a:rPr lang="en-US" sz="1400" b="0" dirty="0"/>
                <a:t>3</a:t>
              </a:r>
              <a:r>
                <a:rPr lang="en-US" sz="1400" b="0" dirty="0" smtClean="0"/>
                <a:t>)</a:t>
              </a:r>
              <a:endParaRPr lang="en-US" sz="1400" b="0" dirty="0"/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2947736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TextBox 213"/>
            <p:cNvSpPr txBox="1"/>
            <p:nvPr/>
          </p:nvSpPr>
          <p:spPr>
            <a:xfrm>
              <a:off x="5585800" y="4551553"/>
              <a:ext cx="121844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B12 (B1, </a:t>
              </a:r>
              <a:r>
                <a:rPr lang="en-US" sz="1400" b="0" dirty="0"/>
                <a:t>3</a:t>
              </a:r>
              <a:r>
                <a:rPr lang="en-US" sz="1400" b="0" dirty="0" smtClean="0"/>
                <a:t>)</a:t>
              </a:r>
              <a:endParaRPr lang="en-US" sz="1400" b="0" dirty="0"/>
            </a:p>
          </p:txBody>
        </p:sp>
        <p:sp>
          <p:nvSpPr>
            <p:cNvPr id="126" name="TextBox 214"/>
            <p:cNvSpPr txBox="1"/>
            <p:nvPr/>
          </p:nvSpPr>
          <p:spPr>
            <a:xfrm>
              <a:off x="6699455" y="4584832"/>
              <a:ext cx="1244086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B13 (B1,3)</a:t>
              </a:r>
              <a:endParaRPr lang="en-US" sz="1400" b="0" dirty="0"/>
            </a:p>
          </p:txBody>
        </p:sp>
      </p:grpSp>
      <p:sp>
        <p:nvSpPr>
          <p:cNvPr id="128" name="Rectangle 4"/>
          <p:cNvSpPr txBox="1">
            <a:spLocks noChangeArrowheads="1"/>
          </p:cNvSpPr>
          <p:nvPr/>
        </p:nvSpPr>
        <p:spPr>
          <a:xfrm>
            <a:off x="308610" y="1428626"/>
            <a:ext cx="9292590" cy="1394610"/>
          </a:xfrm>
          <a:prstGeom prst="rect">
            <a:avLst/>
          </a:prstGeom>
        </p:spPr>
        <p:txBody>
          <a:bodyPr>
            <a:normAutofit/>
          </a:bodyPr>
          <a:lstStyle>
            <a:lvl1pPr marL="384085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761822" indent="-250765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2732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460159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779172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23626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693358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150451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60754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Step3: </a:t>
            </a:r>
            <a:r>
              <a:rPr lang="en-US" dirty="0"/>
              <a:t>All bridges </a:t>
            </a:r>
            <a:r>
              <a:rPr lang="en-US" dirty="0" smtClean="0"/>
              <a:t>process BPUDs again, pick new root and send out new BPUDs announcing root. All bridges agree that B1 is root.</a:t>
            </a:r>
            <a:endParaRPr lang="en-US" dirty="0"/>
          </a:p>
        </p:txBody>
      </p:sp>
      <p:sp>
        <p:nvSpPr>
          <p:cNvPr id="127" name="TextBox 101"/>
          <p:cNvSpPr txBox="1"/>
          <p:nvPr/>
        </p:nvSpPr>
        <p:spPr>
          <a:xfrm>
            <a:off x="3200477" y="5739303"/>
            <a:ext cx="14428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B10 (B1,3)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xmlns="" val="231676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Spanning Tree Construction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1396792" y="2960371"/>
            <a:ext cx="7735769" cy="3895794"/>
            <a:chOff x="1563890" y="2549612"/>
            <a:chExt cx="6379651" cy="2751596"/>
          </a:xfrm>
        </p:grpSpPr>
        <p:sp>
          <p:nvSpPr>
            <p:cNvPr id="66" name="Oval 65"/>
            <p:cNvSpPr/>
            <p:nvPr/>
          </p:nvSpPr>
          <p:spPr bwMode="auto">
            <a:xfrm>
              <a:off x="4447934" y="2729440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73355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301917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230479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444793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516231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587669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659107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4019306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5019438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344780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451937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551950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79" name="Straight Connector 78"/>
            <p:cNvCxnSpPr>
              <a:stCxn id="66" idx="3"/>
              <a:endCxn id="67" idx="7"/>
            </p:cNvCxnSpPr>
            <p:nvPr/>
          </p:nvCxnSpPr>
          <p:spPr bwMode="auto">
            <a:xfrm rot="5400000">
              <a:off x="389122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>
              <a:stCxn id="67" idx="3"/>
              <a:endCxn id="68" idx="7"/>
            </p:cNvCxnSpPr>
            <p:nvPr/>
          </p:nvCxnSpPr>
          <p:spPr bwMode="auto">
            <a:xfrm rot="5400000">
              <a:off x="317684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67" idx="6"/>
              <a:endCxn id="70" idx="2"/>
            </p:cNvCxnSpPr>
            <p:nvPr/>
          </p:nvCxnSpPr>
          <p:spPr bwMode="auto">
            <a:xfrm>
              <a:off x="387643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>
              <a:stCxn id="66" idx="5"/>
              <a:endCxn id="71" idx="1"/>
            </p:cNvCxnSpPr>
            <p:nvPr/>
          </p:nvCxnSpPr>
          <p:spPr bwMode="auto">
            <a:xfrm rot="16200000" flipH="1">
              <a:off x="460560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70" idx="6"/>
              <a:endCxn id="71" idx="2"/>
            </p:cNvCxnSpPr>
            <p:nvPr/>
          </p:nvCxnSpPr>
          <p:spPr bwMode="auto">
            <a:xfrm>
              <a:off x="459081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>
              <a:stCxn id="68" idx="3"/>
              <a:endCxn id="69" idx="7"/>
            </p:cNvCxnSpPr>
            <p:nvPr/>
          </p:nvCxnSpPr>
          <p:spPr bwMode="auto">
            <a:xfrm rot="5400000">
              <a:off x="24624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8" idx="5"/>
              <a:endCxn id="76" idx="1"/>
            </p:cNvCxnSpPr>
            <p:nvPr/>
          </p:nvCxnSpPr>
          <p:spPr bwMode="auto">
            <a:xfrm rot="16200000" flipH="1">
              <a:off x="3033969" y="4244433"/>
              <a:ext cx="541914" cy="327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68" idx="6"/>
              <a:endCxn id="74" idx="2"/>
            </p:cNvCxnSpPr>
            <p:nvPr/>
          </p:nvCxnSpPr>
          <p:spPr bwMode="auto">
            <a:xfrm>
              <a:off x="3162050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>
              <a:stCxn id="70" idx="3"/>
              <a:endCxn id="74" idx="0"/>
            </p:cNvCxnSpPr>
            <p:nvPr/>
          </p:nvCxnSpPr>
          <p:spPr bwMode="auto">
            <a:xfrm rot="5400000">
              <a:off x="4019306" y="3565772"/>
              <a:ext cx="520990" cy="3781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>
              <a:stCxn id="70" idx="5"/>
              <a:endCxn id="75" idx="1"/>
            </p:cNvCxnSpPr>
            <p:nvPr/>
          </p:nvCxnSpPr>
          <p:spPr bwMode="auto">
            <a:xfrm rot="16200000" flipH="1">
              <a:off x="4534167" y="3530053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>
              <a:stCxn id="74" idx="6"/>
              <a:endCxn id="75" idx="2"/>
            </p:cNvCxnSpPr>
            <p:nvPr/>
          </p:nvCxnSpPr>
          <p:spPr bwMode="auto">
            <a:xfrm>
              <a:off x="4162182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>
              <a:stCxn id="71" idx="4"/>
              <a:endCxn id="75" idx="0"/>
            </p:cNvCxnSpPr>
            <p:nvPr/>
          </p:nvCxnSpPr>
          <p:spPr bwMode="auto">
            <a:xfrm rot="5400000">
              <a:off x="4912281" y="3693853"/>
              <a:ext cx="500066" cy="1428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>
              <a:stCxn id="71" idx="5"/>
              <a:endCxn id="72" idx="1"/>
            </p:cNvCxnSpPr>
            <p:nvPr/>
          </p:nvCxnSpPr>
          <p:spPr bwMode="auto">
            <a:xfrm rot="16200000" flipH="1">
              <a:off x="531998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>
              <a:stCxn id="74" idx="3"/>
              <a:endCxn id="76" idx="7"/>
            </p:cNvCxnSpPr>
            <p:nvPr/>
          </p:nvCxnSpPr>
          <p:spPr bwMode="auto">
            <a:xfrm rot="5400000">
              <a:off x="3534035" y="4172995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>
              <a:stCxn id="74" idx="4"/>
              <a:endCxn id="77" idx="1"/>
            </p:cNvCxnSpPr>
            <p:nvPr/>
          </p:nvCxnSpPr>
          <p:spPr bwMode="auto">
            <a:xfrm rot="16200000" flipH="1">
              <a:off x="4055025" y="4193919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75" idx="3"/>
              <a:endCxn id="77" idx="0"/>
            </p:cNvCxnSpPr>
            <p:nvPr/>
          </p:nvCxnSpPr>
          <p:spPr bwMode="auto">
            <a:xfrm rot="5400000">
              <a:off x="455509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>
              <a:stCxn id="75" idx="6"/>
              <a:endCxn id="72" idx="2"/>
            </p:cNvCxnSpPr>
            <p:nvPr/>
          </p:nvCxnSpPr>
          <p:spPr bwMode="auto">
            <a:xfrm>
              <a:off x="5162314" y="4086762"/>
              <a:ext cx="7143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>
              <a:stCxn id="72" idx="5"/>
              <a:endCxn id="73" idx="1"/>
            </p:cNvCxnSpPr>
            <p:nvPr/>
          </p:nvCxnSpPr>
          <p:spPr bwMode="auto">
            <a:xfrm rot="16200000" flipH="1">
              <a:off x="60343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>
              <a:stCxn id="72" idx="4"/>
              <a:endCxn id="78" idx="0"/>
            </p:cNvCxnSpPr>
            <p:nvPr/>
          </p:nvCxnSpPr>
          <p:spPr bwMode="auto">
            <a:xfrm rot="5400000">
              <a:off x="5519504" y="4229638"/>
              <a:ext cx="500066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>
              <a:stCxn id="75" idx="5"/>
              <a:endCxn id="78" idx="0"/>
            </p:cNvCxnSpPr>
            <p:nvPr/>
          </p:nvCxnSpPr>
          <p:spPr bwMode="auto">
            <a:xfrm rot="16200000" flipH="1">
              <a:off x="510567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>
              <a:stCxn id="69" idx="6"/>
            </p:cNvCxnSpPr>
            <p:nvPr/>
          </p:nvCxnSpPr>
          <p:spPr bwMode="auto">
            <a:xfrm>
              <a:off x="2447670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76" idx="6"/>
              <a:endCxn id="77" idx="2"/>
            </p:cNvCxnSpPr>
            <p:nvPr/>
          </p:nvCxnSpPr>
          <p:spPr bwMode="auto">
            <a:xfrm>
              <a:off x="3590678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>
              <a:stCxn id="77" idx="6"/>
              <a:endCxn id="78" idx="2"/>
            </p:cNvCxnSpPr>
            <p:nvPr/>
          </p:nvCxnSpPr>
          <p:spPr bwMode="auto">
            <a:xfrm>
              <a:off x="4662248" y="4729704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>
              <a:stCxn id="78" idx="6"/>
              <a:endCxn id="73" idx="2"/>
            </p:cNvCxnSpPr>
            <p:nvPr/>
          </p:nvCxnSpPr>
          <p:spPr bwMode="auto">
            <a:xfrm>
              <a:off x="5662380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1947604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16200000" flipH="1">
              <a:off x="2283870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3090612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16200000" flipH="1">
              <a:off x="342687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4162182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16200000" flipH="1">
              <a:off x="449844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516231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16200000" flipH="1">
              <a:off x="549858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623388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16200000" flipH="1">
              <a:off x="657015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TextBox 92"/>
            <p:cNvSpPr txBox="1"/>
            <p:nvPr/>
          </p:nvSpPr>
          <p:spPr>
            <a:xfrm>
              <a:off x="4343244" y="2549612"/>
              <a:ext cx="12368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 (B1,0)</a:t>
              </a:r>
              <a:endParaRPr lang="en-US" sz="1400" b="0" dirty="0"/>
            </a:p>
          </p:txBody>
        </p:sp>
        <p:sp>
          <p:nvSpPr>
            <p:cNvPr id="114" name="TextBox 93"/>
            <p:cNvSpPr txBox="1"/>
            <p:nvPr/>
          </p:nvSpPr>
          <p:spPr>
            <a:xfrm>
              <a:off x="3019664" y="3272309"/>
              <a:ext cx="110406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B2 (B1,1)</a:t>
              </a:r>
              <a:endParaRPr lang="en-US" sz="1400" b="0" dirty="0"/>
            </a:p>
          </p:txBody>
        </p:sp>
        <p:sp>
          <p:nvSpPr>
            <p:cNvPr id="115" name="TextBox 94"/>
            <p:cNvSpPr txBox="1"/>
            <p:nvPr/>
          </p:nvSpPr>
          <p:spPr>
            <a:xfrm>
              <a:off x="2317499" y="3916226"/>
              <a:ext cx="100811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B5 (B1,2)</a:t>
              </a:r>
              <a:endParaRPr lang="en-US" sz="1400" b="0" dirty="0"/>
            </a:p>
          </p:txBody>
        </p:sp>
        <p:sp>
          <p:nvSpPr>
            <p:cNvPr id="116" name="TextBox 95"/>
            <p:cNvSpPr txBox="1"/>
            <p:nvPr/>
          </p:nvSpPr>
          <p:spPr>
            <a:xfrm>
              <a:off x="1563890" y="4512648"/>
              <a:ext cx="104345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B9 (B1,3)</a:t>
              </a:r>
              <a:endParaRPr lang="en-US" sz="1400" b="0" dirty="0"/>
            </a:p>
          </p:txBody>
        </p:sp>
        <p:sp>
          <p:nvSpPr>
            <p:cNvPr id="117" name="TextBox 96"/>
            <p:cNvSpPr txBox="1"/>
            <p:nvPr/>
          </p:nvSpPr>
          <p:spPr>
            <a:xfrm>
              <a:off x="4122852" y="3167360"/>
              <a:ext cx="109722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B3 (B1,2)</a:t>
              </a:r>
              <a:endParaRPr lang="en-US" sz="1400" b="0" dirty="0"/>
            </a:p>
          </p:txBody>
        </p:sp>
        <p:sp>
          <p:nvSpPr>
            <p:cNvPr id="118" name="TextBox 97"/>
            <p:cNvSpPr txBox="1"/>
            <p:nvPr/>
          </p:nvSpPr>
          <p:spPr>
            <a:xfrm>
              <a:off x="5270603" y="3304601"/>
              <a:ext cx="115212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B4 (B1,1)</a:t>
              </a:r>
              <a:endParaRPr lang="en-US" sz="1400" b="0" dirty="0"/>
            </a:p>
          </p:txBody>
        </p:sp>
        <p:sp>
          <p:nvSpPr>
            <p:cNvPr id="119" name="TextBox 98"/>
            <p:cNvSpPr txBox="1"/>
            <p:nvPr/>
          </p:nvSpPr>
          <p:spPr>
            <a:xfrm>
              <a:off x="3355482" y="3859715"/>
              <a:ext cx="100049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B6 (B1,3)</a:t>
              </a:r>
              <a:endParaRPr lang="en-US" sz="1400" b="0" dirty="0"/>
            </a:p>
          </p:txBody>
        </p:sp>
        <p:sp>
          <p:nvSpPr>
            <p:cNvPr id="120" name="TextBox 99"/>
            <p:cNvSpPr txBox="1"/>
            <p:nvPr/>
          </p:nvSpPr>
          <p:spPr>
            <a:xfrm>
              <a:off x="5082722" y="3900080"/>
              <a:ext cx="102029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B7 (B1,2)</a:t>
              </a:r>
              <a:endParaRPr lang="en-US" sz="1400" b="0" dirty="0"/>
            </a:p>
          </p:txBody>
        </p:sp>
        <p:sp>
          <p:nvSpPr>
            <p:cNvPr id="121" name="TextBox 100"/>
            <p:cNvSpPr txBox="1"/>
            <p:nvPr/>
          </p:nvSpPr>
          <p:spPr>
            <a:xfrm>
              <a:off x="5985838" y="3948518"/>
              <a:ext cx="128816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B8 (B1,2)</a:t>
              </a:r>
              <a:endParaRPr lang="en-US" sz="1400" b="0" dirty="0"/>
            </a:p>
          </p:txBody>
        </p:sp>
        <p:sp>
          <p:nvSpPr>
            <p:cNvPr id="123" name="TextBox 102"/>
            <p:cNvSpPr txBox="1"/>
            <p:nvPr/>
          </p:nvSpPr>
          <p:spPr>
            <a:xfrm>
              <a:off x="4154304" y="4442235"/>
              <a:ext cx="117207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B11 (B1, </a:t>
              </a:r>
              <a:r>
                <a:rPr lang="en-US" sz="1400" b="0" dirty="0"/>
                <a:t>3</a:t>
              </a:r>
              <a:r>
                <a:rPr lang="en-US" sz="1400" b="0" dirty="0" smtClean="0"/>
                <a:t>)</a:t>
              </a:r>
              <a:endParaRPr lang="en-US" sz="1400" b="0" dirty="0"/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2947736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TextBox 213"/>
            <p:cNvSpPr txBox="1"/>
            <p:nvPr/>
          </p:nvSpPr>
          <p:spPr>
            <a:xfrm>
              <a:off x="5585800" y="4551553"/>
              <a:ext cx="121844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B12 (B1, </a:t>
              </a:r>
              <a:r>
                <a:rPr lang="en-US" sz="1400" b="0" dirty="0"/>
                <a:t>3</a:t>
              </a:r>
              <a:r>
                <a:rPr lang="en-US" sz="1400" b="0" dirty="0" smtClean="0"/>
                <a:t>)</a:t>
              </a:r>
              <a:endParaRPr lang="en-US" sz="1400" b="0" dirty="0"/>
            </a:p>
          </p:txBody>
        </p:sp>
        <p:sp>
          <p:nvSpPr>
            <p:cNvPr id="126" name="TextBox 214"/>
            <p:cNvSpPr txBox="1"/>
            <p:nvPr/>
          </p:nvSpPr>
          <p:spPr>
            <a:xfrm>
              <a:off x="6699455" y="4584832"/>
              <a:ext cx="1244086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B13 (B1,3)</a:t>
              </a:r>
              <a:endParaRPr lang="en-US" sz="1400" b="0" dirty="0"/>
            </a:p>
          </p:txBody>
        </p:sp>
      </p:grpSp>
      <p:sp>
        <p:nvSpPr>
          <p:cNvPr id="128" name="Rectangle 4"/>
          <p:cNvSpPr txBox="1">
            <a:spLocks noChangeArrowheads="1"/>
          </p:cNvSpPr>
          <p:nvPr/>
        </p:nvSpPr>
        <p:spPr>
          <a:xfrm>
            <a:off x="308610" y="1428626"/>
            <a:ext cx="9292590" cy="1394610"/>
          </a:xfrm>
          <a:prstGeom prst="rect">
            <a:avLst/>
          </a:prstGeom>
        </p:spPr>
        <p:txBody>
          <a:bodyPr>
            <a:normAutofit/>
          </a:bodyPr>
          <a:lstStyle>
            <a:lvl1pPr marL="384085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761822" indent="-250765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2732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460159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779172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23626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693358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150451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60754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Step4.0: Root Ports. At B2 and B4 it is obviously the ports that connect directly to B1.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48418" y="3860481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599729" y="3831468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0" name="TextBox 101"/>
          <p:cNvSpPr txBox="1"/>
          <p:nvPr/>
        </p:nvSpPr>
        <p:spPr>
          <a:xfrm>
            <a:off x="3200477" y="5739303"/>
            <a:ext cx="14428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B10 (B1,3)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xmlns="" val="18806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Spanning Tree Construction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28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1396792" y="2960371"/>
            <a:ext cx="7735769" cy="3895794"/>
            <a:chOff x="1563890" y="2549612"/>
            <a:chExt cx="6379651" cy="2751596"/>
          </a:xfrm>
        </p:grpSpPr>
        <p:sp>
          <p:nvSpPr>
            <p:cNvPr id="66" name="Oval 65"/>
            <p:cNvSpPr/>
            <p:nvPr/>
          </p:nvSpPr>
          <p:spPr bwMode="auto">
            <a:xfrm>
              <a:off x="4447934" y="2729440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73355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301917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230479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444793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516231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587669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659107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4019306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5019438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344780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451937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551950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79" name="Straight Connector 78"/>
            <p:cNvCxnSpPr>
              <a:stCxn id="66" idx="3"/>
              <a:endCxn id="67" idx="7"/>
            </p:cNvCxnSpPr>
            <p:nvPr/>
          </p:nvCxnSpPr>
          <p:spPr bwMode="auto">
            <a:xfrm rot="5400000">
              <a:off x="389122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>
              <a:stCxn id="67" idx="3"/>
              <a:endCxn id="68" idx="7"/>
            </p:cNvCxnSpPr>
            <p:nvPr/>
          </p:nvCxnSpPr>
          <p:spPr bwMode="auto">
            <a:xfrm rot="5400000">
              <a:off x="317684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67" idx="6"/>
              <a:endCxn id="70" idx="2"/>
            </p:cNvCxnSpPr>
            <p:nvPr/>
          </p:nvCxnSpPr>
          <p:spPr bwMode="auto">
            <a:xfrm>
              <a:off x="387643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>
              <a:stCxn id="66" idx="5"/>
              <a:endCxn id="71" idx="1"/>
            </p:cNvCxnSpPr>
            <p:nvPr/>
          </p:nvCxnSpPr>
          <p:spPr bwMode="auto">
            <a:xfrm rot="16200000" flipH="1">
              <a:off x="460560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70" idx="6"/>
              <a:endCxn id="71" idx="2"/>
            </p:cNvCxnSpPr>
            <p:nvPr/>
          </p:nvCxnSpPr>
          <p:spPr bwMode="auto">
            <a:xfrm>
              <a:off x="459081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>
              <a:stCxn id="68" idx="3"/>
              <a:endCxn id="69" idx="7"/>
            </p:cNvCxnSpPr>
            <p:nvPr/>
          </p:nvCxnSpPr>
          <p:spPr bwMode="auto">
            <a:xfrm rot="5400000">
              <a:off x="24624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8" idx="5"/>
              <a:endCxn id="76" idx="1"/>
            </p:cNvCxnSpPr>
            <p:nvPr/>
          </p:nvCxnSpPr>
          <p:spPr bwMode="auto">
            <a:xfrm rot="16200000" flipH="1">
              <a:off x="3033969" y="4244433"/>
              <a:ext cx="541914" cy="327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68" idx="6"/>
              <a:endCxn id="74" idx="2"/>
            </p:cNvCxnSpPr>
            <p:nvPr/>
          </p:nvCxnSpPr>
          <p:spPr bwMode="auto">
            <a:xfrm>
              <a:off x="3162050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>
              <a:stCxn id="70" idx="3"/>
              <a:endCxn id="74" idx="0"/>
            </p:cNvCxnSpPr>
            <p:nvPr/>
          </p:nvCxnSpPr>
          <p:spPr bwMode="auto">
            <a:xfrm rot="5400000">
              <a:off x="4019306" y="3565772"/>
              <a:ext cx="520990" cy="3781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>
              <a:stCxn id="70" idx="5"/>
              <a:endCxn id="75" idx="1"/>
            </p:cNvCxnSpPr>
            <p:nvPr/>
          </p:nvCxnSpPr>
          <p:spPr bwMode="auto">
            <a:xfrm rot="16200000" flipH="1">
              <a:off x="4534167" y="3530053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>
              <a:stCxn id="74" idx="6"/>
              <a:endCxn id="75" idx="2"/>
            </p:cNvCxnSpPr>
            <p:nvPr/>
          </p:nvCxnSpPr>
          <p:spPr bwMode="auto">
            <a:xfrm>
              <a:off x="4162182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>
              <a:stCxn id="71" idx="4"/>
              <a:endCxn id="75" idx="0"/>
            </p:cNvCxnSpPr>
            <p:nvPr/>
          </p:nvCxnSpPr>
          <p:spPr bwMode="auto">
            <a:xfrm rot="5400000">
              <a:off x="4912281" y="3693853"/>
              <a:ext cx="500066" cy="1428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>
              <a:stCxn id="71" idx="5"/>
              <a:endCxn id="72" idx="1"/>
            </p:cNvCxnSpPr>
            <p:nvPr/>
          </p:nvCxnSpPr>
          <p:spPr bwMode="auto">
            <a:xfrm rot="16200000" flipH="1">
              <a:off x="531998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>
              <a:stCxn id="74" idx="3"/>
              <a:endCxn id="76" idx="7"/>
            </p:cNvCxnSpPr>
            <p:nvPr/>
          </p:nvCxnSpPr>
          <p:spPr bwMode="auto">
            <a:xfrm rot="5400000">
              <a:off x="3534035" y="4172995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>
              <a:stCxn id="74" idx="4"/>
              <a:endCxn id="77" idx="1"/>
            </p:cNvCxnSpPr>
            <p:nvPr/>
          </p:nvCxnSpPr>
          <p:spPr bwMode="auto">
            <a:xfrm rot="16200000" flipH="1">
              <a:off x="4055025" y="4193919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75" idx="3"/>
              <a:endCxn id="77" idx="0"/>
            </p:cNvCxnSpPr>
            <p:nvPr/>
          </p:nvCxnSpPr>
          <p:spPr bwMode="auto">
            <a:xfrm rot="5400000">
              <a:off x="455509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>
              <a:stCxn id="75" idx="6"/>
              <a:endCxn id="72" idx="2"/>
            </p:cNvCxnSpPr>
            <p:nvPr/>
          </p:nvCxnSpPr>
          <p:spPr bwMode="auto">
            <a:xfrm>
              <a:off x="5162314" y="4086762"/>
              <a:ext cx="7143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>
              <a:stCxn id="72" idx="5"/>
              <a:endCxn id="73" idx="1"/>
            </p:cNvCxnSpPr>
            <p:nvPr/>
          </p:nvCxnSpPr>
          <p:spPr bwMode="auto">
            <a:xfrm rot="16200000" flipH="1">
              <a:off x="60343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>
              <a:stCxn id="72" idx="4"/>
              <a:endCxn id="78" idx="0"/>
            </p:cNvCxnSpPr>
            <p:nvPr/>
          </p:nvCxnSpPr>
          <p:spPr bwMode="auto">
            <a:xfrm rot="5400000">
              <a:off x="5519504" y="4229638"/>
              <a:ext cx="500066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>
              <a:stCxn id="75" idx="5"/>
              <a:endCxn id="78" idx="0"/>
            </p:cNvCxnSpPr>
            <p:nvPr/>
          </p:nvCxnSpPr>
          <p:spPr bwMode="auto">
            <a:xfrm rot="16200000" flipH="1">
              <a:off x="510567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>
              <a:stCxn id="69" idx="6"/>
            </p:cNvCxnSpPr>
            <p:nvPr/>
          </p:nvCxnSpPr>
          <p:spPr bwMode="auto">
            <a:xfrm>
              <a:off x="2447670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76" idx="6"/>
              <a:endCxn id="77" idx="2"/>
            </p:cNvCxnSpPr>
            <p:nvPr/>
          </p:nvCxnSpPr>
          <p:spPr bwMode="auto">
            <a:xfrm>
              <a:off x="3590678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>
              <a:stCxn id="77" idx="6"/>
              <a:endCxn id="78" idx="2"/>
            </p:cNvCxnSpPr>
            <p:nvPr/>
          </p:nvCxnSpPr>
          <p:spPr bwMode="auto">
            <a:xfrm>
              <a:off x="4662248" y="4729704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>
              <a:stCxn id="78" idx="6"/>
              <a:endCxn id="73" idx="2"/>
            </p:cNvCxnSpPr>
            <p:nvPr/>
          </p:nvCxnSpPr>
          <p:spPr bwMode="auto">
            <a:xfrm>
              <a:off x="5662380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1947604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16200000" flipH="1">
              <a:off x="2283870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3090612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16200000" flipH="1">
              <a:off x="342687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4162182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16200000" flipH="1">
              <a:off x="449844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516231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16200000" flipH="1">
              <a:off x="549858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623388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16200000" flipH="1">
              <a:off x="657015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TextBox 92"/>
            <p:cNvSpPr txBox="1"/>
            <p:nvPr/>
          </p:nvSpPr>
          <p:spPr>
            <a:xfrm>
              <a:off x="4343244" y="2549612"/>
              <a:ext cx="12368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 (B1,0)</a:t>
              </a:r>
              <a:endParaRPr lang="en-US" sz="1400" b="0" dirty="0"/>
            </a:p>
          </p:txBody>
        </p:sp>
        <p:sp>
          <p:nvSpPr>
            <p:cNvPr id="114" name="TextBox 93"/>
            <p:cNvSpPr txBox="1"/>
            <p:nvPr/>
          </p:nvSpPr>
          <p:spPr>
            <a:xfrm>
              <a:off x="3019664" y="3272309"/>
              <a:ext cx="110406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B2 (B1,1)</a:t>
              </a:r>
              <a:endParaRPr lang="en-US" sz="1400" b="0" dirty="0"/>
            </a:p>
          </p:txBody>
        </p:sp>
        <p:sp>
          <p:nvSpPr>
            <p:cNvPr id="115" name="TextBox 94"/>
            <p:cNvSpPr txBox="1"/>
            <p:nvPr/>
          </p:nvSpPr>
          <p:spPr>
            <a:xfrm>
              <a:off x="2317499" y="3916226"/>
              <a:ext cx="100811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B5 (B1,2)</a:t>
              </a:r>
              <a:endParaRPr lang="en-US" sz="1400" b="0" dirty="0"/>
            </a:p>
          </p:txBody>
        </p:sp>
        <p:sp>
          <p:nvSpPr>
            <p:cNvPr id="116" name="TextBox 95"/>
            <p:cNvSpPr txBox="1"/>
            <p:nvPr/>
          </p:nvSpPr>
          <p:spPr>
            <a:xfrm>
              <a:off x="1563890" y="4512648"/>
              <a:ext cx="104345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B9 (B1,3)</a:t>
              </a:r>
              <a:endParaRPr lang="en-US" sz="1400" b="0" dirty="0"/>
            </a:p>
          </p:txBody>
        </p:sp>
        <p:sp>
          <p:nvSpPr>
            <p:cNvPr id="117" name="TextBox 96"/>
            <p:cNvSpPr txBox="1"/>
            <p:nvPr/>
          </p:nvSpPr>
          <p:spPr>
            <a:xfrm>
              <a:off x="4122852" y="3167360"/>
              <a:ext cx="109722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B3 (B1,2)</a:t>
              </a:r>
              <a:endParaRPr lang="en-US" sz="1400" b="0" dirty="0"/>
            </a:p>
          </p:txBody>
        </p:sp>
        <p:sp>
          <p:nvSpPr>
            <p:cNvPr id="118" name="TextBox 97"/>
            <p:cNvSpPr txBox="1"/>
            <p:nvPr/>
          </p:nvSpPr>
          <p:spPr>
            <a:xfrm>
              <a:off x="5270603" y="3304601"/>
              <a:ext cx="115212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B4 (B1,1)</a:t>
              </a:r>
              <a:endParaRPr lang="en-US" sz="1400" b="0" dirty="0"/>
            </a:p>
          </p:txBody>
        </p:sp>
        <p:sp>
          <p:nvSpPr>
            <p:cNvPr id="119" name="TextBox 98"/>
            <p:cNvSpPr txBox="1"/>
            <p:nvPr/>
          </p:nvSpPr>
          <p:spPr>
            <a:xfrm>
              <a:off x="3355482" y="3859715"/>
              <a:ext cx="100049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B6 (B1,3)</a:t>
              </a:r>
              <a:endParaRPr lang="en-US" sz="1400" b="0" dirty="0"/>
            </a:p>
          </p:txBody>
        </p:sp>
        <p:sp>
          <p:nvSpPr>
            <p:cNvPr id="120" name="TextBox 99"/>
            <p:cNvSpPr txBox="1"/>
            <p:nvPr/>
          </p:nvSpPr>
          <p:spPr>
            <a:xfrm>
              <a:off x="5082722" y="3900080"/>
              <a:ext cx="102029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B7 (B1,2)</a:t>
              </a:r>
              <a:endParaRPr lang="en-US" sz="1400" b="0" dirty="0"/>
            </a:p>
          </p:txBody>
        </p:sp>
        <p:sp>
          <p:nvSpPr>
            <p:cNvPr id="121" name="TextBox 100"/>
            <p:cNvSpPr txBox="1"/>
            <p:nvPr/>
          </p:nvSpPr>
          <p:spPr>
            <a:xfrm>
              <a:off x="5985838" y="3948518"/>
              <a:ext cx="128816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B8 (B1,2)</a:t>
              </a:r>
              <a:endParaRPr lang="en-US" sz="1400" b="0" dirty="0"/>
            </a:p>
          </p:txBody>
        </p:sp>
        <p:sp>
          <p:nvSpPr>
            <p:cNvPr id="123" name="TextBox 102"/>
            <p:cNvSpPr txBox="1"/>
            <p:nvPr/>
          </p:nvSpPr>
          <p:spPr>
            <a:xfrm>
              <a:off x="4154304" y="4442235"/>
              <a:ext cx="117207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B11 (B1, </a:t>
              </a:r>
              <a:r>
                <a:rPr lang="en-US" sz="1400" b="0" dirty="0"/>
                <a:t>3</a:t>
              </a:r>
              <a:r>
                <a:rPr lang="en-US" sz="1400" b="0" dirty="0" smtClean="0"/>
                <a:t>)</a:t>
              </a:r>
              <a:endParaRPr lang="en-US" sz="1400" b="0" dirty="0"/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2947736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TextBox 213"/>
            <p:cNvSpPr txBox="1"/>
            <p:nvPr/>
          </p:nvSpPr>
          <p:spPr>
            <a:xfrm>
              <a:off x="5585800" y="4551553"/>
              <a:ext cx="121844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B12 (B1, </a:t>
              </a:r>
              <a:r>
                <a:rPr lang="en-US" sz="1400" b="0" dirty="0"/>
                <a:t>3</a:t>
              </a:r>
              <a:r>
                <a:rPr lang="en-US" sz="1400" b="0" dirty="0" smtClean="0"/>
                <a:t>)</a:t>
              </a:r>
              <a:endParaRPr lang="en-US" sz="1400" b="0" dirty="0"/>
            </a:p>
          </p:txBody>
        </p:sp>
        <p:sp>
          <p:nvSpPr>
            <p:cNvPr id="126" name="TextBox 214"/>
            <p:cNvSpPr txBox="1"/>
            <p:nvPr/>
          </p:nvSpPr>
          <p:spPr>
            <a:xfrm>
              <a:off x="6699455" y="4584832"/>
              <a:ext cx="1244086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B13 (B1,3)</a:t>
              </a:r>
              <a:endParaRPr lang="en-US" sz="1400" b="0" dirty="0"/>
            </a:p>
          </p:txBody>
        </p:sp>
      </p:grpSp>
      <p:sp>
        <p:nvSpPr>
          <p:cNvPr id="128" name="Rectangle 4"/>
          <p:cNvSpPr txBox="1">
            <a:spLocks noChangeArrowheads="1"/>
          </p:cNvSpPr>
          <p:nvPr/>
        </p:nvSpPr>
        <p:spPr>
          <a:xfrm>
            <a:off x="308610" y="1428626"/>
            <a:ext cx="9292590" cy="1394610"/>
          </a:xfrm>
          <a:prstGeom prst="rect">
            <a:avLst/>
          </a:prstGeom>
        </p:spPr>
        <p:txBody>
          <a:bodyPr>
            <a:normAutofit/>
          </a:bodyPr>
          <a:lstStyle>
            <a:lvl1pPr marL="384085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761822" indent="-250765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2732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460159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779172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23626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693358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150451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60754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Step4.1: Root Ports. B3 picks the port with the least cost path to the root, ties broken by neighbor bridge with lowest id.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48418" y="3860481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599729" y="3831468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538771" y="3949853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1" name="TextBox 101"/>
          <p:cNvSpPr txBox="1"/>
          <p:nvPr/>
        </p:nvSpPr>
        <p:spPr>
          <a:xfrm>
            <a:off x="3200477" y="5739303"/>
            <a:ext cx="14428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B10 (B1,3)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xmlns="" val="7640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Spanning Tree Construction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29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1396792" y="2960371"/>
            <a:ext cx="7735769" cy="3895794"/>
            <a:chOff x="1563890" y="2549612"/>
            <a:chExt cx="6379651" cy="2751596"/>
          </a:xfrm>
        </p:grpSpPr>
        <p:sp>
          <p:nvSpPr>
            <p:cNvPr id="66" name="Oval 65"/>
            <p:cNvSpPr/>
            <p:nvPr/>
          </p:nvSpPr>
          <p:spPr bwMode="auto">
            <a:xfrm>
              <a:off x="4447934" y="2729440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73355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301917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230479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444793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516231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587669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659107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4019306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5019438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344780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451937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551950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79" name="Straight Connector 78"/>
            <p:cNvCxnSpPr>
              <a:stCxn id="66" idx="3"/>
              <a:endCxn id="67" idx="7"/>
            </p:cNvCxnSpPr>
            <p:nvPr/>
          </p:nvCxnSpPr>
          <p:spPr bwMode="auto">
            <a:xfrm rot="5400000">
              <a:off x="389122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>
              <a:stCxn id="67" idx="3"/>
              <a:endCxn id="68" idx="7"/>
            </p:cNvCxnSpPr>
            <p:nvPr/>
          </p:nvCxnSpPr>
          <p:spPr bwMode="auto">
            <a:xfrm rot="5400000">
              <a:off x="317684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67" idx="6"/>
              <a:endCxn id="70" idx="2"/>
            </p:cNvCxnSpPr>
            <p:nvPr/>
          </p:nvCxnSpPr>
          <p:spPr bwMode="auto">
            <a:xfrm>
              <a:off x="387643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>
              <a:stCxn id="66" idx="5"/>
              <a:endCxn id="71" idx="1"/>
            </p:cNvCxnSpPr>
            <p:nvPr/>
          </p:nvCxnSpPr>
          <p:spPr bwMode="auto">
            <a:xfrm rot="16200000" flipH="1">
              <a:off x="460560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70" idx="6"/>
              <a:endCxn id="71" idx="2"/>
            </p:cNvCxnSpPr>
            <p:nvPr/>
          </p:nvCxnSpPr>
          <p:spPr bwMode="auto">
            <a:xfrm>
              <a:off x="459081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>
              <a:stCxn id="68" idx="3"/>
              <a:endCxn id="69" idx="7"/>
            </p:cNvCxnSpPr>
            <p:nvPr/>
          </p:nvCxnSpPr>
          <p:spPr bwMode="auto">
            <a:xfrm rot="5400000">
              <a:off x="24624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8" idx="5"/>
              <a:endCxn id="76" idx="1"/>
            </p:cNvCxnSpPr>
            <p:nvPr/>
          </p:nvCxnSpPr>
          <p:spPr bwMode="auto">
            <a:xfrm rot="16200000" flipH="1">
              <a:off x="3033969" y="4244433"/>
              <a:ext cx="541914" cy="327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68" idx="6"/>
              <a:endCxn id="74" idx="2"/>
            </p:cNvCxnSpPr>
            <p:nvPr/>
          </p:nvCxnSpPr>
          <p:spPr bwMode="auto">
            <a:xfrm>
              <a:off x="3162050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>
              <a:stCxn id="70" idx="3"/>
              <a:endCxn id="74" idx="0"/>
            </p:cNvCxnSpPr>
            <p:nvPr/>
          </p:nvCxnSpPr>
          <p:spPr bwMode="auto">
            <a:xfrm rot="5400000">
              <a:off x="4019306" y="3565772"/>
              <a:ext cx="520990" cy="3781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>
              <a:stCxn id="70" idx="5"/>
              <a:endCxn id="75" idx="1"/>
            </p:cNvCxnSpPr>
            <p:nvPr/>
          </p:nvCxnSpPr>
          <p:spPr bwMode="auto">
            <a:xfrm rot="16200000" flipH="1">
              <a:off x="4534167" y="3530053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>
              <a:stCxn id="74" idx="6"/>
              <a:endCxn id="75" idx="2"/>
            </p:cNvCxnSpPr>
            <p:nvPr/>
          </p:nvCxnSpPr>
          <p:spPr bwMode="auto">
            <a:xfrm>
              <a:off x="4162182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>
              <a:stCxn id="71" idx="4"/>
              <a:endCxn id="75" idx="0"/>
            </p:cNvCxnSpPr>
            <p:nvPr/>
          </p:nvCxnSpPr>
          <p:spPr bwMode="auto">
            <a:xfrm rot="5400000">
              <a:off x="4912281" y="3693853"/>
              <a:ext cx="500066" cy="1428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>
              <a:stCxn id="71" idx="5"/>
              <a:endCxn id="72" idx="1"/>
            </p:cNvCxnSpPr>
            <p:nvPr/>
          </p:nvCxnSpPr>
          <p:spPr bwMode="auto">
            <a:xfrm rot="16200000" flipH="1">
              <a:off x="531998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>
              <a:stCxn id="74" idx="3"/>
              <a:endCxn id="76" idx="7"/>
            </p:cNvCxnSpPr>
            <p:nvPr/>
          </p:nvCxnSpPr>
          <p:spPr bwMode="auto">
            <a:xfrm rot="5400000">
              <a:off x="3534035" y="4172995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>
              <a:stCxn id="74" idx="4"/>
              <a:endCxn id="77" idx="1"/>
            </p:cNvCxnSpPr>
            <p:nvPr/>
          </p:nvCxnSpPr>
          <p:spPr bwMode="auto">
            <a:xfrm rot="16200000" flipH="1">
              <a:off x="4055025" y="4193919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75" idx="3"/>
              <a:endCxn id="77" idx="0"/>
            </p:cNvCxnSpPr>
            <p:nvPr/>
          </p:nvCxnSpPr>
          <p:spPr bwMode="auto">
            <a:xfrm rot="5400000">
              <a:off x="455509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>
              <a:stCxn id="75" idx="6"/>
              <a:endCxn id="72" idx="2"/>
            </p:cNvCxnSpPr>
            <p:nvPr/>
          </p:nvCxnSpPr>
          <p:spPr bwMode="auto">
            <a:xfrm>
              <a:off x="5162314" y="4086762"/>
              <a:ext cx="7143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>
              <a:stCxn id="72" idx="5"/>
              <a:endCxn id="73" idx="1"/>
            </p:cNvCxnSpPr>
            <p:nvPr/>
          </p:nvCxnSpPr>
          <p:spPr bwMode="auto">
            <a:xfrm rot="16200000" flipH="1">
              <a:off x="60343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>
              <a:stCxn id="72" idx="4"/>
              <a:endCxn id="78" idx="0"/>
            </p:cNvCxnSpPr>
            <p:nvPr/>
          </p:nvCxnSpPr>
          <p:spPr bwMode="auto">
            <a:xfrm rot="5400000">
              <a:off x="5519504" y="4229638"/>
              <a:ext cx="500066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>
              <a:stCxn id="75" idx="5"/>
              <a:endCxn id="78" idx="0"/>
            </p:cNvCxnSpPr>
            <p:nvPr/>
          </p:nvCxnSpPr>
          <p:spPr bwMode="auto">
            <a:xfrm rot="16200000" flipH="1">
              <a:off x="510567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>
              <a:stCxn id="69" idx="6"/>
            </p:cNvCxnSpPr>
            <p:nvPr/>
          </p:nvCxnSpPr>
          <p:spPr bwMode="auto">
            <a:xfrm>
              <a:off x="2447670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76" idx="6"/>
              <a:endCxn id="77" idx="2"/>
            </p:cNvCxnSpPr>
            <p:nvPr/>
          </p:nvCxnSpPr>
          <p:spPr bwMode="auto">
            <a:xfrm>
              <a:off x="3590678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>
              <a:stCxn id="77" idx="6"/>
              <a:endCxn id="78" idx="2"/>
            </p:cNvCxnSpPr>
            <p:nvPr/>
          </p:nvCxnSpPr>
          <p:spPr bwMode="auto">
            <a:xfrm>
              <a:off x="4662248" y="4729704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>
              <a:stCxn id="78" idx="6"/>
              <a:endCxn id="73" idx="2"/>
            </p:cNvCxnSpPr>
            <p:nvPr/>
          </p:nvCxnSpPr>
          <p:spPr bwMode="auto">
            <a:xfrm>
              <a:off x="5662380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1947604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16200000" flipH="1">
              <a:off x="2283870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3090612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16200000" flipH="1">
              <a:off x="342687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4162182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16200000" flipH="1">
              <a:off x="449844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516231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16200000" flipH="1">
              <a:off x="549858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623388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16200000" flipH="1">
              <a:off x="657015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TextBox 92"/>
            <p:cNvSpPr txBox="1"/>
            <p:nvPr/>
          </p:nvSpPr>
          <p:spPr>
            <a:xfrm>
              <a:off x="4343244" y="2549612"/>
              <a:ext cx="12368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 (B1,0)</a:t>
              </a:r>
              <a:endParaRPr lang="en-US" sz="1400" b="0" dirty="0"/>
            </a:p>
          </p:txBody>
        </p:sp>
        <p:sp>
          <p:nvSpPr>
            <p:cNvPr id="114" name="TextBox 93"/>
            <p:cNvSpPr txBox="1"/>
            <p:nvPr/>
          </p:nvSpPr>
          <p:spPr>
            <a:xfrm>
              <a:off x="3019664" y="3272309"/>
              <a:ext cx="110406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B2 (B1,1)</a:t>
              </a:r>
              <a:endParaRPr lang="en-US" sz="1400" b="0" dirty="0"/>
            </a:p>
          </p:txBody>
        </p:sp>
        <p:sp>
          <p:nvSpPr>
            <p:cNvPr id="115" name="TextBox 94"/>
            <p:cNvSpPr txBox="1"/>
            <p:nvPr/>
          </p:nvSpPr>
          <p:spPr>
            <a:xfrm>
              <a:off x="2317499" y="3916226"/>
              <a:ext cx="100811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B5 (B1,2)</a:t>
              </a:r>
              <a:endParaRPr lang="en-US" sz="1400" b="0" dirty="0"/>
            </a:p>
          </p:txBody>
        </p:sp>
        <p:sp>
          <p:nvSpPr>
            <p:cNvPr id="116" name="TextBox 95"/>
            <p:cNvSpPr txBox="1"/>
            <p:nvPr/>
          </p:nvSpPr>
          <p:spPr>
            <a:xfrm>
              <a:off x="1563890" y="4512648"/>
              <a:ext cx="104345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B9 (B1,3)</a:t>
              </a:r>
              <a:endParaRPr lang="en-US" sz="1400" b="0" dirty="0"/>
            </a:p>
          </p:txBody>
        </p:sp>
        <p:sp>
          <p:nvSpPr>
            <p:cNvPr id="117" name="TextBox 96"/>
            <p:cNvSpPr txBox="1"/>
            <p:nvPr/>
          </p:nvSpPr>
          <p:spPr>
            <a:xfrm>
              <a:off x="4122852" y="3167360"/>
              <a:ext cx="109722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B3 (B1,2)</a:t>
              </a:r>
              <a:endParaRPr lang="en-US" sz="1400" b="0" dirty="0"/>
            </a:p>
          </p:txBody>
        </p:sp>
        <p:sp>
          <p:nvSpPr>
            <p:cNvPr id="118" name="TextBox 97"/>
            <p:cNvSpPr txBox="1"/>
            <p:nvPr/>
          </p:nvSpPr>
          <p:spPr>
            <a:xfrm>
              <a:off x="5270603" y="3304601"/>
              <a:ext cx="115212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B4 (B1,1)</a:t>
              </a:r>
              <a:endParaRPr lang="en-US" sz="1400" b="0" dirty="0"/>
            </a:p>
          </p:txBody>
        </p:sp>
        <p:sp>
          <p:nvSpPr>
            <p:cNvPr id="119" name="TextBox 98"/>
            <p:cNvSpPr txBox="1"/>
            <p:nvPr/>
          </p:nvSpPr>
          <p:spPr>
            <a:xfrm>
              <a:off x="3355482" y="3859715"/>
              <a:ext cx="100049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B6 (B1,3)</a:t>
              </a:r>
              <a:endParaRPr lang="en-US" sz="1400" b="0" dirty="0"/>
            </a:p>
          </p:txBody>
        </p:sp>
        <p:sp>
          <p:nvSpPr>
            <p:cNvPr id="120" name="TextBox 99"/>
            <p:cNvSpPr txBox="1"/>
            <p:nvPr/>
          </p:nvSpPr>
          <p:spPr>
            <a:xfrm>
              <a:off x="5082722" y="3900080"/>
              <a:ext cx="102029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B7 (B1,2)</a:t>
              </a:r>
              <a:endParaRPr lang="en-US" sz="1400" b="0" dirty="0"/>
            </a:p>
          </p:txBody>
        </p:sp>
        <p:sp>
          <p:nvSpPr>
            <p:cNvPr id="121" name="TextBox 100"/>
            <p:cNvSpPr txBox="1"/>
            <p:nvPr/>
          </p:nvSpPr>
          <p:spPr>
            <a:xfrm>
              <a:off x="5985838" y="3948518"/>
              <a:ext cx="128816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B8 (B1,2)</a:t>
              </a:r>
              <a:endParaRPr lang="en-US" sz="1400" b="0" dirty="0"/>
            </a:p>
          </p:txBody>
        </p:sp>
        <p:sp>
          <p:nvSpPr>
            <p:cNvPr id="123" name="TextBox 102"/>
            <p:cNvSpPr txBox="1"/>
            <p:nvPr/>
          </p:nvSpPr>
          <p:spPr>
            <a:xfrm>
              <a:off x="4154304" y="4442235"/>
              <a:ext cx="117207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B11 (B1, </a:t>
              </a:r>
              <a:r>
                <a:rPr lang="en-US" sz="1400" b="0" dirty="0"/>
                <a:t>3</a:t>
              </a:r>
              <a:r>
                <a:rPr lang="en-US" sz="1400" b="0" dirty="0" smtClean="0"/>
                <a:t>)</a:t>
              </a:r>
              <a:endParaRPr lang="en-US" sz="1400" b="0" dirty="0"/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2947736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TextBox 213"/>
            <p:cNvSpPr txBox="1"/>
            <p:nvPr/>
          </p:nvSpPr>
          <p:spPr>
            <a:xfrm>
              <a:off x="5585800" y="4551553"/>
              <a:ext cx="121844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B12 (B1, </a:t>
              </a:r>
              <a:r>
                <a:rPr lang="en-US" sz="1400" b="0" dirty="0"/>
                <a:t>3</a:t>
              </a:r>
              <a:r>
                <a:rPr lang="en-US" sz="1400" b="0" dirty="0" smtClean="0"/>
                <a:t>)</a:t>
              </a:r>
              <a:endParaRPr lang="en-US" sz="1400" b="0" dirty="0"/>
            </a:p>
          </p:txBody>
        </p:sp>
        <p:sp>
          <p:nvSpPr>
            <p:cNvPr id="126" name="TextBox 214"/>
            <p:cNvSpPr txBox="1"/>
            <p:nvPr/>
          </p:nvSpPr>
          <p:spPr>
            <a:xfrm>
              <a:off x="6699455" y="4584832"/>
              <a:ext cx="1244086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B13 (B1,3)</a:t>
              </a:r>
              <a:endParaRPr lang="en-US" sz="1400" b="0" dirty="0"/>
            </a:p>
          </p:txBody>
        </p:sp>
      </p:grpSp>
      <p:sp>
        <p:nvSpPr>
          <p:cNvPr id="128" name="Rectangle 4"/>
          <p:cNvSpPr txBox="1">
            <a:spLocks noChangeArrowheads="1"/>
          </p:cNvSpPr>
          <p:nvPr/>
        </p:nvSpPr>
        <p:spPr>
          <a:xfrm>
            <a:off x="308610" y="1428626"/>
            <a:ext cx="9292590" cy="1394610"/>
          </a:xfrm>
          <a:prstGeom prst="rect">
            <a:avLst/>
          </a:prstGeom>
        </p:spPr>
        <p:txBody>
          <a:bodyPr>
            <a:normAutofit/>
          </a:bodyPr>
          <a:lstStyle>
            <a:lvl1pPr marL="384085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761822" indent="-250765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2732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460159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779172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23626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693358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150451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60754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Step4.2: Root Ports. Similar for other bridges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48418" y="3860481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599729" y="3831468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538771" y="3949853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946217" y="4704516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4141878" y="4675504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439598" y="4680506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363105" y="4685508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195043" y="5654265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3322665" y="5568561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949239" y="5516872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838726" y="5623919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125105" y="5606244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0" name="TextBox 101"/>
          <p:cNvSpPr txBox="1"/>
          <p:nvPr/>
        </p:nvSpPr>
        <p:spPr>
          <a:xfrm>
            <a:off x="3200477" y="5739303"/>
            <a:ext cx="14428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B10 (B1,3)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xmlns="" val="205026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Ethernet Address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0040" y="1664231"/>
            <a:ext cx="9612630" cy="393647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zh-CN" sz="2700" dirty="0">
                <a:ea typeface="宋体" pitchFamily="2" charset="-122"/>
              </a:rPr>
              <a:t>Unique 48-bit sequence for each Ethernet (MAC) device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CN" dirty="0">
                <a:ea typeface="宋体" pitchFamily="2" charset="-122"/>
              </a:rPr>
              <a:t>Total of 2</a:t>
            </a:r>
            <a:r>
              <a:rPr lang="en-US" altLang="zh-CN" baseline="30000" dirty="0">
                <a:ea typeface="宋体" pitchFamily="2" charset="-122"/>
              </a:rPr>
              <a:t>48</a:t>
            </a:r>
            <a:r>
              <a:rPr lang="en-US" altLang="zh-CN" dirty="0">
                <a:ea typeface="宋体" pitchFamily="2" charset="-122"/>
              </a:rPr>
              <a:t> = 281,474,976,710,656 addresses!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CN" dirty="0">
                <a:ea typeface="宋体" pitchFamily="2" charset="-122"/>
              </a:rPr>
              <a:t>Current forecasts expect address space exhaustion by ~ 2100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700" dirty="0">
                <a:ea typeface="宋体" pitchFamily="2" charset="-122"/>
              </a:rPr>
              <a:t>MAC address is a global address with </a:t>
            </a:r>
            <a:r>
              <a:rPr lang="en-US" altLang="zh-CN" sz="2700" b="1" i="1" dirty="0">
                <a:ea typeface="宋体" pitchFamily="2" charset="-122"/>
              </a:rPr>
              <a:t>local </a:t>
            </a:r>
            <a:r>
              <a:rPr lang="en-US" altLang="zh-CN" sz="2700" dirty="0">
                <a:ea typeface="宋体" pitchFamily="2" charset="-122"/>
              </a:rPr>
              <a:t>semantics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CN" dirty="0">
                <a:ea typeface="宋体" pitchFamily="2" charset="-122"/>
              </a:rPr>
              <a:t>A “hardware” address – belongs to device (adapter/chipset)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zh-CN" dirty="0">
                <a:ea typeface="宋体" pitchFamily="2" charset="-122"/>
              </a:rPr>
              <a:t>Configuration free (essentially </a:t>
            </a:r>
            <a:r>
              <a:rPr lang="en-US" altLang="zh-CN" dirty="0" smtClean="0">
                <a:ea typeface="宋体" pitchFamily="2" charset="-122"/>
              </a:rPr>
              <a:t>burned in)</a:t>
            </a:r>
            <a:endParaRPr lang="en-US" altLang="zh-CN" dirty="0">
              <a:ea typeface="宋体" pitchFamily="2" charset="-122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zh-CN" dirty="0">
                <a:ea typeface="宋体" pitchFamily="2" charset="-122"/>
              </a:rPr>
              <a:t>Administered by IEEE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zh-CN" dirty="0">
                <a:ea typeface="宋体" pitchFamily="2" charset="-122"/>
              </a:rPr>
              <a:t>Manufacturers allocated portions of MAC address space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zh-CN" dirty="0">
                <a:ea typeface="宋体" pitchFamily="2" charset="-122"/>
              </a:rPr>
              <a:t>Used by Ethernet (802.3), Wi-Fi (802.11), Bluetooth, most 802 networks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63156" y="5304480"/>
            <a:ext cx="8870950" cy="2175459"/>
            <a:chOff x="1023176" y="6104580"/>
            <a:chExt cx="8870950" cy="2175459"/>
          </a:xfrm>
        </p:grpSpPr>
        <p:grpSp>
          <p:nvGrpSpPr>
            <p:cNvPr id="23558" name="Group 23"/>
            <p:cNvGrpSpPr>
              <a:grpSpLocks/>
            </p:cNvGrpSpPr>
            <p:nvPr/>
          </p:nvGrpSpPr>
          <p:grpSpPr bwMode="auto">
            <a:xfrm>
              <a:off x="1276383" y="7281236"/>
              <a:ext cx="3199130" cy="327448"/>
              <a:chOff x="340" y="3838"/>
              <a:chExt cx="1832" cy="182"/>
            </a:xfrm>
          </p:grpSpPr>
          <p:sp>
            <p:nvSpPr>
              <p:cNvPr id="23577" name="Rectangle 11"/>
              <p:cNvSpPr>
                <a:spLocks noChangeArrowheads="1"/>
              </p:cNvSpPr>
              <p:nvPr/>
            </p:nvSpPr>
            <p:spPr bwMode="auto">
              <a:xfrm>
                <a:off x="340" y="3838"/>
                <a:ext cx="227" cy="18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r>
                  <a:rPr lang="en-US" b="0"/>
                  <a:t>b7</a:t>
                </a:r>
              </a:p>
            </p:txBody>
          </p:sp>
          <p:sp>
            <p:nvSpPr>
              <p:cNvPr id="23578" name="Rectangle 12"/>
              <p:cNvSpPr>
                <a:spLocks noChangeArrowheads="1"/>
              </p:cNvSpPr>
              <p:nvPr/>
            </p:nvSpPr>
            <p:spPr bwMode="auto">
              <a:xfrm>
                <a:off x="575" y="3838"/>
                <a:ext cx="227" cy="18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r>
                  <a:rPr lang="en-US" b="0"/>
                  <a:t>b6</a:t>
                </a:r>
              </a:p>
            </p:txBody>
          </p:sp>
          <p:sp>
            <p:nvSpPr>
              <p:cNvPr id="23579" name="Rectangle 17"/>
              <p:cNvSpPr>
                <a:spLocks noChangeArrowheads="1"/>
              </p:cNvSpPr>
              <p:nvPr/>
            </p:nvSpPr>
            <p:spPr bwMode="auto">
              <a:xfrm>
                <a:off x="802" y="3838"/>
                <a:ext cx="227" cy="18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r>
                  <a:rPr lang="en-US" b="0"/>
                  <a:t>b5</a:t>
                </a:r>
              </a:p>
            </p:txBody>
          </p:sp>
          <p:sp>
            <p:nvSpPr>
              <p:cNvPr id="23580" name="Rectangle 18"/>
              <p:cNvSpPr>
                <a:spLocks noChangeArrowheads="1"/>
              </p:cNvSpPr>
              <p:nvPr/>
            </p:nvSpPr>
            <p:spPr bwMode="auto">
              <a:xfrm>
                <a:off x="1029" y="3838"/>
                <a:ext cx="227" cy="18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r>
                  <a:rPr lang="en-US" b="0"/>
                  <a:t>b4</a:t>
                </a:r>
              </a:p>
            </p:txBody>
          </p:sp>
          <p:sp>
            <p:nvSpPr>
              <p:cNvPr id="23581" name="Rectangle 19"/>
              <p:cNvSpPr>
                <a:spLocks noChangeArrowheads="1"/>
              </p:cNvSpPr>
              <p:nvPr/>
            </p:nvSpPr>
            <p:spPr bwMode="auto">
              <a:xfrm>
                <a:off x="1256" y="3838"/>
                <a:ext cx="227" cy="18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r>
                  <a:rPr lang="en-US" b="0"/>
                  <a:t>b3</a:t>
                </a:r>
              </a:p>
            </p:txBody>
          </p:sp>
          <p:sp>
            <p:nvSpPr>
              <p:cNvPr id="23582" name="Rectangle 20"/>
              <p:cNvSpPr>
                <a:spLocks noChangeArrowheads="1"/>
              </p:cNvSpPr>
              <p:nvPr/>
            </p:nvSpPr>
            <p:spPr bwMode="auto">
              <a:xfrm>
                <a:off x="1491" y="3838"/>
                <a:ext cx="227" cy="18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r>
                  <a:rPr lang="en-US" b="0"/>
                  <a:t>b2</a:t>
                </a:r>
              </a:p>
            </p:txBody>
          </p:sp>
          <p:sp>
            <p:nvSpPr>
              <p:cNvPr id="23583" name="Rectangle 21"/>
              <p:cNvSpPr>
                <a:spLocks noChangeArrowheads="1"/>
              </p:cNvSpPr>
              <p:nvPr/>
            </p:nvSpPr>
            <p:spPr bwMode="auto">
              <a:xfrm>
                <a:off x="1718" y="3838"/>
                <a:ext cx="227" cy="18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r>
                  <a:rPr lang="en-US" b="0"/>
                  <a:t>b1</a:t>
                </a:r>
              </a:p>
            </p:txBody>
          </p:sp>
          <p:sp>
            <p:nvSpPr>
              <p:cNvPr id="23584" name="Rectangle 22"/>
              <p:cNvSpPr>
                <a:spLocks noChangeArrowheads="1"/>
              </p:cNvSpPr>
              <p:nvPr/>
            </p:nvSpPr>
            <p:spPr bwMode="auto">
              <a:xfrm>
                <a:off x="1945" y="3838"/>
                <a:ext cx="227" cy="18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r>
                  <a:rPr lang="en-US" b="0"/>
                  <a:t>b0</a:t>
                </a:r>
              </a:p>
            </p:txBody>
          </p:sp>
        </p:grpSp>
        <p:sp>
          <p:nvSpPr>
            <p:cNvPr id="23559" name="Line 24"/>
            <p:cNvSpPr>
              <a:spLocks noChangeShapeType="1"/>
            </p:cNvSpPr>
            <p:nvPr/>
          </p:nvSpPr>
          <p:spPr bwMode="auto">
            <a:xfrm>
              <a:off x="2036002" y="6383451"/>
              <a:ext cx="38819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23560" name="Line 25"/>
            <p:cNvSpPr>
              <a:spLocks noChangeShapeType="1"/>
            </p:cNvSpPr>
            <p:nvPr/>
          </p:nvSpPr>
          <p:spPr bwMode="auto">
            <a:xfrm>
              <a:off x="5980781" y="6383451"/>
              <a:ext cx="3881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grpSp>
          <p:nvGrpSpPr>
            <p:cNvPr id="23561" name="Group 43"/>
            <p:cNvGrpSpPr>
              <a:grpSpLocks/>
            </p:cNvGrpSpPr>
            <p:nvPr/>
          </p:nvGrpSpPr>
          <p:grpSpPr bwMode="auto">
            <a:xfrm>
              <a:off x="1973136" y="6464414"/>
              <a:ext cx="7920990" cy="653098"/>
              <a:chOff x="657" y="3203"/>
              <a:chExt cx="4536" cy="363"/>
            </a:xfrm>
          </p:grpSpPr>
          <p:grpSp>
            <p:nvGrpSpPr>
              <p:cNvPr id="23570" name="Group 10"/>
              <p:cNvGrpSpPr>
                <a:grpSpLocks/>
              </p:cNvGrpSpPr>
              <p:nvPr/>
            </p:nvGrpSpPr>
            <p:grpSpPr bwMode="auto">
              <a:xfrm>
                <a:off x="657" y="3203"/>
                <a:ext cx="4536" cy="363"/>
                <a:chOff x="521" y="3294"/>
                <a:chExt cx="4536" cy="363"/>
              </a:xfrm>
            </p:grpSpPr>
            <p:sp>
              <p:nvSpPr>
                <p:cNvPr id="23573" name="Rectangle 6"/>
                <p:cNvSpPr>
                  <a:spLocks noChangeArrowheads="1"/>
                </p:cNvSpPr>
                <p:nvPr/>
              </p:nvSpPr>
              <p:spPr bwMode="auto">
                <a:xfrm>
                  <a:off x="521" y="3294"/>
                  <a:ext cx="1134" cy="363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3574" name="Rectangle 7"/>
                <p:cNvSpPr>
                  <a:spLocks noChangeArrowheads="1"/>
                </p:cNvSpPr>
                <p:nvPr/>
              </p:nvSpPr>
              <p:spPr bwMode="auto">
                <a:xfrm>
                  <a:off x="1655" y="3294"/>
                  <a:ext cx="1134" cy="363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3575" name="Rectangle 8"/>
                <p:cNvSpPr>
                  <a:spLocks noChangeArrowheads="1"/>
                </p:cNvSpPr>
                <p:nvPr/>
              </p:nvSpPr>
              <p:spPr bwMode="auto">
                <a:xfrm>
                  <a:off x="2789" y="3294"/>
                  <a:ext cx="1134" cy="363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3576" name="Rectangle 9"/>
                <p:cNvSpPr>
                  <a:spLocks noChangeArrowheads="1"/>
                </p:cNvSpPr>
                <p:nvPr/>
              </p:nvSpPr>
              <p:spPr bwMode="auto">
                <a:xfrm>
                  <a:off x="3923" y="3294"/>
                  <a:ext cx="1134" cy="363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sp>
            <p:nvSpPr>
              <p:cNvPr id="23571" name="Text Box 38"/>
              <p:cNvSpPr txBox="1">
                <a:spLocks noChangeArrowheads="1"/>
              </p:cNvSpPr>
              <p:nvPr/>
            </p:nvSpPr>
            <p:spPr bwMode="auto">
              <a:xfrm>
                <a:off x="703" y="3264"/>
                <a:ext cx="2222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b="0"/>
                  <a:t>Organizationally Unique Identifier</a:t>
                </a:r>
              </a:p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b="0"/>
                  <a:t>(OUI)</a:t>
                </a:r>
              </a:p>
            </p:txBody>
          </p:sp>
          <p:sp>
            <p:nvSpPr>
              <p:cNvPr id="23572" name="Text Box 39"/>
              <p:cNvSpPr txBox="1">
                <a:spLocks noChangeArrowheads="1"/>
              </p:cNvSpPr>
              <p:nvPr/>
            </p:nvSpPr>
            <p:spPr bwMode="auto">
              <a:xfrm>
                <a:off x="3061" y="3294"/>
                <a:ext cx="2042" cy="1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/>
                  <a:t>NIC Specific</a:t>
                </a:r>
              </a:p>
            </p:txBody>
          </p:sp>
        </p:grpSp>
        <p:sp>
          <p:nvSpPr>
            <p:cNvPr id="23562" name="Text Box 41"/>
            <p:cNvSpPr txBox="1">
              <a:spLocks noChangeArrowheads="1"/>
            </p:cNvSpPr>
            <p:nvPr/>
          </p:nvSpPr>
          <p:spPr bwMode="auto">
            <a:xfrm>
              <a:off x="7138544" y="6104580"/>
              <a:ext cx="1583849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3 bytes</a:t>
              </a:r>
            </a:p>
          </p:txBody>
        </p:sp>
        <p:sp>
          <p:nvSpPr>
            <p:cNvPr id="23563" name="Text Box 42"/>
            <p:cNvSpPr txBox="1">
              <a:spLocks noChangeArrowheads="1"/>
            </p:cNvSpPr>
            <p:nvPr/>
          </p:nvSpPr>
          <p:spPr bwMode="auto">
            <a:xfrm>
              <a:off x="3178049" y="6104580"/>
              <a:ext cx="1583849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/>
                <a:t>3 bytes</a:t>
              </a:r>
            </a:p>
          </p:txBody>
        </p:sp>
        <p:sp>
          <p:nvSpPr>
            <p:cNvPr id="23564" name="Line 44"/>
            <p:cNvSpPr>
              <a:spLocks noChangeShapeType="1"/>
            </p:cNvSpPr>
            <p:nvPr/>
          </p:nvSpPr>
          <p:spPr bwMode="auto">
            <a:xfrm flipH="1">
              <a:off x="1276383" y="7117511"/>
              <a:ext cx="712470" cy="1637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23565" name="Line 45"/>
            <p:cNvSpPr>
              <a:spLocks noChangeShapeType="1"/>
            </p:cNvSpPr>
            <p:nvPr/>
          </p:nvSpPr>
          <p:spPr bwMode="auto">
            <a:xfrm>
              <a:off x="3969101" y="7117511"/>
              <a:ext cx="476726" cy="1637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23566" name="Line 46"/>
            <p:cNvSpPr>
              <a:spLocks noChangeShapeType="1"/>
            </p:cNvSpPr>
            <p:nvPr/>
          </p:nvSpPr>
          <p:spPr bwMode="auto">
            <a:xfrm flipH="1">
              <a:off x="4461543" y="7443160"/>
              <a:ext cx="4749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23567" name="Text Box 47"/>
            <p:cNvSpPr txBox="1">
              <a:spLocks noChangeArrowheads="1"/>
            </p:cNvSpPr>
            <p:nvPr/>
          </p:nvSpPr>
          <p:spPr bwMode="auto">
            <a:xfrm>
              <a:off x="5077969" y="7283035"/>
              <a:ext cx="1583849" cy="3600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40000"/>
                </a:lnSpc>
                <a:spcBef>
                  <a:spcPct val="50000"/>
                </a:spcBef>
              </a:pPr>
              <a:r>
                <a:rPr lang="en-US" b="0"/>
                <a:t>0 – unicast</a:t>
              </a:r>
            </a:p>
            <a:p>
              <a:pPr algn="l">
                <a:lnSpc>
                  <a:spcPct val="40000"/>
                </a:lnSpc>
                <a:spcBef>
                  <a:spcPct val="50000"/>
                </a:spcBef>
              </a:pPr>
              <a:r>
                <a:rPr lang="en-US" b="0"/>
                <a:t>1 – multicast</a:t>
              </a:r>
            </a:p>
          </p:txBody>
        </p:sp>
        <p:sp>
          <p:nvSpPr>
            <p:cNvPr id="23568" name="Text Box 48"/>
            <p:cNvSpPr txBox="1">
              <a:spLocks noChangeArrowheads="1"/>
            </p:cNvSpPr>
            <p:nvPr/>
          </p:nvSpPr>
          <p:spPr bwMode="auto">
            <a:xfrm>
              <a:off x="1023176" y="7919940"/>
              <a:ext cx="2851627" cy="3600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40000"/>
                </a:lnSpc>
                <a:spcBef>
                  <a:spcPct val="50000"/>
                </a:spcBef>
              </a:pPr>
              <a:r>
                <a:rPr lang="en-US" b="0" dirty="0"/>
                <a:t>0 – Globally unique</a:t>
              </a:r>
            </a:p>
            <a:p>
              <a:pPr algn="l">
                <a:lnSpc>
                  <a:spcPct val="40000"/>
                </a:lnSpc>
                <a:spcBef>
                  <a:spcPct val="50000"/>
                </a:spcBef>
              </a:pPr>
              <a:r>
                <a:rPr lang="en-US" b="0" dirty="0"/>
                <a:t>1 – Locally administered</a:t>
              </a:r>
            </a:p>
          </p:txBody>
        </p:sp>
        <p:sp>
          <p:nvSpPr>
            <p:cNvPr id="23569" name="Line 49"/>
            <p:cNvSpPr>
              <a:spLocks noChangeShapeType="1"/>
            </p:cNvSpPr>
            <p:nvPr/>
          </p:nvSpPr>
          <p:spPr bwMode="auto">
            <a:xfrm flipV="1">
              <a:off x="3178049" y="7606884"/>
              <a:ext cx="712470" cy="2446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Spanning Tree Construction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1396792" y="2960371"/>
            <a:ext cx="7735769" cy="3895794"/>
            <a:chOff x="1563890" y="2549612"/>
            <a:chExt cx="6379651" cy="2751596"/>
          </a:xfrm>
        </p:grpSpPr>
        <p:sp>
          <p:nvSpPr>
            <p:cNvPr id="66" name="Oval 65"/>
            <p:cNvSpPr/>
            <p:nvPr/>
          </p:nvSpPr>
          <p:spPr bwMode="auto">
            <a:xfrm>
              <a:off x="4447934" y="2729440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73355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301917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230479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444793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5162314" y="3372382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5876694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659107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4019306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5019438" y="4015324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344780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4519372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5519504" y="4658266"/>
              <a:ext cx="142876" cy="1428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79" name="Straight Connector 78"/>
            <p:cNvCxnSpPr>
              <a:stCxn id="66" idx="3"/>
              <a:endCxn id="67" idx="7"/>
            </p:cNvCxnSpPr>
            <p:nvPr/>
          </p:nvCxnSpPr>
          <p:spPr bwMode="auto">
            <a:xfrm rot="5400000">
              <a:off x="389122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>
              <a:stCxn id="67" idx="3"/>
              <a:endCxn id="68" idx="7"/>
            </p:cNvCxnSpPr>
            <p:nvPr/>
          </p:nvCxnSpPr>
          <p:spPr bwMode="auto">
            <a:xfrm rot="5400000">
              <a:off x="317684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67" idx="6"/>
              <a:endCxn id="70" idx="2"/>
            </p:cNvCxnSpPr>
            <p:nvPr/>
          </p:nvCxnSpPr>
          <p:spPr bwMode="auto">
            <a:xfrm>
              <a:off x="387643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>
              <a:stCxn id="66" idx="5"/>
              <a:endCxn id="71" idx="1"/>
            </p:cNvCxnSpPr>
            <p:nvPr/>
          </p:nvCxnSpPr>
          <p:spPr bwMode="auto">
            <a:xfrm rot="16200000" flipH="1">
              <a:off x="4605605" y="2815673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70" idx="6"/>
              <a:endCxn id="71" idx="2"/>
            </p:cNvCxnSpPr>
            <p:nvPr/>
          </p:nvCxnSpPr>
          <p:spPr bwMode="auto">
            <a:xfrm>
              <a:off x="4590810" y="3443820"/>
              <a:ext cx="57150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>
              <a:stCxn id="68" idx="3"/>
              <a:endCxn id="69" idx="7"/>
            </p:cNvCxnSpPr>
            <p:nvPr/>
          </p:nvCxnSpPr>
          <p:spPr bwMode="auto">
            <a:xfrm rot="5400000">
              <a:off x="24624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8" idx="5"/>
              <a:endCxn id="76" idx="1"/>
            </p:cNvCxnSpPr>
            <p:nvPr/>
          </p:nvCxnSpPr>
          <p:spPr bwMode="auto">
            <a:xfrm rot="16200000" flipH="1">
              <a:off x="3033969" y="4244433"/>
              <a:ext cx="541914" cy="327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68" idx="6"/>
              <a:endCxn id="74" idx="2"/>
            </p:cNvCxnSpPr>
            <p:nvPr/>
          </p:nvCxnSpPr>
          <p:spPr bwMode="auto">
            <a:xfrm>
              <a:off x="3162050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>
              <a:stCxn id="70" idx="3"/>
              <a:endCxn id="74" idx="0"/>
            </p:cNvCxnSpPr>
            <p:nvPr/>
          </p:nvCxnSpPr>
          <p:spPr bwMode="auto">
            <a:xfrm rot="5400000">
              <a:off x="4019306" y="3565772"/>
              <a:ext cx="520990" cy="3781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>
              <a:stCxn id="70" idx="5"/>
              <a:endCxn id="75" idx="1"/>
            </p:cNvCxnSpPr>
            <p:nvPr/>
          </p:nvCxnSpPr>
          <p:spPr bwMode="auto">
            <a:xfrm rot="16200000" flipH="1">
              <a:off x="4534167" y="3530053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>
              <a:stCxn id="74" idx="6"/>
              <a:endCxn id="75" idx="2"/>
            </p:cNvCxnSpPr>
            <p:nvPr/>
          </p:nvCxnSpPr>
          <p:spPr bwMode="auto">
            <a:xfrm>
              <a:off x="4162182" y="4086762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>
              <a:stCxn id="71" idx="4"/>
              <a:endCxn id="75" idx="0"/>
            </p:cNvCxnSpPr>
            <p:nvPr/>
          </p:nvCxnSpPr>
          <p:spPr bwMode="auto">
            <a:xfrm rot="5400000">
              <a:off x="4912281" y="3693853"/>
              <a:ext cx="500066" cy="1428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>
              <a:stCxn id="71" idx="5"/>
              <a:endCxn id="72" idx="1"/>
            </p:cNvCxnSpPr>
            <p:nvPr/>
          </p:nvCxnSpPr>
          <p:spPr bwMode="auto">
            <a:xfrm rot="16200000" flipH="1">
              <a:off x="5319985" y="3458615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>
              <a:stCxn id="74" idx="3"/>
              <a:endCxn id="76" idx="7"/>
            </p:cNvCxnSpPr>
            <p:nvPr/>
          </p:nvCxnSpPr>
          <p:spPr bwMode="auto">
            <a:xfrm rot="5400000">
              <a:off x="3534035" y="4172995"/>
              <a:ext cx="541914" cy="4704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>
              <a:stCxn id="74" idx="4"/>
              <a:endCxn id="77" idx="1"/>
            </p:cNvCxnSpPr>
            <p:nvPr/>
          </p:nvCxnSpPr>
          <p:spPr bwMode="auto">
            <a:xfrm rot="16200000" flipH="1">
              <a:off x="4055025" y="4193919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75" idx="3"/>
              <a:endCxn id="77" idx="0"/>
            </p:cNvCxnSpPr>
            <p:nvPr/>
          </p:nvCxnSpPr>
          <p:spPr bwMode="auto">
            <a:xfrm rot="5400000">
              <a:off x="455509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>
              <a:stCxn id="75" idx="6"/>
              <a:endCxn id="72" idx="2"/>
            </p:cNvCxnSpPr>
            <p:nvPr/>
          </p:nvCxnSpPr>
          <p:spPr bwMode="auto">
            <a:xfrm>
              <a:off x="5162314" y="4086762"/>
              <a:ext cx="7143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>
              <a:stCxn id="72" idx="5"/>
              <a:endCxn id="73" idx="1"/>
            </p:cNvCxnSpPr>
            <p:nvPr/>
          </p:nvCxnSpPr>
          <p:spPr bwMode="auto">
            <a:xfrm rot="16200000" flipH="1">
              <a:off x="6034365" y="4101557"/>
              <a:ext cx="541914" cy="6133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>
              <a:stCxn id="72" idx="4"/>
              <a:endCxn id="78" idx="0"/>
            </p:cNvCxnSpPr>
            <p:nvPr/>
          </p:nvCxnSpPr>
          <p:spPr bwMode="auto">
            <a:xfrm rot="5400000">
              <a:off x="5519504" y="4229638"/>
              <a:ext cx="500066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>
              <a:stCxn id="75" idx="5"/>
              <a:endCxn id="78" idx="0"/>
            </p:cNvCxnSpPr>
            <p:nvPr/>
          </p:nvCxnSpPr>
          <p:spPr bwMode="auto">
            <a:xfrm rot="16200000" flipH="1">
              <a:off x="5105671" y="4172995"/>
              <a:ext cx="520990" cy="4495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>
              <a:stCxn id="69" idx="6"/>
            </p:cNvCxnSpPr>
            <p:nvPr/>
          </p:nvCxnSpPr>
          <p:spPr bwMode="auto">
            <a:xfrm>
              <a:off x="2447670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76" idx="6"/>
              <a:endCxn id="77" idx="2"/>
            </p:cNvCxnSpPr>
            <p:nvPr/>
          </p:nvCxnSpPr>
          <p:spPr bwMode="auto">
            <a:xfrm>
              <a:off x="3590678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>
              <a:stCxn id="77" idx="6"/>
              <a:endCxn id="78" idx="2"/>
            </p:cNvCxnSpPr>
            <p:nvPr/>
          </p:nvCxnSpPr>
          <p:spPr bwMode="auto">
            <a:xfrm>
              <a:off x="4662248" y="4729704"/>
              <a:ext cx="85725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>
              <a:stCxn id="78" idx="6"/>
              <a:endCxn id="73" idx="2"/>
            </p:cNvCxnSpPr>
            <p:nvPr/>
          </p:nvCxnSpPr>
          <p:spPr bwMode="auto">
            <a:xfrm>
              <a:off x="5662380" y="4729704"/>
              <a:ext cx="92869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1947604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16200000" flipH="1">
              <a:off x="2283870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3090612" y="4921993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16200000" flipH="1">
              <a:off x="342687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4162182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16200000" flipH="1">
              <a:off x="4498448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516231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16200000" flipH="1">
              <a:off x="549858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6233884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16200000" flipH="1">
              <a:off x="6570150" y="4923094"/>
              <a:ext cx="520990" cy="2352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TextBox 92"/>
            <p:cNvSpPr txBox="1"/>
            <p:nvPr/>
          </p:nvSpPr>
          <p:spPr>
            <a:xfrm>
              <a:off x="4343244" y="2549612"/>
              <a:ext cx="12368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 (B1,0)</a:t>
              </a:r>
              <a:endParaRPr lang="en-US" sz="1400" b="0" dirty="0"/>
            </a:p>
          </p:txBody>
        </p:sp>
        <p:sp>
          <p:nvSpPr>
            <p:cNvPr id="114" name="TextBox 93"/>
            <p:cNvSpPr txBox="1"/>
            <p:nvPr/>
          </p:nvSpPr>
          <p:spPr>
            <a:xfrm>
              <a:off x="3019664" y="3272309"/>
              <a:ext cx="110406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B2 (B1,1)</a:t>
              </a:r>
              <a:endParaRPr lang="en-US" sz="1400" b="0" dirty="0"/>
            </a:p>
          </p:txBody>
        </p:sp>
        <p:sp>
          <p:nvSpPr>
            <p:cNvPr id="115" name="TextBox 94"/>
            <p:cNvSpPr txBox="1"/>
            <p:nvPr/>
          </p:nvSpPr>
          <p:spPr>
            <a:xfrm>
              <a:off x="2317499" y="3916226"/>
              <a:ext cx="100811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B5 (B1,2)</a:t>
              </a:r>
              <a:endParaRPr lang="en-US" sz="1400" b="0" dirty="0"/>
            </a:p>
          </p:txBody>
        </p:sp>
        <p:sp>
          <p:nvSpPr>
            <p:cNvPr id="116" name="TextBox 95"/>
            <p:cNvSpPr txBox="1"/>
            <p:nvPr/>
          </p:nvSpPr>
          <p:spPr>
            <a:xfrm>
              <a:off x="1563890" y="4512648"/>
              <a:ext cx="1043452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B9 (B1,3)</a:t>
              </a:r>
              <a:endParaRPr lang="en-US" sz="1400" b="0" dirty="0"/>
            </a:p>
          </p:txBody>
        </p:sp>
        <p:sp>
          <p:nvSpPr>
            <p:cNvPr id="117" name="TextBox 96"/>
            <p:cNvSpPr txBox="1"/>
            <p:nvPr/>
          </p:nvSpPr>
          <p:spPr>
            <a:xfrm>
              <a:off x="4122852" y="3167360"/>
              <a:ext cx="1097220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B3 (B1,2)</a:t>
              </a:r>
              <a:endParaRPr lang="en-US" sz="1400" b="0" dirty="0"/>
            </a:p>
          </p:txBody>
        </p:sp>
        <p:sp>
          <p:nvSpPr>
            <p:cNvPr id="118" name="TextBox 97"/>
            <p:cNvSpPr txBox="1"/>
            <p:nvPr/>
          </p:nvSpPr>
          <p:spPr>
            <a:xfrm>
              <a:off x="5270603" y="3304601"/>
              <a:ext cx="115212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B4 (B1,1)</a:t>
              </a:r>
              <a:endParaRPr lang="en-US" sz="1400" b="0" dirty="0"/>
            </a:p>
          </p:txBody>
        </p:sp>
        <p:sp>
          <p:nvSpPr>
            <p:cNvPr id="119" name="TextBox 98"/>
            <p:cNvSpPr txBox="1"/>
            <p:nvPr/>
          </p:nvSpPr>
          <p:spPr>
            <a:xfrm>
              <a:off x="3355482" y="3859715"/>
              <a:ext cx="100049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B6 (B1,3)</a:t>
              </a:r>
              <a:endParaRPr lang="en-US" sz="1400" b="0" dirty="0"/>
            </a:p>
          </p:txBody>
        </p:sp>
        <p:sp>
          <p:nvSpPr>
            <p:cNvPr id="120" name="TextBox 99"/>
            <p:cNvSpPr txBox="1"/>
            <p:nvPr/>
          </p:nvSpPr>
          <p:spPr>
            <a:xfrm>
              <a:off x="5082722" y="3900080"/>
              <a:ext cx="102029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B7 (B1,2)</a:t>
              </a:r>
              <a:endParaRPr lang="en-US" sz="1400" b="0" dirty="0"/>
            </a:p>
          </p:txBody>
        </p:sp>
        <p:sp>
          <p:nvSpPr>
            <p:cNvPr id="121" name="TextBox 100"/>
            <p:cNvSpPr txBox="1"/>
            <p:nvPr/>
          </p:nvSpPr>
          <p:spPr>
            <a:xfrm>
              <a:off x="5985838" y="3948518"/>
              <a:ext cx="1288164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B8 (B1,2)</a:t>
              </a:r>
              <a:endParaRPr lang="en-US" sz="1400" b="0" dirty="0"/>
            </a:p>
          </p:txBody>
        </p:sp>
        <p:sp>
          <p:nvSpPr>
            <p:cNvPr id="123" name="TextBox 102"/>
            <p:cNvSpPr txBox="1"/>
            <p:nvPr/>
          </p:nvSpPr>
          <p:spPr>
            <a:xfrm>
              <a:off x="4154304" y="4442235"/>
              <a:ext cx="117207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B11 (B1, </a:t>
              </a:r>
              <a:r>
                <a:rPr lang="en-US" sz="1400" b="0" dirty="0"/>
                <a:t>3</a:t>
              </a:r>
              <a:r>
                <a:rPr lang="en-US" sz="1400" b="0" dirty="0" smtClean="0"/>
                <a:t>)</a:t>
              </a:r>
              <a:endParaRPr lang="en-US" sz="1400" b="0" dirty="0"/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2947736" y="4729704"/>
              <a:ext cx="50006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TextBox 213"/>
            <p:cNvSpPr txBox="1"/>
            <p:nvPr/>
          </p:nvSpPr>
          <p:spPr>
            <a:xfrm>
              <a:off x="5585800" y="4559561"/>
              <a:ext cx="1218448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B12 (B1, </a:t>
              </a:r>
              <a:r>
                <a:rPr lang="en-US" sz="1400" b="0" dirty="0"/>
                <a:t>3</a:t>
              </a:r>
              <a:r>
                <a:rPr lang="en-US" sz="1400" b="0" dirty="0" smtClean="0"/>
                <a:t>)</a:t>
              </a:r>
              <a:endParaRPr lang="en-US" sz="1400" b="0" dirty="0"/>
            </a:p>
          </p:txBody>
        </p:sp>
        <p:sp>
          <p:nvSpPr>
            <p:cNvPr id="126" name="TextBox 214"/>
            <p:cNvSpPr txBox="1"/>
            <p:nvPr/>
          </p:nvSpPr>
          <p:spPr>
            <a:xfrm>
              <a:off x="6699455" y="4584832"/>
              <a:ext cx="1244086" cy="217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sz="1400" b="0" dirty="0" smtClean="0"/>
                <a:t>B13 (B1,3)</a:t>
              </a:r>
              <a:endParaRPr lang="en-US" sz="1400" b="0" dirty="0"/>
            </a:p>
          </p:txBody>
        </p:sp>
      </p:grpSp>
      <p:sp>
        <p:nvSpPr>
          <p:cNvPr id="128" name="Rectangle 4"/>
          <p:cNvSpPr txBox="1">
            <a:spLocks noChangeArrowheads="1"/>
          </p:cNvSpPr>
          <p:nvPr/>
        </p:nvSpPr>
        <p:spPr>
          <a:xfrm>
            <a:off x="194221" y="1428626"/>
            <a:ext cx="9864179" cy="1394610"/>
          </a:xfrm>
          <a:prstGeom prst="rect">
            <a:avLst/>
          </a:prstGeom>
        </p:spPr>
        <p:txBody>
          <a:bodyPr>
            <a:normAutofit/>
          </a:bodyPr>
          <a:lstStyle>
            <a:lvl1pPr marL="384085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761822" indent="-250765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2732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460159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779172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23626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693358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150451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60754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Step5: Designated Ports. All ports opposite RPs are DPs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48418" y="3860481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599729" y="3831468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538771" y="3949853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946217" y="4704516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4141878" y="4675504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428258" y="4725859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363105" y="4685508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195043" y="5654265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3322665" y="5568561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949239" y="5516872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838726" y="5623919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125105" y="5606244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924324" y="3269556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430356" y="3274559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049785" y="4050565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635195" y="4214303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547362" y="4253320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538908" y="4360367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5861404" y="4286002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5548872" y="5186730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5168302" y="5191732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6760856" y="5174058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3069065" y="5213076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2767873" y="5138710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2" name="TextBox 101"/>
          <p:cNvSpPr txBox="1"/>
          <p:nvPr/>
        </p:nvSpPr>
        <p:spPr>
          <a:xfrm>
            <a:off x="3200477" y="5727965"/>
            <a:ext cx="14428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B10 (B1,3)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xmlns="" val="35340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Spanning Tree Construction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6" name="Oval 65"/>
          <p:cNvSpPr/>
          <p:nvPr/>
        </p:nvSpPr>
        <p:spPr bwMode="auto">
          <a:xfrm>
            <a:off x="4893895" y="3214977"/>
            <a:ext cx="173247" cy="20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4027660" y="4125274"/>
            <a:ext cx="173247" cy="20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3161426" y="5035572"/>
            <a:ext cx="173247" cy="20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2295189" y="5945868"/>
            <a:ext cx="173247" cy="20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4893895" y="4125274"/>
            <a:ext cx="173247" cy="20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5760131" y="4125274"/>
            <a:ext cx="173247" cy="20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6626366" y="5035572"/>
            <a:ext cx="173247" cy="20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7492602" y="5945868"/>
            <a:ext cx="173247" cy="20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4374154" y="5035572"/>
            <a:ext cx="173247" cy="20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5586883" y="5035572"/>
            <a:ext cx="173247" cy="20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3681166" y="5945868"/>
            <a:ext cx="173247" cy="20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4980519" y="5945868"/>
            <a:ext cx="173247" cy="20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6193248" y="5945868"/>
            <a:ext cx="173247" cy="2022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79" name="Straight Connector 78"/>
          <p:cNvCxnSpPr>
            <a:stCxn id="66" idx="3"/>
            <a:endCxn id="67" idx="7"/>
          </p:cNvCxnSpPr>
          <p:nvPr/>
        </p:nvCxnSpPr>
        <p:spPr bwMode="auto">
          <a:xfrm rot="5400000">
            <a:off x="4163772" y="3399405"/>
            <a:ext cx="767258" cy="7437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stCxn id="67" idx="3"/>
            <a:endCxn id="68" idx="7"/>
          </p:cNvCxnSpPr>
          <p:nvPr/>
        </p:nvCxnSpPr>
        <p:spPr bwMode="auto">
          <a:xfrm rot="5400000">
            <a:off x="3297537" y="4309701"/>
            <a:ext cx="767258" cy="7437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67" idx="6"/>
            <a:endCxn id="70" idx="2"/>
          </p:cNvCxnSpPr>
          <p:nvPr/>
        </p:nvCxnSpPr>
        <p:spPr bwMode="auto">
          <a:xfrm>
            <a:off x="4200907" y="4226418"/>
            <a:ext cx="69298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stCxn id="66" idx="5"/>
            <a:endCxn id="71" idx="1"/>
          </p:cNvCxnSpPr>
          <p:nvPr/>
        </p:nvCxnSpPr>
        <p:spPr bwMode="auto">
          <a:xfrm rot="16200000" flipH="1">
            <a:off x="5030007" y="3399405"/>
            <a:ext cx="767258" cy="7437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endCxn id="71" idx="2"/>
          </p:cNvCxnSpPr>
          <p:nvPr/>
        </p:nvCxnSpPr>
        <p:spPr bwMode="auto">
          <a:xfrm flipV="1">
            <a:off x="5284675" y="4226418"/>
            <a:ext cx="475456" cy="64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>
            <a:stCxn id="68" idx="3"/>
            <a:endCxn id="69" idx="7"/>
          </p:cNvCxnSpPr>
          <p:nvPr/>
        </p:nvCxnSpPr>
        <p:spPr bwMode="auto">
          <a:xfrm rot="5400000">
            <a:off x="2431301" y="5219998"/>
            <a:ext cx="767258" cy="7437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8" idx="5"/>
            <a:endCxn id="76" idx="1"/>
          </p:cNvCxnSpPr>
          <p:nvPr/>
        </p:nvCxnSpPr>
        <p:spPr bwMode="auto">
          <a:xfrm rot="16200000" flipH="1">
            <a:off x="3124290" y="5393245"/>
            <a:ext cx="767258" cy="3972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>
            <a:stCxn id="68" idx="6"/>
          </p:cNvCxnSpPr>
          <p:nvPr/>
        </p:nvCxnSpPr>
        <p:spPr bwMode="auto">
          <a:xfrm flipV="1">
            <a:off x="3334673" y="5136247"/>
            <a:ext cx="600237" cy="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70" idx="3"/>
            <a:endCxn id="74" idx="0"/>
          </p:cNvCxnSpPr>
          <p:nvPr/>
        </p:nvCxnSpPr>
        <p:spPr bwMode="auto">
          <a:xfrm rot="5400000">
            <a:off x="4321206" y="4437509"/>
            <a:ext cx="737633" cy="458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>
            <a:stCxn id="70" idx="5"/>
          </p:cNvCxnSpPr>
          <p:nvPr/>
        </p:nvCxnSpPr>
        <p:spPr bwMode="auto">
          <a:xfrm>
            <a:off x="5041771" y="4297938"/>
            <a:ext cx="431846" cy="5704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endCxn id="75" idx="2"/>
          </p:cNvCxnSpPr>
          <p:nvPr/>
        </p:nvCxnSpPr>
        <p:spPr bwMode="auto">
          <a:xfrm>
            <a:off x="4910132" y="5113570"/>
            <a:ext cx="676751" cy="23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>
            <a:stCxn id="71" idx="4"/>
            <a:endCxn id="75" idx="0"/>
          </p:cNvCxnSpPr>
          <p:nvPr/>
        </p:nvCxnSpPr>
        <p:spPr bwMode="auto">
          <a:xfrm rot="5400000">
            <a:off x="5406126" y="4594942"/>
            <a:ext cx="708009" cy="1732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71" idx="5"/>
            <a:endCxn id="72" idx="1"/>
          </p:cNvCxnSpPr>
          <p:nvPr/>
        </p:nvCxnSpPr>
        <p:spPr bwMode="auto">
          <a:xfrm rot="16200000" flipH="1">
            <a:off x="5896243" y="4309701"/>
            <a:ext cx="767258" cy="7437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>
            <a:stCxn id="74" idx="3"/>
          </p:cNvCxnSpPr>
          <p:nvPr/>
        </p:nvCxnSpPr>
        <p:spPr bwMode="auto">
          <a:xfrm flipH="1">
            <a:off x="4048308" y="5208236"/>
            <a:ext cx="351217" cy="5062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stCxn id="74" idx="4"/>
          </p:cNvCxnSpPr>
          <p:nvPr/>
        </p:nvCxnSpPr>
        <p:spPr bwMode="auto">
          <a:xfrm>
            <a:off x="4460778" y="5237860"/>
            <a:ext cx="290597" cy="4199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75" idx="3"/>
            <a:endCxn id="77" idx="0"/>
          </p:cNvCxnSpPr>
          <p:nvPr/>
        </p:nvCxnSpPr>
        <p:spPr bwMode="auto">
          <a:xfrm rot="5400000">
            <a:off x="4970882" y="5304495"/>
            <a:ext cx="737633" cy="5451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75" idx="6"/>
          </p:cNvCxnSpPr>
          <p:nvPr/>
        </p:nvCxnSpPr>
        <p:spPr bwMode="auto">
          <a:xfrm>
            <a:off x="5760130" y="5136716"/>
            <a:ext cx="663045" cy="91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72" idx="5"/>
            <a:endCxn id="73" idx="1"/>
          </p:cNvCxnSpPr>
          <p:nvPr/>
        </p:nvCxnSpPr>
        <p:spPr bwMode="auto">
          <a:xfrm rot="16200000" flipH="1">
            <a:off x="6762478" y="5219998"/>
            <a:ext cx="767258" cy="7437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72" idx="4"/>
          </p:cNvCxnSpPr>
          <p:nvPr/>
        </p:nvCxnSpPr>
        <p:spPr bwMode="auto">
          <a:xfrm flipH="1">
            <a:off x="6441005" y="5237860"/>
            <a:ext cx="271985" cy="4312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75" idx="5"/>
            <a:endCxn id="78" idx="0"/>
          </p:cNvCxnSpPr>
          <p:nvPr/>
        </p:nvCxnSpPr>
        <p:spPr bwMode="auto">
          <a:xfrm rot="16200000" flipH="1">
            <a:off x="5638498" y="5304495"/>
            <a:ext cx="737633" cy="5451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69" idx="6"/>
          </p:cNvCxnSpPr>
          <p:nvPr/>
        </p:nvCxnSpPr>
        <p:spPr bwMode="auto">
          <a:xfrm>
            <a:off x="2468437" y="6047012"/>
            <a:ext cx="60636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76" idx="6"/>
          </p:cNvCxnSpPr>
          <p:nvPr/>
        </p:nvCxnSpPr>
        <p:spPr bwMode="auto">
          <a:xfrm flipV="1">
            <a:off x="3854413" y="6031972"/>
            <a:ext cx="715525" cy="15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77" idx="6"/>
          </p:cNvCxnSpPr>
          <p:nvPr/>
        </p:nvCxnSpPr>
        <p:spPr bwMode="auto">
          <a:xfrm flipV="1">
            <a:off x="5153766" y="6031972"/>
            <a:ext cx="652210" cy="15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>
            <a:stCxn id="78" idx="6"/>
          </p:cNvCxnSpPr>
          <p:nvPr/>
        </p:nvCxnSpPr>
        <p:spPr bwMode="auto">
          <a:xfrm flipV="1">
            <a:off x="6366495" y="6043310"/>
            <a:ext cx="766237" cy="37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rot="5400000">
            <a:off x="1809123" y="6343168"/>
            <a:ext cx="737633" cy="2852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 rot="16200000" flipH="1">
            <a:off x="2216869" y="6343168"/>
            <a:ext cx="737633" cy="2852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rot="5400000">
            <a:off x="3195100" y="6343168"/>
            <a:ext cx="737633" cy="2852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rot="16200000" flipH="1">
            <a:off x="3602846" y="6344727"/>
            <a:ext cx="737633" cy="2852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 rot="5400000">
            <a:off x="4494453" y="6344727"/>
            <a:ext cx="737633" cy="2852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rot="16200000" flipH="1">
            <a:off x="4902198" y="6344727"/>
            <a:ext cx="737633" cy="2852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 rot="5400000">
            <a:off x="5707182" y="6344727"/>
            <a:ext cx="737633" cy="2852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rot="16200000" flipH="1">
            <a:off x="6114928" y="6344727"/>
            <a:ext cx="737633" cy="2852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 rot="5400000">
            <a:off x="7006535" y="6344727"/>
            <a:ext cx="737633" cy="2852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rot="16200000" flipH="1">
            <a:off x="7414281" y="6344727"/>
            <a:ext cx="737633" cy="2852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TextBox 92"/>
          <p:cNvSpPr txBox="1"/>
          <p:nvPr/>
        </p:nvSpPr>
        <p:spPr>
          <a:xfrm>
            <a:off x="4766951" y="2960371"/>
            <a:ext cx="1499788" cy="43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 (B1,0)</a:t>
            </a:r>
            <a:endParaRPr lang="en-US" sz="1400" b="0" dirty="0"/>
          </a:p>
        </p:txBody>
      </p:sp>
      <p:sp>
        <p:nvSpPr>
          <p:cNvPr id="114" name="TextBox 93"/>
          <p:cNvSpPr txBox="1"/>
          <p:nvPr/>
        </p:nvSpPr>
        <p:spPr>
          <a:xfrm>
            <a:off x="3162019" y="3983587"/>
            <a:ext cx="1338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B2 (B1,1)</a:t>
            </a:r>
            <a:endParaRPr lang="en-US" sz="1400" b="0" dirty="0"/>
          </a:p>
        </p:txBody>
      </p:sp>
      <p:sp>
        <p:nvSpPr>
          <p:cNvPr id="115" name="TextBox 94"/>
          <p:cNvSpPr txBox="1"/>
          <p:nvPr/>
        </p:nvSpPr>
        <p:spPr>
          <a:xfrm>
            <a:off x="2310596" y="4895264"/>
            <a:ext cx="1222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B5 (B1,2)</a:t>
            </a:r>
            <a:endParaRPr lang="en-US" sz="1400" b="0" dirty="0"/>
          </a:p>
        </p:txBody>
      </p:sp>
      <p:sp>
        <p:nvSpPr>
          <p:cNvPr id="116" name="TextBox 95"/>
          <p:cNvSpPr txBox="1"/>
          <p:nvPr/>
        </p:nvSpPr>
        <p:spPr>
          <a:xfrm>
            <a:off x="1396792" y="5739697"/>
            <a:ext cx="1265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B9 (B1,3)</a:t>
            </a:r>
            <a:endParaRPr lang="en-US" sz="1400" b="0" dirty="0"/>
          </a:p>
        </p:txBody>
      </p:sp>
      <p:sp>
        <p:nvSpPr>
          <p:cNvPr id="117" name="TextBox 96"/>
          <p:cNvSpPr txBox="1"/>
          <p:nvPr/>
        </p:nvSpPr>
        <p:spPr>
          <a:xfrm>
            <a:off x="4499711" y="3834997"/>
            <a:ext cx="1330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B3 (B1,2)</a:t>
            </a:r>
            <a:endParaRPr lang="en-US" sz="1400" b="0" dirty="0"/>
          </a:p>
        </p:txBody>
      </p:sp>
      <p:sp>
        <p:nvSpPr>
          <p:cNvPr id="118" name="TextBox 97"/>
          <p:cNvSpPr txBox="1"/>
          <p:nvPr/>
        </p:nvSpPr>
        <p:spPr>
          <a:xfrm>
            <a:off x="5891438" y="4029307"/>
            <a:ext cx="1397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B4 (B1,1)</a:t>
            </a:r>
            <a:endParaRPr lang="en-US" sz="1400" b="0" dirty="0"/>
          </a:p>
        </p:txBody>
      </p:sp>
      <p:sp>
        <p:nvSpPr>
          <p:cNvPr id="119" name="TextBox 98"/>
          <p:cNvSpPr txBox="1"/>
          <p:nvPr/>
        </p:nvSpPr>
        <p:spPr>
          <a:xfrm>
            <a:off x="3569221" y="4815254"/>
            <a:ext cx="1213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B6 (B1,3)</a:t>
            </a:r>
            <a:endParaRPr lang="en-US" sz="1400" b="0" dirty="0"/>
          </a:p>
        </p:txBody>
      </p:sp>
      <p:sp>
        <p:nvSpPr>
          <p:cNvPr id="120" name="TextBox 99"/>
          <p:cNvSpPr txBox="1"/>
          <p:nvPr/>
        </p:nvSpPr>
        <p:spPr>
          <a:xfrm>
            <a:off x="5663619" y="4872403"/>
            <a:ext cx="1237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B7 (B1,2)</a:t>
            </a:r>
            <a:endParaRPr lang="en-US" sz="1400" b="0" dirty="0"/>
          </a:p>
        </p:txBody>
      </p:sp>
      <p:sp>
        <p:nvSpPr>
          <p:cNvPr id="121" name="TextBox 100"/>
          <p:cNvSpPr txBox="1"/>
          <p:nvPr/>
        </p:nvSpPr>
        <p:spPr>
          <a:xfrm>
            <a:off x="6758709" y="4940984"/>
            <a:ext cx="1561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B8 (B1,2)</a:t>
            </a:r>
            <a:endParaRPr lang="en-US" sz="1400" b="0" dirty="0"/>
          </a:p>
        </p:txBody>
      </p:sp>
      <p:sp>
        <p:nvSpPr>
          <p:cNvPr id="122" name="TextBox 101"/>
          <p:cNvSpPr txBox="1"/>
          <p:nvPr/>
        </p:nvSpPr>
        <p:spPr>
          <a:xfrm>
            <a:off x="3200476" y="5739303"/>
            <a:ext cx="14428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B10 (B1,3)</a:t>
            </a:r>
            <a:endParaRPr lang="en-US" sz="1400" b="0" dirty="0"/>
          </a:p>
        </p:txBody>
      </p:sp>
      <p:sp>
        <p:nvSpPr>
          <p:cNvPr id="123" name="TextBox 102"/>
          <p:cNvSpPr txBox="1"/>
          <p:nvPr/>
        </p:nvSpPr>
        <p:spPr>
          <a:xfrm>
            <a:off x="4537849" y="5640001"/>
            <a:ext cx="1421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B11 (B1, </a:t>
            </a:r>
            <a:r>
              <a:rPr lang="en-US" sz="1400" b="0" dirty="0"/>
              <a:t>3</a:t>
            </a:r>
            <a:r>
              <a:rPr lang="en-US" sz="1400" b="0" dirty="0" smtClean="0"/>
              <a:t>)</a:t>
            </a:r>
            <a:endParaRPr lang="en-US" sz="1400" b="0" dirty="0"/>
          </a:p>
        </p:txBody>
      </p:sp>
      <p:sp>
        <p:nvSpPr>
          <p:cNvPr id="126" name="TextBox 214"/>
          <p:cNvSpPr txBox="1"/>
          <p:nvPr/>
        </p:nvSpPr>
        <p:spPr>
          <a:xfrm>
            <a:off x="7624025" y="5841895"/>
            <a:ext cx="1508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B13 (B1,3)</a:t>
            </a:r>
            <a:endParaRPr lang="en-US" sz="1400" b="0" dirty="0"/>
          </a:p>
        </p:txBody>
      </p:sp>
      <p:sp>
        <p:nvSpPr>
          <p:cNvPr id="128" name="Rectangle 4"/>
          <p:cNvSpPr txBox="1">
            <a:spLocks noChangeArrowheads="1"/>
          </p:cNvSpPr>
          <p:nvPr/>
        </p:nvSpPr>
        <p:spPr>
          <a:xfrm>
            <a:off x="308610" y="1428626"/>
            <a:ext cx="9292590" cy="1394610"/>
          </a:xfrm>
          <a:prstGeom prst="rect">
            <a:avLst/>
          </a:prstGeom>
        </p:spPr>
        <p:txBody>
          <a:bodyPr>
            <a:normAutofit/>
          </a:bodyPr>
          <a:lstStyle>
            <a:lvl1pPr marL="384085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761822" indent="-250765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2732" indent="-253942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460159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779172" indent="-190456" algn="l" defTabSz="1018937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23626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693358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150451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607545" indent="-190456" algn="l" defTabSz="1018937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Step6: Unmarked segments. All ports not marked as RP or DP are Blocked at the higher cost or higher ID bridge, other bridge is DB and its port is DP 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48418" y="3860481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599729" y="3831468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538771" y="3949853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946217" y="4704516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4141878" y="4675504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363105" y="4685508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195043" y="5654265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3322665" y="5568561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949239" y="5516872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838726" y="5623919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125105" y="5606244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924324" y="3269556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430356" y="3274559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049785" y="4050565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635195" y="4214303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547362" y="4253320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5861404" y="4286002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5548872" y="5186730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5168302" y="5191732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6760856" y="5174058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3069065" y="5213076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2767873" y="5138710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5428258" y="4714521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RP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5538908" y="4349029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4" name="TextBox 213"/>
          <p:cNvSpPr txBox="1"/>
          <p:nvPr/>
        </p:nvSpPr>
        <p:spPr>
          <a:xfrm>
            <a:off x="6273637" y="5794780"/>
            <a:ext cx="1477453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r>
              <a:rPr lang="en-US" sz="1400" b="0" dirty="0" smtClean="0"/>
              <a:t>B12 (B1, </a:t>
            </a:r>
            <a:r>
              <a:rPr lang="en-US" sz="1400" b="0" dirty="0"/>
              <a:t>3</a:t>
            </a:r>
            <a:r>
              <a:rPr lang="en-US" sz="1400" b="0" dirty="0" smtClean="0"/>
              <a:t>)</a:t>
            </a:r>
            <a:endParaRPr lang="en-US" sz="1400" b="0" dirty="0"/>
          </a:p>
        </p:txBody>
      </p:sp>
      <p:sp>
        <p:nvSpPr>
          <p:cNvPr id="156" name="TextBox 155"/>
          <p:cNvSpPr txBox="1"/>
          <p:nvPr/>
        </p:nvSpPr>
        <p:spPr>
          <a:xfrm>
            <a:off x="5347429" y="4003785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221880" y="4911651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4922494" y="4298359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3168349" y="4979149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3757462" y="5935307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5075726" y="5877358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6311900" y="5940136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6384332" y="5239920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936128" y="5259236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4278973" y="5273723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2405397" y="5915991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1400" b="0" dirty="0" smtClean="0">
                <a:solidFill>
                  <a:srgbClr val="FF0000"/>
                </a:solidFill>
                <a:latin typeface="+mn-lt"/>
              </a:rPr>
              <a:t>P</a:t>
            </a:r>
            <a:endParaRPr lang="en-US" sz="1400" b="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5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40" y="614291"/>
            <a:ext cx="9625012" cy="949325"/>
          </a:xfrm>
        </p:spPr>
        <p:txBody>
          <a:bodyPr>
            <a:normAutofit/>
          </a:bodyPr>
          <a:lstStyle/>
          <a:p>
            <a:r>
              <a:rPr lang="en-US" dirty="0" smtClean="0"/>
              <a:t>Final Spanning Tree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9626885" y="7327826"/>
            <a:ext cx="431515" cy="414338"/>
          </a:xfrm>
        </p:spPr>
        <p:txBody>
          <a:bodyPr/>
          <a:lstStyle/>
          <a:p>
            <a:fld id="{72BF56E0-109F-4E56-92A3-DF3942938DBC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57697" y="1443966"/>
            <a:ext cx="8337704" cy="4904275"/>
            <a:chOff x="870106" y="2071597"/>
            <a:chExt cx="8337704" cy="4904275"/>
          </a:xfrm>
        </p:grpSpPr>
        <p:sp>
          <p:nvSpPr>
            <p:cNvPr id="128" name="Oval 127"/>
            <p:cNvSpPr/>
            <p:nvPr/>
          </p:nvSpPr>
          <p:spPr bwMode="auto">
            <a:xfrm>
              <a:off x="4834688" y="2364047"/>
              <a:ext cx="239423" cy="256212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29" name="Oval 128"/>
            <p:cNvSpPr/>
            <p:nvPr/>
          </p:nvSpPr>
          <p:spPr bwMode="auto">
            <a:xfrm>
              <a:off x="3637575" y="3517003"/>
              <a:ext cx="239423" cy="25621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30" name="Oval 129"/>
            <p:cNvSpPr/>
            <p:nvPr/>
          </p:nvSpPr>
          <p:spPr bwMode="auto">
            <a:xfrm>
              <a:off x="2440461" y="4669959"/>
              <a:ext cx="239423" cy="25621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31" name="Oval 130"/>
            <p:cNvSpPr/>
            <p:nvPr/>
          </p:nvSpPr>
          <p:spPr bwMode="auto">
            <a:xfrm>
              <a:off x="1243348" y="5822915"/>
              <a:ext cx="239423" cy="25621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32" name="Oval 131"/>
            <p:cNvSpPr/>
            <p:nvPr/>
          </p:nvSpPr>
          <p:spPr bwMode="auto">
            <a:xfrm>
              <a:off x="4834688" y="3517003"/>
              <a:ext cx="239423" cy="25621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6031802" y="3517003"/>
              <a:ext cx="239423" cy="25621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34" name="Oval 133"/>
            <p:cNvSpPr/>
            <p:nvPr/>
          </p:nvSpPr>
          <p:spPr bwMode="auto">
            <a:xfrm>
              <a:off x="7228915" y="4669959"/>
              <a:ext cx="239423" cy="25621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35" name="Oval 134"/>
            <p:cNvSpPr/>
            <p:nvPr/>
          </p:nvSpPr>
          <p:spPr bwMode="auto">
            <a:xfrm>
              <a:off x="8426028" y="5822915"/>
              <a:ext cx="239423" cy="25621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36" name="Oval 135"/>
            <p:cNvSpPr/>
            <p:nvPr/>
          </p:nvSpPr>
          <p:spPr bwMode="auto">
            <a:xfrm>
              <a:off x="4116420" y="4669959"/>
              <a:ext cx="239423" cy="25621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5792379" y="4669959"/>
              <a:ext cx="239423" cy="25621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38" name="Oval 137"/>
            <p:cNvSpPr/>
            <p:nvPr/>
          </p:nvSpPr>
          <p:spPr bwMode="auto">
            <a:xfrm>
              <a:off x="3158729" y="5822915"/>
              <a:ext cx="239423" cy="25621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39" name="Oval 138"/>
            <p:cNvSpPr/>
            <p:nvPr/>
          </p:nvSpPr>
          <p:spPr bwMode="auto">
            <a:xfrm>
              <a:off x="4954399" y="5822915"/>
              <a:ext cx="239423" cy="25621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40" name="Oval 139"/>
            <p:cNvSpPr/>
            <p:nvPr/>
          </p:nvSpPr>
          <p:spPr bwMode="auto">
            <a:xfrm>
              <a:off x="6630358" y="5822915"/>
              <a:ext cx="239423" cy="25621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141" name="Straight Connector 140"/>
            <p:cNvCxnSpPr>
              <a:stCxn id="128" idx="3"/>
              <a:endCxn id="129" idx="7"/>
            </p:cNvCxnSpPr>
            <p:nvPr/>
          </p:nvCxnSpPr>
          <p:spPr bwMode="auto">
            <a:xfrm rot="5400000">
              <a:off x="3869949" y="2554723"/>
              <a:ext cx="971787" cy="102781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/>
            <p:cNvCxnSpPr>
              <a:stCxn id="129" idx="3"/>
              <a:endCxn id="130" idx="7"/>
            </p:cNvCxnSpPr>
            <p:nvPr/>
          </p:nvCxnSpPr>
          <p:spPr bwMode="auto">
            <a:xfrm rot="5400000">
              <a:off x="2672836" y="3707679"/>
              <a:ext cx="971787" cy="102781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/>
            <p:cNvCxnSpPr>
              <a:stCxn id="129" idx="6"/>
              <a:endCxn id="132" idx="2"/>
            </p:cNvCxnSpPr>
            <p:nvPr/>
          </p:nvCxnSpPr>
          <p:spPr bwMode="auto">
            <a:xfrm>
              <a:off x="3876997" y="3645109"/>
              <a:ext cx="95769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/>
            <p:cNvCxnSpPr>
              <a:stCxn id="128" idx="5"/>
              <a:endCxn id="133" idx="1"/>
            </p:cNvCxnSpPr>
            <p:nvPr/>
          </p:nvCxnSpPr>
          <p:spPr bwMode="auto">
            <a:xfrm rot="16200000" flipH="1">
              <a:off x="5067062" y="2554723"/>
              <a:ext cx="971787" cy="102781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44"/>
            <p:cNvCxnSpPr>
              <a:endCxn id="133" idx="2"/>
            </p:cNvCxnSpPr>
            <p:nvPr/>
          </p:nvCxnSpPr>
          <p:spPr bwMode="auto">
            <a:xfrm>
              <a:off x="5572549" y="3645109"/>
              <a:ext cx="45925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/>
            <p:cNvCxnSpPr>
              <a:stCxn id="130" idx="3"/>
              <a:endCxn id="131" idx="7"/>
            </p:cNvCxnSpPr>
            <p:nvPr/>
          </p:nvCxnSpPr>
          <p:spPr bwMode="auto">
            <a:xfrm rot="5400000">
              <a:off x="1475722" y="4860635"/>
              <a:ext cx="971787" cy="102781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/>
            <p:cNvCxnSpPr>
              <a:stCxn id="130" idx="5"/>
              <a:endCxn id="138" idx="1"/>
            </p:cNvCxnSpPr>
            <p:nvPr/>
          </p:nvCxnSpPr>
          <p:spPr bwMode="auto">
            <a:xfrm rot="16200000" flipH="1">
              <a:off x="2433413" y="5100057"/>
              <a:ext cx="971787" cy="54897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/>
            <p:cNvCxnSpPr>
              <a:stCxn id="130" idx="6"/>
            </p:cNvCxnSpPr>
            <p:nvPr/>
          </p:nvCxnSpPr>
          <p:spPr bwMode="auto">
            <a:xfrm>
              <a:off x="2679884" y="4798065"/>
              <a:ext cx="857572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/>
            <p:cNvCxnSpPr>
              <a:stCxn id="132" idx="3"/>
              <a:endCxn id="136" idx="0"/>
            </p:cNvCxnSpPr>
            <p:nvPr/>
          </p:nvCxnSpPr>
          <p:spPr bwMode="auto">
            <a:xfrm rot="5400000">
              <a:off x="4085809" y="3886016"/>
              <a:ext cx="934266" cy="63362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/>
            <p:cNvCxnSpPr>
              <a:stCxn id="132" idx="5"/>
            </p:cNvCxnSpPr>
            <p:nvPr/>
          </p:nvCxnSpPr>
          <p:spPr bwMode="auto">
            <a:xfrm rot="16200000" flipH="1">
              <a:off x="4984700" y="3790039"/>
              <a:ext cx="536646" cy="42795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>
              <a:endCxn id="137" idx="2"/>
            </p:cNvCxnSpPr>
            <p:nvPr/>
          </p:nvCxnSpPr>
          <p:spPr bwMode="auto">
            <a:xfrm>
              <a:off x="5074111" y="4798065"/>
              <a:ext cx="71826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>
              <a:stCxn id="133" idx="4"/>
              <a:endCxn id="137" idx="0"/>
            </p:cNvCxnSpPr>
            <p:nvPr/>
          </p:nvCxnSpPr>
          <p:spPr bwMode="auto">
            <a:xfrm rot="5400000">
              <a:off x="5583430" y="4101876"/>
              <a:ext cx="896744" cy="23942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/>
            <p:cNvCxnSpPr>
              <a:stCxn id="133" idx="5"/>
              <a:endCxn id="134" idx="1"/>
            </p:cNvCxnSpPr>
            <p:nvPr/>
          </p:nvCxnSpPr>
          <p:spPr bwMode="auto">
            <a:xfrm rot="16200000" flipH="1">
              <a:off x="6264176" y="3707679"/>
              <a:ext cx="971787" cy="102781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/>
            <p:cNvCxnSpPr>
              <a:stCxn id="136" idx="3"/>
            </p:cNvCxnSpPr>
            <p:nvPr/>
          </p:nvCxnSpPr>
          <p:spPr bwMode="auto">
            <a:xfrm rot="5400000">
              <a:off x="3690168" y="4934556"/>
              <a:ext cx="507221" cy="41541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>
              <a:stCxn id="136" idx="5"/>
            </p:cNvCxnSpPr>
            <p:nvPr/>
          </p:nvCxnSpPr>
          <p:spPr bwMode="auto">
            <a:xfrm>
              <a:off x="4320780" y="4888649"/>
              <a:ext cx="513909" cy="51045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Straight Connector 155"/>
            <p:cNvCxnSpPr>
              <a:stCxn id="137" idx="3"/>
              <a:endCxn id="139" idx="0"/>
            </p:cNvCxnSpPr>
            <p:nvPr/>
          </p:nvCxnSpPr>
          <p:spPr bwMode="auto">
            <a:xfrm rot="5400000">
              <a:off x="4983644" y="4979117"/>
              <a:ext cx="934266" cy="75333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>
              <a:stCxn id="137" idx="6"/>
            </p:cNvCxnSpPr>
            <p:nvPr/>
          </p:nvCxnSpPr>
          <p:spPr bwMode="auto">
            <a:xfrm>
              <a:off x="6031802" y="4798065"/>
              <a:ext cx="73786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>
              <a:stCxn id="134" idx="5"/>
              <a:endCxn id="135" idx="1"/>
            </p:cNvCxnSpPr>
            <p:nvPr/>
          </p:nvCxnSpPr>
          <p:spPr bwMode="auto">
            <a:xfrm rot="16200000" flipH="1">
              <a:off x="7461289" y="4860635"/>
              <a:ext cx="971787" cy="102781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>
              <a:stCxn id="134" idx="3"/>
            </p:cNvCxnSpPr>
            <p:nvPr/>
          </p:nvCxnSpPr>
          <p:spPr bwMode="auto">
            <a:xfrm rot="5400000">
              <a:off x="6921587" y="5023112"/>
              <a:ext cx="476856" cy="20793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/>
            <p:cNvCxnSpPr>
              <a:stCxn id="137" idx="5"/>
              <a:endCxn id="140" idx="0"/>
            </p:cNvCxnSpPr>
            <p:nvPr/>
          </p:nvCxnSpPr>
          <p:spPr bwMode="auto">
            <a:xfrm rot="16200000" flipH="1">
              <a:off x="5906271" y="4979117"/>
              <a:ext cx="934266" cy="75333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/>
            <p:cNvCxnSpPr>
              <a:stCxn id="131" idx="6"/>
            </p:cNvCxnSpPr>
            <p:nvPr/>
          </p:nvCxnSpPr>
          <p:spPr bwMode="auto">
            <a:xfrm>
              <a:off x="1482771" y="5951021"/>
              <a:ext cx="837979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3403556" y="5951021"/>
              <a:ext cx="93809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/>
            <p:cNvCxnSpPr>
              <a:stCxn id="139" idx="6"/>
            </p:cNvCxnSpPr>
            <p:nvPr/>
          </p:nvCxnSpPr>
          <p:spPr bwMode="auto">
            <a:xfrm>
              <a:off x="5193822" y="5951021"/>
              <a:ext cx="71826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/>
            <p:cNvCxnSpPr>
              <a:stCxn id="140" idx="6"/>
            </p:cNvCxnSpPr>
            <p:nvPr/>
          </p:nvCxnSpPr>
          <p:spPr bwMode="auto">
            <a:xfrm>
              <a:off x="6869781" y="5951021"/>
              <a:ext cx="1077402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/>
            <p:cNvCxnSpPr>
              <a:stCxn id="131" idx="3"/>
            </p:cNvCxnSpPr>
            <p:nvPr/>
          </p:nvCxnSpPr>
          <p:spPr bwMode="auto">
            <a:xfrm rot="5400000">
              <a:off x="614180" y="6311640"/>
              <a:ext cx="934266" cy="39419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5"/>
            <p:cNvCxnSpPr>
              <a:stCxn id="131" idx="5"/>
            </p:cNvCxnSpPr>
            <p:nvPr/>
          </p:nvCxnSpPr>
          <p:spPr bwMode="auto">
            <a:xfrm rot="16200000" flipH="1">
              <a:off x="1177673" y="6311640"/>
              <a:ext cx="934266" cy="39419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Straight Connector 166"/>
            <p:cNvCxnSpPr/>
            <p:nvPr/>
          </p:nvCxnSpPr>
          <p:spPr bwMode="auto">
            <a:xfrm rot="5400000">
              <a:off x="2529561" y="6311640"/>
              <a:ext cx="934266" cy="39419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 rot="16200000" flipH="1">
              <a:off x="3093055" y="6311640"/>
              <a:ext cx="934266" cy="39419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/>
            <p:cNvCxnSpPr/>
            <p:nvPr/>
          </p:nvCxnSpPr>
          <p:spPr bwMode="auto">
            <a:xfrm rot="5400000">
              <a:off x="4325231" y="6311640"/>
              <a:ext cx="934266" cy="39419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/>
            <p:cNvCxnSpPr/>
            <p:nvPr/>
          </p:nvCxnSpPr>
          <p:spPr bwMode="auto">
            <a:xfrm rot="16200000" flipH="1">
              <a:off x="4888725" y="6311640"/>
              <a:ext cx="934266" cy="39419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1" name="Straight Connector 170"/>
            <p:cNvCxnSpPr/>
            <p:nvPr/>
          </p:nvCxnSpPr>
          <p:spPr bwMode="auto">
            <a:xfrm rot="5400000">
              <a:off x="6001190" y="6311640"/>
              <a:ext cx="934266" cy="39419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71"/>
            <p:cNvCxnSpPr/>
            <p:nvPr/>
          </p:nvCxnSpPr>
          <p:spPr bwMode="auto">
            <a:xfrm rot="16200000" flipH="1">
              <a:off x="6564684" y="6311640"/>
              <a:ext cx="934266" cy="39419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Straight Connector 172"/>
            <p:cNvCxnSpPr/>
            <p:nvPr/>
          </p:nvCxnSpPr>
          <p:spPr bwMode="auto">
            <a:xfrm rot="5400000">
              <a:off x="7796860" y="6311640"/>
              <a:ext cx="934266" cy="39419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Straight Connector 173"/>
            <p:cNvCxnSpPr/>
            <p:nvPr/>
          </p:nvCxnSpPr>
          <p:spPr bwMode="auto">
            <a:xfrm rot="16200000" flipH="1">
              <a:off x="8360354" y="6311640"/>
              <a:ext cx="934266" cy="39419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5" name="TextBox 174"/>
            <p:cNvSpPr txBox="1"/>
            <p:nvPr/>
          </p:nvSpPr>
          <p:spPr>
            <a:xfrm>
              <a:off x="4750426" y="2071597"/>
              <a:ext cx="4256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latin typeface="+mn-lt"/>
                </a:rPr>
                <a:t>B1</a:t>
              </a:r>
              <a:endParaRPr lang="en-US" sz="1400" b="0" dirty="0">
                <a:latin typeface="+mn-lt"/>
              </a:endParaRPr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2890578" y="3332528"/>
              <a:ext cx="837979" cy="551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latin typeface="+mn-lt"/>
                </a:rPr>
                <a:t>B2</a:t>
              </a:r>
              <a:endParaRPr lang="en-US" sz="1400" b="0" dirty="0">
                <a:latin typeface="+mn-lt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2003881" y="4474765"/>
              <a:ext cx="4533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latin typeface="+mn-lt"/>
                </a:rPr>
                <a:t>B5</a:t>
              </a:r>
              <a:endParaRPr lang="en-US" sz="1400" b="0" dirty="0">
                <a:latin typeface="+mn-lt"/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870106" y="5665559"/>
              <a:ext cx="464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latin typeface="+mn-lt"/>
                </a:rPr>
                <a:t>B9</a:t>
              </a:r>
              <a:endParaRPr lang="en-US" sz="1400" b="0" dirty="0">
                <a:latin typeface="+mn-lt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4768003" y="3228635"/>
              <a:ext cx="4681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latin typeface="+mn-lt"/>
                </a:rPr>
                <a:t>B3</a:t>
              </a:r>
              <a:endParaRPr lang="en-US" sz="1400" b="0" dirty="0">
                <a:latin typeface="+mn-lt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6073162" y="3247747"/>
              <a:ext cx="4553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latin typeface="+mn-lt"/>
                </a:rPr>
                <a:t>B4</a:t>
              </a:r>
              <a:endParaRPr lang="en-US" sz="1400" b="0" dirty="0">
                <a:latin typeface="+mn-lt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3827586" y="4395528"/>
              <a:ext cx="428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latin typeface="+mn-lt"/>
                </a:rPr>
                <a:t>B6</a:t>
              </a:r>
              <a:endParaRPr lang="en-US" sz="1400" b="0" dirty="0">
                <a:latin typeface="+mn-lt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5994062" y="4440914"/>
              <a:ext cx="4213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latin typeface="+mn-lt"/>
                </a:rPr>
                <a:t>B7</a:t>
              </a:r>
              <a:endParaRPr lang="en-US" sz="1400" b="0" dirty="0">
                <a:latin typeface="+mn-lt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7321192" y="4451143"/>
              <a:ext cx="4266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latin typeface="+mn-lt"/>
                </a:rPr>
                <a:t>B8</a:t>
              </a:r>
              <a:endParaRPr lang="en-US" sz="1400" b="0" dirty="0">
                <a:latin typeface="+mn-lt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2689419" y="5765159"/>
              <a:ext cx="5418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latin typeface="+mn-lt"/>
                </a:rPr>
                <a:t>B10</a:t>
              </a:r>
              <a:endParaRPr lang="en-US" sz="1400" b="0" dirty="0">
                <a:latin typeface="+mn-lt"/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486758" y="5623193"/>
              <a:ext cx="5401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latin typeface="+mn-lt"/>
                </a:rPr>
                <a:t>B11</a:t>
              </a:r>
              <a:endParaRPr lang="en-US" sz="1400" b="0" dirty="0">
                <a:latin typeface="+mn-lt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6771884" y="5587967"/>
              <a:ext cx="5354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latin typeface="+mn-lt"/>
                </a:rPr>
                <a:t>B12</a:t>
              </a:r>
              <a:endParaRPr lang="en-US" sz="1400" b="0" dirty="0">
                <a:latin typeface="+mn-lt"/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8670296" y="5649458"/>
              <a:ext cx="537514" cy="314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latin typeface="+mn-lt"/>
                </a:rPr>
                <a:t>B13</a:t>
              </a:r>
              <a:endParaRPr lang="en-US" sz="1400" b="0" dirty="0">
                <a:latin typeface="+mn-lt"/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3289764" y="3028434"/>
              <a:ext cx="837979" cy="551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solidFill>
                    <a:srgbClr val="FF0000"/>
                  </a:solidFill>
                  <a:latin typeface="+mn-lt"/>
                </a:rPr>
                <a:t>RP</a:t>
              </a:r>
              <a:endParaRPr lang="en-US" sz="1400" b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752366" y="3160244"/>
              <a:ext cx="4371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solidFill>
                    <a:srgbClr val="FF0000"/>
                  </a:solidFill>
                  <a:latin typeface="+mn-lt"/>
                </a:rPr>
                <a:t>RP</a:t>
              </a:r>
              <a:endParaRPr lang="en-US" sz="1400" b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6815828" y="4280969"/>
              <a:ext cx="4320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solidFill>
                    <a:srgbClr val="FF0000"/>
                  </a:solidFill>
                  <a:latin typeface="+mn-lt"/>
                </a:rPr>
                <a:t>RP</a:t>
              </a:r>
              <a:endParaRPr lang="en-US" sz="1400" b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8033097" y="5451176"/>
              <a:ext cx="4375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solidFill>
                    <a:srgbClr val="FF0000"/>
                  </a:solidFill>
                  <a:latin typeface="+mn-lt"/>
                </a:rPr>
                <a:t>RP</a:t>
              </a:r>
              <a:endParaRPr lang="en-US" sz="1400" b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624926" y="4263741"/>
              <a:ext cx="411230" cy="31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solidFill>
                    <a:srgbClr val="FF0000"/>
                  </a:solidFill>
                  <a:latin typeface="+mn-lt"/>
                </a:rPr>
                <a:t>RP</a:t>
              </a:r>
              <a:endParaRPr lang="en-US" sz="1400" b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192327" y="4291780"/>
              <a:ext cx="437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solidFill>
                    <a:srgbClr val="FF0000"/>
                  </a:solidFill>
                  <a:latin typeface="+mn-lt"/>
                </a:rPr>
                <a:t>RP</a:t>
              </a:r>
              <a:endParaRPr lang="en-US" sz="1400" b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2535174" y="4386337"/>
              <a:ext cx="4442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solidFill>
                    <a:srgbClr val="FF0000"/>
                  </a:solidFill>
                  <a:latin typeface="+mn-lt"/>
                </a:rPr>
                <a:t>RP</a:t>
              </a:r>
              <a:endParaRPr lang="en-US" sz="1400" b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1291975" y="5352982"/>
              <a:ext cx="4707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solidFill>
                    <a:srgbClr val="FF0000"/>
                  </a:solidFill>
                  <a:latin typeface="+mn-lt"/>
                </a:rPr>
                <a:t>RP</a:t>
              </a:r>
              <a:endParaRPr lang="en-US" sz="1400" b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2873985" y="5410620"/>
              <a:ext cx="4160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solidFill>
                    <a:srgbClr val="FF0000"/>
                  </a:solidFill>
                  <a:latin typeface="+mn-lt"/>
                </a:rPr>
                <a:t>RP</a:t>
              </a:r>
              <a:endParaRPr lang="en-US" sz="1400" b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5022882" y="5437056"/>
              <a:ext cx="4334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solidFill>
                    <a:srgbClr val="FF0000"/>
                  </a:solidFill>
                  <a:latin typeface="+mn-lt"/>
                </a:rPr>
                <a:t>RP</a:t>
              </a:r>
              <a:endParaRPr lang="en-US" sz="1400" b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6371986" y="5339106"/>
              <a:ext cx="4197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solidFill>
                    <a:srgbClr val="FF0000"/>
                  </a:solidFill>
                  <a:latin typeface="+mn-lt"/>
                </a:rPr>
                <a:t>RP</a:t>
              </a:r>
              <a:endParaRPr lang="en-US" sz="1400" b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4521913" y="3319372"/>
              <a:ext cx="4229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dirty="0" smtClean="0">
                  <a:solidFill>
                    <a:srgbClr val="FF0000"/>
                  </a:solidFill>
                  <a:latin typeface="+mn-lt"/>
                </a:rPr>
                <a:t>RP</a:t>
              </a:r>
              <a:endParaRPr lang="en-US" sz="1400" b="0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200" name="TextBox 199"/>
          <p:cNvSpPr txBox="1"/>
          <p:nvPr/>
        </p:nvSpPr>
        <p:spPr>
          <a:xfrm>
            <a:off x="604182" y="6655803"/>
            <a:ext cx="9060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dirty="0" smtClean="0">
                <a:latin typeface="+mn-lt"/>
              </a:rPr>
              <a:t>Unmarked ports are DP.</a:t>
            </a:r>
          </a:p>
          <a:p>
            <a:pPr algn="l"/>
            <a:r>
              <a:rPr lang="en-US" b="0" dirty="0" smtClean="0">
                <a:latin typeface="+mn-lt"/>
              </a:rPr>
              <a:t>Blocked ports are shown as disconnected from bridge that is not DB.</a:t>
            </a:r>
          </a:p>
          <a:p>
            <a:pPr algn="l"/>
            <a:r>
              <a:rPr lang="en-US" dirty="0" smtClean="0">
                <a:latin typeface="+mn-lt"/>
              </a:rPr>
              <a:t>RP and DP are in forwarding state. Blocked ports do not receive or forward.</a:t>
            </a:r>
            <a:endParaRPr lang="en-US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584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893852" y="1356572"/>
            <a:ext cx="786041" cy="5799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pPr marL="574858" indent="-574858">
              <a:buClr>
                <a:schemeClr val="bg2"/>
              </a:buClr>
              <a:buFont typeface="Wingdings" pitchFamily="2" charset="2"/>
              <a:buChar char="n"/>
            </a:pPr>
            <a:endParaRPr lang="en-US" sz="3100"/>
          </a:p>
        </p:txBody>
      </p:sp>
      <p:sp>
        <p:nvSpPr>
          <p:cNvPr id="31749" name="Rectangle 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Packet Forwarding on a Tree</a:t>
            </a:r>
          </a:p>
        </p:txBody>
      </p:sp>
      <p:sp>
        <p:nvSpPr>
          <p:cNvPr id="31750" name="Rectangle 5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A spanning </a:t>
            </a:r>
            <a:r>
              <a:rPr lang="en-US" dirty="0" smtClean="0"/>
              <a:t>ensures </a:t>
            </a:r>
            <a:r>
              <a:rPr lang="en-US" dirty="0"/>
              <a:t>a </a:t>
            </a:r>
            <a:r>
              <a:rPr lang="en-US" i="1" dirty="0"/>
              <a:t>unique</a:t>
            </a:r>
            <a:r>
              <a:rPr lang="en-US" dirty="0"/>
              <a:t> path to/from any destination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100" dirty="0"/>
              <a:t>A packet </a:t>
            </a:r>
            <a:r>
              <a:rPr lang="en-US" sz="2100" b="1" i="1" dirty="0"/>
              <a:t>from</a:t>
            </a:r>
            <a:r>
              <a:rPr lang="en-US" sz="2100" dirty="0"/>
              <a:t> you on </a:t>
            </a:r>
            <a:r>
              <a:rPr lang="en-US" sz="2100" dirty="0" smtClean="0"/>
              <a:t>port </a:t>
            </a:r>
            <a:r>
              <a:rPr lang="en-US" sz="2100" i="1" dirty="0" smtClean="0"/>
              <a:t>x </a:t>
            </a:r>
            <a:r>
              <a:rPr lang="en-US" sz="2100" dirty="0" smtClean="0">
                <a:sym typeface="Symbol"/>
              </a:rPr>
              <a:t> you can be reached through port </a:t>
            </a:r>
            <a:r>
              <a:rPr lang="en-US" sz="2100" i="1" dirty="0" smtClean="0">
                <a:sym typeface="Symbol"/>
              </a:rPr>
              <a:t>x</a:t>
            </a:r>
            <a:endParaRPr lang="en-US" sz="2100" dirty="0"/>
          </a:p>
          <a:p>
            <a:pPr eaLnBrk="1" hangingPunct="1">
              <a:lnSpc>
                <a:spcPct val="120000"/>
              </a:lnSpc>
            </a:pPr>
            <a:r>
              <a:rPr lang="en-US" b="1" i="1" dirty="0"/>
              <a:t>Learning process </a:t>
            </a:r>
            <a:r>
              <a:rPr lang="en-US" dirty="0"/>
              <a:t>(creating entries in the forwarding table)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300" dirty="0"/>
              <a:t>An incoming packet with source address SA arriving on port </a:t>
            </a:r>
            <a:r>
              <a:rPr lang="en-US" sz="2300" i="1" dirty="0"/>
              <a:t>x</a:t>
            </a:r>
            <a:r>
              <a:rPr lang="en-US" sz="2300" dirty="0"/>
              <a:t>, triggers the creation of an entry </a:t>
            </a:r>
            <a:r>
              <a:rPr lang="en-US" sz="2300" dirty="0" err="1"/>
              <a:t>SA</a:t>
            </a:r>
            <a:r>
              <a:rPr lang="en-US" sz="2300" dirty="0" err="1">
                <a:cs typeface="Arial" pitchFamily="34" charset="0"/>
              </a:rPr>
              <a:t>→</a:t>
            </a:r>
            <a:r>
              <a:rPr lang="en-US" sz="2300" i="1" dirty="0" err="1">
                <a:cs typeface="Arial" pitchFamily="34" charset="0"/>
              </a:rPr>
              <a:t>x</a:t>
            </a:r>
            <a:r>
              <a:rPr lang="en-US" sz="2300" dirty="0">
                <a:cs typeface="Arial" pitchFamily="34" charset="0"/>
              </a:rPr>
              <a:t> in the forwarding table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300" dirty="0">
                <a:cs typeface="Arial" pitchFamily="34" charset="0"/>
              </a:rPr>
              <a:t>Entry </a:t>
            </a:r>
            <a:r>
              <a:rPr lang="en-US" sz="2300" dirty="0" smtClean="0">
                <a:cs typeface="Arial" pitchFamily="34" charset="0"/>
              </a:rPr>
              <a:t>refreshed for each new packet </a:t>
            </a:r>
            <a:r>
              <a:rPr lang="en-US" sz="2300" dirty="0">
                <a:cs typeface="Arial" pitchFamily="34" charset="0"/>
              </a:rPr>
              <a:t>from SA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100" dirty="0">
                <a:cs typeface="Arial" pitchFamily="34" charset="0"/>
              </a:rPr>
              <a:t>Removed </a:t>
            </a:r>
            <a:r>
              <a:rPr lang="en-US" sz="2100" dirty="0" smtClean="0">
                <a:cs typeface="Arial" pitchFamily="34" charset="0"/>
              </a:rPr>
              <a:t>if </a:t>
            </a:r>
            <a:r>
              <a:rPr lang="en-US" sz="2100" dirty="0">
                <a:cs typeface="Arial" pitchFamily="34" charset="0"/>
              </a:rPr>
              <a:t>not refreshed for </a:t>
            </a:r>
            <a:r>
              <a:rPr lang="en-US" sz="2100" dirty="0" smtClean="0">
                <a:cs typeface="Arial" pitchFamily="34" charset="0"/>
              </a:rPr>
              <a:t>TTL</a:t>
            </a:r>
            <a:r>
              <a:rPr lang="en-US" sz="2100" i="1" dirty="0" smtClean="0">
                <a:cs typeface="Arial" pitchFamily="34" charset="0"/>
              </a:rPr>
              <a:t> </a:t>
            </a:r>
            <a:r>
              <a:rPr lang="en-US" sz="2100" b="1" i="1" dirty="0">
                <a:cs typeface="Arial" pitchFamily="34" charset="0"/>
              </a:rPr>
              <a:t>OR</a:t>
            </a:r>
            <a:r>
              <a:rPr lang="en-US" sz="2100" dirty="0">
                <a:cs typeface="Arial" pitchFamily="34" charset="0"/>
              </a:rPr>
              <a:t> needed for new address</a:t>
            </a:r>
            <a:endParaRPr lang="en-US" sz="1900" dirty="0">
              <a:cs typeface="Arial" pitchFamily="34" charset="0"/>
            </a:endParaRPr>
          </a:p>
          <a:p>
            <a:pPr lvl="3" eaLnBrk="1" hangingPunct="1">
              <a:lnSpc>
                <a:spcPct val="120000"/>
              </a:lnSpc>
            </a:pPr>
            <a:r>
              <a:rPr lang="en-US" dirty="0">
                <a:cs typeface="Arial" pitchFamily="34" charset="0"/>
              </a:rPr>
              <a:t>Typically </a:t>
            </a:r>
            <a:r>
              <a:rPr lang="en-US" i="1" dirty="0">
                <a:cs typeface="Arial" pitchFamily="34" charset="0"/>
              </a:rPr>
              <a:t>least recently used</a:t>
            </a:r>
            <a:r>
              <a:rPr lang="en-US" dirty="0">
                <a:cs typeface="Arial" pitchFamily="34" charset="0"/>
              </a:rPr>
              <a:t> (LRU) </a:t>
            </a:r>
            <a:r>
              <a:rPr lang="en-US" dirty="0" smtClean="0">
                <a:cs typeface="Arial" pitchFamily="34" charset="0"/>
              </a:rPr>
              <a:t>rule for selecting replacement</a:t>
            </a:r>
            <a:endParaRPr lang="en-US" dirty="0"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dirty="0">
                <a:cs typeface="Arial" pitchFamily="34" charset="0"/>
              </a:rPr>
              <a:t>Forwarding process for packets destined to DA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300" dirty="0">
                <a:cs typeface="Arial" pitchFamily="34" charset="0"/>
              </a:rPr>
              <a:t>Check forwarding table to see if entry exist for DA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300" dirty="0">
                <a:cs typeface="Arial" pitchFamily="34" charset="0"/>
              </a:rPr>
              <a:t>If entry exists, forward packet on corresponding port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300" dirty="0">
                <a:cs typeface="Arial" pitchFamily="34" charset="0"/>
              </a:rPr>
              <a:t>If no entry, broadcast packet </a:t>
            </a:r>
            <a:r>
              <a:rPr lang="en-US" sz="2600" b="1" i="1" dirty="0">
                <a:cs typeface="Arial" pitchFamily="34" charset="0"/>
              </a:rPr>
              <a:t>on spanning tree</a:t>
            </a:r>
            <a:endParaRPr lang="en-US" sz="2300" b="1" i="1" dirty="0">
              <a:cs typeface="Arial" pitchFamily="34" charset="0"/>
            </a:endParaRPr>
          </a:p>
          <a:p>
            <a:pPr lvl="2" eaLnBrk="1" hangingPunct="1">
              <a:lnSpc>
                <a:spcPct val="120000"/>
              </a:lnSpc>
            </a:pPr>
            <a:r>
              <a:rPr lang="en-US" sz="2100" dirty="0">
                <a:cs typeface="Arial" pitchFamily="34" charset="0"/>
              </a:rPr>
              <a:t>Reply </a:t>
            </a:r>
            <a:r>
              <a:rPr lang="en-US" sz="2100" dirty="0" smtClean="0">
                <a:cs typeface="Arial" pitchFamily="34" charset="0"/>
              </a:rPr>
              <a:t>will </a:t>
            </a:r>
            <a:r>
              <a:rPr lang="en-US" sz="2100" dirty="0">
                <a:cs typeface="Arial" pitchFamily="34" charset="0"/>
              </a:rPr>
              <a:t>create a forwarding entry for subsequent packets</a:t>
            </a:r>
            <a:endParaRPr lang="en-US" sz="2400" dirty="0"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2" y="644102"/>
            <a:ext cx="9625330" cy="94996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" y="1692769"/>
            <a:ext cx="10044430" cy="5786120"/>
          </a:xfrm>
        </p:spPr>
        <p:txBody>
          <a:bodyPr/>
          <a:lstStyle/>
          <a:p>
            <a:pPr marL="285750" indent="-285750">
              <a:buClr>
                <a:schemeClr val="tx1"/>
              </a:buClr>
              <a:buFont typeface="+mj-lt"/>
              <a:buAutoNum type="arabicPeriod"/>
            </a:pPr>
            <a:r>
              <a:rPr lang="en-US" sz="2200" dirty="0" smtClean="0"/>
              <a:t>Suppose hosts </a:t>
            </a:r>
            <a:r>
              <a:rPr lang="en-US" sz="2200" i="1" dirty="0" smtClean="0"/>
              <a:t>A</a:t>
            </a:r>
            <a:r>
              <a:rPr lang="en-US" sz="2200" dirty="0" smtClean="0"/>
              <a:t> and </a:t>
            </a:r>
            <a:r>
              <a:rPr lang="en-US" sz="2200" i="1" dirty="0" smtClean="0"/>
              <a:t>B</a:t>
            </a:r>
            <a:r>
              <a:rPr lang="en-US" sz="2200" dirty="0" smtClean="0"/>
              <a:t> are 400 meters apart in a “classical” </a:t>
            </a:r>
            <a:br>
              <a:rPr lang="en-US" sz="2200" dirty="0" smtClean="0"/>
            </a:br>
            <a:r>
              <a:rPr lang="en-US" sz="2200" dirty="0" smtClean="0"/>
              <a:t>10 Mb/s Ethernet. If </a:t>
            </a:r>
            <a:r>
              <a:rPr lang="en-US" sz="2200" i="1" dirty="0" smtClean="0"/>
              <a:t>A</a:t>
            </a:r>
            <a:r>
              <a:rPr lang="en-US" sz="2200" dirty="0" smtClean="0"/>
              <a:t> starts sending a packet at time 0, when will its first bit reach </a:t>
            </a:r>
            <a:r>
              <a:rPr lang="en-US" sz="2200" i="1" dirty="0" smtClean="0"/>
              <a:t>B </a:t>
            </a:r>
            <a:r>
              <a:rPr lang="en-US" sz="2200" dirty="0" smtClean="0"/>
              <a:t>(assume that signals propagate at roughly 200m/</a:t>
            </a:r>
            <a:r>
              <a:rPr lang="en-US" sz="2200" dirty="0" smtClean="0">
                <a:latin typeface="Symbol" charset="2"/>
                <a:cs typeface="Symbol" charset="2"/>
              </a:rPr>
              <a:t>m</a:t>
            </a:r>
            <a:r>
              <a:rPr lang="en-US" sz="2200" dirty="0" smtClean="0"/>
              <a:t>s)? If </a:t>
            </a:r>
            <a:r>
              <a:rPr lang="en-US" sz="2200" i="1" dirty="0" smtClean="0"/>
              <a:t>B</a:t>
            </a:r>
            <a:r>
              <a:rPr lang="en-US" sz="2200" dirty="0" smtClean="0"/>
              <a:t> starts sending a packet exactly 1 </a:t>
            </a:r>
            <a:r>
              <a:rPr lang="en-US" sz="2200" dirty="0" smtClean="0">
                <a:latin typeface="Symbol" charset="2"/>
                <a:cs typeface="Symbol" charset="2"/>
              </a:rPr>
              <a:t>m</a:t>
            </a:r>
            <a:r>
              <a:rPr lang="en-US" sz="2200" dirty="0" smtClean="0"/>
              <a:t>s after </a:t>
            </a:r>
            <a:r>
              <a:rPr lang="en-US" sz="2200" i="1" dirty="0" smtClean="0"/>
              <a:t>A</a:t>
            </a:r>
            <a:r>
              <a:rPr lang="en-US" sz="2200" dirty="0" smtClean="0"/>
              <a:t> does, when will the first bit of </a:t>
            </a:r>
            <a:r>
              <a:rPr lang="en-US" sz="2200" i="1" dirty="0" smtClean="0"/>
              <a:t>A</a:t>
            </a:r>
            <a:r>
              <a:rPr lang="en-US" sz="2200" dirty="0" smtClean="0"/>
              <a:t>’s packet collide with the first bit of </a:t>
            </a:r>
            <a:r>
              <a:rPr lang="en-US" sz="2200" i="1" dirty="0" smtClean="0"/>
              <a:t>B</a:t>
            </a:r>
            <a:r>
              <a:rPr lang="en-US" sz="2200" dirty="0" smtClean="0"/>
              <a:t>’s? When does </a:t>
            </a:r>
            <a:r>
              <a:rPr lang="en-US" sz="2200" i="1" dirty="0" smtClean="0"/>
              <a:t>A</a:t>
            </a:r>
            <a:r>
              <a:rPr lang="en-US" sz="2200" dirty="0" smtClean="0"/>
              <a:t> know that a collision has occurred? When does </a:t>
            </a:r>
            <a:r>
              <a:rPr lang="en-US" sz="2200" i="1" dirty="0" smtClean="0"/>
              <a:t>B</a:t>
            </a:r>
            <a:r>
              <a:rPr lang="en-US" sz="2200" dirty="0" smtClean="0"/>
              <a:t> know?</a:t>
            </a:r>
          </a:p>
          <a:p>
            <a:pPr marL="285750" indent="-285750">
              <a:buClr>
                <a:schemeClr val="tx1"/>
              </a:buClr>
              <a:buFont typeface="+mj-lt"/>
              <a:buAutoNum type="arabicPeriod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573896" y="7460020"/>
            <a:ext cx="494647" cy="307777"/>
          </a:xfrm>
          <a:prstGeom prst="rect">
            <a:avLst/>
          </a:prstGeom>
        </p:spPr>
        <p:txBody>
          <a:bodyPr/>
          <a:lstStyle/>
          <a:p>
            <a:fld id="{A9ABAEE8-3188-994E-83B6-D23B1693CC3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147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2" y="644102"/>
            <a:ext cx="9625330" cy="94996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" y="1692769"/>
            <a:ext cx="10044430" cy="5786120"/>
          </a:xfrm>
        </p:spPr>
        <p:txBody>
          <a:bodyPr/>
          <a:lstStyle/>
          <a:p>
            <a:pPr marL="285750" indent="-285750">
              <a:buClr>
                <a:schemeClr val="tx1"/>
              </a:buClr>
              <a:buFont typeface="+mj-lt"/>
              <a:buAutoNum type="arabicPeriod"/>
            </a:pPr>
            <a:r>
              <a:rPr lang="en-US" sz="2200" dirty="0" smtClean="0"/>
              <a:t>Suppose hosts </a:t>
            </a:r>
            <a:r>
              <a:rPr lang="en-US" sz="2200" i="1" dirty="0" smtClean="0"/>
              <a:t>A</a:t>
            </a:r>
            <a:r>
              <a:rPr lang="en-US" sz="2200" dirty="0" smtClean="0"/>
              <a:t> and </a:t>
            </a:r>
            <a:r>
              <a:rPr lang="en-US" sz="2200" i="1" dirty="0" smtClean="0"/>
              <a:t>B</a:t>
            </a:r>
            <a:r>
              <a:rPr lang="en-US" sz="2200" dirty="0" smtClean="0"/>
              <a:t> are </a:t>
            </a:r>
            <a:r>
              <a:rPr lang="en-US" sz="2200" b="1" dirty="0" smtClean="0"/>
              <a:t>400 meters </a:t>
            </a:r>
            <a:r>
              <a:rPr lang="en-US" sz="2200" dirty="0" smtClean="0"/>
              <a:t>apart in a “classical” </a:t>
            </a:r>
            <a:br>
              <a:rPr lang="en-US" sz="2200" dirty="0" smtClean="0"/>
            </a:br>
            <a:r>
              <a:rPr lang="en-US" sz="2200" dirty="0" smtClean="0"/>
              <a:t>10 Mb/s Ethernet. </a:t>
            </a:r>
            <a:r>
              <a:rPr lang="en-US" sz="2200" b="1" dirty="0" smtClean="0"/>
              <a:t>If </a:t>
            </a:r>
            <a:r>
              <a:rPr lang="en-US" sz="2200" b="1" i="1" dirty="0" smtClean="0"/>
              <a:t>A</a:t>
            </a:r>
            <a:r>
              <a:rPr lang="en-US" sz="2200" b="1" dirty="0" smtClean="0"/>
              <a:t> starts sending a packet at time 0, when will its first bit reach </a:t>
            </a:r>
            <a:r>
              <a:rPr lang="en-US" sz="2200" b="1" i="1" dirty="0" smtClean="0"/>
              <a:t>B </a:t>
            </a:r>
            <a:r>
              <a:rPr lang="en-US" sz="2200" dirty="0" smtClean="0"/>
              <a:t>(assume that signals propagate at roughly </a:t>
            </a:r>
            <a:r>
              <a:rPr lang="en-US" sz="2200" b="1" dirty="0" smtClean="0"/>
              <a:t>200m/</a:t>
            </a:r>
            <a:r>
              <a:rPr lang="en-US" sz="2200" b="1" dirty="0" smtClean="0">
                <a:latin typeface="Symbol" charset="2"/>
                <a:cs typeface="Symbol" charset="2"/>
              </a:rPr>
              <a:t>m</a:t>
            </a:r>
            <a:r>
              <a:rPr lang="en-US" sz="2200" b="1" dirty="0" smtClean="0"/>
              <a:t>s</a:t>
            </a:r>
            <a:r>
              <a:rPr lang="en-US" sz="2200" dirty="0" smtClean="0"/>
              <a:t>)? If </a:t>
            </a:r>
            <a:r>
              <a:rPr lang="en-US" sz="2200" i="1" dirty="0" smtClean="0"/>
              <a:t>B</a:t>
            </a:r>
            <a:r>
              <a:rPr lang="en-US" sz="2200" dirty="0" smtClean="0"/>
              <a:t> starts sending a packet exactly 1 </a:t>
            </a:r>
            <a:r>
              <a:rPr lang="en-US" sz="2200" dirty="0" smtClean="0">
                <a:latin typeface="Symbol" charset="2"/>
                <a:cs typeface="Symbol" charset="2"/>
              </a:rPr>
              <a:t>m</a:t>
            </a:r>
            <a:r>
              <a:rPr lang="en-US" sz="2200" dirty="0" smtClean="0"/>
              <a:t>s after </a:t>
            </a:r>
            <a:r>
              <a:rPr lang="en-US" sz="2200" i="1" dirty="0" smtClean="0"/>
              <a:t>A</a:t>
            </a:r>
            <a:r>
              <a:rPr lang="en-US" sz="2200" dirty="0" smtClean="0"/>
              <a:t> does, when will the first bit of </a:t>
            </a:r>
            <a:r>
              <a:rPr lang="en-US" sz="2200" i="1" dirty="0" smtClean="0"/>
              <a:t>A</a:t>
            </a:r>
            <a:r>
              <a:rPr lang="en-US" sz="2200" dirty="0" smtClean="0"/>
              <a:t>’s packet collide with the first bit of </a:t>
            </a:r>
            <a:r>
              <a:rPr lang="en-US" sz="2200" i="1" dirty="0" smtClean="0"/>
              <a:t>B</a:t>
            </a:r>
            <a:r>
              <a:rPr lang="en-US" sz="2200" dirty="0" smtClean="0"/>
              <a:t>’s? When does </a:t>
            </a:r>
            <a:r>
              <a:rPr lang="en-US" sz="2200" i="1" dirty="0" smtClean="0"/>
              <a:t>A</a:t>
            </a:r>
            <a:r>
              <a:rPr lang="en-US" sz="2200" dirty="0" smtClean="0"/>
              <a:t> know that a collision has occurred? When does </a:t>
            </a:r>
            <a:r>
              <a:rPr lang="en-US" sz="2200" i="1" dirty="0" smtClean="0"/>
              <a:t>B</a:t>
            </a:r>
            <a:r>
              <a:rPr lang="en-US" sz="2200" dirty="0" smtClean="0"/>
              <a:t> know?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b="1" i="1" dirty="0" smtClean="0"/>
              <a:t>	If A starts transmission at t=0, its first bit reaches B at t=2</a:t>
            </a:r>
            <a:r>
              <a:rPr lang="en-US" sz="2400" b="1" i="1" dirty="0" smtClean="0">
                <a:latin typeface="Symbol" charset="2"/>
                <a:cs typeface="Symbol" charset="2"/>
              </a:rPr>
              <a:t>m</a:t>
            </a:r>
            <a:r>
              <a:rPr lang="en-US" sz="2400" b="1" i="1" dirty="0" smtClean="0"/>
              <a:t>s.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i="1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573896" y="7460020"/>
            <a:ext cx="494647" cy="307777"/>
          </a:xfrm>
          <a:prstGeom prst="rect">
            <a:avLst/>
          </a:prstGeom>
        </p:spPr>
        <p:txBody>
          <a:bodyPr/>
          <a:lstStyle/>
          <a:p>
            <a:fld id="{A9ABAEE8-3188-994E-83B6-D23B1693CC3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35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2" y="644102"/>
            <a:ext cx="9625330" cy="94996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" y="1692769"/>
            <a:ext cx="10044430" cy="5786120"/>
          </a:xfrm>
        </p:spPr>
        <p:txBody>
          <a:bodyPr/>
          <a:lstStyle/>
          <a:p>
            <a:pPr marL="285750" indent="-285750">
              <a:buClr>
                <a:schemeClr val="tx1"/>
              </a:buClr>
              <a:buFont typeface="+mj-lt"/>
              <a:buAutoNum type="arabicPeriod"/>
            </a:pPr>
            <a:r>
              <a:rPr lang="en-US" sz="2200" dirty="0" smtClean="0"/>
              <a:t>Suppose hosts </a:t>
            </a:r>
            <a:r>
              <a:rPr lang="en-US" sz="2200" i="1" dirty="0" smtClean="0"/>
              <a:t>A</a:t>
            </a:r>
            <a:r>
              <a:rPr lang="en-US" sz="2200" dirty="0" smtClean="0"/>
              <a:t> and </a:t>
            </a:r>
            <a:r>
              <a:rPr lang="en-US" sz="2200" i="1" dirty="0" smtClean="0"/>
              <a:t>B</a:t>
            </a:r>
            <a:r>
              <a:rPr lang="en-US" sz="2200" dirty="0" smtClean="0"/>
              <a:t> are 400 meters apart in a “classical” </a:t>
            </a:r>
            <a:br>
              <a:rPr lang="en-US" sz="2200" dirty="0" smtClean="0"/>
            </a:br>
            <a:r>
              <a:rPr lang="en-US" sz="2200" dirty="0" smtClean="0"/>
              <a:t>10 Mb/s Ethernet. If </a:t>
            </a:r>
            <a:r>
              <a:rPr lang="en-US" sz="2200" i="1" dirty="0" smtClean="0"/>
              <a:t>A</a:t>
            </a:r>
            <a:r>
              <a:rPr lang="en-US" sz="2200" dirty="0" smtClean="0"/>
              <a:t> starts sending a packet at time 0, when will its first bit reach </a:t>
            </a:r>
            <a:r>
              <a:rPr lang="en-US" sz="2200" i="1" dirty="0" smtClean="0"/>
              <a:t>B </a:t>
            </a:r>
            <a:r>
              <a:rPr lang="en-US" sz="2200" dirty="0" smtClean="0"/>
              <a:t>(assume that signals propagate at roughly 200m/</a:t>
            </a:r>
            <a:r>
              <a:rPr lang="en-US" sz="2200" dirty="0" smtClean="0">
                <a:latin typeface="Symbol" charset="2"/>
                <a:cs typeface="Symbol" charset="2"/>
              </a:rPr>
              <a:t>m</a:t>
            </a:r>
            <a:r>
              <a:rPr lang="en-US" sz="2200" dirty="0" smtClean="0"/>
              <a:t>s)? If </a:t>
            </a:r>
            <a:r>
              <a:rPr lang="en-US" sz="2200" i="1" dirty="0" smtClean="0"/>
              <a:t>B</a:t>
            </a:r>
            <a:r>
              <a:rPr lang="en-US" sz="2200" dirty="0" smtClean="0"/>
              <a:t> starts sending a packet exactly 1 </a:t>
            </a:r>
            <a:r>
              <a:rPr lang="en-US" sz="2200" dirty="0" smtClean="0">
                <a:latin typeface="Symbol" charset="2"/>
                <a:cs typeface="Symbol" charset="2"/>
              </a:rPr>
              <a:t>m</a:t>
            </a:r>
            <a:r>
              <a:rPr lang="en-US" sz="2200" dirty="0" smtClean="0"/>
              <a:t>s after </a:t>
            </a:r>
            <a:r>
              <a:rPr lang="en-US" sz="2200" i="1" dirty="0" smtClean="0"/>
              <a:t>A</a:t>
            </a:r>
            <a:r>
              <a:rPr lang="en-US" sz="2200" dirty="0" smtClean="0"/>
              <a:t> does, </a:t>
            </a:r>
            <a:r>
              <a:rPr lang="en-US" sz="2200" b="1" dirty="0" smtClean="0"/>
              <a:t>when will the first bit of </a:t>
            </a:r>
            <a:r>
              <a:rPr lang="en-US" sz="2200" b="1" i="1" dirty="0" smtClean="0"/>
              <a:t>A</a:t>
            </a:r>
            <a:r>
              <a:rPr lang="en-US" sz="2200" b="1" dirty="0" smtClean="0"/>
              <a:t>’s packet collide with the first bit of </a:t>
            </a:r>
            <a:r>
              <a:rPr lang="en-US" sz="2200" b="1" i="1" dirty="0" smtClean="0"/>
              <a:t>B</a:t>
            </a:r>
            <a:r>
              <a:rPr lang="en-US" sz="2200" b="1" dirty="0" smtClean="0"/>
              <a:t>’s? </a:t>
            </a:r>
            <a:r>
              <a:rPr lang="en-US" sz="2200" dirty="0" smtClean="0"/>
              <a:t>When does </a:t>
            </a:r>
            <a:r>
              <a:rPr lang="en-US" sz="2200" i="1" dirty="0" smtClean="0"/>
              <a:t>A</a:t>
            </a:r>
            <a:r>
              <a:rPr lang="en-US" sz="2200" dirty="0" smtClean="0"/>
              <a:t> know that a collision has occurred? When does </a:t>
            </a:r>
            <a:r>
              <a:rPr lang="en-US" sz="2200" i="1" dirty="0" smtClean="0"/>
              <a:t>B</a:t>
            </a:r>
            <a:r>
              <a:rPr lang="en-US" sz="2200" dirty="0" smtClean="0"/>
              <a:t> know?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i="1" dirty="0" smtClean="0"/>
              <a:t>	If A starts transmission at t=0, its first bit reaches B at t=2</a:t>
            </a:r>
            <a:r>
              <a:rPr lang="en-US" sz="2400" i="1" dirty="0" smtClean="0">
                <a:latin typeface="Symbol" charset="2"/>
                <a:cs typeface="Symbol" charset="2"/>
              </a:rPr>
              <a:t>m</a:t>
            </a:r>
            <a:r>
              <a:rPr lang="en-US" sz="2400" i="1" dirty="0" smtClean="0"/>
              <a:t>s.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i="1" dirty="0" smtClean="0"/>
              <a:t>	</a:t>
            </a:r>
            <a:r>
              <a:rPr lang="en-US" sz="2400" b="1" i="1" dirty="0" smtClean="0"/>
              <a:t>If B starts sending t=1</a:t>
            </a:r>
            <a:r>
              <a:rPr lang="en-US" sz="2400" b="1" i="1" dirty="0" smtClean="0">
                <a:latin typeface="Symbol" charset="2"/>
                <a:cs typeface="Symbol" charset="2"/>
              </a:rPr>
              <a:t>m</a:t>
            </a:r>
            <a:r>
              <a:rPr lang="en-US" sz="2400" b="1" i="1" dirty="0" smtClean="0"/>
              <a:t>s after A, their packets collide at t=1.5</a:t>
            </a:r>
            <a:r>
              <a:rPr lang="en-US" sz="2400" b="1" i="1" dirty="0" smtClean="0">
                <a:latin typeface="Symbol" charset="2"/>
                <a:cs typeface="Symbol" charset="2"/>
              </a:rPr>
              <a:t>m</a:t>
            </a:r>
            <a:r>
              <a:rPr lang="en-US" sz="2400" b="1" i="1" dirty="0" smtClean="0"/>
              <a:t>s.  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i="1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573896" y="7460020"/>
            <a:ext cx="494647" cy="307777"/>
          </a:xfrm>
          <a:prstGeom prst="rect">
            <a:avLst/>
          </a:prstGeom>
        </p:spPr>
        <p:txBody>
          <a:bodyPr/>
          <a:lstStyle/>
          <a:p>
            <a:fld id="{A9ABAEE8-3188-994E-83B6-D23B1693CC3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53030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2" y="644102"/>
            <a:ext cx="9625330" cy="94996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" y="1692769"/>
            <a:ext cx="10044430" cy="5786120"/>
          </a:xfrm>
        </p:spPr>
        <p:txBody>
          <a:bodyPr/>
          <a:lstStyle/>
          <a:p>
            <a:pPr marL="285750" indent="-285750">
              <a:buClr>
                <a:schemeClr val="tx1"/>
              </a:buClr>
              <a:buFont typeface="+mj-lt"/>
              <a:buAutoNum type="arabicPeriod"/>
            </a:pPr>
            <a:r>
              <a:rPr lang="en-US" sz="2200" dirty="0" smtClean="0"/>
              <a:t>Suppose hosts </a:t>
            </a:r>
            <a:r>
              <a:rPr lang="en-US" sz="2200" i="1" dirty="0" smtClean="0"/>
              <a:t>A</a:t>
            </a:r>
            <a:r>
              <a:rPr lang="en-US" sz="2200" dirty="0" smtClean="0"/>
              <a:t> and </a:t>
            </a:r>
            <a:r>
              <a:rPr lang="en-US" sz="2200" i="1" dirty="0" smtClean="0"/>
              <a:t>B</a:t>
            </a:r>
            <a:r>
              <a:rPr lang="en-US" sz="2200" dirty="0" smtClean="0"/>
              <a:t> are 400 meters apart in a “classical” </a:t>
            </a:r>
            <a:br>
              <a:rPr lang="en-US" sz="2200" dirty="0" smtClean="0"/>
            </a:br>
            <a:r>
              <a:rPr lang="en-US" sz="2200" dirty="0" smtClean="0"/>
              <a:t>10 Mb/s Ethernet. If </a:t>
            </a:r>
            <a:r>
              <a:rPr lang="en-US" sz="2200" i="1" dirty="0" smtClean="0"/>
              <a:t>A</a:t>
            </a:r>
            <a:r>
              <a:rPr lang="en-US" sz="2200" dirty="0" smtClean="0"/>
              <a:t> starts sending a packet at time 0, when will its first bit reach </a:t>
            </a:r>
            <a:r>
              <a:rPr lang="en-US" sz="2200" i="1" dirty="0" smtClean="0"/>
              <a:t>B </a:t>
            </a:r>
            <a:r>
              <a:rPr lang="en-US" sz="2200" dirty="0" smtClean="0"/>
              <a:t>(assume that signals propagate at roughly 200m/</a:t>
            </a:r>
            <a:r>
              <a:rPr lang="en-US" sz="2200" dirty="0" smtClean="0">
                <a:latin typeface="Symbol" charset="2"/>
                <a:cs typeface="Symbol" charset="2"/>
              </a:rPr>
              <a:t>m</a:t>
            </a:r>
            <a:r>
              <a:rPr lang="en-US" sz="2200" dirty="0" smtClean="0"/>
              <a:t>s)? If </a:t>
            </a:r>
            <a:r>
              <a:rPr lang="en-US" sz="2200" i="1" dirty="0" smtClean="0"/>
              <a:t>B</a:t>
            </a:r>
            <a:r>
              <a:rPr lang="en-US" sz="2200" dirty="0" smtClean="0"/>
              <a:t> starts sending a packet exactly 1 </a:t>
            </a:r>
            <a:r>
              <a:rPr lang="en-US" sz="2200" dirty="0" smtClean="0">
                <a:latin typeface="Symbol" charset="2"/>
                <a:cs typeface="Symbol" charset="2"/>
              </a:rPr>
              <a:t>m</a:t>
            </a:r>
            <a:r>
              <a:rPr lang="en-US" sz="2200" dirty="0" smtClean="0"/>
              <a:t>s after </a:t>
            </a:r>
            <a:r>
              <a:rPr lang="en-US" sz="2200" i="1" dirty="0" smtClean="0"/>
              <a:t>A</a:t>
            </a:r>
            <a:r>
              <a:rPr lang="en-US" sz="2200" dirty="0" smtClean="0"/>
              <a:t> does, when will the first bit of </a:t>
            </a:r>
            <a:r>
              <a:rPr lang="en-US" sz="2200" i="1" dirty="0" smtClean="0"/>
              <a:t>A</a:t>
            </a:r>
            <a:r>
              <a:rPr lang="en-US" sz="2200" dirty="0" smtClean="0"/>
              <a:t>’s packet collide with the first bit of </a:t>
            </a:r>
            <a:r>
              <a:rPr lang="en-US" sz="2200" i="1" dirty="0" smtClean="0"/>
              <a:t>B</a:t>
            </a:r>
            <a:r>
              <a:rPr lang="en-US" sz="2200" dirty="0" smtClean="0"/>
              <a:t>’s? </a:t>
            </a:r>
            <a:r>
              <a:rPr lang="en-US" sz="2200" b="1" dirty="0" smtClean="0"/>
              <a:t>When does </a:t>
            </a:r>
            <a:r>
              <a:rPr lang="en-US" sz="2200" b="1" i="1" dirty="0" smtClean="0"/>
              <a:t>A</a:t>
            </a:r>
            <a:r>
              <a:rPr lang="en-US" sz="2200" b="1" dirty="0" smtClean="0"/>
              <a:t> know that a collision has occurred? </a:t>
            </a:r>
            <a:r>
              <a:rPr lang="en-US" sz="2200" dirty="0" smtClean="0"/>
              <a:t>When does </a:t>
            </a:r>
            <a:r>
              <a:rPr lang="en-US" sz="2200" i="1" dirty="0" smtClean="0"/>
              <a:t>B</a:t>
            </a:r>
            <a:r>
              <a:rPr lang="en-US" sz="2200" dirty="0" smtClean="0"/>
              <a:t> know?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i="1" dirty="0" smtClean="0"/>
              <a:t>	If A starts transmission at t=0, its first bit reaches B at t=2</a:t>
            </a:r>
            <a:r>
              <a:rPr lang="en-US" sz="2400" i="1" dirty="0" smtClean="0">
                <a:latin typeface="Symbol" charset="2"/>
                <a:cs typeface="Symbol" charset="2"/>
              </a:rPr>
              <a:t>m</a:t>
            </a:r>
            <a:r>
              <a:rPr lang="en-US" sz="2400" i="1" dirty="0" smtClean="0"/>
              <a:t>s.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i="1" dirty="0" smtClean="0"/>
              <a:t>	If B starts sending t=1</a:t>
            </a:r>
            <a:r>
              <a:rPr lang="en-US" sz="2400" i="1" dirty="0" smtClean="0">
                <a:latin typeface="Symbol" charset="2"/>
                <a:cs typeface="Symbol" charset="2"/>
              </a:rPr>
              <a:t>m</a:t>
            </a:r>
            <a:r>
              <a:rPr lang="en-US" sz="2400" i="1" dirty="0" smtClean="0"/>
              <a:t>s after A, their packets collide at t=1.5</a:t>
            </a:r>
            <a:r>
              <a:rPr lang="en-US" sz="2400" i="1" dirty="0" smtClean="0">
                <a:latin typeface="Symbol" charset="2"/>
                <a:cs typeface="Symbol" charset="2"/>
              </a:rPr>
              <a:t>m</a:t>
            </a:r>
            <a:r>
              <a:rPr lang="en-US" sz="2400" i="1" dirty="0" smtClean="0"/>
              <a:t>s.  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b="1" i="1" dirty="0" smtClean="0"/>
              <a:t>	A realizes that a collision occurs at t=3</a:t>
            </a:r>
            <a:r>
              <a:rPr lang="en-US" sz="2400" b="1" i="1" dirty="0" smtClean="0">
                <a:latin typeface="Symbol" charset="2"/>
                <a:cs typeface="Symbol" charset="2"/>
              </a:rPr>
              <a:t>m</a:t>
            </a:r>
            <a:r>
              <a:rPr lang="en-US" sz="2400" b="1" i="1" dirty="0" smtClean="0"/>
              <a:t>s.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i="1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573896" y="7460020"/>
            <a:ext cx="494647" cy="307777"/>
          </a:xfrm>
          <a:prstGeom prst="rect">
            <a:avLst/>
          </a:prstGeom>
        </p:spPr>
        <p:txBody>
          <a:bodyPr/>
          <a:lstStyle/>
          <a:p>
            <a:fld id="{A9ABAEE8-3188-994E-83B6-D23B1693CC3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53732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2" y="644102"/>
            <a:ext cx="9625330" cy="94996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" y="1692769"/>
            <a:ext cx="10044430" cy="5786120"/>
          </a:xfrm>
        </p:spPr>
        <p:txBody>
          <a:bodyPr/>
          <a:lstStyle/>
          <a:p>
            <a:pPr marL="285750" indent="-285750">
              <a:buClr>
                <a:schemeClr val="tx1"/>
              </a:buClr>
              <a:buFont typeface="+mj-lt"/>
              <a:buAutoNum type="arabicPeriod"/>
            </a:pPr>
            <a:r>
              <a:rPr lang="en-US" sz="2200" dirty="0" smtClean="0"/>
              <a:t>Suppose hosts </a:t>
            </a:r>
            <a:r>
              <a:rPr lang="en-US" sz="2200" i="1" dirty="0" smtClean="0"/>
              <a:t>A</a:t>
            </a:r>
            <a:r>
              <a:rPr lang="en-US" sz="2200" dirty="0" smtClean="0"/>
              <a:t> and </a:t>
            </a:r>
            <a:r>
              <a:rPr lang="en-US" sz="2200" i="1" dirty="0" smtClean="0"/>
              <a:t>B</a:t>
            </a:r>
            <a:r>
              <a:rPr lang="en-US" sz="2200" dirty="0" smtClean="0"/>
              <a:t> are 400 meters apart in a “classical” </a:t>
            </a:r>
            <a:br>
              <a:rPr lang="en-US" sz="2200" dirty="0" smtClean="0"/>
            </a:br>
            <a:r>
              <a:rPr lang="en-US" sz="2200" dirty="0" smtClean="0"/>
              <a:t>10 Mb/s Ethernet. If </a:t>
            </a:r>
            <a:r>
              <a:rPr lang="en-US" sz="2200" i="1" dirty="0" smtClean="0"/>
              <a:t>A</a:t>
            </a:r>
            <a:r>
              <a:rPr lang="en-US" sz="2200" dirty="0" smtClean="0"/>
              <a:t> starts sending a packet at time 0, when will its first bit reach </a:t>
            </a:r>
            <a:r>
              <a:rPr lang="en-US" sz="2200" i="1" dirty="0" smtClean="0"/>
              <a:t>B </a:t>
            </a:r>
            <a:r>
              <a:rPr lang="en-US" sz="2200" dirty="0" smtClean="0"/>
              <a:t>(assume that signals propagate at roughly 200m/</a:t>
            </a:r>
            <a:r>
              <a:rPr lang="en-US" sz="2200" dirty="0" smtClean="0">
                <a:latin typeface="Symbol" charset="2"/>
                <a:cs typeface="Symbol" charset="2"/>
              </a:rPr>
              <a:t>m</a:t>
            </a:r>
            <a:r>
              <a:rPr lang="en-US" sz="2200" dirty="0" smtClean="0"/>
              <a:t>s)? If </a:t>
            </a:r>
            <a:r>
              <a:rPr lang="en-US" sz="2200" i="1" dirty="0" smtClean="0"/>
              <a:t>B</a:t>
            </a:r>
            <a:r>
              <a:rPr lang="en-US" sz="2200" dirty="0" smtClean="0"/>
              <a:t> starts sending a packet exactly 1 </a:t>
            </a:r>
            <a:r>
              <a:rPr lang="en-US" sz="2200" dirty="0" smtClean="0">
                <a:latin typeface="Symbol" charset="2"/>
                <a:cs typeface="Symbol" charset="2"/>
              </a:rPr>
              <a:t>m</a:t>
            </a:r>
            <a:r>
              <a:rPr lang="en-US" sz="2200" dirty="0" smtClean="0"/>
              <a:t>s after </a:t>
            </a:r>
            <a:r>
              <a:rPr lang="en-US" sz="2200" i="1" dirty="0" smtClean="0"/>
              <a:t>A</a:t>
            </a:r>
            <a:r>
              <a:rPr lang="en-US" sz="2200" dirty="0" smtClean="0"/>
              <a:t> does, when will the first bit of </a:t>
            </a:r>
            <a:r>
              <a:rPr lang="en-US" sz="2200" i="1" dirty="0" smtClean="0"/>
              <a:t>A</a:t>
            </a:r>
            <a:r>
              <a:rPr lang="en-US" sz="2200" dirty="0" smtClean="0"/>
              <a:t>’s packet collide with the first bit of </a:t>
            </a:r>
            <a:r>
              <a:rPr lang="en-US" sz="2200" i="1" dirty="0" smtClean="0"/>
              <a:t>B</a:t>
            </a:r>
            <a:r>
              <a:rPr lang="en-US" sz="2200" dirty="0" smtClean="0"/>
              <a:t>’s? When does </a:t>
            </a:r>
            <a:r>
              <a:rPr lang="en-US" sz="2200" i="1" dirty="0" smtClean="0"/>
              <a:t>A</a:t>
            </a:r>
            <a:r>
              <a:rPr lang="en-US" sz="2200" dirty="0" smtClean="0"/>
              <a:t> know that a collision has occurred? </a:t>
            </a:r>
            <a:r>
              <a:rPr lang="en-US" sz="2200" b="1" dirty="0" smtClean="0"/>
              <a:t>When does </a:t>
            </a:r>
            <a:r>
              <a:rPr lang="en-US" sz="2200" b="1" i="1" dirty="0" smtClean="0"/>
              <a:t>B</a:t>
            </a:r>
            <a:r>
              <a:rPr lang="en-US" sz="2200" b="1" dirty="0" smtClean="0"/>
              <a:t> know?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i="1" dirty="0" smtClean="0"/>
              <a:t>	If A starts transmission at t=0, its first bit reaches B at t=2</a:t>
            </a:r>
            <a:r>
              <a:rPr lang="en-US" sz="2400" i="1" dirty="0" smtClean="0">
                <a:latin typeface="Symbol" charset="2"/>
                <a:cs typeface="Symbol" charset="2"/>
              </a:rPr>
              <a:t>m</a:t>
            </a:r>
            <a:r>
              <a:rPr lang="en-US" sz="2400" i="1" dirty="0" smtClean="0"/>
              <a:t>s.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i="1" dirty="0" smtClean="0"/>
              <a:t>	If B starts sending t=1</a:t>
            </a:r>
            <a:r>
              <a:rPr lang="en-US" sz="2400" i="1" dirty="0" smtClean="0">
                <a:latin typeface="Symbol" charset="2"/>
                <a:cs typeface="Symbol" charset="2"/>
              </a:rPr>
              <a:t>m</a:t>
            </a:r>
            <a:r>
              <a:rPr lang="en-US" sz="2400" i="1" dirty="0" smtClean="0"/>
              <a:t>s after A, their packets collide at t=1.5</a:t>
            </a:r>
            <a:r>
              <a:rPr lang="en-US" sz="2400" i="1" dirty="0" smtClean="0">
                <a:latin typeface="Symbol" charset="2"/>
                <a:cs typeface="Symbol" charset="2"/>
              </a:rPr>
              <a:t>m</a:t>
            </a:r>
            <a:r>
              <a:rPr lang="en-US" sz="2400" i="1" dirty="0" smtClean="0"/>
              <a:t>s.  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i="1" dirty="0" smtClean="0"/>
              <a:t>	A realizes that a collision occurs at t=3</a:t>
            </a:r>
            <a:r>
              <a:rPr lang="en-US" sz="2400" i="1" dirty="0" smtClean="0">
                <a:latin typeface="Symbol" charset="2"/>
                <a:cs typeface="Symbol" charset="2"/>
              </a:rPr>
              <a:t>m</a:t>
            </a:r>
            <a:r>
              <a:rPr lang="en-US" sz="2400" i="1" dirty="0" smtClean="0"/>
              <a:t>s.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b="1" i="1" dirty="0" smtClean="0"/>
              <a:t>	B realizes that a collision occurs at t=2</a:t>
            </a:r>
            <a:r>
              <a:rPr lang="en-US" sz="2400" b="1" i="1" dirty="0" smtClean="0">
                <a:latin typeface="Symbol" charset="2"/>
                <a:cs typeface="Symbol" charset="2"/>
              </a:rPr>
              <a:t>m</a:t>
            </a:r>
            <a:r>
              <a:rPr lang="en-US" sz="2400" b="1" i="1" dirty="0" smtClean="0"/>
              <a:t>s.</a:t>
            </a:r>
          </a:p>
          <a:p>
            <a:pPr marL="285750" indent="-285750">
              <a:buClr>
                <a:schemeClr val="tx1"/>
              </a:buClr>
              <a:buNone/>
            </a:pPr>
            <a:r>
              <a:rPr lang="en-US" sz="2400" i="1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573896" y="7460020"/>
            <a:ext cx="494647" cy="307777"/>
          </a:xfrm>
          <a:prstGeom prst="rect">
            <a:avLst/>
          </a:prstGeom>
        </p:spPr>
        <p:txBody>
          <a:bodyPr/>
          <a:lstStyle/>
          <a:p>
            <a:fld id="{A9ABAEE8-3188-994E-83B6-D23B1693CC3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1963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2" y="644102"/>
            <a:ext cx="9625330" cy="94996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" y="1692769"/>
            <a:ext cx="10044430" cy="5786120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eriod" startAt="2"/>
            </a:pPr>
            <a:r>
              <a:rPr lang="en-US" sz="2200" dirty="0" smtClean="0"/>
              <a:t>Ethernet packets have a minimum payload length of 46 bytes. Explain the impact that a shorter packet length could have on the operation of the CSMA/CD protocol.</a:t>
            </a:r>
          </a:p>
          <a:p>
            <a:pPr marL="285750" indent="-285750">
              <a:buClr>
                <a:schemeClr val="tx1"/>
              </a:buClr>
              <a:buFont typeface="+mj-lt"/>
              <a:buAutoNum type="arabicPeriod" startAt="2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573896" y="7460020"/>
            <a:ext cx="494647" cy="307777"/>
          </a:xfrm>
          <a:prstGeom prst="rect">
            <a:avLst/>
          </a:prstGeom>
        </p:spPr>
        <p:txBody>
          <a:bodyPr/>
          <a:lstStyle/>
          <a:p>
            <a:fld id="{A9ABAEE8-3188-994E-83B6-D23B1693CC3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41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500" dirty="0">
                <a:ea typeface="宋体" pitchFamily="2" charset="-122"/>
              </a:rPr>
              <a:t>Address Resolution Protocol (ARP)</a:t>
            </a:r>
            <a:endParaRPr lang="en-US" dirty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indent="-61908" eaLnBrk="1" hangingPunct="1">
              <a:lnSpc>
                <a:spcPct val="90000"/>
              </a:lnSpc>
              <a:buNone/>
            </a:pPr>
            <a:endParaRPr lang="en-US" altLang="zh-CN" sz="2700" dirty="0">
              <a:ea typeface="宋体" pitchFamily="2" charset="-122"/>
            </a:endParaRPr>
          </a:p>
          <a:p>
            <a:pPr indent="-61908" eaLnBrk="1" hangingPunct="1">
              <a:lnSpc>
                <a:spcPct val="90000"/>
              </a:lnSpc>
              <a:buNone/>
            </a:pPr>
            <a:endParaRPr lang="en-US" altLang="zh-CN" sz="2700" dirty="0">
              <a:ea typeface="宋体" pitchFamily="2" charset="-122"/>
              <a:cs typeface="Times New Roman" pitchFamily="18" charset="0"/>
            </a:endParaRPr>
          </a:p>
          <a:p>
            <a:pPr indent="-61908" eaLnBrk="1" hangingPunct="1">
              <a:lnSpc>
                <a:spcPct val="90000"/>
              </a:lnSpc>
              <a:buNone/>
            </a:pPr>
            <a:r>
              <a:rPr lang="en-US" altLang="zh-CN" sz="2700" dirty="0">
                <a:ea typeface="宋体" pitchFamily="2" charset="-122"/>
                <a:cs typeface="Times New Roman" pitchFamily="18" charset="0"/>
              </a:rPr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0" y="1468644"/>
            <a:ext cx="10058400" cy="621231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dirty="0" smtClean="0">
                <a:ea typeface="宋体" pitchFamily="2" charset="-122"/>
              </a:rPr>
              <a:t>Node A wants to communicate with node B and knows IP address of B (from DNS)</a:t>
            </a:r>
          </a:p>
          <a:p>
            <a:pPr>
              <a:lnSpc>
                <a:spcPct val="120000"/>
              </a:lnSpc>
            </a:pPr>
            <a:r>
              <a:rPr lang="en-US" altLang="zh-CN" dirty="0" smtClean="0">
                <a:ea typeface="宋体" pitchFamily="2" charset="-122"/>
              </a:rPr>
              <a:t>Two cases: Nodes A and B on the same or different subnets</a:t>
            </a:r>
          </a:p>
          <a:p>
            <a:pPr marL="644493" indent="-51435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 smtClean="0">
                <a:ea typeface="宋体" pitchFamily="2" charset="-122"/>
              </a:rPr>
              <a:t>Same subnet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>
                <a:ea typeface="宋体" pitchFamily="2" charset="-122"/>
              </a:rPr>
              <a:t>Node A “broadcasts” ARP query of the form: </a:t>
            </a:r>
            <a:r>
              <a:rPr lang="en-US" altLang="zh-CN" b="1" dirty="0" smtClean="0">
                <a:ea typeface="宋体" pitchFamily="2" charset="-122"/>
              </a:rPr>
              <a:t>“Node with network (IP) address N, respond”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Node B responds to node A (its MAC address was in the ARP query), and response carries MAC address “Y” of node B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Node A adds </a:t>
            </a:r>
            <a:r>
              <a:rPr lang="en-US" altLang="zh-CN" b="1" i="1" dirty="0" smtClean="0">
                <a:ea typeface="宋体" pitchFamily="2" charset="-122"/>
                <a:cs typeface="Times New Roman" pitchFamily="18" charset="0"/>
              </a:rPr>
              <a:t>“</a:t>
            </a:r>
            <a:r>
              <a:rPr lang="en-US" altLang="zh-CN" b="1" dirty="0" smtClean="0">
                <a:ea typeface="宋体" pitchFamily="2" charset="-122"/>
                <a:cs typeface="Times New Roman" pitchFamily="18" charset="0"/>
              </a:rPr>
              <a:t>Network Address N = MAC Address Y”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  to its </a:t>
            </a:r>
            <a:r>
              <a:rPr lang="en-US" altLang="zh-CN" b="1" i="1" dirty="0" smtClean="0">
                <a:ea typeface="宋体" pitchFamily="2" charset="-122"/>
                <a:cs typeface="Times New Roman" pitchFamily="18" charset="0"/>
              </a:rPr>
              <a:t>ARP table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 and sets TTL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pitchFamily="2" charset="-122"/>
                <a:cs typeface="Times New Roman" pitchFamily="18" charset="0"/>
              </a:rPr>
              <a:t>Sends IP 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packets </a:t>
            </a:r>
            <a:r>
              <a:rPr lang="en-US" altLang="zh-CN" dirty="0">
                <a:ea typeface="宋体" pitchFamily="2" charset="-122"/>
                <a:cs typeface="Times New Roman" pitchFamily="18" charset="0"/>
              </a:rPr>
              <a:t>addressed for B in Ethernet 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frames </a:t>
            </a:r>
            <a:r>
              <a:rPr lang="en-US" altLang="zh-CN" dirty="0">
                <a:ea typeface="宋体" pitchFamily="2" charset="-122"/>
                <a:cs typeface="Times New Roman" pitchFamily="18" charset="0"/>
              </a:rPr>
              <a:t>with MAC address 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Y</a:t>
            </a:r>
          </a:p>
          <a:p>
            <a:pPr marL="644493" indent="-51435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Different subnets</a:t>
            </a:r>
          </a:p>
          <a:p>
            <a:pPr marL="758952" lvl="1" indent="-246888">
              <a:lnSpc>
                <a:spcPct val="120000"/>
              </a:lnSpc>
              <a:spcBef>
                <a:spcPts val="24"/>
              </a:spcBef>
            </a:pP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Node A issues ARP query for gateway router G (if MAC address not already cached)</a:t>
            </a:r>
          </a:p>
          <a:p>
            <a:pPr marL="758952" lvl="1" indent="-246888">
              <a:lnSpc>
                <a:spcPct val="120000"/>
              </a:lnSpc>
              <a:spcBef>
                <a:spcPts val="24"/>
              </a:spcBef>
            </a:pP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Sends IP </a:t>
            </a:r>
            <a:r>
              <a:rPr lang="en-US" altLang="zh-CN" dirty="0" err="1" smtClean="0">
                <a:ea typeface="宋体" pitchFamily="2" charset="-122"/>
                <a:cs typeface="Times New Roman" pitchFamily="18" charset="0"/>
              </a:rPr>
              <a:t>pkts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 addressed for B in Ethernet frames with MAC address of G</a:t>
            </a:r>
          </a:p>
          <a:p>
            <a:pPr marL="381215" indent="-246888">
              <a:lnSpc>
                <a:spcPct val="120000"/>
              </a:lnSpc>
              <a:spcBef>
                <a:spcPts val="24"/>
              </a:spcBef>
            </a:pPr>
            <a:r>
              <a:rPr lang="en-US" altLang="zh-CN" dirty="0">
                <a:ea typeface="宋体" pitchFamily="2" charset="-122"/>
              </a:rPr>
              <a:t>Switches listen to and learn from ARP requests and </a:t>
            </a:r>
            <a:r>
              <a:rPr lang="en-US" altLang="zh-CN" dirty="0" smtClean="0">
                <a:ea typeface="宋体" pitchFamily="2" charset="-122"/>
              </a:rPr>
              <a:t>replies (more on this later)</a:t>
            </a:r>
            <a:endParaRPr lang="en-US" altLang="zh-CN" dirty="0">
              <a:ea typeface="宋体" pitchFamily="2" charset="-122"/>
            </a:endParaRPr>
          </a:p>
          <a:p>
            <a:pPr marL="758952" lvl="1" indent="-246888">
              <a:lnSpc>
                <a:spcPct val="120000"/>
              </a:lnSpc>
              <a:spcBef>
                <a:spcPts val="24"/>
              </a:spcBef>
            </a:pPr>
            <a:endParaRPr lang="en-US" altLang="zh-CN" dirty="0" smtClean="0">
              <a:ea typeface="宋体" pitchFamily="2" charset="-122"/>
              <a:cs typeface="Times New Roman" pitchFamily="18" charset="0"/>
            </a:endParaRPr>
          </a:p>
          <a:p>
            <a:pPr marL="1022230" lvl="1" indent="-514350"/>
            <a:endParaRPr lang="en-US" altLang="zh-CN" dirty="0" smtClean="0"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2" y="644102"/>
            <a:ext cx="9625330" cy="94996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" y="1692769"/>
            <a:ext cx="10044430" cy="5786120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eriod" startAt="2"/>
            </a:pPr>
            <a:r>
              <a:rPr lang="en-US" sz="2200" dirty="0" smtClean="0"/>
              <a:t>Ethernet packets have a minimum payload length of 46 bytes. Explain the impact that a shorter packet length could have on the operation of the CSMA/CD protocol.</a:t>
            </a:r>
          </a:p>
          <a:p>
            <a:pPr marL="457200" lvl="1" indent="0">
              <a:buClr>
                <a:schemeClr val="tx1"/>
              </a:buClr>
              <a:buNone/>
            </a:pPr>
            <a:r>
              <a:rPr lang="en-US" sz="2400" i="1" dirty="0" smtClean="0"/>
              <a:t>It would potentially lower the protocol’s efficiency (when stations use small packets).</a:t>
            </a:r>
          </a:p>
          <a:p>
            <a:pPr marL="457200" lvl="1" indent="0">
              <a:buClr>
                <a:schemeClr val="tx1"/>
              </a:buClr>
              <a:buNone/>
            </a:pPr>
            <a:r>
              <a:rPr lang="en-US" sz="2400" i="1" dirty="0" smtClean="0"/>
              <a:t>It would also shorten the maximum distance between station to ensure that collisions can still be detected even when stations use small packets.</a:t>
            </a:r>
            <a:endParaRPr lang="en-US" sz="18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573896" y="7460020"/>
            <a:ext cx="494647" cy="307777"/>
          </a:xfrm>
          <a:prstGeom prst="rect">
            <a:avLst/>
          </a:prstGeom>
        </p:spPr>
        <p:txBody>
          <a:bodyPr/>
          <a:lstStyle/>
          <a:p>
            <a:fld id="{A9ABAEE8-3188-994E-83B6-D23B1693CC3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2106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2" y="644102"/>
            <a:ext cx="9625330" cy="94996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" y="1692769"/>
            <a:ext cx="10044430" cy="5786120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eriod" startAt="3"/>
            </a:pPr>
            <a:r>
              <a:rPr lang="en-US" sz="2200" dirty="0" smtClean="0"/>
              <a:t>Estimate the operating efficiency of a classical 10 Mbps Ethernet network carrying packets with an average payload length of 200 bytes, and having a maximum propagation delay of 10 </a:t>
            </a:r>
            <a:r>
              <a:rPr lang="en-US" sz="2200" dirty="0" err="1" smtClean="0">
                <a:latin typeface="Symbol" charset="2"/>
                <a:cs typeface="Symbol" charset="2"/>
              </a:rPr>
              <a:t>m</a:t>
            </a:r>
            <a:r>
              <a:rPr lang="en-US" sz="2200" dirty="0" err="1" smtClean="0"/>
              <a:t>s.</a:t>
            </a: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573896" y="7460020"/>
            <a:ext cx="494647" cy="307777"/>
          </a:xfrm>
          <a:prstGeom prst="rect">
            <a:avLst/>
          </a:prstGeom>
        </p:spPr>
        <p:txBody>
          <a:bodyPr/>
          <a:lstStyle/>
          <a:p>
            <a:fld id="{A9ABAEE8-3188-994E-83B6-D23B1693CC3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728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2" y="644102"/>
            <a:ext cx="9625330" cy="949960"/>
          </a:xfrm>
        </p:spPr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" y="1692769"/>
            <a:ext cx="10044430" cy="5786120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eriod" startAt="3"/>
            </a:pPr>
            <a:r>
              <a:rPr lang="en-US" sz="2200" dirty="0" smtClean="0"/>
              <a:t>Estimate the operating efficiency of a classical 10 Mbps Ethernet network carrying packets with an average payload length of 200 bytes, and having a maximum propagation delay of 10 </a:t>
            </a:r>
            <a:r>
              <a:rPr lang="en-US" sz="2200" dirty="0" err="1" smtClean="0">
                <a:latin typeface="Symbol" charset="2"/>
                <a:cs typeface="Symbol" charset="2"/>
              </a:rPr>
              <a:t>m</a:t>
            </a:r>
            <a:r>
              <a:rPr lang="en-US" sz="2200" dirty="0" err="1" smtClean="0"/>
              <a:t>s.</a:t>
            </a:r>
            <a:endParaRPr lang="en-US" sz="2200" dirty="0" smtClean="0"/>
          </a:p>
          <a:p>
            <a:pPr marL="457200" lvl="1" indent="0">
              <a:buClr>
                <a:schemeClr val="tx1"/>
              </a:buClr>
              <a:buNone/>
            </a:pPr>
            <a:r>
              <a:rPr lang="en-US" sz="2400" i="1" dirty="0" smtClean="0"/>
              <a:t>An average payload of 200 bytes translates into a transmission time of 160</a:t>
            </a:r>
            <a:r>
              <a:rPr lang="en-US" sz="2400" dirty="0" smtClean="0">
                <a:latin typeface="Symbol" charset="2"/>
                <a:cs typeface="Symbol" charset="2"/>
              </a:rPr>
              <a:t> </a:t>
            </a:r>
            <a:r>
              <a:rPr lang="en-US" sz="2400" i="1" dirty="0" smtClean="0">
                <a:latin typeface="Symbol" charset="2"/>
                <a:cs typeface="Symbol" charset="2"/>
              </a:rPr>
              <a:t>m</a:t>
            </a:r>
            <a:r>
              <a:rPr lang="en-US" sz="2400" i="1" dirty="0" smtClean="0"/>
              <a:t>s or 16 times the propagation delay.  The operating efficiency of the network is, therefore, approximately equal to 16/21 = 76.2%</a:t>
            </a:r>
          </a:p>
          <a:p>
            <a:pPr marL="457200" lvl="1" indent="0">
              <a:buClr>
                <a:schemeClr val="tx1"/>
              </a:buClr>
              <a:buNone/>
            </a:pPr>
            <a:endParaRPr lang="en-US" sz="2400" i="1" dirty="0" smtClean="0"/>
          </a:p>
          <a:p>
            <a:pPr marL="457200" lvl="1" indent="0">
              <a:buClr>
                <a:schemeClr val="tx1"/>
              </a:buClr>
              <a:buNone/>
            </a:pPr>
            <a:r>
              <a:rPr lang="en-US" sz="2400" i="1" dirty="0"/>
              <a:t>efficiency = </a:t>
            </a:r>
            <a:r>
              <a:rPr lang="en-US" sz="2400" i="1" dirty="0" err="1"/>
              <a:t>t</a:t>
            </a:r>
            <a:r>
              <a:rPr lang="en-US" sz="2400" baseline="-25000" dirty="0" err="1"/>
              <a:t>trans</a:t>
            </a:r>
            <a:r>
              <a:rPr lang="en-US" sz="2400" i="1" dirty="0"/>
              <a:t>/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baseline="-25000" dirty="0"/>
              <a:t>trans</a:t>
            </a:r>
            <a:r>
              <a:rPr lang="en-US" sz="2400" dirty="0"/>
              <a:t>+5*</a:t>
            </a:r>
            <a:r>
              <a:rPr lang="en-US" sz="2400" i="1" dirty="0" err="1"/>
              <a:t>t</a:t>
            </a:r>
            <a:r>
              <a:rPr lang="en-US" sz="2400" baseline="-25000" dirty="0" err="1"/>
              <a:t>prop</a:t>
            </a:r>
            <a:r>
              <a:rPr lang="en-US" sz="2400" dirty="0"/>
              <a:t>)</a:t>
            </a:r>
          </a:p>
          <a:p>
            <a:pPr marL="457200" lvl="1" indent="0">
              <a:buClr>
                <a:schemeClr val="tx1"/>
              </a:buClr>
              <a:buNone/>
            </a:pPr>
            <a:r>
              <a:rPr lang="en-US" sz="2400" i="1" dirty="0"/>
              <a:t>e</a:t>
            </a:r>
            <a:r>
              <a:rPr lang="en-US" sz="2400" i="1" dirty="0" smtClean="0"/>
              <a:t>fficiency = 160us/(160us + 5 * 10us) </a:t>
            </a:r>
          </a:p>
          <a:p>
            <a:pPr marL="457200" lvl="1" indent="0">
              <a:buClr>
                <a:schemeClr val="tx1"/>
              </a:buClr>
              <a:buNone/>
            </a:pPr>
            <a:r>
              <a:rPr lang="en-US" sz="2400" i="1" dirty="0" smtClean="0"/>
              <a:t>efficiency </a:t>
            </a:r>
            <a:r>
              <a:rPr lang="en-US" sz="2400" i="1" dirty="0"/>
              <a:t>= 160us</a:t>
            </a:r>
            <a:r>
              <a:rPr lang="en-US" sz="2400" i="1" dirty="0" smtClean="0"/>
              <a:t>/210us = 16/21 = .7619  </a:t>
            </a:r>
            <a:endParaRPr lang="en-US" sz="2400" i="1" dirty="0"/>
          </a:p>
          <a:p>
            <a:pPr marL="457200" lvl="1" indent="0">
              <a:buClr>
                <a:schemeClr val="tx1"/>
              </a:buClr>
              <a:buNone/>
            </a:pPr>
            <a:r>
              <a:rPr lang="en-US" sz="2400" i="1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573896" y="7460020"/>
            <a:ext cx="494647" cy="307777"/>
          </a:xfrm>
          <a:prstGeom prst="rect">
            <a:avLst/>
          </a:prstGeom>
        </p:spPr>
        <p:txBody>
          <a:bodyPr/>
          <a:lstStyle/>
          <a:p>
            <a:fld id="{A9ABAEE8-3188-994E-83B6-D23B1693CC3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01160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Exercise: Spanning Tree Construction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291590" y="1754505"/>
            <a:ext cx="8643938" cy="5370513"/>
            <a:chOff x="628650" y="1457325"/>
            <a:chExt cx="8643938" cy="5370513"/>
          </a:xfrm>
        </p:grpSpPr>
        <p:pic>
          <p:nvPicPr>
            <p:cNvPr id="36869" name="Picture 178" descr="SwitchATMFastEth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00550" y="1538289"/>
              <a:ext cx="761365" cy="771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0" name="Picture 178" descr="SwitchATMFastEth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71762" y="2871470"/>
              <a:ext cx="761365" cy="771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1" name="Picture 178" descr="SwitchATMFastEth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7423" y="4215449"/>
              <a:ext cx="761365" cy="771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2" name="Picture 178" descr="SwitchATMFastEth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71762" y="5624195"/>
              <a:ext cx="761365" cy="771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3" name="Picture 178" descr="SwitchATMFastEth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00550" y="4215449"/>
              <a:ext cx="761365" cy="771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4" name="Picture 178" descr="SwitchATMFastEth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53785" y="2871470"/>
              <a:ext cx="761365" cy="771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5" name="Picture 178" descr="SwitchATMFastEth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82573" y="4215449"/>
              <a:ext cx="761365" cy="771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76" name="Picture 178" descr="SwitchATMFastEth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53785" y="5624195"/>
              <a:ext cx="761365" cy="771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6877" name="Straight Connector 13"/>
            <p:cNvCxnSpPr>
              <a:cxnSpLocks noChangeShapeType="1"/>
            </p:cNvCxnSpPr>
            <p:nvPr/>
          </p:nvCxnSpPr>
          <p:spPr bwMode="auto">
            <a:xfrm>
              <a:off x="5161915" y="1923310"/>
              <a:ext cx="1372553" cy="94816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78" name="Straight Connector 15"/>
            <p:cNvCxnSpPr>
              <a:cxnSpLocks noChangeShapeType="1"/>
            </p:cNvCxnSpPr>
            <p:nvPr/>
          </p:nvCxnSpPr>
          <p:spPr bwMode="auto">
            <a:xfrm rot="10800000" flipV="1">
              <a:off x="3052445" y="1923310"/>
              <a:ext cx="1348105" cy="94816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79" name="Straight Connector 17"/>
            <p:cNvCxnSpPr>
              <a:cxnSpLocks noChangeShapeType="1"/>
            </p:cNvCxnSpPr>
            <p:nvPr/>
          </p:nvCxnSpPr>
          <p:spPr bwMode="auto">
            <a:xfrm>
              <a:off x="3433128" y="3256492"/>
              <a:ext cx="2720658" cy="1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80" name="Straight Connector 19"/>
            <p:cNvCxnSpPr>
              <a:cxnSpLocks noChangeShapeType="1"/>
            </p:cNvCxnSpPr>
            <p:nvPr/>
          </p:nvCxnSpPr>
          <p:spPr bwMode="auto">
            <a:xfrm rot="10800000" flipV="1">
              <a:off x="1348105" y="3256492"/>
              <a:ext cx="1323658" cy="95895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81" name="Straight Connector 21"/>
            <p:cNvCxnSpPr>
              <a:cxnSpLocks noChangeShapeType="1"/>
            </p:cNvCxnSpPr>
            <p:nvPr/>
          </p:nvCxnSpPr>
          <p:spPr bwMode="auto">
            <a:xfrm>
              <a:off x="1728788" y="4602268"/>
              <a:ext cx="2671763" cy="1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82" name="Straight Connector 23"/>
            <p:cNvCxnSpPr>
              <a:cxnSpLocks noChangeShapeType="1"/>
            </p:cNvCxnSpPr>
            <p:nvPr/>
          </p:nvCxnSpPr>
          <p:spPr bwMode="auto">
            <a:xfrm rot="16200000" flipH="1">
              <a:off x="1498071" y="4837324"/>
              <a:ext cx="1023726" cy="132365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83" name="Straight Connector 25"/>
            <p:cNvCxnSpPr>
              <a:cxnSpLocks noChangeShapeType="1"/>
            </p:cNvCxnSpPr>
            <p:nvPr/>
          </p:nvCxnSpPr>
          <p:spPr bwMode="auto">
            <a:xfrm flipV="1">
              <a:off x="3433128" y="4987290"/>
              <a:ext cx="1348105" cy="102372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84" name="Straight Connector 27"/>
            <p:cNvCxnSpPr>
              <a:cxnSpLocks noChangeShapeType="1"/>
            </p:cNvCxnSpPr>
            <p:nvPr/>
          </p:nvCxnSpPr>
          <p:spPr bwMode="auto">
            <a:xfrm rot="16200000" flipH="1">
              <a:off x="4955646" y="4812877"/>
              <a:ext cx="1023726" cy="1372553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85" name="Straight Connector 29"/>
            <p:cNvCxnSpPr>
              <a:cxnSpLocks noChangeShapeType="1"/>
            </p:cNvCxnSpPr>
            <p:nvPr/>
          </p:nvCxnSpPr>
          <p:spPr bwMode="auto">
            <a:xfrm>
              <a:off x="5161915" y="4602268"/>
              <a:ext cx="2720658" cy="1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86" name="Straight Connector 31"/>
            <p:cNvCxnSpPr>
              <a:cxnSpLocks noChangeShapeType="1"/>
            </p:cNvCxnSpPr>
            <p:nvPr/>
          </p:nvCxnSpPr>
          <p:spPr bwMode="auto">
            <a:xfrm rot="5400000">
              <a:off x="7077340" y="4825101"/>
              <a:ext cx="1023726" cy="134810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87" name="Straight Connector 33"/>
            <p:cNvCxnSpPr>
              <a:cxnSpLocks noChangeShapeType="1"/>
            </p:cNvCxnSpPr>
            <p:nvPr/>
          </p:nvCxnSpPr>
          <p:spPr bwMode="auto">
            <a:xfrm>
              <a:off x="6915150" y="3256492"/>
              <a:ext cx="1348105" cy="95895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88" name="Straight Connector 35"/>
            <p:cNvCxnSpPr>
              <a:cxnSpLocks noChangeShapeType="1"/>
            </p:cNvCxnSpPr>
            <p:nvPr/>
          </p:nvCxnSpPr>
          <p:spPr bwMode="auto">
            <a:xfrm rot="16200000" flipH="1">
              <a:off x="3630772" y="3064987"/>
              <a:ext cx="572135" cy="17287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889" name="Straight Connector 37"/>
            <p:cNvCxnSpPr>
              <a:cxnSpLocks noChangeShapeType="1"/>
            </p:cNvCxnSpPr>
            <p:nvPr/>
          </p:nvCxnSpPr>
          <p:spPr bwMode="auto">
            <a:xfrm rot="5400000" flipH="1" flipV="1">
              <a:off x="5371783" y="3052764"/>
              <a:ext cx="572135" cy="175323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6890" name="TextBox 38"/>
            <p:cNvSpPr txBox="1">
              <a:spLocks noChangeArrowheads="1"/>
            </p:cNvSpPr>
            <p:nvPr/>
          </p:nvSpPr>
          <p:spPr bwMode="auto">
            <a:xfrm>
              <a:off x="5264944" y="1457325"/>
              <a:ext cx="628650" cy="379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82" tIns="50941" rIns="101882" bIns="50941">
              <a:spAutoFit/>
            </a:bodyPr>
            <a:lstStyle/>
            <a:p>
              <a:pPr algn="l"/>
              <a:r>
                <a:rPr lang="en-US">
                  <a:latin typeface="+mn-lt"/>
                </a:rPr>
                <a:t>1</a:t>
              </a:r>
            </a:p>
          </p:txBody>
        </p:sp>
        <p:sp>
          <p:nvSpPr>
            <p:cNvPr id="36891" name="TextBox 39"/>
            <p:cNvSpPr txBox="1">
              <a:spLocks noChangeArrowheads="1"/>
            </p:cNvSpPr>
            <p:nvPr/>
          </p:nvSpPr>
          <p:spPr bwMode="auto">
            <a:xfrm>
              <a:off x="2381727" y="2657370"/>
              <a:ext cx="628650" cy="379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82" tIns="50941" rIns="101882" bIns="50941">
              <a:spAutoFit/>
            </a:bodyPr>
            <a:lstStyle/>
            <a:p>
              <a:pPr algn="l"/>
              <a:r>
                <a:rPr lang="en-US">
                  <a:latin typeface="+mn-lt"/>
                </a:rPr>
                <a:t>2</a:t>
              </a:r>
            </a:p>
          </p:txBody>
        </p:sp>
        <p:sp>
          <p:nvSpPr>
            <p:cNvPr id="36892" name="TextBox 40"/>
            <p:cNvSpPr txBox="1">
              <a:spLocks noChangeArrowheads="1"/>
            </p:cNvSpPr>
            <p:nvPr/>
          </p:nvSpPr>
          <p:spPr bwMode="auto">
            <a:xfrm>
              <a:off x="628650" y="4357582"/>
              <a:ext cx="628650" cy="379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82" tIns="50941" rIns="101882" bIns="50941">
              <a:spAutoFit/>
            </a:bodyPr>
            <a:lstStyle/>
            <a:p>
              <a:pPr algn="l"/>
              <a:r>
                <a:rPr lang="en-US">
                  <a:latin typeface="+mn-lt"/>
                </a:rPr>
                <a:t>4</a:t>
              </a:r>
            </a:p>
          </p:txBody>
        </p:sp>
        <p:sp>
          <p:nvSpPr>
            <p:cNvPr id="36893" name="TextBox 41"/>
            <p:cNvSpPr txBox="1">
              <a:spLocks noChangeArrowheads="1"/>
            </p:cNvSpPr>
            <p:nvPr/>
          </p:nvSpPr>
          <p:spPr bwMode="auto">
            <a:xfrm>
              <a:off x="2828925" y="6381645"/>
              <a:ext cx="628650" cy="379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82" tIns="50941" rIns="101882" bIns="50941">
              <a:spAutoFit/>
            </a:bodyPr>
            <a:lstStyle/>
            <a:p>
              <a:pPr algn="l"/>
              <a:r>
                <a:rPr lang="en-US">
                  <a:latin typeface="+mn-lt"/>
                </a:rPr>
                <a:t>7</a:t>
              </a:r>
            </a:p>
          </p:txBody>
        </p:sp>
        <p:sp>
          <p:nvSpPr>
            <p:cNvPr id="36894" name="TextBox 42"/>
            <p:cNvSpPr txBox="1">
              <a:spLocks noChangeArrowheads="1"/>
            </p:cNvSpPr>
            <p:nvPr/>
          </p:nvSpPr>
          <p:spPr bwMode="auto">
            <a:xfrm>
              <a:off x="6286500" y="6315075"/>
              <a:ext cx="628650" cy="379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82" tIns="50941" rIns="101882" bIns="50941">
              <a:spAutoFit/>
            </a:bodyPr>
            <a:lstStyle/>
            <a:p>
              <a:pPr algn="l"/>
              <a:r>
                <a:rPr lang="en-US">
                  <a:latin typeface="+mn-lt"/>
                </a:rPr>
                <a:t>8</a:t>
              </a:r>
            </a:p>
          </p:txBody>
        </p:sp>
        <p:sp>
          <p:nvSpPr>
            <p:cNvPr id="36895" name="TextBox 43"/>
            <p:cNvSpPr txBox="1">
              <a:spLocks noChangeArrowheads="1"/>
            </p:cNvSpPr>
            <p:nvPr/>
          </p:nvSpPr>
          <p:spPr bwMode="auto">
            <a:xfrm>
              <a:off x="8643938" y="4357582"/>
              <a:ext cx="628650" cy="379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82" tIns="50941" rIns="101882" bIns="50941">
              <a:spAutoFit/>
            </a:bodyPr>
            <a:lstStyle/>
            <a:p>
              <a:pPr algn="l"/>
              <a:r>
                <a:rPr lang="en-US">
                  <a:latin typeface="+mn-lt"/>
                </a:rPr>
                <a:t>6</a:t>
              </a:r>
            </a:p>
          </p:txBody>
        </p:sp>
        <p:sp>
          <p:nvSpPr>
            <p:cNvPr id="36896" name="TextBox 44"/>
            <p:cNvSpPr txBox="1">
              <a:spLocks noChangeArrowheads="1"/>
            </p:cNvSpPr>
            <p:nvPr/>
          </p:nvSpPr>
          <p:spPr bwMode="auto">
            <a:xfrm>
              <a:off x="6915150" y="2671764"/>
              <a:ext cx="628650" cy="379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82" tIns="50941" rIns="101882" bIns="50941">
              <a:spAutoFit/>
            </a:bodyPr>
            <a:lstStyle/>
            <a:p>
              <a:pPr algn="l"/>
              <a:r>
                <a:rPr lang="en-US">
                  <a:latin typeface="+mn-lt"/>
                </a:rPr>
                <a:t>3</a:t>
              </a:r>
            </a:p>
          </p:txBody>
        </p:sp>
        <p:sp>
          <p:nvSpPr>
            <p:cNvPr id="36897" name="TextBox 45"/>
            <p:cNvSpPr txBox="1">
              <a:spLocks noChangeArrowheads="1"/>
            </p:cNvSpPr>
            <p:nvPr/>
          </p:nvSpPr>
          <p:spPr bwMode="auto">
            <a:xfrm>
              <a:off x="4007644" y="4129089"/>
              <a:ext cx="628650" cy="379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82" tIns="50941" rIns="101882" bIns="50941">
              <a:spAutoFit/>
            </a:bodyPr>
            <a:lstStyle/>
            <a:p>
              <a:pPr algn="l"/>
              <a:r>
                <a:rPr lang="en-US">
                  <a:latin typeface="+mn-lt"/>
                </a:rPr>
                <a:t>5</a:t>
              </a:r>
            </a:p>
          </p:txBody>
        </p:sp>
        <p:pic>
          <p:nvPicPr>
            <p:cNvPr id="36898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71626" y="5181600"/>
              <a:ext cx="738664" cy="512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99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71901" y="5262564"/>
              <a:ext cx="738664" cy="512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900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76349" y="5262564"/>
              <a:ext cx="738663" cy="512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901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08057" y="5262564"/>
              <a:ext cx="738663" cy="512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902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07919" y="4344989"/>
              <a:ext cx="738663" cy="512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903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390674" y="3643314"/>
              <a:ext cx="738663" cy="512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904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71763" y="4371975"/>
              <a:ext cx="738664" cy="512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905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97356" y="3481389"/>
              <a:ext cx="738664" cy="512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906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7576" y="2078039"/>
              <a:ext cx="738664" cy="512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907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422107" y="2105025"/>
              <a:ext cx="738663" cy="512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908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29476" y="3481389"/>
              <a:ext cx="738664" cy="512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909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00551" y="2995614"/>
              <a:ext cx="738664" cy="512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910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04724" y="3664904"/>
              <a:ext cx="738663" cy="512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911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50207" y="6315075"/>
              <a:ext cx="738663" cy="512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912" name="Picture 78" descr="clou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72313" y="6315075"/>
              <a:ext cx="738664" cy="512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6913" name="Straight Connector 62"/>
            <p:cNvCxnSpPr>
              <a:cxnSpLocks noChangeShapeType="1"/>
            </p:cNvCxnSpPr>
            <p:nvPr/>
          </p:nvCxnSpPr>
          <p:spPr bwMode="auto">
            <a:xfrm rot="5400000" flipH="1" flipV="1">
              <a:off x="2194058" y="5837371"/>
              <a:ext cx="304059" cy="65135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914" name="Straight Connector 64"/>
            <p:cNvCxnSpPr>
              <a:cxnSpLocks noChangeShapeType="1"/>
            </p:cNvCxnSpPr>
            <p:nvPr/>
          </p:nvCxnSpPr>
          <p:spPr bwMode="auto">
            <a:xfrm rot="16200000" flipV="1">
              <a:off x="7026805" y="5899362"/>
              <a:ext cx="304059" cy="52736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" y="1789749"/>
            <a:ext cx="4556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latin typeface="+mn-lt"/>
              </a:rPr>
              <a:t>All links have the same cost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791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Spanning Tree</a:t>
            </a:r>
          </a:p>
        </p:txBody>
      </p:sp>
      <p:pic>
        <p:nvPicPr>
          <p:cNvPr id="37893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0550" y="153828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1762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5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742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6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1762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7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0550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8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3785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9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257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3785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901" name="Straight Connector 13"/>
          <p:cNvCxnSpPr>
            <a:cxnSpLocks noChangeShapeType="1"/>
          </p:cNvCxnSpPr>
          <p:nvPr/>
        </p:nvCxnSpPr>
        <p:spPr bwMode="auto">
          <a:xfrm>
            <a:off x="5161915" y="1923310"/>
            <a:ext cx="1372553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02" name="Straight Connector 15"/>
          <p:cNvCxnSpPr>
            <a:cxnSpLocks noChangeShapeType="1"/>
          </p:cNvCxnSpPr>
          <p:nvPr/>
        </p:nvCxnSpPr>
        <p:spPr bwMode="auto">
          <a:xfrm rot="10800000" flipV="1">
            <a:off x="3052445" y="1923310"/>
            <a:ext cx="1348105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03" name="Straight Connector 17"/>
          <p:cNvCxnSpPr>
            <a:cxnSpLocks noChangeShapeType="1"/>
          </p:cNvCxnSpPr>
          <p:nvPr/>
        </p:nvCxnSpPr>
        <p:spPr bwMode="auto">
          <a:xfrm flipV="1">
            <a:off x="3377248" y="3251095"/>
            <a:ext cx="967423" cy="5397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04" name="Straight Connector 19"/>
          <p:cNvCxnSpPr>
            <a:cxnSpLocks noChangeShapeType="1"/>
          </p:cNvCxnSpPr>
          <p:nvPr/>
        </p:nvCxnSpPr>
        <p:spPr bwMode="auto">
          <a:xfrm rot="10800000" flipV="1">
            <a:off x="1348105" y="3256492"/>
            <a:ext cx="1323658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05" name="Straight Connector 21"/>
          <p:cNvCxnSpPr>
            <a:cxnSpLocks noChangeShapeType="1"/>
          </p:cNvCxnSpPr>
          <p:nvPr/>
        </p:nvCxnSpPr>
        <p:spPr bwMode="auto">
          <a:xfrm>
            <a:off x="1728788" y="4602269"/>
            <a:ext cx="942975" cy="2698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06" name="Straight Connector 23"/>
          <p:cNvCxnSpPr>
            <a:cxnSpLocks noChangeShapeType="1"/>
          </p:cNvCxnSpPr>
          <p:nvPr/>
        </p:nvCxnSpPr>
        <p:spPr bwMode="auto">
          <a:xfrm rot="16200000" flipH="1">
            <a:off x="1498071" y="4837324"/>
            <a:ext cx="1023726" cy="132365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07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4268153" y="4805363"/>
            <a:ext cx="275273" cy="63912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08" name="Straight Connector 27"/>
          <p:cNvCxnSpPr>
            <a:cxnSpLocks noChangeShapeType="1"/>
          </p:cNvCxnSpPr>
          <p:nvPr/>
        </p:nvCxnSpPr>
        <p:spPr bwMode="auto">
          <a:xfrm rot="16200000" flipH="1">
            <a:off x="4955646" y="4812877"/>
            <a:ext cx="1023726" cy="1372553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09" name="Straight Connector 29"/>
          <p:cNvCxnSpPr>
            <a:cxnSpLocks noChangeShapeType="1"/>
          </p:cNvCxnSpPr>
          <p:nvPr/>
        </p:nvCxnSpPr>
        <p:spPr bwMode="auto">
          <a:xfrm flipV="1">
            <a:off x="5106036" y="4602268"/>
            <a:ext cx="1046004" cy="0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10" name="Straight Connector 31"/>
          <p:cNvCxnSpPr>
            <a:cxnSpLocks noChangeShapeType="1"/>
          </p:cNvCxnSpPr>
          <p:nvPr/>
        </p:nvCxnSpPr>
        <p:spPr bwMode="auto">
          <a:xfrm rot="5400000">
            <a:off x="7833122" y="4832430"/>
            <a:ext cx="275273" cy="584993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11" name="Straight Connector 33"/>
          <p:cNvCxnSpPr>
            <a:cxnSpLocks noChangeShapeType="1"/>
          </p:cNvCxnSpPr>
          <p:nvPr/>
        </p:nvCxnSpPr>
        <p:spPr bwMode="auto">
          <a:xfrm>
            <a:off x="6915150" y="3256492"/>
            <a:ext cx="1348105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12" name="Straight Connector 35"/>
          <p:cNvCxnSpPr>
            <a:cxnSpLocks noChangeShapeType="1"/>
          </p:cNvCxnSpPr>
          <p:nvPr/>
        </p:nvCxnSpPr>
        <p:spPr bwMode="auto">
          <a:xfrm rot="16200000" flipH="1">
            <a:off x="3630772" y="3064987"/>
            <a:ext cx="572135" cy="172878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13" name="Straight Connector 37"/>
          <p:cNvCxnSpPr>
            <a:cxnSpLocks noChangeShapeType="1"/>
          </p:cNvCxnSpPr>
          <p:nvPr/>
        </p:nvCxnSpPr>
        <p:spPr bwMode="auto">
          <a:xfrm flipV="1">
            <a:off x="6073457" y="3643313"/>
            <a:ext cx="405130" cy="255482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37914" name="TextBox 38"/>
          <p:cNvSpPr txBox="1">
            <a:spLocks noChangeArrowheads="1"/>
          </p:cNvSpPr>
          <p:nvPr/>
        </p:nvSpPr>
        <p:spPr bwMode="auto">
          <a:xfrm>
            <a:off x="4636294" y="11982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1</a:t>
            </a:r>
          </a:p>
        </p:txBody>
      </p:sp>
      <p:sp>
        <p:nvSpPr>
          <p:cNvPr id="37915" name="TextBox 39"/>
          <p:cNvSpPr txBox="1">
            <a:spLocks noChangeArrowheads="1"/>
          </p:cNvSpPr>
          <p:nvPr/>
        </p:nvSpPr>
        <p:spPr bwMode="auto">
          <a:xfrm>
            <a:off x="2278857" y="265737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2</a:t>
            </a:r>
          </a:p>
        </p:txBody>
      </p:sp>
      <p:sp>
        <p:nvSpPr>
          <p:cNvPr id="37916" name="TextBox 40"/>
          <p:cNvSpPr txBox="1">
            <a:spLocks noChangeArrowheads="1"/>
          </p:cNvSpPr>
          <p:nvPr/>
        </p:nvSpPr>
        <p:spPr bwMode="auto">
          <a:xfrm>
            <a:off x="628650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4</a:t>
            </a:r>
          </a:p>
        </p:txBody>
      </p:sp>
      <p:sp>
        <p:nvSpPr>
          <p:cNvPr id="37917" name="TextBox 41"/>
          <p:cNvSpPr txBox="1">
            <a:spLocks noChangeArrowheads="1"/>
          </p:cNvSpPr>
          <p:nvPr/>
        </p:nvSpPr>
        <p:spPr bwMode="auto">
          <a:xfrm>
            <a:off x="2828925" y="63816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7</a:t>
            </a:r>
          </a:p>
        </p:txBody>
      </p:sp>
      <p:sp>
        <p:nvSpPr>
          <p:cNvPr id="37918" name="TextBox 42"/>
          <p:cNvSpPr txBox="1">
            <a:spLocks noChangeArrowheads="1"/>
          </p:cNvSpPr>
          <p:nvPr/>
        </p:nvSpPr>
        <p:spPr bwMode="auto">
          <a:xfrm>
            <a:off x="6286500" y="631507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8</a:t>
            </a:r>
          </a:p>
        </p:txBody>
      </p:sp>
      <p:sp>
        <p:nvSpPr>
          <p:cNvPr id="37919" name="TextBox 43"/>
          <p:cNvSpPr txBox="1">
            <a:spLocks noChangeArrowheads="1"/>
          </p:cNvSpPr>
          <p:nvPr/>
        </p:nvSpPr>
        <p:spPr bwMode="auto">
          <a:xfrm>
            <a:off x="8643938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6</a:t>
            </a:r>
          </a:p>
        </p:txBody>
      </p:sp>
      <p:sp>
        <p:nvSpPr>
          <p:cNvPr id="37920" name="TextBox 44"/>
          <p:cNvSpPr txBox="1">
            <a:spLocks noChangeArrowheads="1"/>
          </p:cNvSpPr>
          <p:nvPr/>
        </p:nvSpPr>
        <p:spPr bwMode="auto">
          <a:xfrm>
            <a:off x="6915150" y="267176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3</a:t>
            </a:r>
          </a:p>
        </p:txBody>
      </p:sp>
      <p:sp>
        <p:nvSpPr>
          <p:cNvPr id="37921" name="TextBox 45"/>
          <p:cNvSpPr txBox="1">
            <a:spLocks noChangeArrowheads="1"/>
          </p:cNvSpPr>
          <p:nvPr/>
        </p:nvSpPr>
        <p:spPr bwMode="auto">
          <a:xfrm>
            <a:off x="4007644" y="41290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5</a:t>
            </a:r>
          </a:p>
        </p:txBody>
      </p:sp>
      <p:pic>
        <p:nvPicPr>
          <p:cNvPr id="3792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26" y="5181600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1" y="526256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349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057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07919" y="4344989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0674" y="364331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71763" y="43719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735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57576" y="207803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2107" y="210502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2947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00551" y="299561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4724" y="366490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50207" y="631507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13" y="63150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937" name="Straight Connector 62"/>
          <p:cNvCxnSpPr>
            <a:cxnSpLocks noChangeShapeType="1"/>
          </p:cNvCxnSpPr>
          <p:nvPr/>
        </p:nvCxnSpPr>
        <p:spPr bwMode="auto">
          <a:xfrm rot="5400000" flipH="1" flipV="1">
            <a:off x="2194058" y="5837371"/>
            <a:ext cx="304059" cy="651351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38" name="Straight Connector 64"/>
          <p:cNvCxnSpPr>
            <a:cxnSpLocks noChangeShapeType="1"/>
          </p:cNvCxnSpPr>
          <p:nvPr/>
        </p:nvCxnSpPr>
        <p:spPr bwMode="auto">
          <a:xfrm rot="16200000" flipV="1">
            <a:off x="7026805" y="5899362"/>
            <a:ext cx="304059" cy="52736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39" name="Straight Connector 70"/>
          <p:cNvCxnSpPr>
            <a:cxnSpLocks noChangeShapeType="1"/>
          </p:cNvCxnSpPr>
          <p:nvPr/>
        </p:nvCxnSpPr>
        <p:spPr bwMode="auto">
          <a:xfrm>
            <a:off x="5139215" y="3251095"/>
            <a:ext cx="1014571" cy="5397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7940" name="Straight Connector 71"/>
          <p:cNvCxnSpPr>
            <a:cxnSpLocks noChangeShapeType="1"/>
          </p:cNvCxnSpPr>
          <p:nvPr/>
        </p:nvCxnSpPr>
        <p:spPr bwMode="auto">
          <a:xfrm flipV="1">
            <a:off x="5161915" y="4156075"/>
            <a:ext cx="597218" cy="44619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7941" name="Straight Connector 74"/>
          <p:cNvCxnSpPr>
            <a:cxnSpLocks noChangeShapeType="1"/>
          </p:cNvCxnSpPr>
          <p:nvPr/>
        </p:nvCxnSpPr>
        <p:spPr bwMode="auto">
          <a:xfrm>
            <a:off x="6946583" y="4602268"/>
            <a:ext cx="93599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7942" name="Straight Connector 77"/>
          <p:cNvCxnSpPr>
            <a:cxnSpLocks noChangeShapeType="1"/>
          </p:cNvCxnSpPr>
          <p:nvPr/>
        </p:nvCxnSpPr>
        <p:spPr bwMode="auto">
          <a:xfrm flipV="1">
            <a:off x="3410427" y="4602269"/>
            <a:ext cx="990123" cy="26988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7943" name="Straight Connector 80"/>
          <p:cNvCxnSpPr>
            <a:cxnSpLocks noChangeShapeType="1"/>
          </p:cNvCxnSpPr>
          <p:nvPr/>
        </p:nvCxnSpPr>
        <p:spPr bwMode="auto">
          <a:xfrm flipV="1">
            <a:off x="3433128" y="5519843"/>
            <a:ext cx="338773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7944" name="Straight Connector 83"/>
          <p:cNvCxnSpPr>
            <a:cxnSpLocks noChangeShapeType="1"/>
          </p:cNvCxnSpPr>
          <p:nvPr/>
        </p:nvCxnSpPr>
        <p:spPr bwMode="auto">
          <a:xfrm flipV="1">
            <a:off x="6915150" y="5519843"/>
            <a:ext cx="392907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sp>
        <p:nvSpPr>
          <p:cNvPr id="37945" name="TextBox 86"/>
          <p:cNvSpPr txBox="1">
            <a:spLocks noChangeArrowheads="1"/>
          </p:cNvSpPr>
          <p:nvPr/>
        </p:nvSpPr>
        <p:spPr bwMode="auto">
          <a:xfrm>
            <a:off x="3850482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46" name="TextBox 87"/>
          <p:cNvSpPr txBox="1">
            <a:spLocks noChangeArrowheads="1"/>
          </p:cNvSpPr>
          <p:nvPr/>
        </p:nvSpPr>
        <p:spPr bwMode="auto">
          <a:xfrm>
            <a:off x="5186363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47" name="TextBox 88"/>
          <p:cNvSpPr txBox="1">
            <a:spLocks noChangeArrowheads="1"/>
          </p:cNvSpPr>
          <p:nvPr/>
        </p:nvSpPr>
        <p:spPr bwMode="auto">
          <a:xfrm>
            <a:off x="2121694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48" name="TextBox 89"/>
          <p:cNvSpPr txBox="1">
            <a:spLocks noChangeArrowheads="1"/>
          </p:cNvSpPr>
          <p:nvPr/>
        </p:nvSpPr>
        <p:spPr bwMode="auto">
          <a:xfrm>
            <a:off x="6915150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49" name="TextBox 90"/>
          <p:cNvSpPr txBox="1">
            <a:spLocks noChangeArrowheads="1"/>
          </p:cNvSpPr>
          <p:nvPr/>
        </p:nvSpPr>
        <p:spPr bwMode="auto">
          <a:xfrm>
            <a:off x="817245" y="487394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0" name="TextBox 91"/>
          <p:cNvSpPr txBox="1">
            <a:spLocks noChangeArrowheads="1"/>
          </p:cNvSpPr>
          <p:nvPr/>
        </p:nvSpPr>
        <p:spPr bwMode="auto">
          <a:xfrm>
            <a:off x="4950619" y="48433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1" name="TextBox 92"/>
          <p:cNvSpPr txBox="1">
            <a:spLocks noChangeArrowheads="1"/>
          </p:cNvSpPr>
          <p:nvPr/>
        </p:nvSpPr>
        <p:spPr bwMode="auto">
          <a:xfrm>
            <a:off x="8172450" y="49243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2" name="TextBox 93"/>
          <p:cNvSpPr txBox="1">
            <a:spLocks noChangeArrowheads="1"/>
          </p:cNvSpPr>
          <p:nvPr/>
        </p:nvSpPr>
        <p:spPr bwMode="auto">
          <a:xfrm>
            <a:off x="5046663" y="456628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3" name="TextBox 94"/>
          <p:cNvSpPr txBox="1">
            <a:spLocks noChangeArrowheads="1"/>
          </p:cNvSpPr>
          <p:nvPr/>
        </p:nvSpPr>
        <p:spPr bwMode="auto">
          <a:xfrm>
            <a:off x="1601312" y="424423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4" name="TextBox 95"/>
          <p:cNvSpPr txBox="1">
            <a:spLocks noChangeArrowheads="1"/>
          </p:cNvSpPr>
          <p:nvPr/>
        </p:nvSpPr>
        <p:spPr bwMode="auto">
          <a:xfrm>
            <a:off x="2200275" y="61387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5" name="TextBox 96"/>
          <p:cNvSpPr txBox="1">
            <a:spLocks noChangeArrowheads="1"/>
          </p:cNvSpPr>
          <p:nvPr/>
        </p:nvSpPr>
        <p:spPr bwMode="auto">
          <a:xfrm>
            <a:off x="3929063" y="47767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6" name="TextBox 97"/>
          <p:cNvSpPr txBox="1">
            <a:spLocks noChangeArrowheads="1"/>
          </p:cNvSpPr>
          <p:nvPr/>
        </p:nvSpPr>
        <p:spPr bwMode="auto">
          <a:xfrm>
            <a:off x="6443663" y="356235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7" name="TextBox 98"/>
          <p:cNvSpPr txBox="1">
            <a:spLocks noChangeArrowheads="1"/>
          </p:cNvSpPr>
          <p:nvPr/>
        </p:nvSpPr>
        <p:spPr bwMode="auto">
          <a:xfrm>
            <a:off x="6742272" y="609018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8" name="TextBox 99"/>
          <p:cNvSpPr txBox="1">
            <a:spLocks noChangeArrowheads="1"/>
          </p:cNvSpPr>
          <p:nvPr/>
        </p:nvSpPr>
        <p:spPr bwMode="auto">
          <a:xfrm>
            <a:off x="2561749" y="3517371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9" name="TextBox 100"/>
          <p:cNvSpPr txBox="1">
            <a:spLocks noChangeArrowheads="1"/>
          </p:cNvSpPr>
          <p:nvPr/>
        </p:nvSpPr>
        <p:spPr bwMode="auto">
          <a:xfrm>
            <a:off x="3331845" y="29002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60" name="TextBox 101"/>
          <p:cNvSpPr txBox="1">
            <a:spLocks noChangeArrowheads="1"/>
          </p:cNvSpPr>
          <p:nvPr/>
        </p:nvSpPr>
        <p:spPr bwMode="auto">
          <a:xfrm>
            <a:off x="2640330" y="252962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37961" name="TextBox 102"/>
          <p:cNvSpPr txBox="1">
            <a:spLocks noChangeArrowheads="1"/>
          </p:cNvSpPr>
          <p:nvPr/>
        </p:nvSpPr>
        <p:spPr bwMode="auto">
          <a:xfrm>
            <a:off x="94297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37962" name="TextBox 103"/>
          <p:cNvSpPr txBox="1">
            <a:spLocks noChangeArrowheads="1"/>
          </p:cNvSpPr>
          <p:nvPr/>
        </p:nvSpPr>
        <p:spPr bwMode="auto">
          <a:xfrm>
            <a:off x="471487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37963" name="TextBox 104"/>
          <p:cNvSpPr txBox="1">
            <a:spLocks noChangeArrowheads="1"/>
          </p:cNvSpPr>
          <p:nvPr/>
        </p:nvSpPr>
        <p:spPr bwMode="auto">
          <a:xfrm>
            <a:off x="8251032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37964" name="TextBox 105"/>
          <p:cNvSpPr txBox="1">
            <a:spLocks noChangeArrowheads="1"/>
          </p:cNvSpPr>
          <p:nvPr/>
        </p:nvSpPr>
        <p:spPr bwMode="auto">
          <a:xfrm>
            <a:off x="6443663" y="250983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37965" name="TextBox 106"/>
          <p:cNvSpPr txBox="1">
            <a:spLocks noChangeArrowheads="1"/>
          </p:cNvSpPr>
          <p:nvPr/>
        </p:nvSpPr>
        <p:spPr bwMode="auto">
          <a:xfrm>
            <a:off x="5657850" y="597683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37966" name="TextBox 107"/>
          <p:cNvSpPr txBox="1">
            <a:spLocks noChangeArrowheads="1"/>
          </p:cNvSpPr>
          <p:nvPr/>
        </p:nvSpPr>
        <p:spPr bwMode="auto">
          <a:xfrm>
            <a:off x="2326005" y="547306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71871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32070" y="541657"/>
            <a:ext cx="9912030" cy="9493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Exercise: Packet Forwarding From S to 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45</a:t>
            </a:fld>
            <a:endParaRPr lang="en-US" dirty="0"/>
          </a:p>
        </p:txBody>
      </p:sp>
      <p:pic>
        <p:nvPicPr>
          <p:cNvPr id="37893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0550" y="1559106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1762" y="2892287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5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7423" y="4236266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6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1762" y="5645012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7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0550" y="4236266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8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3785" y="2892287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9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2573" y="4236266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3785" y="5645012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901" name="Straight Connector 13"/>
          <p:cNvCxnSpPr>
            <a:cxnSpLocks noChangeShapeType="1"/>
          </p:cNvCxnSpPr>
          <p:nvPr/>
        </p:nvCxnSpPr>
        <p:spPr bwMode="auto">
          <a:xfrm>
            <a:off x="5161915" y="1944127"/>
            <a:ext cx="1372553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02" name="Straight Connector 15"/>
          <p:cNvCxnSpPr>
            <a:cxnSpLocks noChangeShapeType="1"/>
          </p:cNvCxnSpPr>
          <p:nvPr/>
        </p:nvCxnSpPr>
        <p:spPr bwMode="auto">
          <a:xfrm rot="10800000" flipV="1">
            <a:off x="3052445" y="1944127"/>
            <a:ext cx="1348105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03" name="Straight Connector 17"/>
          <p:cNvCxnSpPr>
            <a:cxnSpLocks noChangeShapeType="1"/>
          </p:cNvCxnSpPr>
          <p:nvPr/>
        </p:nvCxnSpPr>
        <p:spPr bwMode="auto">
          <a:xfrm flipV="1">
            <a:off x="3377248" y="3271912"/>
            <a:ext cx="967423" cy="5397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04" name="Straight Connector 19"/>
          <p:cNvCxnSpPr>
            <a:cxnSpLocks noChangeShapeType="1"/>
          </p:cNvCxnSpPr>
          <p:nvPr/>
        </p:nvCxnSpPr>
        <p:spPr bwMode="auto">
          <a:xfrm rot="10800000" flipV="1">
            <a:off x="1348105" y="3277309"/>
            <a:ext cx="1323658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05" name="Straight Connector 21"/>
          <p:cNvCxnSpPr>
            <a:cxnSpLocks noChangeShapeType="1"/>
          </p:cNvCxnSpPr>
          <p:nvPr/>
        </p:nvCxnSpPr>
        <p:spPr bwMode="auto">
          <a:xfrm>
            <a:off x="1728788" y="4623086"/>
            <a:ext cx="942975" cy="2698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06" name="Straight Connector 23"/>
          <p:cNvCxnSpPr>
            <a:cxnSpLocks noChangeShapeType="1"/>
          </p:cNvCxnSpPr>
          <p:nvPr/>
        </p:nvCxnSpPr>
        <p:spPr bwMode="auto">
          <a:xfrm rot="16200000" flipH="1">
            <a:off x="1498071" y="4858141"/>
            <a:ext cx="1023726" cy="132365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07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4268153" y="4826180"/>
            <a:ext cx="275273" cy="63912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08" name="Straight Connector 27"/>
          <p:cNvCxnSpPr>
            <a:cxnSpLocks noChangeShapeType="1"/>
          </p:cNvCxnSpPr>
          <p:nvPr/>
        </p:nvCxnSpPr>
        <p:spPr bwMode="auto">
          <a:xfrm rot="16200000" flipH="1">
            <a:off x="4955646" y="4833694"/>
            <a:ext cx="1023726" cy="1372553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09" name="Straight Connector 29"/>
          <p:cNvCxnSpPr>
            <a:cxnSpLocks noChangeShapeType="1"/>
          </p:cNvCxnSpPr>
          <p:nvPr/>
        </p:nvCxnSpPr>
        <p:spPr bwMode="auto">
          <a:xfrm flipV="1">
            <a:off x="5106036" y="4623085"/>
            <a:ext cx="1046004" cy="0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10" name="Straight Connector 31"/>
          <p:cNvCxnSpPr>
            <a:cxnSpLocks noChangeShapeType="1"/>
          </p:cNvCxnSpPr>
          <p:nvPr/>
        </p:nvCxnSpPr>
        <p:spPr bwMode="auto">
          <a:xfrm rot="5400000">
            <a:off x="7833122" y="4853247"/>
            <a:ext cx="275273" cy="584993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11" name="Straight Connector 33"/>
          <p:cNvCxnSpPr>
            <a:cxnSpLocks noChangeShapeType="1"/>
          </p:cNvCxnSpPr>
          <p:nvPr/>
        </p:nvCxnSpPr>
        <p:spPr bwMode="auto">
          <a:xfrm>
            <a:off x="6915150" y="3277309"/>
            <a:ext cx="1348105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12" name="Straight Connector 35"/>
          <p:cNvCxnSpPr>
            <a:cxnSpLocks noChangeShapeType="1"/>
          </p:cNvCxnSpPr>
          <p:nvPr/>
        </p:nvCxnSpPr>
        <p:spPr bwMode="auto">
          <a:xfrm rot="16200000" flipH="1">
            <a:off x="3630772" y="3085804"/>
            <a:ext cx="572135" cy="172878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913" name="Straight Connector 37"/>
          <p:cNvCxnSpPr>
            <a:cxnSpLocks noChangeShapeType="1"/>
          </p:cNvCxnSpPr>
          <p:nvPr/>
        </p:nvCxnSpPr>
        <p:spPr bwMode="auto">
          <a:xfrm flipV="1">
            <a:off x="6073457" y="3664130"/>
            <a:ext cx="405130" cy="255482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37914" name="TextBox 38"/>
          <p:cNvSpPr txBox="1">
            <a:spLocks noChangeArrowheads="1"/>
          </p:cNvSpPr>
          <p:nvPr/>
        </p:nvSpPr>
        <p:spPr bwMode="auto">
          <a:xfrm>
            <a:off x="4636294" y="121906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1</a:t>
            </a:r>
          </a:p>
        </p:txBody>
      </p:sp>
      <p:sp>
        <p:nvSpPr>
          <p:cNvPr id="37915" name="TextBox 39"/>
          <p:cNvSpPr txBox="1">
            <a:spLocks noChangeArrowheads="1"/>
          </p:cNvSpPr>
          <p:nvPr/>
        </p:nvSpPr>
        <p:spPr bwMode="auto">
          <a:xfrm>
            <a:off x="2278857" y="267818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2</a:t>
            </a:r>
          </a:p>
        </p:txBody>
      </p:sp>
      <p:sp>
        <p:nvSpPr>
          <p:cNvPr id="37916" name="TextBox 40"/>
          <p:cNvSpPr txBox="1">
            <a:spLocks noChangeArrowheads="1"/>
          </p:cNvSpPr>
          <p:nvPr/>
        </p:nvSpPr>
        <p:spPr bwMode="auto">
          <a:xfrm>
            <a:off x="628650" y="437839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4</a:t>
            </a:r>
          </a:p>
        </p:txBody>
      </p:sp>
      <p:sp>
        <p:nvSpPr>
          <p:cNvPr id="37917" name="TextBox 41"/>
          <p:cNvSpPr txBox="1">
            <a:spLocks noChangeArrowheads="1"/>
          </p:cNvSpPr>
          <p:nvPr/>
        </p:nvSpPr>
        <p:spPr bwMode="auto">
          <a:xfrm>
            <a:off x="2828925" y="640246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7</a:t>
            </a:r>
          </a:p>
        </p:txBody>
      </p:sp>
      <p:sp>
        <p:nvSpPr>
          <p:cNvPr id="37918" name="TextBox 42"/>
          <p:cNvSpPr txBox="1">
            <a:spLocks noChangeArrowheads="1"/>
          </p:cNvSpPr>
          <p:nvPr/>
        </p:nvSpPr>
        <p:spPr bwMode="auto">
          <a:xfrm>
            <a:off x="6286500" y="633589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8</a:t>
            </a:r>
          </a:p>
        </p:txBody>
      </p:sp>
      <p:sp>
        <p:nvSpPr>
          <p:cNvPr id="37919" name="TextBox 43"/>
          <p:cNvSpPr txBox="1">
            <a:spLocks noChangeArrowheads="1"/>
          </p:cNvSpPr>
          <p:nvPr/>
        </p:nvSpPr>
        <p:spPr bwMode="auto">
          <a:xfrm>
            <a:off x="8643938" y="437839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6</a:t>
            </a:r>
          </a:p>
        </p:txBody>
      </p:sp>
      <p:sp>
        <p:nvSpPr>
          <p:cNvPr id="37920" name="TextBox 44"/>
          <p:cNvSpPr txBox="1">
            <a:spLocks noChangeArrowheads="1"/>
          </p:cNvSpPr>
          <p:nvPr/>
        </p:nvSpPr>
        <p:spPr bwMode="auto">
          <a:xfrm>
            <a:off x="6915150" y="2692581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3</a:t>
            </a:r>
          </a:p>
        </p:txBody>
      </p:sp>
      <p:sp>
        <p:nvSpPr>
          <p:cNvPr id="37921" name="TextBox 45"/>
          <p:cNvSpPr txBox="1">
            <a:spLocks noChangeArrowheads="1"/>
          </p:cNvSpPr>
          <p:nvPr/>
        </p:nvSpPr>
        <p:spPr bwMode="auto">
          <a:xfrm>
            <a:off x="4007644" y="4149906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5</a:t>
            </a:r>
          </a:p>
        </p:txBody>
      </p:sp>
      <p:pic>
        <p:nvPicPr>
          <p:cNvPr id="3792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26" y="5202417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1" y="5283381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349" y="5283381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057" y="5283381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07919" y="4365806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0674" y="3664131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71763" y="4392792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2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7356" y="3502206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57576" y="2098856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2107" y="2125842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29476" y="3502206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00551" y="3016431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4724" y="3685721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50207" y="6335892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13" y="6335892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937" name="Straight Connector 62"/>
          <p:cNvCxnSpPr>
            <a:cxnSpLocks noChangeShapeType="1"/>
          </p:cNvCxnSpPr>
          <p:nvPr/>
        </p:nvCxnSpPr>
        <p:spPr bwMode="auto">
          <a:xfrm rot="5400000" flipH="1" flipV="1">
            <a:off x="2194058" y="5858188"/>
            <a:ext cx="304059" cy="651351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38" name="Straight Connector 64"/>
          <p:cNvCxnSpPr>
            <a:cxnSpLocks noChangeShapeType="1"/>
          </p:cNvCxnSpPr>
          <p:nvPr/>
        </p:nvCxnSpPr>
        <p:spPr bwMode="auto">
          <a:xfrm rot="16200000" flipV="1">
            <a:off x="7026805" y="5920179"/>
            <a:ext cx="304059" cy="52736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7939" name="Straight Connector 70"/>
          <p:cNvCxnSpPr>
            <a:cxnSpLocks noChangeShapeType="1"/>
          </p:cNvCxnSpPr>
          <p:nvPr/>
        </p:nvCxnSpPr>
        <p:spPr bwMode="auto">
          <a:xfrm>
            <a:off x="5139215" y="3271912"/>
            <a:ext cx="1014571" cy="5397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7940" name="Straight Connector 71"/>
          <p:cNvCxnSpPr>
            <a:cxnSpLocks noChangeShapeType="1"/>
          </p:cNvCxnSpPr>
          <p:nvPr/>
        </p:nvCxnSpPr>
        <p:spPr bwMode="auto">
          <a:xfrm flipV="1">
            <a:off x="5161915" y="4176892"/>
            <a:ext cx="597218" cy="44619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7941" name="Straight Connector 74"/>
          <p:cNvCxnSpPr>
            <a:cxnSpLocks noChangeShapeType="1"/>
          </p:cNvCxnSpPr>
          <p:nvPr/>
        </p:nvCxnSpPr>
        <p:spPr bwMode="auto">
          <a:xfrm>
            <a:off x="6946583" y="4623085"/>
            <a:ext cx="93599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7942" name="Straight Connector 77"/>
          <p:cNvCxnSpPr>
            <a:cxnSpLocks noChangeShapeType="1"/>
          </p:cNvCxnSpPr>
          <p:nvPr/>
        </p:nvCxnSpPr>
        <p:spPr bwMode="auto">
          <a:xfrm flipV="1">
            <a:off x="3410427" y="4623086"/>
            <a:ext cx="990123" cy="26988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7943" name="Straight Connector 80"/>
          <p:cNvCxnSpPr>
            <a:cxnSpLocks noChangeShapeType="1"/>
          </p:cNvCxnSpPr>
          <p:nvPr/>
        </p:nvCxnSpPr>
        <p:spPr bwMode="auto">
          <a:xfrm flipV="1">
            <a:off x="3433128" y="5540660"/>
            <a:ext cx="338773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7944" name="Straight Connector 83"/>
          <p:cNvCxnSpPr>
            <a:cxnSpLocks noChangeShapeType="1"/>
          </p:cNvCxnSpPr>
          <p:nvPr/>
        </p:nvCxnSpPr>
        <p:spPr bwMode="auto">
          <a:xfrm flipV="1">
            <a:off x="6915150" y="5540660"/>
            <a:ext cx="392907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sp>
        <p:nvSpPr>
          <p:cNvPr id="37945" name="TextBox 86"/>
          <p:cNvSpPr txBox="1">
            <a:spLocks noChangeArrowheads="1"/>
          </p:cNvSpPr>
          <p:nvPr/>
        </p:nvSpPr>
        <p:spPr bwMode="auto">
          <a:xfrm>
            <a:off x="3850482" y="147814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46" name="TextBox 87"/>
          <p:cNvSpPr txBox="1">
            <a:spLocks noChangeArrowheads="1"/>
          </p:cNvSpPr>
          <p:nvPr/>
        </p:nvSpPr>
        <p:spPr bwMode="auto">
          <a:xfrm>
            <a:off x="5186363" y="147814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47" name="TextBox 88"/>
          <p:cNvSpPr txBox="1">
            <a:spLocks noChangeArrowheads="1"/>
          </p:cNvSpPr>
          <p:nvPr/>
        </p:nvSpPr>
        <p:spPr bwMode="auto">
          <a:xfrm>
            <a:off x="2121694" y="300203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48" name="TextBox 89"/>
          <p:cNvSpPr txBox="1">
            <a:spLocks noChangeArrowheads="1"/>
          </p:cNvSpPr>
          <p:nvPr/>
        </p:nvSpPr>
        <p:spPr bwMode="auto">
          <a:xfrm>
            <a:off x="6915150" y="300203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49" name="TextBox 90"/>
          <p:cNvSpPr txBox="1">
            <a:spLocks noChangeArrowheads="1"/>
          </p:cNvSpPr>
          <p:nvPr/>
        </p:nvSpPr>
        <p:spPr bwMode="auto">
          <a:xfrm>
            <a:off x="817245" y="4894761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0" name="TextBox 91"/>
          <p:cNvSpPr txBox="1">
            <a:spLocks noChangeArrowheads="1"/>
          </p:cNvSpPr>
          <p:nvPr/>
        </p:nvSpPr>
        <p:spPr bwMode="auto">
          <a:xfrm>
            <a:off x="4950619" y="486417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1" name="TextBox 92"/>
          <p:cNvSpPr txBox="1">
            <a:spLocks noChangeArrowheads="1"/>
          </p:cNvSpPr>
          <p:nvPr/>
        </p:nvSpPr>
        <p:spPr bwMode="auto">
          <a:xfrm>
            <a:off x="8172450" y="494513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2" name="TextBox 93"/>
          <p:cNvSpPr txBox="1">
            <a:spLocks noChangeArrowheads="1"/>
          </p:cNvSpPr>
          <p:nvPr/>
        </p:nvSpPr>
        <p:spPr bwMode="auto">
          <a:xfrm>
            <a:off x="5046663" y="458710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3" name="TextBox 94"/>
          <p:cNvSpPr txBox="1">
            <a:spLocks noChangeArrowheads="1"/>
          </p:cNvSpPr>
          <p:nvPr/>
        </p:nvSpPr>
        <p:spPr bwMode="auto">
          <a:xfrm>
            <a:off x="1601312" y="426505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4" name="TextBox 95"/>
          <p:cNvSpPr txBox="1">
            <a:spLocks noChangeArrowheads="1"/>
          </p:cNvSpPr>
          <p:nvPr/>
        </p:nvSpPr>
        <p:spPr bwMode="auto">
          <a:xfrm>
            <a:off x="2200275" y="615957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5" name="TextBox 96"/>
          <p:cNvSpPr txBox="1">
            <a:spLocks noChangeArrowheads="1"/>
          </p:cNvSpPr>
          <p:nvPr/>
        </p:nvSpPr>
        <p:spPr bwMode="auto">
          <a:xfrm>
            <a:off x="3929063" y="4797606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6" name="TextBox 97"/>
          <p:cNvSpPr txBox="1">
            <a:spLocks noChangeArrowheads="1"/>
          </p:cNvSpPr>
          <p:nvPr/>
        </p:nvSpPr>
        <p:spPr bwMode="auto">
          <a:xfrm>
            <a:off x="6443663" y="358316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7" name="TextBox 98"/>
          <p:cNvSpPr txBox="1">
            <a:spLocks noChangeArrowheads="1"/>
          </p:cNvSpPr>
          <p:nvPr/>
        </p:nvSpPr>
        <p:spPr bwMode="auto">
          <a:xfrm>
            <a:off x="6742272" y="611099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8" name="TextBox 99"/>
          <p:cNvSpPr txBox="1">
            <a:spLocks noChangeArrowheads="1"/>
          </p:cNvSpPr>
          <p:nvPr/>
        </p:nvSpPr>
        <p:spPr bwMode="auto">
          <a:xfrm>
            <a:off x="2561749" y="3538188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59" name="TextBox 100"/>
          <p:cNvSpPr txBox="1">
            <a:spLocks noChangeArrowheads="1"/>
          </p:cNvSpPr>
          <p:nvPr/>
        </p:nvSpPr>
        <p:spPr bwMode="auto">
          <a:xfrm>
            <a:off x="3331845" y="292107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7960" name="TextBox 101"/>
          <p:cNvSpPr txBox="1">
            <a:spLocks noChangeArrowheads="1"/>
          </p:cNvSpPr>
          <p:nvPr/>
        </p:nvSpPr>
        <p:spPr bwMode="auto">
          <a:xfrm>
            <a:off x="2640330" y="2550446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37961" name="TextBox 102"/>
          <p:cNvSpPr txBox="1">
            <a:spLocks noChangeArrowheads="1"/>
          </p:cNvSpPr>
          <p:nvPr/>
        </p:nvSpPr>
        <p:spPr bwMode="auto">
          <a:xfrm>
            <a:off x="942975" y="390701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37962" name="TextBox 103"/>
          <p:cNvSpPr txBox="1">
            <a:spLocks noChangeArrowheads="1"/>
          </p:cNvSpPr>
          <p:nvPr/>
        </p:nvSpPr>
        <p:spPr bwMode="auto">
          <a:xfrm>
            <a:off x="4714875" y="390701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37963" name="TextBox 104"/>
          <p:cNvSpPr txBox="1">
            <a:spLocks noChangeArrowheads="1"/>
          </p:cNvSpPr>
          <p:nvPr/>
        </p:nvSpPr>
        <p:spPr bwMode="auto">
          <a:xfrm>
            <a:off x="8251032" y="390701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37964" name="TextBox 105"/>
          <p:cNvSpPr txBox="1">
            <a:spLocks noChangeArrowheads="1"/>
          </p:cNvSpPr>
          <p:nvPr/>
        </p:nvSpPr>
        <p:spPr bwMode="auto">
          <a:xfrm>
            <a:off x="6443663" y="2530656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37965" name="TextBox 106"/>
          <p:cNvSpPr txBox="1">
            <a:spLocks noChangeArrowheads="1"/>
          </p:cNvSpPr>
          <p:nvPr/>
        </p:nvSpPr>
        <p:spPr bwMode="auto">
          <a:xfrm>
            <a:off x="5657850" y="599764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37966" name="TextBox 107"/>
          <p:cNvSpPr txBox="1">
            <a:spLocks noChangeArrowheads="1"/>
          </p:cNvSpPr>
          <p:nvPr/>
        </p:nvSpPr>
        <p:spPr bwMode="auto">
          <a:xfrm>
            <a:off x="2326005" y="54938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pic>
        <p:nvPicPr>
          <p:cNvPr id="78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28700" y="6665457"/>
            <a:ext cx="51117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8135" y="6490873"/>
            <a:ext cx="5111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TextBox 109"/>
          <p:cNvSpPr txBox="1">
            <a:spLocks noChangeArrowheads="1"/>
          </p:cNvSpPr>
          <p:nvPr/>
        </p:nvSpPr>
        <p:spPr bwMode="auto">
          <a:xfrm>
            <a:off x="628650" y="6687365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+mn-lt"/>
              </a:rPr>
              <a:t>S</a:t>
            </a:r>
          </a:p>
        </p:txBody>
      </p:sp>
      <p:sp>
        <p:nvSpPr>
          <p:cNvPr id="81" name="TextBox 110"/>
          <p:cNvSpPr txBox="1">
            <a:spLocks noChangeArrowheads="1"/>
          </p:cNvSpPr>
          <p:nvPr/>
        </p:nvSpPr>
        <p:spPr bwMode="auto">
          <a:xfrm>
            <a:off x="8278178" y="6627357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+mn-lt"/>
              </a:rPr>
              <a:t>D</a:t>
            </a:r>
          </a:p>
        </p:txBody>
      </p:sp>
      <p:cxnSp>
        <p:nvCxnSpPr>
          <p:cNvPr id="4" name="Straight Connector 3"/>
          <p:cNvCxnSpPr>
            <a:stCxn id="78" idx="3"/>
          </p:cNvCxnSpPr>
          <p:nvPr/>
        </p:nvCxnSpPr>
        <p:spPr bwMode="auto">
          <a:xfrm flipV="1">
            <a:off x="1539875" y="6755151"/>
            <a:ext cx="188913" cy="1230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>
            <a:stCxn id="79" idx="1"/>
            <a:endCxn id="37936" idx="3"/>
          </p:cNvCxnSpPr>
          <p:nvPr/>
        </p:nvCxnSpPr>
        <p:spPr bwMode="auto">
          <a:xfrm flipH="1" flipV="1">
            <a:off x="7810977" y="6592274"/>
            <a:ext cx="127158" cy="11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xmlns="" val="81236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Straight Connector 62"/>
          <p:cNvCxnSpPr>
            <a:cxnSpLocks noChangeShapeType="1"/>
          </p:cNvCxnSpPr>
          <p:nvPr/>
        </p:nvCxnSpPr>
        <p:spPr bwMode="auto">
          <a:xfrm rot="5400000" flipH="1" flipV="1">
            <a:off x="1560783" y="5834095"/>
            <a:ext cx="304059" cy="651351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85" name="Straight Connector 23"/>
          <p:cNvCxnSpPr>
            <a:cxnSpLocks noChangeShapeType="1"/>
          </p:cNvCxnSpPr>
          <p:nvPr/>
        </p:nvCxnSpPr>
        <p:spPr bwMode="auto">
          <a:xfrm rot="16200000" flipH="1">
            <a:off x="869996" y="4845093"/>
            <a:ext cx="1023726" cy="132365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Forwarding: S</a:t>
            </a:r>
            <a:r>
              <a:rPr lang="en-US" dirty="0" smtClean="0">
                <a:sym typeface="Symbol" pitchFamily="18" charset="2"/>
              </a:rPr>
              <a:t>D</a:t>
            </a:r>
            <a:endParaRPr lang="en-US" dirty="0" smtClean="0"/>
          </a:p>
        </p:txBody>
      </p:sp>
      <p:pic>
        <p:nvPicPr>
          <p:cNvPr id="39941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153828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77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4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5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6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7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392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8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9949" name="Straight Connector 13"/>
          <p:cNvCxnSpPr>
            <a:cxnSpLocks noChangeShapeType="1"/>
          </p:cNvCxnSpPr>
          <p:nvPr/>
        </p:nvCxnSpPr>
        <p:spPr bwMode="auto">
          <a:xfrm>
            <a:off x="4533265" y="1923310"/>
            <a:ext cx="1372553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9950" name="Straight Connector 15"/>
          <p:cNvCxnSpPr>
            <a:cxnSpLocks noChangeShapeType="1"/>
          </p:cNvCxnSpPr>
          <p:nvPr/>
        </p:nvCxnSpPr>
        <p:spPr bwMode="auto">
          <a:xfrm rot="10800000" flipV="1">
            <a:off x="2423795" y="1923310"/>
            <a:ext cx="1348105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9951" name="Straight Connector 17"/>
          <p:cNvCxnSpPr>
            <a:cxnSpLocks noChangeShapeType="1"/>
          </p:cNvCxnSpPr>
          <p:nvPr/>
        </p:nvCxnSpPr>
        <p:spPr bwMode="auto">
          <a:xfrm flipV="1">
            <a:off x="2748598" y="3251095"/>
            <a:ext cx="967423" cy="5397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9952" name="Straight Connector 19"/>
          <p:cNvCxnSpPr>
            <a:cxnSpLocks noChangeShapeType="1"/>
          </p:cNvCxnSpPr>
          <p:nvPr/>
        </p:nvCxnSpPr>
        <p:spPr bwMode="auto">
          <a:xfrm rot="10800000" flipV="1">
            <a:off x="719455" y="3256492"/>
            <a:ext cx="1323658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9953" name="Straight Connector 21"/>
          <p:cNvCxnSpPr>
            <a:cxnSpLocks noChangeShapeType="1"/>
          </p:cNvCxnSpPr>
          <p:nvPr/>
        </p:nvCxnSpPr>
        <p:spPr bwMode="auto">
          <a:xfrm>
            <a:off x="1100138" y="4602269"/>
            <a:ext cx="942975" cy="2698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4" name="Straight Connector 23"/>
          <p:cNvCxnSpPr/>
          <p:nvPr/>
        </p:nvCxnSpPr>
        <p:spPr bwMode="auto">
          <a:xfrm rot="16200000" flipH="1">
            <a:off x="870091" y="4837132"/>
            <a:ext cx="1022338" cy="132366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3995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639503" y="4805363"/>
            <a:ext cx="275273" cy="63912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9956" name="Straight Connector 27"/>
          <p:cNvCxnSpPr>
            <a:cxnSpLocks noChangeShapeType="1"/>
          </p:cNvCxnSpPr>
          <p:nvPr/>
        </p:nvCxnSpPr>
        <p:spPr bwMode="auto">
          <a:xfrm rot="16200000" flipH="1">
            <a:off x="4326996" y="4812877"/>
            <a:ext cx="1023726" cy="1372553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9957" name="Straight Connector 29"/>
          <p:cNvCxnSpPr>
            <a:cxnSpLocks noChangeShapeType="1"/>
          </p:cNvCxnSpPr>
          <p:nvPr/>
        </p:nvCxnSpPr>
        <p:spPr bwMode="auto">
          <a:xfrm flipV="1">
            <a:off x="4477386" y="4602268"/>
            <a:ext cx="1046004" cy="0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9958" name="Straight Connector 31"/>
          <p:cNvCxnSpPr>
            <a:cxnSpLocks noChangeShapeType="1"/>
          </p:cNvCxnSpPr>
          <p:nvPr/>
        </p:nvCxnSpPr>
        <p:spPr bwMode="auto">
          <a:xfrm rot="5400000">
            <a:off x="7204472" y="4832430"/>
            <a:ext cx="275273" cy="584993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9959" name="Straight Connector 33"/>
          <p:cNvCxnSpPr>
            <a:cxnSpLocks noChangeShapeType="1"/>
          </p:cNvCxnSpPr>
          <p:nvPr/>
        </p:nvCxnSpPr>
        <p:spPr bwMode="auto">
          <a:xfrm>
            <a:off x="6286500" y="3256492"/>
            <a:ext cx="1348105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9960" name="Straight Connector 35"/>
          <p:cNvCxnSpPr>
            <a:cxnSpLocks noChangeShapeType="1"/>
          </p:cNvCxnSpPr>
          <p:nvPr/>
        </p:nvCxnSpPr>
        <p:spPr bwMode="auto">
          <a:xfrm rot="16200000" flipH="1">
            <a:off x="3002122" y="3064987"/>
            <a:ext cx="572135" cy="172878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9961" name="Straight Connector 37"/>
          <p:cNvCxnSpPr>
            <a:cxnSpLocks noChangeShapeType="1"/>
          </p:cNvCxnSpPr>
          <p:nvPr/>
        </p:nvCxnSpPr>
        <p:spPr bwMode="auto">
          <a:xfrm flipV="1">
            <a:off x="5444807" y="3643313"/>
            <a:ext cx="405130" cy="255482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39962" name="TextBox 38"/>
          <p:cNvSpPr txBox="1">
            <a:spLocks noChangeArrowheads="1"/>
          </p:cNvSpPr>
          <p:nvPr/>
        </p:nvSpPr>
        <p:spPr bwMode="auto">
          <a:xfrm>
            <a:off x="4007644" y="11982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1</a:t>
            </a:r>
          </a:p>
        </p:txBody>
      </p:sp>
      <p:sp>
        <p:nvSpPr>
          <p:cNvPr id="39963" name="TextBox 39"/>
          <p:cNvSpPr txBox="1">
            <a:spLocks noChangeArrowheads="1"/>
          </p:cNvSpPr>
          <p:nvPr/>
        </p:nvSpPr>
        <p:spPr bwMode="auto">
          <a:xfrm>
            <a:off x="1650207" y="265737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2</a:t>
            </a:r>
          </a:p>
        </p:txBody>
      </p:sp>
      <p:sp>
        <p:nvSpPr>
          <p:cNvPr id="39964" name="TextBox 40"/>
          <p:cNvSpPr txBox="1">
            <a:spLocks noChangeArrowheads="1"/>
          </p:cNvSpPr>
          <p:nvPr/>
        </p:nvSpPr>
        <p:spPr bwMode="auto">
          <a:xfrm>
            <a:off x="0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4</a:t>
            </a:r>
          </a:p>
        </p:txBody>
      </p:sp>
      <p:sp>
        <p:nvSpPr>
          <p:cNvPr id="39965" name="TextBox 41"/>
          <p:cNvSpPr txBox="1">
            <a:spLocks noChangeArrowheads="1"/>
          </p:cNvSpPr>
          <p:nvPr/>
        </p:nvSpPr>
        <p:spPr bwMode="auto">
          <a:xfrm>
            <a:off x="2200275" y="63816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dirty="0">
                <a:latin typeface="+mn-lt"/>
              </a:rPr>
              <a:t>7</a:t>
            </a:r>
          </a:p>
        </p:txBody>
      </p:sp>
      <p:sp>
        <p:nvSpPr>
          <p:cNvPr id="39966" name="TextBox 42"/>
          <p:cNvSpPr txBox="1">
            <a:spLocks noChangeArrowheads="1"/>
          </p:cNvSpPr>
          <p:nvPr/>
        </p:nvSpPr>
        <p:spPr bwMode="auto">
          <a:xfrm>
            <a:off x="5657850" y="631507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8</a:t>
            </a:r>
          </a:p>
        </p:txBody>
      </p:sp>
      <p:sp>
        <p:nvSpPr>
          <p:cNvPr id="39967" name="TextBox 43"/>
          <p:cNvSpPr txBox="1">
            <a:spLocks noChangeArrowheads="1"/>
          </p:cNvSpPr>
          <p:nvPr/>
        </p:nvSpPr>
        <p:spPr bwMode="auto">
          <a:xfrm>
            <a:off x="8015288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6</a:t>
            </a:r>
          </a:p>
        </p:txBody>
      </p:sp>
      <p:sp>
        <p:nvSpPr>
          <p:cNvPr id="39968" name="TextBox 44"/>
          <p:cNvSpPr txBox="1">
            <a:spLocks noChangeArrowheads="1"/>
          </p:cNvSpPr>
          <p:nvPr/>
        </p:nvSpPr>
        <p:spPr bwMode="auto">
          <a:xfrm>
            <a:off x="6286500" y="267176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3</a:t>
            </a:r>
          </a:p>
        </p:txBody>
      </p:sp>
      <p:sp>
        <p:nvSpPr>
          <p:cNvPr id="39969" name="TextBox 45"/>
          <p:cNvSpPr txBox="1">
            <a:spLocks noChangeArrowheads="1"/>
          </p:cNvSpPr>
          <p:nvPr/>
        </p:nvSpPr>
        <p:spPr bwMode="auto">
          <a:xfrm>
            <a:off x="3378994" y="41290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5</a:t>
            </a:r>
          </a:p>
        </p:txBody>
      </p:sp>
      <p:pic>
        <p:nvPicPr>
          <p:cNvPr id="3997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976" y="5181600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7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1" y="526256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7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7699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7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9407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7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9269" y="4344989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7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2024" y="364331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7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3113" y="43719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7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870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7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8926" y="207803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7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3457" y="210502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8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082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8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1" y="299561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8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6074" y="366490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8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1557" y="631507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8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63150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3" name="Straight Connector 62"/>
          <p:cNvCxnSpPr/>
          <p:nvPr/>
        </p:nvCxnSpPr>
        <p:spPr bwMode="auto">
          <a:xfrm rot="5400000" flipH="1" flipV="1">
            <a:off x="1564624" y="5836625"/>
            <a:ext cx="304958" cy="65197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39986" name="Straight Connector 64"/>
          <p:cNvCxnSpPr>
            <a:cxnSpLocks noChangeShapeType="1"/>
          </p:cNvCxnSpPr>
          <p:nvPr/>
        </p:nvCxnSpPr>
        <p:spPr bwMode="auto">
          <a:xfrm rot="16200000" flipV="1">
            <a:off x="6398155" y="5899362"/>
            <a:ext cx="304059" cy="52736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9987" name="Straight Connector 70"/>
          <p:cNvCxnSpPr>
            <a:cxnSpLocks noChangeShapeType="1"/>
          </p:cNvCxnSpPr>
          <p:nvPr/>
        </p:nvCxnSpPr>
        <p:spPr bwMode="auto">
          <a:xfrm>
            <a:off x="4510565" y="3251095"/>
            <a:ext cx="1014571" cy="5397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9988" name="Straight Connector 71"/>
          <p:cNvCxnSpPr>
            <a:cxnSpLocks noChangeShapeType="1"/>
          </p:cNvCxnSpPr>
          <p:nvPr/>
        </p:nvCxnSpPr>
        <p:spPr bwMode="auto">
          <a:xfrm flipV="1">
            <a:off x="4533265" y="4156075"/>
            <a:ext cx="597218" cy="44619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9989" name="Straight Connector 74"/>
          <p:cNvCxnSpPr>
            <a:cxnSpLocks noChangeShapeType="1"/>
          </p:cNvCxnSpPr>
          <p:nvPr/>
        </p:nvCxnSpPr>
        <p:spPr bwMode="auto">
          <a:xfrm>
            <a:off x="6317933" y="4602268"/>
            <a:ext cx="93599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9990" name="Straight Connector 77"/>
          <p:cNvCxnSpPr>
            <a:cxnSpLocks noChangeShapeType="1"/>
          </p:cNvCxnSpPr>
          <p:nvPr/>
        </p:nvCxnSpPr>
        <p:spPr bwMode="auto">
          <a:xfrm flipV="1">
            <a:off x="2781777" y="4602269"/>
            <a:ext cx="990123" cy="26988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9991" name="Straight Connector 80"/>
          <p:cNvCxnSpPr>
            <a:cxnSpLocks noChangeShapeType="1"/>
          </p:cNvCxnSpPr>
          <p:nvPr/>
        </p:nvCxnSpPr>
        <p:spPr bwMode="auto">
          <a:xfrm flipV="1">
            <a:off x="2804478" y="5519843"/>
            <a:ext cx="338773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39992" name="Straight Connector 83"/>
          <p:cNvCxnSpPr>
            <a:cxnSpLocks noChangeShapeType="1"/>
          </p:cNvCxnSpPr>
          <p:nvPr/>
        </p:nvCxnSpPr>
        <p:spPr bwMode="auto">
          <a:xfrm flipV="1">
            <a:off x="6286500" y="5519843"/>
            <a:ext cx="392907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sp>
        <p:nvSpPr>
          <p:cNvPr id="39993" name="TextBox 86"/>
          <p:cNvSpPr txBox="1">
            <a:spLocks noChangeArrowheads="1"/>
          </p:cNvSpPr>
          <p:nvPr/>
        </p:nvSpPr>
        <p:spPr bwMode="auto">
          <a:xfrm>
            <a:off x="3221832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9994" name="TextBox 87"/>
          <p:cNvSpPr txBox="1">
            <a:spLocks noChangeArrowheads="1"/>
          </p:cNvSpPr>
          <p:nvPr/>
        </p:nvSpPr>
        <p:spPr bwMode="auto">
          <a:xfrm>
            <a:off x="4557713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9995" name="TextBox 88"/>
          <p:cNvSpPr txBox="1">
            <a:spLocks noChangeArrowheads="1"/>
          </p:cNvSpPr>
          <p:nvPr/>
        </p:nvSpPr>
        <p:spPr bwMode="auto">
          <a:xfrm>
            <a:off x="1493044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9996" name="TextBox 89"/>
          <p:cNvSpPr txBox="1">
            <a:spLocks noChangeArrowheads="1"/>
          </p:cNvSpPr>
          <p:nvPr/>
        </p:nvSpPr>
        <p:spPr bwMode="auto">
          <a:xfrm>
            <a:off x="6286500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9997" name="TextBox 90"/>
          <p:cNvSpPr txBox="1">
            <a:spLocks noChangeArrowheads="1"/>
          </p:cNvSpPr>
          <p:nvPr/>
        </p:nvSpPr>
        <p:spPr bwMode="auto">
          <a:xfrm>
            <a:off x="188595" y="487394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9998" name="TextBox 91"/>
          <p:cNvSpPr txBox="1">
            <a:spLocks noChangeArrowheads="1"/>
          </p:cNvSpPr>
          <p:nvPr/>
        </p:nvSpPr>
        <p:spPr bwMode="auto">
          <a:xfrm>
            <a:off x="4321969" y="48433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39999" name="TextBox 92"/>
          <p:cNvSpPr txBox="1">
            <a:spLocks noChangeArrowheads="1"/>
          </p:cNvSpPr>
          <p:nvPr/>
        </p:nvSpPr>
        <p:spPr bwMode="auto">
          <a:xfrm>
            <a:off x="7543800" y="49243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0000" name="TextBox 93"/>
          <p:cNvSpPr txBox="1">
            <a:spLocks noChangeArrowheads="1"/>
          </p:cNvSpPr>
          <p:nvPr/>
        </p:nvSpPr>
        <p:spPr bwMode="auto">
          <a:xfrm>
            <a:off x="4418013" y="456628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0001" name="TextBox 94"/>
          <p:cNvSpPr txBox="1">
            <a:spLocks noChangeArrowheads="1"/>
          </p:cNvSpPr>
          <p:nvPr/>
        </p:nvSpPr>
        <p:spPr bwMode="auto">
          <a:xfrm>
            <a:off x="972662" y="424423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0002" name="TextBox 95"/>
          <p:cNvSpPr txBox="1">
            <a:spLocks noChangeArrowheads="1"/>
          </p:cNvSpPr>
          <p:nvPr/>
        </p:nvSpPr>
        <p:spPr bwMode="auto">
          <a:xfrm>
            <a:off x="1571625" y="61387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0003" name="TextBox 96"/>
          <p:cNvSpPr txBox="1">
            <a:spLocks noChangeArrowheads="1"/>
          </p:cNvSpPr>
          <p:nvPr/>
        </p:nvSpPr>
        <p:spPr bwMode="auto">
          <a:xfrm>
            <a:off x="3300413" y="47767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0004" name="TextBox 97"/>
          <p:cNvSpPr txBox="1">
            <a:spLocks noChangeArrowheads="1"/>
          </p:cNvSpPr>
          <p:nvPr/>
        </p:nvSpPr>
        <p:spPr bwMode="auto">
          <a:xfrm>
            <a:off x="5815013" y="356235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0005" name="TextBox 98"/>
          <p:cNvSpPr txBox="1">
            <a:spLocks noChangeArrowheads="1"/>
          </p:cNvSpPr>
          <p:nvPr/>
        </p:nvSpPr>
        <p:spPr bwMode="auto">
          <a:xfrm>
            <a:off x="6113622" y="609018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0006" name="TextBox 99"/>
          <p:cNvSpPr txBox="1">
            <a:spLocks noChangeArrowheads="1"/>
          </p:cNvSpPr>
          <p:nvPr/>
        </p:nvSpPr>
        <p:spPr bwMode="auto">
          <a:xfrm>
            <a:off x="1933099" y="3517371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0007" name="TextBox 100"/>
          <p:cNvSpPr txBox="1">
            <a:spLocks noChangeArrowheads="1"/>
          </p:cNvSpPr>
          <p:nvPr/>
        </p:nvSpPr>
        <p:spPr bwMode="auto">
          <a:xfrm>
            <a:off x="2703195" y="29002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0008" name="TextBox 101"/>
          <p:cNvSpPr txBox="1">
            <a:spLocks noChangeArrowheads="1"/>
          </p:cNvSpPr>
          <p:nvPr/>
        </p:nvSpPr>
        <p:spPr bwMode="auto">
          <a:xfrm>
            <a:off x="2011680" y="252962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0009" name="TextBox 102"/>
          <p:cNvSpPr txBox="1">
            <a:spLocks noChangeArrowheads="1"/>
          </p:cNvSpPr>
          <p:nvPr/>
        </p:nvSpPr>
        <p:spPr bwMode="auto">
          <a:xfrm>
            <a:off x="3143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0010" name="TextBox 103"/>
          <p:cNvSpPr txBox="1">
            <a:spLocks noChangeArrowheads="1"/>
          </p:cNvSpPr>
          <p:nvPr/>
        </p:nvSpPr>
        <p:spPr bwMode="auto">
          <a:xfrm>
            <a:off x="40862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0011" name="TextBox 104"/>
          <p:cNvSpPr txBox="1">
            <a:spLocks noChangeArrowheads="1"/>
          </p:cNvSpPr>
          <p:nvPr/>
        </p:nvSpPr>
        <p:spPr bwMode="auto">
          <a:xfrm>
            <a:off x="7622382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0012" name="TextBox 105"/>
          <p:cNvSpPr txBox="1">
            <a:spLocks noChangeArrowheads="1"/>
          </p:cNvSpPr>
          <p:nvPr/>
        </p:nvSpPr>
        <p:spPr bwMode="auto">
          <a:xfrm>
            <a:off x="5815013" y="250983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0013" name="TextBox 106"/>
          <p:cNvSpPr txBox="1">
            <a:spLocks noChangeArrowheads="1"/>
          </p:cNvSpPr>
          <p:nvPr/>
        </p:nvSpPr>
        <p:spPr bwMode="auto">
          <a:xfrm>
            <a:off x="5029200" y="597683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0014" name="TextBox 107"/>
          <p:cNvSpPr txBox="1">
            <a:spLocks noChangeArrowheads="1"/>
          </p:cNvSpPr>
          <p:nvPr/>
        </p:nvSpPr>
        <p:spPr bwMode="auto">
          <a:xfrm>
            <a:off x="1697355" y="547306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dirty="0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pic>
        <p:nvPicPr>
          <p:cNvPr id="40015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" y="6584950"/>
            <a:ext cx="562293" cy="48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0016" name="Straight Connector 81"/>
          <p:cNvCxnSpPr>
            <a:cxnSpLocks noChangeShapeType="1"/>
          </p:cNvCxnSpPr>
          <p:nvPr/>
        </p:nvCxnSpPr>
        <p:spPr bwMode="auto">
          <a:xfrm flipV="1">
            <a:off x="876618" y="6572357"/>
            <a:ext cx="144939" cy="25368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40017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6638" y="6489595"/>
            <a:ext cx="562293" cy="48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0018" name="Straight Connector 84"/>
          <p:cNvCxnSpPr>
            <a:cxnSpLocks noChangeShapeType="1"/>
          </p:cNvCxnSpPr>
          <p:nvPr/>
        </p:nvCxnSpPr>
        <p:spPr bwMode="auto">
          <a:xfrm rot="10800000">
            <a:off x="7182327" y="6572356"/>
            <a:ext cx="204311" cy="15832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0019" name="TextBox 109"/>
          <p:cNvSpPr txBox="1">
            <a:spLocks noChangeArrowheads="1"/>
          </p:cNvSpPr>
          <p:nvPr/>
        </p:nvSpPr>
        <p:spPr bwMode="auto">
          <a:xfrm>
            <a:off x="0" y="6557964"/>
            <a:ext cx="47148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dirty="0">
                <a:latin typeface="+mn-lt"/>
              </a:rPr>
              <a:t>S</a:t>
            </a:r>
          </a:p>
        </p:txBody>
      </p:sp>
      <p:sp>
        <p:nvSpPr>
          <p:cNvPr id="40020" name="TextBox 110"/>
          <p:cNvSpPr txBox="1">
            <a:spLocks noChangeArrowheads="1"/>
          </p:cNvSpPr>
          <p:nvPr/>
        </p:nvSpPr>
        <p:spPr bwMode="auto">
          <a:xfrm>
            <a:off x="7936707" y="6477000"/>
            <a:ext cx="55006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D</a:t>
            </a:r>
          </a:p>
        </p:txBody>
      </p:sp>
      <p:sp>
        <p:nvSpPr>
          <p:cNvPr id="40021" name="TextBox 85"/>
          <p:cNvSpPr txBox="1">
            <a:spLocks noChangeArrowheads="1"/>
          </p:cNvSpPr>
          <p:nvPr/>
        </p:nvSpPr>
        <p:spPr bwMode="auto">
          <a:xfrm>
            <a:off x="5579270" y="1538288"/>
            <a:ext cx="4164806" cy="93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marL="382059" indent="-382059">
              <a:buFont typeface="Arial" pitchFamily="34" charset="0"/>
              <a:buAutoNum type="arabicPeriod"/>
            </a:pPr>
            <a:r>
              <a:rPr lang="en-US" dirty="0">
                <a:latin typeface="+mn-lt"/>
              </a:rPr>
              <a:t>Packet received by 7 on DP</a:t>
            </a:r>
          </a:p>
          <a:p>
            <a:pPr marL="1348565" lvl="2" indent="-382059" algn="l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Floods on RP and all </a:t>
            </a:r>
            <a:r>
              <a:rPr lang="en-US" dirty="0" smtClean="0">
                <a:latin typeface="+mn-lt"/>
              </a:rPr>
              <a:t>DPs except incoming</a:t>
            </a:r>
            <a:endParaRPr lang="en-US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75113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Straight Connector 19"/>
          <p:cNvCxnSpPr>
            <a:cxnSpLocks noChangeShapeType="1"/>
          </p:cNvCxnSpPr>
          <p:nvPr/>
        </p:nvCxnSpPr>
        <p:spPr bwMode="auto">
          <a:xfrm rot="10800000" flipV="1">
            <a:off x="719455" y="3256492"/>
            <a:ext cx="1323658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86" name="Straight Connector 21"/>
          <p:cNvCxnSpPr>
            <a:cxnSpLocks noChangeShapeType="1"/>
          </p:cNvCxnSpPr>
          <p:nvPr/>
        </p:nvCxnSpPr>
        <p:spPr bwMode="auto">
          <a:xfrm>
            <a:off x="1100138" y="4602269"/>
            <a:ext cx="942975" cy="2698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34940" y="564517"/>
            <a:ext cx="9625012" cy="949325"/>
          </a:xfrm>
        </p:spPr>
        <p:txBody>
          <a:bodyPr/>
          <a:lstStyle/>
          <a:p>
            <a:r>
              <a:rPr lang="en-US" dirty="0" smtClean="0"/>
              <a:t>Packet Forwarding: S</a:t>
            </a:r>
            <a:r>
              <a:rPr lang="en-US" dirty="0" smtClean="0">
                <a:sym typeface="Symbol" pitchFamily="18" charset="2"/>
              </a:rPr>
              <a:t>D</a:t>
            </a:r>
            <a:endParaRPr lang="en-US" dirty="0" smtClean="0"/>
          </a:p>
        </p:txBody>
      </p:sp>
      <p:pic>
        <p:nvPicPr>
          <p:cNvPr id="40965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153828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77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8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9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0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1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392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2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0973" name="Straight Connector 13"/>
          <p:cNvCxnSpPr>
            <a:cxnSpLocks noChangeShapeType="1"/>
          </p:cNvCxnSpPr>
          <p:nvPr/>
        </p:nvCxnSpPr>
        <p:spPr bwMode="auto">
          <a:xfrm>
            <a:off x="4533265" y="1923310"/>
            <a:ext cx="1372553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0974" name="Straight Connector 15"/>
          <p:cNvCxnSpPr>
            <a:cxnSpLocks noChangeShapeType="1"/>
          </p:cNvCxnSpPr>
          <p:nvPr/>
        </p:nvCxnSpPr>
        <p:spPr bwMode="auto">
          <a:xfrm rot="10800000" flipV="1">
            <a:off x="2423795" y="1923310"/>
            <a:ext cx="1348105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0975" name="Straight Connector 17"/>
          <p:cNvCxnSpPr>
            <a:cxnSpLocks noChangeShapeType="1"/>
          </p:cNvCxnSpPr>
          <p:nvPr/>
        </p:nvCxnSpPr>
        <p:spPr bwMode="auto">
          <a:xfrm flipV="1">
            <a:off x="2748598" y="3251095"/>
            <a:ext cx="967423" cy="5397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0" name="Straight Connector 19"/>
          <p:cNvCxnSpPr/>
          <p:nvPr/>
        </p:nvCxnSpPr>
        <p:spPr bwMode="auto">
          <a:xfrm rot="10800000" flipV="1">
            <a:off x="719429" y="3257389"/>
            <a:ext cx="1323664" cy="958563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22" name="Straight Connector 21"/>
          <p:cNvCxnSpPr/>
          <p:nvPr/>
        </p:nvCxnSpPr>
        <p:spPr bwMode="auto">
          <a:xfrm>
            <a:off x="1100110" y="4601874"/>
            <a:ext cx="942982" cy="2648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0978" name="Straight Connector 23"/>
          <p:cNvCxnSpPr>
            <a:cxnSpLocks noChangeShapeType="1"/>
          </p:cNvCxnSpPr>
          <p:nvPr/>
        </p:nvCxnSpPr>
        <p:spPr bwMode="auto">
          <a:xfrm rot="16200000" flipH="1">
            <a:off x="869421" y="4837324"/>
            <a:ext cx="1023726" cy="132365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0979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639503" y="4805363"/>
            <a:ext cx="275273" cy="63912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0980" name="Straight Connector 27"/>
          <p:cNvCxnSpPr>
            <a:cxnSpLocks noChangeShapeType="1"/>
          </p:cNvCxnSpPr>
          <p:nvPr/>
        </p:nvCxnSpPr>
        <p:spPr bwMode="auto">
          <a:xfrm rot="16200000" flipH="1">
            <a:off x="4326996" y="4812877"/>
            <a:ext cx="1023726" cy="1372553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0981" name="Straight Connector 29"/>
          <p:cNvCxnSpPr>
            <a:cxnSpLocks noChangeShapeType="1"/>
          </p:cNvCxnSpPr>
          <p:nvPr/>
        </p:nvCxnSpPr>
        <p:spPr bwMode="auto">
          <a:xfrm flipV="1">
            <a:off x="4477386" y="4602268"/>
            <a:ext cx="1046004" cy="0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0982" name="Straight Connector 31"/>
          <p:cNvCxnSpPr>
            <a:cxnSpLocks noChangeShapeType="1"/>
          </p:cNvCxnSpPr>
          <p:nvPr/>
        </p:nvCxnSpPr>
        <p:spPr bwMode="auto">
          <a:xfrm rot="5400000">
            <a:off x="7204472" y="4832430"/>
            <a:ext cx="275273" cy="584993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0983" name="Straight Connector 33"/>
          <p:cNvCxnSpPr>
            <a:cxnSpLocks noChangeShapeType="1"/>
          </p:cNvCxnSpPr>
          <p:nvPr/>
        </p:nvCxnSpPr>
        <p:spPr bwMode="auto">
          <a:xfrm>
            <a:off x="6286500" y="3256492"/>
            <a:ext cx="1348105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0984" name="Straight Connector 35"/>
          <p:cNvCxnSpPr>
            <a:cxnSpLocks noChangeShapeType="1"/>
          </p:cNvCxnSpPr>
          <p:nvPr/>
        </p:nvCxnSpPr>
        <p:spPr bwMode="auto">
          <a:xfrm rot="16200000" flipH="1">
            <a:off x="3002122" y="3064987"/>
            <a:ext cx="572135" cy="172878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0985" name="Straight Connector 37"/>
          <p:cNvCxnSpPr>
            <a:cxnSpLocks noChangeShapeType="1"/>
          </p:cNvCxnSpPr>
          <p:nvPr/>
        </p:nvCxnSpPr>
        <p:spPr bwMode="auto">
          <a:xfrm flipV="1">
            <a:off x="5444807" y="3643313"/>
            <a:ext cx="405130" cy="255482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0986" name="TextBox 38"/>
          <p:cNvSpPr txBox="1">
            <a:spLocks noChangeArrowheads="1"/>
          </p:cNvSpPr>
          <p:nvPr/>
        </p:nvSpPr>
        <p:spPr bwMode="auto">
          <a:xfrm>
            <a:off x="4007644" y="11982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40987" name="TextBox 39"/>
          <p:cNvSpPr txBox="1">
            <a:spLocks noChangeArrowheads="1"/>
          </p:cNvSpPr>
          <p:nvPr/>
        </p:nvSpPr>
        <p:spPr bwMode="auto">
          <a:xfrm>
            <a:off x="1650207" y="265737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2</a:t>
            </a:r>
          </a:p>
        </p:txBody>
      </p:sp>
      <p:sp>
        <p:nvSpPr>
          <p:cNvPr id="40988" name="TextBox 40"/>
          <p:cNvSpPr txBox="1">
            <a:spLocks noChangeArrowheads="1"/>
          </p:cNvSpPr>
          <p:nvPr/>
        </p:nvSpPr>
        <p:spPr bwMode="auto">
          <a:xfrm>
            <a:off x="0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4</a:t>
            </a:r>
          </a:p>
        </p:txBody>
      </p:sp>
      <p:sp>
        <p:nvSpPr>
          <p:cNvPr id="40989" name="TextBox 41"/>
          <p:cNvSpPr txBox="1">
            <a:spLocks noChangeArrowheads="1"/>
          </p:cNvSpPr>
          <p:nvPr/>
        </p:nvSpPr>
        <p:spPr bwMode="auto">
          <a:xfrm>
            <a:off x="2200275" y="63816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7</a:t>
            </a:r>
          </a:p>
        </p:txBody>
      </p:sp>
      <p:sp>
        <p:nvSpPr>
          <p:cNvPr id="40990" name="TextBox 42"/>
          <p:cNvSpPr txBox="1">
            <a:spLocks noChangeArrowheads="1"/>
          </p:cNvSpPr>
          <p:nvPr/>
        </p:nvSpPr>
        <p:spPr bwMode="auto">
          <a:xfrm>
            <a:off x="5657850" y="631507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8</a:t>
            </a:r>
          </a:p>
        </p:txBody>
      </p:sp>
      <p:sp>
        <p:nvSpPr>
          <p:cNvPr id="40991" name="TextBox 43"/>
          <p:cNvSpPr txBox="1">
            <a:spLocks noChangeArrowheads="1"/>
          </p:cNvSpPr>
          <p:nvPr/>
        </p:nvSpPr>
        <p:spPr bwMode="auto">
          <a:xfrm>
            <a:off x="8015288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6</a:t>
            </a:r>
          </a:p>
        </p:txBody>
      </p:sp>
      <p:sp>
        <p:nvSpPr>
          <p:cNvPr id="40992" name="TextBox 44"/>
          <p:cNvSpPr txBox="1">
            <a:spLocks noChangeArrowheads="1"/>
          </p:cNvSpPr>
          <p:nvPr/>
        </p:nvSpPr>
        <p:spPr bwMode="auto">
          <a:xfrm>
            <a:off x="6286500" y="267176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3</a:t>
            </a:r>
          </a:p>
        </p:txBody>
      </p:sp>
      <p:sp>
        <p:nvSpPr>
          <p:cNvPr id="40993" name="TextBox 45"/>
          <p:cNvSpPr txBox="1">
            <a:spLocks noChangeArrowheads="1"/>
          </p:cNvSpPr>
          <p:nvPr/>
        </p:nvSpPr>
        <p:spPr bwMode="auto">
          <a:xfrm>
            <a:off x="3378994" y="41290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5</a:t>
            </a:r>
          </a:p>
        </p:txBody>
      </p:sp>
      <p:pic>
        <p:nvPicPr>
          <p:cNvPr id="4099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976" y="5181600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1" y="526256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7699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9407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9269" y="4344989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2024" y="364331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3113" y="43719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1557" y="3481389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8926" y="207803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3457" y="210502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082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1" y="299561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6074" y="366490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1557" y="631507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63150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009" name="Straight Connector 62"/>
          <p:cNvCxnSpPr>
            <a:cxnSpLocks noChangeShapeType="1"/>
          </p:cNvCxnSpPr>
          <p:nvPr/>
        </p:nvCxnSpPr>
        <p:spPr bwMode="auto">
          <a:xfrm rot="5400000" flipH="1" flipV="1">
            <a:off x="1565408" y="5837371"/>
            <a:ext cx="304059" cy="651351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1010" name="Straight Connector 64"/>
          <p:cNvCxnSpPr>
            <a:cxnSpLocks noChangeShapeType="1"/>
          </p:cNvCxnSpPr>
          <p:nvPr/>
        </p:nvCxnSpPr>
        <p:spPr bwMode="auto">
          <a:xfrm rot="16200000" flipV="1">
            <a:off x="6398155" y="5899362"/>
            <a:ext cx="304059" cy="52736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1011" name="Straight Connector 70"/>
          <p:cNvCxnSpPr>
            <a:cxnSpLocks noChangeShapeType="1"/>
          </p:cNvCxnSpPr>
          <p:nvPr/>
        </p:nvCxnSpPr>
        <p:spPr bwMode="auto">
          <a:xfrm>
            <a:off x="4510565" y="3251095"/>
            <a:ext cx="1014571" cy="5397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1012" name="Straight Connector 71"/>
          <p:cNvCxnSpPr>
            <a:cxnSpLocks noChangeShapeType="1"/>
          </p:cNvCxnSpPr>
          <p:nvPr/>
        </p:nvCxnSpPr>
        <p:spPr bwMode="auto">
          <a:xfrm flipV="1">
            <a:off x="4533265" y="4156075"/>
            <a:ext cx="597218" cy="44619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1013" name="Straight Connector 74"/>
          <p:cNvCxnSpPr>
            <a:cxnSpLocks noChangeShapeType="1"/>
          </p:cNvCxnSpPr>
          <p:nvPr/>
        </p:nvCxnSpPr>
        <p:spPr bwMode="auto">
          <a:xfrm>
            <a:off x="6317933" y="4602268"/>
            <a:ext cx="93599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1014" name="Straight Connector 77"/>
          <p:cNvCxnSpPr>
            <a:cxnSpLocks noChangeShapeType="1"/>
          </p:cNvCxnSpPr>
          <p:nvPr/>
        </p:nvCxnSpPr>
        <p:spPr bwMode="auto">
          <a:xfrm flipV="1">
            <a:off x="2781777" y="4602269"/>
            <a:ext cx="990123" cy="26988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1015" name="Straight Connector 80"/>
          <p:cNvCxnSpPr>
            <a:cxnSpLocks noChangeShapeType="1"/>
          </p:cNvCxnSpPr>
          <p:nvPr/>
        </p:nvCxnSpPr>
        <p:spPr bwMode="auto">
          <a:xfrm flipV="1">
            <a:off x="2804478" y="5519843"/>
            <a:ext cx="338773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1016" name="Straight Connector 83"/>
          <p:cNvCxnSpPr>
            <a:cxnSpLocks noChangeShapeType="1"/>
          </p:cNvCxnSpPr>
          <p:nvPr/>
        </p:nvCxnSpPr>
        <p:spPr bwMode="auto">
          <a:xfrm flipV="1">
            <a:off x="6286500" y="5519843"/>
            <a:ext cx="392907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sp>
        <p:nvSpPr>
          <p:cNvPr id="41017" name="TextBox 86"/>
          <p:cNvSpPr txBox="1">
            <a:spLocks noChangeArrowheads="1"/>
          </p:cNvSpPr>
          <p:nvPr/>
        </p:nvSpPr>
        <p:spPr bwMode="auto">
          <a:xfrm>
            <a:off x="3221832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18" name="TextBox 87"/>
          <p:cNvSpPr txBox="1">
            <a:spLocks noChangeArrowheads="1"/>
          </p:cNvSpPr>
          <p:nvPr/>
        </p:nvSpPr>
        <p:spPr bwMode="auto">
          <a:xfrm>
            <a:off x="4557713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19" name="TextBox 88"/>
          <p:cNvSpPr txBox="1">
            <a:spLocks noChangeArrowheads="1"/>
          </p:cNvSpPr>
          <p:nvPr/>
        </p:nvSpPr>
        <p:spPr bwMode="auto">
          <a:xfrm>
            <a:off x="1493044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20" name="TextBox 89"/>
          <p:cNvSpPr txBox="1">
            <a:spLocks noChangeArrowheads="1"/>
          </p:cNvSpPr>
          <p:nvPr/>
        </p:nvSpPr>
        <p:spPr bwMode="auto">
          <a:xfrm>
            <a:off x="6286500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21" name="TextBox 90"/>
          <p:cNvSpPr txBox="1">
            <a:spLocks noChangeArrowheads="1"/>
          </p:cNvSpPr>
          <p:nvPr/>
        </p:nvSpPr>
        <p:spPr bwMode="auto">
          <a:xfrm>
            <a:off x="188595" y="487394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22" name="TextBox 91"/>
          <p:cNvSpPr txBox="1">
            <a:spLocks noChangeArrowheads="1"/>
          </p:cNvSpPr>
          <p:nvPr/>
        </p:nvSpPr>
        <p:spPr bwMode="auto">
          <a:xfrm>
            <a:off x="4321969" y="48433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23" name="TextBox 92"/>
          <p:cNvSpPr txBox="1">
            <a:spLocks noChangeArrowheads="1"/>
          </p:cNvSpPr>
          <p:nvPr/>
        </p:nvSpPr>
        <p:spPr bwMode="auto">
          <a:xfrm>
            <a:off x="7543800" y="49243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24" name="TextBox 93"/>
          <p:cNvSpPr txBox="1">
            <a:spLocks noChangeArrowheads="1"/>
          </p:cNvSpPr>
          <p:nvPr/>
        </p:nvSpPr>
        <p:spPr bwMode="auto">
          <a:xfrm>
            <a:off x="4418013" y="456628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25" name="TextBox 94"/>
          <p:cNvSpPr txBox="1">
            <a:spLocks noChangeArrowheads="1"/>
          </p:cNvSpPr>
          <p:nvPr/>
        </p:nvSpPr>
        <p:spPr bwMode="auto">
          <a:xfrm>
            <a:off x="972662" y="424423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26" name="TextBox 95"/>
          <p:cNvSpPr txBox="1">
            <a:spLocks noChangeArrowheads="1"/>
          </p:cNvSpPr>
          <p:nvPr/>
        </p:nvSpPr>
        <p:spPr bwMode="auto">
          <a:xfrm>
            <a:off x="1571625" y="61387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27" name="TextBox 96"/>
          <p:cNvSpPr txBox="1">
            <a:spLocks noChangeArrowheads="1"/>
          </p:cNvSpPr>
          <p:nvPr/>
        </p:nvSpPr>
        <p:spPr bwMode="auto">
          <a:xfrm>
            <a:off x="3300413" y="47767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28" name="TextBox 97"/>
          <p:cNvSpPr txBox="1">
            <a:spLocks noChangeArrowheads="1"/>
          </p:cNvSpPr>
          <p:nvPr/>
        </p:nvSpPr>
        <p:spPr bwMode="auto">
          <a:xfrm>
            <a:off x="5815013" y="356235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29" name="TextBox 98"/>
          <p:cNvSpPr txBox="1">
            <a:spLocks noChangeArrowheads="1"/>
          </p:cNvSpPr>
          <p:nvPr/>
        </p:nvSpPr>
        <p:spPr bwMode="auto">
          <a:xfrm>
            <a:off x="6113622" y="609018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30" name="TextBox 99"/>
          <p:cNvSpPr txBox="1">
            <a:spLocks noChangeArrowheads="1"/>
          </p:cNvSpPr>
          <p:nvPr/>
        </p:nvSpPr>
        <p:spPr bwMode="auto">
          <a:xfrm>
            <a:off x="1933099" y="3517371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31" name="TextBox 100"/>
          <p:cNvSpPr txBox="1">
            <a:spLocks noChangeArrowheads="1"/>
          </p:cNvSpPr>
          <p:nvPr/>
        </p:nvSpPr>
        <p:spPr bwMode="auto">
          <a:xfrm>
            <a:off x="2703195" y="29002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1032" name="TextBox 101"/>
          <p:cNvSpPr txBox="1">
            <a:spLocks noChangeArrowheads="1"/>
          </p:cNvSpPr>
          <p:nvPr/>
        </p:nvSpPr>
        <p:spPr bwMode="auto">
          <a:xfrm>
            <a:off x="2011680" y="252962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1033" name="TextBox 102"/>
          <p:cNvSpPr txBox="1">
            <a:spLocks noChangeArrowheads="1"/>
          </p:cNvSpPr>
          <p:nvPr/>
        </p:nvSpPr>
        <p:spPr bwMode="auto">
          <a:xfrm>
            <a:off x="3143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1034" name="TextBox 103"/>
          <p:cNvSpPr txBox="1">
            <a:spLocks noChangeArrowheads="1"/>
          </p:cNvSpPr>
          <p:nvPr/>
        </p:nvSpPr>
        <p:spPr bwMode="auto">
          <a:xfrm>
            <a:off x="40862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1035" name="TextBox 104"/>
          <p:cNvSpPr txBox="1">
            <a:spLocks noChangeArrowheads="1"/>
          </p:cNvSpPr>
          <p:nvPr/>
        </p:nvSpPr>
        <p:spPr bwMode="auto">
          <a:xfrm>
            <a:off x="7622382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1036" name="TextBox 105"/>
          <p:cNvSpPr txBox="1">
            <a:spLocks noChangeArrowheads="1"/>
          </p:cNvSpPr>
          <p:nvPr/>
        </p:nvSpPr>
        <p:spPr bwMode="auto">
          <a:xfrm>
            <a:off x="5815013" y="250983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1037" name="TextBox 106"/>
          <p:cNvSpPr txBox="1">
            <a:spLocks noChangeArrowheads="1"/>
          </p:cNvSpPr>
          <p:nvPr/>
        </p:nvSpPr>
        <p:spPr bwMode="auto">
          <a:xfrm>
            <a:off x="5029200" y="597683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1038" name="TextBox 107"/>
          <p:cNvSpPr txBox="1">
            <a:spLocks noChangeArrowheads="1"/>
          </p:cNvSpPr>
          <p:nvPr/>
        </p:nvSpPr>
        <p:spPr bwMode="auto">
          <a:xfrm>
            <a:off x="1697355" y="547306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pic>
        <p:nvPicPr>
          <p:cNvPr id="41039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" y="6584950"/>
            <a:ext cx="562293" cy="48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040" name="Straight Connector 81"/>
          <p:cNvCxnSpPr>
            <a:cxnSpLocks noChangeShapeType="1"/>
          </p:cNvCxnSpPr>
          <p:nvPr/>
        </p:nvCxnSpPr>
        <p:spPr bwMode="auto">
          <a:xfrm flipV="1">
            <a:off x="876618" y="6572357"/>
            <a:ext cx="144939" cy="25368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41041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6638" y="6489595"/>
            <a:ext cx="562293" cy="48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042" name="Straight Connector 84"/>
          <p:cNvCxnSpPr>
            <a:cxnSpLocks noChangeShapeType="1"/>
          </p:cNvCxnSpPr>
          <p:nvPr/>
        </p:nvCxnSpPr>
        <p:spPr bwMode="auto">
          <a:xfrm rot="10800000">
            <a:off x="7182327" y="6572356"/>
            <a:ext cx="204311" cy="15832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1043" name="TextBox 109"/>
          <p:cNvSpPr txBox="1">
            <a:spLocks noChangeArrowheads="1"/>
          </p:cNvSpPr>
          <p:nvPr/>
        </p:nvSpPr>
        <p:spPr bwMode="auto">
          <a:xfrm>
            <a:off x="0" y="6557964"/>
            <a:ext cx="47148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S</a:t>
            </a:r>
          </a:p>
        </p:txBody>
      </p:sp>
      <p:sp>
        <p:nvSpPr>
          <p:cNvPr id="41044" name="TextBox 110"/>
          <p:cNvSpPr txBox="1">
            <a:spLocks noChangeArrowheads="1"/>
          </p:cNvSpPr>
          <p:nvPr/>
        </p:nvSpPr>
        <p:spPr bwMode="auto">
          <a:xfrm>
            <a:off x="7936707" y="6477000"/>
            <a:ext cx="55006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D</a:t>
            </a:r>
          </a:p>
        </p:txBody>
      </p:sp>
      <p:sp>
        <p:nvSpPr>
          <p:cNvPr id="41045" name="TextBox 85"/>
          <p:cNvSpPr txBox="1">
            <a:spLocks noChangeArrowheads="1"/>
          </p:cNvSpPr>
          <p:nvPr/>
        </p:nvSpPr>
        <p:spPr bwMode="auto">
          <a:xfrm>
            <a:off x="5579270" y="1538288"/>
            <a:ext cx="4164806" cy="93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marL="382059" indent="-382059" algn="l">
              <a:buFont typeface="Arial" pitchFamily="34" charset="0"/>
              <a:buAutoNum type="arabicPeriod" startAt="2"/>
            </a:pPr>
            <a:r>
              <a:rPr lang="en-US" dirty="0">
                <a:latin typeface="+mn-lt"/>
              </a:rPr>
              <a:t>Packet received by 4 on DP</a:t>
            </a:r>
          </a:p>
          <a:p>
            <a:pPr marL="891471" lvl="1" indent="-382059" algn="l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Floods on RP and all </a:t>
            </a:r>
            <a:r>
              <a:rPr lang="en-US" dirty="0" smtClean="0">
                <a:latin typeface="+mn-lt"/>
              </a:rPr>
              <a:t>DPs except incoming</a:t>
            </a:r>
            <a:endParaRPr lang="en-US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833291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Straight Connector 15"/>
          <p:cNvCxnSpPr>
            <a:cxnSpLocks noChangeShapeType="1"/>
          </p:cNvCxnSpPr>
          <p:nvPr/>
        </p:nvCxnSpPr>
        <p:spPr bwMode="auto">
          <a:xfrm rot="10800000" flipV="1">
            <a:off x="2423795" y="1923310"/>
            <a:ext cx="1348105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86" name="Straight Connector 17"/>
          <p:cNvCxnSpPr>
            <a:cxnSpLocks noChangeShapeType="1"/>
          </p:cNvCxnSpPr>
          <p:nvPr/>
        </p:nvCxnSpPr>
        <p:spPr bwMode="auto">
          <a:xfrm flipV="1">
            <a:off x="2748598" y="3251095"/>
            <a:ext cx="967423" cy="5397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87" name="Straight Connector 35"/>
          <p:cNvCxnSpPr>
            <a:cxnSpLocks noChangeShapeType="1"/>
          </p:cNvCxnSpPr>
          <p:nvPr/>
        </p:nvCxnSpPr>
        <p:spPr bwMode="auto">
          <a:xfrm rot="16200000" flipH="1">
            <a:off x="3002122" y="3064987"/>
            <a:ext cx="572135" cy="172878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134940" y="553087"/>
            <a:ext cx="9625012" cy="949325"/>
          </a:xfrm>
        </p:spPr>
        <p:txBody>
          <a:bodyPr/>
          <a:lstStyle/>
          <a:p>
            <a:r>
              <a:rPr lang="en-US" dirty="0" smtClean="0"/>
              <a:t>Packet Forwarding: S</a:t>
            </a:r>
            <a:r>
              <a:rPr lang="en-US" dirty="0" smtClean="0">
                <a:sym typeface="Symbol" pitchFamily="18" charset="2"/>
              </a:rPr>
              <a:t>D</a:t>
            </a:r>
            <a:endParaRPr lang="en-US" dirty="0" smtClean="0"/>
          </a:p>
        </p:txBody>
      </p:sp>
      <p:pic>
        <p:nvPicPr>
          <p:cNvPr id="41989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153828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0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77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2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3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4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5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392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6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997" name="Straight Connector 13"/>
          <p:cNvCxnSpPr>
            <a:cxnSpLocks noChangeShapeType="1"/>
          </p:cNvCxnSpPr>
          <p:nvPr/>
        </p:nvCxnSpPr>
        <p:spPr bwMode="auto">
          <a:xfrm>
            <a:off x="4533265" y="1923310"/>
            <a:ext cx="1372553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16" name="Straight Connector 15"/>
          <p:cNvCxnSpPr/>
          <p:nvPr/>
        </p:nvCxnSpPr>
        <p:spPr bwMode="auto">
          <a:xfrm rot="10800000" flipV="1">
            <a:off x="2423776" y="1924192"/>
            <a:ext cx="1348117" cy="947275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2749198" y="3251988"/>
            <a:ext cx="967435" cy="540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2000" name="Straight Connector 19"/>
          <p:cNvCxnSpPr>
            <a:cxnSpLocks noChangeShapeType="1"/>
          </p:cNvCxnSpPr>
          <p:nvPr/>
        </p:nvCxnSpPr>
        <p:spPr bwMode="auto">
          <a:xfrm rot="10800000" flipV="1">
            <a:off x="719455" y="3256492"/>
            <a:ext cx="1323658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2001" name="Straight Connector 21"/>
          <p:cNvCxnSpPr>
            <a:cxnSpLocks noChangeShapeType="1"/>
          </p:cNvCxnSpPr>
          <p:nvPr/>
        </p:nvCxnSpPr>
        <p:spPr bwMode="auto">
          <a:xfrm>
            <a:off x="1100138" y="4602269"/>
            <a:ext cx="942975" cy="2698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2002" name="Straight Connector 23"/>
          <p:cNvCxnSpPr>
            <a:cxnSpLocks noChangeShapeType="1"/>
          </p:cNvCxnSpPr>
          <p:nvPr/>
        </p:nvCxnSpPr>
        <p:spPr bwMode="auto">
          <a:xfrm rot="16200000" flipH="1">
            <a:off x="869421" y="4837324"/>
            <a:ext cx="1023726" cy="132365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2003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639503" y="4805363"/>
            <a:ext cx="275273" cy="63912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2004" name="Straight Connector 27"/>
          <p:cNvCxnSpPr>
            <a:cxnSpLocks noChangeShapeType="1"/>
          </p:cNvCxnSpPr>
          <p:nvPr/>
        </p:nvCxnSpPr>
        <p:spPr bwMode="auto">
          <a:xfrm rot="16200000" flipH="1">
            <a:off x="4326996" y="4812877"/>
            <a:ext cx="1023726" cy="1372553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2005" name="Straight Connector 29"/>
          <p:cNvCxnSpPr>
            <a:cxnSpLocks noChangeShapeType="1"/>
          </p:cNvCxnSpPr>
          <p:nvPr/>
        </p:nvCxnSpPr>
        <p:spPr bwMode="auto">
          <a:xfrm flipV="1">
            <a:off x="4477386" y="4602268"/>
            <a:ext cx="1046004" cy="0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2006" name="Straight Connector 31"/>
          <p:cNvCxnSpPr>
            <a:cxnSpLocks noChangeShapeType="1"/>
          </p:cNvCxnSpPr>
          <p:nvPr/>
        </p:nvCxnSpPr>
        <p:spPr bwMode="auto">
          <a:xfrm rot="5400000">
            <a:off x="7204472" y="4832430"/>
            <a:ext cx="275273" cy="584993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2007" name="Straight Connector 33"/>
          <p:cNvCxnSpPr>
            <a:cxnSpLocks noChangeShapeType="1"/>
          </p:cNvCxnSpPr>
          <p:nvPr/>
        </p:nvCxnSpPr>
        <p:spPr bwMode="auto">
          <a:xfrm>
            <a:off x="6286500" y="3256492"/>
            <a:ext cx="1348105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6" name="Straight Connector 35"/>
          <p:cNvCxnSpPr/>
          <p:nvPr/>
        </p:nvCxnSpPr>
        <p:spPr bwMode="auto">
          <a:xfrm rot="16200000" flipH="1">
            <a:off x="3001853" y="3065232"/>
            <a:ext cx="572642" cy="17288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2009" name="Straight Connector 37"/>
          <p:cNvCxnSpPr>
            <a:cxnSpLocks noChangeShapeType="1"/>
          </p:cNvCxnSpPr>
          <p:nvPr/>
        </p:nvCxnSpPr>
        <p:spPr bwMode="auto">
          <a:xfrm flipV="1">
            <a:off x="5444807" y="3643313"/>
            <a:ext cx="405130" cy="255482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2010" name="TextBox 38"/>
          <p:cNvSpPr txBox="1">
            <a:spLocks noChangeArrowheads="1"/>
          </p:cNvSpPr>
          <p:nvPr/>
        </p:nvSpPr>
        <p:spPr bwMode="auto">
          <a:xfrm>
            <a:off x="4007644" y="1169458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42011" name="TextBox 39"/>
          <p:cNvSpPr txBox="1">
            <a:spLocks noChangeArrowheads="1"/>
          </p:cNvSpPr>
          <p:nvPr/>
        </p:nvSpPr>
        <p:spPr bwMode="auto">
          <a:xfrm>
            <a:off x="1650207" y="2628583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2</a:t>
            </a:r>
          </a:p>
        </p:txBody>
      </p:sp>
      <p:sp>
        <p:nvSpPr>
          <p:cNvPr id="42012" name="TextBox 40"/>
          <p:cNvSpPr txBox="1">
            <a:spLocks noChangeArrowheads="1"/>
          </p:cNvSpPr>
          <p:nvPr/>
        </p:nvSpPr>
        <p:spPr bwMode="auto">
          <a:xfrm>
            <a:off x="0" y="432879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4</a:t>
            </a:r>
          </a:p>
        </p:txBody>
      </p:sp>
      <p:sp>
        <p:nvSpPr>
          <p:cNvPr id="42013" name="TextBox 41"/>
          <p:cNvSpPr txBox="1">
            <a:spLocks noChangeArrowheads="1"/>
          </p:cNvSpPr>
          <p:nvPr/>
        </p:nvSpPr>
        <p:spPr bwMode="auto">
          <a:xfrm>
            <a:off x="2200275" y="63816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7</a:t>
            </a:r>
          </a:p>
        </p:txBody>
      </p:sp>
      <p:sp>
        <p:nvSpPr>
          <p:cNvPr id="42014" name="TextBox 42"/>
          <p:cNvSpPr txBox="1">
            <a:spLocks noChangeArrowheads="1"/>
          </p:cNvSpPr>
          <p:nvPr/>
        </p:nvSpPr>
        <p:spPr bwMode="auto">
          <a:xfrm>
            <a:off x="5657850" y="631507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8</a:t>
            </a:r>
          </a:p>
        </p:txBody>
      </p:sp>
      <p:sp>
        <p:nvSpPr>
          <p:cNvPr id="42015" name="TextBox 43"/>
          <p:cNvSpPr txBox="1">
            <a:spLocks noChangeArrowheads="1"/>
          </p:cNvSpPr>
          <p:nvPr/>
        </p:nvSpPr>
        <p:spPr bwMode="auto">
          <a:xfrm>
            <a:off x="8015288" y="432879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6</a:t>
            </a:r>
          </a:p>
        </p:txBody>
      </p:sp>
      <p:sp>
        <p:nvSpPr>
          <p:cNvPr id="42016" name="TextBox 44"/>
          <p:cNvSpPr txBox="1">
            <a:spLocks noChangeArrowheads="1"/>
          </p:cNvSpPr>
          <p:nvPr/>
        </p:nvSpPr>
        <p:spPr bwMode="auto">
          <a:xfrm>
            <a:off x="6286500" y="264297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3</a:t>
            </a:r>
          </a:p>
        </p:txBody>
      </p:sp>
      <p:sp>
        <p:nvSpPr>
          <p:cNvPr id="42017" name="TextBox 45"/>
          <p:cNvSpPr txBox="1">
            <a:spLocks noChangeArrowheads="1"/>
          </p:cNvSpPr>
          <p:nvPr/>
        </p:nvSpPr>
        <p:spPr bwMode="auto">
          <a:xfrm>
            <a:off x="3378994" y="410030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5</a:t>
            </a:r>
          </a:p>
        </p:txBody>
      </p:sp>
      <p:pic>
        <p:nvPicPr>
          <p:cNvPr id="4201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976" y="5181600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1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1" y="526256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7699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9407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9269" y="4344989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2024" y="364331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3113" y="43719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870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8926" y="207803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3457" y="210502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082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1" y="299561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3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6074" y="366490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3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1557" y="631507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3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63150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2033" name="Straight Connector 62"/>
          <p:cNvCxnSpPr>
            <a:cxnSpLocks noChangeShapeType="1"/>
          </p:cNvCxnSpPr>
          <p:nvPr/>
        </p:nvCxnSpPr>
        <p:spPr bwMode="auto">
          <a:xfrm rot="5400000" flipH="1" flipV="1">
            <a:off x="1565408" y="5837371"/>
            <a:ext cx="304059" cy="651351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2034" name="Straight Connector 64"/>
          <p:cNvCxnSpPr>
            <a:cxnSpLocks noChangeShapeType="1"/>
          </p:cNvCxnSpPr>
          <p:nvPr/>
        </p:nvCxnSpPr>
        <p:spPr bwMode="auto">
          <a:xfrm rot="16200000" flipV="1">
            <a:off x="6398155" y="5899362"/>
            <a:ext cx="304059" cy="52736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2035" name="Straight Connector 70"/>
          <p:cNvCxnSpPr>
            <a:cxnSpLocks noChangeShapeType="1"/>
          </p:cNvCxnSpPr>
          <p:nvPr/>
        </p:nvCxnSpPr>
        <p:spPr bwMode="auto">
          <a:xfrm>
            <a:off x="4510565" y="3251095"/>
            <a:ext cx="1014571" cy="5397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2036" name="Straight Connector 71"/>
          <p:cNvCxnSpPr>
            <a:cxnSpLocks noChangeShapeType="1"/>
          </p:cNvCxnSpPr>
          <p:nvPr/>
        </p:nvCxnSpPr>
        <p:spPr bwMode="auto">
          <a:xfrm flipV="1">
            <a:off x="4533265" y="4156075"/>
            <a:ext cx="597218" cy="44619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2037" name="Straight Connector 74"/>
          <p:cNvCxnSpPr>
            <a:cxnSpLocks noChangeShapeType="1"/>
          </p:cNvCxnSpPr>
          <p:nvPr/>
        </p:nvCxnSpPr>
        <p:spPr bwMode="auto">
          <a:xfrm>
            <a:off x="6317933" y="4602268"/>
            <a:ext cx="93599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2038" name="Straight Connector 77"/>
          <p:cNvCxnSpPr>
            <a:cxnSpLocks noChangeShapeType="1"/>
          </p:cNvCxnSpPr>
          <p:nvPr/>
        </p:nvCxnSpPr>
        <p:spPr bwMode="auto">
          <a:xfrm flipV="1">
            <a:off x="2781777" y="4602269"/>
            <a:ext cx="990123" cy="26988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2039" name="Straight Connector 80"/>
          <p:cNvCxnSpPr>
            <a:cxnSpLocks noChangeShapeType="1"/>
          </p:cNvCxnSpPr>
          <p:nvPr/>
        </p:nvCxnSpPr>
        <p:spPr bwMode="auto">
          <a:xfrm flipV="1">
            <a:off x="2804478" y="5519843"/>
            <a:ext cx="338773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2040" name="Straight Connector 83"/>
          <p:cNvCxnSpPr>
            <a:cxnSpLocks noChangeShapeType="1"/>
          </p:cNvCxnSpPr>
          <p:nvPr/>
        </p:nvCxnSpPr>
        <p:spPr bwMode="auto">
          <a:xfrm flipV="1">
            <a:off x="6286500" y="5519843"/>
            <a:ext cx="392907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sp>
        <p:nvSpPr>
          <p:cNvPr id="42041" name="TextBox 86"/>
          <p:cNvSpPr txBox="1">
            <a:spLocks noChangeArrowheads="1"/>
          </p:cNvSpPr>
          <p:nvPr/>
        </p:nvSpPr>
        <p:spPr bwMode="auto">
          <a:xfrm>
            <a:off x="3221832" y="1428538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42" name="TextBox 87"/>
          <p:cNvSpPr txBox="1">
            <a:spLocks noChangeArrowheads="1"/>
          </p:cNvSpPr>
          <p:nvPr/>
        </p:nvSpPr>
        <p:spPr bwMode="auto">
          <a:xfrm>
            <a:off x="4557713" y="1428538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43" name="TextBox 88"/>
          <p:cNvSpPr txBox="1">
            <a:spLocks noChangeArrowheads="1"/>
          </p:cNvSpPr>
          <p:nvPr/>
        </p:nvSpPr>
        <p:spPr bwMode="auto">
          <a:xfrm>
            <a:off x="1493044" y="2952433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44" name="TextBox 89"/>
          <p:cNvSpPr txBox="1">
            <a:spLocks noChangeArrowheads="1"/>
          </p:cNvSpPr>
          <p:nvPr/>
        </p:nvSpPr>
        <p:spPr bwMode="auto">
          <a:xfrm>
            <a:off x="6286500" y="2952433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45" name="TextBox 90"/>
          <p:cNvSpPr txBox="1">
            <a:spLocks noChangeArrowheads="1"/>
          </p:cNvSpPr>
          <p:nvPr/>
        </p:nvSpPr>
        <p:spPr bwMode="auto">
          <a:xfrm>
            <a:off x="188595" y="48451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46" name="TextBox 91"/>
          <p:cNvSpPr txBox="1">
            <a:spLocks noChangeArrowheads="1"/>
          </p:cNvSpPr>
          <p:nvPr/>
        </p:nvSpPr>
        <p:spPr bwMode="auto">
          <a:xfrm>
            <a:off x="4321969" y="481457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47" name="TextBox 92"/>
          <p:cNvSpPr txBox="1">
            <a:spLocks noChangeArrowheads="1"/>
          </p:cNvSpPr>
          <p:nvPr/>
        </p:nvSpPr>
        <p:spPr bwMode="auto">
          <a:xfrm>
            <a:off x="7543800" y="4895533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48" name="TextBox 93"/>
          <p:cNvSpPr txBox="1">
            <a:spLocks noChangeArrowheads="1"/>
          </p:cNvSpPr>
          <p:nvPr/>
        </p:nvSpPr>
        <p:spPr bwMode="auto">
          <a:xfrm>
            <a:off x="4418013" y="4537498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49" name="TextBox 94"/>
          <p:cNvSpPr txBox="1">
            <a:spLocks noChangeArrowheads="1"/>
          </p:cNvSpPr>
          <p:nvPr/>
        </p:nvSpPr>
        <p:spPr bwMode="auto">
          <a:xfrm>
            <a:off x="972662" y="4215448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50" name="TextBox 95"/>
          <p:cNvSpPr txBox="1">
            <a:spLocks noChangeArrowheads="1"/>
          </p:cNvSpPr>
          <p:nvPr/>
        </p:nvSpPr>
        <p:spPr bwMode="auto">
          <a:xfrm>
            <a:off x="1571625" y="61387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51" name="TextBox 96"/>
          <p:cNvSpPr txBox="1">
            <a:spLocks noChangeArrowheads="1"/>
          </p:cNvSpPr>
          <p:nvPr/>
        </p:nvSpPr>
        <p:spPr bwMode="auto">
          <a:xfrm>
            <a:off x="3300413" y="474800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52" name="TextBox 97"/>
          <p:cNvSpPr txBox="1">
            <a:spLocks noChangeArrowheads="1"/>
          </p:cNvSpPr>
          <p:nvPr/>
        </p:nvSpPr>
        <p:spPr bwMode="auto">
          <a:xfrm>
            <a:off x="5815013" y="3533563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53" name="TextBox 98"/>
          <p:cNvSpPr txBox="1">
            <a:spLocks noChangeArrowheads="1"/>
          </p:cNvSpPr>
          <p:nvPr/>
        </p:nvSpPr>
        <p:spPr bwMode="auto">
          <a:xfrm>
            <a:off x="6113622" y="609018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54" name="TextBox 99"/>
          <p:cNvSpPr txBox="1">
            <a:spLocks noChangeArrowheads="1"/>
          </p:cNvSpPr>
          <p:nvPr/>
        </p:nvSpPr>
        <p:spPr bwMode="auto">
          <a:xfrm>
            <a:off x="1933099" y="348858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55" name="TextBox 100"/>
          <p:cNvSpPr txBox="1">
            <a:spLocks noChangeArrowheads="1"/>
          </p:cNvSpPr>
          <p:nvPr/>
        </p:nvSpPr>
        <p:spPr bwMode="auto">
          <a:xfrm>
            <a:off x="2703195" y="287147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2056" name="TextBox 101"/>
          <p:cNvSpPr txBox="1">
            <a:spLocks noChangeArrowheads="1"/>
          </p:cNvSpPr>
          <p:nvPr/>
        </p:nvSpPr>
        <p:spPr bwMode="auto">
          <a:xfrm>
            <a:off x="2011680" y="250084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2057" name="TextBox 102"/>
          <p:cNvSpPr txBox="1">
            <a:spLocks noChangeArrowheads="1"/>
          </p:cNvSpPr>
          <p:nvPr/>
        </p:nvSpPr>
        <p:spPr bwMode="auto">
          <a:xfrm>
            <a:off x="314325" y="3857413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2058" name="TextBox 103"/>
          <p:cNvSpPr txBox="1">
            <a:spLocks noChangeArrowheads="1"/>
          </p:cNvSpPr>
          <p:nvPr/>
        </p:nvSpPr>
        <p:spPr bwMode="auto">
          <a:xfrm>
            <a:off x="4086225" y="3857413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2059" name="TextBox 104"/>
          <p:cNvSpPr txBox="1">
            <a:spLocks noChangeArrowheads="1"/>
          </p:cNvSpPr>
          <p:nvPr/>
        </p:nvSpPr>
        <p:spPr bwMode="auto">
          <a:xfrm>
            <a:off x="7622382" y="3857413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2060" name="TextBox 105"/>
          <p:cNvSpPr txBox="1">
            <a:spLocks noChangeArrowheads="1"/>
          </p:cNvSpPr>
          <p:nvPr/>
        </p:nvSpPr>
        <p:spPr bwMode="auto">
          <a:xfrm>
            <a:off x="5815013" y="248105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2061" name="TextBox 106"/>
          <p:cNvSpPr txBox="1">
            <a:spLocks noChangeArrowheads="1"/>
          </p:cNvSpPr>
          <p:nvPr/>
        </p:nvSpPr>
        <p:spPr bwMode="auto">
          <a:xfrm>
            <a:off x="5029200" y="597683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2062" name="TextBox 107"/>
          <p:cNvSpPr txBox="1">
            <a:spLocks noChangeArrowheads="1"/>
          </p:cNvSpPr>
          <p:nvPr/>
        </p:nvSpPr>
        <p:spPr bwMode="auto">
          <a:xfrm>
            <a:off x="1697355" y="547306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pic>
        <p:nvPicPr>
          <p:cNvPr id="42063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" y="6584950"/>
            <a:ext cx="562293" cy="48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2064" name="Straight Connector 81"/>
          <p:cNvCxnSpPr>
            <a:cxnSpLocks noChangeShapeType="1"/>
          </p:cNvCxnSpPr>
          <p:nvPr/>
        </p:nvCxnSpPr>
        <p:spPr bwMode="auto">
          <a:xfrm flipV="1">
            <a:off x="876618" y="6572357"/>
            <a:ext cx="144939" cy="25368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42065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6638" y="6489595"/>
            <a:ext cx="562293" cy="48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2066" name="Straight Connector 84"/>
          <p:cNvCxnSpPr>
            <a:cxnSpLocks noChangeShapeType="1"/>
          </p:cNvCxnSpPr>
          <p:nvPr/>
        </p:nvCxnSpPr>
        <p:spPr bwMode="auto">
          <a:xfrm rot="10800000">
            <a:off x="7182327" y="6572356"/>
            <a:ext cx="204311" cy="15832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2067" name="TextBox 109"/>
          <p:cNvSpPr txBox="1">
            <a:spLocks noChangeArrowheads="1"/>
          </p:cNvSpPr>
          <p:nvPr/>
        </p:nvSpPr>
        <p:spPr bwMode="auto">
          <a:xfrm>
            <a:off x="0" y="6557964"/>
            <a:ext cx="47148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S</a:t>
            </a:r>
          </a:p>
        </p:txBody>
      </p:sp>
      <p:sp>
        <p:nvSpPr>
          <p:cNvPr id="42068" name="TextBox 110"/>
          <p:cNvSpPr txBox="1">
            <a:spLocks noChangeArrowheads="1"/>
          </p:cNvSpPr>
          <p:nvPr/>
        </p:nvSpPr>
        <p:spPr bwMode="auto">
          <a:xfrm>
            <a:off x="7936707" y="6477000"/>
            <a:ext cx="55006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D</a:t>
            </a:r>
          </a:p>
        </p:txBody>
      </p:sp>
      <p:sp>
        <p:nvSpPr>
          <p:cNvPr id="42069" name="TextBox 85"/>
          <p:cNvSpPr txBox="1">
            <a:spLocks noChangeArrowheads="1"/>
          </p:cNvSpPr>
          <p:nvPr/>
        </p:nvSpPr>
        <p:spPr bwMode="auto">
          <a:xfrm>
            <a:off x="5579270" y="1538288"/>
            <a:ext cx="4164806" cy="93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marL="382059" indent="-382059" algn="l">
              <a:buFont typeface="Arial" pitchFamily="34" charset="0"/>
              <a:buAutoNum type="arabicPeriod" startAt="3"/>
            </a:pPr>
            <a:r>
              <a:rPr lang="en-US" dirty="0">
                <a:latin typeface="+mn-lt"/>
              </a:rPr>
              <a:t>Packet received by 2 on DP</a:t>
            </a:r>
          </a:p>
          <a:p>
            <a:pPr marL="891471" lvl="1" indent="-382059" algn="l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Floods on RP and all </a:t>
            </a:r>
            <a:r>
              <a:rPr lang="en-US" dirty="0" smtClean="0">
                <a:latin typeface="+mn-lt"/>
              </a:rPr>
              <a:t>DPs except incoming</a:t>
            </a:r>
            <a:endParaRPr lang="en-US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38760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Straight Connector 13"/>
          <p:cNvCxnSpPr>
            <a:cxnSpLocks noChangeShapeType="1"/>
          </p:cNvCxnSpPr>
          <p:nvPr/>
        </p:nvCxnSpPr>
        <p:spPr bwMode="auto">
          <a:xfrm>
            <a:off x="4533265" y="1923310"/>
            <a:ext cx="1372553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134940" y="553087"/>
            <a:ext cx="9625012" cy="949325"/>
          </a:xfrm>
        </p:spPr>
        <p:txBody>
          <a:bodyPr/>
          <a:lstStyle/>
          <a:p>
            <a:r>
              <a:rPr lang="en-US" dirty="0" smtClean="0"/>
              <a:t>Packet Forwarding: S</a:t>
            </a:r>
            <a:r>
              <a:rPr lang="en-US" dirty="0" smtClean="0">
                <a:sym typeface="Symbol" pitchFamily="18" charset="2"/>
              </a:rPr>
              <a:t>D</a:t>
            </a:r>
            <a:endParaRPr lang="en-US" dirty="0" smtClean="0"/>
          </a:p>
        </p:txBody>
      </p:sp>
      <p:pic>
        <p:nvPicPr>
          <p:cNvPr id="43013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153828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4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5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77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6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7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8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9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392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0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 bwMode="auto">
          <a:xfrm>
            <a:off x="4533257" y="1924193"/>
            <a:ext cx="1372570" cy="947275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3022" name="Straight Connector 15"/>
          <p:cNvCxnSpPr>
            <a:cxnSpLocks noChangeShapeType="1"/>
          </p:cNvCxnSpPr>
          <p:nvPr/>
        </p:nvCxnSpPr>
        <p:spPr bwMode="auto">
          <a:xfrm rot="10800000" flipV="1">
            <a:off x="2423795" y="1923310"/>
            <a:ext cx="1348105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3023" name="Straight Connector 17"/>
          <p:cNvCxnSpPr>
            <a:cxnSpLocks noChangeShapeType="1"/>
          </p:cNvCxnSpPr>
          <p:nvPr/>
        </p:nvCxnSpPr>
        <p:spPr bwMode="auto">
          <a:xfrm flipV="1">
            <a:off x="2748598" y="3251095"/>
            <a:ext cx="967423" cy="5397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3024" name="Straight Connector 19"/>
          <p:cNvCxnSpPr>
            <a:cxnSpLocks noChangeShapeType="1"/>
          </p:cNvCxnSpPr>
          <p:nvPr/>
        </p:nvCxnSpPr>
        <p:spPr bwMode="auto">
          <a:xfrm rot="10800000" flipV="1">
            <a:off x="719455" y="3256492"/>
            <a:ext cx="1323658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3025" name="Straight Connector 21"/>
          <p:cNvCxnSpPr>
            <a:cxnSpLocks noChangeShapeType="1"/>
          </p:cNvCxnSpPr>
          <p:nvPr/>
        </p:nvCxnSpPr>
        <p:spPr bwMode="auto">
          <a:xfrm>
            <a:off x="1100138" y="4602269"/>
            <a:ext cx="942975" cy="2698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3026" name="Straight Connector 23"/>
          <p:cNvCxnSpPr>
            <a:cxnSpLocks noChangeShapeType="1"/>
          </p:cNvCxnSpPr>
          <p:nvPr/>
        </p:nvCxnSpPr>
        <p:spPr bwMode="auto">
          <a:xfrm rot="16200000" flipH="1">
            <a:off x="869421" y="4837324"/>
            <a:ext cx="1023726" cy="132365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3027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639503" y="4805363"/>
            <a:ext cx="275273" cy="63912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3028" name="Straight Connector 27"/>
          <p:cNvCxnSpPr>
            <a:cxnSpLocks noChangeShapeType="1"/>
          </p:cNvCxnSpPr>
          <p:nvPr/>
        </p:nvCxnSpPr>
        <p:spPr bwMode="auto">
          <a:xfrm rot="16200000" flipH="1">
            <a:off x="4326996" y="4812877"/>
            <a:ext cx="1023726" cy="1372553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3029" name="Straight Connector 29"/>
          <p:cNvCxnSpPr>
            <a:cxnSpLocks noChangeShapeType="1"/>
          </p:cNvCxnSpPr>
          <p:nvPr/>
        </p:nvCxnSpPr>
        <p:spPr bwMode="auto">
          <a:xfrm flipV="1">
            <a:off x="4477386" y="4602268"/>
            <a:ext cx="1046004" cy="0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3030" name="Straight Connector 31"/>
          <p:cNvCxnSpPr>
            <a:cxnSpLocks noChangeShapeType="1"/>
          </p:cNvCxnSpPr>
          <p:nvPr/>
        </p:nvCxnSpPr>
        <p:spPr bwMode="auto">
          <a:xfrm rot="5400000">
            <a:off x="7204472" y="4832430"/>
            <a:ext cx="275273" cy="584993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3031" name="Straight Connector 33"/>
          <p:cNvCxnSpPr>
            <a:cxnSpLocks noChangeShapeType="1"/>
          </p:cNvCxnSpPr>
          <p:nvPr/>
        </p:nvCxnSpPr>
        <p:spPr bwMode="auto">
          <a:xfrm>
            <a:off x="6286500" y="3256492"/>
            <a:ext cx="1348105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3032" name="Straight Connector 35"/>
          <p:cNvCxnSpPr>
            <a:cxnSpLocks noChangeShapeType="1"/>
          </p:cNvCxnSpPr>
          <p:nvPr/>
        </p:nvCxnSpPr>
        <p:spPr bwMode="auto">
          <a:xfrm rot="16200000" flipH="1">
            <a:off x="3002122" y="3064987"/>
            <a:ext cx="572135" cy="172878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3033" name="Straight Connector 37"/>
          <p:cNvCxnSpPr>
            <a:cxnSpLocks noChangeShapeType="1"/>
          </p:cNvCxnSpPr>
          <p:nvPr/>
        </p:nvCxnSpPr>
        <p:spPr bwMode="auto">
          <a:xfrm flipV="1">
            <a:off x="5444807" y="3643313"/>
            <a:ext cx="405130" cy="255482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3034" name="TextBox 38"/>
          <p:cNvSpPr txBox="1">
            <a:spLocks noChangeArrowheads="1"/>
          </p:cNvSpPr>
          <p:nvPr/>
        </p:nvSpPr>
        <p:spPr bwMode="auto">
          <a:xfrm>
            <a:off x="4007644" y="11982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1</a:t>
            </a:r>
          </a:p>
        </p:txBody>
      </p:sp>
      <p:sp>
        <p:nvSpPr>
          <p:cNvPr id="43035" name="TextBox 39"/>
          <p:cNvSpPr txBox="1">
            <a:spLocks noChangeArrowheads="1"/>
          </p:cNvSpPr>
          <p:nvPr/>
        </p:nvSpPr>
        <p:spPr bwMode="auto">
          <a:xfrm>
            <a:off x="1650207" y="265737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2</a:t>
            </a:r>
          </a:p>
        </p:txBody>
      </p:sp>
      <p:sp>
        <p:nvSpPr>
          <p:cNvPr id="43036" name="TextBox 40"/>
          <p:cNvSpPr txBox="1">
            <a:spLocks noChangeArrowheads="1"/>
          </p:cNvSpPr>
          <p:nvPr/>
        </p:nvSpPr>
        <p:spPr bwMode="auto">
          <a:xfrm>
            <a:off x="0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4</a:t>
            </a:r>
          </a:p>
        </p:txBody>
      </p:sp>
      <p:sp>
        <p:nvSpPr>
          <p:cNvPr id="43037" name="TextBox 41"/>
          <p:cNvSpPr txBox="1">
            <a:spLocks noChangeArrowheads="1"/>
          </p:cNvSpPr>
          <p:nvPr/>
        </p:nvSpPr>
        <p:spPr bwMode="auto">
          <a:xfrm>
            <a:off x="2200275" y="63816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7</a:t>
            </a:r>
          </a:p>
        </p:txBody>
      </p:sp>
      <p:sp>
        <p:nvSpPr>
          <p:cNvPr id="43038" name="TextBox 42"/>
          <p:cNvSpPr txBox="1">
            <a:spLocks noChangeArrowheads="1"/>
          </p:cNvSpPr>
          <p:nvPr/>
        </p:nvSpPr>
        <p:spPr bwMode="auto">
          <a:xfrm>
            <a:off x="5657850" y="631507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8</a:t>
            </a:r>
          </a:p>
        </p:txBody>
      </p:sp>
      <p:sp>
        <p:nvSpPr>
          <p:cNvPr id="43039" name="TextBox 43"/>
          <p:cNvSpPr txBox="1">
            <a:spLocks noChangeArrowheads="1"/>
          </p:cNvSpPr>
          <p:nvPr/>
        </p:nvSpPr>
        <p:spPr bwMode="auto">
          <a:xfrm>
            <a:off x="8015288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6</a:t>
            </a:r>
          </a:p>
        </p:txBody>
      </p:sp>
      <p:sp>
        <p:nvSpPr>
          <p:cNvPr id="43040" name="TextBox 44"/>
          <p:cNvSpPr txBox="1">
            <a:spLocks noChangeArrowheads="1"/>
          </p:cNvSpPr>
          <p:nvPr/>
        </p:nvSpPr>
        <p:spPr bwMode="auto">
          <a:xfrm>
            <a:off x="6286500" y="267176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3</a:t>
            </a:r>
          </a:p>
        </p:txBody>
      </p:sp>
      <p:sp>
        <p:nvSpPr>
          <p:cNvPr id="43041" name="TextBox 45"/>
          <p:cNvSpPr txBox="1">
            <a:spLocks noChangeArrowheads="1"/>
          </p:cNvSpPr>
          <p:nvPr/>
        </p:nvSpPr>
        <p:spPr bwMode="auto">
          <a:xfrm>
            <a:off x="3378994" y="41290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r>
              <a:rPr lang="en-US"/>
              <a:t>5</a:t>
            </a:r>
          </a:p>
        </p:txBody>
      </p:sp>
      <p:pic>
        <p:nvPicPr>
          <p:cNvPr id="4304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976" y="5181600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1" y="526256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7699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9407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9269" y="4344989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2024" y="364331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3113" y="43719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4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870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5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8926" y="207803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5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3457" y="210502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5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082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5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1" y="299561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5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6074" y="366490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5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1557" y="631507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5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63150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3057" name="Straight Connector 62"/>
          <p:cNvCxnSpPr>
            <a:cxnSpLocks noChangeShapeType="1"/>
          </p:cNvCxnSpPr>
          <p:nvPr/>
        </p:nvCxnSpPr>
        <p:spPr bwMode="auto">
          <a:xfrm rot="5400000" flipH="1" flipV="1">
            <a:off x="1565408" y="5837371"/>
            <a:ext cx="304059" cy="651351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3058" name="Straight Connector 64"/>
          <p:cNvCxnSpPr>
            <a:cxnSpLocks noChangeShapeType="1"/>
          </p:cNvCxnSpPr>
          <p:nvPr/>
        </p:nvCxnSpPr>
        <p:spPr bwMode="auto">
          <a:xfrm rot="16200000" flipV="1">
            <a:off x="6398155" y="5899362"/>
            <a:ext cx="304059" cy="52736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3059" name="Straight Connector 70"/>
          <p:cNvCxnSpPr>
            <a:cxnSpLocks noChangeShapeType="1"/>
          </p:cNvCxnSpPr>
          <p:nvPr/>
        </p:nvCxnSpPr>
        <p:spPr bwMode="auto">
          <a:xfrm>
            <a:off x="4510565" y="3251095"/>
            <a:ext cx="1014571" cy="5397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3060" name="Straight Connector 71"/>
          <p:cNvCxnSpPr>
            <a:cxnSpLocks noChangeShapeType="1"/>
          </p:cNvCxnSpPr>
          <p:nvPr/>
        </p:nvCxnSpPr>
        <p:spPr bwMode="auto">
          <a:xfrm flipV="1">
            <a:off x="4533265" y="4156075"/>
            <a:ext cx="597218" cy="44619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3061" name="Straight Connector 74"/>
          <p:cNvCxnSpPr>
            <a:cxnSpLocks noChangeShapeType="1"/>
          </p:cNvCxnSpPr>
          <p:nvPr/>
        </p:nvCxnSpPr>
        <p:spPr bwMode="auto">
          <a:xfrm>
            <a:off x="6317933" y="4602268"/>
            <a:ext cx="93599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3062" name="Straight Connector 77"/>
          <p:cNvCxnSpPr>
            <a:cxnSpLocks noChangeShapeType="1"/>
          </p:cNvCxnSpPr>
          <p:nvPr/>
        </p:nvCxnSpPr>
        <p:spPr bwMode="auto">
          <a:xfrm flipV="1">
            <a:off x="2781777" y="4602269"/>
            <a:ext cx="990123" cy="26988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3063" name="Straight Connector 80"/>
          <p:cNvCxnSpPr>
            <a:cxnSpLocks noChangeShapeType="1"/>
          </p:cNvCxnSpPr>
          <p:nvPr/>
        </p:nvCxnSpPr>
        <p:spPr bwMode="auto">
          <a:xfrm flipV="1">
            <a:off x="2804478" y="5519843"/>
            <a:ext cx="338773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3064" name="Straight Connector 83"/>
          <p:cNvCxnSpPr>
            <a:cxnSpLocks noChangeShapeType="1"/>
          </p:cNvCxnSpPr>
          <p:nvPr/>
        </p:nvCxnSpPr>
        <p:spPr bwMode="auto">
          <a:xfrm flipV="1">
            <a:off x="6286500" y="5519843"/>
            <a:ext cx="392907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sp>
        <p:nvSpPr>
          <p:cNvPr id="43065" name="TextBox 86"/>
          <p:cNvSpPr txBox="1">
            <a:spLocks noChangeArrowheads="1"/>
          </p:cNvSpPr>
          <p:nvPr/>
        </p:nvSpPr>
        <p:spPr bwMode="auto">
          <a:xfrm>
            <a:off x="3221832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66" name="TextBox 87"/>
          <p:cNvSpPr txBox="1">
            <a:spLocks noChangeArrowheads="1"/>
          </p:cNvSpPr>
          <p:nvPr/>
        </p:nvSpPr>
        <p:spPr bwMode="auto">
          <a:xfrm>
            <a:off x="4557713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67" name="TextBox 88"/>
          <p:cNvSpPr txBox="1">
            <a:spLocks noChangeArrowheads="1"/>
          </p:cNvSpPr>
          <p:nvPr/>
        </p:nvSpPr>
        <p:spPr bwMode="auto">
          <a:xfrm>
            <a:off x="1493044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68" name="TextBox 89"/>
          <p:cNvSpPr txBox="1">
            <a:spLocks noChangeArrowheads="1"/>
          </p:cNvSpPr>
          <p:nvPr/>
        </p:nvSpPr>
        <p:spPr bwMode="auto">
          <a:xfrm>
            <a:off x="6286500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69" name="TextBox 90"/>
          <p:cNvSpPr txBox="1">
            <a:spLocks noChangeArrowheads="1"/>
          </p:cNvSpPr>
          <p:nvPr/>
        </p:nvSpPr>
        <p:spPr bwMode="auto">
          <a:xfrm>
            <a:off x="188595" y="487394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70" name="TextBox 91"/>
          <p:cNvSpPr txBox="1">
            <a:spLocks noChangeArrowheads="1"/>
          </p:cNvSpPr>
          <p:nvPr/>
        </p:nvSpPr>
        <p:spPr bwMode="auto">
          <a:xfrm>
            <a:off x="4321969" y="48433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71" name="TextBox 92"/>
          <p:cNvSpPr txBox="1">
            <a:spLocks noChangeArrowheads="1"/>
          </p:cNvSpPr>
          <p:nvPr/>
        </p:nvSpPr>
        <p:spPr bwMode="auto">
          <a:xfrm>
            <a:off x="7543800" y="49243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72" name="TextBox 93"/>
          <p:cNvSpPr txBox="1">
            <a:spLocks noChangeArrowheads="1"/>
          </p:cNvSpPr>
          <p:nvPr/>
        </p:nvSpPr>
        <p:spPr bwMode="auto">
          <a:xfrm>
            <a:off x="4418013" y="456628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73" name="TextBox 94"/>
          <p:cNvSpPr txBox="1">
            <a:spLocks noChangeArrowheads="1"/>
          </p:cNvSpPr>
          <p:nvPr/>
        </p:nvSpPr>
        <p:spPr bwMode="auto">
          <a:xfrm>
            <a:off x="972662" y="424423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74" name="TextBox 95"/>
          <p:cNvSpPr txBox="1">
            <a:spLocks noChangeArrowheads="1"/>
          </p:cNvSpPr>
          <p:nvPr/>
        </p:nvSpPr>
        <p:spPr bwMode="auto">
          <a:xfrm>
            <a:off x="1571625" y="61387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75" name="TextBox 96"/>
          <p:cNvSpPr txBox="1">
            <a:spLocks noChangeArrowheads="1"/>
          </p:cNvSpPr>
          <p:nvPr/>
        </p:nvSpPr>
        <p:spPr bwMode="auto">
          <a:xfrm>
            <a:off x="3300413" y="47767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76" name="TextBox 97"/>
          <p:cNvSpPr txBox="1">
            <a:spLocks noChangeArrowheads="1"/>
          </p:cNvSpPr>
          <p:nvPr/>
        </p:nvSpPr>
        <p:spPr bwMode="auto">
          <a:xfrm>
            <a:off x="5815013" y="356235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77" name="TextBox 98"/>
          <p:cNvSpPr txBox="1">
            <a:spLocks noChangeArrowheads="1"/>
          </p:cNvSpPr>
          <p:nvPr/>
        </p:nvSpPr>
        <p:spPr bwMode="auto">
          <a:xfrm>
            <a:off x="6113622" y="609018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78" name="TextBox 99"/>
          <p:cNvSpPr txBox="1">
            <a:spLocks noChangeArrowheads="1"/>
          </p:cNvSpPr>
          <p:nvPr/>
        </p:nvSpPr>
        <p:spPr bwMode="auto">
          <a:xfrm>
            <a:off x="1933099" y="3517371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79" name="TextBox 100"/>
          <p:cNvSpPr txBox="1">
            <a:spLocks noChangeArrowheads="1"/>
          </p:cNvSpPr>
          <p:nvPr/>
        </p:nvSpPr>
        <p:spPr bwMode="auto">
          <a:xfrm>
            <a:off x="2703195" y="29002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3080" name="TextBox 101"/>
          <p:cNvSpPr txBox="1">
            <a:spLocks noChangeArrowheads="1"/>
          </p:cNvSpPr>
          <p:nvPr/>
        </p:nvSpPr>
        <p:spPr bwMode="auto">
          <a:xfrm>
            <a:off x="2011680" y="252962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3081" name="TextBox 102"/>
          <p:cNvSpPr txBox="1">
            <a:spLocks noChangeArrowheads="1"/>
          </p:cNvSpPr>
          <p:nvPr/>
        </p:nvSpPr>
        <p:spPr bwMode="auto">
          <a:xfrm>
            <a:off x="3143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3082" name="TextBox 103"/>
          <p:cNvSpPr txBox="1">
            <a:spLocks noChangeArrowheads="1"/>
          </p:cNvSpPr>
          <p:nvPr/>
        </p:nvSpPr>
        <p:spPr bwMode="auto">
          <a:xfrm>
            <a:off x="40862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3083" name="TextBox 104"/>
          <p:cNvSpPr txBox="1">
            <a:spLocks noChangeArrowheads="1"/>
          </p:cNvSpPr>
          <p:nvPr/>
        </p:nvSpPr>
        <p:spPr bwMode="auto">
          <a:xfrm>
            <a:off x="7622382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3084" name="TextBox 105"/>
          <p:cNvSpPr txBox="1">
            <a:spLocks noChangeArrowheads="1"/>
          </p:cNvSpPr>
          <p:nvPr/>
        </p:nvSpPr>
        <p:spPr bwMode="auto">
          <a:xfrm>
            <a:off x="5815013" y="250983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3085" name="TextBox 106"/>
          <p:cNvSpPr txBox="1">
            <a:spLocks noChangeArrowheads="1"/>
          </p:cNvSpPr>
          <p:nvPr/>
        </p:nvSpPr>
        <p:spPr bwMode="auto">
          <a:xfrm>
            <a:off x="5029200" y="597683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3086" name="TextBox 107"/>
          <p:cNvSpPr txBox="1">
            <a:spLocks noChangeArrowheads="1"/>
          </p:cNvSpPr>
          <p:nvPr/>
        </p:nvSpPr>
        <p:spPr bwMode="auto">
          <a:xfrm>
            <a:off x="1697355" y="547306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pic>
        <p:nvPicPr>
          <p:cNvPr id="43087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" y="6584950"/>
            <a:ext cx="562293" cy="48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3088" name="Straight Connector 81"/>
          <p:cNvCxnSpPr>
            <a:cxnSpLocks noChangeShapeType="1"/>
          </p:cNvCxnSpPr>
          <p:nvPr/>
        </p:nvCxnSpPr>
        <p:spPr bwMode="auto">
          <a:xfrm flipV="1">
            <a:off x="876618" y="6572357"/>
            <a:ext cx="144939" cy="25368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43089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6638" y="6489595"/>
            <a:ext cx="562293" cy="48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3090" name="Straight Connector 84"/>
          <p:cNvCxnSpPr>
            <a:cxnSpLocks noChangeShapeType="1"/>
          </p:cNvCxnSpPr>
          <p:nvPr/>
        </p:nvCxnSpPr>
        <p:spPr bwMode="auto">
          <a:xfrm rot="10800000">
            <a:off x="7182327" y="6572356"/>
            <a:ext cx="204311" cy="15832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3091" name="TextBox 109"/>
          <p:cNvSpPr txBox="1">
            <a:spLocks noChangeArrowheads="1"/>
          </p:cNvSpPr>
          <p:nvPr/>
        </p:nvSpPr>
        <p:spPr bwMode="auto">
          <a:xfrm>
            <a:off x="0" y="6557964"/>
            <a:ext cx="47148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S</a:t>
            </a:r>
          </a:p>
        </p:txBody>
      </p:sp>
      <p:sp>
        <p:nvSpPr>
          <p:cNvPr id="43092" name="TextBox 110"/>
          <p:cNvSpPr txBox="1">
            <a:spLocks noChangeArrowheads="1"/>
          </p:cNvSpPr>
          <p:nvPr/>
        </p:nvSpPr>
        <p:spPr bwMode="auto">
          <a:xfrm>
            <a:off x="7936707" y="6477000"/>
            <a:ext cx="55006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dirty="0">
                <a:latin typeface="+mn-lt"/>
              </a:rPr>
              <a:t>D</a:t>
            </a:r>
          </a:p>
        </p:txBody>
      </p:sp>
      <p:sp>
        <p:nvSpPr>
          <p:cNvPr id="43093" name="TextBox 85"/>
          <p:cNvSpPr txBox="1">
            <a:spLocks noChangeArrowheads="1"/>
          </p:cNvSpPr>
          <p:nvPr/>
        </p:nvSpPr>
        <p:spPr bwMode="auto">
          <a:xfrm>
            <a:off x="5579270" y="1538288"/>
            <a:ext cx="4164806" cy="93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marL="382059" indent="-382059" algn="l">
              <a:buFont typeface="Arial" pitchFamily="34" charset="0"/>
              <a:buAutoNum type="arabicPeriod" startAt="4"/>
            </a:pPr>
            <a:r>
              <a:rPr lang="en-US" dirty="0">
                <a:latin typeface="+mn-lt"/>
              </a:rPr>
              <a:t>Packet received by 1 on DP</a:t>
            </a:r>
          </a:p>
          <a:p>
            <a:pPr marL="891471" lvl="1" indent="-382059" algn="l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Floods on all </a:t>
            </a:r>
            <a:r>
              <a:rPr lang="en-US" dirty="0" smtClean="0">
                <a:latin typeface="+mn-lt"/>
              </a:rPr>
              <a:t>DPs except incoming</a:t>
            </a:r>
            <a:endParaRPr lang="en-US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0227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solidFill>
                  <a:srgbClr val="800000"/>
                </a:solidFill>
                <a:ea typeface="宋体" pitchFamily="2" charset="-122"/>
              </a:rPr>
              <a:t>Receiving Packets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3100" dirty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Simple protocol because all stations on the LAN see all packets</a:t>
            </a:r>
          </a:p>
          <a:p>
            <a:pPr eaLnBrk="1" hangingPunct="1"/>
            <a:r>
              <a:rPr lang="en-US" altLang="zh-CN" sz="3100" dirty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Station picks-</a:t>
            </a:r>
            <a:r>
              <a:rPr lang="en-US" altLang="zh-CN" sz="3100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up the following:</a:t>
            </a:r>
            <a:endParaRPr lang="en-US" altLang="zh-CN" sz="3100" dirty="0">
              <a:solidFill>
                <a:srgbClr val="000000"/>
              </a:solidFill>
              <a:ea typeface="宋体" pitchFamily="2" charset="-122"/>
              <a:cs typeface="Times New Roman" pitchFamily="18" charset="0"/>
            </a:endParaRPr>
          </a:p>
          <a:p>
            <a:pPr lvl="1" eaLnBrk="1" hangingPunct="1"/>
            <a:r>
              <a:rPr lang="en-US" altLang="zh-CN" sz="2700" dirty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Packets carrying its own MAC address</a:t>
            </a:r>
          </a:p>
          <a:p>
            <a:pPr lvl="1" eaLnBrk="1" hangingPunct="1"/>
            <a:r>
              <a:rPr lang="en-US" altLang="zh-CN" sz="2700" dirty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Packets with broadcast (all 1’s) address</a:t>
            </a:r>
          </a:p>
          <a:p>
            <a:pPr lvl="1" eaLnBrk="1" hangingPunct="1"/>
            <a:r>
              <a:rPr lang="en-US" altLang="zh-CN" sz="2700" dirty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Packets with multicast (starting with a 1) MAC address, if configured to do so </a:t>
            </a:r>
            <a:r>
              <a:rPr lang="en-US" altLang="zh-CN" sz="2700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(remember IGMP?)</a:t>
            </a:r>
            <a:endParaRPr lang="en-US" altLang="zh-CN" sz="2700" dirty="0">
              <a:solidFill>
                <a:srgbClr val="000000"/>
              </a:solidFill>
              <a:ea typeface="宋体" pitchFamily="2" charset="-122"/>
              <a:cs typeface="Times New Roman" pitchFamily="18" charset="0"/>
            </a:endParaRPr>
          </a:p>
          <a:p>
            <a:pPr lvl="1" eaLnBrk="1" hangingPunct="1"/>
            <a:r>
              <a:rPr lang="en-US" altLang="zh-CN" sz="2700" dirty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All packets if in “promiscuous” mode (</a:t>
            </a:r>
            <a:r>
              <a:rPr lang="en-US" altLang="zh-CN" sz="2700" dirty="0" err="1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Wireshark</a:t>
            </a:r>
            <a:r>
              <a:rPr lang="en-US" altLang="zh-CN" sz="2700" dirty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)</a:t>
            </a:r>
            <a:endParaRPr lang="en-US" altLang="zh-CN" dirty="0" smtClean="0">
              <a:solidFill>
                <a:srgbClr val="000000"/>
              </a:solidFill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  <a:noFill/>
        </p:spPr>
        <p:txBody>
          <a:bodyPr lIns="101882" tIns="50941" rIns="101882" bIns="50941"/>
          <a:lstStyle/>
          <a:p>
            <a:fld id="{AED00FE6-0927-4BD1-A4AE-4B7D55A3A065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639503" y="4805363"/>
            <a:ext cx="275273" cy="63912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86" name="Straight Connector 27"/>
          <p:cNvCxnSpPr>
            <a:cxnSpLocks noChangeShapeType="1"/>
          </p:cNvCxnSpPr>
          <p:nvPr/>
        </p:nvCxnSpPr>
        <p:spPr bwMode="auto">
          <a:xfrm rot="16200000" flipH="1">
            <a:off x="4326996" y="4812877"/>
            <a:ext cx="1023726" cy="1372553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87" name="Straight Connector 29"/>
          <p:cNvCxnSpPr>
            <a:cxnSpLocks noChangeShapeType="1"/>
          </p:cNvCxnSpPr>
          <p:nvPr/>
        </p:nvCxnSpPr>
        <p:spPr bwMode="auto">
          <a:xfrm flipV="1">
            <a:off x="4477386" y="4602268"/>
            <a:ext cx="1046004" cy="0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134940" y="541657"/>
            <a:ext cx="9625012" cy="949325"/>
          </a:xfrm>
        </p:spPr>
        <p:txBody>
          <a:bodyPr/>
          <a:lstStyle/>
          <a:p>
            <a:r>
              <a:rPr lang="en-US" dirty="0" smtClean="0"/>
              <a:t>Packet Forwarding: S</a:t>
            </a:r>
            <a:r>
              <a:rPr lang="en-US" dirty="0" smtClean="0">
                <a:sym typeface="Symbol" pitchFamily="18" charset="2"/>
              </a:rPr>
              <a:t>D</a:t>
            </a:r>
            <a:endParaRPr lang="en-US" dirty="0" smtClean="0"/>
          </a:p>
        </p:txBody>
      </p:sp>
      <p:pic>
        <p:nvPicPr>
          <p:cNvPr id="44037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153828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8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9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77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0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1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2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3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392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4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045" name="Straight Connector 13"/>
          <p:cNvCxnSpPr>
            <a:cxnSpLocks noChangeShapeType="1"/>
          </p:cNvCxnSpPr>
          <p:nvPr/>
        </p:nvCxnSpPr>
        <p:spPr bwMode="auto">
          <a:xfrm>
            <a:off x="4533265" y="1923310"/>
            <a:ext cx="1372553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4046" name="Straight Connector 15"/>
          <p:cNvCxnSpPr>
            <a:cxnSpLocks noChangeShapeType="1"/>
          </p:cNvCxnSpPr>
          <p:nvPr/>
        </p:nvCxnSpPr>
        <p:spPr bwMode="auto">
          <a:xfrm rot="10800000" flipV="1">
            <a:off x="2423795" y="1923310"/>
            <a:ext cx="1348105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4047" name="Straight Connector 17"/>
          <p:cNvCxnSpPr>
            <a:cxnSpLocks noChangeShapeType="1"/>
          </p:cNvCxnSpPr>
          <p:nvPr/>
        </p:nvCxnSpPr>
        <p:spPr bwMode="auto">
          <a:xfrm flipV="1">
            <a:off x="2748598" y="3251095"/>
            <a:ext cx="967423" cy="5397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4048" name="Straight Connector 19"/>
          <p:cNvCxnSpPr>
            <a:cxnSpLocks noChangeShapeType="1"/>
          </p:cNvCxnSpPr>
          <p:nvPr/>
        </p:nvCxnSpPr>
        <p:spPr bwMode="auto">
          <a:xfrm rot="10800000" flipV="1">
            <a:off x="719455" y="3256492"/>
            <a:ext cx="1323658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4049" name="Straight Connector 21"/>
          <p:cNvCxnSpPr>
            <a:cxnSpLocks noChangeShapeType="1"/>
          </p:cNvCxnSpPr>
          <p:nvPr/>
        </p:nvCxnSpPr>
        <p:spPr bwMode="auto">
          <a:xfrm>
            <a:off x="1100138" y="4602269"/>
            <a:ext cx="942975" cy="2698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4050" name="Straight Connector 23"/>
          <p:cNvCxnSpPr>
            <a:cxnSpLocks noChangeShapeType="1"/>
          </p:cNvCxnSpPr>
          <p:nvPr/>
        </p:nvCxnSpPr>
        <p:spPr bwMode="auto">
          <a:xfrm rot="16200000" flipH="1">
            <a:off x="869421" y="4837324"/>
            <a:ext cx="1023726" cy="132365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640051" y="4805308"/>
            <a:ext cx="274777" cy="63975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28" name="Straight Connector 27"/>
          <p:cNvCxnSpPr/>
          <p:nvPr/>
        </p:nvCxnSpPr>
        <p:spPr bwMode="auto">
          <a:xfrm rot="16200000" flipH="1">
            <a:off x="4327690" y="4812679"/>
            <a:ext cx="1022338" cy="137257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4477998" y="4601377"/>
            <a:ext cx="1046016" cy="49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4054" name="Straight Connector 31"/>
          <p:cNvCxnSpPr>
            <a:cxnSpLocks noChangeShapeType="1"/>
          </p:cNvCxnSpPr>
          <p:nvPr/>
        </p:nvCxnSpPr>
        <p:spPr bwMode="auto">
          <a:xfrm rot="5400000">
            <a:off x="7204472" y="4832430"/>
            <a:ext cx="275273" cy="584993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4055" name="Straight Connector 33"/>
          <p:cNvCxnSpPr>
            <a:cxnSpLocks noChangeShapeType="1"/>
          </p:cNvCxnSpPr>
          <p:nvPr/>
        </p:nvCxnSpPr>
        <p:spPr bwMode="auto">
          <a:xfrm>
            <a:off x="6286500" y="3256492"/>
            <a:ext cx="1348105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4056" name="Straight Connector 35"/>
          <p:cNvCxnSpPr>
            <a:cxnSpLocks noChangeShapeType="1"/>
          </p:cNvCxnSpPr>
          <p:nvPr/>
        </p:nvCxnSpPr>
        <p:spPr bwMode="auto">
          <a:xfrm rot="16200000" flipH="1">
            <a:off x="3002122" y="3064987"/>
            <a:ext cx="572135" cy="172878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4057" name="Straight Connector 37"/>
          <p:cNvCxnSpPr>
            <a:cxnSpLocks noChangeShapeType="1"/>
          </p:cNvCxnSpPr>
          <p:nvPr/>
        </p:nvCxnSpPr>
        <p:spPr bwMode="auto">
          <a:xfrm flipV="1">
            <a:off x="5444807" y="3643313"/>
            <a:ext cx="405130" cy="255482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4058" name="TextBox 38"/>
          <p:cNvSpPr txBox="1">
            <a:spLocks noChangeArrowheads="1"/>
          </p:cNvSpPr>
          <p:nvPr/>
        </p:nvSpPr>
        <p:spPr bwMode="auto">
          <a:xfrm>
            <a:off x="4007644" y="11982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1</a:t>
            </a:r>
          </a:p>
        </p:txBody>
      </p:sp>
      <p:sp>
        <p:nvSpPr>
          <p:cNvPr id="44059" name="TextBox 39"/>
          <p:cNvSpPr txBox="1">
            <a:spLocks noChangeArrowheads="1"/>
          </p:cNvSpPr>
          <p:nvPr/>
        </p:nvSpPr>
        <p:spPr bwMode="auto">
          <a:xfrm>
            <a:off x="1650207" y="265737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2</a:t>
            </a:r>
          </a:p>
        </p:txBody>
      </p:sp>
      <p:sp>
        <p:nvSpPr>
          <p:cNvPr id="44060" name="TextBox 40"/>
          <p:cNvSpPr txBox="1">
            <a:spLocks noChangeArrowheads="1"/>
          </p:cNvSpPr>
          <p:nvPr/>
        </p:nvSpPr>
        <p:spPr bwMode="auto">
          <a:xfrm>
            <a:off x="0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4</a:t>
            </a:r>
          </a:p>
        </p:txBody>
      </p:sp>
      <p:sp>
        <p:nvSpPr>
          <p:cNvPr id="44061" name="TextBox 41"/>
          <p:cNvSpPr txBox="1">
            <a:spLocks noChangeArrowheads="1"/>
          </p:cNvSpPr>
          <p:nvPr/>
        </p:nvSpPr>
        <p:spPr bwMode="auto">
          <a:xfrm>
            <a:off x="2200275" y="63816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7</a:t>
            </a:r>
          </a:p>
        </p:txBody>
      </p:sp>
      <p:sp>
        <p:nvSpPr>
          <p:cNvPr id="44062" name="TextBox 42"/>
          <p:cNvSpPr txBox="1">
            <a:spLocks noChangeArrowheads="1"/>
          </p:cNvSpPr>
          <p:nvPr/>
        </p:nvSpPr>
        <p:spPr bwMode="auto">
          <a:xfrm>
            <a:off x="5657850" y="631507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8</a:t>
            </a:r>
          </a:p>
        </p:txBody>
      </p:sp>
      <p:sp>
        <p:nvSpPr>
          <p:cNvPr id="44063" name="TextBox 43"/>
          <p:cNvSpPr txBox="1">
            <a:spLocks noChangeArrowheads="1"/>
          </p:cNvSpPr>
          <p:nvPr/>
        </p:nvSpPr>
        <p:spPr bwMode="auto">
          <a:xfrm>
            <a:off x="8015288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6</a:t>
            </a:r>
          </a:p>
        </p:txBody>
      </p:sp>
      <p:sp>
        <p:nvSpPr>
          <p:cNvPr id="44064" name="TextBox 44"/>
          <p:cNvSpPr txBox="1">
            <a:spLocks noChangeArrowheads="1"/>
          </p:cNvSpPr>
          <p:nvPr/>
        </p:nvSpPr>
        <p:spPr bwMode="auto">
          <a:xfrm>
            <a:off x="6286500" y="267176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3</a:t>
            </a:r>
          </a:p>
        </p:txBody>
      </p:sp>
      <p:sp>
        <p:nvSpPr>
          <p:cNvPr id="44065" name="TextBox 45"/>
          <p:cNvSpPr txBox="1">
            <a:spLocks noChangeArrowheads="1"/>
          </p:cNvSpPr>
          <p:nvPr/>
        </p:nvSpPr>
        <p:spPr bwMode="auto">
          <a:xfrm>
            <a:off x="3378994" y="41290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r>
              <a:rPr lang="en-US"/>
              <a:t>5</a:t>
            </a:r>
          </a:p>
        </p:txBody>
      </p:sp>
      <p:pic>
        <p:nvPicPr>
          <p:cNvPr id="4406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976" y="5181600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6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1" y="526256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6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7699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6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9407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7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9269" y="4344989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7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2024" y="364331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7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3113" y="43719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7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870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7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8926" y="207803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7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3457" y="210502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7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082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7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1" y="299561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7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6074" y="366490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7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1557" y="631507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8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63150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081" name="Straight Connector 62"/>
          <p:cNvCxnSpPr>
            <a:cxnSpLocks noChangeShapeType="1"/>
          </p:cNvCxnSpPr>
          <p:nvPr/>
        </p:nvCxnSpPr>
        <p:spPr bwMode="auto">
          <a:xfrm rot="5400000" flipH="1" flipV="1">
            <a:off x="1565408" y="5837371"/>
            <a:ext cx="304059" cy="651351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4082" name="Straight Connector 64"/>
          <p:cNvCxnSpPr>
            <a:cxnSpLocks noChangeShapeType="1"/>
          </p:cNvCxnSpPr>
          <p:nvPr/>
        </p:nvCxnSpPr>
        <p:spPr bwMode="auto">
          <a:xfrm rot="16200000" flipV="1">
            <a:off x="6398155" y="5899362"/>
            <a:ext cx="304059" cy="52736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4083" name="Straight Connector 70"/>
          <p:cNvCxnSpPr>
            <a:cxnSpLocks noChangeShapeType="1"/>
          </p:cNvCxnSpPr>
          <p:nvPr/>
        </p:nvCxnSpPr>
        <p:spPr bwMode="auto">
          <a:xfrm>
            <a:off x="4510565" y="3251095"/>
            <a:ext cx="1014571" cy="5397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4084" name="Straight Connector 71"/>
          <p:cNvCxnSpPr>
            <a:cxnSpLocks noChangeShapeType="1"/>
          </p:cNvCxnSpPr>
          <p:nvPr/>
        </p:nvCxnSpPr>
        <p:spPr bwMode="auto">
          <a:xfrm flipV="1">
            <a:off x="4533265" y="4156075"/>
            <a:ext cx="597218" cy="44619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4085" name="Straight Connector 74"/>
          <p:cNvCxnSpPr>
            <a:cxnSpLocks noChangeShapeType="1"/>
          </p:cNvCxnSpPr>
          <p:nvPr/>
        </p:nvCxnSpPr>
        <p:spPr bwMode="auto">
          <a:xfrm>
            <a:off x="6317933" y="4602268"/>
            <a:ext cx="93599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4086" name="Straight Connector 77"/>
          <p:cNvCxnSpPr>
            <a:cxnSpLocks noChangeShapeType="1"/>
          </p:cNvCxnSpPr>
          <p:nvPr/>
        </p:nvCxnSpPr>
        <p:spPr bwMode="auto">
          <a:xfrm flipV="1">
            <a:off x="2781777" y="4602269"/>
            <a:ext cx="990123" cy="26988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4087" name="Straight Connector 80"/>
          <p:cNvCxnSpPr>
            <a:cxnSpLocks noChangeShapeType="1"/>
          </p:cNvCxnSpPr>
          <p:nvPr/>
        </p:nvCxnSpPr>
        <p:spPr bwMode="auto">
          <a:xfrm flipV="1">
            <a:off x="2804478" y="5519843"/>
            <a:ext cx="338773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4088" name="Straight Connector 83"/>
          <p:cNvCxnSpPr>
            <a:cxnSpLocks noChangeShapeType="1"/>
          </p:cNvCxnSpPr>
          <p:nvPr/>
        </p:nvCxnSpPr>
        <p:spPr bwMode="auto">
          <a:xfrm flipV="1">
            <a:off x="6286500" y="5519843"/>
            <a:ext cx="392907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sp>
        <p:nvSpPr>
          <p:cNvPr id="44089" name="TextBox 86"/>
          <p:cNvSpPr txBox="1">
            <a:spLocks noChangeArrowheads="1"/>
          </p:cNvSpPr>
          <p:nvPr/>
        </p:nvSpPr>
        <p:spPr bwMode="auto">
          <a:xfrm>
            <a:off x="3221832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090" name="TextBox 87"/>
          <p:cNvSpPr txBox="1">
            <a:spLocks noChangeArrowheads="1"/>
          </p:cNvSpPr>
          <p:nvPr/>
        </p:nvSpPr>
        <p:spPr bwMode="auto">
          <a:xfrm>
            <a:off x="4557713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091" name="TextBox 88"/>
          <p:cNvSpPr txBox="1">
            <a:spLocks noChangeArrowheads="1"/>
          </p:cNvSpPr>
          <p:nvPr/>
        </p:nvSpPr>
        <p:spPr bwMode="auto">
          <a:xfrm>
            <a:off x="1493044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092" name="TextBox 89"/>
          <p:cNvSpPr txBox="1">
            <a:spLocks noChangeArrowheads="1"/>
          </p:cNvSpPr>
          <p:nvPr/>
        </p:nvSpPr>
        <p:spPr bwMode="auto">
          <a:xfrm>
            <a:off x="6286500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093" name="TextBox 90"/>
          <p:cNvSpPr txBox="1">
            <a:spLocks noChangeArrowheads="1"/>
          </p:cNvSpPr>
          <p:nvPr/>
        </p:nvSpPr>
        <p:spPr bwMode="auto">
          <a:xfrm>
            <a:off x="188595" y="487394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094" name="TextBox 91"/>
          <p:cNvSpPr txBox="1">
            <a:spLocks noChangeArrowheads="1"/>
          </p:cNvSpPr>
          <p:nvPr/>
        </p:nvSpPr>
        <p:spPr bwMode="auto">
          <a:xfrm>
            <a:off x="4321969" y="48433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095" name="TextBox 92"/>
          <p:cNvSpPr txBox="1">
            <a:spLocks noChangeArrowheads="1"/>
          </p:cNvSpPr>
          <p:nvPr/>
        </p:nvSpPr>
        <p:spPr bwMode="auto">
          <a:xfrm>
            <a:off x="7543800" y="49243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096" name="TextBox 93"/>
          <p:cNvSpPr txBox="1">
            <a:spLocks noChangeArrowheads="1"/>
          </p:cNvSpPr>
          <p:nvPr/>
        </p:nvSpPr>
        <p:spPr bwMode="auto">
          <a:xfrm>
            <a:off x="4418013" y="456628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097" name="TextBox 94"/>
          <p:cNvSpPr txBox="1">
            <a:spLocks noChangeArrowheads="1"/>
          </p:cNvSpPr>
          <p:nvPr/>
        </p:nvSpPr>
        <p:spPr bwMode="auto">
          <a:xfrm>
            <a:off x="972662" y="424423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098" name="TextBox 95"/>
          <p:cNvSpPr txBox="1">
            <a:spLocks noChangeArrowheads="1"/>
          </p:cNvSpPr>
          <p:nvPr/>
        </p:nvSpPr>
        <p:spPr bwMode="auto">
          <a:xfrm>
            <a:off x="1571625" y="61387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099" name="TextBox 96"/>
          <p:cNvSpPr txBox="1">
            <a:spLocks noChangeArrowheads="1"/>
          </p:cNvSpPr>
          <p:nvPr/>
        </p:nvSpPr>
        <p:spPr bwMode="auto">
          <a:xfrm>
            <a:off x="3300413" y="47767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DP</a:t>
            </a:r>
          </a:p>
        </p:txBody>
      </p:sp>
      <p:sp>
        <p:nvSpPr>
          <p:cNvPr id="44100" name="TextBox 97"/>
          <p:cNvSpPr txBox="1">
            <a:spLocks noChangeArrowheads="1"/>
          </p:cNvSpPr>
          <p:nvPr/>
        </p:nvSpPr>
        <p:spPr bwMode="auto">
          <a:xfrm>
            <a:off x="5815013" y="356235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101" name="TextBox 98"/>
          <p:cNvSpPr txBox="1">
            <a:spLocks noChangeArrowheads="1"/>
          </p:cNvSpPr>
          <p:nvPr/>
        </p:nvSpPr>
        <p:spPr bwMode="auto">
          <a:xfrm>
            <a:off x="6113622" y="609018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102" name="TextBox 99"/>
          <p:cNvSpPr txBox="1">
            <a:spLocks noChangeArrowheads="1"/>
          </p:cNvSpPr>
          <p:nvPr/>
        </p:nvSpPr>
        <p:spPr bwMode="auto">
          <a:xfrm>
            <a:off x="1933099" y="3517371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103" name="TextBox 100"/>
          <p:cNvSpPr txBox="1">
            <a:spLocks noChangeArrowheads="1"/>
          </p:cNvSpPr>
          <p:nvPr/>
        </p:nvSpPr>
        <p:spPr bwMode="auto">
          <a:xfrm>
            <a:off x="2703195" y="29002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4104" name="TextBox 101"/>
          <p:cNvSpPr txBox="1">
            <a:spLocks noChangeArrowheads="1"/>
          </p:cNvSpPr>
          <p:nvPr/>
        </p:nvSpPr>
        <p:spPr bwMode="auto">
          <a:xfrm>
            <a:off x="2011680" y="252962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4105" name="TextBox 102"/>
          <p:cNvSpPr txBox="1">
            <a:spLocks noChangeArrowheads="1"/>
          </p:cNvSpPr>
          <p:nvPr/>
        </p:nvSpPr>
        <p:spPr bwMode="auto">
          <a:xfrm>
            <a:off x="3143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4106" name="TextBox 103"/>
          <p:cNvSpPr txBox="1">
            <a:spLocks noChangeArrowheads="1"/>
          </p:cNvSpPr>
          <p:nvPr/>
        </p:nvSpPr>
        <p:spPr bwMode="auto">
          <a:xfrm>
            <a:off x="40862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4107" name="TextBox 104"/>
          <p:cNvSpPr txBox="1">
            <a:spLocks noChangeArrowheads="1"/>
          </p:cNvSpPr>
          <p:nvPr/>
        </p:nvSpPr>
        <p:spPr bwMode="auto">
          <a:xfrm>
            <a:off x="7622382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4108" name="TextBox 105"/>
          <p:cNvSpPr txBox="1">
            <a:spLocks noChangeArrowheads="1"/>
          </p:cNvSpPr>
          <p:nvPr/>
        </p:nvSpPr>
        <p:spPr bwMode="auto">
          <a:xfrm>
            <a:off x="5815013" y="250983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4109" name="TextBox 106"/>
          <p:cNvSpPr txBox="1">
            <a:spLocks noChangeArrowheads="1"/>
          </p:cNvSpPr>
          <p:nvPr/>
        </p:nvSpPr>
        <p:spPr bwMode="auto">
          <a:xfrm>
            <a:off x="5029200" y="597683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4110" name="TextBox 107"/>
          <p:cNvSpPr txBox="1">
            <a:spLocks noChangeArrowheads="1"/>
          </p:cNvSpPr>
          <p:nvPr/>
        </p:nvSpPr>
        <p:spPr bwMode="auto">
          <a:xfrm>
            <a:off x="1697355" y="547306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pic>
        <p:nvPicPr>
          <p:cNvPr id="44111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" y="6584950"/>
            <a:ext cx="562293" cy="48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112" name="Straight Connector 81"/>
          <p:cNvCxnSpPr>
            <a:cxnSpLocks noChangeShapeType="1"/>
          </p:cNvCxnSpPr>
          <p:nvPr/>
        </p:nvCxnSpPr>
        <p:spPr bwMode="auto">
          <a:xfrm flipV="1">
            <a:off x="876618" y="6572357"/>
            <a:ext cx="144939" cy="25368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44113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6638" y="6489595"/>
            <a:ext cx="562293" cy="48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114" name="Straight Connector 84"/>
          <p:cNvCxnSpPr>
            <a:cxnSpLocks noChangeShapeType="1"/>
          </p:cNvCxnSpPr>
          <p:nvPr/>
        </p:nvCxnSpPr>
        <p:spPr bwMode="auto">
          <a:xfrm rot="10800000">
            <a:off x="7182327" y="6572356"/>
            <a:ext cx="204311" cy="15832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4115" name="TextBox 109"/>
          <p:cNvSpPr txBox="1">
            <a:spLocks noChangeArrowheads="1"/>
          </p:cNvSpPr>
          <p:nvPr/>
        </p:nvSpPr>
        <p:spPr bwMode="auto">
          <a:xfrm>
            <a:off x="0" y="6557964"/>
            <a:ext cx="47148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S</a:t>
            </a:r>
          </a:p>
        </p:txBody>
      </p:sp>
      <p:sp>
        <p:nvSpPr>
          <p:cNvPr id="44116" name="TextBox 110"/>
          <p:cNvSpPr txBox="1">
            <a:spLocks noChangeArrowheads="1"/>
          </p:cNvSpPr>
          <p:nvPr/>
        </p:nvSpPr>
        <p:spPr bwMode="auto">
          <a:xfrm>
            <a:off x="7936707" y="6477000"/>
            <a:ext cx="55006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D</a:t>
            </a:r>
          </a:p>
        </p:txBody>
      </p:sp>
      <p:sp>
        <p:nvSpPr>
          <p:cNvPr id="44117" name="TextBox 85"/>
          <p:cNvSpPr txBox="1">
            <a:spLocks noChangeArrowheads="1"/>
          </p:cNvSpPr>
          <p:nvPr/>
        </p:nvSpPr>
        <p:spPr bwMode="auto">
          <a:xfrm>
            <a:off x="5579270" y="1538288"/>
            <a:ext cx="4164806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marL="382059" indent="-382059" algn="l">
              <a:buFont typeface="Arial" pitchFamily="34" charset="0"/>
              <a:buAutoNum type="arabicPeriod" startAt="4"/>
            </a:pPr>
            <a:r>
              <a:rPr lang="en-US" dirty="0">
                <a:latin typeface="+mn-lt"/>
              </a:rPr>
              <a:t>Packet received by 5 on RP</a:t>
            </a:r>
          </a:p>
          <a:p>
            <a:pPr marL="891471" lvl="1" indent="-382059" algn="l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Floods on all </a:t>
            </a:r>
            <a:r>
              <a:rPr lang="en-US" dirty="0" smtClean="0">
                <a:latin typeface="+mn-lt"/>
              </a:rPr>
              <a:t>DPs</a:t>
            </a:r>
            <a:endParaRPr lang="en-US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85920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Straight Connector 33"/>
          <p:cNvCxnSpPr>
            <a:cxnSpLocks noChangeShapeType="1"/>
          </p:cNvCxnSpPr>
          <p:nvPr/>
        </p:nvCxnSpPr>
        <p:spPr bwMode="auto">
          <a:xfrm>
            <a:off x="6286500" y="3256492"/>
            <a:ext cx="1348105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86" name="Straight Connector 37"/>
          <p:cNvCxnSpPr>
            <a:cxnSpLocks noChangeShapeType="1"/>
          </p:cNvCxnSpPr>
          <p:nvPr/>
        </p:nvCxnSpPr>
        <p:spPr bwMode="auto">
          <a:xfrm flipV="1">
            <a:off x="5444807" y="3643313"/>
            <a:ext cx="405130" cy="255482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134940" y="541657"/>
            <a:ext cx="9625012" cy="949325"/>
          </a:xfrm>
        </p:spPr>
        <p:txBody>
          <a:bodyPr/>
          <a:lstStyle/>
          <a:p>
            <a:r>
              <a:rPr lang="en-US" dirty="0" smtClean="0"/>
              <a:t>Packet Forwarding: S</a:t>
            </a:r>
            <a:r>
              <a:rPr lang="en-US" dirty="0" smtClean="0">
                <a:sym typeface="Symbol" pitchFamily="18" charset="2"/>
              </a:rPr>
              <a:t>D</a:t>
            </a:r>
            <a:endParaRPr lang="en-US" dirty="0" smtClean="0"/>
          </a:p>
        </p:txBody>
      </p:sp>
      <p:pic>
        <p:nvPicPr>
          <p:cNvPr id="45061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153828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2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3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77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4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5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6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7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392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8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5069" name="Straight Connector 13"/>
          <p:cNvCxnSpPr>
            <a:cxnSpLocks noChangeShapeType="1"/>
          </p:cNvCxnSpPr>
          <p:nvPr/>
        </p:nvCxnSpPr>
        <p:spPr bwMode="auto">
          <a:xfrm>
            <a:off x="4533265" y="1923310"/>
            <a:ext cx="1372553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5070" name="Straight Connector 15"/>
          <p:cNvCxnSpPr>
            <a:cxnSpLocks noChangeShapeType="1"/>
          </p:cNvCxnSpPr>
          <p:nvPr/>
        </p:nvCxnSpPr>
        <p:spPr bwMode="auto">
          <a:xfrm rot="10800000" flipV="1">
            <a:off x="2423795" y="1923310"/>
            <a:ext cx="1348105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5071" name="Straight Connector 17"/>
          <p:cNvCxnSpPr>
            <a:cxnSpLocks noChangeShapeType="1"/>
          </p:cNvCxnSpPr>
          <p:nvPr/>
        </p:nvCxnSpPr>
        <p:spPr bwMode="auto">
          <a:xfrm flipV="1">
            <a:off x="2748598" y="3251095"/>
            <a:ext cx="967423" cy="5397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5072" name="Straight Connector 19"/>
          <p:cNvCxnSpPr>
            <a:cxnSpLocks noChangeShapeType="1"/>
          </p:cNvCxnSpPr>
          <p:nvPr/>
        </p:nvCxnSpPr>
        <p:spPr bwMode="auto">
          <a:xfrm rot="10800000" flipV="1">
            <a:off x="719455" y="3256492"/>
            <a:ext cx="1323658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5073" name="Straight Connector 21"/>
          <p:cNvCxnSpPr>
            <a:cxnSpLocks noChangeShapeType="1"/>
          </p:cNvCxnSpPr>
          <p:nvPr/>
        </p:nvCxnSpPr>
        <p:spPr bwMode="auto">
          <a:xfrm>
            <a:off x="1100138" y="4602269"/>
            <a:ext cx="942975" cy="2698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5074" name="Straight Connector 23"/>
          <p:cNvCxnSpPr>
            <a:cxnSpLocks noChangeShapeType="1"/>
          </p:cNvCxnSpPr>
          <p:nvPr/>
        </p:nvCxnSpPr>
        <p:spPr bwMode="auto">
          <a:xfrm rot="16200000" flipH="1">
            <a:off x="869421" y="4837324"/>
            <a:ext cx="1023726" cy="132365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507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639503" y="4805363"/>
            <a:ext cx="275273" cy="63912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5076" name="Straight Connector 27"/>
          <p:cNvCxnSpPr>
            <a:cxnSpLocks noChangeShapeType="1"/>
          </p:cNvCxnSpPr>
          <p:nvPr/>
        </p:nvCxnSpPr>
        <p:spPr bwMode="auto">
          <a:xfrm rot="16200000" flipH="1">
            <a:off x="4326996" y="4812877"/>
            <a:ext cx="1023726" cy="1372553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5077" name="Straight Connector 29"/>
          <p:cNvCxnSpPr>
            <a:cxnSpLocks noChangeShapeType="1"/>
          </p:cNvCxnSpPr>
          <p:nvPr/>
        </p:nvCxnSpPr>
        <p:spPr bwMode="auto">
          <a:xfrm flipV="1">
            <a:off x="4477386" y="4602268"/>
            <a:ext cx="1046004" cy="0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5078" name="Straight Connector 31"/>
          <p:cNvCxnSpPr>
            <a:cxnSpLocks noChangeShapeType="1"/>
          </p:cNvCxnSpPr>
          <p:nvPr/>
        </p:nvCxnSpPr>
        <p:spPr bwMode="auto">
          <a:xfrm rot="5400000">
            <a:off x="7204472" y="4832430"/>
            <a:ext cx="275273" cy="584993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4" name="Straight Connector 33"/>
          <p:cNvCxnSpPr/>
          <p:nvPr/>
        </p:nvCxnSpPr>
        <p:spPr bwMode="auto">
          <a:xfrm>
            <a:off x="6286509" y="3257390"/>
            <a:ext cx="1348117" cy="958563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5080" name="Straight Connector 35"/>
          <p:cNvCxnSpPr>
            <a:cxnSpLocks noChangeShapeType="1"/>
          </p:cNvCxnSpPr>
          <p:nvPr/>
        </p:nvCxnSpPr>
        <p:spPr bwMode="auto">
          <a:xfrm rot="16200000" flipH="1">
            <a:off x="3002122" y="3064987"/>
            <a:ext cx="572135" cy="172878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5445433" y="3643311"/>
            <a:ext cx="405136" cy="25638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sp>
        <p:nvSpPr>
          <p:cNvPr id="45082" name="TextBox 38"/>
          <p:cNvSpPr txBox="1">
            <a:spLocks noChangeArrowheads="1"/>
          </p:cNvSpPr>
          <p:nvPr/>
        </p:nvSpPr>
        <p:spPr bwMode="auto">
          <a:xfrm>
            <a:off x="4007644" y="11982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45083" name="TextBox 39"/>
          <p:cNvSpPr txBox="1">
            <a:spLocks noChangeArrowheads="1"/>
          </p:cNvSpPr>
          <p:nvPr/>
        </p:nvSpPr>
        <p:spPr bwMode="auto">
          <a:xfrm>
            <a:off x="1650207" y="265737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2</a:t>
            </a:r>
          </a:p>
        </p:txBody>
      </p:sp>
      <p:sp>
        <p:nvSpPr>
          <p:cNvPr id="45084" name="TextBox 40"/>
          <p:cNvSpPr txBox="1">
            <a:spLocks noChangeArrowheads="1"/>
          </p:cNvSpPr>
          <p:nvPr/>
        </p:nvSpPr>
        <p:spPr bwMode="auto">
          <a:xfrm>
            <a:off x="0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4</a:t>
            </a:r>
          </a:p>
        </p:txBody>
      </p:sp>
      <p:sp>
        <p:nvSpPr>
          <p:cNvPr id="45085" name="TextBox 41"/>
          <p:cNvSpPr txBox="1">
            <a:spLocks noChangeArrowheads="1"/>
          </p:cNvSpPr>
          <p:nvPr/>
        </p:nvSpPr>
        <p:spPr bwMode="auto">
          <a:xfrm>
            <a:off x="2200275" y="63816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7</a:t>
            </a:r>
          </a:p>
        </p:txBody>
      </p:sp>
      <p:sp>
        <p:nvSpPr>
          <p:cNvPr id="45086" name="TextBox 42"/>
          <p:cNvSpPr txBox="1">
            <a:spLocks noChangeArrowheads="1"/>
          </p:cNvSpPr>
          <p:nvPr/>
        </p:nvSpPr>
        <p:spPr bwMode="auto">
          <a:xfrm>
            <a:off x="5657850" y="631507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8</a:t>
            </a:r>
          </a:p>
        </p:txBody>
      </p:sp>
      <p:sp>
        <p:nvSpPr>
          <p:cNvPr id="45087" name="TextBox 43"/>
          <p:cNvSpPr txBox="1">
            <a:spLocks noChangeArrowheads="1"/>
          </p:cNvSpPr>
          <p:nvPr/>
        </p:nvSpPr>
        <p:spPr bwMode="auto">
          <a:xfrm>
            <a:off x="8015288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6</a:t>
            </a:r>
          </a:p>
        </p:txBody>
      </p:sp>
      <p:sp>
        <p:nvSpPr>
          <p:cNvPr id="45088" name="TextBox 44"/>
          <p:cNvSpPr txBox="1">
            <a:spLocks noChangeArrowheads="1"/>
          </p:cNvSpPr>
          <p:nvPr/>
        </p:nvSpPr>
        <p:spPr bwMode="auto">
          <a:xfrm>
            <a:off x="6286500" y="267176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3</a:t>
            </a:r>
          </a:p>
        </p:txBody>
      </p:sp>
      <p:sp>
        <p:nvSpPr>
          <p:cNvPr id="45089" name="TextBox 45"/>
          <p:cNvSpPr txBox="1">
            <a:spLocks noChangeArrowheads="1"/>
          </p:cNvSpPr>
          <p:nvPr/>
        </p:nvSpPr>
        <p:spPr bwMode="auto">
          <a:xfrm>
            <a:off x="3378994" y="41290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r>
              <a:rPr lang="en-US"/>
              <a:t>5</a:t>
            </a:r>
          </a:p>
        </p:txBody>
      </p:sp>
      <p:pic>
        <p:nvPicPr>
          <p:cNvPr id="4509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976" y="5181600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9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1" y="526256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9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7699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9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9407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9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9269" y="4344989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9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2024" y="364331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9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3113" y="43719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9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870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9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8926" y="207803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9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3457" y="210502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10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082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10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1" y="299561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10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6074" y="366490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10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1557" y="631507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10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63150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5105" name="Straight Connector 62"/>
          <p:cNvCxnSpPr>
            <a:cxnSpLocks noChangeShapeType="1"/>
          </p:cNvCxnSpPr>
          <p:nvPr/>
        </p:nvCxnSpPr>
        <p:spPr bwMode="auto">
          <a:xfrm rot="5400000" flipH="1" flipV="1">
            <a:off x="1565408" y="5837371"/>
            <a:ext cx="304059" cy="651351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5106" name="Straight Connector 64"/>
          <p:cNvCxnSpPr>
            <a:cxnSpLocks noChangeShapeType="1"/>
          </p:cNvCxnSpPr>
          <p:nvPr/>
        </p:nvCxnSpPr>
        <p:spPr bwMode="auto">
          <a:xfrm rot="16200000" flipV="1">
            <a:off x="6398155" y="5899362"/>
            <a:ext cx="304059" cy="52736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5107" name="Straight Connector 70"/>
          <p:cNvCxnSpPr>
            <a:cxnSpLocks noChangeShapeType="1"/>
          </p:cNvCxnSpPr>
          <p:nvPr/>
        </p:nvCxnSpPr>
        <p:spPr bwMode="auto">
          <a:xfrm>
            <a:off x="4510565" y="3251095"/>
            <a:ext cx="1014571" cy="5397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5108" name="Straight Connector 71"/>
          <p:cNvCxnSpPr>
            <a:cxnSpLocks noChangeShapeType="1"/>
          </p:cNvCxnSpPr>
          <p:nvPr/>
        </p:nvCxnSpPr>
        <p:spPr bwMode="auto">
          <a:xfrm flipV="1">
            <a:off x="4533265" y="4156075"/>
            <a:ext cx="597218" cy="44619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5109" name="Straight Connector 74"/>
          <p:cNvCxnSpPr>
            <a:cxnSpLocks noChangeShapeType="1"/>
          </p:cNvCxnSpPr>
          <p:nvPr/>
        </p:nvCxnSpPr>
        <p:spPr bwMode="auto">
          <a:xfrm>
            <a:off x="6317933" y="4602268"/>
            <a:ext cx="93599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5110" name="Straight Connector 77"/>
          <p:cNvCxnSpPr>
            <a:cxnSpLocks noChangeShapeType="1"/>
          </p:cNvCxnSpPr>
          <p:nvPr/>
        </p:nvCxnSpPr>
        <p:spPr bwMode="auto">
          <a:xfrm flipV="1">
            <a:off x="2781777" y="4602269"/>
            <a:ext cx="990123" cy="26988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5111" name="Straight Connector 80"/>
          <p:cNvCxnSpPr>
            <a:cxnSpLocks noChangeShapeType="1"/>
          </p:cNvCxnSpPr>
          <p:nvPr/>
        </p:nvCxnSpPr>
        <p:spPr bwMode="auto">
          <a:xfrm flipV="1">
            <a:off x="2804478" y="5519843"/>
            <a:ext cx="338773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5112" name="Straight Connector 83"/>
          <p:cNvCxnSpPr>
            <a:cxnSpLocks noChangeShapeType="1"/>
          </p:cNvCxnSpPr>
          <p:nvPr/>
        </p:nvCxnSpPr>
        <p:spPr bwMode="auto">
          <a:xfrm flipV="1">
            <a:off x="6286500" y="5519843"/>
            <a:ext cx="392907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sp>
        <p:nvSpPr>
          <p:cNvPr id="45113" name="TextBox 86"/>
          <p:cNvSpPr txBox="1">
            <a:spLocks noChangeArrowheads="1"/>
          </p:cNvSpPr>
          <p:nvPr/>
        </p:nvSpPr>
        <p:spPr bwMode="auto">
          <a:xfrm>
            <a:off x="3221832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14" name="TextBox 87"/>
          <p:cNvSpPr txBox="1">
            <a:spLocks noChangeArrowheads="1"/>
          </p:cNvSpPr>
          <p:nvPr/>
        </p:nvSpPr>
        <p:spPr bwMode="auto">
          <a:xfrm>
            <a:off x="4557713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15" name="TextBox 88"/>
          <p:cNvSpPr txBox="1">
            <a:spLocks noChangeArrowheads="1"/>
          </p:cNvSpPr>
          <p:nvPr/>
        </p:nvSpPr>
        <p:spPr bwMode="auto">
          <a:xfrm>
            <a:off x="1493044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16" name="TextBox 89"/>
          <p:cNvSpPr txBox="1">
            <a:spLocks noChangeArrowheads="1"/>
          </p:cNvSpPr>
          <p:nvPr/>
        </p:nvSpPr>
        <p:spPr bwMode="auto">
          <a:xfrm>
            <a:off x="6286500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17" name="TextBox 90"/>
          <p:cNvSpPr txBox="1">
            <a:spLocks noChangeArrowheads="1"/>
          </p:cNvSpPr>
          <p:nvPr/>
        </p:nvSpPr>
        <p:spPr bwMode="auto">
          <a:xfrm>
            <a:off x="188595" y="487394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18" name="TextBox 91"/>
          <p:cNvSpPr txBox="1">
            <a:spLocks noChangeArrowheads="1"/>
          </p:cNvSpPr>
          <p:nvPr/>
        </p:nvSpPr>
        <p:spPr bwMode="auto">
          <a:xfrm>
            <a:off x="4321969" y="48433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19" name="TextBox 92"/>
          <p:cNvSpPr txBox="1">
            <a:spLocks noChangeArrowheads="1"/>
          </p:cNvSpPr>
          <p:nvPr/>
        </p:nvSpPr>
        <p:spPr bwMode="auto">
          <a:xfrm>
            <a:off x="7543800" y="49243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20" name="TextBox 93"/>
          <p:cNvSpPr txBox="1">
            <a:spLocks noChangeArrowheads="1"/>
          </p:cNvSpPr>
          <p:nvPr/>
        </p:nvSpPr>
        <p:spPr bwMode="auto">
          <a:xfrm>
            <a:off x="4418013" y="456628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21" name="TextBox 94"/>
          <p:cNvSpPr txBox="1">
            <a:spLocks noChangeArrowheads="1"/>
          </p:cNvSpPr>
          <p:nvPr/>
        </p:nvSpPr>
        <p:spPr bwMode="auto">
          <a:xfrm>
            <a:off x="972662" y="424423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22" name="TextBox 95"/>
          <p:cNvSpPr txBox="1">
            <a:spLocks noChangeArrowheads="1"/>
          </p:cNvSpPr>
          <p:nvPr/>
        </p:nvSpPr>
        <p:spPr bwMode="auto">
          <a:xfrm>
            <a:off x="1571625" y="61387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23" name="TextBox 96"/>
          <p:cNvSpPr txBox="1">
            <a:spLocks noChangeArrowheads="1"/>
          </p:cNvSpPr>
          <p:nvPr/>
        </p:nvSpPr>
        <p:spPr bwMode="auto">
          <a:xfrm>
            <a:off x="3300413" y="47767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24" name="TextBox 97"/>
          <p:cNvSpPr txBox="1">
            <a:spLocks noChangeArrowheads="1"/>
          </p:cNvSpPr>
          <p:nvPr/>
        </p:nvSpPr>
        <p:spPr bwMode="auto">
          <a:xfrm>
            <a:off x="5815013" y="356235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25" name="TextBox 98"/>
          <p:cNvSpPr txBox="1">
            <a:spLocks noChangeArrowheads="1"/>
          </p:cNvSpPr>
          <p:nvPr/>
        </p:nvSpPr>
        <p:spPr bwMode="auto">
          <a:xfrm>
            <a:off x="6113622" y="609018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26" name="TextBox 99"/>
          <p:cNvSpPr txBox="1">
            <a:spLocks noChangeArrowheads="1"/>
          </p:cNvSpPr>
          <p:nvPr/>
        </p:nvSpPr>
        <p:spPr bwMode="auto">
          <a:xfrm>
            <a:off x="1933099" y="3517371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27" name="TextBox 100"/>
          <p:cNvSpPr txBox="1">
            <a:spLocks noChangeArrowheads="1"/>
          </p:cNvSpPr>
          <p:nvPr/>
        </p:nvSpPr>
        <p:spPr bwMode="auto">
          <a:xfrm>
            <a:off x="2703195" y="29002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5128" name="TextBox 101"/>
          <p:cNvSpPr txBox="1">
            <a:spLocks noChangeArrowheads="1"/>
          </p:cNvSpPr>
          <p:nvPr/>
        </p:nvSpPr>
        <p:spPr bwMode="auto">
          <a:xfrm>
            <a:off x="2011680" y="252962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5129" name="TextBox 102"/>
          <p:cNvSpPr txBox="1">
            <a:spLocks noChangeArrowheads="1"/>
          </p:cNvSpPr>
          <p:nvPr/>
        </p:nvSpPr>
        <p:spPr bwMode="auto">
          <a:xfrm>
            <a:off x="3143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5130" name="TextBox 103"/>
          <p:cNvSpPr txBox="1">
            <a:spLocks noChangeArrowheads="1"/>
          </p:cNvSpPr>
          <p:nvPr/>
        </p:nvSpPr>
        <p:spPr bwMode="auto">
          <a:xfrm>
            <a:off x="40862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5131" name="TextBox 104"/>
          <p:cNvSpPr txBox="1">
            <a:spLocks noChangeArrowheads="1"/>
          </p:cNvSpPr>
          <p:nvPr/>
        </p:nvSpPr>
        <p:spPr bwMode="auto">
          <a:xfrm>
            <a:off x="7622382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5132" name="TextBox 105"/>
          <p:cNvSpPr txBox="1">
            <a:spLocks noChangeArrowheads="1"/>
          </p:cNvSpPr>
          <p:nvPr/>
        </p:nvSpPr>
        <p:spPr bwMode="auto">
          <a:xfrm>
            <a:off x="5815013" y="250983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5133" name="TextBox 106"/>
          <p:cNvSpPr txBox="1">
            <a:spLocks noChangeArrowheads="1"/>
          </p:cNvSpPr>
          <p:nvPr/>
        </p:nvSpPr>
        <p:spPr bwMode="auto">
          <a:xfrm>
            <a:off x="5029200" y="597683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5134" name="TextBox 107"/>
          <p:cNvSpPr txBox="1">
            <a:spLocks noChangeArrowheads="1"/>
          </p:cNvSpPr>
          <p:nvPr/>
        </p:nvSpPr>
        <p:spPr bwMode="auto">
          <a:xfrm>
            <a:off x="1697355" y="547306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pic>
        <p:nvPicPr>
          <p:cNvPr id="45135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" y="6584950"/>
            <a:ext cx="562293" cy="48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5136" name="Straight Connector 81"/>
          <p:cNvCxnSpPr>
            <a:cxnSpLocks noChangeShapeType="1"/>
          </p:cNvCxnSpPr>
          <p:nvPr/>
        </p:nvCxnSpPr>
        <p:spPr bwMode="auto">
          <a:xfrm flipV="1">
            <a:off x="876618" y="6572357"/>
            <a:ext cx="144939" cy="25368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45137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6638" y="6489595"/>
            <a:ext cx="562293" cy="48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5138" name="Straight Connector 84"/>
          <p:cNvCxnSpPr>
            <a:cxnSpLocks noChangeShapeType="1"/>
          </p:cNvCxnSpPr>
          <p:nvPr/>
        </p:nvCxnSpPr>
        <p:spPr bwMode="auto">
          <a:xfrm rot="10800000">
            <a:off x="7182327" y="6572356"/>
            <a:ext cx="204311" cy="15832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5139" name="TextBox 109"/>
          <p:cNvSpPr txBox="1">
            <a:spLocks noChangeArrowheads="1"/>
          </p:cNvSpPr>
          <p:nvPr/>
        </p:nvSpPr>
        <p:spPr bwMode="auto">
          <a:xfrm>
            <a:off x="0" y="6557964"/>
            <a:ext cx="47148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S</a:t>
            </a:r>
          </a:p>
        </p:txBody>
      </p:sp>
      <p:sp>
        <p:nvSpPr>
          <p:cNvPr id="45140" name="TextBox 110"/>
          <p:cNvSpPr txBox="1">
            <a:spLocks noChangeArrowheads="1"/>
          </p:cNvSpPr>
          <p:nvPr/>
        </p:nvSpPr>
        <p:spPr bwMode="auto">
          <a:xfrm>
            <a:off x="7936707" y="6477000"/>
            <a:ext cx="55006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D</a:t>
            </a:r>
          </a:p>
        </p:txBody>
      </p:sp>
      <p:sp>
        <p:nvSpPr>
          <p:cNvPr id="45141" name="TextBox 85"/>
          <p:cNvSpPr txBox="1">
            <a:spLocks noChangeArrowheads="1"/>
          </p:cNvSpPr>
          <p:nvPr/>
        </p:nvSpPr>
        <p:spPr bwMode="auto">
          <a:xfrm>
            <a:off x="5579270" y="1538288"/>
            <a:ext cx="4164806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marL="382059" indent="-382059" algn="l">
              <a:buFont typeface="Arial" pitchFamily="34" charset="0"/>
              <a:buAutoNum type="arabicPeriod" startAt="5"/>
            </a:pPr>
            <a:r>
              <a:rPr lang="en-US" dirty="0">
                <a:latin typeface="+mn-lt"/>
              </a:rPr>
              <a:t>Packet received by 3 on RP</a:t>
            </a:r>
          </a:p>
          <a:p>
            <a:pPr marL="891471" lvl="1" indent="-382059" algn="l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Floods on all DPs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55516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Straight Connector 64"/>
          <p:cNvCxnSpPr>
            <a:cxnSpLocks noChangeShapeType="1"/>
          </p:cNvCxnSpPr>
          <p:nvPr/>
        </p:nvCxnSpPr>
        <p:spPr bwMode="auto">
          <a:xfrm rot="16200000" flipV="1">
            <a:off x="6398155" y="5899362"/>
            <a:ext cx="304059" cy="52736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134940" y="530227"/>
            <a:ext cx="9625012" cy="949325"/>
          </a:xfrm>
        </p:spPr>
        <p:txBody>
          <a:bodyPr/>
          <a:lstStyle/>
          <a:p>
            <a:r>
              <a:rPr lang="en-US" dirty="0" smtClean="0"/>
              <a:t>Packet Forwarding: S</a:t>
            </a:r>
            <a:r>
              <a:rPr lang="en-US" dirty="0" smtClean="0">
                <a:sym typeface="Symbol" pitchFamily="18" charset="2"/>
              </a:rPr>
              <a:t>D</a:t>
            </a:r>
            <a:endParaRPr lang="en-US" dirty="0" smtClean="0"/>
          </a:p>
        </p:txBody>
      </p:sp>
      <p:pic>
        <p:nvPicPr>
          <p:cNvPr id="46085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153828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6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7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77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8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9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0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1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392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2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093" name="Straight Connector 13"/>
          <p:cNvCxnSpPr>
            <a:cxnSpLocks noChangeShapeType="1"/>
          </p:cNvCxnSpPr>
          <p:nvPr/>
        </p:nvCxnSpPr>
        <p:spPr bwMode="auto">
          <a:xfrm>
            <a:off x="4533265" y="1923310"/>
            <a:ext cx="1372553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6094" name="Straight Connector 15"/>
          <p:cNvCxnSpPr>
            <a:cxnSpLocks noChangeShapeType="1"/>
          </p:cNvCxnSpPr>
          <p:nvPr/>
        </p:nvCxnSpPr>
        <p:spPr bwMode="auto">
          <a:xfrm rot="10800000" flipV="1">
            <a:off x="2423795" y="1923310"/>
            <a:ext cx="1348105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6095" name="Straight Connector 17"/>
          <p:cNvCxnSpPr>
            <a:cxnSpLocks noChangeShapeType="1"/>
          </p:cNvCxnSpPr>
          <p:nvPr/>
        </p:nvCxnSpPr>
        <p:spPr bwMode="auto">
          <a:xfrm flipV="1">
            <a:off x="2748598" y="3251095"/>
            <a:ext cx="967423" cy="5397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6096" name="Straight Connector 19"/>
          <p:cNvCxnSpPr>
            <a:cxnSpLocks noChangeShapeType="1"/>
          </p:cNvCxnSpPr>
          <p:nvPr/>
        </p:nvCxnSpPr>
        <p:spPr bwMode="auto">
          <a:xfrm rot="10800000" flipV="1">
            <a:off x="719455" y="3256492"/>
            <a:ext cx="1323658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6097" name="Straight Connector 21"/>
          <p:cNvCxnSpPr>
            <a:cxnSpLocks noChangeShapeType="1"/>
          </p:cNvCxnSpPr>
          <p:nvPr/>
        </p:nvCxnSpPr>
        <p:spPr bwMode="auto">
          <a:xfrm>
            <a:off x="1100138" y="4602269"/>
            <a:ext cx="942975" cy="2698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6098" name="Straight Connector 23"/>
          <p:cNvCxnSpPr>
            <a:cxnSpLocks noChangeShapeType="1"/>
          </p:cNvCxnSpPr>
          <p:nvPr/>
        </p:nvCxnSpPr>
        <p:spPr bwMode="auto">
          <a:xfrm rot="16200000" flipH="1">
            <a:off x="869421" y="4837324"/>
            <a:ext cx="1023726" cy="132365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6099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639503" y="4805363"/>
            <a:ext cx="275273" cy="63912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6100" name="Straight Connector 27"/>
          <p:cNvCxnSpPr>
            <a:cxnSpLocks noChangeShapeType="1"/>
          </p:cNvCxnSpPr>
          <p:nvPr/>
        </p:nvCxnSpPr>
        <p:spPr bwMode="auto">
          <a:xfrm rot="16200000" flipH="1">
            <a:off x="4326996" y="4812877"/>
            <a:ext cx="1023726" cy="1372553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6101" name="Straight Connector 29"/>
          <p:cNvCxnSpPr>
            <a:cxnSpLocks noChangeShapeType="1"/>
          </p:cNvCxnSpPr>
          <p:nvPr/>
        </p:nvCxnSpPr>
        <p:spPr bwMode="auto">
          <a:xfrm flipV="1">
            <a:off x="4477386" y="4602268"/>
            <a:ext cx="1046004" cy="0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6102" name="Straight Connector 31"/>
          <p:cNvCxnSpPr>
            <a:cxnSpLocks noChangeShapeType="1"/>
          </p:cNvCxnSpPr>
          <p:nvPr/>
        </p:nvCxnSpPr>
        <p:spPr bwMode="auto">
          <a:xfrm rot="5400000">
            <a:off x="7204472" y="4832430"/>
            <a:ext cx="275273" cy="584993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6103" name="Straight Connector 33"/>
          <p:cNvCxnSpPr>
            <a:cxnSpLocks noChangeShapeType="1"/>
          </p:cNvCxnSpPr>
          <p:nvPr/>
        </p:nvCxnSpPr>
        <p:spPr bwMode="auto">
          <a:xfrm>
            <a:off x="6286500" y="3256492"/>
            <a:ext cx="1348105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6104" name="Straight Connector 35"/>
          <p:cNvCxnSpPr>
            <a:cxnSpLocks noChangeShapeType="1"/>
          </p:cNvCxnSpPr>
          <p:nvPr/>
        </p:nvCxnSpPr>
        <p:spPr bwMode="auto">
          <a:xfrm rot="16200000" flipH="1">
            <a:off x="3002122" y="3064987"/>
            <a:ext cx="572135" cy="172878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6105" name="Straight Connector 37"/>
          <p:cNvCxnSpPr>
            <a:cxnSpLocks noChangeShapeType="1"/>
          </p:cNvCxnSpPr>
          <p:nvPr/>
        </p:nvCxnSpPr>
        <p:spPr bwMode="auto">
          <a:xfrm flipV="1">
            <a:off x="5444807" y="3643313"/>
            <a:ext cx="405130" cy="255482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6106" name="TextBox 38"/>
          <p:cNvSpPr txBox="1">
            <a:spLocks noChangeArrowheads="1"/>
          </p:cNvSpPr>
          <p:nvPr/>
        </p:nvSpPr>
        <p:spPr bwMode="auto">
          <a:xfrm>
            <a:off x="4007644" y="11982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46107" name="TextBox 39"/>
          <p:cNvSpPr txBox="1">
            <a:spLocks noChangeArrowheads="1"/>
          </p:cNvSpPr>
          <p:nvPr/>
        </p:nvSpPr>
        <p:spPr bwMode="auto">
          <a:xfrm>
            <a:off x="1650207" y="265737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2</a:t>
            </a:r>
          </a:p>
        </p:txBody>
      </p:sp>
      <p:sp>
        <p:nvSpPr>
          <p:cNvPr id="46108" name="TextBox 40"/>
          <p:cNvSpPr txBox="1">
            <a:spLocks noChangeArrowheads="1"/>
          </p:cNvSpPr>
          <p:nvPr/>
        </p:nvSpPr>
        <p:spPr bwMode="auto">
          <a:xfrm>
            <a:off x="0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4</a:t>
            </a:r>
          </a:p>
        </p:txBody>
      </p:sp>
      <p:sp>
        <p:nvSpPr>
          <p:cNvPr id="46109" name="TextBox 41"/>
          <p:cNvSpPr txBox="1">
            <a:spLocks noChangeArrowheads="1"/>
          </p:cNvSpPr>
          <p:nvPr/>
        </p:nvSpPr>
        <p:spPr bwMode="auto">
          <a:xfrm>
            <a:off x="2200275" y="63816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7</a:t>
            </a:r>
          </a:p>
        </p:txBody>
      </p:sp>
      <p:sp>
        <p:nvSpPr>
          <p:cNvPr id="46110" name="TextBox 42"/>
          <p:cNvSpPr txBox="1">
            <a:spLocks noChangeArrowheads="1"/>
          </p:cNvSpPr>
          <p:nvPr/>
        </p:nvSpPr>
        <p:spPr bwMode="auto">
          <a:xfrm>
            <a:off x="5657850" y="631507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8</a:t>
            </a:r>
          </a:p>
        </p:txBody>
      </p:sp>
      <p:sp>
        <p:nvSpPr>
          <p:cNvPr id="46111" name="TextBox 43"/>
          <p:cNvSpPr txBox="1">
            <a:spLocks noChangeArrowheads="1"/>
          </p:cNvSpPr>
          <p:nvPr/>
        </p:nvSpPr>
        <p:spPr bwMode="auto">
          <a:xfrm>
            <a:off x="8015288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6</a:t>
            </a:r>
          </a:p>
        </p:txBody>
      </p:sp>
      <p:sp>
        <p:nvSpPr>
          <p:cNvPr id="46112" name="TextBox 44"/>
          <p:cNvSpPr txBox="1">
            <a:spLocks noChangeArrowheads="1"/>
          </p:cNvSpPr>
          <p:nvPr/>
        </p:nvSpPr>
        <p:spPr bwMode="auto">
          <a:xfrm>
            <a:off x="6286500" y="267176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3</a:t>
            </a:r>
          </a:p>
        </p:txBody>
      </p:sp>
      <p:sp>
        <p:nvSpPr>
          <p:cNvPr id="46113" name="TextBox 45"/>
          <p:cNvSpPr txBox="1">
            <a:spLocks noChangeArrowheads="1"/>
          </p:cNvSpPr>
          <p:nvPr/>
        </p:nvSpPr>
        <p:spPr bwMode="auto">
          <a:xfrm>
            <a:off x="3378994" y="41290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r>
              <a:rPr lang="en-US"/>
              <a:t>5</a:t>
            </a:r>
          </a:p>
        </p:txBody>
      </p:sp>
      <p:pic>
        <p:nvPicPr>
          <p:cNvPr id="4611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976" y="5181600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1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1" y="526256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1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7699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1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9407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1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9269" y="4344989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1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2024" y="364331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2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3113" y="43719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2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870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2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8926" y="207803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2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3457" y="210502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2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082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2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1" y="299561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2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6074" y="366490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2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1557" y="631507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2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63150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129" name="Straight Connector 62"/>
          <p:cNvCxnSpPr>
            <a:cxnSpLocks noChangeShapeType="1"/>
          </p:cNvCxnSpPr>
          <p:nvPr/>
        </p:nvCxnSpPr>
        <p:spPr bwMode="auto">
          <a:xfrm rot="5400000" flipH="1" flipV="1">
            <a:off x="1565408" y="5837371"/>
            <a:ext cx="304059" cy="651351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65" name="Straight Connector 64"/>
          <p:cNvCxnSpPr/>
          <p:nvPr/>
        </p:nvCxnSpPr>
        <p:spPr bwMode="auto">
          <a:xfrm rot="16200000" flipV="1">
            <a:off x="6397406" y="5899239"/>
            <a:ext cx="304958" cy="52674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6131" name="Straight Connector 70"/>
          <p:cNvCxnSpPr>
            <a:cxnSpLocks noChangeShapeType="1"/>
          </p:cNvCxnSpPr>
          <p:nvPr/>
        </p:nvCxnSpPr>
        <p:spPr bwMode="auto">
          <a:xfrm>
            <a:off x="4510565" y="3251095"/>
            <a:ext cx="1014571" cy="5397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6132" name="Straight Connector 71"/>
          <p:cNvCxnSpPr>
            <a:cxnSpLocks noChangeShapeType="1"/>
          </p:cNvCxnSpPr>
          <p:nvPr/>
        </p:nvCxnSpPr>
        <p:spPr bwMode="auto">
          <a:xfrm flipV="1">
            <a:off x="4533265" y="4156075"/>
            <a:ext cx="597218" cy="44619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6133" name="Straight Connector 74"/>
          <p:cNvCxnSpPr>
            <a:cxnSpLocks noChangeShapeType="1"/>
          </p:cNvCxnSpPr>
          <p:nvPr/>
        </p:nvCxnSpPr>
        <p:spPr bwMode="auto">
          <a:xfrm>
            <a:off x="6317933" y="4602268"/>
            <a:ext cx="93599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6134" name="Straight Connector 77"/>
          <p:cNvCxnSpPr>
            <a:cxnSpLocks noChangeShapeType="1"/>
          </p:cNvCxnSpPr>
          <p:nvPr/>
        </p:nvCxnSpPr>
        <p:spPr bwMode="auto">
          <a:xfrm flipV="1">
            <a:off x="2781777" y="4602269"/>
            <a:ext cx="990123" cy="26988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6135" name="Straight Connector 80"/>
          <p:cNvCxnSpPr>
            <a:cxnSpLocks noChangeShapeType="1"/>
          </p:cNvCxnSpPr>
          <p:nvPr/>
        </p:nvCxnSpPr>
        <p:spPr bwMode="auto">
          <a:xfrm flipV="1">
            <a:off x="2804478" y="5519843"/>
            <a:ext cx="338773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6136" name="Straight Connector 83"/>
          <p:cNvCxnSpPr>
            <a:cxnSpLocks noChangeShapeType="1"/>
          </p:cNvCxnSpPr>
          <p:nvPr/>
        </p:nvCxnSpPr>
        <p:spPr bwMode="auto">
          <a:xfrm flipV="1">
            <a:off x="6286500" y="5519843"/>
            <a:ext cx="392907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sp>
        <p:nvSpPr>
          <p:cNvPr id="46137" name="TextBox 86"/>
          <p:cNvSpPr txBox="1">
            <a:spLocks noChangeArrowheads="1"/>
          </p:cNvSpPr>
          <p:nvPr/>
        </p:nvSpPr>
        <p:spPr bwMode="auto">
          <a:xfrm>
            <a:off x="3221832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38" name="TextBox 87"/>
          <p:cNvSpPr txBox="1">
            <a:spLocks noChangeArrowheads="1"/>
          </p:cNvSpPr>
          <p:nvPr/>
        </p:nvSpPr>
        <p:spPr bwMode="auto">
          <a:xfrm>
            <a:off x="4557713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39" name="TextBox 88"/>
          <p:cNvSpPr txBox="1">
            <a:spLocks noChangeArrowheads="1"/>
          </p:cNvSpPr>
          <p:nvPr/>
        </p:nvSpPr>
        <p:spPr bwMode="auto">
          <a:xfrm>
            <a:off x="1493044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40" name="TextBox 89"/>
          <p:cNvSpPr txBox="1">
            <a:spLocks noChangeArrowheads="1"/>
          </p:cNvSpPr>
          <p:nvPr/>
        </p:nvSpPr>
        <p:spPr bwMode="auto">
          <a:xfrm>
            <a:off x="6286500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41" name="TextBox 90"/>
          <p:cNvSpPr txBox="1">
            <a:spLocks noChangeArrowheads="1"/>
          </p:cNvSpPr>
          <p:nvPr/>
        </p:nvSpPr>
        <p:spPr bwMode="auto">
          <a:xfrm>
            <a:off x="188595" y="487394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42" name="TextBox 91"/>
          <p:cNvSpPr txBox="1">
            <a:spLocks noChangeArrowheads="1"/>
          </p:cNvSpPr>
          <p:nvPr/>
        </p:nvSpPr>
        <p:spPr bwMode="auto">
          <a:xfrm>
            <a:off x="4321969" y="48433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43" name="TextBox 92"/>
          <p:cNvSpPr txBox="1">
            <a:spLocks noChangeArrowheads="1"/>
          </p:cNvSpPr>
          <p:nvPr/>
        </p:nvSpPr>
        <p:spPr bwMode="auto">
          <a:xfrm>
            <a:off x="7543800" y="49243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44" name="TextBox 93"/>
          <p:cNvSpPr txBox="1">
            <a:spLocks noChangeArrowheads="1"/>
          </p:cNvSpPr>
          <p:nvPr/>
        </p:nvSpPr>
        <p:spPr bwMode="auto">
          <a:xfrm>
            <a:off x="4418013" y="456628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45" name="TextBox 94"/>
          <p:cNvSpPr txBox="1">
            <a:spLocks noChangeArrowheads="1"/>
          </p:cNvSpPr>
          <p:nvPr/>
        </p:nvSpPr>
        <p:spPr bwMode="auto">
          <a:xfrm>
            <a:off x="972662" y="424423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46" name="TextBox 95"/>
          <p:cNvSpPr txBox="1">
            <a:spLocks noChangeArrowheads="1"/>
          </p:cNvSpPr>
          <p:nvPr/>
        </p:nvSpPr>
        <p:spPr bwMode="auto">
          <a:xfrm>
            <a:off x="1571625" y="61387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47" name="TextBox 96"/>
          <p:cNvSpPr txBox="1">
            <a:spLocks noChangeArrowheads="1"/>
          </p:cNvSpPr>
          <p:nvPr/>
        </p:nvSpPr>
        <p:spPr bwMode="auto">
          <a:xfrm>
            <a:off x="3300413" y="47767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48" name="TextBox 97"/>
          <p:cNvSpPr txBox="1">
            <a:spLocks noChangeArrowheads="1"/>
          </p:cNvSpPr>
          <p:nvPr/>
        </p:nvSpPr>
        <p:spPr bwMode="auto">
          <a:xfrm>
            <a:off x="5815013" y="356235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49" name="TextBox 98"/>
          <p:cNvSpPr txBox="1">
            <a:spLocks noChangeArrowheads="1"/>
          </p:cNvSpPr>
          <p:nvPr/>
        </p:nvSpPr>
        <p:spPr bwMode="auto">
          <a:xfrm>
            <a:off x="6113622" y="609018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50" name="TextBox 99"/>
          <p:cNvSpPr txBox="1">
            <a:spLocks noChangeArrowheads="1"/>
          </p:cNvSpPr>
          <p:nvPr/>
        </p:nvSpPr>
        <p:spPr bwMode="auto">
          <a:xfrm>
            <a:off x="1933099" y="3517371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51" name="TextBox 100"/>
          <p:cNvSpPr txBox="1">
            <a:spLocks noChangeArrowheads="1"/>
          </p:cNvSpPr>
          <p:nvPr/>
        </p:nvSpPr>
        <p:spPr bwMode="auto">
          <a:xfrm>
            <a:off x="2703195" y="29002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6152" name="TextBox 101"/>
          <p:cNvSpPr txBox="1">
            <a:spLocks noChangeArrowheads="1"/>
          </p:cNvSpPr>
          <p:nvPr/>
        </p:nvSpPr>
        <p:spPr bwMode="auto">
          <a:xfrm>
            <a:off x="2011680" y="252962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6153" name="TextBox 102"/>
          <p:cNvSpPr txBox="1">
            <a:spLocks noChangeArrowheads="1"/>
          </p:cNvSpPr>
          <p:nvPr/>
        </p:nvSpPr>
        <p:spPr bwMode="auto">
          <a:xfrm>
            <a:off x="3143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6154" name="TextBox 103"/>
          <p:cNvSpPr txBox="1">
            <a:spLocks noChangeArrowheads="1"/>
          </p:cNvSpPr>
          <p:nvPr/>
        </p:nvSpPr>
        <p:spPr bwMode="auto">
          <a:xfrm>
            <a:off x="40862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6155" name="TextBox 104"/>
          <p:cNvSpPr txBox="1">
            <a:spLocks noChangeArrowheads="1"/>
          </p:cNvSpPr>
          <p:nvPr/>
        </p:nvSpPr>
        <p:spPr bwMode="auto">
          <a:xfrm>
            <a:off x="7622382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6156" name="TextBox 105"/>
          <p:cNvSpPr txBox="1">
            <a:spLocks noChangeArrowheads="1"/>
          </p:cNvSpPr>
          <p:nvPr/>
        </p:nvSpPr>
        <p:spPr bwMode="auto">
          <a:xfrm>
            <a:off x="5815013" y="250983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6157" name="TextBox 106"/>
          <p:cNvSpPr txBox="1">
            <a:spLocks noChangeArrowheads="1"/>
          </p:cNvSpPr>
          <p:nvPr/>
        </p:nvSpPr>
        <p:spPr bwMode="auto">
          <a:xfrm>
            <a:off x="5029200" y="597683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6158" name="TextBox 107"/>
          <p:cNvSpPr txBox="1">
            <a:spLocks noChangeArrowheads="1"/>
          </p:cNvSpPr>
          <p:nvPr/>
        </p:nvSpPr>
        <p:spPr bwMode="auto">
          <a:xfrm>
            <a:off x="1697355" y="547306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pic>
        <p:nvPicPr>
          <p:cNvPr id="46159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" y="6584950"/>
            <a:ext cx="562293" cy="48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160" name="Straight Connector 81"/>
          <p:cNvCxnSpPr>
            <a:cxnSpLocks noChangeShapeType="1"/>
          </p:cNvCxnSpPr>
          <p:nvPr/>
        </p:nvCxnSpPr>
        <p:spPr bwMode="auto">
          <a:xfrm flipV="1">
            <a:off x="876618" y="6572357"/>
            <a:ext cx="144939" cy="25368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46161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6638" y="6489595"/>
            <a:ext cx="562293" cy="48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162" name="Straight Connector 84"/>
          <p:cNvCxnSpPr>
            <a:cxnSpLocks noChangeShapeType="1"/>
          </p:cNvCxnSpPr>
          <p:nvPr/>
        </p:nvCxnSpPr>
        <p:spPr bwMode="auto">
          <a:xfrm rot="10800000">
            <a:off x="7182327" y="6572356"/>
            <a:ext cx="204311" cy="15832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6163" name="TextBox 109"/>
          <p:cNvSpPr txBox="1">
            <a:spLocks noChangeArrowheads="1"/>
          </p:cNvSpPr>
          <p:nvPr/>
        </p:nvSpPr>
        <p:spPr bwMode="auto">
          <a:xfrm>
            <a:off x="0" y="6557964"/>
            <a:ext cx="47148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S</a:t>
            </a:r>
          </a:p>
        </p:txBody>
      </p:sp>
      <p:sp>
        <p:nvSpPr>
          <p:cNvPr id="46164" name="TextBox 110"/>
          <p:cNvSpPr txBox="1">
            <a:spLocks noChangeArrowheads="1"/>
          </p:cNvSpPr>
          <p:nvPr/>
        </p:nvSpPr>
        <p:spPr bwMode="auto">
          <a:xfrm>
            <a:off x="7936707" y="6477000"/>
            <a:ext cx="55006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D</a:t>
            </a:r>
          </a:p>
        </p:txBody>
      </p:sp>
      <p:sp>
        <p:nvSpPr>
          <p:cNvPr id="46165" name="TextBox 85"/>
          <p:cNvSpPr txBox="1">
            <a:spLocks noChangeArrowheads="1"/>
          </p:cNvSpPr>
          <p:nvPr/>
        </p:nvSpPr>
        <p:spPr bwMode="auto">
          <a:xfrm>
            <a:off x="5579270" y="1538289"/>
            <a:ext cx="4164806" cy="93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marL="382059" indent="-382059" algn="l">
              <a:buFont typeface="Arial" pitchFamily="34" charset="0"/>
              <a:buAutoNum type="arabicPeriod" startAt="5"/>
            </a:pPr>
            <a:r>
              <a:rPr lang="en-US" dirty="0">
                <a:latin typeface="+mn-lt"/>
              </a:rPr>
              <a:t>Packet received by 8 on RP</a:t>
            </a:r>
          </a:p>
          <a:p>
            <a:pPr marL="891471" lvl="1" indent="-382059" algn="l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Floods on all DPs</a:t>
            </a:r>
          </a:p>
          <a:p>
            <a:pPr marL="891471" lvl="1" indent="-382059" algn="l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Received by 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49663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Straight Connector 31"/>
          <p:cNvCxnSpPr>
            <a:cxnSpLocks noChangeShapeType="1"/>
          </p:cNvCxnSpPr>
          <p:nvPr/>
        </p:nvCxnSpPr>
        <p:spPr bwMode="auto">
          <a:xfrm rot="5400000">
            <a:off x="7204472" y="4832430"/>
            <a:ext cx="275273" cy="584993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134940" y="530227"/>
            <a:ext cx="9625012" cy="949325"/>
          </a:xfrm>
        </p:spPr>
        <p:txBody>
          <a:bodyPr/>
          <a:lstStyle/>
          <a:p>
            <a:r>
              <a:rPr lang="en-US" dirty="0" smtClean="0"/>
              <a:t>Packet Forwarding: S</a:t>
            </a:r>
            <a:r>
              <a:rPr lang="en-US" dirty="0" smtClean="0">
                <a:sym typeface="Symbol" pitchFamily="18" charset="2"/>
              </a:rPr>
              <a:t>D</a:t>
            </a:r>
            <a:endParaRPr lang="en-US" dirty="0" smtClean="0"/>
          </a:p>
        </p:txBody>
      </p:sp>
      <p:pic>
        <p:nvPicPr>
          <p:cNvPr id="47109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153828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0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1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77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2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3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4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5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392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6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7117" name="Straight Connector 13"/>
          <p:cNvCxnSpPr>
            <a:cxnSpLocks noChangeShapeType="1"/>
          </p:cNvCxnSpPr>
          <p:nvPr/>
        </p:nvCxnSpPr>
        <p:spPr bwMode="auto">
          <a:xfrm>
            <a:off x="4533265" y="1923310"/>
            <a:ext cx="1372553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7118" name="Straight Connector 15"/>
          <p:cNvCxnSpPr>
            <a:cxnSpLocks noChangeShapeType="1"/>
          </p:cNvCxnSpPr>
          <p:nvPr/>
        </p:nvCxnSpPr>
        <p:spPr bwMode="auto">
          <a:xfrm rot="10800000" flipV="1">
            <a:off x="2423795" y="1923310"/>
            <a:ext cx="1348105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7119" name="Straight Connector 17"/>
          <p:cNvCxnSpPr>
            <a:cxnSpLocks noChangeShapeType="1"/>
          </p:cNvCxnSpPr>
          <p:nvPr/>
        </p:nvCxnSpPr>
        <p:spPr bwMode="auto">
          <a:xfrm flipV="1">
            <a:off x="2748598" y="3251095"/>
            <a:ext cx="967423" cy="5397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7120" name="Straight Connector 19"/>
          <p:cNvCxnSpPr>
            <a:cxnSpLocks noChangeShapeType="1"/>
          </p:cNvCxnSpPr>
          <p:nvPr/>
        </p:nvCxnSpPr>
        <p:spPr bwMode="auto">
          <a:xfrm rot="10800000" flipV="1">
            <a:off x="719455" y="3256492"/>
            <a:ext cx="1323658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7121" name="Straight Connector 21"/>
          <p:cNvCxnSpPr>
            <a:cxnSpLocks noChangeShapeType="1"/>
          </p:cNvCxnSpPr>
          <p:nvPr/>
        </p:nvCxnSpPr>
        <p:spPr bwMode="auto">
          <a:xfrm>
            <a:off x="1100138" y="4602269"/>
            <a:ext cx="942975" cy="2698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7122" name="Straight Connector 23"/>
          <p:cNvCxnSpPr>
            <a:cxnSpLocks noChangeShapeType="1"/>
          </p:cNvCxnSpPr>
          <p:nvPr/>
        </p:nvCxnSpPr>
        <p:spPr bwMode="auto">
          <a:xfrm rot="16200000" flipH="1">
            <a:off x="869421" y="4837324"/>
            <a:ext cx="1023726" cy="132365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7123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639503" y="4805363"/>
            <a:ext cx="275273" cy="63912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7124" name="Straight Connector 27"/>
          <p:cNvCxnSpPr>
            <a:cxnSpLocks noChangeShapeType="1"/>
          </p:cNvCxnSpPr>
          <p:nvPr/>
        </p:nvCxnSpPr>
        <p:spPr bwMode="auto">
          <a:xfrm rot="16200000" flipH="1">
            <a:off x="4326996" y="4812877"/>
            <a:ext cx="1023726" cy="1372553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7125" name="Straight Connector 29"/>
          <p:cNvCxnSpPr>
            <a:cxnSpLocks noChangeShapeType="1"/>
          </p:cNvCxnSpPr>
          <p:nvPr/>
        </p:nvCxnSpPr>
        <p:spPr bwMode="auto">
          <a:xfrm flipV="1">
            <a:off x="4477386" y="4602268"/>
            <a:ext cx="1046004" cy="0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32" name="Straight Connector 31"/>
          <p:cNvCxnSpPr/>
          <p:nvPr/>
        </p:nvCxnSpPr>
        <p:spPr bwMode="auto">
          <a:xfrm rot="5400000">
            <a:off x="7204426" y="4832373"/>
            <a:ext cx="274777" cy="58562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7127" name="Straight Connector 33"/>
          <p:cNvCxnSpPr>
            <a:cxnSpLocks noChangeShapeType="1"/>
          </p:cNvCxnSpPr>
          <p:nvPr/>
        </p:nvCxnSpPr>
        <p:spPr bwMode="auto">
          <a:xfrm>
            <a:off x="6286500" y="3256492"/>
            <a:ext cx="1348105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7128" name="Straight Connector 35"/>
          <p:cNvCxnSpPr>
            <a:cxnSpLocks noChangeShapeType="1"/>
          </p:cNvCxnSpPr>
          <p:nvPr/>
        </p:nvCxnSpPr>
        <p:spPr bwMode="auto">
          <a:xfrm rot="16200000" flipH="1">
            <a:off x="3002122" y="3064987"/>
            <a:ext cx="572135" cy="172878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7129" name="Straight Connector 37"/>
          <p:cNvCxnSpPr>
            <a:cxnSpLocks noChangeShapeType="1"/>
          </p:cNvCxnSpPr>
          <p:nvPr/>
        </p:nvCxnSpPr>
        <p:spPr bwMode="auto">
          <a:xfrm flipV="1">
            <a:off x="5444807" y="3643313"/>
            <a:ext cx="405130" cy="255482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7130" name="TextBox 38"/>
          <p:cNvSpPr txBox="1">
            <a:spLocks noChangeArrowheads="1"/>
          </p:cNvSpPr>
          <p:nvPr/>
        </p:nvSpPr>
        <p:spPr bwMode="auto">
          <a:xfrm>
            <a:off x="4007644" y="11982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47131" name="TextBox 39"/>
          <p:cNvSpPr txBox="1">
            <a:spLocks noChangeArrowheads="1"/>
          </p:cNvSpPr>
          <p:nvPr/>
        </p:nvSpPr>
        <p:spPr bwMode="auto">
          <a:xfrm>
            <a:off x="1650207" y="265737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2</a:t>
            </a:r>
          </a:p>
        </p:txBody>
      </p:sp>
      <p:sp>
        <p:nvSpPr>
          <p:cNvPr id="47132" name="TextBox 40"/>
          <p:cNvSpPr txBox="1">
            <a:spLocks noChangeArrowheads="1"/>
          </p:cNvSpPr>
          <p:nvPr/>
        </p:nvSpPr>
        <p:spPr bwMode="auto">
          <a:xfrm>
            <a:off x="0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4</a:t>
            </a:r>
          </a:p>
        </p:txBody>
      </p:sp>
      <p:sp>
        <p:nvSpPr>
          <p:cNvPr id="47133" name="TextBox 41"/>
          <p:cNvSpPr txBox="1">
            <a:spLocks noChangeArrowheads="1"/>
          </p:cNvSpPr>
          <p:nvPr/>
        </p:nvSpPr>
        <p:spPr bwMode="auto">
          <a:xfrm>
            <a:off x="2200275" y="63816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7</a:t>
            </a:r>
          </a:p>
        </p:txBody>
      </p:sp>
      <p:sp>
        <p:nvSpPr>
          <p:cNvPr id="47134" name="TextBox 42"/>
          <p:cNvSpPr txBox="1">
            <a:spLocks noChangeArrowheads="1"/>
          </p:cNvSpPr>
          <p:nvPr/>
        </p:nvSpPr>
        <p:spPr bwMode="auto">
          <a:xfrm>
            <a:off x="5657850" y="631507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8</a:t>
            </a:r>
          </a:p>
        </p:txBody>
      </p:sp>
      <p:sp>
        <p:nvSpPr>
          <p:cNvPr id="47135" name="TextBox 43"/>
          <p:cNvSpPr txBox="1">
            <a:spLocks noChangeArrowheads="1"/>
          </p:cNvSpPr>
          <p:nvPr/>
        </p:nvSpPr>
        <p:spPr bwMode="auto">
          <a:xfrm>
            <a:off x="8015288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6</a:t>
            </a:r>
          </a:p>
        </p:txBody>
      </p:sp>
      <p:sp>
        <p:nvSpPr>
          <p:cNvPr id="47136" name="TextBox 44"/>
          <p:cNvSpPr txBox="1">
            <a:spLocks noChangeArrowheads="1"/>
          </p:cNvSpPr>
          <p:nvPr/>
        </p:nvSpPr>
        <p:spPr bwMode="auto">
          <a:xfrm>
            <a:off x="6286500" y="267176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3</a:t>
            </a:r>
          </a:p>
        </p:txBody>
      </p:sp>
      <p:sp>
        <p:nvSpPr>
          <p:cNvPr id="47137" name="TextBox 45"/>
          <p:cNvSpPr txBox="1">
            <a:spLocks noChangeArrowheads="1"/>
          </p:cNvSpPr>
          <p:nvPr/>
        </p:nvSpPr>
        <p:spPr bwMode="auto">
          <a:xfrm>
            <a:off x="3378994" y="41290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r>
              <a:rPr lang="en-US"/>
              <a:t>5</a:t>
            </a:r>
          </a:p>
        </p:txBody>
      </p:sp>
      <p:pic>
        <p:nvPicPr>
          <p:cNvPr id="4713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976" y="5181600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3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1" y="526256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7699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9407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9269" y="4344989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2024" y="364331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3113" y="43719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870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8926" y="207803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3457" y="210502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082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1" y="299561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5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6074" y="366490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5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1557" y="631507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5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63150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7153" name="Straight Connector 62"/>
          <p:cNvCxnSpPr>
            <a:cxnSpLocks noChangeShapeType="1"/>
          </p:cNvCxnSpPr>
          <p:nvPr/>
        </p:nvCxnSpPr>
        <p:spPr bwMode="auto">
          <a:xfrm rot="5400000" flipH="1" flipV="1">
            <a:off x="1565408" y="5837371"/>
            <a:ext cx="304059" cy="651351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7154" name="Straight Connector 64"/>
          <p:cNvCxnSpPr>
            <a:cxnSpLocks noChangeShapeType="1"/>
          </p:cNvCxnSpPr>
          <p:nvPr/>
        </p:nvCxnSpPr>
        <p:spPr bwMode="auto">
          <a:xfrm rot="16200000" flipV="1">
            <a:off x="6398155" y="5899362"/>
            <a:ext cx="304059" cy="52736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7155" name="Straight Connector 70"/>
          <p:cNvCxnSpPr>
            <a:cxnSpLocks noChangeShapeType="1"/>
          </p:cNvCxnSpPr>
          <p:nvPr/>
        </p:nvCxnSpPr>
        <p:spPr bwMode="auto">
          <a:xfrm>
            <a:off x="4510565" y="3251095"/>
            <a:ext cx="1014571" cy="5397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7156" name="Straight Connector 71"/>
          <p:cNvCxnSpPr>
            <a:cxnSpLocks noChangeShapeType="1"/>
          </p:cNvCxnSpPr>
          <p:nvPr/>
        </p:nvCxnSpPr>
        <p:spPr bwMode="auto">
          <a:xfrm flipV="1">
            <a:off x="4533265" y="4156075"/>
            <a:ext cx="597218" cy="44619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7157" name="Straight Connector 74"/>
          <p:cNvCxnSpPr>
            <a:cxnSpLocks noChangeShapeType="1"/>
          </p:cNvCxnSpPr>
          <p:nvPr/>
        </p:nvCxnSpPr>
        <p:spPr bwMode="auto">
          <a:xfrm>
            <a:off x="6317933" y="4602268"/>
            <a:ext cx="93599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7158" name="Straight Connector 77"/>
          <p:cNvCxnSpPr>
            <a:cxnSpLocks noChangeShapeType="1"/>
          </p:cNvCxnSpPr>
          <p:nvPr/>
        </p:nvCxnSpPr>
        <p:spPr bwMode="auto">
          <a:xfrm flipV="1">
            <a:off x="2781777" y="4602269"/>
            <a:ext cx="990123" cy="26988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7159" name="Straight Connector 80"/>
          <p:cNvCxnSpPr>
            <a:cxnSpLocks noChangeShapeType="1"/>
          </p:cNvCxnSpPr>
          <p:nvPr/>
        </p:nvCxnSpPr>
        <p:spPr bwMode="auto">
          <a:xfrm flipV="1">
            <a:off x="2804478" y="5519843"/>
            <a:ext cx="338773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7160" name="Straight Connector 83"/>
          <p:cNvCxnSpPr>
            <a:cxnSpLocks noChangeShapeType="1"/>
          </p:cNvCxnSpPr>
          <p:nvPr/>
        </p:nvCxnSpPr>
        <p:spPr bwMode="auto">
          <a:xfrm flipV="1">
            <a:off x="6286500" y="5519843"/>
            <a:ext cx="392907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sp>
        <p:nvSpPr>
          <p:cNvPr id="47161" name="TextBox 86"/>
          <p:cNvSpPr txBox="1">
            <a:spLocks noChangeArrowheads="1"/>
          </p:cNvSpPr>
          <p:nvPr/>
        </p:nvSpPr>
        <p:spPr bwMode="auto">
          <a:xfrm>
            <a:off x="3221832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62" name="TextBox 87"/>
          <p:cNvSpPr txBox="1">
            <a:spLocks noChangeArrowheads="1"/>
          </p:cNvSpPr>
          <p:nvPr/>
        </p:nvSpPr>
        <p:spPr bwMode="auto">
          <a:xfrm>
            <a:off x="4557713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63" name="TextBox 88"/>
          <p:cNvSpPr txBox="1">
            <a:spLocks noChangeArrowheads="1"/>
          </p:cNvSpPr>
          <p:nvPr/>
        </p:nvSpPr>
        <p:spPr bwMode="auto">
          <a:xfrm>
            <a:off x="1493044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64" name="TextBox 89"/>
          <p:cNvSpPr txBox="1">
            <a:spLocks noChangeArrowheads="1"/>
          </p:cNvSpPr>
          <p:nvPr/>
        </p:nvSpPr>
        <p:spPr bwMode="auto">
          <a:xfrm>
            <a:off x="6286500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65" name="TextBox 90"/>
          <p:cNvSpPr txBox="1">
            <a:spLocks noChangeArrowheads="1"/>
          </p:cNvSpPr>
          <p:nvPr/>
        </p:nvSpPr>
        <p:spPr bwMode="auto">
          <a:xfrm>
            <a:off x="188595" y="487394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66" name="TextBox 91"/>
          <p:cNvSpPr txBox="1">
            <a:spLocks noChangeArrowheads="1"/>
          </p:cNvSpPr>
          <p:nvPr/>
        </p:nvSpPr>
        <p:spPr bwMode="auto">
          <a:xfrm>
            <a:off x="4321969" y="48433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67" name="TextBox 92"/>
          <p:cNvSpPr txBox="1">
            <a:spLocks noChangeArrowheads="1"/>
          </p:cNvSpPr>
          <p:nvPr/>
        </p:nvSpPr>
        <p:spPr bwMode="auto">
          <a:xfrm>
            <a:off x="7543800" y="49243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68" name="TextBox 93"/>
          <p:cNvSpPr txBox="1">
            <a:spLocks noChangeArrowheads="1"/>
          </p:cNvSpPr>
          <p:nvPr/>
        </p:nvSpPr>
        <p:spPr bwMode="auto">
          <a:xfrm>
            <a:off x="4418013" y="456628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69" name="TextBox 94"/>
          <p:cNvSpPr txBox="1">
            <a:spLocks noChangeArrowheads="1"/>
          </p:cNvSpPr>
          <p:nvPr/>
        </p:nvSpPr>
        <p:spPr bwMode="auto">
          <a:xfrm>
            <a:off x="972662" y="424423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70" name="TextBox 95"/>
          <p:cNvSpPr txBox="1">
            <a:spLocks noChangeArrowheads="1"/>
          </p:cNvSpPr>
          <p:nvPr/>
        </p:nvSpPr>
        <p:spPr bwMode="auto">
          <a:xfrm>
            <a:off x="1571625" y="61387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71" name="TextBox 96"/>
          <p:cNvSpPr txBox="1">
            <a:spLocks noChangeArrowheads="1"/>
          </p:cNvSpPr>
          <p:nvPr/>
        </p:nvSpPr>
        <p:spPr bwMode="auto">
          <a:xfrm>
            <a:off x="3300413" y="47767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72" name="TextBox 97"/>
          <p:cNvSpPr txBox="1">
            <a:spLocks noChangeArrowheads="1"/>
          </p:cNvSpPr>
          <p:nvPr/>
        </p:nvSpPr>
        <p:spPr bwMode="auto">
          <a:xfrm>
            <a:off x="5815013" y="356235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73" name="TextBox 98"/>
          <p:cNvSpPr txBox="1">
            <a:spLocks noChangeArrowheads="1"/>
          </p:cNvSpPr>
          <p:nvPr/>
        </p:nvSpPr>
        <p:spPr bwMode="auto">
          <a:xfrm>
            <a:off x="6113622" y="609018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74" name="TextBox 99"/>
          <p:cNvSpPr txBox="1">
            <a:spLocks noChangeArrowheads="1"/>
          </p:cNvSpPr>
          <p:nvPr/>
        </p:nvSpPr>
        <p:spPr bwMode="auto">
          <a:xfrm>
            <a:off x="1933099" y="3517371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75" name="TextBox 100"/>
          <p:cNvSpPr txBox="1">
            <a:spLocks noChangeArrowheads="1"/>
          </p:cNvSpPr>
          <p:nvPr/>
        </p:nvSpPr>
        <p:spPr bwMode="auto">
          <a:xfrm>
            <a:off x="2703195" y="29002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7176" name="TextBox 101"/>
          <p:cNvSpPr txBox="1">
            <a:spLocks noChangeArrowheads="1"/>
          </p:cNvSpPr>
          <p:nvPr/>
        </p:nvSpPr>
        <p:spPr bwMode="auto">
          <a:xfrm>
            <a:off x="2011680" y="252962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7177" name="TextBox 102"/>
          <p:cNvSpPr txBox="1">
            <a:spLocks noChangeArrowheads="1"/>
          </p:cNvSpPr>
          <p:nvPr/>
        </p:nvSpPr>
        <p:spPr bwMode="auto">
          <a:xfrm>
            <a:off x="3143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7178" name="TextBox 103"/>
          <p:cNvSpPr txBox="1">
            <a:spLocks noChangeArrowheads="1"/>
          </p:cNvSpPr>
          <p:nvPr/>
        </p:nvSpPr>
        <p:spPr bwMode="auto">
          <a:xfrm>
            <a:off x="40862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7179" name="TextBox 104"/>
          <p:cNvSpPr txBox="1">
            <a:spLocks noChangeArrowheads="1"/>
          </p:cNvSpPr>
          <p:nvPr/>
        </p:nvSpPr>
        <p:spPr bwMode="auto">
          <a:xfrm>
            <a:off x="7622382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7180" name="TextBox 105"/>
          <p:cNvSpPr txBox="1">
            <a:spLocks noChangeArrowheads="1"/>
          </p:cNvSpPr>
          <p:nvPr/>
        </p:nvSpPr>
        <p:spPr bwMode="auto">
          <a:xfrm>
            <a:off x="5815013" y="250983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7181" name="TextBox 106"/>
          <p:cNvSpPr txBox="1">
            <a:spLocks noChangeArrowheads="1"/>
          </p:cNvSpPr>
          <p:nvPr/>
        </p:nvSpPr>
        <p:spPr bwMode="auto">
          <a:xfrm>
            <a:off x="5029200" y="597683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7182" name="TextBox 107"/>
          <p:cNvSpPr txBox="1">
            <a:spLocks noChangeArrowheads="1"/>
          </p:cNvSpPr>
          <p:nvPr/>
        </p:nvSpPr>
        <p:spPr bwMode="auto">
          <a:xfrm>
            <a:off x="1697355" y="547306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pic>
        <p:nvPicPr>
          <p:cNvPr id="47183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" y="6584950"/>
            <a:ext cx="562293" cy="48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7184" name="Straight Connector 81"/>
          <p:cNvCxnSpPr>
            <a:cxnSpLocks noChangeShapeType="1"/>
          </p:cNvCxnSpPr>
          <p:nvPr/>
        </p:nvCxnSpPr>
        <p:spPr bwMode="auto">
          <a:xfrm flipV="1">
            <a:off x="876618" y="6572357"/>
            <a:ext cx="144939" cy="25368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47185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6638" y="6489595"/>
            <a:ext cx="562293" cy="48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7186" name="Straight Connector 84"/>
          <p:cNvCxnSpPr>
            <a:cxnSpLocks noChangeShapeType="1"/>
          </p:cNvCxnSpPr>
          <p:nvPr/>
        </p:nvCxnSpPr>
        <p:spPr bwMode="auto">
          <a:xfrm rot="10800000">
            <a:off x="7182327" y="6572356"/>
            <a:ext cx="204311" cy="15832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7187" name="TextBox 109"/>
          <p:cNvSpPr txBox="1">
            <a:spLocks noChangeArrowheads="1"/>
          </p:cNvSpPr>
          <p:nvPr/>
        </p:nvSpPr>
        <p:spPr bwMode="auto">
          <a:xfrm>
            <a:off x="0" y="6557964"/>
            <a:ext cx="47148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S</a:t>
            </a:r>
          </a:p>
        </p:txBody>
      </p:sp>
      <p:sp>
        <p:nvSpPr>
          <p:cNvPr id="47188" name="TextBox 110"/>
          <p:cNvSpPr txBox="1">
            <a:spLocks noChangeArrowheads="1"/>
          </p:cNvSpPr>
          <p:nvPr/>
        </p:nvSpPr>
        <p:spPr bwMode="auto">
          <a:xfrm>
            <a:off x="7936707" y="6477000"/>
            <a:ext cx="55006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D</a:t>
            </a:r>
          </a:p>
        </p:txBody>
      </p:sp>
      <p:sp>
        <p:nvSpPr>
          <p:cNvPr id="47189" name="TextBox 85"/>
          <p:cNvSpPr txBox="1">
            <a:spLocks noChangeArrowheads="1"/>
          </p:cNvSpPr>
          <p:nvPr/>
        </p:nvSpPr>
        <p:spPr bwMode="auto">
          <a:xfrm>
            <a:off x="5579270" y="1538288"/>
            <a:ext cx="4164806" cy="65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marL="382059" indent="-382059" algn="l">
              <a:buFont typeface="Arial" pitchFamily="34" charset="0"/>
              <a:buAutoNum type="arabicPeriod" startAt="6"/>
            </a:pPr>
            <a:r>
              <a:rPr lang="en-US" dirty="0">
                <a:latin typeface="+mn-lt"/>
              </a:rPr>
              <a:t>Packet received by 6 on RP</a:t>
            </a:r>
          </a:p>
          <a:p>
            <a:pPr marL="891471" lvl="1" indent="-382059" algn="l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Floods on all DPs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69243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Straight Connector 19"/>
          <p:cNvCxnSpPr>
            <a:cxnSpLocks noChangeShapeType="1"/>
          </p:cNvCxnSpPr>
          <p:nvPr/>
        </p:nvCxnSpPr>
        <p:spPr bwMode="auto">
          <a:xfrm rot="10800000" flipV="1">
            <a:off x="719455" y="3256492"/>
            <a:ext cx="1323658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87" name="Straight Connector 23"/>
          <p:cNvCxnSpPr>
            <a:cxnSpLocks noChangeShapeType="1"/>
          </p:cNvCxnSpPr>
          <p:nvPr/>
        </p:nvCxnSpPr>
        <p:spPr bwMode="auto">
          <a:xfrm rot="16200000" flipH="1">
            <a:off x="869421" y="4837324"/>
            <a:ext cx="1023726" cy="132365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88" name="Straight Connector 27"/>
          <p:cNvCxnSpPr>
            <a:cxnSpLocks noChangeShapeType="1"/>
          </p:cNvCxnSpPr>
          <p:nvPr/>
        </p:nvCxnSpPr>
        <p:spPr bwMode="auto">
          <a:xfrm rot="16200000" flipH="1">
            <a:off x="4326996" y="4812877"/>
            <a:ext cx="1023726" cy="1372553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89" name="Straight Connector 35"/>
          <p:cNvCxnSpPr>
            <a:cxnSpLocks noChangeShapeType="1"/>
          </p:cNvCxnSpPr>
          <p:nvPr/>
        </p:nvCxnSpPr>
        <p:spPr bwMode="auto">
          <a:xfrm rot="16200000" flipH="1">
            <a:off x="3002122" y="3064987"/>
            <a:ext cx="572135" cy="172878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90" name="Straight Connector 62"/>
          <p:cNvCxnSpPr>
            <a:cxnSpLocks noChangeShapeType="1"/>
          </p:cNvCxnSpPr>
          <p:nvPr/>
        </p:nvCxnSpPr>
        <p:spPr bwMode="auto">
          <a:xfrm rot="5400000" flipH="1" flipV="1">
            <a:off x="1565408" y="5837371"/>
            <a:ext cx="304059" cy="651351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91" name="Straight Connector 64"/>
          <p:cNvCxnSpPr>
            <a:cxnSpLocks noChangeShapeType="1"/>
          </p:cNvCxnSpPr>
          <p:nvPr/>
        </p:nvCxnSpPr>
        <p:spPr bwMode="auto">
          <a:xfrm rot="16200000" flipV="1">
            <a:off x="6398155" y="5899362"/>
            <a:ext cx="304059" cy="52736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134940" y="518797"/>
            <a:ext cx="9625012" cy="949325"/>
          </a:xfrm>
        </p:spPr>
        <p:txBody>
          <a:bodyPr/>
          <a:lstStyle/>
          <a:p>
            <a:r>
              <a:rPr lang="en-US" dirty="0" smtClean="0"/>
              <a:t>Packet Forwarding: S</a:t>
            </a:r>
            <a:r>
              <a:rPr lang="en-US" dirty="0" smtClean="0">
                <a:sym typeface="Symbol" pitchFamily="18" charset="2"/>
              </a:rPr>
              <a:t>D</a:t>
            </a:r>
            <a:endParaRPr lang="en-US" dirty="0" smtClean="0"/>
          </a:p>
        </p:txBody>
      </p:sp>
      <p:pic>
        <p:nvPicPr>
          <p:cNvPr id="48133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153828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4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77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6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7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8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9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392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0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8141" name="Straight Connector 13"/>
          <p:cNvCxnSpPr>
            <a:cxnSpLocks noChangeShapeType="1"/>
          </p:cNvCxnSpPr>
          <p:nvPr/>
        </p:nvCxnSpPr>
        <p:spPr bwMode="auto">
          <a:xfrm>
            <a:off x="4533265" y="1923310"/>
            <a:ext cx="1372553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8142" name="Straight Connector 15"/>
          <p:cNvCxnSpPr>
            <a:cxnSpLocks noChangeShapeType="1"/>
          </p:cNvCxnSpPr>
          <p:nvPr/>
        </p:nvCxnSpPr>
        <p:spPr bwMode="auto">
          <a:xfrm rot="10800000" flipV="1">
            <a:off x="2423795" y="1923310"/>
            <a:ext cx="1348105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48143" name="Straight Connector 17"/>
          <p:cNvCxnSpPr>
            <a:cxnSpLocks noChangeShapeType="1"/>
          </p:cNvCxnSpPr>
          <p:nvPr/>
        </p:nvCxnSpPr>
        <p:spPr bwMode="auto">
          <a:xfrm flipV="1">
            <a:off x="2748598" y="3251095"/>
            <a:ext cx="967423" cy="5397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0" name="Straight Connector 19"/>
          <p:cNvCxnSpPr/>
          <p:nvPr/>
        </p:nvCxnSpPr>
        <p:spPr bwMode="auto">
          <a:xfrm rot="10800000" flipV="1">
            <a:off x="719429" y="3257389"/>
            <a:ext cx="1323664" cy="958563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8145" name="Straight Connector 21"/>
          <p:cNvCxnSpPr>
            <a:cxnSpLocks noChangeShapeType="1"/>
          </p:cNvCxnSpPr>
          <p:nvPr/>
        </p:nvCxnSpPr>
        <p:spPr bwMode="auto">
          <a:xfrm>
            <a:off x="1100138" y="4602269"/>
            <a:ext cx="942975" cy="2698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4" name="Straight Connector 23"/>
          <p:cNvCxnSpPr/>
          <p:nvPr/>
        </p:nvCxnSpPr>
        <p:spPr bwMode="auto">
          <a:xfrm rot="16200000" flipH="1">
            <a:off x="870091" y="4837132"/>
            <a:ext cx="1022338" cy="132366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8147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639503" y="4805363"/>
            <a:ext cx="275273" cy="63912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8" name="Straight Connector 27"/>
          <p:cNvCxnSpPr/>
          <p:nvPr/>
        </p:nvCxnSpPr>
        <p:spPr bwMode="auto">
          <a:xfrm rot="16200000" flipH="1">
            <a:off x="4327690" y="4812679"/>
            <a:ext cx="1022338" cy="137257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8149" name="Straight Connector 29"/>
          <p:cNvCxnSpPr>
            <a:cxnSpLocks noChangeShapeType="1"/>
          </p:cNvCxnSpPr>
          <p:nvPr/>
        </p:nvCxnSpPr>
        <p:spPr bwMode="auto">
          <a:xfrm flipV="1">
            <a:off x="4477386" y="4602268"/>
            <a:ext cx="1046004" cy="0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8150" name="Straight Connector 31"/>
          <p:cNvCxnSpPr>
            <a:cxnSpLocks noChangeShapeType="1"/>
          </p:cNvCxnSpPr>
          <p:nvPr/>
        </p:nvCxnSpPr>
        <p:spPr bwMode="auto">
          <a:xfrm rot="5400000">
            <a:off x="7204472" y="4832430"/>
            <a:ext cx="275273" cy="584993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8151" name="Straight Connector 33"/>
          <p:cNvCxnSpPr>
            <a:cxnSpLocks noChangeShapeType="1"/>
          </p:cNvCxnSpPr>
          <p:nvPr/>
        </p:nvCxnSpPr>
        <p:spPr bwMode="auto">
          <a:xfrm>
            <a:off x="6286500" y="3256492"/>
            <a:ext cx="1348105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6" name="Straight Connector 35"/>
          <p:cNvCxnSpPr/>
          <p:nvPr/>
        </p:nvCxnSpPr>
        <p:spPr bwMode="auto">
          <a:xfrm rot="16200000" flipH="1">
            <a:off x="3001853" y="3065232"/>
            <a:ext cx="572642" cy="17288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8153" name="Straight Connector 37"/>
          <p:cNvCxnSpPr>
            <a:cxnSpLocks noChangeShapeType="1"/>
          </p:cNvCxnSpPr>
          <p:nvPr/>
        </p:nvCxnSpPr>
        <p:spPr bwMode="auto">
          <a:xfrm flipV="1">
            <a:off x="5444807" y="3643313"/>
            <a:ext cx="405130" cy="255482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8154" name="TextBox 38"/>
          <p:cNvSpPr txBox="1">
            <a:spLocks noChangeArrowheads="1"/>
          </p:cNvSpPr>
          <p:nvPr/>
        </p:nvSpPr>
        <p:spPr bwMode="auto">
          <a:xfrm>
            <a:off x="4037330" y="11982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1</a:t>
            </a:r>
          </a:p>
        </p:txBody>
      </p:sp>
      <p:sp>
        <p:nvSpPr>
          <p:cNvPr id="48155" name="TextBox 39"/>
          <p:cNvSpPr txBox="1">
            <a:spLocks noChangeArrowheads="1"/>
          </p:cNvSpPr>
          <p:nvPr/>
        </p:nvSpPr>
        <p:spPr bwMode="auto">
          <a:xfrm>
            <a:off x="1650207" y="265737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2</a:t>
            </a:r>
          </a:p>
        </p:txBody>
      </p:sp>
      <p:sp>
        <p:nvSpPr>
          <p:cNvPr id="48156" name="TextBox 40"/>
          <p:cNvSpPr txBox="1">
            <a:spLocks noChangeArrowheads="1"/>
          </p:cNvSpPr>
          <p:nvPr/>
        </p:nvSpPr>
        <p:spPr bwMode="auto">
          <a:xfrm>
            <a:off x="0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4</a:t>
            </a:r>
          </a:p>
        </p:txBody>
      </p:sp>
      <p:sp>
        <p:nvSpPr>
          <p:cNvPr id="48157" name="TextBox 41"/>
          <p:cNvSpPr txBox="1">
            <a:spLocks noChangeArrowheads="1"/>
          </p:cNvSpPr>
          <p:nvPr/>
        </p:nvSpPr>
        <p:spPr bwMode="auto">
          <a:xfrm>
            <a:off x="2200275" y="63816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7</a:t>
            </a:r>
          </a:p>
        </p:txBody>
      </p:sp>
      <p:sp>
        <p:nvSpPr>
          <p:cNvPr id="48158" name="TextBox 42"/>
          <p:cNvSpPr txBox="1">
            <a:spLocks noChangeArrowheads="1"/>
          </p:cNvSpPr>
          <p:nvPr/>
        </p:nvSpPr>
        <p:spPr bwMode="auto">
          <a:xfrm>
            <a:off x="5687536" y="631507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8</a:t>
            </a:r>
          </a:p>
        </p:txBody>
      </p:sp>
      <p:sp>
        <p:nvSpPr>
          <p:cNvPr id="48159" name="TextBox 43"/>
          <p:cNvSpPr txBox="1">
            <a:spLocks noChangeArrowheads="1"/>
          </p:cNvSpPr>
          <p:nvPr/>
        </p:nvSpPr>
        <p:spPr bwMode="auto">
          <a:xfrm>
            <a:off x="8044974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6</a:t>
            </a:r>
          </a:p>
        </p:txBody>
      </p:sp>
      <p:sp>
        <p:nvSpPr>
          <p:cNvPr id="48160" name="TextBox 44"/>
          <p:cNvSpPr txBox="1">
            <a:spLocks noChangeArrowheads="1"/>
          </p:cNvSpPr>
          <p:nvPr/>
        </p:nvSpPr>
        <p:spPr bwMode="auto">
          <a:xfrm>
            <a:off x="6316186" y="267176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3</a:t>
            </a:r>
          </a:p>
        </p:txBody>
      </p:sp>
      <p:sp>
        <p:nvSpPr>
          <p:cNvPr id="48161" name="TextBox 45"/>
          <p:cNvSpPr txBox="1">
            <a:spLocks noChangeArrowheads="1"/>
          </p:cNvSpPr>
          <p:nvPr/>
        </p:nvSpPr>
        <p:spPr bwMode="auto">
          <a:xfrm>
            <a:off x="3378994" y="41290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5</a:t>
            </a:r>
          </a:p>
        </p:txBody>
      </p:sp>
      <p:pic>
        <p:nvPicPr>
          <p:cNvPr id="4816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976" y="5181600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1" y="526256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7699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9407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9269" y="4344989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2024" y="364331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3113" y="43719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870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8926" y="207803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3457" y="210502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082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1" y="299561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6074" y="366490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1557" y="631507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63150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3" name="Straight Connector 62"/>
          <p:cNvCxnSpPr/>
          <p:nvPr/>
        </p:nvCxnSpPr>
        <p:spPr bwMode="auto">
          <a:xfrm rot="5400000" flipH="1" flipV="1">
            <a:off x="1564624" y="5836625"/>
            <a:ext cx="304958" cy="65197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65" name="Straight Connector 64"/>
          <p:cNvCxnSpPr/>
          <p:nvPr/>
        </p:nvCxnSpPr>
        <p:spPr bwMode="auto">
          <a:xfrm rot="16200000" flipV="1">
            <a:off x="6397406" y="5899239"/>
            <a:ext cx="304958" cy="52674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8179" name="Straight Connector 70"/>
          <p:cNvCxnSpPr>
            <a:cxnSpLocks noChangeShapeType="1"/>
          </p:cNvCxnSpPr>
          <p:nvPr/>
        </p:nvCxnSpPr>
        <p:spPr bwMode="auto">
          <a:xfrm>
            <a:off x="4510565" y="3251095"/>
            <a:ext cx="1014571" cy="5397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8180" name="Straight Connector 71"/>
          <p:cNvCxnSpPr>
            <a:cxnSpLocks noChangeShapeType="1"/>
          </p:cNvCxnSpPr>
          <p:nvPr/>
        </p:nvCxnSpPr>
        <p:spPr bwMode="auto">
          <a:xfrm flipV="1">
            <a:off x="4533265" y="4156075"/>
            <a:ext cx="597218" cy="44619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8181" name="Straight Connector 74"/>
          <p:cNvCxnSpPr>
            <a:cxnSpLocks noChangeShapeType="1"/>
          </p:cNvCxnSpPr>
          <p:nvPr/>
        </p:nvCxnSpPr>
        <p:spPr bwMode="auto">
          <a:xfrm>
            <a:off x="6317933" y="4602268"/>
            <a:ext cx="93599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8182" name="Straight Connector 77"/>
          <p:cNvCxnSpPr>
            <a:cxnSpLocks noChangeShapeType="1"/>
          </p:cNvCxnSpPr>
          <p:nvPr/>
        </p:nvCxnSpPr>
        <p:spPr bwMode="auto">
          <a:xfrm flipV="1">
            <a:off x="2781777" y="4602269"/>
            <a:ext cx="990123" cy="26988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8183" name="Straight Connector 80"/>
          <p:cNvCxnSpPr>
            <a:cxnSpLocks noChangeShapeType="1"/>
          </p:cNvCxnSpPr>
          <p:nvPr/>
        </p:nvCxnSpPr>
        <p:spPr bwMode="auto">
          <a:xfrm flipV="1">
            <a:off x="2804478" y="5519843"/>
            <a:ext cx="338773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8184" name="Straight Connector 83"/>
          <p:cNvCxnSpPr>
            <a:cxnSpLocks noChangeShapeType="1"/>
          </p:cNvCxnSpPr>
          <p:nvPr/>
        </p:nvCxnSpPr>
        <p:spPr bwMode="auto">
          <a:xfrm flipV="1">
            <a:off x="6286500" y="5519843"/>
            <a:ext cx="392907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sp>
        <p:nvSpPr>
          <p:cNvPr id="48185" name="TextBox 86"/>
          <p:cNvSpPr txBox="1">
            <a:spLocks noChangeArrowheads="1"/>
          </p:cNvSpPr>
          <p:nvPr/>
        </p:nvSpPr>
        <p:spPr bwMode="auto">
          <a:xfrm>
            <a:off x="3251518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86" name="TextBox 87"/>
          <p:cNvSpPr txBox="1">
            <a:spLocks noChangeArrowheads="1"/>
          </p:cNvSpPr>
          <p:nvPr/>
        </p:nvSpPr>
        <p:spPr bwMode="auto">
          <a:xfrm>
            <a:off x="4587399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87" name="TextBox 88"/>
          <p:cNvSpPr txBox="1">
            <a:spLocks noChangeArrowheads="1"/>
          </p:cNvSpPr>
          <p:nvPr/>
        </p:nvSpPr>
        <p:spPr bwMode="auto">
          <a:xfrm>
            <a:off x="1493044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88" name="TextBox 89"/>
          <p:cNvSpPr txBox="1">
            <a:spLocks noChangeArrowheads="1"/>
          </p:cNvSpPr>
          <p:nvPr/>
        </p:nvSpPr>
        <p:spPr bwMode="auto">
          <a:xfrm>
            <a:off x="6316186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89" name="TextBox 90"/>
          <p:cNvSpPr txBox="1">
            <a:spLocks noChangeArrowheads="1"/>
          </p:cNvSpPr>
          <p:nvPr/>
        </p:nvSpPr>
        <p:spPr bwMode="auto">
          <a:xfrm>
            <a:off x="188595" y="487394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0" name="TextBox 91"/>
          <p:cNvSpPr txBox="1">
            <a:spLocks noChangeArrowheads="1"/>
          </p:cNvSpPr>
          <p:nvPr/>
        </p:nvSpPr>
        <p:spPr bwMode="auto">
          <a:xfrm>
            <a:off x="4351655" y="48433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1" name="TextBox 92"/>
          <p:cNvSpPr txBox="1">
            <a:spLocks noChangeArrowheads="1"/>
          </p:cNvSpPr>
          <p:nvPr/>
        </p:nvSpPr>
        <p:spPr bwMode="auto">
          <a:xfrm>
            <a:off x="7573486" y="49243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2" name="TextBox 93"/>
          <p:cNvSpPr txBox="1">
            <a:spLocks noChangeArrowheads="1"/>
          </p:cNvSpPr>
          <p:nvPr/>
        </p:nvSpPr>
        <p:spPr bwMode="auto">
          <a:xfrm>
            <a:off x="4447699" y="456628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3" name="TextBox 94"/>
          <p:cNvSpPr txBox="1">
            <a:spLocks noChangeArrowheads="1"/>
          </p:cNvSpPr>
          <p:nvPr/>
        </p:nvSpPr>
        <p:spPr bwMode="auto">
          <a:xfrm>
            <a:off x="972662" y="424423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4" name="TextBox 95"/>
          <p:cNvSpPr txBox="1">
            <a:spLocks noChangeArrowheads="1"/>
          </p:cNvSpPr>
          <p:nvPr/>
        </p:nvSpPr>
        <p:spPr bwMode="auto">
          <a:xfrm>
            <a:off x="1571625" y="61387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5" name="TextBox 96"/>
          <p:cNvSpPr txBox="1">
            <a:spLocks noChangeArrowheads="1"/>
          </p:cNvSpPr>
          <p:nvPr/>
        </p:nvSpPr>
        <p:spPr bwMode="auto">
          <a:xfrm>
            <a:off x="3300413" y="47767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6" name="TextBox 97"/>
          <p:cNvSpPr txBox="1">
            <a:spLocks noChangeArrowheads="1"/>
          </p:cNvSpPr>
          <p:nvPr/>
        </p:nvSpPr>
        <p:spPr bwMode="auto">
          <a:xfrm>
            <a:off x="5844699" y="356235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7" name="TextBox 98"/>
          <p:cNvSpPr txBox="1">
            <a:spLocks noChangeArrowheads="1"/>
          </p:cNvSpPr>
          <p:nvPr/>
        </p:nvSpPr>
        <p:spPr bwMode="auto">
          <a:xfrm>
            <a:off x="6143308" y="609018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8" name="TextBox 99"/>
          <p:cNvSpPr txBox="1">
            <a:spLocks noChangeArrowheads="1"/>
          </p:cNvSpPr>
          <p:nvPr/>
        </p:nvSpPr>
        <p:spPr bwMode="auto">
          <a:xfrm>
            <a:off x="1933099" y="3517371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9" name="TextBox 100"/>
          <p:cNvSpPr txBox="1">
            <a:spLocks noChangeArrowheads="1"/>
          </p:cNvSpPr>
          <p:nvPr/>
        </p:nvSpPr>
        <p:spPr bwMode="auto">
          <a:xfrm>
            <a:off x="2703195" y="29002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200" name="TextBox 101"/>
          <p:cNvSpPr txBox="1">
            <a:spLocks noChangeArrowheads="1"/>
          </p:cNvSpPr>
          <p:nvPr/>
        </p:nvSpPr>
        <p:spPr bwMode="auto">
          <a:xfrm>
            <a:off x="2011680" y="252962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8201" name="TextBox 102"/>
          <p:cNvSpPr txBox="1">
            <a:spLocks noChangeArrowheads="1"/>
          </p:cNvSpPr>
          <p:nvPr/>
        </p:nvSpPr>
        <p:spPr bwMode="auto">
          <a:xfrm>
            <a:off x="3143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8202" name="TextBox 103"/>
          <p:cNvSpPr txBox="1">
            <a:spLocks noChangeArrowheads="1"/>
          </p:cNvSpPr>
          <p:nvPr/>
        </p:nvSpPr>
        <p:spPr bwMode="auto">
          <a:xfrm>
            <a:off x="40862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8203" name="TextBox 104"/>
          <p:cNvSpPr txBox="1">
            <a:spLocks noChangeArrowheads="1"/>
          </p:cNvSpPr>
          <p:nvPr/>
        </p:nvSpPr>
        <p:spPr bwMode="auto">
          <a:xfrm>
            <a:off x="7652068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8204" name="TextBox 105"/>
          <p:cNvSpPr txBox="1">
            <a:spLocks noChangeArrowheads="1"/>
          </p:cNvSpPr>
          <p:nvPr/>
        </p:nvSpPr>
        <p:spPr bwMode="auto">
          <a:xfrm>
            <a:off x="5844699" y="250983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8205" name="TextBox 106"/>
          <p:cNvSpPr txBox="1">
            <a:spLocks noChangeArrowheads="1"/>
          </p:cNvSpPr>
          <p:nvPr/>
        </p:nvSpPr>
        <p:spPr bwMode="auto">
          <a:xfrm>
            <a:off x="5058886" y="597683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8206" name="TextBox 107"/>
          <p:cNvSpPr txBox="1">
            <a:spLocks noChangeArrowheads="1"/>
          </p:cNvSpPr>
          <p:nvPr/>
        </p:nvSpPr>
        <p:spPr bwMode="auto">
          <a:xfrm>
            <a:off x="1697355" y="547306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pic>
        <p:nvPicPr>
          <p:cNvPr id="48207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" y="6584950"/>
            <a:ext cx="562293" cy="48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2" name="Straight Connector 81"/>
          <p:cNvCxnSpPr/>
          <p:nvPr/>
        </p:nvCxnSpPr>
        <p:spPr bwMode="auto">
          <a:xfrm flipV="1">
            <a:off x="876583" y="6571474"/>
            <a:ext cx="144946" cy="2544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pic>
        <p:nvPicPr>
          <p:cNvPr id="48209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6638" y="6489595"/>
            <a:ext cx="562293" cy="48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5" name="Straight Connector 84"/>
          <p:cNvCxnSpPr/>
          <p:nvPr/>
        </p:nvCxnSpPr>
        <p:spPr bwMode="auto">
          <a:xfrm rot="10800000">
            <a:off x="7182844" y="6571473"/>
            <a:ext cx="203810" cy="1600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sp>
        <p:nvSpPr>
          <p:cNvPr id="48211" name="TextBox 109"/>
          <p:cNvSpPr txBox="1">
            <a:spLocks noChangeArrowheads="1"/>
          </p:cNvSpPr>
          <p:nvPr/>
        </p:nvSpPr>
        <p:spPr bwMode="auto">
          <a:xfrm>
            <a:off x="0" y="6557964"/>
            <a:ext cx="47148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S</a:t>
            </a:r>
          </a:p>
        </p:txBody>
      </p:sp>
      <p:sp>
        <p:nvSpPr>
          <p:cNvPr id="48212" name="TextBox 110"/>
          <p:cNvSpPr txBox="1">
            <a:spLocks noChangeArrowheads="1"/>
          </p:cNvSpPr>
          <p:nvPr/>
        </p:nvSpPr>
        <p:spPr bwMode="auto">
          <a:xfrm>
            <a:off x="7966393" y="6477000"/>
            <a:ext cx="55006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D</a:t>
            </a:r>
          </a:p>
        </p:txBody>
      </p:sp>
      <p:sp>
        <p:nvSpPr>
          <p:cNvPr id="48213" name="TextBox 85"/>
          <p:cNvSpPr txBox="1">
            <a:spLocks noChangeArrowheads="1"/>
          </p:cNvSpPr>
          <p:nvPr/>
        </p:nvSpPr>
        <p:spPr bwMode="auto">
          <a:xfrm>
            <a:off x="5579269" y="1538289"/>
            <a:ext cx="4323715" cy="93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marL="382059" indent="-382059" algn="l">
              <a:buFont typeface="Arial" pitchFamily="34" charset="0"/>
              <a:buAutoNum type="arabicPeriod" startAt="7"/>
            </a:pPr>
            <a:r>
              <a:rPr lang="en-US" dirty="0">
                <a:latin typeface="+mn-lt"/>
              </a:rPr>
              <a:t>D responds to S</a:t>
            </a:r>
          </a:p>
          <a:p>
            <a:pPr marL="891471" lvl="1" indent="-382059" algn="l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Packet follows reverse path “seeded” by flooding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17910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5" name="Straight Connector 84"/>
          <p:cNvCxnSpPr>
            <a:cxnSpLocks noChangeShapeType="1"/>
            <a:stCxn id="48209" idx="1"/>
          </p:cNvCxnSpPr>
          <p:nvPr/>
        </p:nvCxnSpPr>
        <p:spPr bwMode="auto">
          <a:xfrm flipH="1" flipV="1">
            <a:off x="7447386" y="5556285"/>
            <a:ext cx="172033" cy="16988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6" name="Straight Connector 13"/>
          <p:cNvCxnSpPr>
            <a:cxnSpLocks noChangeShapeType="1"/>
          </p:cNvCxnSpPr>
          <p:nvPr/>
        </p:nvCxnSpPr>
        <p:spPr bwMode="auto">
          <a:xfrm>
            <a:off x="4533265" y="1923310"/>
            <a:ext cx="1372553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88" name="Straight Connector 15"/>
          <p:cNvCxnSpPr>
            <a:cxnSpLocks noChangeShapeType="1"/>
          </p:cNvCxnSpPr>
          <p:nvPr/>
        </p:nvCxnSpPr>
        <p:spPr bwMode="auto">
          <a:xfrm rot="10800000" flipV="1">
            <a:off x="2423795" y="1923310"/>
            <a:ext cx="1348105" cy="948160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89" name="Straight Connector 19"/>
          <p:cNvCxnSpPr>
            <a:cxnSpLocks noChangeShapeType="1"/>
          </p:cNvCxnSpPr>
          <p:nvPr/>
        </p:nvCxnSpPr>
        <p:spPr bwMode="auto">
          <a:xfrm rot="10800000" flipV="1">
            <a:off x="719455" y="3256492"/>
            <a:ext cx="1323658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90" name="Straight Connector 23"/>
          <p:cNvCxnSpPr>
            <a:cxnSpLocks noChangeShapeType="1"/>
          </p:cNvCxnSpPr>
          <p:nvPr/>
        </p:nvCxnSpPr>
        <p:spPr bwMode="auto">
          <a:xfrm rot="16200000" flipH="1">
            <a:off x="869421" y="4837324"/>
            <a:ext cx="1023726" cy="1323658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92" name="Straight Connector 31"/>
          <p:cNvCxnSpPr>
            <a:cxnSpLocks noChangeShapeType="1"/>
          </p:cNvCxnSpPr>
          <p:nvPr/>
        </p:nvCxnSpPr>
        <p:spPr bwMode="auto">
          <a:xfrm flipH="1">
            <a:off x="7049613" y="4912150"/>
            <a:ext cx="438763" cy="350413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93" name="Straight Connector 33"/>
          <p:cNvCxnSpPr>
            <a:cxnSpLocks noChangeShapeType="1"/>
          </p:cNvCxnSpPr>
          <p:nvPr/>
        </p:nvCxnSpPr>
        <p:spPr bwMode="auto">
          <a:xfrm>
            <a:off x="6279544" y="3397642"/>
            <a:ext cx="1204360" cy="85292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94" name="Straight Connector 62"/>
          <p:cNvCxnSpPr>
            <a:cxnSpLocks noChangeShapeType="1"/>
          </p:cNvCxnSpPr>
          <p:nvPr/>
        </p:nvCxnSpPr>
        <p:spPr bwMode="auto">
          <a:xfrm rot="5400000" flipH="1" flipV="1">
            <a:off x="1565408" y="5837371"/>
            <a:ext cx="304059" cy="651351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134940" y="518797"/>
            <a:ext cx="9625012" cy="949325"/>
          </a:xfrm>
        </p:spPr>
        <p:txBody>
          <a:bodyPr/>
          <a:lstStyle/>
          <a:p>
            <a:r>
              <a:rPr lang="en-US" dirty="0" smtClean="0"/>
              <a:t>Packet Forwarding: S’</a:t>
            </a:r>
            <a:r>
              <a:rPr lang="en-US" dirty="0" smtClean="0">
                <a:sym typeface="Symbol" pitchFamily="18" charset="2"/>
              </a:rPr>
              <a:t>S</a:t>
            </a:r>
            <a:endParaRPr lang="en-US" dirty="0" smtClean="0"/>
          </a:p>
        </p:txBody>
      </p:sp>
      <p:pic>
        <p:nvPicPr>
          <p:cNvPr id="48133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153828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4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77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6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7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8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2871470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9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3923" y="4215449"/>
            <a:ext cx="761365" cy="7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0" name="Picture 178" descr="SwitchATMFastEt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135" y="5624195"/>
            <a:ext cx="761365" cy="77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8143" name="Straight Connector 17"/>
          <p:cNvCxnSpPr>
            <a:cxnSpLocks noChangeShapeType="1"/>
          </p:cNvCxnSpPr>
          <p:nvPr/>
        </p:nvCxnSpPr>
        <p:spPr bwMode="auto">
          <a:xfrm flipV="1">
            <a:off x="2748598" y="3251095"/>
            <a:ext cx="967423" cy="5397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0" name="Straight Connector 19"/>
          <p:cNvCxnSpPr/>
          <p:nvPr/>
        </p:nvCxnSpPr>
        <p:spPr bwMode="auto">
          <a:xfrm rot="10800000" flipV="1">
            <a:off x="719429" y="3257389"/>
            <a:ext cx="1323664" cy="958563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8145" name="Straight Connector 21"/>
          <p:cNvCxnSpPr>
            <a:cxnSpLocks noChangeShapeType="1"/>
          </p:cNvCxnSpPr>
          <p:nvPr/>
        </p:nvCxnSpPr>
        <p:spPr bwMode="auto">
          <a:xfrm>
            <a:off x="1100138" y="4602269"/>
            <a:ext cx="942975" cy="2698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4" name="Straight Connector 23"/>
          <p:cNvCxnSpPr/>
          <p:nvPr/>
        </p:nvCxnSpPr>
        <p:spPr bwMode="auto">
          <a:xfrm rot="16200000" flipH="1">
            <a:off x="870091" y="4837132"/>
            <a:ext cx="1022338" cy="132366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8147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3639503" y="4805363"/>
            <a:ext cx="275273" cy="639128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28" name="Straight Connector 27"/>
          <p:cNvCxnSpPr/>
          <p:nvPr/>
        </p:nvCxnSpPr>
        <p:spPr bwMode="auto">
          <a:xfrm>
            <a:off x="6286509" y="3400422"/>
            <a:ext cx="1215407" cy="86041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8149" name="Straight Connector 29"/>
          <p:cNvCxnSpPr>
            <a:cxnSpLocks noChangeShapeType="1"/>
          </p:cNvCxnSpPr>
          <p:nvPr/>
        </p:nvCxnSpPr>
        <p:spPr bwMode="auto">
          <a:xfrm flipV="1">
            <a:off x="4477386" y="4602268"/>
            <a:ext cx="1046004" cy="0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48151" name="Straight Connector 33"/>
          <p:cNvCxnSpPr>
            <a:cxnSpLocks noChangeShapeType="1"/>
          </p:cNvCxnSpPr>
          <p:nvPr/>
        </p:nvCxnSpPr>
        <p:spPr bwMode="auto">
          <a:xfrm>
            <a:off x="4164800" y="5019683"/>
            <a:ext cx="1348105" cy="958956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6" name="Straight Connector 35"/>
          <p:cNvCxnSpPr>
            <a:stCxn id="48133" idx="3"/>
            <a:endCxn id="48138" idx="0"/>
          </p:cNvCxnSpPr>
          <p:nvPr/>
        </p:nvCxnSpPr>
        <p:spPr bwMode="auto">
          <a:xfrm>
            <a:off x="4533265" y="1924210"/>
            <a:ext cx="1372553" cy="94726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8153" name="Straight Connector 37"/>
          <p:cNvCxnSpPr>
            <a:cxnSpLocks noChangeShapeType="1"/>
          </p:cNvCxnSpPr>
          <p:nvPr/>
        </p:nvCxnSpPr>
        <p:spPr bwMode="auto">
          <a:xfrm flipV="1">
            <a:off x="5444807" y="3643313"/>
            <a:ext cx="405130" cy="255482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48154" name="TextBox 38"/>
          <p:cNvSpPr txBox="1">
            <a:spLocks noChangeArrowheads="1"/>
          </p:cNvSpPr>
          <p:nvPr/>
        </p:nvSpPr>
        <p:spPr bwMode="auto">
          <a:xfrm>
            <a:off x="4007644" y="11982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48155" name="TextBox 39"/>
          <p:cNvSpPr txBox="1">
            <a:spLocks noChangeArrowheads="1"/>
          </p:cNvSpPr>
          <p:nvPr/>
        </p:nvSpPr>
        <p:spPr bwMode="auto">
          <a:xfrm>
            <a:off x="1650207" y="265737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2</a:t>
            </a:r>
          </a:p>
        </p:txBody>
      </p:sp>
      <p:sp>
        <p:nvSpPr>
          <p:cNvPr id="48156" name="TextBox 40"/>
          <p:cNvSpPr txBox="1">
            <a:spLocks noChangeArrowheads="1"/>
          </p:cNvSpPr>
          <p:nvPr/>
        </p:nvSpPr>
        <p:spPr bwMode="auto">
          <a:xfrm>
            <a:off x="0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4</a:t>
            </a:r>
          </a:p>
        </p:txBody>
      </p:sp>
      <p:sp>
        <p:nvSpPr>
          <p:cNvPr id="48157" name="TextBox 41"/>
          <p:cNvSpPr txBox="1">
            <a:spLocks noChangeArrowheads="1"/>
          </p:cNvSpPr>
          <p:nvPr/>
        </p:nvSpPr>
        <p:spPr bwMode="auto">
          <a:xfrm>
            <a:off x="2200275" y="638164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7</a:t>
            </a:r>
          </a:p>
        </p:txBody>
      </p:sp>
      <p:sp>
        <p:nvSpPr>
          <p:cNvPr id="48158" name="TextBox 42"/>
          <p:cNvSpPr txBox="1">
            <a:spLocks noChangeArrowheads="1"/>
          </p:cNvSpPr>
          <p:nvPr/>
        </p:nvSpPr>
        <p:spPr bwMode="auto">
          <a:xfrm>
            <a:off x="5657850" y="631507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8</a:t>
            </a:r>
          </a:p>
        </p:txBody>
      </p:sp>
      <p:sp>
        <p:nvSpPr>
          <p:cNvPr id="48159" name="TextBox 43"/>
          <p:cNvSpPr txBox="1">
            <a:spLocks noChangeArrowheads="1"/>
          </p:cNvSpPr>
          <p:nvPr/>
        </p:nvSpPr>
        <p:spPr bwMode="auto">
          <a:xfrm>
            <a:off x="8015288" y="435758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6</a:t>
            </a:r>
          </a:p>
        </p:txBody>
      </p:sp>
      <p:sp>
        <p:nvSpPr>
          <p:cNvPr id="48160" name="TextBox 44"/>
          <p:cNvSpPr txBox="1">
            <a:spLocks noChangeArrowheads="1"/>
          </p:cNvSpPr>
          <p:nvPr/>
        </p:nvSpPr>
        <p:spPr bwMode="auto">
          <a:xfrm>
            <a:off x="6286500" y="267176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3</a:t>
            </a:r>
          </a:p>
        </p:txBody>
      </p:sp>
      <p:sp>
        <p:nvSpPr>
          <p:cNvPr id="48161" name="TextBox 45"/>
          <p:cNvSpPr txBox="1">
            <a:spLocks noChangeArrowheads="1"/>
          </p:cNvSpPr>
          <p:nvPr/>
        </p:nvSpPr>
        <p:spPr bwMode="auto">
          <a:xfrm>
            <a:off x="3378994" y="41290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5</a:t>
            </a:r>
          </a:p>
        </p:txBody>
      </p:sp>
      <p:pic>
        <p:nvPicPr>
          <p:cNvPr id="4816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976" y="5181600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1" y="526256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7699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9407" y="526256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9269" y="4344989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7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2024" y="364331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8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3113" y="43719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9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8706" y="348138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1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3457" y="210502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2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9409" y="3535365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3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1" y="2995614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5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1557" y="6315075"/>
            <a:ext cx="7386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6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6315075"/>
            <a:ext cx="738664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3" name="Straight Connector 62"/>
          <p:cNvCxnSpPr/>
          <p:nvPr/>
        </p:nvCxnSpPr>
        <p:spPr bwMode="auto">
          <a:xfrm rot="5400000" flipH="1" flipV="1">
            <a:off x="1564624" y="5836625"/>
            <a:ext cx="304958" cy="65197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8179" name="Straight Connector 70"/>
          <p:cNvCxnSpPr>
            <a:cxnSpLocks noChangeShapeType="1"/>
          </p:cNvCxnSpPr>
          <p:nvPr/>
        </p:nvCxnSpPr>
        <p:spPr bwMode="auto">
          <a:xfrm>
            <a:off x="4510565" y="3251095"/>
            <a:ext cx="1014571" cy="5397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8180" name="Straight Connector 71"/>
          <p:cNvCxnSpPr>
            <a:cxnSpLocks noChangeShapeType="1"/>
          </p:cNvCxnSpPr>
          <p:nvPr/>
        </p:nvCxnSpPr>
        <p:spPr bwMode="auto">
          <a:xfrm flipV="1">
            <a:off x="4533265" y="4156075"/>
            <a:ext cx="597218" cy="44619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8181" name="Straight Connector 74"/>
          <p:cNvCxnSpPr>
            <a:cxnSpLocks noChangeShapeType="1"/>
          </p:cNvCxnSpPr>
          <p:nvPr/>
        </p:nvCxnSpPr>
        <p:spPr bwMode="auto">
          <a:xfrm>
            <a:off x="6317933" y="4602268"/>
            <a:ext cx="93599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8182" name="Straight Connector 77"/>
          <p:cNvCxnSpPr>
            <a:cxnSpLocks noChangeShapeType="1"/>
          </p:cNvCxnSpPr>
          <p:nvPr/>
        </p:nvCxnSpPr>
        <p:spPr bwMode="auto">
          <a:xfrm flipV="1">
            <a:off x="2781777" y="4602269"/>
            <a:ext cx="990123" cy="26988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8183" name="Straight Connector 80"/>
          <p:cNvCxnSpPr>
            <a:cxnSpLocks noChangeShapeType="1"/>
          </p:cNvCxnSpPr>
          <p:nvPr/>
        </p:nvCxnSpPr>
        <p:spPr bwMode="auto">
          <a:xfrm flipV="1">
            <a:off x="2804478" y="5519843"/>
            <a:ext cx="338773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cxnSp>
        <p:nvCxnSpPr>
          <p:cNvPr id="48184" name="Straight Connector 83"/>
          <p:cNvCxnSpPr>
            <a:cxnSpLocks noChangeShapeType="1"/>
          </p:cNvCxnSpPr>
          <p:nvPr/>
        </p:nvCxnSpPr>
        <p:spPr bwMode="auto">
          <a:xfrm flipV="1">
            <a:off x="6286500" y="5519843"/>
            <a:ext cx="392907" cy="491173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</p:spPr>
      </p:cxnSp>
      <p:sp>
        <p:nvSpPr>
          <p:cNvPr id="48185" name="TextBox 86"/>
          <p:cNvSpPr txBox="1">
            <a:spLocks noChangeArrowheads="1"/>
          </p:cNvSpPr>
          <p:nvPr/>
        </p:nvSpPr>
        <p:spPr bwMode="auto">
          <a:xfrm>
            <a:off x="3221832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86" name="TextBox 87"/>
          <p:cNvSpPr txBox="1">
            <a:spLocks noChangeArrowheads="1"/>
          </p:cNvSpPr>
          <p:nvPr/>
        </p:nvSpPr>
        <p:spPr bwMode="auto">
          <a:xfrm>
            <a:off x="4557713" y="145732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87" name="TextBox 88"/>
          <p:cNvSpPr txBox="1">
            <a:spLocks noChangeArrowheads="1"/>
          </p:cNvSpPr>
          <p:nvPr/>
        </p:nvSpPr>
        <p:spPr bwMode="auto">
          <a:xfrm>
            <a:off x="1493044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88" name="TextBox 89"/>
          <p:cNvSpPr txBox="1">
            <a:spLocks noChangeArrowheads="1"/>
          </p:cNvSpPr>
          <p:nvPr/>
        </p:nvSpPr>
        <p:spPr bwMode="auto">
          <a:xfrm>
            <a:off x="6286500" y="29812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89" name="TextBox 90"/>
          <p:cNvSpPr txBox="1">
            <a:spLocks noChangeArrowheads="1"/>
          </p:cNvSpPr>
          <p:nvPr/>
        </p:nvSpPr>
        <p:spPr bwMode="auto">
          <a:xfrm>
            <a:off x="188595" y="4873944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0" name="TextBox 91"/>
          <p:cNvSpPr txBox="1">
            <a:spLocks noChangeArrowheads="1"/>
          </p:cNvSpPr>
          <p:nvPr/>
        </p:nvSpPr>
        <p:spPr bwMode="auto">
          <a:xfrm>
            <a:off x="4321969" y="48433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1" name="TextBox 92"/>
          <p:cNvSpPr txBox="1">
            <a:spLocks noChangeArrowheads="1"/>
          </p:cNvSpPr>
          <p:nvPr/>
        </p:nvSpPr>
        <p:spPr bwMode="auto">
          <a:xfrm>
            <a:off x="7543800" y="492432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2" name="TextBox 93"/>
          <p:cNvSpPr txBox="1">
            <a:spLocks noChangeArrowheads="1"/>
          </p:cNvSpPr>
          <p:nvPr/>
        </p:nvSpPr>
        <p:spPr bwMode="auto">
          <a:xfrm>
            <a:off x="4418013" y="456628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3" name="TextBox 94"/>
          <p:cNvSpPr txBox="1">
            <a:spLocks noChangeArrowheads="1"/>
          </p:cNvSpPr>
          <p:nvPr/>
        </p:nvSpPr>
        <p:spPr bwMode="auto">
          <a:xfrm>
            <a:off x="972662" y="424423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4" name="TextBox 95"/>
          <p:cNvSpPr txBox="1">
            <a:spLocks noChangeArrowheads="1"/>
          </p:cNvSpPr>
          <p:nvPr/>
        </p:nvSpPr>
        <p:spPr bwMode="auto">
          <a:xfrm>
            <a:off x="1571625" y="61387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5" name="TextBox 96"/>
          <p:cNvSpPr txBox="1">
            <a:spLocks noChangeArrowheads="1"/>
          </p:cNvSpPr>
          <p:nvPr/>
        </p:nvSpPr>
        <p:spPr bwMode="auto">
          <a:xfrm>
            <a:off x="3300413" y="477678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6" name="TextBox 97"/>
          <p:cNvSpPr txBox="1">
            <a:spLocks noChangeArrowheads="1"/>
          </p:cNvSpPr>
          <p:nvPr/>
        </p:nvSpPr>
        <p:spPr bwMode="auto">
          <a:xfrm>
            <a:off x="5815013" y="356235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7" name="TextBox 98"/>
          <p:cNvSpPr txBox="1">
            <a:spLocks noChangeArrowheads="1"/>
          </p:cNvSpPr>
          <p:nvPr/>
        </p:nvSpPr>
        <p:spPr bwMode="auto">
          <a:xfrm>
            <a:off x="6113622" y="609018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8" name="TextBox 99"/>
          <p:cNvSpPr txBox="1">
            <a:spLocks noChangeArrowheads="1"/>
          </p:cNvSpPr>
          <p:nvPr/>
        </p:nvSpPr>
        <p:spPr bwMode="auto">
          <a:xfrm>
            <a:off x="1933099" y="3517371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199" name="TextBox 100"/>
          <p:cNvSpPr txBox="1">
            <a:spLocks noChangeArrowheads="1"/>
          </p:cNvSpPr>
          <p:nvPr/>
        </p:nvSpPr>
        <p:spPr bwMode="auto">
          <a:xfrm>
            <a:off x="2703195" y="2900257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0000FF"/>
                </a:solidFill>
                <a:latin typeface="+mn-lt"/>
              </a:rPr>
              <a:t>DP</a:t>
            </a:r>
          </a:p>
        </p:txBody>
      </p:sp>
      <p:sp>
        <p:nvSpPr>
          <p:cNvPr id="48200" name="TextBox 101"/>
          <p:cNvSpPr txBox="1">
            <a:spLocks noChangeArrowheads="1"/>
          </p:cNvSpPr>
          <p:nvPr/>
        </p:nvSpPr>
        <p:spPr bwMode="auto">
          <a:xfrm>
            <a:off x="2011680" y="252962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8201" name="TextBox 102"/>
          <p:cNvSpPr txBox="1">
            <a:spLocks noChangeArrowheads="1"/>
          </p:cNvSpPr>
          <p:nvPr/>
        </p:nvSpPr>
        <p:spPr bwMode="auto">
          <a:xfrm>
            <a:off x="3143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8202" name="TextBox 103"/>
          <p:cNvSpPr txBox="1">
            <a:spLocks noChangeArrowheads="1"/>
          </p:cNvSpPr>
          <p:nvPr/>
        </p:nvSpPr>
        <p:spPr bwMode="auto">
          <a:xfrm>
            <a:off x="4086225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8203" name="TextBox 104"/>
          <p:cNvSpPr txBox="1">
            <a:spLocks noChangeArrowheads="1"/>
          </p:cNvSpPr>
          <p:nvPr/>
        </p:nvSpPr>
        <p:spPr bwMode="auto">
          <a:xfrm>
            <a:off x="7622382" y="3886200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8204" name="TextBox 105"/>
          <p:cNvSpPr txBox="1">
            <a:spLocks noChangeArrowheads="1"/>
          </p:cNvSpPr>
          <p:nvPr/>
        </p:nvSpPr>
        <p:spPr bwMode="auto">
          <a:xfrm>
            <a:off x="5815013" y="2509839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8205" name="TextBox 106"/>
          <p:cNvSpPr txBox="1">
            <a:spLocks noChangeArrowheads="1"/>
          </p:cNvSpPr>
          <p:nvPr/>
        </p:nvSpPr>
        <p:spPr bwMode="auto">
          <a:xfrm>
            <a:off x="5029200" y="5976832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sp>
        <p:nvSpPr>
          <p:cNvPr id="48206" name="TextBox 107"/>
          <p:cNvSpPr txBox="1">
            <a:spLocks noChangeArrowheads="1"/>
          </p:cNvSpPr>
          <p:nvPr/>
        </p:nvSpPr>
        <p:spPr bwMode="auto">
          <a:xfrm>
            <a:off x="1697355" y="5473065"/>
            <a:ext cx="628650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solidFill>
                  <a:srgbClr val="66FF33"/>
                </a:solidFill>
                <a:latin typeface="+mn-lt"/>
              </a:rPr>
              <a:t>RP</a:t>
            </a:r>
          </a:p>
        </p:txBody>
      </p:sp>
      <p:pic>
        <p:nvPicPr>
          <p:cNvPr id="48207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" y="6584950"/>
            <a:ext cx="562293" cy="48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2" name="Straight Connector 81"/>
          <p:cNvCxnSpPr/>
          <p:nvPr/>
        </p:nvCxnSpPr>
        <p:spPr bwMode="auto">
          <a:xfrm flipV="1">
            <a:off x="876583" y="6571474"/>
            <a:ext cx="144946" cy="2544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pic>
        <p:nvPicPr>
          <p:cNvPr id="48209" name="Picture 148" descr="p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19419" y="5484186"/>
            <a:ext cx="562293" cy="48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5" name="Straight Connector 84"/>
          <p:cNvCxnSpPr>
            <a:endCxn id="48165" idx="3"/>
          </p:cNvCxnSpPr>
          <p:nvPr/>
        </p:nvCxnSpPr>
        <p:spPr bwMode="auto">
          <a:xfrm rot="10800000">
            <a:off x="7418072" y="5518946"/>
            <a:ext cx="201367" cy="2071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sp>
        <p:nvSpPr>
          <p:cNvPr id="48211" name="TextBox 109"/>
          <p:cNvSpPr txBox="1">
            <a:spLocks noChangeArrowheads="1"/>
          </p:cNvSpPr>
          <p:nvPr/>
        </p:nvSpPr>
        <p:spPr bwMode="auto">
          <a:xfrm>
            <a:off x="0" y="6557964"/>
            <a:ext cx="47148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>
                <a:latin typeface="+mn-lt"/>
              </a:rPr>
              <a:t>S</a:t>
            </a:r>
          </a:p>
        </p:txBody>
      </p:sp>
      <p:sp>
        <p:nvSpPr>
          <p:cNvPr id="48212" name="TextBox 110"/>
          <p:cNvSpPr txBox="1">
            <a:spLocks noChangeArrowheads="1"/>
          </p:cNvSpPr>
          <p:nvPr/>
        </p:nvSpPr>
        <p:spPr bwMode="auto">
          <a:xfrm>
            <a:off x="8169488" y="5471591"/>
            <a:ext cx="550068" cy="37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dirty="0" smtClean="0">
                <a:latin typeface="+mn-lt"/>
              </a:rPr>
              <a:t>S’</a:t>
            </a:r>
            <a:endParaRPr lang="en-US" dirty="0">
              <a:latin typeface="+mn-lt"/>
            </a:endParaRPr>
          </a:p>
        </p:txBody>
      </p:sp>
      <p:sp>
        <p:nvSpPr>
          <p:cNvPr id="48213" name="TextBox 85"/>
          <p:cNvSpPr txBox="1">
            <a:spLocks noChangeArrowheads="1"/>
          </p:cNvSpPr>
          <p:nvPr/>
        </p:nvSpPr>
        <p:spPr bwMode="auto">
          <a:xfrm>
            <a:off x="5579269" y="1538289"/>
            <a:ext cx="4323715" cy="93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marL="382059" indent="-382059" algn="l">
              <a:buFont typeface="Arial" pitchFamily="34" charset="0"/>
              <a:buAutoNum type="arabicPeriod" startAt="7"/>
            </a:pPr>
            <a:r>
              <a:rPr lang="en-US" dirty="0" smtClean="0">
                <a:latin typeface="+mn-lt"/>
              </a:rPr>
              <a:t>Note:  S’ directly sends to </a:t>
            </a:r>
            <a:r>
              <a:rPr lang="en-US" dirty="0">
                <a:latin typeface="+mn-lt"/>
              </a:rPr>
              <a:t>S</a:t>
            </a:r>
          </a:p>
          <a:p>
            <a:pPr marL="891471" lvl="1" indent="-382059" algn="l"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Packet follows reverse path “seeded” by flooding</a:t>
            </a:r>
          </a:p>
        </p:txBody>
      </p:sp>
      <p:cxnSp>
        <p:nvCxnSpPr>
          <p:cNvPr id="87" name="Straight Connector 31"/>
          <p:cNvCxnSpPr>
            <a:cxnSpLocks noChangeShapeType="1"/>
            <a:stCxn id="48176" idx="0"/>
            <a:endCxn id="48140" idx="3"/>
          </p:cNvCxnSpPr>
          <p:nvPr/>
        </p:nvCxnSpPr>
        <p:spPr bwMode="auto">
          <a:xfrm rot="16200000" flipV="1">
            <a:off x="6397270" y="5899349"/>
            <a:ext cx="304958" cy="526495"/>
          </a:xfrm>
          <a:prstGeom prst="line">
            <a:avLst/>
          </a:prstGeom>
          <a:noFill/>
          <a:ln w="57150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91" name="Straight Connector 90"/>
          <p:cNvCxnSpPr>
            <a:endCxn id="48165" idx="0"/>
          </p:cNvCxnSpPr>
          <p:nvPr/>
        </p:nvCxnSpPr>
        <p:spPr bwMode="auto">
          <a:xfrm rot="10800000" flipV="1">
            <a:off x="7048739" y="4857757"/>
            <a:ext cx="495079" cy="40480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cxnSp>
        <p:nvCxnSpPr>
          <p:cNvPr id="48141" name="Straight Connector 13"/>
          <p:cNvCxnSpPr>
            <a:cxnSpLocks noChangeShapeType="1"/>
          </p:cNvCxnSpPr>
          <p:nvPr/>
        </p:nvCxnSpPr>
        <p:spPr bwMode="auto">
          <a:xfrm>
            <a:off x="2707525" y="3481385"/>
            <a:ext cx="1136807" cy="867197"/>
          </a:xfrm>
          <a:prstGeom prst="line">
            <a:avLst/>
          </a:prstGeom>
          <a:noFill/>
          <a:ln w="57150" algn="ctr">
            <a:solidFill>
              <a:srgbClr val="66FF33"/>
            </a:solidFill>
            <a:round/>
            <a:headEnd/>
            <a:tailEnd/>
          </a:ln>
        </p:spPr>
      </p:cxnSp>
      <p:pic>
        <p:nvPicPr>
          <p:cNvPr id="48174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6074" y="3664904"/>
            <a:ext cx="7386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8" name="Straight Connector 97"/>
          <p:cNvCxnSpPr>
            <a:stCxn id="48134" idx="0"/>
            <a:endCxn id="48133" idx="1"/>
          </p:cNvCxnSpPr>
          <p:nvPr/>
        </p:nvCxnSpPr>
        <p:spPr bwMode="auto">
          <a:xfrm rot="5400000" flipH="1" flipV="1">
            <a:off x="2624218" y="1723787"/>
            <a:ext cx="947260" cy="1348105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round/>
            <a:headEnd type="triangl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cxnSp>
      <p:pic>
        <p:nvPicPr>
          <p:cNvPr id="48170" name="Picture 78" descr="clo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8926" y="2078039"/>
            <a:ext cx="738664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07928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88621" y="529591"/>
            <a:ext cx="9358154" cy="1034521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solidFill>
                  <a:srgbClr val="800000"/>
                </a:solidFill>
                <a:ea typeface="宋体" pitchFamily="2" charset="-122"/>
              </a:rPr>
              <a:t>Sending Packets</a:t>
            </a:r>
            <a:endParaRPr lang="en-US" altLang="zh-CN" dirty="0">
              <a:solidFill>
                <a:srgbClr val="800000"/>
              </a:solidFill>
              <a:ea typeface="宋体" pitchFamily="2" charset="-122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1619251"/>
            <a:ext cx="9886950" cy="6073139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Two cases to consider</a:t>
            </a:r>
          </a:p>
          <a:p>
            <a:pPr marL="644493" indent="-514350" eaLnBrk="1" hangingPunct="1">
              <a:buFont typeface="+mj-lt"/>
              <a:buAutoNum type="arabicPeriod"/>
            </a:pPr>
            <a:r>
              <a:rPr lang="en-US" altLang="zh-CN" sz="2800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Multiple senders connected to the same wires (hubs)</a:t>
            </a:r>
          </a:p>
          <a:p>
            <a:pPr marL="644493" indent="-514350" eaLnBrk="1" hangingPunct="1">
              <a:buFont typeface="+mj-lt"/>
              <a:buAutoNum type="arabicPeriod"/>
            </a:pPr>
            <a:r>
              <a:rPr lang="en-US" altLang="zh-CN" sz="2800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Single sender on each wire (switches/bridges)</a:t>
            </a:r>
          </a:p>
          <a:p>
            <a:pPr eaLnBrk="1" hangingPunct="1"/>
            <a:r>
              <a:rPr lang="en-US" altLang="zh-CN" sz="2800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Most modern networks are in category 2.</a:t>
            </a:r>
          </a:p>
          <a:p>
            <a:pPr eaLnBrk="1" hangingPunct="1"/>
            <a:r>
              <a:rPr lang="en-US" altLang="zh-CN" sz="2800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The main difference between 1 and 2 is that in 1 we need to deal with collisions, </a:t>
            </a:r>
            <a:r>
              <a:rPr lang="en-US" altLang="zh-CN" sz="2800" i="1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i.e.,</a:t>
            </a:r>
            <a:r>
              <a:rPr lang="en-US" altLang="zh-CN" sz="2800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 implement a </a:t>
            </a:r>
            <a:r>
              <a:rPr lang="en-US" altLang="zh-CN" sz="2800" i="1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multiple access protocol</a:t>
            </a:r>
          </a:p>
          <a:p>
            <a:pPr eaLnBrk="1" hangingPunct="1"/>
            <a:r>
              <a:rPr lang="en-US" altLang="zh-CN" sz="2800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Two main family of multiple access protocols</a:t>
            </a:r>
          </a:p>
          <a:p>
            <a:pPr marL="644493" indent="-514350" eaLnBrk="1" hangingPunct="1">
              <a:buFont typeface="+mj-lt"/>
              <a:buAutoNum type="arabicPeriod"/>
            </a:pPr>
            <a:r>
              <a:rPr lang="en-US" altLang="zh-CN" sz="2400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Avoid collisions altogether</a:t>
            </a:r>
          </a:p>
          <a:p>
            <a:pPr marL="1022230" lvl="1" indent="-514350" eaLnBrk="1" hangingPunct="1"/>
            <a:r>
              <a:rPr lang="en-US" altLang="zh-CN" sz="2000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Time &amp; frequency division, polling, token passing</a:t>
            </a:r>
          </a:p>
          <a:p>
            <a:pPr marL="644493" indent="-514350" eaLnBrk="1" hangingPunct="1">
              <a:buFont typeface="+mj-lt"/>
              <a:buAutoNum type="arabicPeriod"/>
            </a:pPr>
            <a:r>
              <a:rPr lang="en-US" altLang="zh-CN" sz="2400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Detect and recover from collisions</a:t>
            </a:r>
          </a:p>
          <a:p>
            <a:pPr marL="1022230" lvl="1" indent="-514350" eaLnBrk="1" hangingPunct="1"/>
            <a:r>
              <a:rPr lang="en-US" altLang="zh-CN" sz="2000" dirty="0" smtClean="0">
                <a:solidFill>
                  <a:srgbClr val="000000"/>
                </a:solidFill>
                <a:ea typeface="宋体" pitchFamily="2" charset="-122"/>
                <a:cs typeface="Times New Roman" pitchFamily="18" charset="0"/>
              </a:rPr>
              <a:t>Carrier sense multiple access/collision detection  (CSMA/CD)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461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solidFill>
                  <a:srgbClr val="990000"/>
                </a:solidFill>
                <a:ea typeface="宋体" pitchFamily="2" charset="-122"/>
              </a:rPr>
              <a:t>Multiple Access Options</a:t>
            </a:r>
            <a:r>
              <a:rPr lang="en-US" altLang="zh-CN" sz="5300" dirty="0" smtClean="0">
                <a:solidFill>
                  <a:srgbClr val="990000"/>
                </a:solidFill>
                <a:ea typeface="宋体" pitchFamily="2" charset="-122"/>
              </a:rPr>
              <a:t> 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320152" eaLnBrk="1" hangingPunct="1">
              <a:lnSpc>
                <a:spcPct val="110000"/>
              </a:lnSpc>
              <a:defRPr/>
            </a:pPr>
            <a:r>
              <a:rPr lang="en-US" altLang="zh-CN" sz="2700" dirty="0" smtClean="0">
                <a:ea typeface="宋体" pitchFamily="2" charset="-122"/>
                <a:cs typeface="Times New Roman" pitchFamily="18" charset="0"/>
              </a:rPr>
              <a:t>Deterministic (proactive)</a:t>
            </a:r>
          </a:p>
          <a:p>
            <a:pPr marL="445736" lvl="1" indent="320152" eaLnBrk="1" hangingPunct="1">
              <a:lnSpc>
                <a:spcPct val="110000"/>
              </a:lnSpc>
              <a:defRPr/>
            </a:pPr>
            <a:r>
              <a:rPr lang="en-US" altLang="zh-CN" b="1" i="1" dirty="0" smtClean="0">
                <a:ea typeface="宋体" pitchFamily="2" charset="-122"/>
                <a:cs typeface="Times New Roman" pitchFamily="18" charset="0"/>
              </a:rPr>
              <a:t>Statically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 partition the channel</a:t>
            </a:r>
          </a:p>
          <a:p>
            <a:pPr marL="891471" lvl="2" indent="320152" eaLnBrk="1" hangingPunct="1">
              <a:lnSpc>
                <a:spcPct val="110000"/>
              </a:lnSpc>
              <a:defRPr/>
            </a:pPr>
            <a:r>
              <a:rPr lang="en-US" altLang="zh-CN" sz="2200" dirty="0" smtClean="0">
                <a:ea typeface="宋体" pitchFamily="2" charset="-122"/>
                <a:cs typeface="Times New Roman" pitchFamily="18" charset="0"/>
              </a:rPr>
              <a:t>TDMA (time), FDMA (frequency), </a:t>
            </a:r>
          </a:p>
          <a:p>
            <a:pPr marL="891471" lvl="2" indent="320152" eaLnBrk="1" hangingPunct="1">
              <a:lnSpc>
                <a:spcPct val="110000"/>
              </a:lnSpc>
              <a:buNone/>
              <a:defRPr/>
            </a:pPr>
            <a:r>
              <a:rPr lang="en-US" altLang="zh-CN" sz="2200" dirty="0" smtClean="0">
                <a:ea typeface="宋体" pitchFamily="2" charset="-122"/>
                <a:cs typeface="Times New Roman" pitchFamily="18" charset="0"/>
              </a:rPr>
              <a:t>CDMA (code)</a:t>
            </a:r>
          </a:p>
          <a:p>
            <a:pPr marL="445736" lvl="1" indent="320152" eaLnBrk="1" hangingPunct="1">
              <a:lnSpc>
                <a:spcPct val="110000"/>
              </a:lnSpc>
              <a:defRPr/>
            </a:pPr>
            <a:r>
              <a:rPr lang="en-US" altLang="zh-CN" b="1" i="1" dirty="0" smtClean="0">
                <a:ea typeface="宋体" pitchFamily="2" charset="-122"/>
              </a:rPr>
              <a:t>Dynamically </a:t>
            </a:r>
            <a:r>
              <a:rPr lang="en-US" altLang="zh-CN" dirty="0" smtClean="0">
                <a:ea typeface="宋体" pitchFamily="2" charset="-122"/>
              </a:rPr>
              <a:t>control channel access </a:t>
            </a:r>
            <a:r>
              <a:rPr lang="en-US" altLang="zh-CN" b="1" i="1" dirty="0" smtClean="0">
                <a:ea typeface="宋体" pitchFamily="2" charset="-122"/>
              </a:rPr>
              <a:t>prior</a:t>
            </a:r>
            <a:r>
              <a:rPr lang="en-US" altLang="zh-CN" dirty="0" smtClean="0">
                <a:ea typeface="宋体" pitchFamily="2" charset="-122"/>
              </a:rPr>
              <a:t> to transmissions</a:t>
            </a:r>
          </a:p>
          <a:p>
            <a:pPr marL="891471" lvl="2" indent="320152" eaLnBrk="1" hangingPunct="1">
              <a:lnSpc>
                <a:spcPct val="110000"/>
              </a:lnSpc>
              <a:defRPr/>
            </a:pPr>
            <a:r>
              <a:rPr lang="en-US" altLang="zh-CN" sz="2200" dirty="0" smtClean="0">
                <a:ea typeface="宋体" pitchFamily="2" charset="-122"/>
              </a:rPr>
              <a:t>Scheduler or arbiter (802.11 AP), token-based (token ring)</a:t>
            </a:r>
            <a:endParaRPr lang="en-US" altLang="zh-CN" sz="2700" dirty="0" smtClean="0">
              <a:ea typeface="宋体" pitchFamily="2" charset="-122"/>
            </a:endParaRPr>
          </a:p>
          <a:p>
            <a:pPr marL="0" indent="320152" eaLnBrk="1" hangingPunct="1">
              <a:lnSpc>
                <a:spcPct val="110000"/>
              </a:lnSpc>
              <a:defRPr/>
            </a:pPr>
            <a:r>
              <a:rPr lang="en-US" altLang="zh-CN" sz="2700" dirty="0" smtClean="0">
                <a:ea typeface="宋体" pitchFamily="2" charset="-122"/>
                <a:cs typeface="Times New Roman" pitchFamily="18" charset="0"/>
              </a:rPr>
              <a:t>Probabilistic(reactive)</a:t>
            </a:r>
          </a:p>
          <a:p>
            <a:pPr marL="445736" lvl="1" indent="320152" eaLnBrk="1" hangingPunct="1">
              <a:lnSpc>
                <a:spcPct val="110000"/>
              </a:lnSpc>
              <a:defRPr/>
            </a:pP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Transmit at will, and “fix” if it fails</a:t>
            </a:r>
          </a:p>
          <a:p>
            <a:pPr marL="891471" lvl="2" indent="320152" eaLnBrk="1" hangingPunct="1">
              <a:lnSpc>
                <a:spcPct val="110000"/>
              </a:lnSpc>
              <a:defRPr/>
            </a:pPr>
            <a:r>
              <a:rPr lang="en-US" altLang="zh-CN" sz="2200" dirty="0" smtClean="0">
                <a:ea typeface="宋体" pitchFamily="2" charset="-122"/>
                <a:cs typeface="Times New Roman" pitchFamily="18" charset="0"/>
              </a:rPr>
              <a:t>Failure = </a:t>
            </a:r>
            <a:r>
              <a:rPr lang="en-US" altLang="zh-CN" sz="2200" dirty="0" smtClean="0">
                <a:ea typeface="宋体" pitchFamily="2" charset="-122"/>
              </a:rPr>
              <a:t>collision, </a:t>
            </a:r>
            <a:r>
              <a:rPr lang="en-US" altLang="zh-CN" sz="2200" i="1" dirty="0" smtClean="0">
                <a:ea typeface="宋体" pitchFamily="2" charset="-122"/>
              </a:rPr>
              <a:t>i.e., </a:t>
            </a:r>
            <a:r>
              <a:rPr lang="en-US" altLang="zh-CN" sz="2200" dirty="0" smtClean="0">
                <a:ea typeface="宋体" pitchFamily="2" charset="-122"/>
              </a:rPr>
              <a:t>simultaneous transmissions</a:t>
            </a:r>
          </a:p>
          <a:p>
            <a:pPr marL="891471" lvl="2" indent="320152" eaLnBrk="1" hangingPunct="1">
              <a:lnSpc>
                <a:spcPct val="110000"/>
              </a:lnSpc>
              <a:defRPr/>
            </a:pPr>
            <a:r>
              <a:rPr lang="en-US" altLang="zh-CN" sz="2200" dirty="0" smtClean="0">
                <a:ea typeface="宋体" pitchFamily="2" charset="-122"/>
              </a:rPr>
              <a:t>Recovery scheme is triggered when </a:t>
            </a:r>
            <a:r>
              <a:rPr lang="en-US" altLang="zh-CN" sz="2200" i="1" dirty="0" smtClean="0">
                <a:ea typeface="宋体" pitchFamily="2" charset="-122"/>
              </a:rPr>
              <a:t>detecting </a:t>
            </a:r>
          </a:p>
          <a:p>
            <a:pPr marL="891471" lvl="2" indent="320152" eaLnBrk="1" hangingPunct="1">
              <a:lnSpc>
                <a:spcPct val="110000"/>
              </a:lnSpc>
              <a:buNone/>
              <a:defRPr/>
            </a:pPr>
            <a:r>
              <a:rPr lang="en-US" altLang="zh-CN" sz="2200" dirty="0" smtClean="0">
                <a:ea typeface="宋体" pitchFamily="2" charset="-122"/>
              </a:rPr>
              <a:t>collisions (</a:t>
            </a:r>
            <a:r>
              <a:rPr lang="en-US" altLang="zh-CN" sz="2200" i="1" dirty="0" smtClean="0">
                <a:ea typeface="宋体" pitchFamily="2" charset="-122"/>
              </a:rPr>
              <a:t>e.g.,</a:t>
            </a:r>
            <a:r>
              <a:rPr lang="en-US" altLang="zh-CN" sz="2200" dirty="0" smtClean="0">
                <a:ea typeface="宋体" pitchFamily="2" charset="-122"/>
              </a:rPr>
              <a:t> Ethernet exponential </a:t>
            </a:r>
            <a:r>
              <a:rPr lang="en-US" altLang="zh-CN" sz="2200" dirty="0" err="1" smtClean="0">
                <a:ea typeface="宋体" pitchFamily="2" charset="-122"/>
              </a:rPr>
              <a:t>backoff</a:t>
            </a:r>
            <a:r>
              <a:rPr lang="en-US" altLang="zh-CN" sz="2200" dirty="0" smtClean="0">
                <a:ea typeface="宋体" pitchFamily="2" charset="-122"/>
              </a:rPr>
              <a:t>)</a:t>
            </a:r>
          </a:p>
          <a:p>
            <a:pPr marL="0" indent="256032" eaLnBrk="1" hangingPunct="1">
              <a:lnSpc>
                <a:spcPct val="110000"/>
              </a:lnSpc>
              <a:defRPr/>
            </a:pPr>
            <a:r>
              <a:rPr lang="en-US" altLang="zh-CN" sz="2700" dirty="0" smtClean="0"/>
              <a:t>Goals:   simplicity, simplicity, simplicity, and oh yes</a:t>
            </a:r>
          </a:p>
          <a:p>
            <a:pPr marL="0" indent="256032" eaLnBrk="1" hangingPunct="1">
              <a:lnSpc>
                <a:spcPct val="110000"/>
              </a:lnSpc>
              <a:buNone/>
              <a:defRPr/>
            </a:pPr>
            <a:r>
              <a:rPr lang="en-US" altLang="zh-CN" sz="2700" dirty="0" smtClean="0"/>
              <a:t>maybe also </a:t>
            </a:r>
            <a:r>
              <a:rPr lang="en-US" altLang="zh-CN" sz="2700" dirty="0" smtClean="0">
                <a:solidFill>
                  <a:srgbClr val="000000"/>
                </a:solidFill>
              </a:rPr>
              <a:t>efficiency and fairness</a:t>
            </a:r>
          </a:p>
          <a:p>
            <a:pPr marL="447505" lvl="1" indent="60139" eaLnBrk="1" hangingPunct="1">
              <a:buNone/>
              <a:defRPr/>
            </a:pPr>
            <a:endParaRPr lang="en-US" altLang="zh-CN" sz="2700" dirty="0" smtClean="0">
              <a:ea typeface="宋体" pitchFamily="2" charset="-122"/>
            </a:endParaRPr>
          </a:p>
          <a:p>
            <a:pPr marL="0" indent="320152" eaLnBrk="1" hangingPunct="1">
              <a:buNone/>
              <a:defRPr/>
            </a:pPr>
            <a:endParaRPr lang="en-US" altLang="zh-CN" sz="2700" b="1" i="1" dirty="0" smtClean="0">
              <a:solidFill>
                <a:srgbClr val="000000"/>
              </a:solidFill>
              <a:ea typeface="宋体" pitchFamily="2" charset="-122"/>
            </a:endParaRPr>
          </a:p>
        </p:txBody>
      </p:sp>
      <p:grpSp>
        <p:nvGrpSpPr>
          <p:cNvPr id="3" name="Group 29"/>
          <p:cNvGrpSpPr/>
          <p:nvPr/>
        </p:nvGrpSpPr>
        <p:grpSpPr>
          <a:xfrm>
            <a:off x="6848793" y="1682222"/>
            <a:ext cx="2456974" cy="1207240"/>
            <a:chOff x="6226175" y="1484313"/>
            <a:chExt cx="2233613" cy="1065212"/>
          </a:xfrm>
        </p:grpSpPr>
        <p:sp>
          <p:nvSpPr>
            <p:cNvPr id="17416" name="Line 6"/>
            <p:cNvSpPr>
              <a:spLocks noChangeShapeType="1"/>
            </p:cNvSpPr>
            <p:nvPr/>
          </p:nvSpPr>
          <p:spPr bwMode="auto">
            <a:xfrm>
              <a:off x="6597650" y="2032000"/>
              <a:ext cx="150495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Line 11"/>
            <p:cNvSpPr>
              <a:spLocks noChangeShapeType="1"/>
            </p:cNvSpPr>
            <p:nvPr/>
          </p:nvSpPr>
          <p:spPr bwMode="auto">
            <a:xfrm>
              <a:off x="6411913" y="1666875"/>
              <a:ext cx="185737" cy="3651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12"/>
            <p:cNvSpPr>
              <a:spLocks noChangeShapeType="1"/>
            </p:cNvSpPr>
            <p:nvPr/>
          </p:nvSpPr>
          <p:spPr bwMode="auto">
            <a:xfrm flipV="1">
              <a:off x="6411913" y="2032000"/>
              <a:ext cx="185737" cy="3651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13"/>
            <p:cNvSpPr>
              <a:spLocks noChangeShapeType="1"/>
            </p:cNvSpPr>
            <p:nvPr/>
          </p:nvSpPr>
          <p:spPr bwMode="auto">
            <a:xfrm flipH="1">
              <a:off x="8102600" y="1620838"/>
              <a:ext cx="123825" cy="411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14"/>
            <p:cNvSpPr>
              <a:spLocks noChangeShapeType="1"/>
            </p:cNvSpPr>
            <p:nvPr/>
          </p:nvSpPr>
          <p:spPr bwMode="auto">
            <a:xfrm flipH="1" flipV="1">
              <a:off x="8086725" y="2016125"/>
              <a:ext cx="187325" cy="3651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24"/>
            <p:cNvSpPr>
              <a:spLocks noChangeShapeType="1"/>
            </p:cNvSpPr>
            <p:nvPr/>
          </p:nvSpPr>
          <p:spPr bwMode="auto">
            <a:xfrm flipH="1">
              <a:off x="8086725" y="2032000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Line 25"/>
            <p:cNvSpPr>
              <a:spLocks noChangeShapeType="1"/>
            </p:cNvSpPr>
            <p:nvPr/>
          </p:nvSpPr>
          <p:spPr bwMode="auto">
            <a:xfrm>
              <a:off x="6288088" y="2032000"/>
              <a:ext cx="3095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4" name="Oval 4"/>
            <p:cNvSpPr>
              <a:spLocks noChangeArrowheads="1"/>
            </p:cNvSpPr>
            <p:nvPr/>
          </p:nvSpPr>
          <p:spPr bwMode="auto">
            <a:xfrm>
              <a:off x="6226175" y="1939925"/>
              <a:ext cx="185738" cy="182563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9" name="Oval 9"/>
            <p:cNvSpPr>
              <a:spLocks noChangeArrowheads="1"/>
            </p:cNvSpPr>
            <p:nvPr/>
          </p:nvSpPr>
          <p:spPr bwMode="auto">
            <a:xfrm>
              <a:off x="8164513" y="1500188"/>
              <a:ext cx="185737" cy="182562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Oval 7"/>
            <p:cNvSpPr>
              <a:spLocks noChangeArrowheads="1"/>
            </p:cNvSpPr>
            <p:nvPr/>
          </p:nvSpPr>
          <p:spPr bwMode="auto">
            <a:xfrm>
              <a:off x="6288088" y="1484313"/>
              <a:ext cx="185737" cy="18256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0" name="Oval 10"/>
            <p:cNvSpPr>
              <a:spLocks noChangeArrowheads="1"/>
            </p:cNvSpPr>
            <p:nvPr/>
          </p:nvSpPr>
          <p:spPr bwMode="auto">
            <a:xfrm>
              <a:off x="8226425" y="2305050"/>
              <a:ext cx="185738" cy="1825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5" name="Oval 5"/>
            <p:cNvSpPr>
              <a:spLocks noChangeArrowheads="1"/>
            </p:cNvSpPr>
            <p:nvPr/>
          </p:nvSpPr>
          <p:spPr bwMode="auto">
            <a:xfrm>
              <a:off x="8274050" y="1939925"/>
              <a:ext cx="185738" cy="182563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Oval 8"/>
            <p:cNvSpPr>
              <a:spLocks noChangeArrowheads="1"/>
            </p:cNvSpPr>
            <p:nvPr/>
          </p:nvSpPr>
          <p:spPr bwMode="auto">
            <a:xfrm>
              <a:off x="6288088" y="2366963"/>
              <a:ext cx="185737" cy="182562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" name="Rectangle 52"/>
          <p:cNvSpPr/>
          <p:nvPr/>
        </p:nvSpPr>
        <p:spPr bwMode="auto">
          <a:xfrm>
            <a:off x="7247046" y="2139228"/>
            <a:ext cx="158418" cy="163218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18824" eaLnBrk="1" hangingPunct="1"/>
            <a:endParaRPr lang="en-US" sz="2000" b="1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414686" y="2139228"/>
            <a:ext cx="158418" cy="163218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18824" eaLnBrk="1" hangingPunct="1"/>
            <a:endParaRPr lang="en-US" sz="2000" b="1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582326" y="2139228"/>
            <a:ext cx="158418" cy="16321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18824" eaLnBrk="1" hangingPunct="1"/>
            <a:endParaRPr lang="en-US" sz="2000" b="1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749966" y="2139228"/>
            <a:ext cx="158418" cy="163218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18824" eaLnBrk="1" hangingPunct="1"/>
            <a:endParaRPr lang="en-US" sz="2000" b="1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917606" y="2139228"/>
            <a:ext cx="158418" cy="163218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18824" eaLnBrk="1" hangingPunct="1"/>
            <a:endParaRPr lang="en-US" sz="2000" b="1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8085246" y="2139228"/>
            <a:ext cx="158418" cy="16321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18824" eaLnBrk="1" hangingPunct="1"/>
            <a:endParaRPr lang="en-US" sz="2000" b="1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8252886" y="2139228"/>
            <a:ext cx="158418" cy="163218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18824" eaLnBrk="1" hangingPunct="1"/>
            <a:endParaRPr lang="en-US" sz="2000" b="1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420526" y="2139228"/>
            <a:ext cx="158418" cy="163218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18824" eaLnBrk="1" hangingPunct="1"/>
            <a:endParaRPr lang="en-US" sz="2000" b="1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588166" y="2139228"/>
            <a:ext cx="158418" cy="16321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18824" eaLnBrk="1" hangingPunct="1"/>
            <a:endParaRPr lang="en-US" sz="2000" b="1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755806" y="2139228"/>
            <a:ext cx="158418" cy="163218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18824" eaLnBrk="1" hangingPunct="1"/>
            <a:endParaRPr lang="en-US" sz="2000" b="1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6667912" y="4376382"/>
            <a:ext cx="3275965" cy="1930506"/>
            <a:chOff x="6546725" y="4200110"/>
            <a:chExt cx="3275965" cy="1930506"/>
          </a:xfrm>
        </p:grpSpPr>
        <p:grpSp>
          <p:nvGrpSpPr>
            <p:cNvPr id="2" name="Group 28"/>
            <p:cNvGrpSpPr/>
            <p:nvPr/>
          </p:nvGrpSpPr>
          <p:grpSpPr>
            <a:xfrm>
              <a:off x="6546725" y="4200110"/>
              <a:ext cx="3275965" cy="1930506"/>
              <a:chOff x="5867400" y="3644900"/>
              <a:chExt cx="2978150" cy="1703388"/>
            </a:xfrm>
          </p:grpSpPr>
          <p:sp>
            <p:nvSpPr>
              <p:cNvPr id="17425" name="Freeform 15"/>
              <p:cNvSpPr>
                <a:spLocks/>
              </p:cNvSpPr>
              <p:nvPr/>
            </p:nvSpPr>
            <p:spPr bwMode="auto">
              <a:xfrm>
                <a:off x="6240463" y="3644900"/>
                <a:ext cx="2108200" cy="1262063"/>
              </a:xfrm>
              <a:custGeom>
                <a:avLst/>
                <a:gdLst>
                  <a:gd name="T0" fmla="*/ 0 w 2040"/>
                  <a:gd name="T1" fmla="*/ 616558842 h 1245"/>
                  <a:gd name="T2" fmla="*/ 1153419196 w 2040"/>
                  <a:gd name="T3" fmla="*/ 15414400 h 1245"/>
                  <a:gd name="T4" fmla="*/ 2114601084 w 2040"/>
                  <a:gd name="T5" fmla="*/ 524075383 h 1245"/>
                  <a:gd name="T6" fmla="*/ 1537891745 w 2040"/>
                  <a:gd name="T7" fmla="*/ 1171462130 h 1245"/>
                  <a:gd name="T8" fmla="*/ 768946389 w 2040"/>
                  <a:gd name="T9" fmla="*/ 1171462130 h 12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0"/>
                  <a:gd name="T16" fmla="*/ 0 h 1245"/>
                  <a:gd name="T17" fmla="*/ 2040 w 2040"/>
                  <a:gd name="T18" fmla="*/ 1245 h 12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0" h="1245">
                    <a:moveTo>
                      <a:pt x="0" y="600"/>
                    </a:moveTo>
                    <a:cubicBezTo>
                      <a:pt x="375" y="315"/>
                      <a:pt x="750" y="30"/>
                      <a:pt x="1080" y="15"/>
                    </a:cubicBezTo>
                    <a:cubicBezTo>
                      <a:pt x="1410" y="0"/>
                      <a:pt x="1920" y="322"/>
                      <a:pt x="1980" y="510"/>
                    </a:cubicBezTo>
                    <a:cubicBezTo>
                      <a:pt x="2040" y="698"/>
                      <a:pt x="1650" y="1035"/>
                      <a:pt x="1440" y="1140"/>
                    </a:cubicBezTo>
                    <a:cubicBezTo>
                      <a:pt x="1230" y="1245"/>
                      <a:pt x="975" y="1192"/>
                      <a:pt x="720" y="1140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6" name="Oval 16"/>
              <p:cNvSpPr>
                <a:spLocks noChangeArrowheads="1"/>
              </p:cNvSpPr>
              <p:nvPr/>
            </p:nvSpPr>
            <p:spPr bwMode="auto">
              <a:xfrm>
                <a:off x="8659813" y="4435475"/>
                <a:ext cx="185737" cy="18256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7" name="Oval 17"/>
              <p:cNvSpPr>
                <a:spLocks noChangeArrowheads="1"/>
              </p:cNvSpPr>
              <p:nvPr/>
            </p:nvSpPr>
            <p:spPr bwMode="auto">
              <a:xfrm>
                <a:off x="5867400" y="3797300"/>
                <a:ext cx="187325" cy="18256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8" name="Oval 18"/>
              <p:cNvSpPr>
                <a:spLocks noChangeArrowheads="1"/>
              </p:cNvSpPr>
              <p:nvPr/>
            </p:nvSpPr>
            <p:spPr bwMode="auto">
              <a:xfrm>
                <a:off x="7356475" y="4070350"/>
                <a:ext cx="185738" cy="18256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9" name="Oval 19"/>
              <p:cNvSpPr>
                <a:spLocks noChangeArrowheads="1"/>
              </p:cNvSpPr>
              <p:nvPr/>
            </p:nvSpPr>
            <p:spPr bwMode="auto">
              <a:xfrm>
                <a:off x="6985000" y="5165725"/>
                <a:ext cx="185738" cy="18256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0" name="Line 20"/>
              <p:cNvSpPr>
                <a:spLocks noChangeShapeType="1"/>
              </p:cNvSpPr>
              <p:nvPr/>
            </p:nvSpPr>
            <p:spPr bwMode="auto">
              <a:xfrm>
                <a:off x="5961063" y="3917950"/>
                <a:ext cx="371475" cy="274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1" name="Line 21"/>
              <p:cNvSpPr>
                <a:spLocks noChangeShapeType="1"/>
              </p:cNvSpPr>
              <p:nvPr/>
            </p:nvSpPr>
            <p:spPr bwMode="auto">
              <a:xfrm>
                <a:off x="8302625" y="4222750"/>
                <a:ext cx="373063" cy="2746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2" name="Line 22"/>
              <p:cNvSpPr>
                <a:spLocks noChangeShapeType="1"/>
              </p:cNvSpPr>
              <p:nvPr/>
            </p:nvSpPr>
            <p:spPr bwMode="auto">
              <a:xfrm>
                <a:off x="7480300" y="4206875"/>
                <a:ext cx="558800" cy="3968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3" name="Line 23"/>
              <p:cNvSpPr>
                <a:spLocks noChangeShapeType="1"/>
              </p:cNvSpPr>
              <p:nvPr/>
            </p:nvSpPr>
            <p:spPr bwMode="auto">
              <a:xfrm flipH="1">
                <a:off x="7077075" y="4816475"/>
                <a:ext cx="0" cy="4413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Rectangle 62"/>
            <p:cNvSpPr/>
            <p:nvPr/>
          </p:nvSpPr>
          <p:spPr bwMode="auto">
            <a:xfrm rot="18861237">
              <a:off x="8748817" y="4766929"/>
              <a:ext cx="489654" cy="158418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rot="18518990">
              <a:off x="9079155" y="4789452"/>
              <a:ext cx="312717" cy="14184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65" name="Explosion 1 64"/>
            <p:cNvSpPr/>
            <p:nvPr/>
          </p:nvSpPr>
          <p:spPr bwMode="auto">
            <a:xfrm>
              <a:off x="9031247" y="4678795"/>
              <a:ext cx="237626" cy="244827"/>
            </a:xfrm>
            <a:prstGeom prst="irregularSeal1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8824" eaLnBrk="1" hangingPunct="1"/>
              <a:endParaRPr lang="en-US" sz="2000" b="1" dirty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endParaRPr>
            </a:p>
          </p:txBody>
        </p:sp>
      </p:grpSp>
      <p:sp>
        <p:nvSpPr>
          <p:cNvPr id="43" name="Slide Number Placeholder 4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CSMA/CD Overview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90" y="1645920"/>
            <a:ext cx="9807804" cy="603504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120000"/>
              </a:lnSpc>
            </a:pPr>
            <a:r>
              <a:rPr lang="en-US" altLang="zh-CN" sz="2400" dirty="0">
                <a:ea typeface="宋体" pitchFamily="2" charset="-122"/>
                <a:cs typeface="Times New Roman" pitchFamily="18" charset="0"/>
              </a:rPr>
              <a:t>Frame transmission procedure:</a:t>
            </a:r>
            <a:endParaRPr lang="en-US" altLang="zh-CN" sz="800" dirty="0">
              <a:ea typeface="宋体" pitchFamily="2" charset="-122"/>
              <a:cs typeface="Times New Roman" pitchFamily="18" charset="0"/>
            </a:endParaRPr>
          </a:p>
          <a:p>
            <a:pPr marL="927100" lvl="1" indent="-457200" eaLnBrk="1" hangingPunct="1">
              <a:lnSpc>
                <a:spcPct val="120000"/>
              </a:lnSpc>
              <a:buClr>
                <a:schemeClr val="bg2"/>
              </a:buClr>
              <a:buFont typeface="Wingdings" pitchFamily="2" charset="2"/>
              <a:buAutoNum type="arabicPeriod"/>
            </a:pPr>
            <a:r>
              <a:rPr lang="en-US" altLang="zh-CN" dirty="0">
                <a:ea typeface="宋体" pitchFamily="2" charset="-122"/>
                <a:cs typeface="Times New Roman" pitchFamily="18" charset="0"/>
              </a:rPr>
              <a:t>Wait for idle c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hannel </a:t>
            </a:r>
            <a:r>
              <a:rPr lang="en-US" altLang="zh-CN" dirty="0">
                <a:ea typeface="宋体" pitchFamily="2" charset="-122"/>
                <a:cs typeface="Times New Roman" pitchFamily="18" charset="0"/>
              </a:rPr>
              <a:t>(sensing)</a:t>
            </a:r>
          </a:p>
          <a:p>
            <a:pPr marL="927100" lvl="1" indent="-457200" eaLnBrk="1" hangingPunct="1">
              <a:lnSpc>
                <a:spcPct val="120000"/>
              </a:lnSpc>
              <a:buClr>
                <a:schemeClr val="bg2"/>
              </a:buClr>
              <a:buFont typeface="Wingdings" pitchFamily="2" charset="2"/>
              <a:buAutoNum type="arabicPeriod"/>
            </a:pPr>
            <a:r>
              <a:rPr lang="en-US" altLang="zh-CN" dirty="0">
                <a:ea typeface="宋体" pitchFamily="2" charset="-122"/>
                <a:cs typeface="Times New Roman" pitchFamily="18" charset="0"/>
              </a:rPr>
              <a:t>If channel idle, wait for inter-frame gap (time to send 96 bits), start transmitting (1-persistent protocol), and listen while transmitting</a:t>
            </a:r>
          </a:p>
          <a:p>
            <a:pPr marL="1327150" lvl="2" indent="-457200" eaLnBrk="1" hangingPunct="1">
              <a:lnSpc>
                <a:spcPct val="120000"/>
              </a:lnSpc>
              <a:buClr>
                <a:schemeClr val="bg2"/>
              </a:buClr>
            </a:pPr>
            <a:r>
              <a:rPr lang="en-US" altLang="zh-CN" sz="1800" i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</a:t>
            </a:r>
            <a:r>
              <a:rPr lang="en-US" altLang="zh-CN" sz="1800" dirty="0">
                <a:ea typeface="宋体" pitchFamily="2" charset="-122"/>
                <a:cs typeface="Times New Roman" pitchFamily="18" charset="0"/>
              </a:rPr>
              <a:t>-persistent protocols transmit with probability </a:t>
            </a:r>
            <a:r>
              <a:rPr lang="en-US" altLang="zh-CN" sz="1800" i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</a:t>
            </a:r>
            <a:r>
              <a:rPr lang="en-US" altLang="zh-CN" sz="1800" dirty="0">
                <a:ea typeface="宋体" pitchFamily="2" charset="-122"/>
                <a:cs typeface="Times New Roman" pitchFamily="18" charset="0"/>
              </a:rPr>
              <a:t> and wait for one “slot” with probability (1-</a:t>
            </a:r>
            <a:r>
              <a:rPr lang="en-US" altLang="zh-CN" sz="1800" i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</a:t>
            </a:r>
            <a:r>
              <a:rPr lang="en-US" altLang="zh-CN" sz="1800" dirty="0">
                <a:ea typeface="宋体" pitchFamily="2" charset="-122"/>
                <a:cs typeface="Times New Roman" pitchFamily="18" charset="0"/>
              </a:rPr>
              <a:t>)</a:t>
            </a:r>
          </a:p>
          <a:p>
            <a:pPr marL="927100" lvl="1" indent="-457200" eaLnBrk="1" hangingPunct="1">
              <a:lnSpc>
                <a:spcPct val="120000"/>
              </a:lnSpc>
              <a:buClr>
                <a:schemeClr val="bg2"/>
              </a:buClr>
              <a:buFont typeface="Wingdings" pitchFamily="2" charset="2"/>
              <a:buAutoNum type="arabicPeriod"/>
            </a:pPr>
            <a:r>
              <a:rPr lang="en-US" altLang="zh-CN" dirty="0">
                <a:ea typeface="宋体" pitchFamily="2" charset="-122"/>
                <a:cs typeface="Times New Roman" pitchFamily="18" charset="0"/>
              </a:rPr>
              <a:t>If collision detected, abort transmission, send jamming signal (32-bit sequence), increment retransmission count, and proceed to retransmission procedure</a:t>
            </a:r>
            <a:endParaRPr lang="en-US" altLang="zh-CN" sz="700" dirty="0">
              <a:ea typeface="宋体" pitchFamily="2" charset="-122"/>
              <a:cs typeface="Times New Roman" pitchFamily="18" charset="0"/>
            </a:endParaRPr>
          </a:p>
          <a:p>
            <a:pPr marL="533400" indent="-533400" eaLnBrk="1" hangingPunct="1">
              <a:lnSpc>
                <a:spcPct val="120000"/>
              </a:lnSpc>
            </a:pPr>
            <a:r>
              <a:rPr lang="en-US" altLang="zh-CN" sz="2400" dirty="0">
                <a:ea typeface="宋体" pitchFamily="2" charset="-122"/>
                <a:cs typeface="Times New Roman" pitchFamily="18" charset="0"/>
              </a:rPr>
              <a:t>Retransmission procedure:  </a:t>
            </a:r>
            <a:r>
              <a:rPr lang="en-US" altLang="zh-CN" sz="2200" dirty="0">
                <a:ea typeface="宋体" pitchFamily="2" charset="-122"/>
                <a:cs typeface="Times New Roman" pitchFamily="18" charset="0"/>
              </a:rPr>
              <a:t>Attempt to retransmit frame after a random delay (truncated binary exponential back-off)</a:t>
            </a:r>
          </a:p>
          <a:p>
            <a:pPr marL="933450" lvl="1" indent="-533400" eaLnBrk="1" hangingPunct="1">
              <a:lnSpc>
                <a:spcPct val="120000"/>
              </a:lnSpc>
            </a:pPr>
            <a:r>
              <a:rPr lang="en-US" altLang="zh-CN" dirty="0">
                <a:ea typeface="宋体" pitchFamily="2" charset="-122"/>
                <a:cs typeface="Times New Roman" pitchFamily="18" charset="0"/>
              </a:rPr>
              <a:t>For </a:t>
            </a:r>
            <a:r>
              <a:rPr lang="en-US" altLang="zh-CN" i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lang="en-US" altLang="zh-CN" dirty="0">
                <a:ea typeface="宋体" pitchFamily="2" charset="-122"/>
                <a:cs typeface="Times New Roman" pitchFamily="18" charset="0"/>
              </a:rPr>
              <a:t>-</a:t>
            </a:r>
            <a:r>
              <a:rPr lang="en-US" altLang="zh-CN" dirty="0" err="1">
                <a:ea typeface="宋体" pitchFamily="2" charset="-122"/>
                <a:cs typeface="Times New Roman" pitchFamily="18" charset="0"/>
              </a:rPr>
              <a:t>th</a:t>
            </a:r>
            <a:r>
              <a:rPr lang="en-US" altLang="zh-CN" dirty="0">
                <a:ea typeface="宋体" pitchFamily="2" charset="-122"/>
                <a:cs typeface="Times New Roman" pitchFamily="18" charset="0"/>
              </a:rPr>
              <a:t> re-transmit let </a:t>
            </a:r>
            <a:r>
              <a:rPr lang="en-US" altLang="zh-CN" i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 </a:t>
            </a:r>
            <a:r>
              <a:rPr lang="en-US" altLang="zh-CN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= min{</a:t>
            </a:r>
            <a:r>
              <a:rPr lang="en-US" altLang="zh-CN" i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lang="en-US" altLang="zh-CN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,10}</a:t>
            </a:r>
            <a:r>
              <a:rPr lang="en-US" altLang="zh-CN" dirty="0">
                <a:ea typeface="宋体" pitchFamily="2" charset="-122"/>
                <a:cs typeface="Times New Roman" pitchFamily="18" charset="0"/>
              </a:rPr>
              <a:t>, </a:t>
            </a:r>
          </a:p>
          <a:p>
            <a:pPr marL="933450" lvl="1" indent="-533400" eaLnBrk="1" hangingPunct="1">
              <a:lnSpc>
                <a:spcPct val="120000"/>
              </a:lnSpc>
              <a:buNone/>
            </a:pPr>
            <a:r>
              <a:rPr lang="en-US" altLang="zh-CN" dirty="0">
                <a:ea typeface="宋体" pitchFamily="2" charset="-122"/>
                <a:cs typeface="Times New Roman" pitchFamily="18" charset="0"/>
              </a:rPr>
              <a:t>	pick integer </a:t>
            </a:r>
            <a:r>
              <a:rPr lang="en-US" altLang="zh-CN" i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k</a:t>
            </a:r>
            <a:r>
              <a:rPr lang="en-US" altLang="zh-CN" dirty="0">
                <a:ea typeface="宋体" pitchFamily="2" charset="-122"/>
                <a:cs typeface="Times New Roman" pitchFamily="18" charset="0"/>
              </a:rPr>
              <a:t> randomly from </a:t>
            </a:r>
            <a:r>
              <a:rPr lang="en-US" altLang="zh-CN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{0,1,2, …,2</a:t>
            </a:r>
            <a:r>
              <a:rPr lang="en-US" altLang="zh-CN" i="1" baseline="500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</a:t>
            </a:r>
            <a:r>
              <a:rPr lang="en-US" altLang="zh-CN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-1}</a:t>
            </a:r>
            <a:r>
              <a:rPr lang="en-US" altLang="zh-CN" dirty="0">
                <a:ea typeface="宋体" pitchFamily="2" charset="-122"/>
                <a:cs typeface="Times New Roman" pitchFamily="18" charset="0"/>
              </a:rPr>
              <a:t> (range fixed after </a:t>
            </a:r>
            <a:r>
              <a:rPr lang="en-US" altLang="zh-CN" i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lang="en-US" altLang="zh-CN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=10</a:t>
            </a:r>
            <a:r>
              <a:rPr lang="en-US" altLang="zh-CN" dirty="0">
                <a:ea typeface="宋体" pitchFamily="2" charset="-122"/>
                <a:cs typeface="Times New Roman" pitchFamily="18" charset="0"/>
              </a:rPr>
              <a:t>)</a:t>
            </a:r>
          </a:p>
          <a:p>
            <a:pPr marL="933450" lvl="1" indent="-533400" eaLnBrk="1" hangingPunct="1">
              <a:lnSpc>
                <a:spcPct val="120000"/>
              </a:lnSpc>
              <a:buNone/>
            </a:pPr>
            <a:r>
              <a:rPr lang="en-US" altLang="zh-CN" dirty="0">
                <a:ea typeface="宋体" pitchFamily="2" charset="-122"/>
                <a:cs typeface="Times New Roman" pitchFamily="18" charset="0"/>
              </a:rPr>
              <a:t>	re</a:t>
            </a:r>
            <a:r>
              <a:rPr lang="en-US" altLang="zh-CN" sz="2000" dirty="0">
                <a:ea typeface="宋体" pitchFamily="2" charset="-122"/>
                <a:cs typeface="Times New Roman" pitchFamily="18" charset="0"/>
              </a:rPr>
              <a:t>transmit after waiting for 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k</a:t>
            </a:r>
            <a:r>
              <a:rPr lang="en-US" altLang="zh-CN" sz="2000" dirty="0">
                <a:ea typeface="宋体" pitchFamily="2" charset="-122"/>
                <a:cs typeface="Times New Roman" pitchFamily="18" charset="0"/>
              </a:rPr>
              <a:t> “time-slots” (time-slot = 1 minimum frame transmission time, </a:t>
            </a:r>
            <a:r>
              <a:rPr lang="en-US" altLang="zh-CN" sz="2000" i="1" dirty="0">
                <a:ea typeface="宋体" pitchFamily="2" charset="-122"/>
                <a:cs typeface="Times New Roman" pitchFamily="18" charset="0"/>
              </a:rPr>
              <a:t>e.g.,</a:t>
            </a:r>
            <a:r>
              <a:rPr lang="en-US" altLang="zh-CN" sz="2000" dirty="0">
                <a:ea typeface="宋体" pitchFamily="2" charset="-122"/>
                <a:cs typeface="Times New Roman" pitchFamily="18" charset="0"/>
              </a:rPr>
              <a:t> 51.2</a:t>
            </a:r>
            <a:r>
              <a:rPr lang="el-GR" altLang="zh-CN" sz="2000" dirty="0"/>
              <a:t>μ</a:t>
            </a:r>
            <a:r>
              <a:rPr lang="en-US" altLang="zh-CN" sz="2000" dirty="0">
                <a:ea typeface="宋体" pitchFamily="2" charset="-122"/>
              </a:rPr>
              <a:t>sec for 10Mbps Ethernet)</a:t>
            </a:r>
          </a:p>
          <a:p>
            <a:pPr marL="933450" lvl="1" indent="-533400" eaLnBrk="1" hangingPunct="1">
              <a:lnSpc>
                <a:spcPct val="120000"/>
              </a:lnSpc>
              <a:buNone/>
            </a:pPr>
            <a:r>
              <a:rPr lang="en-US" altLang="zh-CN" sz="2000" dirty="0">
                <a:ea typeface="宋体" pitchFamily="2" charset="-122"/>
                <a:cs typeface="Times New Roman" pitchFamily="18" charset="0"/>
              </a:rPr>
              <a:t>	Give up when 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lang="en-US" altLang="zh-CN" sz="2000" i="1" dirty="0"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000" dirty="0">
                <a:ea typeface="宋体" pitchFamily="2" charset="-122"/>
                <a:cs typeface="Times New Roman" pitchFamily="18" charset="0"/>
              </a:rPr>
              <a:t>reaches 16 (max of 16 retransmissions</a:t>
            </a:r>
            <a:r>
              <a:rPr lang="en-US" altLang="zh-CN" sz="2000" dirty="0" smtClean="0">
                <a:ea typeface="宋体" pitchFamily="2" charset="-122"/>
                <a:cs typeface="Times New Roman" pitchFamily="18" charset="0"/>
              </a:rPr>
              <a:t>)</a:t>
            </a:r>
            <a:endParaRPr lang="en-US" altLang="zh-CN" sz="2000" dirty="0"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508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396608" y="6106571"/>
            <a:ext cx="8890611" cy="9310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100822" tIns="49526" rIns="100822" bIns="49526">
            <a:spAutoFit/>
          </a:bodyPr>
          <a:lstStyle/>
          <a:p>
            <a:pPr algn="l" eaLnBrk="0" hangingPunct="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700" dirty="0">
                <a:latin typeface="+mn-lt"/>
              </a:rPr>
              <a:t>Need to transmit </a:t>
            </a:r>
            <a:r>
              <a:rPr lang="en-US" sz="2700" dirty="0" smtClean="0">
                <a:latin typeface="+mn-lt"/>
              </a:rPr>
              <a:t>without interruptions </a:t>
            </a:r>
            <a:r>
              <a:rPr lang="en-US" sz="2700" dirty="0">
                <a:latin typeface="+mn-lt"/>
              </a:rPr>
              <a:t>for max. </a:t>
            </a:r>
            <a:r>
              <a:rPr lang="en-US" sz="2700" dirty="0" smtClean="0">
                <a:latin typeface="+mn-lt"/>
              </a:rPr>
              <a:t>RTT (2 </a:t>
            </a:r>
            <a:r>
              <a:rPr lang="en-US" sz="2700" i="1" dirty="0" err="1" smtClean="0">
                <a:latin typeface="+mn-lt"/>
              </a:rPr>
              <a:t>t</a:t>
            </a:r>
            <a:r>
              <a:rPr lang="en-US" sz="2700" baseline="-10000" dirty="0" err="1" smtClean="0">
                <a:latin typeface="+mn-lt"/>
              </a:rPr>
              <a:t>prop</a:t>
            </a:r>
            <a:r>
              <a:rPr lang="en-US" sz="2700" dirty="0" smtClean="0">
                <a:latin typeface="+mn-lt"/>
              </a:rPr>
              <a:t>) to </a:t>
            </a:r>
            <a:r>
              <a:rPr lang="en-US" sz="2700" dirty="0">
                <a:latin typeface="+mn-lt"/>
              </a:rPr>
              <a:t>know </a:t>
            </a:r>
            <a:r>
              <a:rPr lang="en-US" sz="2700" dirty="0" smtClean="0">
                <a:latin typeface="+mn-lt"/>
              </a:rPr>
              <a:t>that there were no collisions</a:t>
            </a:r>
            <a:endParaRPr lang="en-US" sz="2700" dirty="0">
              <a:latin typeface="+mn-lt"/>
            </a:endParaRPr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586740" y="1029124"/>
            <a:ext cx="2937193" cy="514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0822" tIns="49526" rIns="100822" bIns="49526">
            <a:spAutoFit/>
          </a:bodyPr>
          <a:lstStyle/>
          <a:p>
            <a:pPr algn="l" eaLnBrk="0" hangingPunct="0"/>
            <a:r>
              <a:rPr lang="en-US" sz="2700" dirty="0"/>
              <a:t>A begins at </a:t>
            </a:r>
            <a:r>
              <a:rPr lang="en-US" sz="2700" i="1" dirty="0">
                <a:latin typeface="Times New Roman" pitchFamily="18" charset="0"/>
              </a:rPr>
              <a:t>t </a:t>
            </a:r>
            <a:r>
              <a:rPr lang="en-US" sz="2700" dirty="0">
                <a:latin typeface="Times New Roman" pitchFamily="18" charset="0"/>
              </a:rPr>
              <a:t>= 0</a:t>
            </a:r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1981995" y="1849544"/>
            <a:ext cx="513398" cy="197908"/>
          </a:xfrm>
          <a:prstGeom prst="rect">
            <a:avLst/>
          </a:prstGeom>
          <a:pattFill prst="ltVert">
            <a:fgClr>
              <a:schemeClr val="bg2"/>
            </a:fgClr>
            <a:bgClr>
              <a:srgbClr val="6699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29703" name="Rectangle 5"/>
          <p:cNvSpPr>
            <a:spLocks noChangeArrowheads="1"/>
          </p:cNvSpPr>
          <p:nvPr/>
        </p:nvSpPr>
        <p:spPr bwMode="auto">
          <a:xfrm>
            <a:off x="6344127" y="2961428"/>
            <a:ext cx="349250" cy="179917"/>
          </a:xfrm>
          <a:prstGeom prst="rect">
            <a:avLst/>
          </a:prstGeom>
          <a:pattFill prst="smCheck">
            <a:fgClr>
              <a:schemeClr val="bg1"/>
            </a:fgClr>
            <a:bgClr>
              <a:srgbClr val="CC3300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29704" name="Line 6"/>
          <p:cNvSpPr>
            <a:spLocks noChangeShapeType="1"/>
          </p:cNvSpPr>
          <p:nvPr/>
        </p:nvSpPr>
        <p:spPr bwMode="auto">
          <a:xfrm>
            <a:off x="2624614" y="1932305"/>
            <a:ext cx="26543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29705" name="Rectangle 7"/>
          <p:cNvSpPr>
            <a:spLocks noChangeArrowheads="1"/>
          </p:cNvSpPr>
          <p:nvPr/>
        </p:nvSpPr>
        <p:spPr bwMode="auto">
          <a:xfrm>
            <a:off x="7564756" y="2781512"/>
            <a:ext cx="2058829" cy="30546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0822" tIns="49526" rIns="100822" bIns="49526">
            <a:spAutoFit/>
          </a:bodyPr>
          <a:lstStyle/>
          <a:p>
            <a:pPr algn="l" eaLnBrk="0" hangingPunct="0"/>
            <a:r>
              <a:rPr lang="en-US" sz="2700" dirty="0"/>
              <a:t>B begins at </a:t>
            </a:r>
          </a:p>
          <a:p>
            <a:pPr algn="l" eaLnBrk="0" hangingPunct="0"/>
            <a:r>
              <a:rPr lang="en-US" sz="3100" i="1" dirty="0">
                <a:latin typeface="Times New Roman" pitchFamily="18" charset="0"/>
              </a:rPr>
              <a:t>t</a:t>
            </a:r>
            <a:r>
              <a:rPr lang="en-US" sz="3100" dirty="0">
                <a:latin typeface="Times New Roman" pitchFamily="18" charset="0"/>
              </a:rPr>
              <a:t> = </a:t>
            </a:r>
            <a:r>
              <a:rPr lang="en-US" sz="3100" i="1" dirty="0" err="1">
                <a:latin typeface="Times New Roman" pitchFamily="18" charset="0"/>
              </a:rPr>
              <a:t>t</a:t>
            </a:r>
            <a:r>
              <a:rPr lang="en-US" sz="3100" baseline="-8000" dirty="0" err="1">
                <a:latin typeface="Times New Roman" pitchFamily="18" charset="0"/>
              </a:rPr>
              <a:t>prop</a:t>
            </a:r>
            <a:r>
              <a:rPr lang="en-US" sz="3100" dirty="0">
                <a:latin typeface="Times New Roman" pitchFamily="18" charset="0"/>
              </a:rPr>
              <a:t>-</a:t>
            </a:r>
            <a:r>
              <a:rPr lang="en-US" sz="3100" dirty="0">
                <a:latin typeface="Symbol" pitchFamily="18" charset="2"/>
              </a:rPr>
              <a:t>D</a:t>
            </a:r>
            <a:endParaRPr lang="en-US" sz="3100" dirty="0"/>
          </a:p>
          <a:p>
            <a:pPr algn="l" eaLnBrk="0" hangingPunct="0"/>
            <a:endParaRPr lang="en-US" sz="2200" dirty="0"/>
          </a:p>
          <a:p>
            <a:pPr algn="l" eaLnBrk="0" hangingPunct="0"/>
            <a:r>
              <a:rPr lang="en-US" sz="2700" dirty="0"/>
              <a:t>B detects</a:t>
            </a:r>
          </a:p>
          <a:p>
            <a:pPr algn="l" eaLnBrk="0" hangingPunct="0"/>
            <a:r>
              <a:rPr lang="en-US" sz="2700" dirty="0"/>
              <a:t>collision at </a:t>
            </a:r>
          </a:p>
          <a:p>
            <a:pPr algn="l" eaLnBrk="0" hangingPunct="0"/>
            <a:r>
              <a:rPr lang="en-US" sz="3100" i="1" dirty="0">
                <a:latin typeface="Times New Roman" pitchFamily="18" charset="0"/>
              </a:rPr>
              <a:t>t</a:t>
            </a:r>
            <a:r>
              <a:rPr lang="en-US" sz="3100" dirty="0">
                <a:latin typeface="Times New Roman" pitchFamily="18" charset="0"/>
              </a:rPr>
              <a:t> = </a:t>
            </a:r>
            <a:r>
              <a:rPr lang="en-US" sz="3100" i="1" dirty="0" err="1">
                <a:latin typeface="Times New Roman" pitchFamily="18" charset="0"/>
              </a:rPr>
              <a:t>t</a:t>
            </a:r>
            <a:r>
              <a:rPr lang="en-US" sz="3100" baseline="-10000" dirty="0" err="1">
                <a:latin typeface="Times New Roman" pitchFamily="18" charset="0"/>
              </a:rPr>
              <a:t>prop</a:t>
            </a:r>
            <a:r>
              <a:rPr lang="en-US" sz="3100" dirty="0"/>
              <a:t> </a:t>
            </a:r>
            <a:r>
              <a:rPr lang="en-US" sz="2700" dirty="0"/>
              <a:t>and stops</a:t>
            </a:r>
          </a:p>
        </p:txBody>
      </p:sp>
      <p:sp>
        <p:nvSpPr>
          <p:cNvPr id="29706" name="Rectangle 8"/>
          <p:cNvSpPr>
            <a:spLocks noChangeArrowheads="1"/>
          </p:cNvSpPr>
          <p:nvPr/>
        </p:nvSpPr>
        <p:spPr bwMode="auto">
          <a:xfrm>
            <a:off x="1913890" y="2781512"/>
            <a:ext cx="3841750" cy="214101"/>
          </a:xfrm>
          <a:prstGeom prst="rect">
            <a:avLst/>
          </a:prstGeom>
          <a:pattFill prst="ltVert">
            <a:fgClr>
              <a:schemeClr val="bg2"/>
            </a:fgClr>
            <a:bgClr>
              <a:srgbClr val="6699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29707" name="Line 9"/>
          <p:cNvSpPr>
            <a:spLocks noChangeShapeType="1"/>
          </p:cNvSpPr>
          <p:nvPr/>
        </p:nvSpPr>
        <p:spPr bwMode="auto">
          <a:xfrm>
            <a:off x="5951220" y="3026198"/>
            <a:ext cx="26543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29708" name="Line 10"/>
          <p:cNvSpPr>
            <a:spLocks noChangeShapeType="1"/>
          </p:cNvSpPr>
          <p:nvPr/>
        </p:nvSpPr>
        <p:spPr bwMode="auto">
          <a:xfrm>
            <a:off x="5900579" y="2864273"/>
            <a:ext cx="26543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29709" name="Rectangle 11" descr="70%"/>
          <p:cNvSpPr>
            <a:spLocks noChangeArrowheads="1"/>
          </p:cNvSpPr>
          <p:nvPr/>
        </p:nvSpPr>
        <p:spPr bwMode="auto">
          <a:xfrm>
            <a:off x="2097247" y="4539298"/>
            <a:ext cx="714216" cy="163724"/>
          </a:xfrm>
          <a:prstGeom prst="rect">
            <a:avLst/>
          </a:prstGeom>
          <a:pattFill prst="pct70">
            <a:fgClr>
              <a:schemeClr val="bg1"/>
            </a:fgClr>
            <a:bgClr>
              <a:srgbClr val="CC3300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29710" name="Rectangle 12"/>
          <p:cNvSpPr>
            <a:spLocks noChangeArrowheads="1"/>
          </p:cNvSpPr>
          <p:nvPr/>
        </p:nvSpPr>
        <p:spPr bwMode="auto">
          <a:xfrm>
            <a:off x="1940084" y="3679296"/>
            <a:ext cx="4594383" cy="194310"/>
          </a:xfrm>
          <a:prstGeom prst="rect">
            <a:avLst/>
          </a:prstGeom>
          <a:pattFill prst="ltVert">
            <a:fgClr>
              <a:schemeClr val="bg2"/>
            </a:fgClr>
            <a:bgClr>
              <a:srgbClr val="6699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29711" name="Line 13"/>
          <p:cNvSpPr>
            <a:spLocks noChangeShapeType="1"/>
          </p:cNvSpPr>
          <p:nvPr/>
        </p:nvSpPr>
        <p:spPr bwMode="auto">
          <a:xfrm>
            <a:off x="1833563" y="4620260"/>
            <a:ext cx="26543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29712" name="Line 14"/>
          <p:cNvSpPr>
            <a:spLocks noChangeShapeType="1"/>
          </p:cNvSpPr>
          <p:nvPr/>
        </p:nvSpPr>
        <p:spPr bwMode="auto">
          <a:xfrm>
            <a:off x="6506528" y="3762058"/>
            <a:ext cx="26543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29713" name="Rectangle 15"/>
          <p:cNvSpPr>
            <a:spLocks noChangeArrowheads="1"/>
          </p:cNvSpPr>
          <p:nvPr/>
        </p:nvSpPr>
        <p:spPr bwMode="auto">
          <a:xfrm>
            <a:off x="909797" y="4783985"/>
            <a:ext cx="3723005" cy="9925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0822" tIns="49526" rIns="100822" bIns="49526">
            <a:spAutoFit/>
          </a:bodyPr>
          <a:lstStyle/>
          <a:p>
            <a:pPr algn="l" eaLnBrk="0" hangingPunct="0"/>
            <a:r>
              <a:rPr lang="en-US" sz="2700" dirty="0"/>
              <a:t>A detects collision at </a:t>
            </a:r>
          </a:p>
          <a:p>
            <a:pPr algn="l" eaLnBrk="0" hangingPunct="0"/>
            <a:r>
              <a:rPr lang="en-US" sz="2700" dirty="0"/>
              <a:t>     </a:t>
            </a:r>
            <a:r>
              <a:rPr lang="en-US" sz="3100" i="1" dirty="0">
                <a:latin typeface="Times New Roman" pitchFamily="18" charset="0"/>
              </a:rPr>
              <a:t>t</a:t>
            </a:r>
            <a:r>
              <a:rPr lang="en-US" sz="3100" dirty="0">
                <a:latin typeface="Times New Roman" pitchFamily="18" charset="0"/>
              </a:rPr>
              <a:t> = 2 </a:t>
            </a:r>
            <a:r>
              <a:rPr lang="en-US" sz="3100" i="1" dirty="0" err="1">
                <a:latin typeface="Times New Roman" pitchFamily="18" charset="0"/>
              </a:rPr>
              <a:t>t</a:t>
            </a:r>
            <a:r>
              <a:rPr lang="en-US" sz="3100" baseline="-10000" dirty="0" err="1">
                <a:latin typeface="Times New Roman" pitchFamily="18" charset="0"/>
              </a:rPr>
              <a:t>prop</a:t>
            </a:r>
            <a:r>
              <a:rPr lang="en-US" sz="3100" dirty="0">
                <a:latin typeface="Times New Roman" pitchFamily="18" charset="0"/>
              </a:rPr>
              <a:t> - </a:t>
            </a:r>
            <a:r>
              <a:rPr lang="en-US" sz="3100" dirty="0">
                <a:latin typeface="Symbol" pitchFamily="18" charset="2"/>
              </a:rPr>
              <a:t>D</a:t>
            </a:r>
          </a:p>
        </p:txBody>
      </p:sp>
      <p:sp>
        <p:nvSpPr>
          <p:cNvPr id="29714" name="Text Box 16"/>
          <p:cNvSpPr txBox="1">
            <a:spLocks noChangeArrowheads="1"/>
          </p:cNvSpPr>
          <p:nvPr/>
        </p:nvSpPr>
        <p:spPr bwMode="auto">
          <a:xfrm>
            <a:off x="1306195" y="3598334"/>
            <a:ext cx="497682" cy="528955"/>
          </a:xfrm>
          <a:prstGeom prst="rect">
            <a:avLst/>
          </a:prstGeom>
          <a:solidFill>
            <a:srgbClr val="C5F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sz="2700" dirty="0"/>
              <a:t>A</a:t>
            </a:r>
          </a:p>
        </p:txBody>
      </p:sp>
      <p:sp>
        <p:nvSpPr>
          <p:cNvPr id="29715" name="Text Box 17"/>
          <p:cNvSpPr txBox="1">
            <a:spLocks noChangeArrowheads="1"/>
          </p:cNvSpPr>
          <p:nvPr/>
        </p:nvSpPr>
        <p:spPr bwMode="auto">
          <a:xfrm>
            <a:off x="1306195" y="2700550"/>
            <a:ext cx="497682" cy="528955"/>
          </a:xfrm>
          <a:prstGeom prst="rect">
            <a:avLst/>
          </a:prstGeom>
          <a:solidFill>
            <a:srgbClr val="C5F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sz="2700" dirty="0"/>
              <a:t>A</a:t>
            </a:r>
          </a:p>
        </p:txBody>
      </p:sp>
      <p:sp>
        <p:nvSpPr>
          <p:cNvPr id="29716" name="Text Box 18"/>
          <p:cNvSpPr txBox="1">
            <a:spLocks noChangeArrowheads="1"/>
          </p:cNvSpPr>
          <p:nvPr/>
        </p:nvSpPr>
        <p:spPr bwMode="auto">
          <a:xfrm>
            <a:off x="1306195" y="1721804"/>
            <a:ext cx="497682" cy="528955"/>
          </a:xfrm>
          <a:prstGeom prst="rect">
            <a:avLst/>
          </a:prstGeom>
          <a:solidFill>
            <a:srgbClr val="C5F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sz="2700" dirty="0"/>
              <a:t>A</a:t>
            </a:r>
          </a:p>
        </p:txBody>
      </p:sp>
      <p:sp>
        <p:nvSpPr>
          <p:cNvPr id="29717" name="Text Box 19"/>
          <p:cNvSpPr txBox="1">
            <a:spLocks noChangeArrowheads="1"/>
          </p:cNvSpPr>
          <p:nvPr/>
        </p:nvSpPr>
        <p:spPr bwMode="auto">
          <a:xfrm>
            <a:off x="6819107" y="3722477"/>
            <a:ext cx="497681" cy="528955"/>
          </a:xfrm>
          <a:prstGeom prst="rec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sz="2700" dirty="0"/>
              <a:t>B</a:t>
            </a:r>
          </a:p>
        </p:txBody>
      </p:sp>
      <p:sp>
        <p:nvSpPr>
          <p:cNvPr id="29718" name="Text Box 20"/>
          <p:cNvSpPr txBox="1">
            <a:spLocks noChangeArrowheads="1"/>
          </p:cNvSpPr>
          <p:nvPr/>
        </p:nvSpPr>
        <p:spPr bwMode="auto">
          <a:xfrm>
            <a:off x="6827837" y="2700550"/>
            <a:ext cx="497682" cy="528955"/>
          </a:xfrm>
          <a:prstGeom prst="rec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sz="2700" dirty="0"/>
              <a:t>B</a:t>
            </a:r>
          </a:p>
        </p:txBody>
      </p:sp>
      <p:sp>
        <p:nvSpPr>
          <p:cNvPr id="29719" name="Text Box 21"/>
          <p:cNvSpPr txBox="1">
            <a:spLocks noChangeArrowheads="1"/>
          </p:cNvSpPr>
          <p:nvPr/>
        </p:nvSpPr>
        <p:spPr bwMode="auto">
          <a:xfrm>
            <a:off x="6827837" y="1682222"/>
            <a:ext cx="497682" cy="528955"/>
          </a:xfrm>
          <a:prstGeom prst="rec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l"/>
            <a:r>
              <a:rPr lang="en-US" sz="2700" dirty="0"/>
              <a:t>B</a:t>
            </a:r>
          </a:p>
        </p:txBody>
      </p:sp>
      <p:sp>
        <p:nvSpPr>
          <p:cNvPr id="29720" name="Rectangle 22"/>
          <p:cNvSpPr>
            <a:spLocks noChangeArrowheads="1"/>
          </p:cNvSpPr>
          <p:nvPr/>
        </p:nvSpPr>
        <p:spPr bwMode="auto">
          <a:xfrm>
            <a:off x="6059487" y="4006745"/>
            <a:ext cx="714217" cy="163724"/>
          </a:xfrm>
          <a:prstGeom prst="rect">
            <a:avLst/>
          </a:prstGeom>
          <a:pattFill prst="smCheck">
            <a:fgClr>
              <a:schemeClr val="bg1"/>
            </a:fgClr>
            <a:bgClr>
              <a:srgbClr val="CC3300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BF56E0-109F-4E56-92A3-DF3942938DB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dirty="0">
            <a:latin typeface="+mn-lt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c:\winapps\msoffice\powerpnt\template\clrovrhd\dbllinec.ppt</Template>
  <TotalTime>80158292</TotalTime>
  <Pages>9</Pages>
  <Words>4300</Words>
  <Application>Microsoft Office PowerPoint</Application>
  <PresentationFormat>Custom</PresentationFormat>
  <Paragraphs>1212</Paragraphs>
  <Slides>55</Slides>
  <Notes>55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8" baseType="lpstr">
      <vt:lpstr>1_Blank Presentation</vt:lpstr>
      <vt:lpstr>Blank Presentation</vt:lpstr>
      <vt:lpstr>Equation</vt:lpstr>
      <vt:lpstr>19. Switched Local Area Networks</vt:lpstr>
      <vt:lpstr>Ethernet Frame</vt:lpstr>
      <vt:lpstr>Ethernet Address</vt:lpstr>
      <vt:lpstr>Address Resolution Protocol (ARP)</vt:lpstr>
      <vt:lpstr>Receiving Packets</vt:lpstr>
      <vt:lpstr>Sending Packets</vt:lpstr>
      <vt:lpstr>Multiple Access Options </vt:lpstr>
      <vt:lpstr>CSMA/CD Overview</vt:lpstr>
      <vt:lpstr>Slide 9</vt:lpstr>
      <vt:lpstr>Frame Size Constraints</vt:lpstr>
      <vt:lpstr>Recovering from Collisions</vt:lpstr>
      <vt:lpstr>Capture Effect – The Winner’s Edge</vt:lpstr>
      <vt:lpstr>CSMA/CD Efficiency</vt:lpstr>
      <vt:lpstr>Hubs vs. Switches</vt:lpstr>
      <vt:lpstr>Ethernet Switches and Bridges</vt:lpstr>
      <vt:lpstr>Loop Avoidance:  Spanning Tree Algorithm</vt:lpstr>
      <vt:lpstr>Spanning Tree Algorithm (STA)</vt:lpstr>
      <vt:lpstr>Algorithm Outline</vt:lpstr>
      <vt:lpstr>Spanning Tree Construction</vt:lpstr>
      <vt:lpstr>Bridge Ports Classification</vt:lpstr>
      <vt:lpstr>Some Basic Properties</vt:lpstr>
      <vt:lpstr>Spanning Tree Construction</vt:lpstr>
      <vt:lpstr>Spanning Tree Construction</vt:lpstr>
      <vt:lpstr>Spanning Tree Construction</vt:lpstr>
      <vt:lpstr>Spanning Tree Construction</vt:lpstr>
      <vt:lpstr>Spanning Tree Construction</vt:lpstr>
      <vt:lpstr>Spanning Tree Construction</vt:lpstr>
      <vt:lpstr>Spanning Tree Construction</vt:lpstr>
      <vt:lpstr>Spanning Tree Construction</vt:lpstr>
      <vt:lpstr>Spanning Tree Construction</vt:lpstr>
      <vt:lpstr>Spanning Tree Construction</vt:lpstr>
      <vt:lpstr>Final Spanning Tree</vt:lpstr>
      <vt:lpstr>Packet Forwarding on a Tree</vt:lpstr>
      <vt:lpstr>Exercises</vt:lpstr>
      <vt:lpstr>Exercises</vt:lpstr>
      <vt:lpstr>Exercises</vt:lpstr>
      <vt:lpstr>Exercises</vt:lpstr>
      <vt:lpstr>Exercises</vt:lpstr>
      <vt:lpstr>Exercises</vt:lpstr>
      <vt:lpstr>Exercises</vt:lpstr>
      <vt:lpstr>Exercises</vt:lpstr>
      <vt:lpstr>Exercises</vt:lpstr>
      <vt:lpstr>Exercise: Spanning Tree Construction</vt:lpstr>
      <vt:lpstr>Spanning Tree</vt:lpstr>
      <vt:lpstr>Exercise: Packet Forwarding From S to D</vt:lpstr>
      <vt:lpstr>Packet Forwarding: SD</vt:lpstr>
      <vt:lpstr>Packet Forwarding: SD</vt:lpstr>
      <vt:lpstr>Packet Forwarding: SD</vt:lpstr>
      <vt:lpstr>Packet Forwarding: SD</vt:lpstr>
      <vt:lpstr>Packet Forwarding: SD</vt:lpstr>
      <vt:lpstr>Packet Forwarding: SD</vt:lpstr>
      <vt:lpstr>Packet Forwarding: SD</vt:lpstr>
      <vt:lpstr>Packet Forwarding: SD</vt:lpstr>
      <vt:lpstr>Packet Forwarding: SD</vt:lpstr>
      <vt:lpstr>Packet Forwarding: S’S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in ATM Network Control</dc:title>
  <dc:creator>Roch</dc:creator>
  <cp:lastModifiedBy>Roch Guerin</cp:lastModifiedBy>
  <cp:revision>904</cp:revision>
  <cp:lastPrinted>2013-10-24T17:39:23Z</cp:lastPrinted>
  <dcterms:created xsi:type="dcterms:W3CDTF">2012-09-12T21:12:42Z</dcterms:created>
  <dcterms:modified xsi:type="dcterms:W3CDTF">2017-06-30T15:46:15Z</dcterms:modified>
</cp:coreProperties>
</file>