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Lst>
  <p:notesMasterIdLst>
    <p:notesMasterId r:id="rId27"/>
  </p:notesMasterIdLst>
  <p:handoutMasterIdLst>
    <p:handoutMasterId r:id="rId28"/>
  </p:handoutMasterIdLst>
  <p:sldIdLst>
    <p:sldId id="362" r:id="rId3"/>
    <p:sldId id="429" r:id="rId4"/>
    <p:sldId id="460" r:id="rId5"/>
    <p:sldId id="431" r:id="rId6"/>
    <p:sldId id="432" r:id="rId7"/>
    <p:sldId id="433" r:id="rId8"/>
    <p:sldId id="448" r:id="rId9"/>
    <p:sldId id="444" r:id="rId10"/>
    <p:sldId id="446" r:id="rId11"/>
    <p:sldId id="445" r:id="rId12"/>
    <p:sldId id="440" r:id="rId13"/>
    <p:sldId id="435" r:id="rId14"/>
    <p:sldId id="436" r:id="rId15"/>
    <p:sldId id="447" r:id="rId16"/>
    <p:sldId id="439" r:id="rId17"/>
    <p:sldId id="443" r:id="rId18"/>
    <p:sldId id="461" r:id="rId19"/>
    <p:sldId id="462" r:id="rId20"/>
    <p:sldId id="463" r:id="rId21"/>
    <p:sldId id="464" r:id="rId22"/>
    <p:sldId id="465" r:id="rId23"/>
    <p:sldId id="466" r:id="rId24"/>
    <p:sldId id="467" r:id="rId25"/>
    <p:sldId id="468" r:id="rId26"/>
  </p:sldIdLst>
  <p:sldSz cx="10058400" cy="7772400"/>
  <p:notesSz cx="7315200" cy="9601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2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4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6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8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6000" algn="l" defTabSz="457200" rtl="0" eaLnBrk="1" latinLnBrk="0" hangingPunct="1">
      <a:defRPr kern="1200">
        <a:solidFill>
          <a:schemeClr val="tx2"/>
        </a:solidFill>
        <a:latin typeface="Book Antiqua" charset="0"/>
        <a:ea typeface="ＭＳ Ｐゴシック" charset="-128"/>
        <a:cs typeface="ＭＳ Ｐゴシック" charset="-128"/>
      </a:defRPr>
    </a:lvl6pPr>
    <a:lvl7pPr marL="2743200" algn="l" defTabSz="457200" rtl="0" eaLnBrk="1" latinLnBrk="0" hangingPunct="1">
      <a:defRPr kern="1200">
        <a:solidFill>
          <a:schemeClr val="tx2"/>
        </a:solidFill>
        <a:latin typeface="Book Antiqua" charset="0"/>
        <a:ea typeface="ＭＳ Ｐゴシック" charset="-128"/>
        <a:cs typeface="ＭＳ Ｐゴシック" charset="-128"/>
      </a:defRPr>
    </a:lvl7pPr>
    <a:lvl8pPr marL="3200400" algn="l" defTabSz="457200" rtl="0" eaLnBrk="1" latinLnBrk="0" hangingPunct="1">
      <a:defRPr kern="1200">
        <a:solidFill>
          <a:schemeClr val="tx2"/>
        </a:solidFill>
        <a:latin typeface="Book Antiqua" charset="0"/>
        <a:ea typeface="ＭＳ Ｐゴシック" charset="-128"/>
        <a:cs typeface="ＭＳ Ｐゴシック" charset="-128"/>
      </a:defRPr>
    </a:lvl8pPr>
    <a:lvl9pPr marL="3657600" algn="l" defTabSz="457200"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showAnimation="0" useTimings="0">
    <p:present/>
    <p:sldAll/>
    <p:penClr>
      <a:schemeClr val="bg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A3"/>
    <a:srgbClr val="FFFF89"/>
    <a:srgbClr val="F7E324"/>
    <a:srgbClr val="CAFEB2"/>
    <a:srgbClr val="70898E"/>
    <a:srgbClr val="8BA8AD"/>
    <a:srgbClr val="A7C8CD"/>
    <a:srgbClr val="50B1CB"/>
    <a:srgbClr val="C3B954"/>
    <a:srgbClr val="53B6C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444" autoAdjust="0"/>
  </p:normalViewPr>
  <p:slideViewPr>
    <p:cSldViewPr snapToGrid="0">
      <p:cViewPr varScale="1">
        <p:scale>
          <a:sx n="78" d="100"/>
          <a:sy n="78" d="100"/>
        </p:scale>
        <p:origin x="-96" y="-558"/>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657" y="-1640"/>
            <a:ext cx="3168927" cy="480388"/>
          </a:xfrm>
          <a:prstGeom prst="rect">
            <a:avLst/>
          </a:prstGeom>
          <a:noFill/>
          <a:ln w="9525">
            <a:noFill/>
            <a:miter lim="800000"/>
            <a:headEnd/>
            <a:tailEnd/>
          </a:ln>
          <a:effectLst/>
        </p:spPr>
        <p:txBody>
          <a:bodyPr vert="horz" wrap="square" lIns="19958" tIns="0" rIns="19958" bIns="0" numCol="1" anchor="t" anchorCtr="0" compatLnSpc="1">
            <a:prstTxWarp prst="textNoShape">
              <a:avLst/>
            </a:prstTxWarp>
          </a:bodyPr>
          <a:lstStyle>
            <a:lvl1pPr algn="l" defTabSz="997363">
              <a:defRPr sz="1000" i="1"/>
            </a:lvl1pPr>
          </a:lstStyle>
          <a:p>
            <a:pPr>
              <a:defRPr/>
            </a:pPr>
            <a:endParaRPr lang="en-US"/>
          </a:p>
        </p:txBody>
      </p:sp>
      <p:sp>
        <p:nvSpPr>
          <p:cNvPr id="3075" name="Rectangle 3"/>
          <p:cNvSpPr>
            <a:spLocks noGrp="1" noChangeArrowheads="1"/>
          </p:cNvSpPr>
          <p:nvPr>
            <p:ph type="dt" sz="quarter" idx="1"/>
          </p:nvPr>
        </p:nvSpPr>
        <p:spPr bwMode="auto">
          <a:xfrm>
            <a:off x="4146275" y="-1640"/>
            <a:ext cx="3168926" cy="480388"/>
          </a:xfrm>
          <a:prstGeom prst="rect">
            <a:avLst/>
          </a:prstGeom>
          <a:noFill/>
          <a:ln w="9525">
            <a:noFill/>
            <a:miter lim="800000"/>
            <a:headEnd/>
            <a:tailEnd/>
          </a:ln>
          <a:effectLst/>
        </p:spPr>
        <p:txBody>
          <a:bodyPr vert="horz" wrap="square" lIns="19958" tIns="0" rIns="19958" bIns="0" numCol="1" anchor="t" anchorCtr="0" compatLnSpc="1">
            <a:prstTxWarp prst="textNoShape">
              <a:avLst/>
            </a:prstTxWarp>
          </a:bodyPr>
          <a:lstStyle>
            <a:lvl1pPr defTabSz="997363">
              <a:defRPr sz="1000" i="1"/>
            </a:lvl1pPr>
          </a:lstStyle>
          <a:p>
            <a:pPr>
              <a:defRPr/>
            </a:pPr>
            <a:endParaRPr lang="en-US"/>
          </a:p>
        </p:txBody>
      </p:sp>
      <p:sp>
        <p:nvSpPr>
          <p:cNvPr id="3076" name="Rectangle 4"/>
          <p:cNvSpPr>
            <a:spLocks noGrp="1" noChangeArrowheads="1"/>
          </p:cNvSpPr>
          <p:nvPr>
            <p:ph type="ftr" sz="quarter" idx="2"/>
          </p:nvPr>
        </p:nvSpPr>
        <p:spPr bwMode="auto">
          <a:xfrm>
            <a:off x="-1657" y="9122452"/>
            <a:ext cx="3168927" cy="480388"/>
          </a:xfrm>
          <a:prstGeom prst="rect">
            <a:avLst/>
          </a:prstGeom>
          <a:noFill/>
          <a:ln w="9525">
            <a:noFill/>
            <a:miter lim="800000"/>
            <a:headEnd/>
            <a:tailEnd/>
          </a:ln>
          <a:effectLst/>
        </p:spPr>
        <p:txBody>
          <a:bodyPr vert="horz" wrap="square" lIns="19958" tIns="0" rIns="19958" bIns="0" numCol="1" anchor="b" anchorCtr="0" compatLnSpc="1">
            <a:prstTxWarp prst="textNoShape">
              <a:avLst/>
            </a:prstTxWarp>
          </a:bodyPr>
          <a:lstStyle>
            <a:lvl1pPr algn="l" defTabSz="997363">
              <a:defRPr sz="1000" i="1"/>
            </a:lvl1pPr>
          </a:lstStyle>
          <a:p>
            <a:pPr>
              <a:defRPr/>
            </a:pPr>
            <a:endParaRPr lang="en-US"/>
          </a:p>
        </p:txBody>
      </p:sp>
      <p:sp>
        <p:nvSpPr>
          <p:cNvPr id="3077" name="Rectangle 5"/>
          <p:cNvSpPr>
            <a:spLocks noGrp="1" noChangeArrowheads="1"/>
          </p:cNvSpPr>
          <p:nvPr>
            <p:ph type="sldNum" sz="quarter" idx="3"/>
          </p:nvPr>
        </p:nvSpPr>
        <p:spPr bwMode="auto">
          <a:xfrm>
            <a:off x="4146275" y="9122452"/>
            <a:ext cx="3168926" cy="480388"/>
          </a:xfrm>
          <a:prstGeom prst="rect">
            <a:avLst/>
          </a:prstGeom>
          <a:noFill/>
          <a:ln w="9525">
            <a:noFill/>
            <a:miter lim="800000"/>
            <a:headEnd/>
            <a:tailEnd/>
          </a:ln>
          <a:effectLst/>
        </p:spPr>
        <p:txBody>
          <a:bodyPr vert="horz" wrap="square" lIns="19958" tIns="0" rIns="19958" bIns="0" numCol="1" anchor="b" anchorCtr="0" compatLnSpc="1">
            <a:prstTxWarp prst="textNoShape">
              <a:avLst/>
            </a:prstTxWarp>
          </a:bodyPr>
          <a:lstStyle>
            <a:lvl1pPr defTabSz="997363">
              <a:defRPr sz="1000" i="1"/>
            </a:lvl1pPr>
          </a:lstStyle>
          <a:p>
            <a:pPr>
              <a:defRPr/>
            </a:pPr>
            <a:fld id="{9FFC03EE-2879-4F41-A72A-15A9C64D4D23}" type="slidenum">
              <a:rPr lang="en-US"/>
              <a:pPr>
                <a:defRPr/>
              </a:pPr>
              <a:t>‹#›</a:t>
            </a:fld>
            <a:endParaRPr lang="en-US"/>
          </a:p>
        </p:txBody>
      </p:sp>
    </p:spTree>
    <p:extLst>
      <p:ext uri="{BB962C8B-B14F-4D97-AF65-F5344CB8AC3E}">
        <p14:creationId xmlns:p14="http://schemas.microsoft.com/office/powerpoint/2010/main" xmlns="" val="827510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657" y="-1640"/>
            <a:ext cx="3168927" cy="480388"/>
          </a:xfrm>
          <a:prstGeom prst="rect">
            <a:avLst/>
          </a:prstGeom>
          <a:noFill/>
          <a:ln w="9525">
            <a:noFill/>
            <a:miter lim="800000"/>
            <a:headEnd/>
            <a:tailEnd/>
          </a:ln>
          <a:effectLst/>
        </p:spPr>
        <p:txBody>
          <a:bodyPr vert="horz" wrap="square" lIns="19958" tIns="0" rIns="19958" bIns="0" numCol="1" anchor="t" anchorCtr="0" compatLnSpc="1">
            <a:prstTxWarp prst="textNoShape">
              <a:avLst/>
            </a:prstTxWarp>
          </a:bodyPr>
          <a:lstStyle>
            <a:lvl1pPr algn="l" defTabSz="997363">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4146275" y="-1640"/>
            <a:ext cx="3168926" cy="480388"/>
          </a:xfrm>
          <a:prstGeom prst="rect">
            <a:avLst/>
          </a:prstGeom>
          <a:noFill/>
          <a:ln w="9525">
            <a:noFill/>
            <a:miter lim="800000"/>
            <a:headEnd/>
            <a:tailEnd/>
          </a:ln>
          <a:effectLst/>
        </p:spPr>
        <p:txBody>
          <a:bodyPr vert="horz" wrap="square" lIns="19958" tIns="0" rIns="19958" bIns="0" numCol="1" anchor="t" anchorCtr="0" compatLnSpc="1">
            <a:prstTxWarp prst="textNoShape">
              <a:avLst/>
            </a:prstTxWarp>
          </a:bodyPr>
          <a:lstStyle>
            <a:lvl1pPr defTabSz="997363">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1657" y="9122452"/>
            <a:ext cx="3168927" cy="480388"/>
          </a:xfrm>
          <a:prstGeom prst="rect">
            <a:avLst/>
          </a:prstGeom>
          <a:noFill/>
          <a:ln w="9525">
            <a:noFill/>
            <a:miter lim="800000"/>
            <a:headEnd/>
            <a:tailEnd/>
          </a:ln>
          <a:effectLst/>
        </p:spPr>
        <p:txBody>
          <a:bodyPr vert="horz" wrap="square" lIns="19958" tIns="0" rIns="19958" bIns="0" numCol="1" anchor="b" anchorCtr="0" compatLnSpc="1">
            <a:prstTxWarp prst="textNoShape">
              <a:avLst/>
            </a:prstTxWarp>
          </a:bodyPr>
          <a:lstStyle>
            <a:lvl1pPr algn="l" defTabSz="997363">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4146275" y="9122452"/>
            <a:ext cx="3168926" cy="480388"/>
          </a:xfrm>
          <a:prstGeom prst="rect">
            <a:avLst/>
          </a:prstGeom>
          <a:noFill/>
          <a:ln w="9525">
            <a:noFill/>
            <a:miter lim="800000"/>
            <a:headEnd/>
            <a:tailEnd/>
          </a:ln>
          <a:effectLst/>
        </p:spPr>
        <p:txBody>
          <a:bodyPr vert="horz" wrap="square" lIns="19958" tIns="0" rIns="19958" bIns="0" numCol="1" anchor="b" anchorCtr="0" compatLnSpc="1">
            <a:prstTxWarp prst="textNoShape">
              <a:avLst/>
            </a:prstTxWarp>
          </a:bodyPr>
          <a:lstStyle>
            <a:lvl1pPr defTabSz="997363">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2054" name="Rectangle 6"/>
          <p:cNvSpPr>
            <a:spLocks noGrp="1" noChangeArrowheads="1"/>
          </p:cNvSpPr>
          <p:nvPr>
            <p:ph type="body" sz="quarter" idx="3"/>
          </p:nvPr>
        </p:nvSpPr>
        <p:spPr bwMode="auto">
          <a:xfrm>
            <a:off x="975693" y="4561227"/>
            <a:ext cx="5362160" cy="4318573"/>
          </a:xfrm>
          <a:prstGeom prst="rect">
            <a:avLst/>
          </a:prstGeom>
          <a:noFill/>
          <a:ln w="9525">
            <a:noFill/>
            <a:miter lim="800000"/>
            <a:headEnd/>
            <a:tailEnd/>
          </a:ln>
          <a:effectLst/>
        </p:spPr>
        <p:txBody>
          <a:bodyPr vert="horz" wrap="square" lIns="98121" tIns="49892" rIns="98121" bIns="49892"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7" name="Rectangle 7"/>
          <p:cNvSpPr>
            <a:spLocks noGrp="1" noRot="1" noChangeAspect="1" noChangeArrowheads="1" noTextEdit="1"/>
          </p:cNvSpPr>
          <p:nvPr>
            <p:ph type="sldImg" idx="2"/>
          </p:nvPr>
        </p:nvSpPr>
        <p:spPr bwMode="auto">
          <a:xfrm>
            <a:off x="1325563" y="720725"/>
            <a:ext cx="4660900" cy="3602038"/>
          </a:xfrm>
          <a:prstGeom prst="rect">
            <a:avLst/>
          </a:prstGeom>
          <a:noFill/>
          <a:ln w="12700">
            <a:solidFill>
              <a:schemeClr val="tx1"/>
            </a:solidFill>
            <a:miter lim="800000"/>
            <a:headEnd/>
            <a:tailEnd/>
          </a:ln>
        </p:spPr>
      </p:sp>
    </p:spTree>
    <p:extLst>
      <p:ext uri="{BB962C8B-B14F-4D97-AF65-F5344CB8AC3E}">
        <p14:creationId xmlns:p14="http://schemas.microsoft.com/office/powerpoint/2010/main" xmlns="" val="2488090485"/>
      </p:ext>
    </p:extLst>
  </p:cSld>
  <p:clrMap bg1="lt1" tx1="dk1" bg2="lt2" tx2="dk2" accent1="accent1" accent2="accent2" accent3="accent3" accent4="accent4" accent5="accent5" accent6="accent6" hlink="hlink" folHlink="folHlink"/>
  <p:hf hdr="0" ftr="0" dt="0"/>
  <p:notesStyle>
    <a:lvl1pPr algn="l" defTabSz="952500"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725"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450"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588"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5313"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2771" name="Notes Placeholder 2"/>
          <p:cNvSpPr>
            <a:spLocks noGrp="1"/>
          </p:cNvSpPr>
          <p:nvPr>
            <p:ph type="body" idx="1"/>
          </p:nvPr>
        </p:nvSpPr>
        <p:spPr>
          <a:noFill/>
          <a:ln/>
        </p:spPr>
        <p:txBody>
          <a:bodyPr/>
          <a:lstStyle/>
          <a:p>
            <a:endParaRPr lang="en-US"/>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10</a:t>
            </a:fld>
            <a:endParaRPr lang="en-US"/>
          </a:p>
        </p:txBody>
      </p:sp>
    </p:spTree>
    <p:extLst>
      <p:ext uri="{BB962C8B-B14F-4D97-AF65-F5344CB8AC3E}">
        <p14:creationId xmlns:p14="http://schemas.microsoft.com/office/powerpoint/2010/main" xmlns="" val="1383916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11</a:t>
            </a:fld>
            <a:endParaRPr lang="en-US"/>
          </a:p>
        </p:txBody>
      </p:sp>
    </p:spTree>
    <p:extLst>
      <p:ext uri="{BB962C8B-B14F-4D97-AF65-F5344CB8AC3E}">
        <p14:creationId xmlns:p14="http://schemas.microsoft.com/office/powerpoint/2010/main" xmlns="" val="3430405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 a sampling of types…</a:t>
            </a:r>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12</a:t>
            </a:fld>
            <a:endParaRPr lang="en-US"/>
          </a:p>
        </p:txBody>
      </p:sp>
    </p:spTree>
    <p:extLst>
      <p:ext uri="{BB962C8B-B14F-4D97-AF65-F5344CB8AC3E}">
        <p14:creationId xmlns:p14="http://schemas.microsoft.com/office/powerpoint/2010/main" xmlns="" val="192746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13</a:t>
            </a:fld>
            <a:endParaRPr lang="en-US"/>
          </a:p>
        </p:txBody>
      </p:sp>
    </p:spTree>
    <p:extLst>
      <p:ext uri="{BB962C8B-B14F-4D97-AF65-F5344CB8AC3E}">
        <p14:creationId xmlns:p14="http://schemas.microsoft.com/office/powerpoint/2010/main" xmlns="" val="15622070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Class IN</a:t>
            </a:r>
            <a:r>
              <a:rPr lang="en-US" smtClean="0"/>
              <a:t>: Internet</a:t>
            </a:r>
          </a:p>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14</a:t>
            </a:fld>
            <a:endParaRPr lang="en-US"/>
          </a:p>
        </p:txBody>
      </p:sp>
    </p:spTree>
    <p:extLst>
      <p:ext uri="{BB962C8B-B14F-4D97-AF65-F5344CB8AC3E}">
        <p14:creationId xmlns:p14="http://schemas.microsoft.com/office/powerpoint/2010/main" xmlns="" val="5644069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15</a:t>
            </a:fld>
            <a:endParaRPr lang="en-US"/>
          </a:p>
        </p:txBody>
      </p:sp>
    </p:spTree>
    <p:extLst>
      <p:ext uri="{BB962C8B-B14F-4D97-AF65-F5344CB8AC3E}">
        <p14:creationId xmlns:p14="http://schemas.microsoft.com/office/powerpoint/2010/main" xmlns="" val="1033143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16</a:t>
            </a:fld>
            <a:endParaRPr lang="en-US"/>
          </a:p>
        </p:txBody>
      </p:sp>
    </p:spTree>
    <p:extLst>
      <p:ext uri="{BB962C8B-B14F-4D97-AF65-F5344CB8AC3E}">
        <p14:creationId xmlns:p14="http://schemas.microsoft.com/office/powerpoint/2010/main" xmlns="" val="2624756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17</a:t>
            </a:fld>
            <a:endParaRPr lang="en-US"/>
          </a:p>
        </p:txBody>
      </p:sp>
    </p:spTree>
    <p:extLst>
      <p:ext uri="{BB962C8B-B14F-4D97-AF65-F5344CB8AC3E}">
        <p14:creationId xmlns:p14="http://schemas.microsoft.com/office/powerpoint/2010/main" xmlns="" val="32553950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18</a:t>
            </a:fld>
            <a:endParaRPr lang="en-US"/>
          </a:p>
        </p:txBody>
      </p:sp>
    </p:spTree>
    <p:extLst>
      <p:ext uri="{BB962C8B-B14F-4D97-AF65-F5344CB8AC3E}">
        <p14:creationId xmlns:p14="http://schemas.microsoft.com/office/powerpoint/2010/main" xmlns="" val="32553950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19</a:t>
            </a:fld>
            <a:endParaRPr lang="en-US"/>
          </a:p>
        </p:txBody>
      </p:sp>
    </p:spTree>
    <p:extLst>
      <p:ext uri="{BB962C8B-B14F-4D97-AF65-F5344CB8AC3E}">
        <p14:creationId xmlns:p14="http://schemas.microsoft.com/office/powerpoint/2010/main" xmlns="" val="3255395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a:t>
            </a:fld>
            <a:endParaRPr lang="en-US"/>
          </a:p>
        </p:txBody>
      </p:sp>
    </p:spTree>
    <p:extLst>
      <p:ext uri="{BB962C8B-B14F-4D97-AF65-F5344CB8AC3E}">
        <p14:creationId xmlns:p14="http://schemas.microsoft.com/office/powerpoint/2010/main" xmlns="" val="1970664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20</a:t>
            </a:fld>
            <a:endParaRPr lang="en-US"/>
          </a:p>
        </p:txBody>
      </p:sp>
    </p:spTree>
    <p:extLst>
      <p:ext uri="{BB962C8B-B14F-4D97-AF65-F5344CB8AC3E}">
        <p14:creationId xmlns:p14="http://schemas.microsoft.com/office/powerpoint/2010/main" xmlns="" val="32553950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21</a:t>
            </a:fld>
            <a:endParaRPr lang="en-US"/>
          </a:p>
        </p:txBody>
      </p:sp>
    </p:spTree>
    <p:extLst>
      <p:ext uri="{BB962C8B-B14F-4D97-AF65-F5344CB8AC3E}">
        <p14:creationId xmlns:p14="http://schemas.microsoft.com/office/powerpoint/2010/main" xmlns="" val="8299621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22</a:t>
            </a:fld>
            <a:endParaRPr lang="en-US"/>
          </a:p>
        </p:txBody>
      </p:sp>
    </p:spTree>
    <p:extLst>
      <p:ext uri="{BB962C8B-B14F-4D97-AF65-F5344CB8AC3E}">
        <p14:creationId xmlns:p14="http://schemas.microsoft.com/office/powerpoint/2010/main" xmlns="" val="8299621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a:t>
            </a:fld>
            <a:endParaRPr lang="en-US"/>
          </a:p>
        </p:txBody>
      </p:sp>
    </p:spTree>
    <p:extLst>
      <p:ext uri="{BB962C8B-B14F-4D97-AF65-F5344CB8AC3E}">
        <p14:creationId xmlns:p14="http://schemas.microsoft.com/office/powerpoint/2010/main" xmlns="" val="1970664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a:t>
            </a:fld>
            <a:endParaRPr lang="en-US"/>
          </a:p>
        </p:txBody>
      </p:sp>
    </p:spTree>
    <p:extLst>
      <p:ext uri="{BB962C8B-B14F-4D97-AF65-F5344CB8AC3E}">
        <p14:creationId xmlns:p14="http://schemas.microsoft.com/office/powerpoint/2010/main" xmlns="" val="2953193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a:t>
            </a:fld>
            <a:endParaRPr lang="en-US"/>
          </a:p>
        </p:txBody>
      </p:sp>
    </p:spTree>
    <p:extLst>
      <p:ext uri="{BB962C8B-B14F-4D97-AF65-F5344CB8AC3E}">
        <p14:creationId xmlns:p14="http://schemas.microsoft.com/office/powerpoint/2010/main" xmlns="" val="977803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6</a:t>
            </a:fld>
            <a:endParaRPr lang="en-US"/>
          </a:p>
        </p:txBody>
      </p:sp>
    </p:spTree>
    <p:extLst>
      <p:ext uri="{BB962C8B-B14F-4D97-AF65-F5344CB8AC3E}">
        <p14:creationId xmlns:p14="http://schemas.microsoft.com/office/powerpoint/2010/main" xmlns="" val="26428384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8</a:t>
            </a:fld>
            <a:endParaRPr lang="en-US"/>
          </a:p>
        </p:txBody>
      </p:sp>
    </p:spTree>
    <p:extLst>
      <p:ext uri="{BB962C8B-B14F-4D97-AF65-F5344CB8AC3E}">
        <p14:creationId xmlns:p14="http://schemas.microsoft.com/office/powerpoint/2010/main" xmlns="" val="1354772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9</a:t>
            </a:fld>
            <a:endParaRPr lang="en-US"/>
          </a:p>
        </p:txBody>
      </p:sp>
    </p:spTree>
    <p:extLst>
      <p:ext uri="{BB962C8B-B14F-4D97-AF65-F5344CB8AC3E}">
        <p14:creationId xmlns:p14="http://schemas.microsoft.com/office/powerpoint/2010/main" xmlns="" val="2388506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p:txBody>
          <a:bodyPr/>
          <a:lstStyle/>
          <a:p>
            <a:fld id="{63CBB76F-0CBA-A342-B589-11E9809774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63CBB76F-0CBA-A342-B589-11E980977487}" type="slidenum">
              <a:rPr lang="en-US" smtClean="0"/>
              <a:pPr/>
              <a:t>‹#›</a:t>
            </a:fld>
            <a:endParaRPr lang="en-US"/>
          </a:p>
        </p:txBody>
      </p:sp>
      <p:sp>
        <p:nvSpPr>
          <p:cNvPr id="7" name="Text Placeholder 6"/>
          <p:cNvSpPr>
            <a:spLocks noGrp="1"/>
          </p:cNvSpPr>
          <p:nvPr>
            <p:ph type="body" sz="quarter" idx="11"/>
          </p:nvPr>
        </p:nvSpPr>
        <p:spPr>
          <a:xfrm>
            <a:off x="488950" y="2058988"/>
            <a:ext cx="4175125" cy="533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6"/>
          <p:cNvSpPr>
            <a:spLocks noGrp="1"/>
          </p:cNvSpPr>
          <p:nvPr>
            <p:ph type="body" sz="quarter" idx="12"/>
          </p:nvPr>
        </p:nvSpPr>
        <p:spPr>
          <a:xfrm>
            <a:off x="5397890" y="2063612"/>
            <a:ext cx="4175125" cy="533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userDrawn="1"/>
        </p:nvPicPr>
        <p:blipFill>
          <a:blip r:embed="rId3"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58" tIns="50929" rIns="101858" bIns="50929"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userDrawn="1"/>
        </p:nvSpPr>
        <p:spPr bwMode="auto">
          <a:xfrm>
            <a:off x="0" y="3886200"/>
            <a:ext cx="10058400" cy="3886200"/>
          </a:xfrm>
          <a:prstGeom prst="rect">
            <a:avLst/>
          </a:prstGeom>
          <a:solidFill>
            <a:srgbClr val="7F0813"/>
          </a:solidFill>
          <a:ln w="0">
            <a:noFill/>
            <a:miter lim="800000"/>
            <a:headEnd/>
            <a:tailEnd/>
          </a:ln>
        </p:spPr>
        <p:txBody>
          <a:bodyPr wrap="none"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5" y="5072063"/>
            <a:ext cx="8885238" cy="1296987"/>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7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7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7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588" indent="-258763" algn="l" defTabSz="1019175" rtl="0" eaLnBrk="0" fontAlgn="base" hangingPunct="0">
        <a:spcBef>
          <a:spcPct val="20000"/>
        </a:spcBef>
        <a:spcAft>
          <a:spcPct val="0"/>
        </a:spcAft>
        <a:defRPr sz="3300">
          <a:solidFill>
            <a:schemeClr val="bg1"/>
          </a:solidFill>
          <a:latin typeface="+mn-lt"/>
          <a:ea typeface="+mn-ea"/>
          <a:cs typeface="ＭＳ Ｐゴシック" charset="-128"/>
        </a:defRPr>
      </a:lvl1pPr>
      <a:lvl2pPr marL="827088" indent="-317500" algn="l" defTabSz="1019175" rtl="0" eaLnBrk="0" fontAlgn="base" hangingPunct="0">
        <a:spcBef>
          <a:spcPct val="20000"/>
        </a:spcBef>
        <a:spcAft>
          <a:spcPct val="0"/>
        </a:spcAft>
        <a:buChar char="–"/>
        <a:defRPr sz="3100">
          <a:solidFill>
            <a:schemeClr val="bg1"/>
          </a:solidFill>
          <a:latin typeface="Arial" charset="0"/>
          <a:ea typeface="+mn-ea"/>
        </a:defRPr>
      </a:lvl2pPr>
      <a:lvl3pPr marL="1273175" indent="-254000" algn="l" defTabSz="1019175" rtl="0" eaLnBrk="0" fontAlgn="base" hangingPunct="0">
        <a:spcBef>
          <a:spcPct val="20000"/>
        </a:spcBef>
        <a:spcAft>
          <a:spcPct val="0"/>
        </a:spcAft>
        <a:buChar char="•"/>
        <a:defRPr sz="2700">
          <a:solidFill>
            <a:schemeClr val="bg1"/>
          </a:solidFill>
          <a:latin typeface="Arial" charset="0"/>
          <a:ea typeface="+mn-ea"/>
        </a:defRPr>
      </a:lvl3pPr>
      <a:lvl4pPr marL="1782763" indent="-254000" algn="l" defTabSz="1019175" rtl="0" eaLnBrk="0" fontAlgn="base" hangingPunct="0">
        <a:spcBef>
          <a:spcPct val="20000"/>
        </a:spcBef>
        <a:spcAft>
          <a:spcPct val="0"/>
        </a:spcAft>
        <a:buChar char="–"/>
        <a:defRPr sz="2200">
          <a:solidFill>
            <a:schemeClr val="bg1"/>
          </a:solidFill>
          <a:latin typeface="Arial" charset="0"/>
          <a:ea typeface="+mn-ea"/>
        </a:defRPr>
      </a:lvl4pPr>
      <a:lvl5pPr marL="2292350" indent="-254000" algn="l" defTabSz="1019175" rtl="0" eaLnBrk="0" fontAlgn="base" hangingPunct="0">
        <a:spcBef>
          <a:spcPct val="20000"/>
        </a:spcBef>
        <a:spcAft>
          <a:spcPct val="0"/>
        </a:spcAft>
        <a:buChar char="»"/>
        <a:defRPr sz="2200">
          <a:solidFill>
            <a:schemeClr val="bg1"/>
          </a:solidFill>
          <a:latin typeface="Arial" charset="0"/>
          <a:ea typeface="+mn-ea"/>
        </a:defRPr>
      </a:lvl5pPr>
      <a:lvl6pPr marL="2749550" indent="-254000" algn="l" defTabSz="1019175" rtl="0" fontAlgn="base">
        <a:spcBef>
          <a:spcPct val="20000"/>
        </a:spcBef>
        <a:spcAft>
          <a:spcPct val="0"/>
        </a:spcAft>
        <a:buChar char="»"/>
        <a:defRPr sz="2200">
          <a:solidFill>
            <a:schemeClr val="bg1"/>
          </a:solidFill>
          <a:latin typeface="Arial" charset="0"/>
          <a:ea typeface="+mn-ea"/>
        </a:defRPr>
      </a:lvl6pPr>
      <a:lvl7pPr marL="3206750" indent="-254000" algn="l" defTabSz="1019175" rtl="0" fontAlgn="base">
        <a:spcBef>
          <a:spcPct val="20000"/>
        </a:spcBef>
        <a:spcAft>
          <a:spcPct val="0"/>
        </a:spcAft>
        <a:buChar char="»"/>
        <a:defRPr sz="2200">
          <a:solidFill>
            <a:schemeClr val="bg1"/>
          </a:solidFill>
          <a:latin typeface="Arial" charset="0"/>
          <a:ea typeface="+mn-ea"/>
        </a:defRPr>
      </a:lvl7pPr>
      <a:lvl8pPr marL="3663950" indent="-254000" algn="l" defTabSz="1019175" rtl="0" fontAlgn="base">
        <a:spcBef>
          <a:spcPct val="20000"/>
        </a:spcBef>
        <a:spcAft>
          <a:spcPct val="0"/>
        </a:spcAft>
        <a:buChar char="»"/>
        <a:defRPr sz="2200">
          <a:solidFill>
            <a:schemeClr val="bg1"/>
          </a:solidFill>
          <a:latin typeface="Arial" charset="0"/>
          <a:ea typeface="+mn-ea"/>
        </a:defRPr>
      </a:lvl8pPr>
      <a:lvl9pPr marL="4121150" indent="-254000" algn="l" defTabSz="1019175"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userDrawn="1"/>
        </p:nvPicPr>
        <p:blipFill>
          <a:blip r:embed="rId4"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88" y="1985963"/>
            <a:ext cx="8885237" cy="4664075"/>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317" name="Rectangle 3"/>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a:t>Click to edit Master title style</a:t>
            </a:r>
          </a:p>
        </p:txBody>
      </p:sp>
      <p:sp>
        <p:nvSpPr>
          <p:cNvPr id="2" name="Slide Number Placeholder 1"/>
          <p:cNvSpPr>
            <a:spLocks noGrp="1"/>
          </p:cNvSpPr>
          <p:nvPr>
            <p:ph type="sldNum" sz="quarter" idx="4"/>
          </p:nvPr>
        </p:nvSpPr>
        <p:spPr>
          <a:xfrm>
            <a:off x="9711429" y="7519966"/>
            <a:ext cx="309981" cy="215444"/>
          </a:xfrm>
          <a:prstGeom prst="rect">
            <a:avLst/>
          </a:prstGeom>
        </p:spPr>
        <p:txBody>
          <a:bodyPr vert="horz" wrap="none" lIns="0" tIns="0" rIns="0" bIns="0" rtlCol="0" anchor="ctr">
            <a:spAutoFit/>
          </a:bodyPr>
          <a:lstStyle>
            <a:lvl1pPr algn="r">
              <a:defRPr sz="1400">
                <a:solidFill>
                  <a:srgbClr val="000000"/>
                </a:solidFill>
                <a:latin typeface="Verdana"/>
              </a:defRPr>
            </a:lvl1pPr>
          </a:lstStyle>
          <a:p>
            <a:fld id="{63CBB76F-0CBA-A342-B589-11E9809774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0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0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0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268288" y="1338263"/>
            <a:ext cx="9790112" cy="1665287"/>
          </a:xfrm>
          <a:noFill/>
        </p:spPr>
        <p:txBody>
          <a:bodyPr/>
          <a:lstStyle/>
          <a:p>
            <a:pPr eaLnBrk="1" hangingPunct="1"/>
            <a:r>
              <a:rPr lang="en-US" sz="4400" dirty="0" smtClean="0"/>
              <a:t>3. The Domain Name Service</a:t>
            </a:r>
            <a:endParaRPr lang="en-US" i="1" dirty="0" smtClean="0"/>
          </a:p>
        </p:txBody>
      </p:sp>
      <p:sp>
        <p:nvSpPr>
          <p:cNvPr id="120835" name="Rectangle 3"/>
          <p:cNvSpPr>
            <a:spLocks noGrp="1" noChangeArrowheads="1"/>
          </p:cNvSpPr>
          <p:nvPr>
            <p:ph type="subTitle" idx="1"/>
          </p:nvPr>
        </p:nvSpPr>
        <p:spPr>
          <a:xfrm>
            <a:off x="91264" y="4030348"/>
            <a:ext cx="9755452" cy="2452447"/>
          </a:xfrm>
          <a:noFill/>
        </p:spPr>
        <p:txBody>
          <a:bodyPr/>
          <a:lstStyle/>
          <a:p>
            <a:pPr indent="339725" algn="l" eaLnBrk="1" hangingPunct="1">
              <a:buClr>
                <a:srgbClr val="50B1CB"/>
              </a:buClr>
              <a:buSzPct val="75000"/>
              <a:buFont typeface="Wingdings" charset="2"/>
              <a:buChar char="n"/>
            </a:pPr>
            <a:r>
              <a:rPr lang="en-US" sz="2400" dirty="0" smtClean="0"/>
              <a:t>Overview and high level design</a:t>
            </a:r>
          </a:p>
          <a:p>
            <a:pPr indent="339725" algn="l" eaLnBrk="1" hangingPunct="1">
              <a:buClr>
                <a:srgbClr val="50B1CB"/>
              </a:buClr>
              <a:buSzPct val="75000"/>
              <a:buFont typeface="Wingdings" charset="2"/>
              <a:buChar char="n"/>
            </a:pPr>
            <a:r>
              <a:rPr lang="en-US" sz="2400" dirty="0" smtClean="0"/>
              <a:t>Typical operation and the role of caching</a:t>
            </a:r>
          </a:p>
          <a:p>
            <a:pPr indent="339725" algn="l" eaLnBrk="1" hangingPunct="1">
              <a:buClr>
                <a:srgbClr val="50B1CB"/>
              </a:buClr>
              <a:buSzPct val="75000"/>
              <a:buFont typeface="Wingdings" charset="2"/>
              <a:buChar char="n"/>
            </a:pPr>
            <a:r>
              <a:rPr lang="en-US" sz="2400" dirty="0" smtClean="0"/>
              <a:t>Contents of DNS Resource Records</a:t>
            </a:r>
          </a:p>
          <a:p>
            <a:pPr indent="339725" algn="l" eaLnBrk="1" hangingPunct="1">
              <a:buClr>
                <a:srgbClr val="50B1CB"/>
              </a:buClr>
              <a:buSzPct val="75000"/>
              <a:buFont typeface="Wingdings" charset="2"/>
              <a:buChar char="n"/>
            </a:pPr>
            <a:r>
              <a:rPr lang="en-US" sz="2400" dirty="0" smtClean="0"/>
              <a:t>Basic message formats</a:t>
            </a:r>
          </a:p>
          <a:p>
            <a:pPr indent="339725" algn="l" eaLnBrk="1" hangingPunct="1">
              <a:buClr>
                <a:srgbClr val="50B1CB"/>
              </a:buClr>
              <a:buSzPct val="75000"/>
              <a:buFont typeface="Wingdings" charset="2"/>
              <a:buChar char="n"/>
            </a:pPr>
            <a:r>
              <a:rPr lang="en-US" sz="2400" dirty="0" smtClean="0"/>
              <a:t>Configuring/updating Resource Records</a:t>
            </a:r>
            <a:endParaRPr lang="en-US" sz="2800" dirty="0" smtClean="0"/>
          </a:p>
        </p:txBody>
      </p:sp>
      <p:sp>
        <p:nvSpPr>
          <p:cNvPr id="120836" name="Rectangle 4"/>
          <p:cNvSpPr>
            <a:spLocks noChangeArrowheads="1"/>
          </p:cNvSpPr>
          <p:nvPr/>
        </p:nvSpPr>
        <p:spPr bwMode="auto">
          <a:xfrm>
            <a:off x="89272" y="6458607"/>
            <a:ext cx="9969128" cy="1243380"/>
          </a:xfrm>
          <a:prstGeom prst="rect">
            <a:avLst/>
          </a:prstGeom>
          <a:noFill/>
          <a:ln w="9525">
            <a:noFill/>
            <a:miter lim="800000"/>
            <a:headEnd/>
            <a:tailEnd/>
          </a:ln>
        </p:spPr>
        <p:txBody>
          <a:bodyPr lIns="101858" tIns="50929" rIns="101858" bIns="50929">
            <a:prstTxWarp prst="textNoShape">
              <a:avLst/>
            </a:prstTxWarp>
          </a:bodyPr>
          <a:lstStyle/>
          <a:p>
            <a:pPr algn="l" defTabSz="1019175" eaLnBrk="1" hangingPunct="1">
              <a:spcBef>
                <a:spcPct val="20000"/>
              </a:spcBef>
              <a:buClr>
                <a:srgbClr val="99FF99"/>
              </a:buClr>
              <a:buSzPct val="75000"/>
            </a:pPr>
            <a:r>
              <a:rPr lang="en-US" sz="2200" i="1" dirty="0" smtClean="0">
                <a:solidFill>
                  <a:schemeClr val="bg1"/>
                </a:solidFill>
                <a:latin typeface="Verdana" charset="0"/>
              </a:rPr>
              <a:t>Roch Guerin</a:t>
            </a:r>
          </a:p>
          <a:p>
            <a:pPr algn="l" defTabSz="1019175" eaLnBrk="1" hangingPunct="1">
              <a:spcBef>
                <a:spcPct val="20000"/>
              </a:spcBef>
              <a:buClr>
                <a:srgbClr val="99FF99"/>
              </a:buClr>
              <a:buSzPct val="75000"/>
            </a:pPr>
            <a:r>
              <a:rPr lang="en-US" sz="2200" i="1" dirty="0" smtClean="0">
                <a:solidFill>
                  <a:schemeClr val="bg1"/>
                </a:solidFill>
                <a:latin typeface="Verdana" charset="0"/>
              </a:rPr>
              <a:t>(with adaptations from Jon Turner and John </a:t>
            </a:r>
            <a:r>
              <a:rPr lang="en-US" sz="2200" i="1" dirty="0" err="1" smtClean="0">
                <a:solidFill>
                  <a:schemeClr val="bg1"/>
                </a:solidFill>
                <a:latin typeface="Verdana" charset="0"/>
              </a:rPr>
              <a:t>DeHart</a:t>
            </a:r>
            <a:r>
              <a:rPr lang="en-US" sz="2200" i="1" smtClean="0">
                <a:solidFill>
                  <a:schemeClr val="bg1"/>
                </a:solidFill>
                <a:latin typeface="Verdana" charset="0"/>
              </a:rPr>
              <a:t>, and material from Kurose and Ross)</a:t>
            </a:r>
            <a:endParaRPr lang="en-US" sz="2200" i="1" dirty="0" smtClean="0">
              <a:solidFill>
                <a:schemeClr val="bg1"/>
              </a:solidFill>
              <a:latin typeface="Verdana"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20834"/>
                                        </p:tgtEl>
                                        <p:attrNameLst>
                                          <p:attrName>style.visibility</p:attrName>
                                        </p:attrNameLst>
                                      </p:cBhvr>
                                      <p:to>
                                        <p:strVal val="visible"/>
                                      </p:to>
                                    </p:set>
                                    <p:animEffect transition="in" filter="dissolve">
                                      <p:cBhvr>
                                        <p:cTn id="7" dur="500"/>
                                        <p:tgtEl>
                                          <p:spTgt spid="12083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20835">
                                            <p:txEl>
                                              <p:pRg st="0" end="0"/>
                                            </p:txEl>
                                          </p:spTgt>
                                        </p:tgtEl>
                                        <p:attrNameLst>
                                          <p:attrName>style.visibility</p:attrName>
                                        </p:attrNameLst>
                                      </p:cBhvr>
                                      <p:to>
                                        <p:strVal val="visible"/>
                                      </p:to>
                                    </p:set>
                                    <p:animEffect transition="in" filter="dissolve">
                                      <p:cBhvr>
                                        <p:cTn id="11" dur="500"/>
                                        <p:tgtEl>
                                          <p:spTgt spid="12083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20835">
                                            <p:txEl>
                                              <p:pRg st="1" end="1"/>
                                            </p:txEl>
                                          </p:spTgt>
                                        </p:tgtEl>
                                        <p:attrNameLst>
                                          <p:attrName>style.visibility</p:attrName>
                                        </p:attrNameLst>
                                      </p:cBhvr>
                                      <p:to>
                                        <p:strVal val="visible"/>
                                      </p:to>
                                    </p:set>
                                    <p:animEffect transition="in" filter="dissolve">
                                      <p:cBhvr>
                                        <p:cTn id="16" dur="500"/>
                                        <p:tgtEl>
                                          <p:spTgt spid="12083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20835">
                                            <p:txEl>
                                              <p:pRg st="2" end="2"/>
                                            </p:txEl>
                                          </p:spTgt>
                                        </p:tgtEl>
                                        <p:attrNameLst>
                                          <p:attrName>style.visibility</p:attrName>
                                        </p:attrNameLst>
                                      </p:cBhvr>
                                      <p:to>
                                        <p:strVal val="visible"/>
                                      </p:to>
                                    </p:set>
                                    <p:animEffect transition="in" filter="dissolve">
                                      <p:cBhvr>
                                        <p:cTn id="21" dur="500"/>
                                        <p:tgtEl>
                                          <p:spTgt spid="12083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20835">
                                            <p:txEl>
                                              <p:pRg st="3" end="3"/>
                                            </p:txEl>
                                          </p:spTgt>
                                        </p:tgtEl>
                                        <p:attrNameLst>
                                          <p:attrName>style.visibility</p:attrName>
                                        </p:attrNameLst>
                                      </p:cBhvr>
                                      <p:to>
                                        <p:strVal val="visible"/>
                                      </p:to>
                                    </p:set>
                                    <p:animEffect transition="in" filter="dissolve">
                                      <p:cBhvr>
                                        <p:cTn id="26" dur="500"/>
                                        <p:tgtEl>
                                          <p:spTgt spid="12083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20835">
                                            <p:txEl>
                                              <p:pRg st="4" end="4"/>
                                            </p:txEl>
                                          </p:spTgt>
                                        </p:tgtEl>
                                        <p:attrNameLst>
                                          <p:attrName>style.visibility</p:attrName>
                                        </p:attrNameLst>
                                      </p:cBhvr>
                                      <p:to>
                                        <p:strVal val="visible"/>
                                      </p:to>
                                    </p:set>
                                    <p:animEffect transition="in" filter="dissolve">
                                      <p:cBhvr>
                                        <p:cTn id="31" dur="500"/>
                                        <p:tgtEl>
                                          <p:spTgt spid="120835">
                                            <p:txEl>
                                              <p:pRg st="4" end="4"/>
                                            </p:txEl>
                                          </p:spTgt>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120836"/>
                                        </p:tgtEl>
                                        <p:attrNameLst>
                                          <p:attrName>style.visibility</p:attrName>
                                        </p:attrNameLst>
                                      </p:cBhvr>
                                      <p:to>
                                        <p:strVal val="visible"/>
                                      </p:to>
                                    </p:set>
                                    <p:animEffect transition="in" filter="dissolve">
                                      <p:cBhvr>
                                        <p:cTn id="35" dur="500"/>
                                        <p:tgtEl>
                                          <p:spTgt spid="120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p:bldP spid="120835" grpId="0" build="p"/>
      <p:bldP spid="12083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Pure Recursive Resolution Process</a:t>
            </a:r>
            <a:endParaRPr lang="en-US" dirty="0"/>
          </a:p>
        </p:txBody>
      </p:sp>
      <p:sp>
        <p:nvSpPr>
          <p:cNvPr id="5" name="Slide Number Placeholder 4"/>
          <p:cNvSpPr>
            <a:spLocks noGrp="1"/>
          </p:cNvSpPr>
          <p:nvPr>
            <p:ph type="sldNum" sz="quarter" idx="10"/>
          </p:nvPr>
        </p:nvSpPr>
        <p:spPr>
          <a:xfrm>
            <a:off x="9689143" y="7486402"/>
            <a:ext cx="309981" cy="215444"/>
          </a:xfrm>
        </p:spPr>
        <p:txBody>
          <a:bodyPr/>
          <a:lstStyle/>
          <a:p>
            <a:fld id="{CAA77503-7BDB-B54F-9367-5E17C192C244}" type="slidenum">
              <a:rPr lang="en-US" smtClean="0"/>
              <a:pPr/>
              <a:t>10</a:t>
            </a:fld>
            <a:endParaRPr lang="en-US"/>
          </a:p>
        </p:txBody>
      </p:sp>
      <p:grpSp>
        <p:nvGrpSpPr>
          <p:cNvPr id="3" name="Group 2"/>
          <p:cNvGrpSpPr/>
          <p:nvPr/>
        </p:nvGrpSpPr>
        <p:grpSpPr>
          <a:xfrm>
            <a:off x="89219" y="1820705"/>
            <a:ext cx="9941333" cy="5453886"/>
            <a:chOff x="89219" y="1648085"/>
            <a:chExt cx="9941333" cy="5453886"/>
          </a:xfrm>
        </p:grpSpPr>
        <p:cxnSp>
          <p:nvCxnSpPr>
            <p:cNvPr id="32" name="Straight Arrow Connector 31"/>
            <p:cNvCxnSpPr/>
            <p:nvPr/>
          </p:nvCxnSpPr>
          <p:spPr bwMode="auto">
            <a:xfrm>
              <a:off x="397422" y="2939296"/>
              <a:ext cx="1859013" cy="180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3" name="TextBox 32"/>
            <p:cNvSpPr txBox="1"/>
            <p:nvPr/>
          </p:nvSpPr>
          <p:spPr>
            <a:xfrm>
              <a:off x="931464" y="2737727"/>
              <a:ext cx="767638" cy="246221"/>
            </a:xfrm>
            <a:prstGeom prst="rect">
              <a:avLst/>
            </a:prstGeom>
            <a:noFill/>
          </p:spPr>
          <p:txBody>
            <a:bodyPr wrap="none" lIns="0" tIns="0" rIns="0" bIns="0" rtlCol="0" anchor="ctr">
              <a:spAutoFit/>
            </a:bodyPr>
            <a:lstStyle/>
            <a:p>
              <a:pPr algn="ctr"/>
              <a:r>
                <a:rPr lang="en-US" sz="1600" dirty="0" smtClean="0">
                  <a:latin typeface="+mn-lt"/>
                </a:rPr>
                <a:t>r-query</a:t>
              </a:r>
              <a:endParaRPr lang="en-US" sz="1600" dirty="0">
                <a:latin typeface="+mn-lt"/>
              </a:endParaRPr>
            </a:p>
          </p:txBody>
        </p:sp>
        <p:cxnSp>
          <p:nvCxnSpPr>
            <p:cNvPr id="42" name="Straight Arrow Connector 41"/>
            <p:cNvCxnSpPr/>
            <p:nvPr/>
          </p:nvCxnSpPr>
          <p:spPr bwMode="auto">
            <a:xfrm flipH="1">
              <a:off x="388770" y="5030556"/>
              <a:ext cx="1855335" cy="13957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8" name="TextBox 47"/>
            <p:cNvSpPr txBox="1"/>
            <p:nvPr/>
          </p:nvSpPr>
          <p:spPr>
            <a:xfrm>
              <a:off x="89219" y="2263638"/>
              <a:ext cx="623685" cy="307777"/>
            </a:xfrm>
            <a:prstGeom prst="rect">
              <a:avLst/>
            </a:prstGeom>
            <a:noFill/>
          </p:spPr>
          <p:txBody>
            <a:bodyPr wrap="none" lIns="0" tIns="0" rIns="0" bIns="0" rtlCol="0" anchor="ctr">
              <a:spAutoFit/>
            </a:bodyPr>
            <a:lstStyle/>
            <a:p>
              <a:pPr algn="ctr"/>
              <a:r>
                <a:rPr lang="en-US" sz="2000" i="1" dirty="0" smtClean="0">
                  <a:latin typeface="+mn-lt"/>
                </a:rPr>
                <a:t>host</a:t>
              </a:r>
              <a:endParaRPr lang="en-US" sz="2000" i="1" dirty="0">
                <a:latin typeface="+mn-lt"/>
              </a:endParaRPr>
            </a:p>
          </p:txBody>
        </p:sp>
        <p:sp>
          <p:nvSpPr>
            <p:cNvPr id="82" name="TextBox 81"/>
            <p:cNvSpPr txBox="1"/>
            <p:nvPr/>
          </p:nvSpPr>
          <p:spPr>
            <a:xfrm>
              <a:off x="1588277" y="1955862"/>
              <a:ext cx="1308844" cy="615553"/>
            </a:xfrm>
            <a:prstGeom prst="rect">
              <a:avLst/>
            </a:prstGeom>
            <a:noFill/>
          </p:spPr>
          <p:txBody>
            <a:bodyPr wrap="none" lIns="0" tIns="0" rIns="0" bIns="0" rtlCol="0" anchor="ctr">
              <a:spAutoFit/>
            </a:bodyPr>
            <a:lstStyle/>
            <a:p>
              <a:pPr algn="ctr"/>
              <a:r>
                <a:rPr lang="en-US" sz="2000" i="1" dirty="0" smtClean="0">
                  <a:latin typeface="+mn-lt"/>
                </a:rPr>
                <a:t>local DNS</a:t>
              </a:r>
              <a:br>
                <a:rPr lang="en-US" sz="2000" i="1" dirty="0" smtClean="0">
                  <a:latin typeface="+mn-lt"/>
                </a:rPr>
              </a:br>
              <a:r>
                <a:rPr lang="en-US" sz="2000" i="1" dirty="0" smtClean="0">
                  <a:latin typeface="+mn-lt"/>
                </a:rPr>
                <a:t>server</a:t>
              </a:r>
              <a:endParaRPr lang="en-US" sz="2000" i="1" dirty="0">
                <a:latin typeface="+mn-lt"/>
              </a:endParaRPr>
            </a:p>
          </p:txBody>
        </p:sp>
        <p:sp>
          <p:nvSpPr>
            <p:cNvPr id="83" name="TextBox 82"/>
            <p:cNvSpPr txBox="1"/>
            <p:nvPr/>
          </p:nvSpPr>
          <p:spPr>
            <a:xfrm>
              <a:off x="3473372" y="1955862"/>
              <a:ext cx="1246603" cy="615553"/>
            </a:xfrm>
            <a:prstGeom prst="rect">
              <a:avLst/>
            </a:prstGeom>
            <a:noFill/>
          </p:spPr>
          <p:txBody>
            <a:bodyPr wrap="none" lIns="0" tIns="0" rIns="0" bIns="0" rtlCol="0" anchor="ctr">
              <a:spAutoFit/>
            </a:bodyPr>
            <a:lstStyle/>
            <a:p>
              <a:pPr algn="ctr"/>
              <a:r>
                <a:rPr lang="en-US" sz="2000" i="1" dirty="0" smtClean="0">
                  <a:latin typeface="+mn-lt"/>
                </a:rPr>
                <a:t>root DNS</a:t>
              </a:r>
              <a:br>
                <a:rPr lang="en-US" sz="2000" i="1" dirty="0" smtClean="0">
                  <a:latin typeface="+mn-lt"/>
                </a:rPr>
              </a:br>
              <a:r>
                <a:rPr lang="en-US" sz="2000" i="1" dirty="0" smtClean="0">
                  <a:latin typeface="+mn-lt"/>
                </a:rPr>
                <a:t>server</a:t>
              </a:r>
              <a:endParaRPr lang="en-US" sz="2000" i="1" dirty="0">
                <a:latin typeface="+mn-lt"/>
              </a:endParaRPr>
            </a:p>
          </p:txBody>
        </p:sp>
        <p:sp>
          <p:nvSpPr>
            <p:cNvPr id="90" name="TextBox 89"/>
            <p:cNvSpPr txBox="1"/>
            <p:nvPr/>
          </p:nvSpPr>
          <p:spPr>
            <a:xfrm>
              <a:off x="5272181" y="1955862"/>
              <a:ext cx="1356934" cy="615553"/>
            </a:xfrm>
            <a:prstGeom prst="rect">
              <a:avLst/>
            </a:prstGeom>
            <a:noFill/>
          </p:spPr>
          <p:txBody>
            <a:bodyPr wrap="none" lIns="0" tIns="0" rIns="0" bIns="0" rtlCol="0" anchor="ctr">
              <a:spAutoFit/>
            </a:bodyPr>
            <a:lstStyle/>
            <a:p>
              <a:pPr algn="ctr"/>
              <a:r>
                <a:rPr lang="en-US" sz="2000" i="1" dirty="0" smtClean="0">
                  <a:latin typeface="+mn-lt"/>
                </a:rPr>
                <a:t>.com DNS</a:t>
              </a:r>
              <a:br>
                <a:rPr lang="en-US" sz="2000" i="1" dirty="0" smtClean="0">
                  <a:latin typeface="+mn-lt"/>
                </a:rPr>
              </a:br>
              <a:r>
                <a:rPr lang="en-US" sz="2000" i="1" dirty="0" smtClean="0">
                  <a:latin typeface="+mn-lt"/>
                </a:rPr>
                <a:t>server</a:t>
              </a:r>
              <a:endParaRPr lang="en-US" sz="2000" i="1" dirty="0">
                <a:latin typeface="+mn-lt"/>
              </a:endParaRPr>
            </a:p>
          </p:txBody>
        </p:sp>
        <p:sp>
          <p:nvSpPr>
            <p:cNvPr id="117" name="TextBox 116"/>
            <p:cNvSpPr txBox="1"/>
            <p:nvPr/>
          </p:nvSpPr>
          <p:spPr>
            <a:xfrm>
              <a:off x="7041004" y="1955862"/>
              <a:ext cx="1502582" cy="615553"/>
            </a:xfrm>
            <a:prstGeom prst="rect">
              <a:avLst/>
            </a:prstGeom>
            <a:noFill/>
          </p:spPr>
          <p:txBody>
            <a:bodyPr wrap="none" lIns="0" tIns="0" rIns="0" bIns="0" rtlCol="0" anchor="ctr">
              <a:spAutoFit/>
            </a:bodyPr>
            <a:lstStyle/>
            <a:p>
              <a:pPr algn="ctr"/>
              <a:r>
                <a:rPr lang="en-US" sz="2000" i="1" dirty="0" smtClean="0">
                  <a:latin typeface="+mn-lt"/>
                </a:rPr>
                <a:t>target DNS</a:t>
              </a:r>
              <a:br>
                <a:rPr lang="en-US" sz="2000" i="1" dirty="0" smtClean="0">
                  <a:latin typeface="+mn-lt"/>
                </a:rPr>
              </a:br>
              <a:r>
                <a:rPr lang="en-US" sz="2000" i="1" dirty="0" smtClean="0">
                  <a:latin typeface="+mn-lt"/>
                </a:rPr>
                <a:t>server</a:t>
              </a:r>
              <a:endParaRPr lang="en-US" sz="2000" i="1" dirty="0">
                <a:latin typeface="+mn-lt"/>
              </a:endParaRPr>
            </a:p>
          </p:txBody>
        </p:sp>
        <p:grpSp>
          <p:nvGrpSpPr>
            <p:cNvPr id="2" name="Group 1"/>
            <p:cNvGrpSpPr/>
            <p:nvPr/>
          </p:nvGrpSpPr>
          <p:grpSpPr>
            <a:xfrm>
              <a:off x="396741" y="2748396"/>
              <a:ext cx="9294834" cy="4353575"/>
              <a:chOff x="803631" y="2267526"/>
              <a:chExt cx="8936441" cy="4825343"/>
            </a:xfrm>
          </p:grpSpPr>
          <p:cxnSp>
            <p:nvCxnSpPr>
              <p:cNvPr id="30" name="Straight Arrow Connector 29"/>
              <p:cNvCxnSpPr/>
              <p:nvPr/>
            </p:nvCxnSpPr>
            <p:spPr bwMode="auto">
              <a:xfrm rot="5400000">
                <a:off x="-1608351" y="4679508"/>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Straight Arrow Connector 30"/>
              <p:cNvCxnSpPr/>
              <p:nvPr/>
            </p:nvCxnSpPr>
            <p:spPr bwMode="auto">
              <a:xfrm rot="5400000">
                <a:off x="178661" y="4679508"/>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4" name="Straight Arrow Connector 83"/>
              <p:cNvCxnSpPr/>
              <p:nvPr/>
            </p:nvCxnSpPr>
            <p:spPr bwMode="auto">
              <a:xfrm rot="5400000">
                <a:off x="5539697" y="4679508"/>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7" name="Straight Arrow Connector 86"/>
              <p:cNvCxnSpPr/>
              <p:nvPr/>
            </p:nvCxnSpPr>
            <p:spPr bwMode="auto">
              <a:xfrm rot="5400000">
                <a:off x="3752685" y="4679508"/>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9" name="Straight Arrow Connector 88"/>
              <p:cNvCxnSpPr/>
              <p:nvPr/>
            </p:nvCxnSpPr>
            <p:spPr bwMode="auto">
              <a:xfrm rot="5400000">
                <a:off x="1965673" y="4679508"/>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28" name="Straight Arrow Connector 127"/>
              <p:cNvCxnSpPr/>
              <p:nvPr/>
            </p:nvCxnSpPr>
            <p:spPr bwMode="auto">
              <a:xfrm rot="5400000">
                <a:off x="7326711" y="4679508"/>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
          <p:nvSpPr>
            <p:cNvPr id="129" name="TextBox 128"/>
            <p:cNvSpPr txBox="1"/>
            <p:nvPr/>
          </p:nvSpPr>
          <p:spPr>
            <a:xfrm>
              <a:off x="8990712" y="1648085"/>
              <a:ext cx="1039840" cy="923330"/>
            </a:xfrm>
            <a:prstGeom prst="rect">
              <a:avLst/>
            </a:prstGeom>
            <a:noFill/>
          </p:spPr>
          <p:txBody>
            <a:bodyPr wrap="none" lIns="0" tIns="0" rIns="0" bIns="0" rtlCol="0" anchor="ctr">
              <a:spAutoFit/>
            </a:bodyPr>
            <a:lstStyle/>
            <a:p>
              <a:pPr algn="ctr"/>
              <a:r>
                <a:rPr lang="en-US" sz="2000" i="1" dirty="0" smtClean="0">
                  <a:latin typeface="+mn-lt"/>
                </a:rPr>
                <a:t>target </a:t>
              </a:r>
              <a:br>
                <a:rPr lang="en-US" sz="2000" i="1" dirty="0" smtClean="0">
                  <a:latin typeface="+mn-lt"/>
                </a:rPr>
              </a:br>
              <a:r>
                <a:rPr lang="en-US" sz="2000" i="1" dirty="0" smtClean="0">
                  <a:latin typeface="+mn-lt"/>
                </a:rPr>
                <a:t>content</a:t>
              </a:r>
              <a:br>
                <a:rPr lang="en-US" sz="2000" i="1" dirty="0" smtClean="0">
                  <a:latin typeface="+mn-lt"/>
                </a:rPr>
              </a:br>
              <a:r>
                <a:rPr lang="en-US" sz="2000" i="1" dirty="0" smtClean="0">
                  <a:latin typeface="+mn-lt"/>
                </a:rPr>
                <a:t>server</a:t>
              </a:r>
              <a:endParaRPr lang="en-US" sz="2000" i="1" dirty="0">
                <a:latin typeface="+mn-lt"/>
              </a:endParaRPr>
            </a:p>
          </p:txBody>
        </p:sp>
        <p:cxnSp>
          <p:nvCxnSpPr>
            <p:cNvPr id="135" name="Straight Arrow Connector 134"/>
            <p:cNvCxnSpPr/>
            <p:nvPr/>
          </p:nvCxnSpPr>
          <p:spPr bwMode="auto">
            <a:xfrm>
              <a:off x="2263725" y="3202664"/>
              <a:ext cx="1859013" cy="180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43" name="TextBox 142"/>
            <p:cNvSpPr txBox="1"/>
            <p:nvPr/>
          </p:nvSpPr>
          <p:spPr>
            <a:xfrm>
              <a:off x="2871744" y="3001094"/>
              <a:ext cx="767638" cy="246221"/>
            </a:xfrm>
            <a:prstGeom prst="rect">
              <a:avLst/>
            </a:prstGeom>
            <a:noFill/>
          </p:spPr>
          <p:txBody>
            <a:bodyPr wrap="none" lIns="0" tIns="0" rIns="0" bIns="0" rtlCol="0" anchor="ctr">
              <a:spAutoFit/>
            </a:bodyPr>
            <a:lstStyle/>
            <a:p>
              <a:pPr algn="ctr"/>
              <a:r>
                <a:rPr lang="en-US" sz="1600" dirty="0" smtClean="0">
                  <a:latin typeface="+mn-lt"/>
                </a:rPr>
                <a:t>r-query</a:t>
              </a:r>
              <a:endParaRPr lang="en-US" sz="1600" dirty="0">
                <a:latin typeface="+mn-lt"/>
              </a:endParaRPr>
            </a:p>
          </p:txBody>
        </p:sp>
        <p:cxnSp>
          <p:nvCxnSpPr>
            <p:cNvPr id="159" name="Straight Arrow Connector 158"/>
            <p:cNvCxnSpPr/>
            <p:nvPr/>
          </p:nvCxnSpPr>
          <p:spPr bwMode="auto">
            <a:xfrm>
              <a:off x="427497" y="5620295"/>
              <a:ext cx="9264077" cy="180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60" name="TextBox 159"/>
            <p:cNvSpPr txBox="1"/>
            <p:nvPr/>
          </p:nvSpPr>
          <p:spPr>
            <a:xfrm>
              <a:off x="4724688" y="5418725"/>
              <a:ext cx="822439" cy="246221"/>
            </a:xfrm>
            <a:prstGeom prst="rect">
              <a:avLst/>
            </a:prstGeom>
            <a:noFill/>
          </p:spPr>
          <p:txBody>
            <a:bodyPr wrap="none" lIns="0" tIns="0" rIns="0" bIns="0" rtlCol="0" anchor="ctr">
              <a:spAutoFit/>
            </a:bodyPr>
            <a:lstStyle/>
            <a:p>
              <a:pPr algn="ctr"/>
              <a:r>
                <a:rPr lang="en-US" sz="1600" dirty="0" smtClean="0">
                  <a:latin typeface="+mn-lt"/>
                </a:rPr>
                <a:t>http get</a:t>
              </a:r>
              <a:endParaRPr lang="en-US" sz="1600" dirty="0">
                <a:latin typeface="+mn-lt"/>
              </a:endParaRPr>
            </a:p>
          </p:txBody>
        </p:sp>
        <p:sp>
          <p:nvSpPr>
            <p:cNvPr id="161" name="TextBox 160"/>
            <p:cNvSpPr txBox="1"/>
            <p:nvPr/>
          </p:nvSpPr>
          <p:spPr>
            <a:xfrm>
              <a:off x="4623343" y="6705477"/>
              <a:ext cx="775052" cy="246221"/>
            </a:xfrm>
            <a:prstGeom prst="rect">
              <a:avLst/>
            </a:prstGeom>
            <a:noFill/>
          </p:spPr>
          <p:txBody>
            <a:bodyPr wrap="none" lIns="0" tIns="0" rIns="0" bIns="0" rtlCol="0" anchor="ctr">
              <a:spAutoFit/>
            </a:bodyPr>
            <a:lstStyle/>
            <a:p>
              <a:pPr algn="ctr"/>
              <a:r>
                <a:rPr lang="en-US" sz="1600" dirty="0" smtClean="0">
                  <a:latin typeface="+mn-lt"/>
                </a:rPr>
                <a:t>content</a:t>
              </a:r>
              <a:endParaRPr lang="en-US" sz="1600" dirty="0">
                <a:latin typeface="+mn-lt"/>
              </a:endParaRPr>
            </a:p>
          </p:txBody>
        </p:sp>
        <p:grpSp>
          <p:nvGrpSpPr>
            <p:cNvPr id="10" name="Group 9"/>
            <p:cNvGrpSpPr/>
            <p:nvPr/>
          </p:nvGrpSpPr>
          <p:grpSpPr>
            <a:xfrm>
              <a:off x="420518" y="5943959"/>
              <a:ext cx="9246397" cy="839686"/>
              <a:chOff x="420518" y="6264539"/>
              <a:chExt cx="9116396" cy="839686"/>
            </a:xfrm>
          </p:grpSpPr>
          <p:cxnSp>
            <p:nvCxnSpPr>
              <p:cNvPr id="158" name="Straight Arrow Connector 157"/>
              <p:cNvCxnSpPr/>
              <p:nvPr/>
            </p:nvCxnSpPr>
            <p:spPr bwMode="auto">
              <a:xfrm flipH="1">
                <a:off x="420518" y="6264539"/>
                <a:ext cx="9116396" cy="2098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62" name="Straight Arrow Connector 161"/>
              <p:cNvCxnSpPr/>
              <p:nvPr/>
            </p:nvCxnSpPr>
            <p:spPr bwMode="auto">
              <a:xfrm flipH="1">
                <a:off x="420518" y="6474478"/>
                <a:ext cx="9116396" cy="2098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63" name="Straight Arrow Connector 162"/>
              <p:cNvCxnSpPr/>
              <p:nvPr/>
            </p:nvCxnSpPr>
            <p:spPr bwMode="auto">
              <a:xfrm flipH="1">
                <a:off x="420518" y="6684417"/>
                <a:ext cx="9116396" cy="2098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64" name="Straight Arrow Connector 163"/>
              <p:cNvCxnSpPr/>
              <p:nvPr/>
            </p:nvCxnSpPr>
            <p:spPr bwMode="auto">
              <a:xfrm flipH="1">
                <a:off x="420518" y="6894357"/>
                <a:ext cx="9116396" cy="2098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
          <p:nvSpPr>
            <p:cNvPr id="165" name="TextBox 164"/>
            <p:cNvSpPr txBox="1"/>
            <p:nvPr/>
          </p:nvSpPr>
          <p:spPr>
            <a:xfrm>
              <a:off x="547159" y="5114923"/>
              <a:ext cx="1649991" cy="246221"/>
            </a:xfrm>
            <a:prstGeom prst="rect">
              <a:avLst/>
            </a:prstGeom>
            <a:noFill/>
          </p:spPr>
          <p:txBody>
            <a:bodyPr wrap="none" lIns="0" tIns="0" rIns="0" bIns="0" rtlCol="0" anchor="ctr">
              <a:spAutoFit/>
            </a:bodyPr>
            <a:lstStyle/>
            <a:p>
              <a:pPr algn="ctr"/>
              <a:r>
                <a:rPr lang="en-US" sz="1600" dirty="0" smtClean="0">
                  <a:latin typeface="+mn-lt"/>
                </a:rPr>
                <a:t>reply (2.3.4.13)</a:t>
              </a:r>
              <a:endParaRPr lang="en-US" sz="1600" dirty="0">
                <a:latin typeface="+mn-lt"/>
              </a:endParaRPr>
            </a:p>
          </p:txBody>
        </p:sp>
        <p:cxnSp>
          <p:nvCxnSpPr>
            <p:cNvPr id="46" name="Straight Arrow Connector 45"/>
            <p:cNvCxnSpPr/>
            <p:nvPr/>
          </p:nvCxnSpPr>
          <p:spPr bwMode="auto">
            <a:xfrm>
              <a:off x="4154688" y="3441373"/>
              <a:ext cx="1859013" cy="180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7" name="TextBox 46"/>
            <p:cNvSpPr txBox="1"/>
            <p:nvPr/>
          </p:nvSpPr>
          <p:spPr>
            <a:xfrm>
              <a:off x="4705258" y="3239803"/>
              <a:ext cx="734576" cy="246221"/>
            </a:xfrm>
            <a:prstGeom prst="rect">
              <a:avLst/>
            </a:prstGeom>
            <a:noFill/>
          </p:spPr>
          <p:txBody>
            <a:bodyPr wrap="none" lIns="0" tIns="0" rIns="0" bIns="0" rtlCol="0" anchor="ctr">
              <a:spAutoFit/>
            </a:bodyPr>
            <a:lstStyle/>
            <a:p>
              <a:pPr algn="ctr"/>
              <a:r>
                <a:rPr lang="en-US" sz="1600" dirty="0"/>
                <a:t>r-</a:t>
              </a:r>
              <a:r>
                <a:rPr lang="en-US" sz="1600" dirty="0" smtClean="0">
                  <a:latin typeface="+mn-lt"/>
                </a:rPr>
                <a:t>query</a:t>
              </a:r>
              <a:endParaRPr lang="en-US" sz="1600" dirty="0">
                <a:latin typeface="+mn-lt"/>
              </a:endParaRPr>
            </a:p>
          </p:txBody>
        </p:sp>
        <p:cxnSp>
          <p:nvCxnSpPr>
            <p:cNvPr id="49" name="Straight Arrow Connector 48"/>
            <p:cNvCxnSpPr/>
            <p:nvPr/>
          </p:nvCxnSpPr>
          <p:spPr bwMode="auto">
            <a:xfrm>
              <a:off x="5971672" y="3717071"/>
              <a:ext cx="1859013" cy="180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0" name="TextBox 49"/>
            <p:cNvSpPr txBox="1"/>
            <p:nvPr/>
          </p:nvSpPr>
          <p:spPr>
            <a:xfrm>
              <a:off x="6596222" y="3515501"/>
              <a:ext cx="734576" cy="246221"/>
            </a:xfrm>
            <a:prstGeom prst="rect">
              <a:avLst/>
            </a:prstGeom>
            <a:noFill/>
          </p:spPr>
          <p:txBody>
            <a:bodyPr wrap="none" lIns="0" tIns="0" rIns="0" bIns="0" rtlCol="0" anchor="ctr">
              <a:spAutoFit/>
            </a:bodyPr>
            <a:lstStyle/>
            <a:p>
              <a:pPr algn="ctr"/>
              <a:r>
                <a:rPr lang="en-US" sz="1600" dirty="0"/>
                <a:t>r-</a:t>
              </a:r>
              <a:r>
                <a:rPr lang="en-US" sz="1600" dirty="0" smtClean="0">
                  <a:latin typeface="+mn-lt"/>
                </a:rPr>
                <a:t>query</a:t>
              </a:r>
              <a:endParaRPr lang="en-US" sz="1600" dirty="0">
                <a:latin typeface="+mn-lt"/>
              </a:endParaRPr>
            </a:p>
          </p:txBody>
        </p:sp>
        <p:cxnSp>
          <p:nvCxnSpPr>
            <p:cNvPr id="51" name="Straight Arrow Connector 50"/>
            <p:cNvCxnSpPr/>
            <p:nvPr/>
          </p:nvCxnSpPr>
          <p:spPr bwMode="auto">
            <a:xfrm flipH="1">
              <a:off x="5992437" y="3999302"/>
              <a:ext cx="1829378" cy="2098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2" name="TextBox 51"/>
            <p:cNvSpPr txBox="1"/>
            <p:nvPr/>
          </p:nvSpPr>
          <p:spPr>
            <a:xfrm>
              <a:off x="6138518" y="4168980"/>
              <a:ext cx="1649991" cy="246221"/>
            </a:xfrm>
            <a:prstGeom prst="rect">
              <a:avLst/>
            </a:prstGeom>
            <a:noFill/>
          </p:spPr>
          <p:txBody>
            <a:bodyPr wrap="none" lIns="0" tIns="0" rIns="0" bIns="0" rtlCol="0" anchor="ctr">
              <a:spAutoFit/>
            </a:bodyPr>
            <a:lstStyle/>
            <a:p>
              <a:pPr algn="ctr"/>
              <a:r>
                <a:rPr lang="en-US" sz="1600" dirty="0" smtClean="0">
                  <a:latin typeface="+mn-lt"/>
                </a:rPr>
                <a:t>reply (2.3.4.13)</a:t>
              </a:r>
              <a:endParaRPr lang="en-US" sz="1600" dirty="0">
                <a:latin typeface="+mn-lt"/>
              </a:endParaRPr>
            </a:p>
          </p:txBody>
        </p:sp>
        <p:cxnSp>
          <p:nvCxnSpPr>
            <p:cNvPr id="54" name="Straight Arrow Connector 53"/>
            <p:cNvCxnSpPr/>
            <p:nvPr/>
          </p:nvCxnSpPr>
          <p:spPr bwMode="auto">
            <a:xfrm flipH="1">
              <a:off x="4135006" y="4361308"/>
              <a:ext cx="1829378" cy="2098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5" name="TextBox 54"/>
            <p:cNvSpPr txBox="1"/>
            <p:nvPr/>
          </p:nvSpPr>
          <p:spPr>
            <a:xfrm>
              <a:off x="4231767" y="4530986"/>
              <a:ext cx="1649991" cy="246221"/>
            </a:xfrm>
            <a:prstGeom prst="rect">
              <a:avLst/>
            </a:prstGeom>
            <a:noFill/>
          </p:spPr>
          <p:txBody>
            <a:bodyPr wrap="none" lIns="0" tIns="0" rIns="0" bIns="0" rtlCol="0" anchor="ctr">
              <a:spAutoFit/>
            </a:bodyPr>
            <a:lstStyle/>
            <a:p>
              <a:pPr algn="ctr"/>
              <a:r>
                <a:rPr lang="en-US" sz="1600" dirty="0" smtClean="0">
                  <a:latin typeface="+mn-lt"/>
                </a:rPr>
                <a:t>reply (2.3.4.13)</a:t>
              </a:r>
              <a:endParaRPr lang="en-US" sz="1600" dirty="0">
                <a:latin typeface="+mn-lt"/>
              </a:endParaRPr>
            </a:p>
          </p:txBody>
        </p:sp>
        <p:cxnSp>
          <p:nvCxnSpPr>
            <p:cNvPr id="56" name="Straight Arrow Connector 55"/>
            <p:cNvCxnSpPr/>
            <p:nvPr/>
          </p:nvCxnSpPr>
          <p:spPr bwMode="auto">
            <a:xfrm flipH="1">
              <a:off x="2277575" y="4686326"/>
              <a:ext cx="1829378" cy="2098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7" name="TextBox 56"/>
            <p:cNvSpPr txBox="1"/>
            <p:nvPr/>
          </p:nvSpPr>
          <p:spPr>
            <a:xfrm>
              <a:off x="2386666" y="4856004"/>
              <a:ext cx="1649991" cy="246221"/>
            </a:xfrm>
            <a:prstGeom prst="rect">
              <a:avLst/>
            </a:prstGeom>
            <a:noFill/>
          </p:spPr>
          <p:txBody>
            <a:bodyPr wrap="none" lIns="0" tIns="0" rIns="0" bIns="0" rtlCol="0" anchor="ctr">
              <a:spAutoFit/>
            </a:bodyPr>
            <a:lstStyle/>
            <a:p>
              <a:pPr algn="ctr"/>
              <a:r>
                <a:rPr lang="en-US" sz="1600" dirty="0" smtClean="0">
                  <a:latin typeface="+mn-lt"/>
                </a:rPr>
                <a:t>reply (2.3.4.13)</a:t>
              </a:r>
              <a:endParaRPr lang="en-US" sz="1600" dirty="0">
                <a:latin typeface="+mn-lt"/>
              </a:endParaRPr>
            </a:p>
          </p:txBody>
        </p:sp>
      </p:grpSp>
    </p:spTree>
    <p:extLst>
      <p:ext uri="{BB962C8B-B14F-4D97-AF65-F5344CB8AC3E}">
        <p14:creationId xmlns:p14="http://schemas.microsoft.com/office/powerpoint/2010/main" xmlns="" val="251982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923462" cy="949325"/>
          </a:xfrm>
        </p:spPr>
        <p:txBody>
          <a:bodyPr/>
          <a:lstStyle/>
          <a:p>
            <a:r>
              <a:rPr lang="en-US" dirty="0" smtClean="0"/>
              <a:t>Iterative vs. Recursive Queries</a:t>
            </a:r>
            <a:endParaRPr lang="en-US" dirty="0"/>
          </a:p>
        </p:txBody>
      </p:sp>
      <p:sp>
        <p:nvSpPr>
          <p:cNvPr id="3" name="Content Placeholder 2"/>
          <p:cNvSpPr>
            <a:spLocks noGrp="1"/>
          </p:cNvSpPr>
          <p:nvPr>
            <p:ph idx="1"/>
          </p:nvPr>
        </p:nvSpPr>
        <p:spPr>
          <a:xfrm>
            <a:off x="14288" y="1787822"/>
            <a:ext cx="10044112" cy="5984579"/>
          </a:xfrm>
        </p:spPr>
        <p:txBody>
          <a:bodyPr>
            <a:normAutofit lnSpcReduction="10000"/>
          </a:bodyPr>
          <a:lstStyle/>
          <a:p>
            <a:r>
              <a:rPr lang="en-US" dirty="0" smtClean="0"/>
              <a:t>Typical query processing combines iterative and recursive processing methods</a:t>
            </a:r>
          </a:p>
          <a:p>
            <a:pPr lvl="1"/>
            <a:r>
              <a:rPr lang="en-US" dirty="0" smtClean="0"/>
              <a:t>source DNS client (or DNS forwarder) usually makes a recursive query</a:t>
            </a:r>
          </a:p>
          <a:p>
            <a:pPr lvl="1"/>
            <a:r>
              <a:rPr lang="en-US" dirty="0" smtClean="0"/>
              <a:t>Home DNS server typically issues iterative queries</a:t>
            </a:r>
          </a:p>
          <a:p>
            <a:pPr lvl="1"/>
            <a:r>
              <a:rPr lang="en-US" dirty="0" smtClean="0"/>
              <a:t>why not use same method for both?</a:t>
            </a:r>
          </a:p>
          <a:p>
            <a:r>
              <a:rPr lang="en-US" dirty="0" smtClean="0"/>
              <a:t>By sending out iterative queries, a server gets to see and cache all intermediate DNS responses</a:t>
            </a:r>
          </a:p>
          <a:p>
            <a:pPr lvl="1"/>
            <a:r>
              <a:rPr lang="en-US" dirty="0" smtClean="0"/>
              <a:t>future requests can be resolved more efficiently</a:t>
            </a:r>
          </a:p>
          <a:p>
            <a:pPr lvl="1"/>
            <a:r>
              <a:rPr lang="en-US" dirty="0" smtClean="0"/>
              <a:t>works well for local DNS servers</a:t>
            </a:r>
          </a:p>
          <a:p>
            <a:pPr lvl="2"/>
            <a:r>
              <a:rPr lang="en-US" dirty="0" smtClean="0"/>
              <a:t>homogeneous user base means high cache efficiency</a:t>
            </a:r>
          </a:p>
          <a:p>
            <a:pPr lvl="2"/>
            <a:r>
              <a:rPr lang="en-US" dirty="0" smtClean="0"/>
              <a:t>typically lightly loaded so they can search through cache first and handle multiple iterative queries</a:t>
            </a:r>
          </a:p>
          <a:p>
            <a:pPr lvl="2"/>
            <a:r>
              <a:rPr lang="en-US" dirty="0" smtClean="0"/>
              <a:t>performance benefit for local users (and other DNS servers)</a:t>
            </a:r>
          </a:p>
          <a:p>
            <a:pPr lvl="1"/>
            <a:r>
              <a:rPr lang="en-US" dirty="0" smtClean="0"/>
              <a:t>backbone servers are busier and prefer to delegate completion of individual queries to local servers</a:t>
            </a:r>
          </a:p>
        </p:txBody>
      </p:sp>
      <p:sp>
        <p:nvSpPr>
          <p:cNvPr id="4" name="Slide Number Placeholder 3"/>
          <p:cNvSpPr>
            <a:spLocks noGrp="1"/>
          </p:cNvSpPr>
          <p:nvPr>
            <p:ph type="sldNum" sz="quarter" idx="10"/>
          </p:nvPr>
        </p:nvSpPr>
        <p:spPr/>
        <p:txBody>
          <a:bodyPr/>
          <a:lstStyle/>
          <a:p>
            <a:fld id="{63CBB76F-0CBA-A342-B589-11E980977487}"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20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2000"/>
                                        <p:tgtEl>
                                          <p:spTgt spid="3">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 Records</a:t>
            </a:r>
            <a:endParaRPr lang="en-US" dirty="0"/>
          </a:p>
        </p:txBody>
      </p:sp>
      <p:sp>
        <p:nvSpPr>
          <p:cNvPr id="3" name="Content Placeholder 2"/>
          <p:cNvSpPr>
            <a:spLocks noGrp="1"/>
          </p:cNvSpPr>
          <p:nvPr>
            <p:ph idx="1"/>
          </p:nvPr>
        </p:nvSpPr>
        <p:spPr>
          <a:xfrm>
            <a:off x="14288" y="1699360"/>
            <a:ext cx="10044112" cy="6073040"/>
          </a:xfrm>
        </p:spPr>
        <p:txBody>
          <a:bodyPr/>
          <a:lstStyle/>
          <a:p>
            <a:r>
              <a:rPr lang="en-US" dirty="0" smtClean="0"/>
              <a:t>Servers store name resolution information in the form of </a:t>
            </a:r>
            <a:r>
              <a:rPr lang="en-US" i="1" dirty="0" smtClean="0"/>
              <a:t>resource records </a:t>
            </a:r>
            <a:r>
              <a:rPr lang="en-US" dirty="0" smtClean="0"/>
              <a:t>(RR)</a:t>
            </a:r>
          </a:p>
          <a:p>
            <a:pPr lvl="1"/>
            <a:r>
              <a:rPr lang="en-US" dirty="0" smtClean="0"/>
              <a:t>(Name, Value, Type, TTL) </a:t>
            </a:r>
          </a:p>
          <a:p>
            <a:pPr lvl="2"/>
            <a:r>
              <a:rPr lang="en-US" dirty="0" smtClean="0"/>
              <a:t>if Type=A, then Name is a hostname and Value is the IP address for that host</a:t>
            </a:r>
          </a:p>
          <a:p>
            <a:pPr lvl="2"/>
            <a:r>
              <a:rPr lang="en-US" dirty="0" smtClean="0"/>
              <a:t>if Type=NS, then Name is a domain name (like </a:t>
            </a:r>
            <a:r>
              <a:rPr lang="en-US" dirty="0" err="1" smtClean="0"/>
              <a:t>foo.com</a:t>
            </a:r>
            <a:r>
              <a:rPr lang="en-US" dirty="0" smtClean="0"/>
              <a:t>) and Value is the host </a:t>
            </a:r>
            <a:r>
              <a:rPr lang="en-US" i="1" dirty="0" smtClean="0"/>
              <a:t>name</a:t>
            </a:r>
            <a:r>
              <a:rPr lang="en-US" dirty="0" smtClean="0"/>
              <a:t> of an authoritative DNS server for that domain</a:t>
            </a:r>
          </a:p>
          <a:p>
            <a:pPr lvl="2"/>
            <a:r>
              <a:rPr lang="en-US" dirty="0" smtClean="0"/>
              <a:t>if Type=CNAME, then Name is an </a:t>
            </a:r>
            <a:r>
              <a:rPr lang="en-US" i="1" dirty="0" smtClean="0"/>
              <a:t>alias</a:t>
            </a:r>
            <a:r>
              <a:rPr lang="en-US" dirty="0" smtClean="0"/>
              <a:t> for a host (that is, an alternate name) and Value is its “canonical name”</a:t>
            </a:r>
          </a:p>
          <a:p>
            <a:pPr lvl="2"/>
            <a:r>
              <a:rPr lang="en-US" dirty="0" smtClean="0"/>
              <a:t>if Type=MX, the Name is a domain name and the Value is the name of the mail server for that domain.</a:t>
            </a:r>
          </a:p>
          <a:p>
            <a:pPr lvl="2"/>
            <a:r>
              <a:rPr lang="en-US" dirty="0" smtClean="0"/>
              <a:t>TTL: how long the record can be cached </a:t>
            </a:r>
          </a:p>
          <a:p>
            <a:r>
              <a:rPr lang="en-US" dirty="0" smtClean="0"/>
              <a:t>Resource records are also returned in query results</a:t>
            </a:r>
          </a:p>
          <a:p>
            <a:pPr lvl="1"/>
            <a:r>
              <a:rPr lang="en-US" dirty="0" smtClean="0"/>
              <a:t>often includes multiple RRs</a:t>
            </a:r>
          </a:p>
          <a:p>
            <a:pPr lvl="1"/>
            <a:r>
              <a:rPr lang="en-US" dirty="0" smtClean="0"/>
              <a:t>“public names” are often aliases – may have several web servers reached through common alias</a:t>
            </a:r>
            <a:endParaRPr lang="en-US" dirty="0"/>
          </a:p>
        </p:txBody>
      </p:sp>
      <p:sp>
        <p:nvSpPr>
          <p:cNvPr id="4" name="Slide Number Placeholder 3"/>
          <p:cNvSpPr>
            <a:spLocks noGrp="1"/>
          </p:cNvSpPr>
          <p:nvPr>
            <p:ph type="sldNum" sz="quarter" idx="10"/>
          </p:nvPr>
        </p:nvSpPr>
        <p:spPr/>
        <p:txBody>
          <a:bodyPr/>
          <a:lstStyle/>
          <a:p>
            <a:fld id="{63CBB76F-0CBA-A342-B589-11E980977487}"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20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 Message Format</a:t>
            </a:r>
            <a:endParaRPr lang="en-US" dirty="0"/>
          </a:p>
        </p:txBody>
      </p:sp>
      <p:sp>
        <p:nvSpPr>
          <p:cNvPr id="3" name="Content Placeholder 2"/>
          <p:cNvSpPr>
            <a:spLocks noGrp="1"/>
          </p:cNvSpPr>
          <p:nvPr>
            <p:ph idx="1"/>
          </p:nvPr>
        </p:nvSpPr>
        <p:spPr>
          <a:xfrm>
            <a:off x="14288" y="1816349"/>
            <a:ext cx="10044112" cy="5956052"/>
          </a:xfrm>
        </p:spPr>
        <p:txBody>
          <a:bodyPr/>
          <a:lstStyle/>
          <a:p>
            <a:r>
              <a:rPr lang="en-US" dirty="0" smtClean="0"/>
              <a:t>Most DNS messages use UDP</a:t>
            </a:r>
          </a:p>
          <a:p>
            <a:r>
              <a:rPr lang="en-US" dirty="0" smtClean="0"/>
              <a:t>Request/response protocol</a:t>
            </a:r>
          </a:p>
          <a:p>
            <a:r>
              <a:rPr lang="en-US" dirty="0" smtClean="0"/>
              <a:t>Id field is echoed in response</a:t>
            </a:r>
          </a:p>
          <a:p>
            <a:pPr lvl="1"/>
            <a:r>
              <a:rPr lang="en-US" dirty="0" smtClean="0"/>
              <a:t>so source can match reply to request</a:t>
            </a:r>
          </a:p>
          <a:p>
            <a:r>
              <a:rPr lang="en-US" dirty="0" smtClean="0"/>
              <a:t>Flags include:</a:t>
            </a:r>
          </a:p>
          <a:p>
            <a:pPr lvl="1"/>
            <a:r>
              <a:rPr lang="en-US" dirty="0" smtClean="0"/>
              <a:t>query/reply flag, authoritative flag, </a:t>
            </a:r>
            <a:br>
              <a:rPr lang="en-US" dirty="0" smtClean="0"/>
            </a:br>
            <a:r>
              <a:rPr lang="en-US" dirty="0" smtClean="0"/>
              <a:t>recursive desired, recursive available</a:t>
            </a:r>
          </a:p>
          <a:p>
            <a:r>
              <a:rPr lang="en-US" dirty="0" smtClean="0"/>
              <a:t>Queries messages contains zero or                          more queries – (Name, Type)</a:t>
            </a:r>
          </a:p>
          <a:p>
            <a:r>
              <a:rPr lang="en-US" dirty="0" smtClean="0"/>
              <a:t>Answers field contains responses to queries</a:t>
            </a:r>
          </a:p>
          <a:p>
            <a:r>
              <a:rPr lang="en-US" dirty="0" smtClean="0"/>
              <a:t>Authority field has records of other authoritative servers</a:t>
            </a:r>
          </a:p>
          <a:p>
            <a:r>
              <a:rPr lang="en-US" dirty="0" smtClean="0"/>
              <a:t>Additional field has information such as the A record that goes with an MX record in the Answer field</a:t>
            </a:r>
            <a:endParaRPr lang="en-US" dirty="0"/>
          </a:p>
        </p:txBody>
      </p:sp>
      <p:graphicFrame>
        <p:nvGraphicFramePr>
          <p:cNvPr id="4" name="Table 3"/>
          <p:cNvGraphicFramePr>
            <a:graphicFrameLocks noGrp="1"/>
          </p:cNvGraphicFramePr>
          <p:nvPr/>
        </p:nvGraphicFramePr>
        <p:xfrm>
          <a:off x="6623657" y="708676"/>
          <a:ext cx="3366458" cy="4945409"/>
        </p:xfrm>
        <a:graphic>
          <a:graphicData uri="http://schemas.openxmlformats.org/drawingml/2006/table">
            <a:tbl>
              <a:tblPr firstRow="1" bandRow="1">
                <a:tableStyleId>{5C22544A-7EE6-4342-B048-85BDC9FD1C3A}</a:tableStyleId>
              </a:tblPr>
              <a:tblGrid>
                <a:gridCol w="1683229"/>
                <a:gridCol w="1683229"/>
              </a:tblGrid>
              <a:tr h="521744">
                <a:tc>
                  <a:txBody>
                    <a:bodyPr/>
                    <a:lstStyle/>
                    <a:p>
                      <a:pPr algn="ctr"/>
                      <a:r>
                        <a:rPr lang="en-US" sz="1600" b="0" dirty="0" smtClean="0">
                          <a:solidFill>
                            <a:schemeClr val="tx1"/>
                          </a:solidFill>
                        </a:rPr>
                        <a:t>16 bits</a:t>
                      </a:r>
                      <a:endParaRPr lang="en-US" sz="1600" b="0" dirty="0">
                        <a:solidFill>
                          <a:schemeClr val="tx1"/>
                        </a:solidFill>
                      </a:endParaRPr>
                    </a:p>
                  </a:txBody>
                  <a:tcPr anchor="b">
                    <a:lnB w="12700" cap="flat" cmpd="sng" algn="ctr">
                      <a:solidFill>
                        <a:scrgbClr r="0" g="0" b="0"/>
                      </a:solidFill>
                      <a:prstDash val="solid"/>
                      <a:round/>
                      <a:headEnd type="none" w="med" len="med"/>
                      <a:tailEnd type="none" w="med" len="med"/>
                    </a:lnB>
                    <a:noFill/>
                  </a:tcPr>
                </a:tc>
                <a:tc>
                  <a:txBody>
                    <a:bodyPr/>
                    <a:lstStyle/>
                    <a:p>
                      <a:pPr algn="ctr"/>
                      <a:r>
                        <a:rPr lang="en-US" sz="1600" b="0" dirty="0" smtClean="0">
                          <a:solidFill>
                            <a:schemeClr val="tx1"/>
                          </a:solidFill>
                        </a:rPr>
                        <a:t>16 bits</a:t>
                      </a:r>
                      <a:endParaRPr lang="en-US" sz="1600" b="0" dirty="0">
                        <a:solidFill>
                          <a:schemeClr val="tx1"/>
                        </a:solidFill>
                      </a:endParaRPr>
                    </a:p>
                  </a:txBody>
                  <a:tcPr anchor="b">
                    <a:lnB w="12700" cap="flat" cmpd="sng" algn="ctr">
                      <a:solidFill>
                        <a:scrgbClr r="0" g="0" b="0"/>
                      </a:solidFill>
                      <a:prstDash val="solid"/>
                      <a:round/>
                      <a:headEnd type="none" w="med" len="med"/>
                      <a:tailEnd type="none" w="med" len="med"/>
                    </a:lnB>
                    <a:noFill/>
                  </a:tcPr>
                </a:tc>
              </a:tr>
              <a:tr h="521744">
                <a:tc>
                  <a:txBody>
                    <a:bodyPr/>
                    <a:lstStyle/>
                    <a:p>
                      <a:pPr algn="ctr"/>
                      <a:r>
                        <a:rPr lang="en-US" b="0" dirty="0" smtClean="0">
                          <a:solidFill>
                            <a:schemeClr val="tx1"/>
                          </a:solidFill>
                        </a:rPr>
                        <a:t>identification</a:t>
                      </a:r>
                      <a:endParaRPr lang="en-US" b="0"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b="0" dirty="0" smtClean="0">
                          <a:solidFill>
                            <a:schemeClr val="tx1"/>
                          </a:solidFill>
                        </a:rPr>
                        <a:t>flags</a:t>
                      </a:r>
                      <a:endParaRPr lang="en-US" b="0"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900545">
                <a:tc>
                  <a:txBody>
                    <a:bodyPr/>
                    <a:lstStyle/>
                    <a:p>
                      <a:pPr algn="ctr"/>
                      <a:r>
                        <a:rPr lang="en-US" b="0" dirty="0" smtClean="0">
                          <a:solidFill>
                            <a:schemeClr val="tx1"/>
                          </a:solidFill>
                        </a:rPr>
                        <a:t>#of queries</a:t>
                      </a:r>
                      <a:endParaRPr lang="en-US" b="0"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b="0" dirty="0" smtClean="0">
                          <a:solidFill>
                            <a:schemeClr val="tx1"/>
                          </a:solidFill>
                        </a:rPr>
                        <a:t># of answer </a:t>
                      </a:r>
                      <a:r>
                        <a:rPr lang="en-US" b="0" dirty="0" err="1" smtClean="0">
                          <a:solidFill>
                            <a:schemeClr val="tx1"/>
                          </a:solidFill>
                        </a:rPr>
                        <a:t>RRs</a:t>
                      </a:r>
                      <a:endParaRPr lang="en-US" b="0"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900545">
                <a:tc>
                  <a:txBody>
                    <a:bodyPr/>
                    <a:lstStyle/>
                    <a:p>
                      <a:pPr algn="ctr"/>
                      <a:r>
                        <a:rPr lang="en-US" b="0" dirty="0" smtClean="0">
                          <a:solidFill>
                            <a:schemeClr val="tx1"/>
                          </a:solidFill>
                        </a:rPr>
                        <a:t># of authority </a:t>
                      </a:r>
                      <a:r>
                        <a:rPr lang="en-US" b="0" dirty="0" err="1" smtClean="0">
                          <a:solidFill>
                            <a:schemeClr val="tx1"/>
                          </a:solidFill>
                        </a:rPr>
                        <a:t>RRs</a:t>
                      </a:r>
                      <a:endParaRPr lang="en-US" b="0"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b="0" dirty="0" smtClean="0">
                          <a:solidFill>
                            <a:schemeClr val="tx1"/>
                          </a:solidFill>
                        </a:rPr>
                        <a:t># of additional </a:t>
                      </a:r>
                      <a:r>
                        <a:rPr lang="en-US" b="0" dirty="0" err="1" smtClean="0">
                          <a:solidFill>
                            <a:schemeClr val="tx1"/>
                          </a:solidFill>
                        </a:rPr>
                        <a:t>RRs</a:t>
                      </a:r>
                      <a:endParaRPr lang="en-US" b="0"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521744">
                <a:tc gridSpan="2">
                  <a:txBody>
                    <a:bodyPr/>
                    <a:lstStyle/>
                    <a:p>
                      <a:pPr algn="ctr"/>
                      <a:r>
                        <a:rPr lang="en-US" b="0" dirty="0" smtClean="0">
                          <a:solidFill>
                            <a:schemeClr val="tx1"/>
                          </a:solidFill>
                        </a:rPr>
                        <a:t>queries</a:t>
                      </a:r>
                      <a:endParaRPr lang="en-US" b="0"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r>
              <a:tr h="521744">
                <a:tc gridSpan="2">
                  <a:txBody>
                    <a:bodyPr/>
                    <a:lstStyle/>
                    <a:p>
                      <a:pPr algn="ctr"/>
                      <a:r>
                        <a:rPr lang="en-US" b="0" dirty="0" smtClean="0">
                          <a:solidFill>
                            <a:schemeClr val="tx1"/>
                          </a:solidFill>
                        </a:rPr>
                        <a:t>answer</a:t>
                      </a:r>
                      <a:r>
                        <a:rPr lang="en-US" b="0" baseline="0" dirty="0" smtClean="0">
                          <a:solidFill>
                            <a:schemeClr val="tx1"/>
                          </a:solidFill>
                        </a:rPr>
                        <a:t> </a:t>
                      </a:r>
                      <a:r>
                        <a:rPr lang="en-US" b="0" baseline="0" dirty="0" err="1" smtClean="0">
                          <a:solidFill>
                            <a:schemeClr val="tx1"/>
                          </a:solidFill>
                        </a:rPr>
                        <a:t>RRs</a:t>
                      </a:r>
                      <a:endParaRPr lang="en-US" b="0"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r>
              <a:tr h="521744">
                <a:tc gridSpan="2">
                  <a:txBody>
                    <a:bodyPr/>
                    <a:lstStyle/>
                    <a:p>
                      <a:pPr algn="ctr"/>
                      <a:r>
                        <a:rPr lang="en-US" b="0" dirty="0" smtClean="0">
                          <a:solidFill>
                            <a:schemeClr val="tx1"/>
                          </a:solidFill>
                        </a:rPr>
                        <a:t>authority </a:t>
                      </a:r>
                      <a:r>
                        <a:rPr lang="en-US" b="0" dirty="0" err="1" smtClean="0">
                          <a:solidFill>
                            <a:schemeClr val="tx1"/>
                          </a:solidFill>
                        </a:rPr>
                        <a:t>RRs</a:t>
                      </a:r>
                      <a:endParaRPr lang="en-US" b="0"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r>
              <a:tr h="521744">
                <a:tc gridSpan="2">
                  <a:txBody>
                    <a:bodyPr/>
                    <a:lstStyle/>
                    <a:p>
                      <a:pPr algn="ctr"/>
                      <a:r>
                        <a:rPr lang="en-US" b="0" dirty="0" smtClean="0">
                          <a:solidFill>
                            <a:schemeClr val="tx1"/>
                          </a:solidFill>
                        </a:rPr>
                        <a:t>additional </a:t>
                      </a:r>
                      <a:r>
                        <a:rPr lang="en-US" b="0" dirty="0" err="1" smtClean="0">
                          <a:solidFill>
                            <a:schemeClr val="tx1"/>
                          </a:solidFill>
                        </a:rPr>
                        <a:t>RRs</a:t>
                      </a:r>
                      <a:endParaRPr lang="en-US" b="0"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r>
            </a:tbl>
          </a:graphicData>
        </a:graphic>
      </p:graphicFrame>
      <p:sp>
        <p:nvSpPr>
          <p:cNvPr id="5" name="Slide Number Placeholder 4"/>
          <p:cNvSpPr>
            <a:spLocks noGrp="1"/>
          </p:cNvSpPr>
          <p:nvPr>
            <p:ph type="sldNum" sz="quarter" idx="10"/>
          </p:nvPr>
        </p:nvSpPr>
        <p:spPr/>
        <p:txBody>
          <a:bodyPr/>
          <a:lstStyle/>
          <a:p>
            <a:fld id="{63CBB76F-0CBA-A342-B589-11E980977487}"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2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2000"/>
                                        <p:tgtEl>
                                          <p:spTgt spid="3">
                                            <p:txEl>
                                              <p:pRg st="4" end="4"/>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3CBB76F-0CBA-A342-B589-11E980977487}" type="slidenum">
              <a:rPr lang="en-US" smtClean="0"/>
              <a:pPr/>
              <a:t>14</a:t>
            </a:fld>
            <a:endParaRPr lang="en-US"/>
          </a:p>
        </p:txBody>
      </p:sp>
      <p:pic>
        <p:nvPicPr>
          <p:cNvPr id="5" name="Picture 4"/>
          <p:cNvPicPr>
            <a:picLocks noChangeAspect="1"/>
          </p:cNvPicPr>
          <p:nvPr/>
        </p:nvPicPr>
        <p:blipFill rotWithShape="1">
          <a:blip r:embed="rId3" cstate="print"/>
          <a:srcRect t="10096" r="21324" b="11243"/>
          <a:stretch/>
        </p:blipFill>
        <p:spPr>
          <a:xfrm>
            <a:off x="136410" y="659406"/>
            <a:ext cx="6372776" cy="6691712"/>
          </a:xfrm>
          <a:prstGeom prst="rect">
            <a:avLst/>
          </a:prstGeom>
          <a:solidFill>
            <a:schemeClr val="tx1"/>
          </a:solidFill>
          <a:ln w="38100" cmpd="sng">
            <a:solidFill>
              <a:schemeClr val="tx1"/>
            </a:solidFill>
          </a:ln>
        </p:spPr>
      </p:pic>
      <p:pic>
        <p:nvPicPr>
          <p:cNvPr id="6" name="Picture 5"/>
          <p:cNvPicPr>
            <a:picLocks noChangeAspect="1"/>
          </p:cNvPicPr>
          <p:nvPr/>
        </p:nvPicPr>
        <p:blipFill rotWithShape="1">
          <a:blip r:embed="rId4" cstate="print"/>
          <a:srcRect t="9760" r="33992" b="11091"/>
          <a:stretch/>
        </p:blipFill>
        <p:spPr>
          <a:xfrm>
            <a:off x="4337135" y="964038"/>
            <a:ext cx="5359475" cy="6694497"/>
          </a:xfrm>
          <a:prstGeom prst="rect">
            <a:avLst/>
          </a:prstGeom>
          <a:solidFill>
            <a:schemeClr val="tx1"/>
          </a:solidFill>
          <a:ln w="38100" cmpd="sng">
            <a:solidFill>
              <a:schemeClr val="tx1"/>
            </a:solidFill>
          </a:ln>
        </p:spPr>
      </p:pic>
      <p:sp>
        <p:nvSpPr>
          <p:cNvPr id="2" name="Rectangle 1"/>
          <p:cNvSpPr/>
          <p:nvPr/>
        </p:nvSpPr>
        <p:spPr bwMode="auto">
          <a:xfrm>
            <a:off x="435983" y="3772458"/>
            <a:ext cx="1158890" cy="24418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7" name="Rectangle 6"/>
          <p:cNvSpPr/>
          <p:nvPr/>
        </p:nvSpPr>
        <p:spPr bwMode="auto">
          <a:xfrm>
            <a:off x="627762" y="4835494"/>
            <a:ext cx="2594717" cy="245002"/>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 name="Rectangle 7"/>
          <p:cNvSpPr/>
          <p:nvPr/>
        </p:nvSpPr>
        <p:spPr bwMode="auto">
          <a:xfrm>
            <a:off x="4688235" y="3600488"/>
            <a:ext cx="1296078" cy="443877"/>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 name="Rectangle 8"/>
          <p:cNvSpPr/>
          <p:nvPr/>
        </p:nvSpPr>
        <p:spPr bwMode="auto">
          <a:xfrm>
            <a:off x="4840635" y="5686382"/>
            <a:ext cx="4384768" cy="263097"/>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0" name="Rectangle 9"/>
          <p:cNvSpPr/>
          <p:nvPr/>
        </p:nvSpPr>
        <p:spPr bwMode="auto">
          <a:xfrm>
            <a:off x="4993035" y="6585359"/>
            <a:ext cx="3112191" cy="21572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1" name="Rectangle 10"/>
          <p:cNvSpPr/>
          <p:nvPr/>
        </p:nvSpPr>
        <p:spPr bwMode="auto">
          <a:xfrm>
            <a:off x="4893147" y="7187246"/>
            <a:ext cx="4384768" cy="263097"/>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Tree>
    <p:extLst>
      <p:ext uri="{BB962C8B-B14F-4D97-AF65-F5344CB8AC3E}">
        <p14:creationId xmlns:p14="http://schemas.microsoft.com/office/powerpoint/2010/main" xmlns="" val="48506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Inserting Records into DNS</a:t>
            </a:r>
            <a:endParaRPr lang="en-US" dirty="0"/>
          </a:p>
        </p:txBody>
      </p:sp>
      <p:sp>
        <p:nvSpPr>
          <p:cNvPr id="3" name="Content Placeholder 2"/>
          <p:cNvSpPr>
            <a:spLocks noGrp="1"/>
          </p:cNvSpPr>
          <p:nvPr>
            <p:ph idx="1"/>
          </p:nvPr>
        </p:nvSpPr>
        <p:spPr>
          <a:xfrm>
            <a:off x="14288" y="1816349"/>
            <a:ext cx="10044112" cy="5956052"/>
          </a:xfrm>
        </p:spPr>
        <p:txBody>
          <a:bodyPr/>
          <a:lstStyle/>
          <a:p>
            <a:r>
              <a:rPr lang="en-US" dirty="0" smtClean="0"/>
              <a:t>First step is to register (for a fee) a domain name with a DNS registrar</a:t>
            </a:r>
          </a:p>
          <a:p>
            <a:pPr lvl="1"/>
            <a:r>
              <a:rPr lang="en-US" dirty="0" smtClean="0"/>
              <a:t>If desired name is not already in use, it will be assigned to you</a:t>
            </a:r>
          </a:p>
          <a:p>
            <a:pPr lvl="1"/>
            <a:r>
              <a:rPr lang="en-US" dirty="0" smtClean="0"/>
              <a:t>You setup DNS servers for your domain</a:t>
            </a:r>
            <a:r>
              <a:rPr lang="en-US" dirty="0"/>
              <a:t>:</a:t>
            </a:r>
            <a:endParaRPr lang="en-US" dirty="0" smtClean="0"/>
          </a:p>
          <a:p>
            <a:pPr lvl="2"/>
            <a:r>
              <a:rPr lang="en-US" dirty="0"/>
              <a:t>they must run DNS server software, such as </a:t>
            </a:r>
            <a:r>
              <a:rPr lang="en-US" i="1" dirty="0"/>
              <a:t>bind</a:t>
            </a:r>
            <a:endParaRPr lang="en-US" dirty="0"/>
          </a:p>
          <a:p>
            <a:pPr lvl="2"/>
            <a:r>
              <a:rPr lang="en-US" dirty="0"/>
              <a:t>they must be configured with RRs for hosts within the </a:t>
            </a:r>
            <a:r>
              <a:rPr lang="en-US" dirty="0" smtClean="0"/>
              <a:t>domain</a:t>
            </a:r>
          </a:p>
          <a:p>
            <a:pPr lvl="1"/>
            <a:r>
              <a:rPr lang="en-US" dirty="0" smtClean="0"/>
              <a:t>You give names and IP address of DNS servers to Registrar</a:t>
            </a:r>
            <a:endParaRPr lang="en-US" dirty="0"/>
          </a:p>
          <a:p>
            <a:pPr lvl="1"/>
            <a:r>
              <a:rPr lang="en-US" dirty="0" smtClean="0"/>
              <a:t>NS and A records are inserted into TLD (e.g., .com) servers by registrar</a:t>
            </a:r>
          </a:p>
          <a:p>
            <a:r>
              <a:rPr lang="en-US" dirty="0" smtClean="0"/>
              <a:t>“Classic” way to configure DNS records</a:t>
            </a:r>
          </a:p>
          <a:p>
            <a:pPr lvl="1"/>
            <a:r>
              <a:rPr lang="en-US" dirty="0" smtClean="0"/>
              <a:t>system administrator logs into DNS server machine and adds records directly</a:t>
            </a:r>
          </a:p>
          <a:p>
            <a:r>
              <a:rPr lang="en-US" dirty="0" smtClean="0"/>
              <a:t>Dynamic DNS allows records to be updated remotely via control messages – facilitates automated updates</a:t>
            </a:r>
          </a:p>
        </p:txBody>
      </p:sp>
      <p:sp>
        <p:nvSpPr>
          <p:cNvPr id="4" name="Slide Number Placeholder 3"/>
          <p:cNvSpPr>
            <a:spLocks noGrp="1"/>
          </p:cNvSpPr>
          <p:nvPr>
            <p:ph type="sldNum" sz="quarter" idx="10"/>
          </p:nvPr>
        </p:nvSpPr>
        <p:spPr/>
        <p:txBody>
          <a:bodyPr/>
          <a:lstStyle/>
          <a:p>
            <a:fld id="{63CBB76F-0CBA-A342-B589-11E980977487}"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2000"/>
                                        <p:tgtEl>
                                          <p:spTgt spid="3">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4938" y="644525"/>
            <a:ext cx="9923462" cy="949325"/>
          </a:xfrm>
        </p:spPr>
        <p:txBody>
          <a:bodyPr/>
          <a:lstStyle/>
          <a:p>
            <a:r>
              <a:rPr lang="en-US" sz="3600" dirty="0" smtClean="0"/>
              <a:t>Content Distribution Networks and DNS</a:t>
            </a:r>
            <a:endParaRPr lang="en-US" sz="3600" dirty="0"/>
          </a:p>
        </p:txBody>
      </p:sp>
      <p:sp>
        <p:nvSpPr>
          <p:cNvPr id="6" name="Content Placeholder 5"/>
          <p:cNvSpPr>
            <a:spLocks noGrp="1"/>
          </p:cNvSpPr>
          <p:nvPr>
            <p:ph idx="1"/>
          </p:nvPr>
        </p:nvSpPr>
        <p:spPr>
          <a:xfrm>
            <a:off x="14288" y="1985963"/>
            <a:ext cx="10044112" cy="5786437"/>
          </a:xfrm>
        </p:spPr>
        <p:txBody>
          <a:bodyPr/>
          <a:lstStyle/>
          <a:p>
            <a:r>
              <a:rPr lang="en-US" dirty="0" smtClean="0"/>
              <a:t>CDNs are distributed systems used to distribute popular web content</a:t>
            </a:r>
          </a:p>
          <a:p>
            <a:pPr lvl="1"/>
            <a:r>
              <a:rPr lang="en-US" dirty="0" smtClean="0"/>
              <a:t>used by major web sites to reduce load on “origin servers”</a:t>
            </a:r>
          </a:p>
          <a:p>
            <a:pPr lvl="1"/>
            <a:r>
              <a:rPr lang="en-US" dirty="0" smtClean="0"/>
              <a:t>essentially, a set of web caches operated by CDN provider</a:t>
            </a:r>
          </a:p>
          <a:p>
            <a:r>
              <a:rPr lang="en-US" dirty="0" smtClean="0"/>
              <a:t>CDNs use </a:t>
            </a:r>
            <a:r>
              <a:rPr lang="en-US" i="1" dirty="0" smtClean="0"/>
              <a:t>DNS re-direction</a:t>
            </a:r>
            <a:r>
              <a:rPr lang="en-US" dirty="0" smtClean="0"/>
              <a:t> to respond to web queries using servers close to user</a:t>
            </a:r>
          </a:p>
          <a:p>
            <a:pPr lvl="1"/>
            <a:r>
              <a:rPr lang="en-US" dirty="0" smtClean="0"/>
              <a:t>links on origin web-site contain domain name of CDN provider plus information about requested content</a:t>
            </a:r>
          </a:p>
          <a:p>
            <a:pPr lvl="2"/>
            <a:r>
              <a:rPr lang="en-US" dirty="0" smtClean="0"/>
              <a:t>formatted to look like a domain name to the DNS system, so gets included in DNS query to one of the CDN’s DNS server</a:t>
            </a:r>
          </a:p>
          <a:p>
            <a:pPr lvl="1"/>
            <a:r>
              <a:rPr lang="en-US" dirty="0" smtClean="0"/>
              <a:t>CDN’s DNS servers use information in query together with user’s IP address to identify content server close to user</a:t>
            </a:r>
          </a:p>
          <a:p>
            <a:pPr lvl="2"/>
            <a:r>
              <a:rPr lang="en-US" dirty="0" smtClean="0"/>
              <a:t>may also choose server based on requested content</a:t>
            </a:r>
          </a:p>
          <a:p>
            <a:pPr lvl="2"/>
            <a:r>
              <a:rPr lang="en-US" dirty="0" smtClean="0"/>
              <a:t>may also do </a:t>
            </a:r>
            <a:r>
              <a:rPr lang="en-US" i="1" dirty="0" smtClean="0"/>
              <a:t>load balancing</a:t>
            </a:r>
            <a:r>
              <a:rPr lang="en-US" dirty="0" smtClean="0"/>
              <a:t> across multiple candidate servers</a:t>
            </a:r>
            <a:endParaRPr lang="en-US" dirty="0"/>
          </a:p>
        </p:txBody>
      </p:sp>
      <p:sp>
        <p:nvSpPr>
          <p:cNvPr id="4" name="Slide Number Placeholder 3"/>
          <p:cNvSpPr>
            <a:spLocks noGrp="1"/>
          </p:cNvSpPr>
          <p:nvPr>
            <p:ph type="sldNum" sz="quarter" idx="10"/>
          </p:nvPr>
        </p:nvSpPr>
        <p:spPr/>
        <p:txBody>
          <a:bodyPr/>
          <a:lstStyle/>
          <a:p>
            <a:fld id="{63CBB76F-0CBA-A342-B589-11E980977487}" type="slidenum">
              <a:rPr lang="en-US" smtClean="0"/>
              <a:pPr/>
              <a:t>16</a:t>
            </a:fld>
            <a:endParaRPr lang="en-US"/>
          </a:p>
        </p:txBody>
      </p:sp>
    </p:spTree>
    <p:extLst>
      <p:ext uri="{BB962C8B-B14F-4D97-AF65-F5344CB8AC3E}">
        <p14:creationId xmlns:p14="http://schemas.microsoft.com/office/powerpoint/2010/main" xmlns="" val="428599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dissolve">
                                      <p:cBhvr>
                                        <p:cTn id="10" dur="500"/>
                                        <p:tgtEl>
                                          <p:spTgt spid="6">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dissolve">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dissolve">
                                      <p:cBhvr>
                                        <p:cTn id="18" dur="500"/>
                                        <p:tgtEl>
                                          <p:spTgt spid="6">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dissolve">
                                      <p:cBhvr>
                                        <p:cTn id="21" dur="500"/>
                                        <p:tgtEl>
                                          <p:spTgt spid="6">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dissolve">
                                      <p:cBhvr>
                                        <p:cTn id="24" dur="500"/>
                                        <p:tgtEl>
                                          <p:spTgt spid="6">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dissolve">
                                      <p:cBhvr>
                                        <p:cTn id="27" dur="500"/>
                                        <p:tgtEl>
                                          <p:spTgt spid="6">
                                            <p:txEl>
                                              <p:pRg st="6" end="6"/>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6">
                                            <p:txEl>
                                              <p:pRg st="7" end="7"/>
                                            </p:txEl>
                                          </p:spTgt>
                                        </p:tgtEl>
                                        <p:attrNameLst>
                                          <p:attrName>style.visibility</p:attrName>
                                        </p:attrNameLst>
                                      </p:cBhvr>
                                      <p:to>
                                        <p:strVal val="visible"/>
                                      </p:to>
                                    </p:set>
                                    <p:animEffect transition="in" filter="dissolve">
                                      <p:cBhvr>
                                        <p:cTn id="30" dur="500"/>
                                        <p:tgtEl>
                                          <p:spTgt spid="6">
                                            <p:txEl>
                                              <p:pRg st="7" end="7"/>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6">
                                            <p:txEl>
                                              <p:pRg st="8" end="8"/>
                                            </p:txEl>
                                          </p:spTgt>
                                        </p:tgtEl>
                                        <p:attrNameLst>
                                          <p:attrName>style.visibility</p:attrName>
                                        </p:attrNameLst>
                                      </p:cBhvr>
                                      <p:to>
                                        <p:strVal val="visible"/>
                                      </p:to>
                                    </p:set>
                                    <p:animEffect transition="in" filter="dissolve">
                                      <p:cBhvr>
                                        <p:cTn id="33"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923462" cy="949325"/>
          </a:xfrm>
        </p:spPr>
        <p:txBody>
          <a:bodyPr/>
          <a:lstStyle/>
          <a:p>
            <a:r>
              <a:rPr lang="en-US" dirty="0" smtClean="0"/>
              <a:t>Exercises</a:t>
            </a:r>
            <a:endParaRPr lang="en-US" dirty="0"/>
          </a:p>
        </p:txBody>
      </p:sp>
      <p:sp>
        <p:nvSpPr>
          <p:cNvPr id="3" name="Content Placeholder 2"/>
          <p:cNvSpPr>
            <a:spLocks noGrp="1"/>
          </p:cNvSpPr>
          <p:nvPr>
            <p:ph idx="1"/>
          </p:nvPr>
        </p:nvSpPr>
        <p:spPr>
          <a:xfrm>
            <a:off x="14288" y="1849472"/>
            <a:ext cx="10044112" cy="4954982"/>
          </a:xfrm>
        </p:spPr>
        <p:txBody>
          <a:bodyPr>
            <a:normAutofit/>
          </a:bodyPr>
          <a:lstStyle/>
          <a:p>
            <a:pPr marL="398463" indent="-268288">
              <a:buClr>
                <a:schemeClr val="tx1"/>
              </a:buClr>
              <a:buFont typeface="+mj-lt"/>
              <a:buAutoNum type="arabicPeriod"/>
            </a:pPr>
            <a:r>
              <a:rPr lang="en-US" sz="2200" dirty="0" smtClean="0"/>
              <a:t>Slide 10 shows a query being resolved using recursive processing at all servers. Assuming that each server caches the response it gets, what mappings are present in the .com server’s DNS cache after the query is processed? What mappings are present in the root server’s cache? What mappings are present in the local DNS server’s cache?</a:t>
            </a:r>
          </a:p>
          <a:p>
            <a:pPr marL="398463" indent="-268288">
              <a:buClr>
                <a:schemeClr val="tx1"/>
              </a:buClr>
              <a:buNone/>
            </a:pPr>
            <a:r>
              <a:rPr lang="en-US" sz="2200" dirty="0" smtClean="0"/>
              <a:t>	</a:t>
            </a:r>
            <a:r>
              <a:rPr lang="en-US" sz="2200" i="1" dirty="0" smtClean="0"/>
              <a:t> </a:t>
            </a:r>
          </a:p>
          <a:p>
            <a:pPr marL="398463" indent="-268288">
              <a:buClr>
                <a:schemeClr val="tx1"/>
              </a:buClr>
              <a:buNone/>
            </a:pPr>
            <a:endParaRPr lang="en-US" sz="2200" i="1" dirty="0" smtClean="0"/>
          </a:p>
          <a:p>
            <a:pPr marL="402336" indent="-265176">
              <a:buClr>
                <a:schemeClr val="tx1"/>
              </a:buClr>
              <a:buFont typeface="+mj-lt"/>
              <a:buAutoNum type="arabicPeriod" startAt="2"/>
            </a:pPr>
            <a:r>
              <a:rPr lang="en-US" sz="2000" dirty="0" smtClean="0"/>
              <a:t>How did internet users lookup IP addresses before DNS was available?</a:t>
            </a:r>
          </a:p>
        </p:txBody>
      </p:sp>
      <p:sp>
        <p:nvSpPr>
          <p:cNvPr id="4" name="Slide Number Placeholder 3"/>
          <p:cNvSpPr>
            <a:spLocks noGrp="1"/>
          </p:cNvSpPr>
          <p:nvPr>
            <p:ph type="sldNum" sz="quarter" idx="10"/>
          </p:nvPr>
        </p:nvSpPr>
        <p:spPr/>
        <p:txBody>
          <a:bodyPr/>
          <a:lstStyle/>
          <a:p>
            <a:fld id="{63CBB76F-0CBA-A342-B589-11E980977487}" type="slidenum">
              <a:rPr lang="en-US" smtClean="0"/>
              <a:pPr/>
              <a:t>17</a:t>
            </a:fld>
            <a:endParaRPr lang="en-US"/>
          </a:p>
        </p:txBody>
      </p:sp>
    </p:spTree>
    <p:extLst>
      <p:ext uri="{BB962C8B-B14F-4D97-AF65-F5344CB8AC3E}">
        <p14:creationId xmlns:p14="http://schemas.microsoft.com/office/powerpoint/2010/main" xmlns="" val="356934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923462" cy="949325"/>
          </a:xfrm>
        </p:spPr>
        <p:txBody>
          <a:bodyPr/>
          <a:lstStyle/>
          <a:p>
            <a:r>
              <a:rPr lang="en-US" dirty="0" smtClean="0"/>
              <a:t>Exercises</a:t>
            </a:r>
            <a:endParaRPr lang="en-US" dirty="0"/>
          </a:p>
        </p:txBody>
      </p:sp>
      <p:sp>
        <p:nvSpPr>
          <p:cNvPr id="3" name="Content Placeholder 2"/>
          <p:cNvSpPr>
            <a:spLocks noGrp="1"/>
          </p:cNvSpPr>
          <p:nvPr>
            <p:ph idx="1"/>
          </p:nvPr>
        </p:nvSpPr>
        <p:spPr>
          <a:xfrm>
            <a:off x="0" y="1814838"/>
            <a:ext cx="10044112" cy="4954982"/>
          </a:xfrm>
        </p:spPr>
        <p:txBody>
          <a:bodyPr>
            <a:normAutofit/>
          </a:bodyPr>
          <a:lstStyle/>
          <a:p>
            <a:pPr marL="398463" indent="-268288">
              <a:buClr>
                <a:schemeClr val="tx1"/>
              </a:buClr>
              <a:buFont typeface="+mj-lt"/>
              <a:buAutoNum type="arabicPeriod"/>
            </a:pPr>
            <a:r>
              <a:rPr lang="en-US" sz="2200" dirty="0" smtClean="0"/>
              <a:t>Slide 10 shows a query being resolved using recursive processing at all servers. Assuming that each server caches the response it gets, what mappings are present in the .com server’s DNS cache after the query is processed? What mappings are present in the root server’s cache? What mappings are present in the local DNS server’s cache?</a:t>
            </a:r>
          </a:p>
          <a:p>
            <a:pPr marL="398463" indent="-268288">
              <a:buClr>
                <a:schemeClr val="tx1"/>
              </a:buClr>
              <a:buNone/>
            </a:pPr>
            <a:r>
              <a:rPr lang="en-US" sz="2200" dirty="0" smtClean="0"/>
              <a:t>	</a:t>
            </a:r>
            <a:r>
              <a:rPr lang="en-US" sz="2200" i="1" dirty="0" smtClean="0"/>
              <a:t>The cache of all servers contains the same information, namely, the address of the target server 2.3.4.13</a:t>
            </a:r>
          </a:p>
          <a:p>
            <a:pPr marL="398463" indent="-268288">
              <a:buClr>
                <a:schemeClr val="tx1"/>
              </a:buClr>
              <a:buNone/>
            </a:pPr>
            <a:endParaRPr lang="en-US" sz="2200" i="1" dirty="0" smtClean="0"/>
          </a:p>
          <a:p>
            <a:pPr marL="402336" indent="-265176">
              <a:buClr>
                <a:schemeClr val="tx1"/>
              </a:buClr>
              <a:buFont typeface="+mj-lt"/>
              <a:buAutoNum type="arabicPeriod" startAt="2"/>
            </a:pPr>
            <a:r>
              <a:rPr lang="en-US" sz="2000" dirty="0" smtClean="0"/>
              <a:t>How did internet users lookup IP addresses before DNS was available?</a:t>
            </a:r>
          </a:p>
          <a:p>
            <a:pPr marL="402336" indent="-265176">
              <a:buClr>
                <a:schemeClr val="tx1"/>
              </a:buClr>
              <a:buNone/>
            </a:pPr>
            <a:r>
              <a:rPr lang="en-US" sz="2000" dirty="0" smtClean="0"/>
              <a:t>	</a:t>
            </a:r>
            <a:r>
              <a:rPr lang="en-US" sz="2000" i="1" dirty="0" smtClean="0"/>
              <a:t>They would look in the HOSTS.TXT which was maintained and distributed by NIC (Network Information Center). [RFC 1034 section 2.1]</a:t>
            </a:r>
            <a:endParaRPr lang="en-US" sz="2000" i="1" dirty="0"/>
          </a:p>
        </p:txBody>
      </p:sp>
      <p:sp>
        <p:nvSpPr>
          <p:cNvPr id="4" name="Slide Number Placeholder 3"/>
          <p:cNvSpPr>
            <a:spLocks noGrp="1"/>
          </p:cNvSpPr>
          <p:nvPr>
            <p:ph type="sldNum" sz="quarter" idx="10"/>
          </p:nvPr>
        </p:nvSpPr>
        <p:spPr/>
        <p:txBody>
          <a:bodyPr/>
          <a:lstStyle/>
          <a:p>
            <a:fld id="{63CBB76F-0CBA-A342-B589-11E980977487}" type="slidenum">
              <a:rPr lang="en-US" smtClean="0"/>
              <a:pPr/>
              <a:t>18</a:t>
            </a:fld>
            <a:endParaRPr lang="en-US"/>
          </a:p>
        </p:txBody>
      </p:sp>
    </p:spTree>
    <p:extLst>
      <p:ext uri="{BB962C8B-B14F-4D97-AF65-F5344CB8AC3E}">
        <p14:creationId xmlns:p14="http://schemas.microsoft.com/office/powerpoint/2010/main" xmlns="" val="20069270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923462" cy="949325"/>
          </a:xfrm>
        </p:spPr>
        <p:txBody>
          <a:bodyPr/>
          <a:lstStyle/>
          <a:p>
            <a:r>
              <a:rPr lang="en-US" dirty="0" smtClean="0"/>
              <a:t>Exercises</a:t>
            </a:r>
            <a:endParaRPr lang="en-US" dirty="0"/>
          </a:p>
        </p:txBody>
      </p:sp>
      <p:sp>
        <p:nvSpPr>
          <p:cNvPr id="3" name="Content Placeholder 2"/>
          <p:cNvSpPr>
            <a:spLocks noGrp="1"/>
          </p:cNvSpPr>
          <p:nvPr>
            <p:ph idx="1"/>
          </p:nvPr>
        </p:nvSpPr>
        <p:spPr>
          <a:xfrm>
            <a:off x="14288" y="1849471"/>
            <a:ext cx="10044112" cy="5935629"/>
          </a:xfrm>
        </p:spPr>
        <p:txBody>
          <a:bodyPr/>
          <a:lstStyle/>
          <a:p>
            <a:pPr marL="402336" indent="-265176">
              <a:buClr>
                <a:schemeClr val="tx1"/>
              </a:buClr>
              <a:buFont typeface="+mj-lt"/>
              <a:buAutoNum type="arabicPeriod" startAt="3"/>
            </a:pPr>
            <a:r>
              <a:rPr lang="en-US" sz="2200" dirty="0" smtClean="0"/>
              <a:t>Use the </a:t>
            </a:r>
            <a:r>
              <a:rPr lang="en-US" sz="2200" i="1" dirty="0" err="1" smtClean="0"/>
              <a:t>ifconfig</a:t>
            </a:r>
            <a:r>
              <a:rPr lang="en-US" sz="2200" i="1" dirty="0" smtClean="0"/>
              <a:t> </a:t>
            </a:r>
            <a:r>
              <a:rPr lang="en-US" sz="2200" dirty="0" smtClean="0"/>
              <a:t>command (or on windows </a:t>
            </a:r>
            <a:r>
              <a:rPr lang="en-US" sz="2200" i="1" dirty="0" err="1" smtClean="0"/>
              <a:t>ipconfig</a:t>
            </a:r>
            <a:r>
              <a:rPr lang="en-US" sz="2200" dirty="0" smtClean="0"/>
              <a:t>) to determine the IP address of your laptop. Use the </a:t>
            </a:r>
            <a:r>
              <a:rPr lang="en-US" sz="2200" i="1" dirty="0" smtClean="0"/>
              <a:t>hostname </a:t>
            </a:r>
            <a:r>
              <a:rPr lang="en-US" sz="2200" dirty="0" smtClean="0"/>
              <a:t>command to determine the domain name of your laptop. Use </a:t>
            </a:r>
            <a:r>
              <a:rPr lang="en-US" sz="2200" i="1" dirty="0" err="1" smtClean="0"/>
              <a:t>nslookup</a:t>
            </a:r>
            <a:r>
              <a:rPr lang="en-US" sz="2200" i="1" dirty="0" smtClean="0"/>
              <a:t> </a:t>
            </a:r>
            <a:r>
              <a:rPr lang="en-US" sz="2200" dirty="0" smtClean="0"/>
              <a:t>to get the IP address associated with your domain name.</a:t>
            </a:r>
          </a:p>
        </p:txBody>
      </p:sp>
      <p:sp>
        <p:nvSpPr>
          <p:cNvPr id="4" name="Slide Number Placeholder 3"/>
          <p:cNvSpPr>
            <a:spLocks noGrp="1"/>
          </p:cNvSpPr>
          <p:nvPr>
            <p:ph type="sldNum" sz="quarter" idx="10"/>
          </p:nvPr>
        </p:nvSpPr>
        <p:spPr/>
        <p:txBody>
          <a:bodyPr/>
          <a:lstStyle/>
          <a:p>
            <a:fld id="{63CBB76F-0CBA-A342-B589-11E980977487}" type="slidenum">
              <a:rPr lang="en-US" smtClean="0"/>
              <a:pPr/>
              <a:t>19</a:t>
            </a:fld>
            <a:endParaRPr lang="en-US"/>
          </a:p>
        </p:txBody>
      </p:sp>
    </p:spTree>
    <p:extLst>
      <p:ext uri="{BB962C8B-B14F-4D97-AF65-F5344CB8AC3E}">
        <p14:creationId xmlns:p14="http://schemas.microsoft.com/office/powerpoint/2010/main" xmlns="" val="24632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Name Service</a:t>
            </a:r>
            <a:endParaRPr lang="en-US" dirty="0"/>
          </a:p>
        </p:txBody>
      </p:sp>
      <p:sp>
        <p:nvSpPr>
          <p:cNvPr id="3" name="Content Placeholder 2"/>
          <p:cNvSpPr>
            <a:spLocks noGrp="1"/>
          </p:cNvSpPr>
          <p:nvPr>
            <p:ph idx="1"/>
          </p:nvPr>
        </p:nvSpPr>
        <p:spPr>
          <a:xfrm>
            <a:off x="14288" y="1511773"/>
            <a:ext cx="10044112" cy="6015183"/>
          </a:xfrm>
        </p:spPr>
        <p:txBody>
          <a:bodyPr>
            <a:normAutofit fontScale="92500" lnSpcReduction="10000"/>
          </a:bodyPr>
          <a:lstStyle/>
          <a:p>
            <a:pPr>
              <a:lnSpc>
                <a:spcPct val="110000"/>
              </a:lnSpc>
            </a:pPr>
            <a:r>
              <a:rPr lang="en-US" dirty="0" smtClean="0"/>
              <a:t>Motivation</a:t>
            </a:r>
          </a:p>
          <a:p>
            <a:pPr lvl="1">
              <a:lnSpc>
                <a:spcPct val="110000"/>
              </a:lnSpc>
            </a:pPr>
            <a:r>
              <a:rPr lang="en-US" dirty="0" smtClean="0"/>
              <a:t>The IP protocol requires numeric addresses,</a:t>
            </a:r>
            <a:br>
              <a:rPr lang="en-US" dirty="0" smtClean="0"/>
            </a:br>
            <a:r>
              <a:rPr lang="en-US" dirty="0" smtClean="0"/>
              <a:t>BUT names are more convenient and intuitive for people (and addresses may change)</a:t>
            </a:r>
          </a:p>
          <a:p>
            <a:pPr lvl="1">
              <a:lnSpc>
                <a:spcPct val="110000"/>
              </a:lnSpc>
            </a:pPr>
            <a:r>
              <a:rPr lang="en-US" dirty="0" smtClean="0"/>
              <a:t>So, we need a way to convert names to addresses</a:t>
            </a:r>
          </a:p>
          <a:p>
            <a:pPr lvl="1">
              <a:lnSpc>
                <a:spcPct val="110000"/>
              </a:lnSpc>
            </a:pPr>
            <a:r>
              <a:rPr lang="en-US" dirty="0" smtClean="0"/>
              <a:t>DNS provides this service</a:t>
            </a:r>
          </a:p>
          <a:p>
            <a:pPr lvl="2">
              <a:lnSpc>
                <a:spcPct val="110000"/>
              </a:lnSpc>
            </a:pPr>
            <a:r>
              <a:rPr lang="en-US" dirty="0" smtClean="0"/>
              <a:t>Access tools: </a:t>
            </a:r>
            <a:r>
              <a:rPr lang="en-US" i="1" dirty="0" err="1" smtClean="0"/>
              <a:t>nslookup</a:t>
            </a:r>
            <a:r>
              <a:rPr lang="en-US" i="1" dirty="0" smtClean="0"/>
              <a:t>, host, dig</a:t>
            </a:r>
            <a:r>
              <a:rPr lang="en-US" dirty="0" smtClean="0"/>
              <a:t>, etc</a:t>
            </a:r>
            <a:r>
              <a:rPr lang="en-US" i="1" dirty="0" smtClean="0"/>
              <a:t>.</a:t>
            </a:r>
          </a:p>
          <a:p>
            <a:pPr>
              <a:lnSpc>
                <a:spcPct val="110000"/>
              </a:lnSpc>
            </a:pPr>
            <a:r>
              <a:rPr lang="en-US" dirty="0" smtClean="0"/>
              <a:t>Key features</a:t>
            </a:r>
          </a:p>
          <a:p>
            <a:pPr lvl="1">
              <a:lnSpc>
                <a:spcPct val="110000"/>
              </a:lnSpc>
            </a:pPr>
            <a:r>
              <a:rPr lang="en-US" u="sng" dirty="0" smtClean="0"/>
              <a:t>distributed database</a:t>
            </a:r>
            <a:r>
              <a:rPr lang="en-US" dirty="0" smtClean="0"/>
              <a:t> of </a:t>
            </a:r>
            <a:r>
              <a:rPr lang="en-US" i="1" dirty="0" smtClean="0"/>
              <a:t>name servers</a:t>
            </a:r>
          </a:p>
          <a:p>
            <a:pPr lvl="1">
              <a:lnSpc>
                <a:spcPct val="110000"/>
              </a:lnSpc>
            </a:pPr>
            <a:r>
              <a:rPr lang="en-US" dirty="0" smtClean="0"/>
              <a:t>organized in a hierarchical fashion</a:t>
            </a:r>
          </a:p>
          <a:p>
            <a:pPr lvl="2">
              <a:lnSpc>
                <a:spcPct val="110000"/>
              </a:lnSpc>
            </a:pPr>
            <a:r>
              <a:rPr lang="en-US" dirty="0" smtClean="0"/>
              <a:t>top levels owned/operated by trusted service providers</a:t>
            </a:r>
          </a:p>
          <a:p>
            <a:pPr lvl="2">
              <a:lnSpc>
                <a:spcPct val="110000"/>
              </a:lnSpc>
            </a:pPr>
            <a:r>
              <a:rPr lang="en-US" dirty="0" smtClean="0"/>
              <a:t>lower levels owned/operated by individuals and organizations</a:t>
            </a:r>
          </a:p>
          <a:p>
            <a:pPr lvl="1">
              <a:lnSpc>
                <a:spcPct val="110000"/>
              </a:lnSpc>
            </a:pPr>
            <a:r>
              <a:rPr lang="en-US" dirty="0" smtClean="0"/>
              <a:t>name servers save the results of lookup operations to improve performance, reduce query traffic</a:t>
            </a:r>
          </a:p>
          <a:p>
            <a:pPr lvl="2">
              <a:lnSpc>
                <a:spcPct val="110000"/>
              </a:lnSpc>
            </a:pPr>
            <a:r>
              <a:rPr lang="en-US" dirty="0" smtClean="0"/>
              <a:t>hosts also cache results to avoid unnecessary queries</a:t>
            </a:r>
          </a:p>
          <a:p>
            <a:pPr lvl="1">
              <a:lnSpc>
                <a:spcPct val="110000"/>
              </a:lnSpc>
            </a:pPr>
            <a:r>
              <a:rPr lang="en-US" dirty="0" smtClean="0"/>
              <a:t>name servers are accessed using application level protocol </a:t>
            </a:r>
            <a:endParaRPr lang="en-US" dirty="0"/>
          </a:p>
        </p:txBody>
      </p:sp>
      <p:sp>
        <p:nvSpPr>
          <p:cNvPr id="4" name="Slide Number Placeholder 3"/>
          <p:cNvSpPr>
            <a:spLocks noGrp="1"/>
          </p:cNvSpPr>
          <p:nvPr>
            <p:ph type="sldNum" sz="quarter" idx="10"/>
          </p:nvPr>
        </p:nvSpPr>
        <p:spPr/>
        <p:txBody>
          <a:bodyPr/>
          <a:lstStyle/>
          <a:p>
            <a:fld id="{63CBB76F-0CBA-A342-B589-11E980977487}"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20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2000"/>
                                        <p:tgtEl>
                                          <p:spTgt spid="3">
                                            <p:txEl>
                                              <p:pRg st="9" end="9"/>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fade">
                                      <p:cBhvr>
                                        <p:cTn id="41" dur="2000"/>
                                        <p:tgtEl>
                                          <p:spTgt spid="3">
                                            <p:txEl>
                                              <p:pRg st="10" end="1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fade">
                                      <p:cBhvr>
                                        <p:cTn id="44" dur="2000"/>
                                        <p:tgtEl>
                                          <p:spTgt spid="3">
                                            <p:txEl>
                                              <p:pRg st="11" end="11"/>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fade">
                                      <p:cBhvr>
                                        <p:cTn id="47"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923462" cy="949325"/>
          </a:xfrm>
        </p:spPr>
        <p:txBody>
          <a:bodyPr/>
          <a:lstStyle/>
          <a:p>
            <a:r>
              <a:rPr lang="en-US" dirty="0" smtClean="0"/>
              <a:t>Exercises</a:t>
            </a:r>
            <a:endParaRPr lang="en-US" dirty="0"/>
          </a:p>
        </p:txBody>
      </p:sp>
      <p:sp>
        <p:nvSpPr>
          <p:cNvPr id="3" name="Content Placeholder 2"/>
          <p:cNvSpPr>
            <a:spLocks noGrp="1"/>
          </p:cNvSpPr>
          <p:nvPr>
            <p:ph idx="1"/>
          </p:nvPr>
        </p:nvSpPr>
        <p:spPr>
          <a:xfrm>
            <a:off x="14288" y="1849471"/>
            <a:ext cx="10044112" cy="5935629"/>
          </a:xfrm>
        </p:spPr>
        <p:txBody>
          <a:bodyPr/>
          <a:lstStyle/>
          <a:p>
            <a:pPr marL="402336" indent="-265176">
              <a:buClr>
                <a:schemeClr val="tx1"/>
              </a:buClr>
              <a:buFont typeface="+mj-lt"/>
              <a:buAutoNum type="arabicPeriod" startAt="3"/>
            </a:pPr>
            <a:r>
              <a:rPr lang="en-US" sz="2200" dirty="0" smtClean="0"/>
              <a:t>Use the </a:t>
            </a:r>
            <a:r>
              <a:rPr lang="en-US" sz="2200" i="1" dirty="0" err="1" smtClean="0"/>
              <a:t>ifconfig</a:t>
            </a:r>
            <a:r>
              <a:rPr lang="en-US" sz="2200" i="1" dirty="0" smtClean="0"/>
              <a:t> </a:t>
            </a:r>
            <a:r>
              <a:rPr lang="en-US" sz="2200" dirty="0" smtClean="0"/>
              <a:t>command (or on windows </a:t>
            </a:r>
            <a:r>
              <a:rPr lang="en-US" sz="2200" i="1" dirty="0" err="1" smtClean="0"/>
              <a:t>ipconfig</a:t>
            </a:r>
            <a:r>
              <a:rPr lang="en-US" sz="2200" dirty="0" smtClean="0"/>
              <a:t>) to determine the IP address of your laptop. Use the </a:t>
            </a:r>
            <a:r>
              <a:rPr lang="en-US" sz="2200" i="1" dirty="0" smtClean="0"/>
              <a:t>hostname </a:t>
            </a:r>
            <a:r>
              <a:rPr lang="en-US" sz="2200" dirty="0" smtClean="0"/>
              <a:t>command to determine the domain name of your laptop. Use </a:t>
            </a:r>
            <a:r>
              <a:rPr lang="en-US" sz="2200" i="1" dirty="0" err="1" smtClean="0"/>
              <a:t>nslookup</a:t>
            </a:r>
            <a:r>
              <a:rPr lang="en-US" sz="2200" i="1" dirty="0" smtClean="0"/>
              <a:t> </a:t>
            </a:r>
            <a:r>
              <a:rPr lang="en-US" sz="2200" dirty="0" smtClean="0"/>
              <a:t>to get the IP address associated with your domain name.</a:t>
            </a:r>
          </a:p>
          <a:p>
            <a:pPr marL="780161" lvl="1" indent="-265176">
              <a:buClr>
                <a:schemeClr val="tx1"/>
              </a:buClr>
              <a:buNone/>
            </a:pPr>
            <a:r>
              <a:rPr lang="en-US" sz="1400" dirty="0" smtClean="0"/>
              <a:t>[</a:t>
            </a:r>
            <a:r>
              <a:rPr lang="en-US" sz="1400" dirty="0" err="1" smtClean="0"/>
              <a:t>guerin@imbrium</a:t>
            </a:r>
            <a:r>
              <a:rPr lang="en-US" sz="1400" dirty="0" smtClean="0"/>
              <a:t> CSE473]$ </a:t>
            </a:r>
            <a:r>
              <a:rPr lang="en-US" sz="1400" dirty="0" err="1" smtClean="0"/>
              <a:t>ifconfig</a:t>
            </a:r>
            <a:endParaRPr lang="en-US" sz="1400" dirty="0" smtClean="0"/>
          </a:p>
          <a:p>
            <a:pPr marL="780161" lvl="1" indent="-265176">
              <a:buClr>
                <a:schemeClr val="tx1"/>
              </a:buClr>
              <a:buNone/>
            </a:pPr>
            <a:r>
              <a:rPr lang="en-US" sz="1400" dirty="0" smtClean="0"/>
              <a:t>eth0      Link </a:t>
            </a:r>
            <a:r>
              <a:rPr lang="en-US" sz="1400" dirty="0" err="1" smtClean="0"/>
              <a:t>encap:Ethernet</a:t>
            </a:r>
            <a:r>
              <a:rPr lang="en-US" sz="1400" dirty="0" smtClean="0"/>
              <a:t>  </a:t>
            </a:r>
            <a:r>
              <a:rPr lang="en-US" sz="1400" dirty="0" err="1" smtClean="0"/>
              <a:t>HWaddr</a:t>
            </a:r>
            <a:r>
              <a:rPr lang="en-US" sz="1400" dirty="0" smtClean="0"/>
              <a:t> 00:50:56:B6:00:17  </a:t>
            </a:r>
          </a:p>
          <a:p>
            <a:pPr marL="780161" lvl="1" indent="-265176">
              <a:buClr>
                <a:schemeClr val="tx1"/>
              </a:buClr>
              <a:buNone/>
            </a:pPr>
            <a:r>
              <a:rPr lang="en-US" sz="1400" dirty="0" smtClean="0"/>
              <a:t>          </a:t>
            </a:r>
            <a:r>
              <a:rPr lang="en-US" sz="1400" dirty="0" err="1" smtClean="0"/>
              <a:t>inet</a:t>
            </a:r>
            <a:r>
              <a:rPr lang="en-US" sz="1400" dirty="0" smtClean="0"/>
              <a:t> addr:128.252.202.128  Bcast:128.252.202.255  Mask:255.255.255.0</a:t>
            </a:r>
          </a:p>
          <a:p>
            <a:pPr marL="780161" lvl="1" indent="-265176">
              <a:buClr>
                <a:schemeClr val="tx1"/>
              </a:buClr>
              <a:buNone/>
            </a:pPr>
            <a:r>
              <a:rPr lang="en-US" sz="1400" dirty="0" smtClean="0"/>
              <a:t>          inet6 </a:t>
            </a:r>
            <a:r>
              <a:rPr lang="en-US" sz="1400" dirty="0" err="1" smtClean="0"/>
              <a:t>addr</a:t>
            </a:r>
            <a:r>
              <a:rPr lang="en-US" sz="1400" dirty="0" smtClean="0"/>
              <a:t>: fe80::250:56ff:feb6:17/64 </a:t>
            </a:r>
            <a:r>
              <a:rPr lang="en-US" sz="1400" dirty="0" err="1" smtClean="0"/>
              <a:t>Scope:Link</a:t>
            </a:r>
            <a:endParaRPr lang="en-US" sz="1400" dirty="0" smtClean="0"/>
          </a:p>
          <a:p>
            <a:pPr marL="780161" lvl="1" indent="-265176">
              <a:buClr>
                <a:schemeClr val="tx1"/>
              </a:buClr>
              <a:buNone/>
            </a:pPr>
            <a:r>
              <a:rPr lang="en-US" sz="1400" dirty="0" smtClean="0"/>
              <a:t>          UP BROADCAST RUNNING MULTICAST  MTU:1500  Metric:1</a:t>
            </a:r>
          </a:p>
          <a:p>
            <a:pPr marL="780161" lvl="1" indent="-265176">
              <a:buClr>
                <a:schemeClr val="tx1"/>
              </a:buClr>
              <a:buNone/>
            </a:pPr>
            <a:r>
              <a:rPr lang="en-US" sz="1400" dirty="0" smtClean="0"/>
              <a:t>          RX packets:688176811 errors:0 dropped:0 overruns:0 frame:0</a:t>
            </a:r>
          </a:p>
          <a:p>
            <a:pPr marL="780161" lvl="1" indent="-265176">
              <a:buClr>
                <a:schemeClr val="tx1"/>
              </a:buClr>
              <a:buNone/>
            </a:pPr>
            <a:r>
              <a:rPr lang="en-US" sz="1400" dirty="0" smtClean="0"/>
              <a:t>          TX packets:529823542 errors:0 dropped:0 overruns:0 carrier:0</a:t>
            </a:r>
          </a:p>
          <a:p>
            <a:pPr marL="780161" lvl="1" indent="-265176">
              <a:buClr>
                <a:schemeClr val="tx1"/>
              </a:buClr>
              <a:buNone/>
            </a:pPr>
            <a:r>
              <a:rPr lang="en-US" sz="1400" dirty="0" smtClean="0"/>
              <a:t>          collisions:0 txqueuelen:1000 </a:t>
            </a:r>
          </a:p>
          <a:p>
            <a:pPr marL="780161" lvl="1" indent="-265176">
              <a:buClr>
                <a:schemeClr val="tx1"/>
              </a:buClr>
              <a:buNone/>
            </a:pPr>
            <a:r>
              <a:rPr lang="en-US" sz="1400" dirty="0" smtClean="0"/>
              <a:t>          RX bytes:1198233486451 (1.0 </a:t>
            </a:r>
            <a:r>
              <a:rPr lang="en-US" sz="1400" dirty="0" err="1" smtClean="0"/>
              <a:t>TiB</a:t>
            </a:r>
            <a:r>
              <a:rPr lang="en-US" sz="1400" dirty="0" smtClean="0"/>
              <a:t>)  TX bytes:706035643716 (657.5 </a:t>
            </a:r>
            <a:r>
              <a:rPr lang="en-US" sz="1400" dirty="0" err="1" smtClean="0"/>
              <a:t>GiB</a:t>
            </a:r>
            <a:r>
              <a:rPr lang="en-US" sz="1400" dirty="0" smtClean="0"/>
              <a:t>)</a:t>
            </a:r>
            <a:endParaRPr lang="en-US" sz="1600" dirty="0" smtClean="0"/>
          </a:p>
          <a:p>
            <a:pPr marL="777240" indent="-268288">
              <a:buClr>
                <a:srgbClr val="008000"/>
              </a:buClr>
              <a:buNone/>
            </a:pPr>
            <a:r>
              <a:rPr lang="en-US" sz="1400" dirty="0" smtClean="0"/>
              <a:t>[</a:t>
            </a:r>
            <a:r>
              <a:rPr lang="en-US" sz="1400" dirty="0" err="1" smtClean="0"/>
              <a:t>guerin@imbrium</a:t>
            </a:r>
            <a:r>
              <a:rPr lang="en-US" sz="1400" dirty="0" smtClean="0"/>
              <a:t> CSE473]$ hostname</a:t>
            </a:r>
          </a:p>
          <a:p>
            <a:pPr marL="777240" indent="-268288">
              <a:buClr>
                <a:srgbClr val="008000"/>
              </a:buClr>
              <a:buNone/>
            </a:pPr>
            <a:r>
              <a:rPr lang="en-US" sz="1400" dirty="0" smtClean="0"/>
              <a:t>imbrium.seas.wustl.edu</a:t>
            </a:r>
          </a:p>
          <a:p>
            <a:pPr marL="777240" indent="-268288">
              <a:buClr>
                <a:srgbClr val="008000"/>
              </a:buClr>
              <a:buNone/>
            </a:pPr>
            <a:r>
              <a:rPr lang="en-US" sz="1400" dirty="0" smtClean="0"/>
              <a:t>guerin@guerin-Inspiron-530:~$ </a:t>
            </a:r>
            <a:r>
              <a:rPr lang="en-US" sz="1400" dirty="0" err="1" smtClean="0"/>
              <a:t>nslookup</a:t>
            </a:r>
            <a:r>
              <a:rPr lang="en-US" sz="1400" dirty="0" smtClean="0"/>
              <a:t> wustl.edu</a:t>
            </a:r>
          </a:p>
          <a:p>
            <a:pPr marL="777240" indent="-268288">
              <a:buClr>
                <a:srgbClr val="008000"/>
              </a:buClr>
              <a:buNone/>
            </a:pPr>
            <a:r>
              <a:rPr lang="en-US" sz="1400" dirty="0" smtClean="0"/>
              <a:t>Server:	</a:t>
            </a:r>
            <a:r>
              <a:rPr lang="en-US" sz="1400" dirty="0" smtClean="0"/>
              <a:t>127.0.1.1</a:t>
            </a:r>
            <a:endParaRPr lang="en-US" sz="1400" dirty="0" smtClean="0"/>
          </a:p>
          <a:p>
            <a:pPr marL="777240" indent="-268288">
              <a:buClr>
                <a:srgbClr val="008000"/>
              </a:buClr>
              <a:buNone/>
            </a:pPr>
            <a:r>
              <a:rPr lang="en-US" sz="1400" dirty="0" smtClean="0"/>
              <a:t>Address:	127.0.1.1#53</a:t>
            </a:r>
          </a:p>
          <a:p>
            <a:pPr marL="777240" indent="-268288">
              <a:buClr>
                <a:srgbClr val="008000"/>
              </a:buClr>
              <a:buNone/>
            </a:pPr>
            <a:endParaRPr lang="en-US" sz="1400" dirty="0" smtClean="0"/>
          </a:p>
          <a:p>
            <a:pPr marL="777240" indent="-268288">
              <a:buClr>
                <a:srgbClr val="008000"/>
              </a:buClr>
              <a:buNone/>
            </a:pPr>
            <a:r>
              <a:rPr lang="en-US" sz="1400" dirty="0" smtClean="0"/>
              <a:t>Name:	wustl.edu</a:t>
            </a:r>
          </a:p>
          <a:p>
            <a:pPr marL="777240" indent="-268288">
              <a:buClr>
                <a:srgbClr val="008000"/>
              </a:buClr>
              <a:buNone/>
            </a:pPr>
            <a:r>
              <a:rPr lang="en-US" sz="1400" dirty="0" smtClean="0"/>
              <a:t>Address: 128.252.114.30</a:t>
            </a:r>
          </a:p>
        </p:txBody>
      </p:sp>
      <p:sp>
        <p:nvSpPr>
          <p:cNvPr id="4" name="Slide Number Placeholder 3"/>
          <p:cNvSpPr>
            <a:spLocks noGrp="1"/>
          </p:cNvSpPr>
          <p:nvPr>
            <p:ph type="sldNum" sz="quarter" idx="10"/>
          </p:nvPr>
        </p:nvSpPr>
        <p:spPr/>
        <p:txBody>
          <a:bodyPr/>
          <a:lstStyle/>
          <a:p>
            <a:fld id="{63CBB76F-0CBA-A342-B589-11E980977487}" type="slidenum">
              <a:rPr lang="en-US" smtClean="0"/>
              <a:pPr/>
              <a:t>20</a:t>
            </a:fld>
            <a:endParaRPr lang="en-US"/>
          </a:p>
        </p:txBody>
      </p:sp>
    </p:spTree>
    <p:extLst>
      <p:ext uri="{BB962C8B-B14F-4D97-AF65-F5344CB8AC3E}">
        <p14:creationId xmlns:p14="http://schemas.microsoft.com/office/powerpoint/2010/main" xmlns="" val="29072606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20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2000"/>
                                        <p:tgtEl>
                                          <p:spTgt spid="3">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2000"/>
                                        <p:tgtEl>
                                          <p:spTgt spid="3">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2000"/>
                                        <p:tgtEl>
                                          <p:spTgt spid="3">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fade">
                                      <p:cBhvr>
                                        <p:cTn id="44"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985963"/>
            <a:ext cx="10044112" cy="5786437"/>
          </a:xfrm>
        </p:spPr>
        <p:txBody>
          <a:bodyPr/>
          <a:lstStyle/>
          <a:p>
            <a:pPr marL="587375" indent="-457200">
              <a:buClr>
                <a:schemeClr val="tx1"/>
              </a:buClr>
              <a:buFont typeface="+mj-lt"/>
              <a:buAutoNum type="arabicPeriod" startAt="4"/>
            </a:pPr>
            <a:r>
              <a:rPr lang="en-US" sz="2200" dirty="0" smtClean="0"/>
              <a:t>Suppose a host sends a DNS query to a remote server with an id number of 73 and receives no reply. When it sends the packet a second time, what id number should it use?</a:t>
            </a:r>
          </a:p>
          <a:p>
            <a:pPr marL="404813" indent="-274638">
              <a:buClr>
                <a:schemeClr val="tx1"/>
              </a:buClr>
              <a:buFont typeface="+mj-lt"/>
              <a:buAutoNum type="arabicPeriod" startAt="4"/>
            </a:pPr>
            <a:endParaRPr lang="en-US" sz="2200" dirty="0" smtClean="0"/>
          </a:p>
          <a:p>
            <a:pPr marL="404813" indent="-274638">
              <a:buClr>
                <a:schemeClr val="tx1"/>
              </a:buClr>
              <a:buFont typeface="+mj-lt"/>
              <a:buAutoNum type="arabicPeriod" startAt="4"/>
            </a:pPr>
            <a:endParaRPr lang="en-US" sz="2200" dirty="0" smtClean="0"/>
          </a:p>
          <a:p>
            <a:pPr marL="404813" indent="-274638">
              <a:buClr>
                <a:schemeClr val="tx1"/>
              </a:buClr>
              <a:buFont typeface="+mj-lt"/>
              <a:buAutoNum type="arabicPeriod" startAt="4"/>
            </a:pPr>
            <a:endParaRPr lang="en-US" sz="2200" dirty="0" smtClean="0"/>
          </a:p>
          <a:p>
            <a:pPr marL="404813" indent="-274638">
              <a:buClr>
                <a:schemeClr val="tx1"/>
              </a:buClr>
              <a:buFont typeface="+mj-lt"/>
              <a:buAutoNum type="arabicPeriod" startAt="4"/>
            </a:pPr>
            <a:r>
              <a:rPr lang="en-US" sz="2200" dirty="0" smtClean="0"/>
              <a:t>RFC 1034 defines the domain space in terms of a tree consisting of labeled nodes. Can two nodes in the tree have the same label? Can any two nodes have the same label? Is there any limit on the length of a label? If so, what is it? How are labels represented within the DNS protocol?</a:t>
            </a:r>
          </a:p>
        </p:txBody>
      </p:sp>
      <p:sp>
        <p:nvSpPr>
          <p:cNvPr id="4" name="Slide Number Placeholder 3"/>
          <p:cNvSpPr>
            <a:spLocks noGrp="1"/>
          </p:cNvSpPr>
          <p:nvPr>
            <p:ph type="sldNum" sz="quarter" idx="10"/>
          </p:nvPr>
        </p:nvSpPr>
        <p:spPr/>
        <p:txBody>
          <a:bodyPr/>
          <a:lstStyle/>
          <a:p>
            <a:fld id="{63CBB76F-0CBA-A342-B589-11E980977487}" type="slidenum">
              <a:rPr lang="en-US" smtClean="0"/>
              <a:pPr/>
              <a:t>21</a:t>
            </a:fld>
            <a:endParaRPr lang="en-US"/>
          </a:p>
        </p:txBody>
      </p:sp>
    </p:spTree>
    <p:extLst>
      <p:ext uri="{BB962C8B-B14F-4D97-AF65-F5344CB8AC3E}">
        <p14:creationId xmlns:p14="http://schemas.microsoft.com/office/powerpoint/2010/main" xmlns="" val="1737343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6"/>
            <a:ext cx="9625012" cy="588306"/>
          </a:xfrm>
        </p:spPr>
        <p:txBody>
          <a:bodyPr/>
          <a:lstStyle/>
          <a:p>
            <a:r>
              <a:rPr lang="en-US" dirty="0" smtClean="0"/>
              <a:t>Exercises</a:t>
            </a:r>
            <a:endParaRPr lang="en-US" dirty="0"/>
          </a:p>
        </p:txBody>
      </p:sp>
      <p:sp>
        <p:nvSpPr>
          <p:cNvPr id="3" name="Content Placeholder 2"/>
          <p:cNvSpPr>
            <a:spLocks noGrp="1"/>
          </p:cNvSpPr>
          <p:nvPr>
            <p:ph idx="1"/>
          </p:nvPr>
        </p:nvSpPr>
        <p:spPr>
          <a:xfrm>
            <a:off x="0" y="1112329"/>
            <a:ext cx="10044112" cy="6660071"/>
          </a:xfrm>
        </p:spPr>
        <p:txBody>
          <a:bodyPr>
            <a:normAutofit lnSpcReduction="10000"/>
          </a:bodyPr>
          <a:lstStyle/>
          <a:p>
            <a:pPr marL="587375" indent="-457200">
              <a:buClr>
                <a:schemeClr val="tx1"/>
              </a:buClr>
              <a:buFont typeface="+mj-lt"/>
              <a:buAutoNum type="arabicPeriod" startAt="4"/>
            </a:pPr>
            <a:r>
              <a:rPr lang="en-US" sz="2200" dirty="0" smtClean="0"/>
              <a:t>Suppose a host sends a DNS query to a remote server with an id number of 73 and receives no reply. When it sends the packet a second time, what id number should it use?</a:t>
            </a:r>
          </a:p>
          <a:p>
            <a:pPr marL="404813" indent="-274638">
              <a:buClr>
                <a:schemeClr val="tx1"/>
              </a:buClr>
              <a:buNone/>
            </a:pPr>
            <a:r>
              <a:rPr lang="en-US" sz="2200" dirty="0" smtClean="0"/>
              <a:t>	</a:t>
            </a:r>
            <a:r>
              <a:rPr lang="en-US" sz="2200" i="1" dirty="0" smtClean="0"/>
              <a:t>RFC 1035 states that a resolver should be able to use a response from any of its transmissions in case it retransmits a particular query.  So in most cases, this would call for reusing ID number 73, though other alternatives may be possible.</a:t>
            </a:r>
          </a:p>
          <a:p>
            <a:pPr marL="404813" indent="-274638">
              <a:buClr>
                <a:schemeClr val="tx1"/>
              </a:buClr>
              <a:buNone/>
            </a:pPr>
            <a:endParaRPr lang="en-US" sz="2200" dirty="0" smtClean="0"/>
          </a:p>
          <a:p>
            <a:pPr marL="594360" indent="-457200">
              <a:buClr>
                <a:schemeClr val="tx1"/>
              </a:buClr>
              <a:buFont typeface="+mj-lt"/>
              <a:buAutoNum type="arabicPeriod" startAt="5"/>
            </a:pPr>
            <a:r>
              <a:rPr lang="en-US" sz="2200" dirty="0" smtClean="0"/>
              <a:t>RFC 1034 defines the domain space in terms of a tree consisting of labeled nodes. Can two nodes in the tree have the same label? Can any two nodes have the same label? Is there any limit on the length of a label? If so, what is it? How are labels represented within the DNS protocol?</a:t>
            </a:r>
          </a:p>
          <a:p>
            <a:pPr marL="404813" indent="-274638">
              <a:buClr>
                <a:schemeClr val="tx1"/>
              </a:buClr>
              <a:buNone/>
            </a:pPr>
            <a:r>
              <a:rPr lang="en-US" sz="2200" dirty="0" smtClean="0"/>
              <a:t>	</a:t>
            </a:r>
            <a:r>
              <a:rPr lang="en-US" sz="2200" i="1" dirty="0" smtClean="0"/>
              <a:t>As long as two nodes are not brothers (share the same parent), they can have the same label.  Labels are limited in length to 63 bytes.  Labels are represented using a one byte length field followed by at most 63 bytes (the first bit of the length field must be 0).  They must start and end with letters and contain only letters, digits, and hyphen.  They are delimited by “.” signs.</a:t>
            </a:r>
            <a:r>
              <a:rPr lang="en-US" sz="2000" dirty="0"/>
              <a:t> </a:t>
            </a:r>
            <a:r>
              <a:rPr lang="en-US" sz="2000" dirty="0" smtClean="0"/>
              <a:t>[RFC 1034 Section 3.1]</a:t>
            </a:r>
            <a:endParaRPr lang="en-US" sz="2200" i="1" dirty="0" smtClean="0"/>
          </a:p>
        </p:txBody>
      </p:sp>
      <p:sp>
        <p:nvSpPr>
          <p:cNvPr id="4" name="Slide Number Placeholder 3"/>
          <p:cNvSpPr>
            <a:spLocks noGrp="1"/>
          </p:cNvSpPr>
          <p:nvPr>
            <p:ph type="sldNum" sz="quarter" idx="10"/>
          </p:nvPr>
        </p:nvSpPr>
        <p:spPr/>
        <p:txBody>
          <a:bodyPr/>
          <a:lstStyle/>
          <a:p>
            <a:fld id="{63CBB76F-0CBA-A342-B589-11E980977487}" type="slidenum">
              <a:rPr lang="en-US" smtClean="0"/>
              <a:pPr/>
              <a:t>22</a:t>
            </a:fld>
            <a:endParaRPr lang="en-US"/>
          </a:p>
        </p:txBody>
      </p:sp>
    </p:spTree>
    <p:extLst>
      <p:ext uri="{BB962C8B-B14F-4D97-AF65-F5344CB8AC3E}">
        <p14:creationId xmlns:p14="http://schemas.microsoft.com/office/powerpoint/2010/main" xmlns="" val="31359390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275552" y="1898875"/>
            <a:ext cx="9782848" cy="5688468"/>
          </a:xfrm>
        </p:spPr>
        <p:txBody>
          <a:bodyPr>
            <a:normAutofit/>
          </a:bodyPr>
          <a:lstStyle/>
          <a:p>
            <a:pPr marL="644525" indent="-514350">
              <a:lnSpc>
                <a:spcPct val="120000"/>
              </a:lnSpc>
              <a:buClrTx/>
              <a:buSzPct val="100000"/>
              <a:buFont typeface="+mj-lt"/>
              <a:buAutoNum type="arabicPeriod" startAt="6"/>
            </a:pPr>
            <a:r>
              <a:rPr lang="en-US" sz="2000" dirty="0" smtClean="0"/>
              <a:t>Identify scenarios when name resolution does not require using DNS</a:t>
            </a:r>
          </a:p>
          <a:p>
            <a:pPr marL="644525" indent="-514350">
              <a:lnSpc>
                <a:spcPct val="120000"/>
              </a:lnSpc>
              <a:buClrTx/>
              <a:buSzPct val="100000"/>
              <a:buFont typeface="+mj-lt"/>
              <a:buAutoNum type="arabicPeriod" startAt="6"/>
            </a:pPr>
            <a:endParaRPr lang="en-US" sz="2000" dirty="0" smtClean="0"/>
          </a:p>
        </p:txBody>
      </p:sp>
      <p:sp>
        <p:nvSpPr>
          <p:cNvPr id="4" name="Slide Number Placeholder 3"/>
          <p:cNvSpPr>
            <a:spLocks noGrp="1"/>
          </p:cNvSpPr>
          <p:nvPr>
            <p:ph type="sldNum" sz="quarter" idx="10"/>
          </p:nvPr>
        </p:nvSpPr>
        <p:spPr/>
        <p:txBody>
          <a:bodyPr/>
          <a:lstStyle/>
          <a:p>
            <a:fld id="{63CBB76F-0CBA-A342-B589-11E980977487}" type="slidenum">
              <a:rPr lang="en-US" smtClean="0"/>
              <a:pPr/>
              <a:t>23</a:t>
            </a:fld>
            <a:endParaRPr lang="en-US"/>
          </a:p>
        </p:txBody>
      </p:sp>
    </p:spTree>
    <p:extLst>
      <p:ext uri="{BB962C8B-B14F-4D97-AF65-F5344CB8AC3E}">
        <p14:creationId xmlns:p14="http://schemas.microsoft.com/office/powerpoint/2010/main" xmlns="" val="28569502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0" y="1898875"/>
            <a:ext cx="10058400" cy="5688468"/>
          </a:xfrm>
        </p:spPr>
        <p:txBody>
          <a:bodyPr>
            <a:normAutofit fontScale="92500" lnSpcReduction="20000"/>
          </a:bodyPr>
          <a:lstStyle/>
          <a:p>
            <a:pPr marL="644525" indent="-514350">
              <a:lnSpc>
                <a:spcPct val="120000"/>
              </a:lnSpc>
              <a:buClrTx/>
              <a:buSzPct val="100000"/>
              <a:buFont typeface="+mj-lt"/>
              <a:buAutoNum type="arabicPeriod" startAt="6"/>
            </a:pPr>
            <a:r>
              <a:rPr lang="en-US" sz="2000" dirty="0" smtClean="0"/>
              <a:t>Identify scenarios when name resolution does not require using DNS</a:t>
            </a:r>
          </a:p>
          <a:p>
            <a:pPr marL="644525" indent="-514350">
              <a:lnSpc>
                <a:spcPct val="120000"/>
              </a:lnSpc>
              <a:buClrTx/>
              <a:buSzPct val="100000"/>
              <a:buFont typeface="+mj-lt"/>
              <a:buAutoNum type="arabicPeriod" startAt="6"/>
            </a:pPr>
            <a:endParaRPr lang="en-US" sz="2000" dirty="0" smtClean="0"/>
          </a:p>
          <a:p>
            <a:pPr marL="644525" indent="0">
              <a:lnSpc>
                <a:spcPct val="120000"/>
              </a:lnSpc>
              <a:buClrTx/>
              <a:buSzPct val="100000"/>
              <a:buNone/>
            </a:pPr>
            <a:r>
              <a:rPr lang="en-US" sz="2000" i="1" dirty="0" smtClean="0"/>
              <a:t>One possible scenario is if the OS caches DNS replies and happens to already know the address of the target hostname</a:t>
            </a:r>
          </a:p>
          <a:p>
            <a:pPr marL="644525" indent="0">
              <a:lnSpc>
                <a:spcPct val="120000"/>
              </a:lnSpc>
              <a:buClrTx/>
              <a:buSzPct val="100000"/>
              <a:buNone/>
            </a:pPr>
            <a:r>
              <a:rPr lang="en-US" sz="2000" i="1" dirty="0" smtClean="0"/>
              <a:t>Another scenario is if the hostname is listed in the hosts.txt or /etc hosts local </a:t>
            </a:r>
            <a:r>
              <a:rPr lang="en-US" sz="2000" i="1" dirty="0" smtClean="0"/>
              <a:t>file</a:t>
            </a:r>
          </a:p>
          <a:p>
            <a:pPr marL="644525" indent="0">
              <a:lnSpc>
                <a:spcPct val="120000"/>
              </a:lnSpc>
              <a:buClrTx/>
              <a:buSzPct val="100000"/>
              <a:buNone/>
            </a:pPr>
            <a:endParaRPr lang="en-US" sz="2000" i="1" dirty="0" smtClean="0"/>
          </a:p>
          <a:p>
            <a:pPr marL="644525" indent="0">
              <a:lnSpc>
                <a:spcPct val="120000"/>
              </a:lnSpc>
              <a:buClrTx/>
              <a:buSzPct val="100000"/>
              <a:buNone/>
            </a:pPr>
            <a:r>
              <a:rPr lang="en-US" sz="2000" i="1" dirty="0" smtClean="0"/>
              <a:t>guerin@guerin-Inspiron-530</a:t>
            </a:r>
            <a:r>
              <a:rPr lang="en-US" sz="2000" i="1" dirty="0" smtClean="0"/>
              <a:t>:~/SVN_ROCH$ more /etc/hosts</a:t>
            </a:r>
          </a:p>
          <a:p>
            <a:pPr marL="644525" indent="0">
              <a:lnSpc>
                <a:spcPct val="120000"/>
              </a:lnSpc>
              <a:buClrTx/>
              <a:buSzPct val="100000"/>
              <a:buNone/>
            </a:pPr>
            <a:r>
              <a:rPr lang="en-US" sz="2000" i="1" dirty="0" smtClean="0"/>
              <a:t>127.0.0.1	</a:t>
            </a:r>
            <a:r>
              <a:rPr lang="en-US" sz="2000" i="1" dirty="0" err="1" smtClean="0"/>
              <a:t>localhost</a:t>
            </a:r>
            <a:endParaRPr lang="en-US" sz="2000" i="1" dirty="0" smtClean="0"/>
          </a:p>
          <a:p>
            <a:pPr marL="644525" indent="0">
              <a:lnSpc>
                <a:spcPct val="120000"/>
              </a:lnSpc>
              <a:buClrTx/>
              <a:buSzPct val="100000"/>
              <a:buNone/>
            </a:pPr>
            <a:r>
              <a:rPr lang="en-US" sz="2000" i="1" dirty="0" smtClean="0"/>
              <a:t>127.0.1.1	guerin-Inspiron-530</a:t>
            </a:r>
          </a:p>
          <a:p>
            <a:pPr marL="644525" indent="0">
              <a:lnSpc>
                <a:spcPct val="120000"/>
              </a:lnSpc>
              <a:buClrTx/>
              <a:buSzPct val="100000"/>
              <a:buNone/>
            </a:pPr>
            <a:endParaRPr lang="en-US" sz="1000" i="1" dirty="0" smtClean="0"/>
          </a:p>
          <a:p>
            <a:pPr marL="644525" indent="0">
              <a:lnSpc>
                <a:spcPct val="120000"/>
              </a:lnSpc>
              <a:buClrTx/>
              <a:buSzPct val="100000"/>
              <a:buNone/>
            </a:pPr>
            <a:r>
              <a:rPr lang="en-US" sz="2000" i="1" dirty="0" smtClean="0"/>
              <a:t># The following lines are desirable for IPv6 capable hosts</a:t>
            </a:r>
          </a:p>
          <a:p>
            <a:pPr marL="644525" indent="0">
              <a:lnSpc>
                <a:spcPct val="120000"/>
              </a:lnSpc>
              <a:buClrTx/>
              <a:buSzPct val="100000"/>
              <a:buNone/>
            </a:pPr>
            <a:r>
              <a:rPr lang="en-US" sz="2000" i="1" dirty="0" smtClean="0"/>
              <a:t>::1     ip6-localhost ip6-loopback</a:t>
            </a:r>
          </a:p>
          <a:p>
            <a:pPr marL="644525" indent="0">
              <a:lnSpc>
                <a:spcPct val="120000"/>
              </a:lnSpc>
              <a:buClrTx/>
              <a:buSzPct val="100000"/>
              <a:buNone/>
            </a:pPr>
            <a:r>
              <a:rPr lang="en-US" sz="2000" i="1" dirty="0" smtClean="0"/>
              <a:t>fe00::0 ip6-localnet</a:t>
            </a:r>
          </a:p>
          <a:p>
            <a:pPr marL="644525" indent="0">
              <a:lnSpc>
                <a:spcPct val="120000"/>
              </a:lnSpc>
              <a:buClrTx/>
              <a:buSzPct val="100000"/>
              <a:buNone/>
            </a:pPr>
            <a:r>
              <a:rPr lang="en-US" sz="2000" i="1" dirty="0" smtClean="0"/>
              <a:t>ff00::0 ip6-mcastprefix</a:t>
            </a:r>
          </a:p>
          <a:p>
            <a:pPr marL="644525" indent="0">
              <a:lnSpc>
                <a:spcPct val="120000"/>
              </a:lnSpc>
              <a:buClrTx/>
              <a:buSzPct val="100000"/>
              <a:buNone/>
            </a:pPr>
            <a:r>
              <a:rPr lang="en-US" sz="2000" i="1" dirty="0" smtClean="0"/>
              <a:t>ff02::1 ip6-allnodes</a:t>
            </a:r>
          </a:p>
          <a:p>
            <a:pPr marL="644525" indent="0">
              <a:lnSpc>
                <a:spcPct val="120000"/>
              </a:lnSpc>
              <a:buClrTx/>
              <a:buSzPct val="100000"/>
              <a:buNone/>
            </a:pPr>
            <a:r>
              <a:rPr lang="en-US" sz="2000" i="1" dirty="0" smtClean="0"/>
              <a:t>ff02::2 ip6-allrouters</a:t>
            </a:r>
          </a:p>
          <a:p>
            <a:pPr marL="644525" indent="0">
              <a:lnSpc>
                <a:spcPct val="120000"/>
              </a:lnSpc>
              <a:buClrTx/>
              <a:buSzPct val="100000"/>
              <a:buNone/>
            </a:pPr>
            <a:endParaRPr lang="en-US" sz="2000" i="1" dirty="0" smtClean="0"/>
          </a:p>
        </p:txBody>
      </p:sp>
      <p:sp>
        <p:nvSpPr>
          <p:cNvPr id="4" name="Slide Number Placeholder 3"/>
          <p:cNvSpPr>
            <a:spLocks noGrp="1"/>
          </p:cNvSpPr>
          <p:nvPr>
            <p:ph type="sldNum" sz="quarter" idx="10"/>
          </p:nvPr>
        </p:nvSpPr>
        <p:spPr/>
        <p:txBody>
          <a:bodyPr/>
          <a:lstStyle/>
          <a:p>
            <a:fld id="{63CBB76F-0CBA-A342-B589-11E980977487}" type="slidenum">
              <a:rPr lang="en-US" smtClean="0"/>
              <a:pPr/>
              <a:t>24</a:t>
            </a:fld>
            <a:endParaRPr lang="en-US"/>
          </a:p>
        </p:txBody>
      </p:sp>
    </p:spTree>
    <p:extLst>
      <p:ext uri="{BB962C8B-B14F-4D97-AF65-F5344CB8AC3E}">
        <p14:creationId xmlns:p14="http://schemas.microsoft.com/office/powerpoint/2010/main" xmlns="" val="231435902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Name Service</a:t>
            </a:r>
            <a:endParaRPr lang="en-US" dirty="0"/>
          </a:p>
        </p:txBody>
      </p:sp>
      <p:sp>
        <p:nvSpPr>
          <p:cNvPr id="4" name="Slide Number Placeholder 3"/>
          <p:cNvSpPr>
            <a:spLocks noGrp="1"/>
          </p:cNvSpPr>
          <p:nvPr>
            <p:ph type="sldNum" sz="quarter" idx="10"/>
          </p:nvPr>
        </p:nvSpPr>
        <p:spPr/>
        <p:txBody>
          <a:bodyPr/>
          <a:lstStyle/>
          <a:p>
            <a:fld id="{63CBB76F-0CBA-A342-B589-11E980977487}" type="slidenum">
              <a:rPr lang="en-US" smtClean="0"/>
              <a:pPr/>
              <a:t>3</a:t>
            </a:fld>
            <a:endParaRPr lang="en-US"/>
          </a:p>
        </p:txBody>
      </p:sp>
      <p:sp>
        <p:nvSpPr>
          <p:cNvPr id="3" name="Content Placeholder 2"/>
          <p:cNvSpPr>
            <a:spLocks noGrp="1"/>
          </p:cNvSpPr>
          <p:nvPr>
            <p:ph type="body" sz="quarter" idx="11"/>
          </p:nvPr>
        </p:nvSpPr>
        <p:spPr>
          <a:xfrm>
            <a:off x="-11550" y="2058988"/>
            <a:ext cx="6537492" cy="5338762"/>
          </a:xfrm>
        </p:spPr>
        <p:txBody>
          <a:bodyPr>
            <a:normAutofit fontScale="92500" lnSpcReduction="10000"/>
          </a:bodyPr>
          <a:lstStyle/>
          <a:p>
            <a:r>
              <a:rPr lang="en-US" sz="2400" dirty="0" smtClean="0"/>
              <a:t>Examples</a:t>
            </a:r>
          </a:p>
          <a:p>
            <a:pPr marL="508000" lvl="1" indent="0">
              <a:buNone/>
            </a:pPr>
            <a:r>
              <a:rPr lang="en-US" sz="1600" dirty="0" err="1" smtClean="0"/>
              <a:t>guerin</a:t>
            </a:r>
            <a:r>
              <a:rPr lang="en-US" sz="1600" dirty="0" smtClean="0"/>
              <a:t>&gt; </a:t>
            </a:r>
            <a:r>
              <a:rPr lang="en-US" sz="1600" dirty="0" err="1" smtClean="0"/>
              <a:t>nslookup</a:t>
            </a:r>
            <a:r>
              <a:rPr lang="en-US" sz="1600" dirty="0" smtClean="0"/>
              <a:t> onl.wustl.edu</a:t>
            </a:r>
          </a:p>
          <a:p>
            <a:pPr marL="508000" lvl="1" indent="0">
              <a:buNone/>
            </a:pPr>
            <a:r>
              <a:rPr lang="en-US" sz="1600" dirty="0" smtClean="0"/>
              <a:t>Server</a:t>
            </a:r>
            <a:r>
              <a:rPr lang="en-US" sz="1600" dirty="0"/>
              <a:t>:	</a:t>
            </a:r>
            <a:r>
              <a:rPr lang="en-US" sz="1600" dirty="0" smtClean="0"/>
              <a:t>127.0.1.1</a:t>
            </a:r>
          </a:p>
          <a:p>
            <a:pPr marL="508000" lvl="1" indent="0">
              <a:buNone/>
            </a:pPr>
            <a:r>
              <a:rPr lang="en-US" sz="1600" dirty="0" smtClean="0"/>
              <a:t>Address:	127.0.1.1#53</a:t>
            </a:r>
          </a:p>
          <a:p>
            <a:pPr marL="508000" lvl="1" indent="0">
              <a:buNone/>
            </a:pPr>
            <a:r>
              <a:rPr lang="en-US" sz="1600" dirty="0" smtClean="0"/>
              <a:t>onl.wustl.edu</a:t>
            </a:r>
            <a:r>
              <a:rPr lang="en-US" sz="1600" dirty="0"/>
              <a:t> </a:t>
            </a:r>
            <a:r>
              <a:rPr lang="en-US" sz="1600" dirty="0" smtClean="0"/>
              <a:t>   </a:t>
            </a:r>
            <a:r>
              <a:rPr lang="en-US" sz="1600" b="1" u="sng" dirty="0" smtClean="0"/>
              <a:t>canonical </a:t>
            </a:r>
            <a:r>
              <a:rPr lang="en-US" sz="1600" b="1" u="sng" dirty="0"/>
              <a:t>name </a:t>
            </a:r>
            <a:r>
              <a:rPr lang="en-US" sz="1600" dirty="0"/>
              <a:t>= </a:t>
            </a:r>
            <a:r>
              <a:rPr lang="en-US" sz="1600" dirty="0" smtClean="0"/>
              <a:t>onl100.arl.wustl.edu</a:t>
            </a:r>
            <a:endParaRPr lang="en-US" sz="1600" dirty="0"/>
          </a:p>
          <a:p>
            <a:pPr marL="508000" lvl="1" indent="0">
              <a:buNone/>
            </a:pPr>
            <a:r>
              <a:rPr lang="en-US" sz="1600" dirty="0"/>
              <a:t>Name:	onl100.arl.wustl.edu</a:t>
            </a:r>
          </a:p>
          <a:p>
            <a:pPr marL="508000" lvl="1" indent="0">
              <a:buNone/>
            </a:pPr>
            <a:r>
              <a:rPr lang="en-US" sz="1600" dirty="0"/>
              <a:t>Address: 128.252.153.111</a:t>
            </a:r>
          </a:p>
          <a:p>
            <a:pPr marL="508000" lvl="1" indent="0">
              <a:buNone/>
            </a:pPr>
            <a:endParaRPr lang="en-US" sz="1600" dirty="0"/>
          </a:p>
          <a:p>
            <a:pPr marL="508000" lvl="1" indent="0">
              <a:buNone/>
            </a:pPr>
            <a:r>
              <a:rPr lang="en-US" sz="1600" dirty="0" err="1" smtClean="0"/>
              <a:t>guerin</a:t>
            </a:r>
            <a:r>
              <a:rPr lang="en-US" sz="1600" dirty="0" smtClean="0"/>
              <a:t>&gt; </a:t>
            </a:r>
            <a:r>
              <a:rPr lang="en-US" sz="1600" dirty="0" err="1"/>
              <a:t>nslookup</a:t>
            </a:r>
            <a:r>
              <a:rPr lang="en-US" sz="1600" dirty="0"/>
              <a:t> nytimes.com</a:t>
            </a:r>
          </a:p>
          <a:p>
            <a:pPr marL="508000" lvl="1" indent="0">
              <a:buNone/>
            </a:pPr>
            <a:r>
              <a:rPr lang="en-US" sz="1600" dirty="0" smtClean="0"/>
              <a:t>Server:	127.0.1.1</a:t>
            </a:r>
          </a:p>
          <a:p>
            <a:pPr marL="508000" lvl="1" indent="0">
              <a:buNone/>
            </a:pPr>
            <a:r>
              <a:rPr lang="en-US" sz="1600" dirty="0" smtClean="0"/>
              <a:t>Address:	127.0.1.1#53</a:t>
            </a:r>
          </a:p>
          <a:p>
            <a:pPr marL="508000" lvl="1" indent="0">
              <a:buNone/>
            </a:pPr>
            <a:r>
              <a:rPr lang="en-US" sz="1600" b="1" u="sng" dirty="0" smtClean="0"/>
              <a:t>Non-authoritative </a:t>
            </a:r>
            <a:r>
              <a:rPr lang="en-US" sz="1600" b="1" u="sng" dirty="0"/>
              <a:t>answer</a:t>
            </a:r>
            <a:r>
              <a:rPr lang="en-US" sz="1600" dirty="0"/>
              <a:t>:</a:t>
            </a:r>
          </a:p>
          <a:p>
            <a:pPr marL="508000" lvl="1" indent="0">
              <a:buNone/>
            </a:pPr>
            <a:r>
              <a:rPr lang="en-US" sz="1600" dirty="0" smtClean="0"/>
              <a:t>Name:	nytimes.com</a:t>
            </a:r>
          </a:p>
          <a:p>
            <a:pPr marL="508000" lvl="1" indent="0">
              <a:buNone/>
            </a:pPr>
            <a:r>
              <a:rPr lang="en-US" sz="1600" dirty="0" smtClean="0"/>
              <a:t>Address: 151.101.129.164</a:t>
            </a:r>
          </a:p>
          <a:p>
            <a:pPr marL="508000" lvl="1" indent="0">
              <a:buNone/>
            </a:pPr>
            <a:r>
              <a:rPr lang="en-US" sz="1600" dirty="0" smtClean="0"/>
              <a:t>Name:	nytimes.com</a:t>
            </a:r>
          </a:p>
          <a:p>
            <a:pPr marL="508000" lvl="1" indent="0">
              <a:buNone/>
            </a:pPr>
            <a:r>
              <a:rPr lang="en-US" sz="1600" dirty="0" smtClean="0"/>
              <a:t>Address: 151.101.193.164</a:t>
            </a:r>
          </a:p>
          <a:p>
            <a:pPr marL="508000" lvl="1" indent="0">
              <a:buNone/>
            </a:pPr>
            <a:r>
              <a:rPr lang="en-US" sz="1600" dirty="0" smtClean="0"/>
              <a:t>Name:	nytimes.com</a:t>
            </a:r>
          </a:p>
          <a:p>
            <a:pPr marL="508000" lvl="1" indent="0">
              <a:buNone/>
            </a:pPr>
            <a:r>
              <a:rPr lang="en-US" sz="1600" dirty="0" smtClean="0"/>
              <a:t>Address: 151.101.65.164</a:t>
            </a:r>
          </a:p>
          <a:p>
            <a:pPr marL="508000" lvl="1" indent="0">
              <a:buNone/>
            </a:pPr>
            <a:r>
              <a:rPr lang="en-US" sz="1600" dirty="0" smtClean="0"/>
              <a:t>Name:	nytimes.com</a:t>
            </a:r>
          </a:p>
          <a:p>
            <a:pPr marL="508000" lvl="1" indent="0">
              <a:buNone/>
            </a:pPr>
            <a:r>
              <a:rPr lang="en-US" sz="1600" dirty="0" smtClean="0"/>
              <a:t>Address: 151.101.1.164</a:t>
            </a:r>
          </a:p>
        </p:txBody>
      </p:sp>
      <p:sp>
        <p:nvSpPr>
          <p:cNvPr id="5" name="Text Placeholder 4"/>
          <p:cNvSpPr>
            <a:spLocks noGrp="1"/>
          </p:cNvSpPr>
          <p:nvPr>
            <p:ph type="body" sz="quarter" idx="12"/>
          </p:nvPr>
        </p:nvSpPr>
        <p:spPr>
          <a:xfrm>
            <a:off x="5696265" y="2063612"/>
            <a:ext cx="4175125" cy="5338762"/>
          </a:xfrm>
        </p:spPr>
        <p:txBody>
          <a:bodyPr>
            <a:normAutofit fontScale="92500"/>
          </a:bodyPr>
          <a:lstStyle/>
          <a:p>
            <a:pPr>
              <a:lnSpc>
                <a:spcPct val="110000"/>
              </a:lnSpc>
            </a:pPr>
            <a:r>
              <a:rPr lang="en-US" sz="2400" dirty="0" smtClean="0"/>
              <a:t>Things to note:</a:t>
            </a:r>
          </a:p>
          <a:p>
            <a:pPr lvl="1">
              <a:lnSpc>
                <a:spcPct val="110000"/>
              </a:lnSpc>
            </a:pPr>
            <a:r>
              <a:rPr lang="en-US" sz="2000" dirty="0" smtClean="0"/>
              <a:t>Canonical name: Its an alias. We’ll see CNAME records later</a:t>
            </a:r>
          </a:p>
          <a:p>
            <a:pPr lvl="1">
              <a:lnSpc>
                <a:spcPct val="110000"/>
              </a:lnSpc>
            </a:pPr>
            <a:r>
              <a:rPr lang="en-US" sz="2000" dirty="0" smtClean="0"/>
              <a:t>Non-authoritative answer</a:t>
            </a:r>
          </a:p>
          <a:p>
            <a:pPr lvl="2">
              <a:lnSpc>
                <a:spcPct val="110000"/>
              </a:lnSpc>
            </a:pPr>
            <a:r>
              <a:rPr lang="en-US" sz="1800" dirty="0" smtClean="0"/>
              <a:t>Does not come from DNS server with authority for nytimes.com</a:t>
            </a:r>
          </a:p>
          <a:p>
            <a:pPr lvl="1">
              <a:lnSpc>
                <a:spcPct val="110000"/>
              </a:lnSpc>
            </a:pPr>
            <a:r>
              <a:rPr lang="en-US" sz="2000" dirty="0" smtClean="0"/>
              <a:t>Multiple addresses for nytimes.com</a:t>
            </a:r>
          </a:p>
          <a:p>
            <a:pPr lvl="2">
              <a:lnSpc>
                <a:spcPct val="110000"/>
              </a:lnSpc>
            </a:pPr>
            <a:r>
              <a:rPr lang="en-US" sz="1800" dirty="0" smtClean="0"/>
              <a:t>And which one is listed first changes each time…</a:t>
            </a:r>
          </a:p>
          <a:p>
            <a:pPr lvl="2">
              <a:lnSpc>
                <a:spcPct val="110000"/>
              </a:lnSpc>
            </a:pPr>
            <a:r>
              <a:rPr lang="en-US" sz="1800" dirty="0" smtClean="0"/>
              <a:t>Try looking up google.com repeatedly and see what you get…</a:t>
            </a:r>
          </a:p>
          <a:p>
            <a:endParaRPr lang="en-US" dirty="0"/>
          </a:p>
        </p:txBody>
      </p:sp>
    </p:spTree>
    <p:extLst>
      <p:ext uri="{BB962C8B-B14F-4D97-AF65-F5344CB8AC3E}">
        <p14:creationId xmlns:p14="http://schemas.microsoft.com/office/powerpoint/2010/main" xmlns="" val="1412886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2000"/>
                                        <p:tgtEl>
                                          <p:spTgt spid="3">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2000"/>
                                        <p:tgtEl>
                                          <p:spTgt spid="3">
                                            <p:txEl>
                                              <p:pRg st="9" end="9"/>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2000"/>
                                        <p:tgtEl>
                                          <p:spTgt spid="3">
                                            <p:txEl>
                                              <p:pRg st="10" end="10"/>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2000"/>
                                        <p:tgtEl>
                                          <p:spTgt spid="3">
                                            <p:txEl>
                                              <p:pRg st="11" end="11"/>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fade">
                                      <p:cBhvr>
                                        <p:cTn id="40" dur="2000"/>
                                        <p:tgtEl>
                                          <p:spTgt spid="3">
                                            <p:txEl>
                                              <p:pRg st="12" end="12"/>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fade">
                                      <p:cBhvr>
                                        <p:cTn id="43" dur="2000"/>
                                        <p:tgtEl>
                                          <p:spTgt spid="3">
                                            <p:txEl>
                                              <p:pRg st="13" end="13"/>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14" end="14"/>
                                            </p:txEl>
                                          </p:spTgt>
                                        </p:tgtEl>
                                        <p:attrNameLst>
                                          <p:attrName>style.visibility</p:attrName>
                                        </p:attrNameLst>
                                      </p:cBhvr>
                                      <p:to>
                                        <p:strVal val="visible"/>
                                      </p:to>
                                    </p:set>
                                    <p:animEffect transition="in" filter="fade">
                                      <p:cBhvr>
                                        <p:cTn id="46" dur="2000"/>
                                        <p:tgtEl>
                                          <p:spTgt spid="3">
                                            <p:txEl>
                                              <p:pRg st="14" end="14"/>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animEffect transition="in" filter="fade">
                                      <p:cBhvr>
                                        <p:cTn id="49" dur="2000"/>
                                        <p:tgtEl>
                                          <p:spTgt spid="3">
                                            <p:txEl>
                                              <p:pRg st="15" end="15"/>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
                                            <p:txEl>
                                              <p:pRg st="16" end="16"/>
                                            </p:txEl>
                                          </p:spTgt>
                                        </p:tgtEl>
                                        <p:attrNameLst>
                                          <p:attrName>style.visibility</p:attrName>
                                        </p:attrNameLst>
                                      </p:cBhvr>
                                      <p:to>
                                        <p:strVal val="visible"/>
                                      </p:to>
                                    </p:set>
                                    <p:animEffect transition="in" filter="fade">
                                      <p:cBhvr>
                                        <p:cTn id="52" dur="2000"/>
                                        <p:tgtEl>
                                          <p:spTgt spid="3">
                                            <p:txEl>
                                              <p:pRg st="16" end="16"/>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
                                            <p:txEl>
                                              <p:pRg st="17" end="17"/>
                                            </p:txEl>
                                          </p:spTgt>
                                        </p:tgtEl>
                                        <p:attrNameLst>
                                          <p:attrName>style.visibility</p:attrName>
                                        </p:attrNameLst>
                                      </p:cBhvr>
                                      <p:to>
                                        <p:strVal val="visible"/>
                                      </p:to>
                                    </p:set>
                                    <p:animEffect transition="in" filter="fade">
                                      <p:cBhvr>
                                        <p:cTn id="55" dur="2000"/>
                                        <p:tgtEl>
                                          <p:spTgt spid="3">
                                            <p:txEl>
                                              <p:pRg st="17" end="17"/>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
                                            <p:txEl>
                                              <p:pRg st="18" end="18"/>
                                            </p:txEl>
                                          </p:spTgt>
                                        </p:tgtEl>
                                        <p:attrNameLst>
                                          <p:attrName>style.visibility</p:attrName>
                                        </p:attrNameLst>
                                      </p:cBhvr>
                                      <p:to>
                                        <p:strVal val="visible"/>
                                      </p:to>
                                    </p:set>
                                    <p:animEffect transition="in" filter="fade">
                                      <p:cBhvr>
                                        <p:cTn id="58" dur="2000"/>
                                        <p:tgtEl>
                                          <p:spTgt spid="3">
                                            <p:txEl>
                                              <p:pRg st="18" end="18"/>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
                                            <p:txEl>
                                              <p:pRg st="19" end="19"/>
                                            </p:txEl>
                                          </p:spTgt>
                                        </p:tgtEl>
                                        <p:attrNameLst>
                                          <p:attrName>style.visibility</p:attrName>
                                        </p:attrNameLst>
                                      </p:cBhvr>
                                      <p:to>
                                        <p:strVal val="visible"/>
                                      </p:to>
                                    </p:set>
                                    <p:animEffect transition="in" filter="fade">
                                      <p:cBhvr>
                                        <p:cTn id="61" dur="2000"/>
                                        <p:tgtEl>
                                          <p:spTgt spid="3">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625012" cy="861623"/>
          </a:xfrm>
        </p:spPr>
        <p:txBody>
          <a:bodyPr/>
          <a:lstStyle/>
          <a:p>
            <a:r>
              <a:rPr lang="en-US" dirty="0" smtClean="0"/>
              <a:t>Components of DNS</a:t>
            </a:r>
            <a:endParaRPr lang="en-US" dirty="0"/>
          </a:p>
        </p:txBody>
      </p:sp>
      <p:sp>
        <p:nvSpPr>
          <p:cNvPr id="3" name="Content Placeholder 2"/>
          <p:cNvSpPr>
            <a:spLocks noGrp="1"/>
          </p:cNvSpPr>
          <p:nvPr>
            <p:ph idx="1"/>
          </p:nvPr>
        </p:nvSpPr>
        <p:spPr>
          <a:xfrm>
            <a:off x="14288" y="1404989"/>
            <a:ext cx="10044112" cy="6367411"/>
          </a:xfrm>
        </p:spPr>
        <p:txBody>
          <a:bodyPr>
            <a:normAutofit fontScale="77500" lnSpcReduction="20000"/>
          </a:bodyPr>
          <a:lstStyle/>
          <a:p>
            <a:pPr>
              <a:lnSpc>
                <a:spcPct val="120000"/>
              </a:lnSpc>
            </a:pPr>
            <a:r>
              <a:rPr lang="en-US" dirty="0" smtClean="0"/>
              <a:t>Name servers</a:t>
            </a:r>
          </a:p>
          <a:p>
            <a:pPr lvl="1">
              <a:lnSpc>
                <a:spcPct val="120000"/>
              </a:lnSpc>
            </a:pPr>
            <a:r>
              <a:rPr lang="en-US" dirty="0" smtClean="0"/>
              <a:t>the systems that respond to queries </a:t>
            </a:r>
          </a:p>
          <a:p>
            <a:pPr>
              <a:lnSpc>
                <a:spcPct val="120000"/>
              </a:lnSpc>
            </a:pPr>
            <a:r>
              <a:rPr lang="en-US" dirty="0" smtClean="0"/>
              <a:t>Resource records (RRs)</a:t>
            </a:r>
          </a:p>
          <a:p>
            <a:pPr lvl="1">
              <a:lnSpc>
                <a:spcPct val="120000"/>
              </a:lnSpc>
            </a:pPr>
            <a:r>
              <a:rPr lang="en-US" dirty="0" smtClean="0"/>
              <a:t>form the database used to respond to queries</a:t>
            </a:r>
          </a:p>
          <a:p>
            <a:pPr>
              <a:lnSpc>
                <a:spcPct val="120000"/>
              </a:lnSpc>
            </a:pPr>
            <a:r>
              <a:rPr lang="en-US" dirty="0" smtClean="0"/>
              <a:t>Hosts (clients)</a:t>
            </a:r>
          </a:p>
          <a:p>
            <a:pPr lvl="1">
              <a:lnSpc>
                <a:spcPct val="120000"/>
              </a:lnSpc>
            </a:pPr>
            <a:r>
              <a:rPr lang="en-US" dirty="0" smtClean="0"/>
              <a:t>Run software to interact with DNS servers and possibly store lookup results</a:t>
            </a:r>
          </a:p>
          <a:p>
            <a:pPr lvl="2">
              <a:lnSpc>
                <a:spcPct val="120000"/>
              </a:lnSpc>
            </a:pPr>
            <a:r>
              <a:rPr lang="en-US" dirty="0" smtClean="0"/>
              <a:t>Library software (resolvers) help client programs generate queries to DNS servers</a:t>
            </a:r>
          </a:p>
          <a:p>
            <a:pPr>
              <a:lnSpc>
                <a:spcPct val="120000"/>
              </a:lnSpc>
            </a:pPr>
            <a:r>
              <a:rPr lang="en-US" dirty="0" smtClean="0"/>
              <a:t>DNS protocol</a:t>
            </a:r>
          </a:p>
          <a:p>
            <a:pPr lvl="1">
              <a:lnSpc>
                <a:spcPct val="120000"/>
              </a:lnSpc>
            </a:pPr>
            <a:r>
              <a:rPr lang="en-US" dirty="0" smtClean="0"/>
              <a:t>defines application-level messages used to request services and receive responses</a:t>
            </a:r>
          </a:p>
          <a:p>
            <a:pPr lvl="1">
              <a:lnSpc>
                <a:spcPct val="120000"/>
              </a:lnSpc>
            </a:pPr>
            <a:r>
              <a:rPr lang="en-US" dirty="0" smtClean="0"/>
              <a:t>Operates on well-known port 53 and relies primarily on UDP (TCP used for large responses and tasks such as zone transfers)</a:t>
            </a:r>
          </a:p>
          <a:p>
            <a:pPr>
              <a:lnSpc>
                <a:spcPct val="120000"/>
              </a:lnSpc>
            </a:pPr>
            <a:r>
              <a:rPr lang="en-US" dirty="0" smtClean="0"/>
              <a:t>Registrars (e.g. </a:t>
            </a:r>
            <a:r>
              <a:rPr lang="en-US" dirty="0" err="1" smtClean="0"/>
              <a:t>GoDaddy.com</a:t>
            </a:r>
            <a:r>
              <a:rPr lang="en-US" dirty="0" smtClean="0"/>
              <a:t>)</a:t>
            </a:r>
          </a:p>
          <a:p>
            <a:pPr lvl="1">
              <a:lnSpc>
                <a:spcPct val="120000"/>
              </a:lnSpc>
            </a:pPr>
            <a:r>
              <a:rPr lang="en-US" dirty="0" smtClean="0"/>
              <a:t>control allocation of “top-level” domain names (e.g. </a:t>
            </a:r>
            <a:r>
              <a:rPr lang="en-US" dirty="0" err="1" smtClean="0"/>
              <a:t>wustl.edu</a:t>
            </a:r>
            <a:r>
              <a:rPr lang="en-US" dirty="0" smtClean="0"/>
              <a:t>)</a:t>
            </a:r>
          </a:p>
          <a:p>
            <a:pPr lvl="2">
              <a:lnSpc>
                <a:spcPct val="120000"/>
              </a:lnSpc>
            </a:pPr>
            <a:r>
              <a:rPr lang="en-US" dirty="0" smtClean="0"/>
              <a:t>inserting resource records in upper level name servers</a:t>
            </a:r>
          </a:p>
          <a:p>
            <a:pPr lvl="1">
              <a:lnSpc>
                <a:spcPct val="120000"/>
              </a:lnSpc>
            </a:pPr>
            <a:r>
              <a:rPr lang="en-US" dirty="0" smtClean="0"/>
              <a:t>List of registrars can be found here:  http</a:t>
            </a:r>
            <a:r>
              <a:rPr lang="en-US" dirty="0"/>
              <a:t>://</a:t>
            </a:r>
            <a:r>
              <a:rPr lang="en-US" dirty="0" err="1"/>
              <a:t>www.internic.net</a:t>
            </a:r>
            <a:r>
              <a:rPr lang="en-US" dirty="0"/>
              <a:t>/</a:t>
            </a:r>
            <a:endParaRPr lang="en-US" dirty="0" smtClean="0"/>
          </a:p>
          <a:p>
            <a:pPr>
              <a:lnSpc>
                <a:spcPct val="120000"/>
              </a:lnSpc>
            </a:pPr>
            <a:r>
              <a:rPr lang="en-US" dirty="0" smtClean="0"/>
              <a:t>ICANN – Internet Corporation for Assigned Numbers and Names – is responsible for managing the Internet Assigned Numbers Authority (IANA) functions, which include the administration of domain names, </a:t>
            </a:r>
            <a:r>
              <a:rPr lang="en-US" i="1" dirty="0" smtClean="0"/>
              <a:t>i.e., </a:t>
            </a:r>
            <a:r>
              <a:rPr lang="en-US" dirty="0" smtClean="0"/>
              <a:t> managing DNS</a:t>
            </a:r>
            <a:endParaRPr lang="en-US" dirty="0"/>
          </a:p>
        </p:txBody>
      </p:sp>
      <p:sp>
        <p:nvSpPr>
          <p:cNvPr id="4" name="Slide Number Placeholder 3"/>
          <p:cNvSpPr>
            <a:spLocks noGrp="1"/>
          </p:cNvSpPr>
          <p:nvPr>
            <p:ph type="sldNum" sz="quarter" idx="10"/>
          </p:nvPr>
        </p:nvSpPr>
        <p:spPr/>
        <p:txBody>
          <a:bodyPr/>
          <a:lstStyle/>
          <a:p>
            <a:fld id="{63CBB76F-0CBA-A342-B589-11E980977487}"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2000"/>
                                        <p:tgtEl>
                                          <p:spTgt spid="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2000"/>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2000"/>
                                        <p:tgtEl>
                                          <p:spTgt spid="3">
                                            <p:txEl>
                                              <p:pRg st="10" end="1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fade">
                                      <p:cBhvr>
                                        <p:cTn id="48" dur="2000"/>
                                        <p:tgtEl>
                                          <p:spTgt spid="3">
                                            <p:txEl>
                                              <p:pRg st="11" end="11"/>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Effect transition="in" filter="fade">
                                      <p:cBhvr>
                                        <p:cTn id="51" dur="2000"/>
                                        <p:tgtEl>
                                          <p:spTgt spid="3">
                                            <p:txEl>
                                              <p:pRg st="12" end="12"/>
                                            </p:txEl>
                                          </p:spTgt>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
                                            <p:txEl>
                                              <p:pRg st="13" end="13"/>
                                            </p:txEl>
                                          </p:spTgt>
                                        </p:tgtEl>
                                        <p:attrNameLst>
                                          <p:attrName>style.visibility</p:attrName>
                                        </p:attrNameLst>
                                      </p:cBhvr>
                                      <p:to>
                                        <p:strVal val="visible"/>
                                      </p:to>
                                    </p:set>
                                    <p:animEffect transition="in" filter="fade">
                                      <p:cBhvr>
                                        <p:cTn id="54" dur="2000"/>
                                        <p:tgtEl>
                                          <p:spTgt spid="3">
                                            <p:txEl>
                                              <p:pRg st="13" end="13"/>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animEffect transition="in" filter="fade">
                                      <p:cBhvr>
                                        <p:cTn id="59"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Hierarchical Organization</a:t>
            </a:r>
            <a:endParaRPr lang="en-US" dirty="0"/>
          </a:p>
        </p:txBody>
      </p:sp>
      <p:sp>
        <p:nvSpPr>
          <p:cNvPr id="3" name="Content Placeholder 2"/>
          <p:cNvSpPr>
            <a:spLocks noGrp="1"/>
          </p:cNvSpPr>
          <p:nvPr>
            <p:ph idx="1"/>
          </p:nvPr>
        </p:nvSpPr>
        <p:spPr>
          <a:xfrm>
            <a:off x="14288" y="4602326"/>
            <a:ext cx="10044112" cy="3170073"/>
          </a:xfrm>
        </p:spPr>
        <p:txBody>
          <a:bodyPr/>
          <a:lstStyle/>
          <a:p>
            <a:r>
              <a:rPr lang="en-US" dirty="0" smtClean="0"/>
              <a:t>DNS servers organized in</a:t>
            </a:r>
            <a:br>
              <a:rPr lang="en-US" dirty="0" smtClean="0"/>
            </a:br>
            <a:r>
              <a:rPr lang="en-US" dirty="0" smtClean="0"/>
              <a:t>hierarchy of “zones”</a:t>
            </a:r>
          </a:p>
          <a:p>
            <a:pPr lvl="1"/>
            <a:r>
              <a:rPr lang="en-US" dirty="0" smtClean="0"/>
              <a:t>each zone has one or more</a:t>
            </a:r>
            <a:br>
              <a:rPr lang="en-US" dirty="0" smtClean="0"/>
            </a:br>
            <a:r>
              <a:rPr lang="en-US" dirty="0" smtClean="0"/>
              <a:t>“authoritative servers”</a:t>
            </a:r>
          </a:p>
          <a:p>
            <a:r>
              <a:rPr lang="en-US" dirty="0" smtClean="0"/>
              <a:t>Root zone </a:t>
            </a:r>
            <a:r>
              <a:rPr lang="en-US" dirty="0" smtClean="0"/>
              <a:t>servers and </a:t>
            </a:r>
            <a:r>
              <a:rPr lang="en-US" dirty="0" smtClean="0"/>
              <a:t>top level domain servers are authorized by ICANN</a:t>
            </a:r>
          </a:p>
          <a:p>
            <a:r>
              <a:rPr lang="en-US" dirty="0" smtClean="0"/>
              <a:t>Organizational servers owned/operated by organizations</a:t>
            </a:r>
          </a:p>
          <a:p>
            <a:endParaRPr lang="en-US" dirty="0"/>
          </a:p>
        </p:txBody>
      </p:sp>
      <p:sp>
        <p:nvSpPr>
          <p:cNvPr id="26" name="Rounded Rectangular Callout 25"/>
          <p:cNvSpPr/>
          <p:nvPr/>
        </p:nvSpPr>
        <p:spPr bwMode="auto">
          <a:xfrm>
            <a:off x="122913" y="1720751"/>
            <a:ext cx="1294364" cy="901346"/>
          </a:xfrm>
          <a:prstGeom prst="wedgeRoundRectCallout">
            <a:avLst>
              <a:gd name="adj1" fmla="val 44969"/>
              <a:gd name="adj2" fmla="val 94319"/>
              <a:gd name="adj3" fmla="val 16667"/>
            </a:avLst>
          </a:prstGeom>
          <a:solidFill>
            <a:srgbClr val="FFFFA3"/>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“top level</a:t>
            </a:r>
            <a:r>
              <a:rPr kumimoji="0" lang="en-US" sz="1800" b="0" i="0" u="none" strike="noStrike" cap="none" normalizeH="0" dirty="0" smtClean="0">
                <a:ln>
                  <a:noFill/>
                </a:ln>
                <a:solidFill>
                  <a:schemeClr val="tx2"/>
                </a:solidFill>
                <a:effectLst/>
                <a:latin typeface="+mn-lt"/>
              </a:rPr>
              <a:t> </a:t>
            </a:r>
            <a:r>
              <a:rPr kumimoji="0" lang="en-US" sz="1800" b="0" i="0" u="none" strike="noStrike" cap="none" normalizeH="0" baseline="0" dirty="0" smtClean="0">
                <a:ln>
                  <a:noFill/>
                </a:ln>
                <a:solidFill>
                  <a:schemeClr val="tx2"/>
                </a:solidFill>
                <a:effectLst/>
                <a:latin typeface="+mn-lt"/>
              </a:rPr>
              <a:t>domain”</a:t>
            </a:r>
          </a:p>
          <a:p>
            <a:pPr marL="0" marR="0" indent="0" algn="ctr" defTabSz="1019175" rtl="0" eaLnBrk="0" fontAlgn="base" latinLnBrk="0" hangingPunct="0">
              <a:lnSpc>
                <a:spcPct val="100000"/>
              </a:lnSpc>
              <a:spcBef>
                <a:spcPct val="0"/>
              </a:spcBef>
              <a:spcAft>
                <a:spcPct val="0"/>
              </a:spcAft>
              <a:buClrTx/>
              <a:buSzTx/>
              <a:buFontTx/>
              <a:buNone/>
              <a:tabLst/>
            </a:pPr>
            <a:r>
              <a:rPr lang="en-US" dirty="0" smtClean="0">
                <a:latin typeface="+mn-lt"/>
              </a:rPr>
              <a:t>servers</a:t>
            </a:r>
            <a:endParaRPr kumimoji="0" lang="en-US" sz="1800" b="0" i="0" u="none" strike="noStrike" cap="none" normalizeH="0" baseline="0" dirty="0" smtClean="0">
              <a:ln>
                <a:noFill/>
              </a:ln>
              <a:solidFill>
                <a:schemeClr val="tx2"/>
              </a:solidFill>
              <a:effectLst/>
              <a:latin typeface="+mn-lt"/>
            </a:endParaRPr>
          </a:p>
        </p:txBody>
      </p:sp>
      <p:sp>
        <p:nvSpPr>
          <p:cNvPr id="27" name="Rounded Rectangular Callout 26"/>
          <p:cNvSpPr/>
          <p:nvPr/>
        </p:nvSpPr>
        <p:spPr bwMode="auto">
          <a:xfrm>
            <a:off x="8276159" y="2105317"/>
            <a:ext cx="1707128" cy="748945"/>
          </a:xfrm>
          <a:prstGeom prst="wedgeRoundRectCallout">
            <a:avLst>
              <a:gd name="adj1" fmla="val 2610"/>
              <a:gd name="adj2" fmla="val 158959"/>
              <a:gd name="adj3" fmla="val 16667"/>
            </a:avLst>
          </a:prstGeom>
          <a:solidFill>
            <a:srgbClr val="FFFFA3"/>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organizational</a:t>
            </a:r>
          </a:p>
          <a:p>
            <a:pPr marL="0" marR="0" indent="0" algn="ctr" defTabSz="1019175" rtl="0" eaLnBrk="0" fontAlgn="base" latinLnBrk="0" hangingPunct="0">
              <a:lnSpc>
                <a:spcPct val="100000"/>
              </a:lnSpc>
              <a:spcBef>
                <a:spcPct val="0"/>
              </a:spcBef>
              <a:spcAft>
                <a:spcPct val="0"/>
              </a:spcAft>
              <a:buClrTx/>
              <a:buSzTx/>
              <a:buFontTx/>
              <a:buNone/>
              <a:tabLst/>
            </a:pPr>
            <a:r>
              <a:rPr lang="en-US" dirty="0" smtClean="0">
                <a:latin typeface="+mn-lt"/>
              </a:rPr>
              <a:t>servers</a:t>
            </a:r>
            <a:endParaRPr kumimoji="0" lang="en-US" sz="1800" b="0" i="0" u="none" strike="noStrike" cap="none" normalizeH="0" baseline="0" dirty="0" smtClean="0">
              <a:ln>
                <a:noFill/>
              </a:ln>
              <a:solidFill>
                <a:schemeClr val="tx2"/>
              </a:solidFill>
              <a:effectLst/>
              <a:latin typeface="+mn-lt"/>
            </a:endParaRPr>
          </a:p>
        </p:txBody>
      </p:sp>
      <p:sp>
        <p:nvSpPr>
          <p:cNvPr id="28" name="Rounded Rectangular Callout 27"/>
          <p:cNvSpPr/>
          <p:nvPr/>
        </p:nvSpPr>
        <p:spPr bwMode="auto">
          <a:xfrm>
            <a:off x="8248844" y="4333543"/>
            <a:ext cx="1067420" cy="610202"/>
          </a:xfrm>
          <a:prstGeom prst="wedgeRoundRectCallout">
            <a:avLst>
              <a:gd name="adj1" fmla="val -94254"/>
              <a:gd name="adj2" fmla="val 54519"/>
              <a:gd name="adj3" fmla="val 16667"/>
            </a:avLst>
          </a:prstGeom>
          <a:solidFill>
            <a:srgbClr val="FFFFA3"/>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local</a:t>
            </a:r>
          </a:p>
          <a:p>
            <a:pPr marL="0" marR="0" indent="0" algn="ctr" defTabSz="1019175" rtl="0" eaLnBrk="0" fontAlgn="base" latinLnBrk="0" hangingPunct="0">
              <a:lnSpc>
                <a:spcPct val="100000"/>
              </a:lnSpc>
              <a:spcBef>
                <a:spcPct val="0"/>
              </a:spcBef>
              <a:spcAft>
                <a:spcPct val="0"/>
              </a:spcAft>
              <a:buClrTx/>
              <a:buSzTx/>
              <a:buFontTx/>
              <a:buNone/>
              <a:tabLst/>
            </a:pPr>
            <a:r>
              <a:rPr lang="en-US" dirty="0" smtClean="0">
                <a:latin typeface="+mn-lt"/>
              </a:rPr>
              <a:t>servers</a:t>
            </a:r>
            <a:endParaRPr kumimoji="0" lang="en-US" sz="1800" b="0" i="0" u="none" strike="noStrike" cap="none" normalizeH="0" baseline="0" dirty="0" smtClean="0">
              <a:ln>
                <a:noFill/>
              </a:ln>
              <a:solidFill>
                <a:schemeClr val="tx2"/>
              </a:solidFill>
              <a:effectLst/>
              <a:latin typeface="+mn-lt"/>
            </a:endParaRPr>
          </a:p>
        </p:txBody>
      </p:sp>
      <p:grpSp>
        <p:nvGrpSpPr>
          <p:cNvPr id="32" name="Group 31"/>
          <p:cNvGrpSpPr/>
          <p:nvPr/>
        </p:nvGrpSpPr>
        <p:grpSpPr>
          <a:xfrm>
            <a:off x="470485" y="1760326"/>
            <a:ext cx="9109138" cy="4089058"/>
            <a:chOff x="470485" y="1760326"/>
            <a:chExt cx="9109138" cy="4089058"/>
          </a:xfrm>
        </p:grpSpPr>
        <p:sp>
          <p:nvSpPr>
            <p:cNvPr id="5" name="Text Box 2"/>
            <p:cNvSpPr txBox="1">
              <a:spLocks noChangeArrowheads="1"/>
            </p:cNvSpPr>
            <p:nvPr/>
          </p:nvSpPr>
          <p:spPr bwMode="auto">
            <a:xfrm>
              <a:off x="3578637" y="1760326"/>
              <a:ext cx="2497248" cy="400110"/>
            </a:xfrm>
            <a:prstGeom prst="rect">
              <a:avLst/>
            </a:prstGeom>
            <a:noFill/>
            <a:ln w="9525">
              <a:noFill/>
              <a:miter lim="800000"/>
              <a:headEnd/>
              <a:tailEnd/>
            </a:ln>
          </p:spPr>
          <p:txBody>
            <a:bodyPr wrap="none">
              <a:prstTxWarp prst="textNoShape">
                <a:avLst/>
              </a:prstTxWarp>
              <a:spAutoFit/>
            </a:bodyPr>
            <a:lstStyle/>
            <a:p>
              <a:pPr eaLnBrk="1" hangingPunct="1">
                <a:spcBef>
                  <a:spcPct val="0"/>
                </a:spcBef>
                <a:buClrTx/>
                <a:buSzTx/>
                <a:buFontTx/>
                <a:buNone/>
              </a:pPr>
              <a:r>
                <a:rPr lang="en-US" sz="2000" dirty="0">
                  <a:latin typeface="+mn-lt"/>
                </a:rPr>
                <a:t>Root DNS Servers</a:t>
              </a:r>
            </a:p>
          </p:txBody>
        </p:sp>
        <p:sp>
          <p:nvSpPr>
            <p:cNvPr id="6" name="Text Box 4"/>
            <p:cNvSpPr txBox="1">
              <a:spLocks noChangeArrowheads="1"/>
            </p:cNvSpPr>
            <p:nvPr/>
          </p:nvSpPr>
          <p:spPr bwMode="auto">
            <a:xfrm>
              <a:off x="640494" y="2971430"/>
              <a:ext cx="2503134" cy="400110"/>
            </a:xfrm>
            <a:prstGeom prst="rect">
              <a:avLst/>
            </a:prstGeom>
            <a:noFill/>
            <a:ln w="9525">
              <a:noFill/>
              <a:miter lim="800000"/>
              <a:headEnd/>
              <a:tailEnd/>
            </a:ln>
          </p:spPr>
          <p:txBody>
            <a:bodyPr wrap="none">
              <a:prstTxWarp prst="textNoShape">
                <a:avLst/>
              </a:prstTxWarp>
              <a:spAutoFit/>
            </a:bodyPr>
            <a:lstStyle/>
            <a:p>
              <a:pPr eaLnBrk="1" hangingPunct="1">
                <a:spcBef>
                  <a:spcPct val="0"/>
                </a:spcBef>
                <a:buClrTx/>
                <a:buSzTx/>
                <a:buFontTx/>
                <a:buNone/>
              </a:pPr>
              <a:r>
                <a:rPr lang="en-US" sz="2000" dirty="0" smtClean="0">
                  <a:latin typeface="+mn-lt"/>
                </a:rPr>
                <a:t>.com </a:t>
              </a:r>
              <a:r>
                <a:rPr lang="en-US" sz="2000" dirty="0">
                  <a:latin typeface="+mn-lt"/>
                </a:rPr>
                <a:t>DNS servers</a:t>
              </a:r>
            </a:p>
          </p:txBody>
        </p:sp>
        <p:sp>
          <p:nvSpPr>
            <p:cNvPr id="7" name="Text Box 5"/>
            <p:cNvSpPr txBox="1">
              <a:spLocks noChangeArrowheads="1"/>
            </p:cNvSpPr>
            <p:nvPr/>
          </p:nvSpPr>
          <p:spPr bwMode="auto">
            <a:xfrm>
              <a:off x="3555392" y="2895736"/>
              <a:ext cx="2389296" cy="400110"/>
            </a:xfrm>
            <a:prstGeom prst="rect">
              <a:avLst/>
            </a:prstGeom>
            <a:noFill/>
            <a:ln w="9525">
              <a:noFill/>
              <a:miter lim="800000"/>
              <a:headEnd/>
              <a:tailEnd/>
            </a:ln>
          </p:spPr>
          <p:txBody>
            <a:bodyPr wrap="none">
              <a:prstTxWarp prst="textNoShape">
                <a:avLst/>
              </a:prstTxWarp>
              <a:spAutoFit/>
            </a:bodyPr>
            <a:lstStyle/>
            <a:p>
              <a:pPr eaLnBrk="1" hangingPunct="1">
                <a:spcBef>
                  <a:spcPct val="0"/>
                </a:spcBef>
                <a:buClrTx/>
                <a:buSzTx/>
                <a:buFontTx/>
                <a:buNone/>
              </a:pPr>
              <a:r>
                <a:rPr lang="en-US" sz="2000" dirty="0" smtClean="0">
                  <a:latin typeface="+mn-lt"/>
                </a:rPr>
                <a:t>.org </a:t>
              </a:r>
              <a:r>
                <a:rPr lang="en-US" sz="2000" dirty="0">
                  <a:latin typeface="+mn-lt"/>
                </a:rPr>
                <a:t>DNS servers</a:t>
              </a:r>
            </a:p>
          </p:txBody>
        </p:sp>
        <p:sp>
          <p:nvSpPr>
            <p:cNvPr id="8" name="Text Box 6"/>
            <p:cNvSpPr txBox="1">
              <a:spLocks noChangeArrowheads="1"/>
            </p:cNvSpPr>
            <p:nvPr/>
          </p:nvSpPr>
          <p:spPr bwMode="auto">
            <a:xfrm>
              <a:off x="6395042" y="2895736"/>
              <a:ext cx="2439265" cy="400110"/>
            </a:xfrm>
            <a:prstGeom prst="rect">
              <a:avLst/>
            </a:prstGeom>
            <a:noFill/>
            <a:ln w="9525">
              <a:noFill/>
              <a:miter lim="800000"/>
              <a:headEnd/>
              <a:tailEnd/>
            </a:ln>
          </p:spPr>
          <p:txBody>
            <a:bodyPr wrap="none">
              <a:prstTxWarp prst="textNoShape">
                <a:avLst/>
              </a:prstTxWarp>
              <a:spAutoFit/>
            </a:bodyPr>
            <a:lstStyle/>
            <a:p>
              <a:pPr eaLnBrk="1" hangingPunct="1">
                <a:spcBef>
                  <a:spcPct val="0"/>
                </a:spcBef>
                <a:buClrTx/>
                <a:buSzTx/>
                <a:buFontTx/>
                <a:buNone/>
              </a:pPr>
              <a:r>
                <a:rPr lang="en-US" sz="2000" dirty="0" smtClean="0">
                  <a:latin typeface="+mn-lt"/>
                </a:rPr>
                <a:t>.</a:t>
              </a:r>
              <a:r>
                <a:rPr lang="en-US" sz="2000" dirty="0" err="1" smtClean="0">
                  <a:latin typeface="+mn-lt"/>
                </a:rPr>
                <a:t>edu</a:t>
              </a:r>
              <a:r>
                <a:rPr lang="en-US" sz="2000" dirty="0" smtClean="0">
                  <a:latin typeface="+mn-lt"/>
                </a:rPr>
                <a:t> </a:t>
              </a:r>
              <a:r>
                <a:rPr lang="en-US" sz="2000" dirty="0">
                  <a:latin typeface="+mn-lt"/>
                </a:rPr>
                <a:t>DNS servers</a:t>
              </a:r>
            </a:p>
          </p:txBody>
        </p:sp>
        <p:sp>
          <p:nvSpPr>
            <p:cNvPr id="9" name="Line 7"/>
            <p:cNvSpPr>
              <a:spLocks noChangeShapeType="1"/>
            </p:cNvSpPr>
            <p:nvPr/>
          </p:nvSpPr>
          <p:spPr bwMode="auto">
            <a:xfrm flipH="1">
              <a:off x="2308886" y="2214490"/>
              <a:ext cx="2282831" cy="681246"/>
            </a:xfrm>
            <a:prstGeom prst="line">
              <a:avLst/>
            </a:prstGeom>
            <a:noFill/>
            <a:ln w="31750">
              <a:solidFill>
                <a:schemeClr val="tx1"/>
              </a:solidFill>
              <a:round/>
              <a:headEnd/>
              <a:tailEnd/>
            </a:ln>
          </p:spPr>
          <p:txBody>
            <a:bodyPr>
              <a:prstTxWarp prst="textNoShape">
                <a:avLst/>
              </a:prstTxWarp>
            </a:bodyPr>
            <a:lstStyle/>
            <a:p>
              <a:endParaRPr lang="en-US">
                <a:latin typeface="+mn-lt"/>
              </a:endParaRPr>
            </a:p>
          </p:txBody>
        </p:sp>
        <p:sp>
          <p:nvSpPr>
            <p:cNvPr id="10" name="Line 8"/>
            <p:cNvSpPr>
              <a:spLocks noChangeShapeType="1"/>
            </p:cNvSpPr>
            <p:nvPr/>
          </p:nvSpPr>
          <p:spPr bwMode="auto">
            <a:xfrm>
              <a:off x="4906590" y="2138796"/>
              <a:ext cx="0" cy="756940"/>
            </a:xfrm>
            <a:prstGeom prst="line">
              <a:avLst/>
            </a:prstGeom>
            <a:noFill/>
            <a:ln w="25400">
              <a:solidFill>
                <a:schemeClr val="tx1"/>
              </a:solidFill>
              <a:round/>
              <a:headEnd/>
              <a:tailEnd/>
            </a:ln>
          </p:spPr>
          <p:txBody>
            <a:bodyPr>
              <a:prstTxWarp prst="textNoShape">
                <a:avLst/>
              </a:prstTxWarp>
            </a:bodyPr>
            <a:lstStyle/>
            <a:p>
              <a:endParaRPr lang="en-US">
                <a:latin typeface="+mn-lt"/>
              </a:endParaRPr>
            </a:p>
          </p:txBody>
        </p:sp>
        <p:sp>
          <p:nvSpPr>
            <p:cNvPr id="11" name="Line 9"/>
            <p:cNvSpPr>
              <a:spLocks noChangeShapeType="1"/>
            </p:cNvSpPr>
            <p:nvPr/>
          </p:nvSpPr>
          <p:spPr bwMode="auto">
            <a:xfrm>
              <a:off x="5300182" y="2214490"/>
              <a:ext cx="2361550" cy="681246"/>
            </a:xfrm>
            <a:prstGeom prst="line">
              <a:avLst/>
            </a:prstGeom>
            <a:noFill/>
            <a:ln w="25400">
              <a:solidFill>
                <a:schemeClr val="tx1"/>
              </a:solidFill>
              <a:round/>
              <a:headEnd/>
              <a:tailEnd/>
            </a:ln>
          </p:spPr>
          <p:txBody>
            <a:bodyPr>
              <a:prstTxWarp prst="textNoShape">
                <a:avLst/>
              </a:prstTxWarp>
            </a:bodyPr>
            <a:lstStyle/>
            <a:p>
              <a:endParaRPr lang="en-US">
                <a:latin typeface="+mn-lt"/>
              </a:endParaRPr>
            </a:p>
          </p:txBody>
        </p:sp>
        <p:sp>
          <p:nvSpPr>
            <p:cNvPr id="12" name="Text Box 10"/>
            <p:cNvSpPr txBox="1">
              <a:spLocks noChangeArrowheads="1"/>
            </p:cNvSpPr>
            <p:nvPr/>
          </p:nvSpPr>
          <p:spPr bwMode="auto">
            <a:xfrm>
              <a:off x="6127593" y="3612663"/>
              <a:ext cx="1780906" cy="707886"/>
            </a:xfrm>
            <a:prstGeom prst="rect">
              <a:avLst/>
            </a:prstGeom>
            <a:noFill/>
            <a:ln w="9525">
              <a:noFill/>
              <a:miter lim="800000"/>
              <a:headEnd/>
              <a:tailEnd/>
            </a:ln>
          </p:spPr>
          <p:txBody>
            <a:bodyPr wrap="none">
              <a:prstTxWarp prst="textNoShape">
                <a:avLst/>
              </a:prstTxWarp>
              <a:spAutoFit/>
            </a:bodyPr>
            <a:lstStyle/>
            <a:p>
              <a:pPr algn="ctr" eaLnBrk="1" hangingPunct="1">
                <a:spcBef>
                  <a:spcPct val="0"/>
                </a:spcBef>
                <a:buClrTx/>
                <a:buSzTx/>
                <a:buFontTx/>
                <a:buNone/>
              </a:pPr>
              <a:r>
                <a:rPr lang="en-US" sz="2000" dirty="0" err="1" smtClean="0">
                  <a:latin typeface="+mn-lt"/>
                </a:rPr>
                <a:t>wustl.edu</a:t>
              </a:r>
              <a:endParaRPr lang="en-US" sz="2000" dirty="0">
                <a:latin typeface="+mn-lt"/>
              </a:endParaRPr>
            </a:p>
            <a:p>
              <a:pPr algn="ctr" eaLnBrk="1" hangingPunct="1">
                <a:spcBef>
                  <a:spcPct val="0"/>
                </a:spcBef>
                <a:buClrTx/>
                <a:buSzTx/>
                <a:buFontTx/>
                <a:buNone/>
              </a:pPr>
              <a:r>
                <a:rPr lang="en-US" sz="2000" dirty="0">
                  <a:latin typeface="+mn-lt"/>
                </a:rPr>
                <a:t>DNS servers</a:t>
              </a:r>
            </a:p>
          </p:txBody>
        </p:sp>
        <p:sp>
          <p:nvSpPr>
            <p:cNvPr id="13" name="Text Box 11"/>
            <p:cNvSpPr txBox="1">
              <a:spLocks noChangeArrowheads="1"/>
            </p:cNvSpPr>
            <p:nvPr/>
          </p:nvSpPr>
          <p:spPr bwMode="auto">
            <a:xfrm>
              <a:off x="7798717" y="3614829"/>
              <a:ext cx="1780906" cy="707886"/>
            </a:xfrm>
            <a:prstGeom prst="rect">
              <a:avLst/>
            </a:prstGeom>
            <a:noFill/>
            <a:ln w="9525">
              <a:noFill/>
              <a:miter lim="800000"/>
              <a:headEnd/>
              <a:tailEnd/>
            </a:ln>
          </p:spPr>
          <p:txBody>
            <a:bodyPr wrap="none">
              <a:prstTxWarp prst="textNoShape">
                <a:avLst/>
              </a:prstTxWarp>
              <a:spAutoFit/>
            </a:bodyPr>
            <a:lstStyle/>
            <a:p>
              <a:pPr algn="ctr" eaLnBrk="1" hangingPunct="1">
                <a:spcBef>
                  <a:spcPct val="0"/>
                </a:spcBef>
                <a:buClrTx/>
                <a:buSzTx/>
                <a:buFontTx/>
                <a:buNone/>
              </a:pPr>
              <a:r>
                <a:rPr lang="en-US" sz="2000" dirty="0" err="1">
                  <a:latin typeface="+mn-lt"/>
                </a:rPr>
                <a:t>umass.edu</a:t>
              </a:r>
              <a:endParaRPr lang="en-US" sz="2000" dirty="0">
                <a:latin typeface="+mn-lt"/>
              </a:endParaRPr>
            </a:p>
            <a:p>
              <a:pPr algn="ctr" eaLnBrk="1" hangingPunct="1">
                <a:spcBef>
                  <a:spcPct val="0"/>
                </a:spcBef>
                <a:buClrTx/>
                <a:buSzTx/>
                <a:buFontTx/>
                <a:buNone/>
              </a:pPr>
              <a:r>
                <a:rPr lang="en-US" sz="2000" dirty="0">
                  <a:latin typeface="+mn-lt"/>
                </a:rPr>
                <a:t>DNS servers</a:t>
              </a:r>
            </a:p>
          </p:txBody>
        </p:sp>
        <p:sp>
          <p:nvSpPr>
            <p:cNvPr id="14" name="Line 12"/>
            <p:cNvSpPr>
              <a:spLocks noChangeShapeType="1"/>
            </p:cNvSpPr>
            <p:nvPr/>
          </p:nvSpPr>
          <p:spPr bwMode="auto">
            <a:xfrm flipH="1">
              <a:off x="7031985" y="3274206"/>
              <a:ext cx="551028" cy="378470"/>
            </a:xfrm>
            <a:prstGeom prst="line">
              <a:avLst/>
            </a:prstGeom>
            <a:noFill/>
            <a:ln w="25400">
              <a:solidFill>
                <a:schemeClr val="tx1"/>
              </a:solidFill>
              <a:round/>
              <a:headEnd/>
              <a:tailEnd/>
            </a:ln>
          </p:spPr>
          <p:txBody>
            <a:bodyPr>
              <a:prstTxWarp prst="textNoShape">
                <a:avLst/>
              </a:prstTxWarp>
            </a:bodyPr>
            <a:lstStyle/>
            <a:p>
              <a:endParaRPr lang="en-US">
                <a:latin typeface="+mn-lt"/>
              </a:endParaRPr>
            </a:p>
          </p:txBody>
        </p:sp>
        <p:sp>
          <p:nvSpPr>
            <p:cNvPr id="15" name="Line 13"/>
            <p:cNvSpPr>
              <a:spLocks noChangeShapeType="1"/>
            </p:cNvSpPr>
            <p:nvPr/>
          </p:nvSpPr>
          <p:spPr bwMode="auto">
            <a:xfrm>
              <a:off x="8055323" y="3274206"/>
              <a:ext cx="472310" cy="378470"/>
            </a:xfrm>
            <a:prstGeom prst="line">
              <a:avLst/>
            </a:prstGeom>
            <a:noFill/>
            <a:ln w="25400">
              <a:solidFill>
                <a:schemeClr val="tx1"/>
              </a:solidFill>
              <a:round/>
              <a:headEnd/>
              <a:tailEnd/>
            </a:ln>
          </p:spPr>
          <p:txBody>
            <a:bodyPr>
              <a:prstTxWarp prst="textNoShape">
                <a:avLst/>
              </a:prstTxWarp>
            </a:bodyPr>
            <a:lstStyle/>
            <a:p>
              <a:endParaRPr lang="en-US">
                <a:latin typeface="+mn-lt"/>
              </a:endParaRPr>
            </a:p>
          </p:txBody>
        </p:sp>
        <p:sp>
          <p:nvSpPr>
            <p:cNvPr id="16" name="Text Box 14"/>
            <p:cNvSpPr txBox="1">
              <a:spLocks noChangeArrowheads="1"/>
            </p:cNvSpPr>
            <p:nvPr/>
          </p:nvSpPr>
          <p:spPr bwMode="auto">
            <a:xfrm>
              <a:off x="470485" y="3708466"/>
              <a:ext cx="1638325" cy="708054"/>
            </a:xfrm>
            <a:prstGeom prst="rect">
              <a:avLst/>
            </a:prstGeom>
            <a:noFill/>
            <a:ln w="9525">
              <a:noFill/>
              <a:miter lim="800000"/>
              <a:headEnd/>
              <a:tailEnd/>
            </a:ln>
          </p:spPr>
          <p:txBody>
            <a:bodyPr wrap="none">
              <a:prstTxWarp prst="textNoShape">
                <a:avLst/>
              </a:prstTxWarp>
              <a:spAutoFit/>
            </a:bodyPr>
            <a:lstStyle/>
            <a:p>
              <a:pPr algn="ctr" eaLnBrk="1" hangingPunct="1">
                <a:spcBef>
                  <a:spcPct val="0"/>
                </a:spcBef>
                <a:buClrTx/>
                <a:buSzTx/>
                <a:buFontTx/>
                <a:buNone/>
              </a:pPr>
              <a:r>
                <a:rPr lang="en-US" sz="2000" dirty="0" err="1">
                  <a:latin typeface="Arial" charset="0"/>
                </a:rPr>
                <a:t>yahoo.com</a:t>
              </a:r>
              <a:endParaRPr lang="en-US" sz="2000" dirty="0">
                <a:latin typeface="Arial" charset="0"/>
              </a:endParaRPr>
            </a:p>
            <a:p>
              <a:pPr algn="ctr" eaLnBrk="1" hangingPunct="1">
                <a:spcBef>
                  <a:spcPct val="0"/>
                </a:spcBef>
                <a:buClrTx/>
                <a:buSzTx/>
                <a:buFontTx/>
                <a:buNone/>
              </a:pPr>
              <a:r>
                <a:rPr lang="en-US" sz="2000" dirty="0">
                  <a:latin typeface="Arial" charset="0"/>
                </a:rPr>
                <a:t>DNS servers</a:t>
              </a:r>
            </a:p>
          </p:txBody>
        </p:sp>
        <p:sp>
          <p:nvSpPr>
            <p:cNvPr id="17" name="Text Box 15"/>
            <p:cNvSpPr txBox="1">
              <a:spLocks noChangeArrowheads="1"/>
            </p:cNvSpPr>
            <p:nvPr/>
          </p:nvSpPr>
          <p:spPr bwMode="auto">
            <a:xfrm>
              <a:off x="1967564" y="3708466"/>
              <a:ext cx="1825490" cy="707886"/>
            </a:xfrm>
            <a:prstGeom prst="rect">
              <a:avLst/>
            </a:prstGeom>
            <a:noFill/>
            <a:ln w="9525">
              <a:noFill/>
              <a:miter lim="800000"/>
              <a:headEnd/>
              <a:tailEnd/>
            </a:ln>
          </p:spPr>
          <p:txBody>
            <a:bodyPr wrap="none">
              <a:prstTxWarp prst="textNoShape">
                <a:avLst/>
              </a:prstTxWarp>
              <a:spAutoFit/>
            </a:bodyPr>
            <a:lstStyle/>
            <a:p>
              <a:pPr eaLnBrk="1" hangingPunct="1">
                <a:spcBef>
                  <a:spcPct val="0"/>
                </a:spcBef>
                <a:buClrTx/>
                <a:buSzTx/>
                <a:buFontTx/>
                <a:buNone/>
              </a:pPr>
              <a:r>
                <a:rPr lang="en-US" sz="2000" dirty="0" err="1">
                  <a:latin typeface="+mn-lt"/>
                </a:rPr>
                <a:t>amazon.com</a:t>
              </a:r>
              <a:endParaRPr lang="en-US" sz="2000" dirty="0">
                <a:latin typeface="+mn-lt"/>
              </a:endParaRPr>
            </a:p>
            <a:p>
              <a:pPr eaLnBrk="1" hangingPunct="1">
                <a:spcBef>
                  <a:spcPct val="0"/>
                </a:spcBef>
                <a:buClrTx/>
                <a:buSzTx/>
                <a:buFontTx/>
                <a:buNone/>
              </a:pPr>
              <a:r>
                <a:rPr lang="en-US" sz="2000" dirty="0">
                  <a:latin typeface="+mn-lt"/>
                </a:rPr>
                <a:t>DNS servers</a:t>
              </a:r>
            </a:p>
          </p:txBody>
        </p:sp>
        <p:sp>
          <p:nvSpPr>
            <p:cNvPr id="18" name="Line 16"/>
            <p:cNvSpPr>
              <a:spLocks noChangeShapeType="1"/>
            </p:cNvSpPr>
            <p:nvPr/>
          </p:nvSpPr>
          <p:spPr bwMode="auto">
            <a:xfrm flipH="1">
              <a:off x="1364266" y="3349900"/>
              <a:ext cx="314873" cy="454164"/>
            </a:xfrm>
            <a:prstGeom prst="line">
              <a:avLst/>
            </a:prstGeom>
            <a:noFill/>
            <a:ln w="25400">
              <a:solidFill>
                <a:schemeClr val="tx1"/>
              </a:solidFill>
              <a:round/>
              <a:headEnd/>
              <a:tailEnd/>
            </a:ln>
          </p:spPr>
          <p:txBody>
            <a:bodyPr>
              <a:prstTxWarp prst="textNoShape">
                <a:avLst/>
              </a:prstTxWarp>
            </a:bodyPr>
            <a:lstStyle/>
            <a:p>
              <a:endParaRPr lang="en-US">
                <a:latin typeface="+mn-lt"/>
              </a:endParaRPr>
            </a:p>
          </p:txBody>
        </p:sp>
        <p:sp>
          <p:nvSpPr>
            <p:cNvPr id="19" name="Line 17"/>
            <p:cNvSpPr>
              <a:spLocks noChangeShapeType="1"/>
            </p:cNvSpPr>
            <p:nvPr/>
          </p:nvSpPr>
          <p:spPr bwMode="auto">
            <a:xfrm>
              <a:off x="2387604" y="3349900"/>
              <a:ext cx="393592" cy="454164"/>
            </a:xfrm>
            <a:prstGeom prst="line">
              <a:avLst/>
            </a:prstGeom>
            <a:noFill/>
            <a:ln w="25400">
              <a:solidFill>
                <a:schemeClr val="tx1"/>
              </a:solidFill>
              <a:round/>
              <a:headEnd/>
              <a:tailEnd/>
            </a:ln>
          </p:spPr>
          <p:txBody>
            <a:bodyPr>
              <a:prstTxWarp prst="textNoShape">
                <a:avLst/>
              </a:prstTxWarp>
            </a:bodyPr>
            <a:lstStyle/>
            <a:p>
              <a:endParaRPr lang="en-US">
                <a:latin typeface="+mn-lt"/>
              </a:endParaRPr>
            </a:p>
          </p:txBody>
        </p:sp>
        <p:sp>
          <p:nvSpPr>
            <p:cNvPr id="20" name="Text Box 18"/>
            <p:cNvSpPr txBox="1">
              <a:spLocks noChangeArrowheads="1"/>
            </p:cNvSpPr>
            <p:nvPr/>
          </p:nvSpPr>
          <p:spPr bwMode="auto">
            <a:xfrm>
              <a:off x="4179314" y="3688947"/>
              <a:ext cx="1780906" cy="707886"/>
            </a:xfrm>
            <a:prstGeom prst="rect">
              <a:avLst/>
            </a:prstGeom>
            <a:noFill/>
            <a:ln w="9525">
              <a:noFill/>
              <a:miter lim="800000"/>
              <a:headEnd/>
              <a:tailEnd/>
            </a:ln>
          </p:spPr>
          <p:txBody>
            <a:bodyPr wrap="none">
              <a:prstTxWarp prst="textNoShape">
                <a:avLst/>
              </a:prstTxWarp>
              <a:spAutoFit/>
            </a:bodyPr>
            <a:lstStyle/>
            <a:p>
              <a:pPr algn="ctr" eaLnBrk="1" hangingPunct="1">
                <a:spcBef>
                  <a:spcPct val="0"/>
                </a:spcBef>
                <a:buClrTx/>
                <a:buSzTx/>
                <a:buFontTx/>
                <a:buNone/>
              </a:pPr>
              <a:r>
                <a:rPr lang="en-US" sz="2000" dirty="0" err="1">
                  <a:latin typeface="+mn-lt"/>
                </a:rPr>
                <a:t>pbs.org</a:t>
              </a:r>
              <a:endParaRPr lang="en-US" sz="2000" dirty="0">
                <a:latin typeface="+mn-lt"/>
              </a:endParaRPr>
            </a:p>
            <a:p>
              <a:pPr algn="ctr" eaLnBrk="1" hangingPunct="1">
                <a:spcBef>
                  <a:spcPct val="0"/>
                </a:spcBef>
                <a:buClrTx/>
                <a:buSzTx/>
                <a:buFontTx/>
                <a:buNone/>
              </a:pPr>
              <a:r>
                <a:rPr lang="en-US" sz="2000" dirty="0">
                  <a:latin typeface="+mn-lt"/>
                </a:rPr>
                <a:t>DNS servers</a:t>
              </a:r>
            </a:p>
          </p:txBody>
        </p:sp>
        <p:sp>
          <p:nvSpPr>
            <p:cNvPr id="21" name="Line 19"/>
            <p:cNvSpPr>
              <a:spLocks noChangeShapeType="1"/>
            </p:cNvSpPr>
            <p:nvPr/>
          </p:nvSpPr>
          <p:spPr bwMode="auto">
            <a:xfrm>
              <a:off x="4906590" y="3274206"/>
              <a:ext cx="0" cy="454164"/>
            </a:xfrm>
            <a:prstGeom prst="line">
              <a:avLst/>
            </a:prstGeom>
            <a:noFill/>
            <a:ln w="25400">
              <a:solidFill>
                <a:schemeClr val="tx1"/>
              </a:solidFill>
              <a:round/>
              <a:headEnd/>
              <a:tailEnd/>
            </a:ln>
          </p:spPr>
          <p:txBody>
            <a:bodyPr>
              <a:prstTxWarp prst="textNoShape">
                <a:avLst/>
              </a:prstTxWarp>
            </a:bodyPr>
            <a:lstStyle/>
            <a:p>
              <a:endParaRPr lang="en-US">
                <a:latin typeface="+mn-lt"/>
              </a:endParaRPr>
            </a:p>
          </p:txBody>
        </p:sp>
        <p:sp>
          <p:nvSpPr>
            <p:cNvPr id="22" name="Line 12"/>
            <p:cNvSpPr>
              <a:spLocks noChangeShapeType="1"/>
            </p:cNvSpPr>
            <p:nvPr/>
          </p:nvSpPr>
          <p:spPr bwMode="auto">
            <a:xfrm flipH="1">
              <a:off x="6400656" y="4323344"/>
              <a:ext cx="326949" cy="440096"/>
            </a:xfrm>
            <a:prstGeom prst="line">
              <a:avLst/>
            </a:prstGeom>
            <a:noFill/>
            <a:ln w="25400">
              <a:solidFill>
                <a:schemeClr val="tx1"/>
              </a:solidFill>
              <a:round/>
              <a:headEnd/>
              <a:tailEnd/>
            </a:ln>
          </p:spPr>
          <p:txBody>
            <a:bodyPr>
              <a:prstTxWarp prst="textNoShape">
                <a:avLst/>
              </a:prstTxWarp>
            </a:bodyPr>
            <a:lstStyle/>
            <a:p>
              <a:endParaRPr lang="en-US">
                <a:latin typeface="+mn-lt"/>
              </a:endParaRPr>
            </a:p>
          </p:txBody>
        </p:sp>
        <p:sp>
          <p:nvSpPr>
            <p:cNvPr id="23" name="Line 12"/>
            <p:cNvSpPr>
              <a:spLocks noChangeShapeType="1"/>
            </p:cNvSpPr>
            <p:nvPr/>
          </p:nvSpPr>
          <p:spPr bwMode="auto">
            <a:xfrm>
              <a:off x="7056055" y="4337429"/>
              <a:ext cx="326949" cy="440096"/>
            </a:xfrm>
            <a:prstGeom prst="line">
              <a:avLst/>
            </a:prstGeom>
            <a:noFill/>
            <a:ln w="25400">
              <a:solidFill>
                <a:schemeClr val="tx1"/>
              </a:solidFill>
              <a:round/>
              <a:headEnd/>
              <a:tailEnd/>
            </a:ln>
          </p:spPr>
          <p:txBody>
            <a:bodyPr>
              <a:prstTxWarp prst="textNoShape">
                <a:avLst/>
              </a:prstTxWarp>
            </a:bodyPr>
            <a:lstStyle/>
            <a:p>
              <a:endParaRPr lang="en-US">
                <a:latin typeface="+mn-lt"/>
              </a:endParaRPr>
            </a:p>
          </p:txBody>
        </p:sp>
        <p:sp>
          <p:nvSpPr>
            <p:cNvPr id="24" name="Text Box 10"/>
            <p:cNvSpPr txBox="1">
              <a:spLocks noChangeArrowheads="1"/>
            </p:cNvSpPr>
            <p:nvPr/>
          </p:nvSpPr>
          <p:spPr bwMode="auto">
            <a:xfrm>
              <a:off x="5984113" y="4720699"/>
              <a:ext cx="758741" cy="400110"/>
            </a:xfrm>
            <a:prstGeom prst="rect">
              <a:avLst/>
            </a:prstGeom>
            <a:noFill/>
            <a:ln w="9525">
              <a:noFill/>
              <a:miter lim="800000"/>
              <a:headEnd/>
              <a:tailEnd/>
            </a:ln>
          </p:spPr>
          <p:txBody>
            <a:bodyPr wrap="none">
              <a:prstTxWarp prst="textNoShape">
                <a:avLst/>
              </a:prstTxWarp>
              <a:spAutoFit/>
            </a:bodyPr>
            <a:lstStyle/>
            <a:p>
              <a:pPr algn="ctr" eaLnBrk="1" hangingPunct="1">
                <a:spcBef>
                  <a:spcPct val="0"/>
                </a:spcBef>
                <a:buClrTx/>
                <a:buSzTx/>
                <a:buFontTx/>
                <a:buNone/>
              </a:pPr>
              <a:r>
                <a:rPr lang="en-US" sz="2000" dirty="0" smtClean="0">
                  <a:latin typeface="+mn-lt"/>
                </a:rPr>
                <a:t>seas</a:t>
              </a:r>
              <a:endParaRPr lang="en-US" sz="2000" dirty="0">
                <a:latin typeface="+mn-lt"/>
              </a:endParaRPr>
            </a:p>
          </p:txBody>
        </p:sp>
        <p:sp>
          <p:nvSpPr>
            <p:cNvPr id="25" name="Text Box 10"/>
            <p:cNvSpPr txBox="1">
              <a:spLocks noChangeArrowheads="1"/>
            </p:cNvSpPr>
            <p:nvPr/>
          </p:nvSpPr>
          <p:spPr bwMode="auto">
            <a:xfrm>
              <a:off x="6967443" y="4709635"/>
              <a:ext cx="886856" cy="400110"/>
            </a:xfrm>
            <a:prstGeom prst="rect">
              <a:avLst/>
            </a:prstGeom>
            <a:noFill/>
            <a:ln w="9525">
              <a:noFill/>
              <a:miter lim="800000"/>
              <a:headEnd/>
              <a:tailEnd/>
            </a:ln>
          </p:spPr>
          <p:txBody>
            <a:bodyPr wrap="none">
              <a:prstTxWarp prst="textNoShape">
                <a:avLst/>
              </a:prstTxWarp>
              <a:spAutoFit/>
            </a:bodyPr>
            <a:lstStyle/>
            <a:p>
              <a:pPr algn="ctr" eaLnBrk="1" hangingPunct="1">
                <a:spcBef>
                  <a:spcPct val="0"/>
                </a:spcBef>
                <a:buClrTx/>
                <a:buSzTx/>
                <a:buFontTx/>
                <a:buNone/>
              </a:pPr>
              <a:r>
                <a:rPr lang="en-US" sz="2000" dirty="0" err="1" smtClean="0">
                  <a:latin typeface="+mn-lt"/>
                </a:rPr>
                <a:t>artsci</a:t>
              </a:r>
              <a:endParaRPr lang="en-US" sz="2000" dirty="0">
                <a:latin typeface="+mn-lt"/>
              </a:endParaRPr>
            </a:p>
          </p:txBody>
        </p:sp>
        <p:sp>
          <p:nvSpPr>
            <p:cNvPr id="29" name="Line 12"/>
            <p:cNvSpPr>
              <a:spLocks noChangeShapeType="1"/>
            </p:cNvSpPr>
            <p:nvPr/>
          </p:nvSpPr>
          <p:spPr bwMode="auto">
            <a:xfrm>
              <a:off x="6389035" y="5104383"/>
              <a:ext cx="207310" cy="331005"/>
            </a:xfrm>
            <a:prstGeom prst="line">
              <a:avLst/>
            </a:prstGeom>
            <a:noFill/>
            <a:ln w="25400">
              <a:solidFill>
                <a:schemeClr val="tx1"/>
              </a:solidFill>
              <a:round/>
              <a:headEnd/>
              <a:tailEnd/>
            </a:ln>
          </p:spPr>
          <p:txBody>
            <a:bodyPr>
              <a:prstTxWarp prst="textNoShape">
                <a:avLst/>
              </a:prstTxWarp>
            </a:bodyPr>
            <a:lstStyle/>
            <a:p>
              <a:endParaRPr lang="en-US">
                <a:latin typeface="+mn-lt"/>
              </a:endParaRPr>
            </a:p>
          </p:txBody>
        </p:sp>
        <p:sp>
          <p:nvSpPr>
            <p:cNvPr id="30" name="Line 12"/>
            <p:cNvSpPr>
              <a:spLocks noChangeShapeType="1"/>
            </p:cNvSpPr>
            <p:nvPr/>
          </p:nvSpPr>
          <p:spPr bwMode="auto">
            <a:xfrm flipH="1">
              <a:off x="6118347" y="5103954"/>
              <a:ext cx="174404" cy="345090"/>
            </a:xfrm>
            <a:prstGeom prst="line">
              <a:avLst/>
            </a:prstGeom>
            <a:noFill/>
            <a:ln w="25400">
              <a:solidFill>
                <a:schemeClr val="tx1"/>
              </a:solidFill>
              <a:round/>
              <a:headEnd/>
              <a:tailEnd/>
            </a:ln>
          </p:spPr>
          <p:txBody>
            <a:bodyPr>
              <a:prstTxWarp prst="textNoShape">
                <a:avLst/>
              </a:prstTxWarp>
            </a:bodyPr>
            <a:lstStyle/>
            <a:p>
              <a:endParaRPr lang="en-US">
                <a:latin typeface="+mn-lt"/>
              </a:endParaRPr>
            </a:p>
          </p:txBody>
        </p:sp>
        <p:sp>
          <p:nvSpPr>
            <p:cNvPr id="31" name="Text Box 10"/>
            <p:cNvSpPr txBox="1">
              <a:spLocks noChangeArrowheads="1"/>
            </p:cNvSpPr>
            <p:nvPr/>
          </p:nvSpPr>
          <p:spPr bwMode="auto">
            <a:xfrm>
              <a:off x="5898664" y="5449274"/>
              <a:ext cx="870952" cy="400110"/>
            </a:xfrm>
            <a:prstGeom prst="rect">
              <a:avLst/>
            </a:prstGeom>
            <a:noFill/>
            <a:ln w="9525">
              <a:noFill/>
              <a:miter lim="800000"/>
              <a:headEnd/>
              <a:tailEnd/>
            </a:ln>
          </p:spPr>
          <p:txBody>
            <a:bodyPr wrap="none">
              <a:prstTxWarp prst="textNoShape">
                <a:avLst/>
              </a:prstTxWarp>
              <a:spAutoFit/>
            </a:bodyPr>
            <a:lstStyle/>
            <a:p>
              <a:pPr algn="ctr" eaLnBrk="1" hangingPunct="1">
                <a:spcBef>
                  <a:spcPct val="0"/>
                </a:spcBef>
                <a:buClrTx/>
                <a:buSzTx/>
                <a:buFontTx/>
                <a:buNone/>
              </a:pPr>
              <a:r>
                <a:rPr lang="en-US" sz="2000" dirty="0" smtClean="0">
                  <a:latin typeface="+mn-lt"/>
                </a:rPr>
                <a:t>hosts</a:t>
              </a:r>
              <a:endParaRPr lang="en-US" sz="2000" dirty="0">
                <a:latin typeface="+mn-lt"/>
              </a:endParaRPr>
            </a:p>
          </p:txBody>
        </p:sp>
      </p:grpSp>
      <p:sp>
        <p:nvSpPr>
          <p:cNvPr id="4" name="Slide Number Placeholder 3"/>
          <p:cNvSpPr>
            <a:spLocks noGrp="1"/>
          </p:cNvSpPr>
          <p:nvPr>
            <p:ph type="sldNum" sz="quarter" idx="10"/>
          </p:nvPr>
        </p:nvSpPr>
        <p:spPr/>
        <p:txBody>
          <a:bodyPr/>
          <a:lstStyle/>
          <a:p>
            <a:fld id="{63CBB76F-0CBA-A342-B589-11E980977487}"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2000"/>
                                        <p:tgtEl>
                                          <p:spTgt spid="3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fade">
                                      <p:cBhvr>
                                        <p:cTn id="11" dur="2000"/>
                                        <p:tgtEl>
                                          <p:spTgt spid="2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2000"/>
                                        <p:tgtEl>
                                          <p:spTgt spid="27"/>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2000"/>
                                        <p:tgtEl>
                                          <p:spTgt spid="2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2000"/>
                                        <p:tgtEl>
                                          <p:spTgt spid="3">
                                            <p:txEl>
                                              <p:pRg st="0" end="0"/>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2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2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6" grpId="0" animBg="1"/>
      <p:bldP spid="27" grpId="0"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Distribute DNS Like This?</a:t>
            </a:r>
            <a:endParaRPr lang="en-US" dirty="0"/>
          </a:p>
        </p:txBody>
      </p:sp>
      <p:sp>
        <p:nvSpPr>
          <p:cNvPr id="3" name="Content Placeholder 2"/>
          <p:cNvSpPr>
            <a:spLocks noGrp="1"/>
          </p:cNvSpPr>
          <p:nvPr>
            <p:ph idx="1"/>
          </p:nvPr>
        </p:nvSpPr>
        <p:spPr>
          <a:xfrm>
            <a:off x="14288" y="1939259"/>
            <a:ext cx="10044112" cy="5833141"/>
          </a:xfrm>
        </p:spPr>
        <p:txBody>
          <a:bodyPr/>
          <a:lstStyle/>
          <a:p>
            <a:r>
              <a:rPr lang="en-US" dirty="0" smtClean="0"/>
              <a:t>Technical reasons</a:t>
            </a:r>
          </a:p>
          <a:p>
            <a:pPr lvl="1"/>
            <a:r>
              <a:rPr lang="en-US" dirty="0" smtClean="0"/>
              <a:t>to distribute query processing load among many servers</a:t>
            </a:r>
          </a:p>
          <a:p>
            <a:pPr lvl="1"/>
            <a:r>
              <a:rPr lang="en-US" dirty="0" smtClean="0"/>
              <a:t>allows DNS to scale as the number of internet users and internet-connected organizations grows</a:t>
            </a:r>
          </a:p>
          <a:p>
            <a:r>
              <a:rPr lang="en-US" dirty="0" smtClean="0"/>
              <a:t>Management reasons</a:t>
            </a:r>
          </a:p>
          <a:p>
            <a:pPr lvl="1"/>
            <a:r>
              <a:rPr lang="en-US" dirty="0" smtClean="0"/>
              <a:t>distributes ownership and cost</a:t>
            </a:r>
          </a:p>
          <a:p>
            <a:pPr lvl="1"/>
            <a:r>
              <a:rPr lang="en-US" dirty="0" smtClean="0"/>
              <a:t>ICANN oversees DNS, but owns no DNS servers</a:t>
            </a:r>
          </a:p>
          <a:p>
            <a:pPr lvl="1"/>
            <a:r>
              <a:rPr lang="en-US" dirty="0" smtClean="0"/>
              <a:t>individual organizations control and pay for their own servers</a:t>
            </a:r>
          </a:p>
          <a:p>
            <a:pPr lvl="2"/>
            <a:r>
              <a:rPr lang="en-US" dirty="0" smtClean="0"/>
              <a:t>so, as organizations receive more web traffic, they add more DNS servers to handle the associated DNS query load</a:t>
            </a:r>
          </a:p>
          <a:p>
            <a:r>
              <a:rPr lang="en-US" dirty="0" smtClean="0"/>
              <a:t>Why distribute hierarchically?</a:t>
            </a:r>
          </a:p>
          <a:p>
            <a:pPr lvl="1"/>
            <a:r>
              <a:rPr lang="en-US" dirty="0" smtClean="0"/>
              <a:t>natural match for domain names and distributed ownership</a:t>
            </a:r>
          </a:p>
          <a:p>
            <a:r>
              <a:rPr lang="en-US" dirty="0" smtClean="0"/>
              <a:t>Drawbacks of distribution?</a:t>
            </a:r>
          </a:p>
          <a:p>
            <a:pPr lvl="1"/>
            <a:r>
              <a:rPr lang="en-US" dirty="0" smtClean="0"/>
              <a:t>operational inconsistencies, security vulnerabilities</a:t>
            </a:r>
          </a:p>
        </p:txBody>
      </p:sp>
      <p:sp>
        <p:nvSpPr>
          <p:cNvPr id="4" name="Slide Number Placeholder 3"/>
          <p:cNvSpPr>
            <a:spLocks noGrp="1"/>
          </p:cNvSpPr>
          <p:nvPr>
            <p:ph type="sldNum" sz="quarter" idx="10"/>
          </p:nvPr>
        </p:nvSpPr>
        <p:spPr/>
        <p:txBody>
          <a:bodyPr/>
          <a:lstStyle/>
          <a:p>
            <a:fld id="{63CBB76F-0CBA-A342-B589-11E980977487}"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2000"/>
                                        <p:tgtEl>
                                          <p:spTgt spid="3">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2000"/>
                                        <p:tgtEl>
                                          <p:spTgt spid="3">
                                            <p:txEl>
                                              <p:pRg st="10" end="1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fade">
                                      <p:cBhvr>
                                        <p:cTn id="46"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Types</a:t>
            </a:r>
            <a:endParaRPr lang="en-US" dirty="0"/>
          </a:p>
        </p:txBody>
      </p:sp>
      <p:sp>
        <p:nvSpPr>
          <p:cNvPr id="3" name="Content Placeholder 2"/>
          <p:cNvSpPr>
            <a:spLocks noGrp="1"/>
          </p:cNvSpPr>
          <p:nvPr>
            <p:ph idx="1"/>
          </p:nvPr>
        </p:nvSpPr>
        <p:spPr>
          <a:xfrm>
            <a:off x="14287" y="1630308"/>
            <a:ext cx="9851335" cy="5977687"/>
          </a:xfrm>
        </p:spPr>
        <p:txBody>
          <a:bodyPr/>
          <a:lstStyle/>
          <a:p>
            <a:r>
              <a:rPr lang="en-US" dirty="0" smtClean="0"/>
              <a:t>Two types of queries</a:t>
            </a:r>
          </a:p>
          <a:p>
            <a:pPr marL="644525" indent="-514350">
              <a:buFont typeface="+mj-lt"/>
              <a:buAutoNum type="arabicPeriod"/>
            </a:pPr>
            <a:r>
              <a:rPr lang="en-US" i="1" dirty="0" smtClean="0"/>
              <a:t>Recursive query</a:t>
            </a:r>
            <a:r>
              <a:rPr lang="en-US" dirty="0" smtClean="0"/>
              <a:t>:  The querying client </a:t>
            </a:r>
            <a:r>
              <a:rPr lang="en-US" b="1" dirty="0" smtClean="0"/>
              <a:t>requires</a:t>
            </a:r>
            <a:r>
              <a:rPr lang="en-US" dirty="0" smtClean="0"/>
              <a:t> that the DNS server responds with either the requested resource record or an error</a:t>
            </a:r>
          </a:p>
          <a:p>
            <a:pPr marL="1022350" lvl="1" indent="-514350"/>
            <a:r>
              <a:rPr lang="en-US" dirty="0" smtClean="0"/>
              <a:t>The server will typically </a:t>
            </a:r>
            <a:r>
              <a:rPr lang="en-US" dirty="0" err="1" smtClean="0"/>
              <a:t>recurse</a:t>
            </a:r>
            <a:r>
              <a:rPr lang="en-US" dirty="0" smtClean="0"/>
              <a:t> until it can provide the answer or fails trying</a:t>
            </a:r>
          </a:p>
          <a:p>
            <a:pPr marL="644525" indent="-514350">
              <a:buFont typeface="+mj-lt"/>
              <a:buAutoNum type="arabicPeriod"/>
            </a:pPr>
            <a:r>
              <a:rPr lang="en-US" i="1" dirty="0" smtClean="0"/>
              <a:t>Iterative query</a:t>
            </a:r>
            <a:r>
              <a:rPr lang="en-US" dirty="0" smtClean="0"/>
              <a:t>:  The querying client </a:t>
            </a:r>
            <a:r>
              <a:rPr lang="en-US" b="1" dirty="0" smtClean="0"/>
              <a:t>allows</a:t>
            </a:r>
            <a:r>
              <a:rPr lang="en-US" dirty="0" smtClean="0"/>
              <a:t> the DNS server to respond with its “best” answer.  Usually in the form of a referral to another server that can either provide the answer or a more accurate referral</a:t>
            </a:r>
          </a:p>
          <a:p>
            <a:pPr marL="1022350" lvl="1" indent="-514350"/>
            <a:r>
              <a:rPr lang="en-US" dirty="0" smtClean="0"/>
              <a:t>A server handling a recursive query from a client will typically proceed with iterative queries to other servers</a:t>
            </a:r>
          </a:p>
          <a:p>
            <a:pPr marL="644525" indent="-514350"/>
            <a:r>
              <a:rPr lang="en-US" dirty="0" smtClean="0"/>
              <a:t>We’ll label queries r-query and </a:t>
            </a:r>
            <a:r>
              <a:rPr lang="en-US" dirty="0" err="1" smtClean="0"/>
              <a:t>i</a:t>
            </a:r>
            <a:r>
              <a:rPr lang="en-US" dirty="0" smtClean="0"/>
              <a:t>-query sometimes to distinguish between recursive and iterative.</a:t>
            </a:r>
          </a:p>
        </p:txBody>
      </p:sp>
      <p:sp>
        <p:nvSpPr>
          <p:cNvPr id="4" name="Slide Number Placeholder 3"/>
          <p:cNvSpPr>
            <a:spLocks noGrp="1"/>
          </p:cNvSpPr>
          <p:nvPr>
            <p:ph type="sldNum" sz="quarter" idx="10"/>
          </p:nvPr>
        </p:nvSpPr>
        <p:spPr/>
        <p:txBody>
          <a:bodyPr/>
          <a:lstStyle/>
          <a:p>
            <a:fld id="{63CBB76F-0CBA-A342-B589-11E980977487}"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Typical Name Resolution Process</a:t>
            </a:r>
            <a:endParaRPr lang="en-US" dirty="0"/>
          </a:p>
        </p:txBody>
      </p:sp>
      <p:sp>
        <p:nvSpPr>
          <p:cNvPr id="5" name="Slide Number Placeholder 4"/>
          <p:cNvSpPr>
            <a:spLocks noGrp="1"/>
          </p:cNvSpPr>
          <p:nvPr>
            <p:ph type="sldNum" sz="quarter" idx="10"/>
          </p:nvPr>
        </p:nvSpPr>
        <p:spPr>
          <a:xfrm>
            <a:off x="9689143" y="7486402"/>
            <a:ext cx="309981" cy="215444"/>
          </a:xfrm>
        </p:spPr>
        <p:txBody>
          <a:bodyPr/>
          <a:lstStyle/>
          <a:p>
            <a:fld id="{CAA77503-7BDB-B54F-9367-5E17C192C244}" type="slidenum">
              <a:rPr lang="en-US" smtClean="0"/>
              <a:pPr/>
              <a:t>8</a:t>
            </a:fld>
            <a:endParaRPr lang="en-US"/>
          </a:p>
        </p:txBody>
      </p:sp>
      <p:grpSp>
        <p:nvGrpSpPr>
          <p:cNvPr id="3" name="Group 2"/>
          <p:cNvGrpSpPr/>
          <p:nvPr/>
        </p:nvGrpSpPr>
        <p:grpSpPr>
          <a:xfrm>
            <a:off x="89219" y="1413815"/>
            <a:ext cx="9941333" cy="6144355"/>
            <a:chOff x="89219" y="1413815"/>
            <a:chExt cx="9941333" cy="6144355"/>
          </a:xfrm>
        </p:grpSpPr>
        <p:sp>
          <p:nvSpPr>
            <p:cNvPr id="48" name="TextBox 47"/>
            <p:cNvSpPr txBox="1"/>
            <p:nvPr/>
          </p:nvSpPr>
          <p:spPr>
            <a:xfrm>
              <a:off x="89219" y="2029368"/>
              <a:ext cx="623685" cy="307777"/>
            </a:xfrm>
            <a:prstGeom prst="rect">
              <a:avLst/>
            </a:prstGeom>
            <a:noFill/>
          </p:spPr>
          <p:txBody>
            <a:bodyPr wrap="none" lIns="0" tIns="0" rIns="0" bIns="0" rtlCol="0" anchor="ctr">
              <a:spAutoFit/>
            </a:bodyPr>
            <a:lstStyle/>
            <a:p>
              <a:pPr algn="ctr"/>
              <a:r>
                <a:rPr lang="en-US" sz="2000" i="1" dirty="0" smtClean="0">
                  <a:latin typeface="+mn-lt"/>
                </a:rPr>
                <a:t>host</a:t>
              </a:r>
              <a:endParaRPr lang="en-US" sz="2000" i="1" dirty="0">
                <a:latin typeface="+mn-lt"/>
              </a:endParaRPr>
            </a:p>
          </p:txBody>
        </p:sp>
        <p:sp>
          <p:nvSpPr>
            <p:cNvPr id="82" name="TextBox 81"/>
            <p:cNvSpPr txBox="1"/>
            <p:nvPr/>
          </p:nvSpPr>
          <p:spPr>
            <a:xfrm>
              <a:off x="1588277" y="1721592"/>
              <a:ext cx="1308844" cy="615553"/>
            </a:xfrm>
            <a:prstGeom prst="rect">
              <a:avLst/>
            </a:prstGeom>
            <a:noFill/>
          </p:spPr>
          <p:txBody>
            <a:bodyPr wrap="none" lIns="0" tIns="0" rIns="0" bIns="0" rtlCol="0" anchor="ctr">
              <a:spAutoFit/>
            </a:bodyPr>
            <a:lstStyle/>
            <a:p>
              <a:pPr algn="ctr"/>
              <a:r>
                <a:rPr lang="en-US" sz="2000" i="1" dirty="0" smtClean="0">
                  <a:latin typeface="+mn-lt"/>
                </a:rPr>
                <a:t>local DNS</a:t>
              </a:r>
              <a:br>
                <a:rPr lang="en-US" sz="2000" i="1" dirty="0" smtClean="0">
                  <a:latin typeface="+mn-lt"/>
                </a:rPr>
              </a:br>
              <a:r>
                <a:rPr lang="en-US" sz="2000" i="1" dirty="0" smtClean="0">
                  <a:latin typeface="+mn-lt"/>
                </a:rPr>
                <a:t>server</a:t>
              </a:r>
              <a:endParaRPr lang="en-US" sz="2000" i="1" dirty="0">
                <a:latin typeface="+mn-lt"/>
              </a:endParaRPr>
            </a:p>
          </p:txBody>
        </p:sp>
        <p:sp>
          <p:nvSpPr>
            <p:cNvPr id="83" name="TextBox 82"/>
            <p:cNvSpPr txBox="1"/>
            <p:nvPr/>
          </p:nvSpPr>
          <p:spPr>
            <a:xfrm>
              <a:off x="3473372" y="1721592"/>
              <a:ext cx="1246603" cy="615553"/>
            </a:xfrm>
            <a:prstGeom prst="rect">
              <a:avLst/>
            </a:prstGeom>
            <a:noFill/>
          </p:spPr>
          <p:txBody>
            <a:bodyPr wrap="none" lIns="0" tIns="0" rIns="0" bIns="0" rtlCol="0" anchor="ctr">
              <a:spAutoFit/>
            </a:bodyPr>
            <a:lstStyle/>
            <a:p>
              <a:pPr algn="ctr"/>
              <a:r>
                <a:rPr lang="en-US" sz="2000" i="1" dirty="0" smtClean="0">
                  <a:latin typeface="+mn-lt"/>
                </a:rPr>
                <a:t>root DNS</a:t>
              </a:r>
              <a:br>
                <a:rPr lang="en-US" sz="2000" i="1" dirty="0" smtClean="0">
                  <a:latin typeface="+mn-lt"/>
                </a:rPr>
              </a:br>
              <a:r>
                <a:rPr lang="en-US" sz="2000" i="1" dirty="0" smtClean="0">
                  <a:latin typeface="+mn-lt"/>
                </a:rPr>
                <a:t>server</a:t>
              </a:r>
              <a:endParaRPr lang="en-US" sz="2000" i="1" dirty="0">
                <a:latin typeface="+mn-lt"/>
              </a:endParaRPr>
            </a:p>
          </p:txBody>
        </p:sp>
        <p:sp>
          <p:nvSpPr>
            <p:cNvPr id="90" name="TextBox 89"/>
            <p:cNvSpPr txBox="1"/>
            <p:nvPr/>
          </p:nvSpPr>
          <p:spPr>
            <a:xfrm>
              <a:off x="5272181" y="1721592"/>
              <a:ext cx="1356934" cy="615553"/>
            </a:xfrm>
            <a:prstGeom prst="rect">
              <a:avLst/>
            </a:prstGeom>
            <a:noFill/>
          </p:spPr>
          <p:txBody>
            <a:bodyPr wrap="none" lIns="0" tIns="0" rIns="0" bIns="0" rtlCol="0" anchor="ctr">
              <a:spAutoFit/>
            </a:bodyPr>
            <a:lstStyle/>
            <a:p>
              <a:pPr algn="ctr"/>
              <a:r>
                <a:rPr lang="en-US" sz="2000" i="1" dirty="0" smtClean="0">
                  <a:latin typeface="+mn-lt"/>
                </a:rPr>
                <a:t>.com DNS</a:t>
              </a:r>
              <a:br>
                <a:rPr lang="en-US" sz="2000" i="1" dirty="0" smtClean="0">
                  <a:latin typeface="+mn-lt"/>
                </a:rPr>
              </a:br>
              <a:r>
                <a:rPr lang="en-US" sz="2000" i="1" dirty="0" smtClean="0">
                  <a:latin typeface="+mn-lt"/>
                </a:rPr>
                <a:t>server</a:t>
              </a:r>
              <a:endParaRPr lang="en-US" sz="2000" i="1" dirty="0">
                <a:latin typeface="+mn-lt"/>
              </a:endParaRPr>
            </a:p>
          </p:txBody>
        </p:sp>
        <p:sp>
          <p:nvSpPr>
            <p:cNvPr id="117" name="TextBox 116"/>
            <p:cNvSpPr txBox="1"/>
            <p:nvPr/>
          </p:nvSpPr>
          <p:spPr>
            <a:xfrm>
              <a:off x="7041004" y="1721592"/>
              <a:ext cx="1502582" cy="615553"/>
            </a:xfrm>
            <a:prstGeom prst="rect">
              <a:avLst/>
            </a:prstGeom>
            <a:noFill/>
          </p:spPr>
          <p:txBody>
            <a:bodyPr wrap="none" lIns="0" tIns="0" rIns="0" bIns="0" rtlCol="0" anchor="ctr">
              <a:spAutoFit/>
            </a:bodyPr>
            <a:lstStyle/>
            <a:p>
              <a:pPr algn="ctr"/>
              <a:r>
                <a:rPr lang="en-US" sz="2000" i="1" dirty="0" smtClean="0">
                  <a:latin typeface="+mn-lt"/>
                </a:rPr>
                <a:t>target DNS</a:t>
              </a:r>
              <a:br>
                <a:rPr lang="en-US" sz="2000" i="1" dirty="0" smtClean="0">
                  <a:latin typeface="+mn-lt"/>
                </a:rPr>
              </a:br>
              <a:r>
                <a:rPr lang="en-US" sz="2000" i="1" dirty="0" smtClean="0">
                  <a:latin typeface="+mn-lt"/>
                </a:rPr>
                <a:t>server</a:t>
              </a:r>
              <a:endParaRPr lang="en-US" sz="2000" i="1" dirty="0">
                <a:latin typeface="+mn-lt"/>
              </a:endParaRPr>
            </a:p>
          </p:txBody>
        </p:sp>
        <p:grpSp>
          <p:nvGrpSpPr>
            <p:cNvPr id="2" name="Group 1"/>
            <p:cNvGrpSpPr/>
            <p:nvPr/>
          </p:nvGrpSpPr>
          <p:grpSpPr>
            <a:xfrm>
              <a:off x="396741" y="2514126"/>
              <a:ext cx="9294834" cy="5044044"/>
              <a:chOff x="803631" y="2267526"/>
              <a:chExt cx="8936441" cy="4825343"/>
            </a:xfrm>
          </p:grpSpPr>
          <p:cxnSp>
            <p:nvCxnSpPr>
              <p:cNvPr id="30" name="Straight Arrow Connector 29"/>
              <p:cNvCxnSpPr/>
              <p:nvPr/>
            </p:nvCxnSpPr>
            <p:spPr bwMode="auto">
              <a:xfrm rot="5400000">
                <a:off x="-1608351" y="4679508"/>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Straight Arrow Connector 30"/>
              <p:cNvCxnSpPr/>
              <p:nvPr/>
            </p:nvCxnSpPr>
            <p:spPr bwMode="auto">
              <a:xfrm rot="5400000">
                <a:off x="178661" y="4679508"/>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4" name="Straight Arrow Connector 83"/>
              <p:cNvCxnSpPr/>
              <p:nvPr/>
            </p:nvCxnSpPr>
            <p:spPr bwMode="auto">
              <a:xfrm rot="5400000">
                <a:off x="5539697" y="4679508"/>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7" name="Straight Arrow Connector 86"/>
              <p:cNvCxnSpPr/>
              <p:nvPr/>
            </p:nvCxnSpPr>
            <p:spPr bwMode="auto">
              <a:xfrm rot="5400000">
                <a:off x="3752685" y="4679508"/>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9" name="Straight Arrow Connector 88"/>
              <p:cNvCxnSpPr/>
              <p:nvPr/>
            </p:nvCxnSpPr>
            <p:spPr bwMode="auto">
              <a:xfrm rot="5400000">
                <a:off x="1965673" y="4679508"/>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28" name="Straight Arrow Connector 127"/>
              <p:cNvCxnSpPr/>
              <p:nvPr/>
            </p:nvCxnSpPr>
            <p:spPr bwMode="auto">
              <a:xfrm rot="5400000">
                <a:off x="7326711" y="4679508"/>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
          <p:nvSpPr>
            <p:cNvPr id="129" name="TextBox 128"/>
            <p:cNvSpPr txBox="1"/>
            <p:nvPr/>
          </p:nvSpPr>
          <p:spPr>
            <a:xfrm>
              <a:off x="8990712" y="1413815"/>
              <a:ext cx="1039840" cy="923330"/>
            </a:xfrm>
            <a:prstGeom prst="rect">
              <a:avLst/>
            </a:prstGeom>
            <a:noFill/>
          </p:spPr>
          <p:txBody>
            <a:bodyPr wrap="none" lIns="0" tIns="0" rIns="0" bIns="0" rtlCol="0" anchor="ctr">
              <a:spAutoFit/>
            </a:bodyPr>
            <a:lstStyle/>
            <a:p>
              <a:pPr algn="ctr"/>
              <a:r>
                <a:rPr lang="en-US" sz="2000" i="1" dirty="0" smtClean="0">
                  <a:latin typeface="+mn-lt"/>
                </a:rPr>
                <a:t>target </a:t>
              </a:r>
              <a:br>
                <a:rPr lang="en-US" sz="2000" i="1" dirty="0" smtClean="0">
                  <a:latin typeface="+mn-lt"/>
                </a:rPr>
              </a:br>
              <a:r>
                <a:rPr lang="en-US" sz="2000" i="1" dirty="0" smtClean="0">
                  <a:latin typeface="+mn-lt"/>
                </a:rPr>
                <a:t>content</a:t>
              </a:r>
              <a:br>
                <a:rPr lang="en-US" sz="2000" i="1" dirty="0" smtClean="0">
                  <a:latin typeface="+mn-lt"/>
                </a:rPr>
              </a:br>
              <a:r>
                <a:rPr lang="en-US" sz="2000" i="1" dirty="0" smtClean="0">
                  <a:latin typeface="+mn-lt"/>
                </a:rPr>
                <a:t>server</a:t>
              </a:r>
              <a:endParaRPr lang="en-US" sz="2000" i="1" dirty="0">
                <a:latin typeface="+mn-lt"/>
              </a:endParaRPr>
            </a:p>
          </p:txBody>
        </p:sp>
      </p:grpSp>
      <p:grpSp>
        <p:nvGrpSpPr>
          <p:cNvPr id="7" name="Group 6"/>
          <p:cNvGrpSpPr/>
          <p:nvPr/>
        </p:nvGrpSpPr>
        <p:grpSpPr>
          <a:xfrm>
            <a:off x="397422" y="2472857"/>
            <a:ext cx="3725316" cy="1345881"/>
            <a:chOff x="397422" y="2472857"/>
            <a:chExt cx="3725316" cy="1345881"/>
          </a:xfrm>
        </p:grpSpPr>
        <p:cxnSp>
          <p:nvCxnSpPr>
            <p:cNvPr id="32" name="Straight Arrow Connector 31"/>
            <p:cNvCxnSpPr/>
            <p:nvPr/>
          </p:nvCxnSpPr>
          <p:spPr bwMode="auto">
            <a:xfrm>
              <a:off x="397422" y="2705026"/>
              <a:ext cx="1859013" cy="180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3" name="TextBox 32"/>
            <p:cNvSpPr txBox="1"/>
            <p:nvPr/>
          </p:nvSpPr>
          <p:spPr>
            <a:xfrm>
              <a:off x="474699" y="2472857"/>
              <a:ext cx="2691041" cy="246221"/>
            </a:xfrm>
            <a:prstGeom prst="rect">
              <a:avLst/>
            </a:prstGeom>
            <a:noFill/>
          </p:spPr>
          <p:txBody>
            <a:bodyPr wrap="none" lIns="0" tIns="0" rIns="0" bIns="0" rtlCol="0" anchor="ctr">
              <a:spAutoFit/>
            </a:bodyPr>
            <a:lstStyle/>
            <a:p>
              <a:pPr algn="ctr"/>
              <a:r>
                <a:rPr lang="en-US" sz="1600" dirty="0" smtClean="0">
                  <a:latin typeface="+mn-lt"/>
                </a:rPr>
                <a:t>r-query(</a:t>
              </a:r>
              <a:r>
                <a:rPr lang="en-US" sz="1600" dirty="0" err="1" smtClean="0">
                  <a:latin typeface="+mn-lt"/>
                </a:rPr>
                <a:t>shop.target.com</a:t>
              </a:r>
              <a:r>
                <a:rPr lang="en-US" sz="1600" dirty="0" smtClean="0">
                  <a:latin typeface="+mn-lt"/>
                </a:rPr>
                <a:t>)</a:t>
              </a:r>
              <a:endParaRPr lang="en-US" sz="1600" dirty="0">
                <a:latin typeface="+mn-lt"/>
              </a:endParaRPr>
            </a:p>
          </p:txBody>
        </p:sp>
        <p:cxnSp>
          <p:nvCxnSpPr>
            <p:cNvPr id="34" name="Straight Arrow Connector 33"/>
            <p:cNvCxnSpPr/>
            <p:nvPr/>
          </p:nvCxnSpPr>
          <p:spPr bwMode="auto">
            <a:xfrm flipH="1">
              <a:off x="2276595" y="3242738"/>
              <a:ext cx="1829378" cy="2098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35" name="Straight Arrow Connector 134"/>
            <p:cNvCxnSpPr/>
            <p:nvPr/>
          </p:nvCxnSpPr>
          <p:spPr bwMode="auto">
            <a:xfrm>
              <a:off x="2263725" y="2968394"/>
              <a:ext cx="1859013" cy="180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43" name="TextBox 142"/>
            <p:cNvSpPr txBox="1"/>
            <p:nvPr/>
          </p:nvSpPr>
          <p:spPr>
            <a:xfrm>
              <a:off x="2718559" y="2766824"/>
              <a:ext cx="1074012" cy="246221"/>
            </a:xfrm>
            <a:prstGeom prst="rect">
              <a:avLst/>
            </a:prstGeom>
            <a:noFill/>
          </p:spPr>
          <p:txBody>
            <a:bodyPr wrap="none" lIns="0" tIns="0" rIns="0" bIns="0" rtlCol="0" anchor="ctr">
              <a:spAutoFit/>
            </a:bodyPr>
            <a:lstStyle/>
            <a:p>
              <a:pPr algn="ctr"/>
              <a:r>
                <a:rPr lang="en-US" sz="1600" dirty="0" err="1" smtClean="0">
                  <a:latin typeface="+mn-lt"/>
                </a:rPr>
                <a:t>i</a:t>
              </a:r>
              <a:r>
                <a:rPr lang="en-US" sz="1600" dirty="0" smtClean="0">
                  <a:latin typeface="+mn-lt"/>
                </a:rPr>
                <a:t>-query(..)</a:t>
              </a:r>
              <a:endParaRPr lang="en-US" sz="1600" dirty="0">
                <a:latin typeface="+mn-lt"/>
              </a:endParaRPr>
            </a:p>
          </p:txBody>
        </p:sp>
        <p:sp>
          <p:nvSpPr>
            <p:cNvPr id="144" name="TextBox 143"/>
            <p:cNvSpPr txBox="1"/>
            <p:nvPr/>
          </p:nvSpPr>
          <p:spPr>
            <a:xfrm>
              <a:off x="2407878" y="3326295"/>
              <a:ext cx="1605608" cy="492443"/>
            </a:xfrm>
            <a:prstGeom prst="rect">
              <a:avLst/>
            </a:prstGeom>
            <a:noFill/>
          </p:spPr>
          <p:txBody>
            <a:bodyPr wrap="none" lIns="0" tIns="0" rIns="0" bIns="0" rtlCol="0" anchor="ctr">
              <a:spAutoFit/>
            </a:bodyPr>
            <a:lstStyle/>
            <a:p>
              <a:pPr algn="ctr"/>
              <a:r>
                <a:rPr lang="en-US" sz="1600" dirty="0" smtClean="0">
                  <a:latin typeface="+mn-lt"/>
                </a:rPr>
                <a:t>reply </a:t>
              </a:r>
              <a:br>
                <a:rPr lang="en-US" sz="1600" dirty="0" smtClean="0">
                  <a:latin typeface="+mn-lt"/>
                </a:rPr>
              </a:br>
              <a:r>
                <a:rPr lang="en-US" sz="1600" dirty="0" smtClean="0">
                  <a:latin typeface="+mn-lt"/>
                </a:rPr>
                <a:t>(.com=1.2.3.4)</a:t>
              </a:r>
              <a:endParaRPr lang="en-US" sz="1600" dirty="0">
                <a:latin typeface="+mn-lt"/>
              </a:endParaRPr>
            </a:p>
          </p:txBody>
        </p:sp>
      </p:grpSp>
      <p:grpSp>
        <p:nvGrpSpPr>
          <p:cNvPr id="8" name="Group 7"/>
          <p:cNvGrpSpPr/>
          <p:nvPr/>
        </p:nvGrpSpPr>
        <p:grpSpPr>
          <a:xfrm>
            <a:off x="2268162" y="3732993"/>
            <a:ext cx="3724341" cy="842493"/>
            <a:chOff x="2268162" y="3622023"/>
            <a:chExt cx="1859013" cy="842493"/>
          </a:xfrm>
        </p:grpSpPr>
        <p:cxnSp>
          <p:nvCxnSpPr>
            <p:cNvPr id="147" name="Straight Arrow Connector 146"/>
            <p:cNvCxnSpPr/>
            <p:nvPr/>
          </p:nvCxnSpPr>
          <p:spPr bwMode="auto">
            <a:xfrm flipH="1">
              <a:off x="2274878" y="4073277"/>
              <a:ext cx="1829378" cy="2098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48" name="Straight Arrow Connector 147"/>
            <p:cNvCxnSpPr/>
            <p:nvPr/>
          </p:nvCxnSpPr>
          <p:spPr bwMode="auto">
            <a:xfrm>
              <a:off x="2268162" y="3798933"/>
              <a:ext cx="1859013" cy="180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49" name="TextBox 148"/>
            <p:cNvSpPr txBox="1"/>
            <p:nvPr/>
          </p:nvSpPr>
          <p:spPr>
            <a:xfrm>
              <a:off x="3234181" y="3622023"/>
              <a:ext cx="536095" cy="246221"/>
            </a:xfrm>
            <a:prstGeom prst="rect">
              <a:avLst/>
            </a:prstGeom>
            <a:noFill/>
          </p:spPr>
          <p:txBody>
            <a:bodyPr wrap="none" lIns="0" tIns="0" rIns="0" bIns="0" rtlCol="0" anchor="ctr">
              <a:spAutoFit/>
            </a:bodyPr>
            <a:lstStyle/>
            <a:p>
              <a:pPr algn="ctr"/>
              <a:r>
                <a:rPr lang="en-US" sz="1600" dirty="0" err="1" smtClean="0">
                  <a:latin typeface="+mn-lt"/>
                </a:rPr>
                <a:t>i</a:t>
              </a:r>
              <a:r>
                <a:rPr lang="en-US" sz="1600" dirty="0" smtClean="0">
                  <a:latin typeface="+mn-lt"/>
                </a:rPr>
                <a:t>-query(..)</a:t>
              </a:r>
              <a:endParaRPr lang="en-US" sz="1600" dirty="0">
                <a:latin typeface="+mn-lt"/>
              </a:endParaRPr>
            </a:p>
          </p:txBody>
        </p:sp>
        <p:sp>
          <p:nvSpPr>
            <p:cNvPr id="151" name="TextBox 150"/>
            <p:cNvSpPr txBox="1"/>
            <p:nvPr/>
          </p:nvSpPr>
          <p:spPr>
            <a:xfrm>
              <a:off x="2647212" y="4218295"/>
              <a:ext cx="1394298" cy="246221"/>
            </a:xfrm>
            <a:prstGeom prst="rect">
              <a:avLst/>
            </a:prstGeom>
            <a:noFill/>
          </p:spPr>
          <p:txBody>
            <a:bodyPr wrap="none" lIns="0" tIns="0" rIns="0" bIns="0" rtlCol="0" anchor="ctr">
              <a:spAutoFit/>
            </a:bodyPr>
            <a:lstStyle/>
            <a:p>
              <a:pPr algn="ctr"/>
              <a:r>
                <a:rPr lang="en-US" sz="1600" dirty="0" smtClean="0">
                  <a:latin typeface="+mn-lt"/>
                </a:rPr>
                <a:t>reply (</a:t>
              </a:r>
              <a:r>
                <a:rPr lang="en-US" sz="1600" dirty="0" err="1" smtClean="0">
                  <a:latin typeface="+mn-lt"/>
                </a:rPr>
                <a:t>target.com</a:t>
              </a:r>
              <a:r>
                <a:rPr lang="en-US" sz="1600" dirty="0" smtClean="0">
                  <a:latin typeface="+mn-lt"/>
                </a:rPr>
                <a:t>=2.3.4.5)</a:t>
              </a:r>
              <a:endParaRPr lang="en-US" sz="1600" dirty="0">
                <a:latin typeface="+mn-lt"/>
              </a:endParaRPr>
            </a:p>
          </p:txBody>
        </p:sp>
      </p:grpSp>
      <p:grpSp>
        <p:nvGrpSpPr>
          <p:cNvPr id="9" name="Group 8"/>
          <p:cNvGrpSpPr/>
          <p:nvPr/>
        </p:nvGrpSpPr>
        <p:grpSpPr>
          <a:xfrm>
            <a:off x="388770" y="4612853"/>
            <a:ext cx="7465598" cy="1298325"/>
            <a:chOff x="388770" y="4612853"/>
            <a:chExt cx="7465598" cy="1298325"/>
          </a:xfrm>
        </p:grpSpPr>
        <p:cxnSp>
          <p:nvCxnSpPr>
            <p:cNvPr id="42" name="Straight Arrow Connector 41"/>
            <p:cNvCxnSpPr/>
            <p:nvPr/>
          </p:nvCxnSpPr>
          <p:spPr bwMode="auto">
            <a:xfrm flipH="1">
              <a:off x="388770" y="5474436"/>
              <a:ext cx="1855335" cy="139570"/>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152" name="Group 151"/>
            <p:cNvGrpSpPr/>
            <p:nvPr/>
          </p:nvGrpSpPr>
          <p:grpSpPr>
            <a:xfrm>
              <a:off x="2247938" y="4612853"/>
              <a:ext cx="5606430" cy="1298325"/>
              <a:chOff x="2268162" y="3597363"/>
              <a:chExt cx="1859013" cy="1298325"/>
            </a:xfrm>
          </p:grpSpPr>
          <p:cxnSp>
            <p:nvCxnSpPr>
              <p:cNvPr id="153" name="Straight Arrow Connector 152"/>
              <p:cNvCxnSpPr/>
              <p:nvPr/>
            </p:nvCxnSpPr>
            <p:spPr bwMode="auto">
              <a:xfrm flipH="1">
                <a:off x="2274878" y="4101378"/>
                <a:ext cx="1848209" cy="181767"/>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4" name="Straight Arrow Connector 153"/>
              <p:cNvCxnSpPr/>
              <p:nvPr/>
            </p:nvCxnSpPr>
            <p:spPr bwMode="auto">
              <a:xfrm>
                <a:off x="2268162" y="3798933"/>
                <a:ext cx="1859013" cy="180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5" name="TextBox 154"/>
              <p:cNvSpPr txBox="1"/>
              <p:nvPr/>
            </p:nvSpPr>
            <p:spPr>
              <a:xfrm>
                <a:off x="3028788" y="3597363"/>
                <a:ext cx="356127" cy="246221"/>
              </a:xfrm>
              <a:prstGeom prst="rect">
                <a:avLst/>
              </a:prstGeom>
              <a:noFill/>
            </p:spPr>
            <p:txBody>
              <a:bodyPr wrap="none" lIns="0" tIns="0" rIns="0" bIns="0" rtlCol="0" anchor="ctr">
                <a:spAutoFit/>
              </a:bodyPr>
              <a:lstStyle/>
              <a:p>
                <a:pPr algn="ctr"/>
                <a:r>
                  <a:rPr lang="en-US" sz="1600" dirty="0" err="1" smtClean="0">
                    <a:latin typeface="+mn-lt"/>
                  </a:rPr>
                  <a:t>i</a:t>
                </a:r>
                <a:r>
                  <a:rPr lang="en-US" sz="1600" dirty="0" smtClean="0">
                    <a:latin typeface="+mn-lt"/>
                  </a:rPr>
                  <a:t>-query(..)</a:t>
                </a:r>
                <a:endParaRPr lang="en-US" sz="1600" dirty="0">
                  <a:latin typeface="+mn-lt"/>
                </a:endParaRPr>
              </a:p>
            </p:txBody>
          </p:sp>
          <p:sp>
            <p:nvSpPr>
              <p:cNvPr id="156" name="TextBox 155"/>
              <p:cNvSpPr txBox="1"/>
              <p:nvPr/>
            </p:nvSpPr>
            <p:spPr>
              <a:xfrm>
                <a:off x="2899047" y="4157024"/>
                <a:ext cx="591264" cy="738664"/>
              </a:xfrm>
              <a:prstGeom prst="rect">
                <a:avLst/>
              </a:prstGeom>
              <a:noFill/>
            </p:spPr>
            <p:txBody>
              <a:bodyPr wrap="none" lIns="0" tIns="0" rIns="0" bIns="0" rtlCol="0" anchor="ctr">
                <a:spAutoFit/>
              </a:bodyPr>
              <a:lstStyle/>
              <a:p>
                <a:pPr algn="ctr"/>
                <a:r>
                  <a:rPr lang="en-US" sz="1600" dirty="0" smtClean="0">
                    <a:latin typeface="+mn-lt"/>
                  </a:rPr>
                  <a:t>reply </a:t>
                </a:r>
                <a:br>
                  <a:rPr lang="en-US" sz="1600" dirty="0" smtClean="0">
                    <a:latin typeface="+mn-lt"/>
                  </a:rPr>
                </a:br>
                <a:r>
                  <a:rPr lang="en-US" sz="1600" dirty="0" smtClean="0">
                    <a:latin typeface="+mn-lt"/>
                  </a:rPr>
                  <a:t>(</a:t>
                </a:r>
                <a:r>
                  <a:rPr lang="en-US" sz="1600" dirty="0" err="1" smtClean="0">
                    <a:latin typeface="+mn-lt"/>
                  </a:rPr>
                  <a:t>shop.target.com</a:t>
                </a:r>
                <a:r>
                  <a:rPr lang="en-US" sz="1600" dirty="0" smtClean="0">
                    <a:latin typeface="+mn-lt"/>
                  </a:rPr>
                  <a:t/>
                </a:r>
                <a:br>
                  <a:rPr lang="en-US" sz="1600" dirty="0" smtClean="0">
                    <a:latin typeface="+mn-lt"/>
                  </a:rPr>
                </a:br>
                <a:r>
                  <a:rPr lang="en-US" sz="1600" dirty="0" smtClean="0">
                    <a:latin typeface="+mn-lt"/>
                  </a:rPr>
                  <a:t>    =2.3.4.13)</a:t>
                </a:r>
                <a:endParaRPr lang="en-US" sz="1600" dirty="0">
                  <a:latin typeface="+mn-lt"/>
                </a:endParaRPr>
              </a:p>
            </p:txBody>
          </p:sp>
        </p:grpSp>
        <p:sp>
          <p:nvSpPr>
            <p:cNvPr id="165" name="TextBox 164"/>
            <p:cNvSpPr txBox="1"/>
            <p:nvPr/>
          </p:nvSpPr>
          <p:spPr>
            <a:xfrm>
              <a:off x="547158" y="5558803"/>
              <a:ext cx="1649991" cy="246221"/>
            </a:xfrm>
            <a:prstGeom prst="rect">
              <a:avLst/>
            </a:prstGeom>
            <a:noFill/>
          </p:spPr>
          <p:txBody>
            <a:bodyPr wrap="none" lIns="0" tIns="0" rIns="0" bIns="0" rtlCol="0" anchor="ctr">
              <a:spAutoFit/>
            </a:bodyPr>
            <a:lstStyle/>
            <a:p>
              <a:pPr algn="ctr"/>
              <a:r>
                <a:rPr lang="en-US" sz="1600" dirty="0" smtClean="0">
                  <a:latin typeface="+mn-lt"/>
                </a:rPr>
                <a:t>reply (2.3.4.13)</a:t>
              </a:r>
              <a:endParaRPr lang="en-US" sz="1600" dirty="0">
                <a:latin typeface="+mn-lt"/>
              </a:endParaRPr>
            </a:p>
          </p:txBody>
        </p:sp>
      </p:grpSp>
      <p:grpSp>
        <p:nvGrpSpPr>
          <p:cNvPr id="12" name="Group 11"/>
          <p:cNvGrpSpPr/>
          <p:nvPr/>
        </p:nvGrpSpPr>
        <p:grpSpPr>
          <a:xfrm>
            <a:off x="420518" y="5961245"/>
            <a:ext cx="9277946" cy="1532973"/>
            <a:chOff x="420518" y="5961245"/>
            <a:chExt cx="9277946" cy="1532973"/>
          </a:xfrm>
        </p:grpSpPr>
        <p:grpSp>
          <p:nvGrpSpPr>
            <p:cNvPr id="11" name="Group 10"/>
            <p:cNvGrpSpPr/>
            <p:nvPr/>
          </p:nvGrpSpPr>
          <p:grpSpPr>
            <a:xfrm>
              <a:off x="420518" y="5961245"/>
              <a:ext cx="9271056" cy="1532973"/>
              <a:chOff x="420518" y="5961245"/>
              <a:chExt cx="9271056" cy="1532973"/>
            </a:xfrm>
          </p:grpSpPr>
          <p:cxnSp>
            <p:nvCxnSpPr>
              <p:cNvPr id="159" name="Straight Arrow Connector 158"/>
              <p:cNvCxnSpPr/>
              <p:nvPr/>
            </p:nvCxnSpPr>
            <p:spPr bwMode="auto">
              <a:xfrm>
                <a:off x="427497" y="6162815"/>
                <a:ext cx="9264077" cy="180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60" name="TextBox 159"/>
              <p:cNvSpPr txBox="1"/>
              <p:nvPr/>
            </p:nvSpPr>
            <p:spPr>
              <a:xfrm>
                <a:off x="4724688" y="5961245"/>
                <a:ext cx="822439" cy="246221"/>
              </a:xfrm>
              <a:prstGeom prst="rect">
                <a:avLst/>
              </a:prstGeom>
              <a:noFill/>
            </p:spPr>
            <p:txBody>
              <a:bodyPr wrap="none" lIns="0" tIns="0" rIns="0" bIns="0" rtlCol="0" anchor="ctr">
                <a:spAutoFit/>
              </a:bodyPr>
              <a:lstStyle/>
              <a:p>
                <a:pPr algn="ctr"/>
                <a:r>
                  <a:rPr lang="en-US" sz="1600" dirty="0" smtClean="0">
                    <a:latin typeface="+mn-lt"/>
                  </a:rPr>
                  <a:t>http get</a:t>
                </a:r>
                <a:endParaRPr lang="en-US" sz="1600" dirty="0">
                  <a:latin typeface="+mn-lt"/>
                </a:endParaRPr>
              </a:p>
            </p:txBody>
          </p:sp>
          <p:sp>
            <p:nvSpPr>
              <p:cNvPr id="161" name="TextBox 160"/>
              <p:cNvSpPr txBox="1"/>
              <p:nvPr/>
            </p:nvSpPr>
            <p:spPr>
              <a:xfrm>
                <a:off x="4623343" y="7247997"/>
                <a:ext cx="775052" cy="246221"/>
              </a:xfrm>
              <a:prstGeom prst="rect">
                <a:avLst/>
              </a:prstGeom>
              <a:noFill/>
            </p:spPr>
            <p:txBody>
              <a:bodyPr wrap="none" lIns="0" tIns="0" rIns="0" bIns="0" rtlCol="0" anchor="ctr">
                <a:spAutoFit/>
              </a:bodyPr>
              <a:lstStyle/>
              <a:p>
                <a:pPr algn="ctr"/>
                <a:r>
                  <a:rPr lang="en-US" sz="1600" dirty="0" smtClean="0">
                    <a:latin typeface="+mn-lt"/>
                  </a:rPr>
                  <a:t>content</a:t>
                </a:r>
                <a:endParaRPr lang="en-US" sz="1600" dirty="0">
                  <a:latin typeface="+mn-lt"/>
                </a:endParaRPr>
              </a:p>
            </p:txBody>
          </p:sp>
          <p:grpSp>
            <p:nvGrpSpPr>
              <p:cNvPr id="10" name="Group 9"/>
              <p:cNvGrpSpPr/>
              <p:nvPr/>
            </p:nvGrpSpPr>
            <p:grpSpPr>
              <a:xfrm>
                <a:off x="420518" y="6486479"/>
                <a:ext cx="9246397" cy="839686"/>
                <a:chOff x="420518" y="6264539"/>
                <a:chExt cx="9116396" cy="839686"/>
              </a:xfrm>
            </p:grpSpPr>
            <p:cxnSp>
              <p:nvCxnSpPr>
                <p:cNvPr id="158" name="Straight Arrow Connector 157"/>
                <p:cNvCxnSpPr/>
                <p:nvPr/>
              </p:nvCxnSpPr>
              <p:spPr bwMode="auto">
                <a:xfrm flipH="1">
                  <a:off x="420518" y="6264539"/>
                  <a:ext cx="9116396" cy="2098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64" name="Straight Arrow Connector 163"/>
                <p:cNvCxnSpPr/>
                <p:nvPr/>
              </p:nvCxnSpPr>
              <p:spPr bwMode="auto">
                <a:xfrm flipH="1">
                  <a:off x="420518" y="6894357"/>
                  <a:ext cx="9116396" cy="2098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grpSp>
        <p:cxnSp>
          <p:nvCxnSpPr>
            <p:cNvPr id="51" name="Straight Arrow Connector 50"/>
            <p:cNvCxnSpPr/>
            <p:nvPr/>
          </p:nvCxnSpPr>
          <p:spPr bwMode="auto">
            <a:xfrm>
              <a:off x="434387" y="6804710"/>
              <a:ext cx="9264077" cy="180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Tree>
    <p:extLst>
      <p:ext uri="{BB962C8B-B14F-4D97-AF65-F5344CB8AC3E}">
        <p14:creationId xmlns:p14="http://schemas.microsoft.com/office/powerpoint/2010/main" xmlns="" val="2245491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Caching of DNS Responses</a:t>
            </a:r>
            <a:endParaRPr lang="en-US" dirty="0"/>
          </a:p>
        </p:txBody>
      </p:sp>
      <p:sp>
        <p:nvSpPr>
          <p:cNvPr id="3" name="Content Placeholder 2"/>
          <p:cNvSpPr>
            <a:spLocks noGrp="1"/>
          </p:cNvSpPr>
          <p:nvPr>
            <p:ph idx="1"/>
          </p:nvPr>
        </p:nvSpPr>
        <p:spPr>
          <a:xfrm>
            <a:off x="14288" y="1935779"/>
            <a:ext cx="10044112" cy="5836621"/>
          </a:xfrm>
        </p:spPr>
        <p:txBody>
          <a:bodyPr>
            <a:normAutofit fontScale="92500" lnSpcReduction="10000"/>
          </a:bodyPr>
          <a:lstStyle/>
          <a:p>
            <a:pPr>
              <a:lnSpc>
                <a:spcPct val="110000"/>
              </a:lnSpc>
            </a:pPr>
            <a:r>
              <a:rPr lang="en-US" dirty="0" smtClean="0"/>
              <a:t>DNS servers can be configured to cache responses, to reduce time for future queries</a:t>
            </a:r>
          </a:p>
          <a:p>
            <a:pPr>
              <a:lnSpc>
                <a:spcPct val="110000"/>
              </a:lnSpc>
            </a:pPr>
            <a:r>
              <a:rPr lang="en-US" dirty="0" smtClean="0"/>
              <a:t>In previous example, local DNS server ends up with several mappings in its cache</a:t>
            </a:r>
          </a:p>
          <a:p>
            <a:pPr lvl="1">
              <a:lnSpc>
                <a:spcPct val="110000"/>
              </a:lnSpc>
            </a:pPr>
            <a:r>
              <a:rPr lang="en-US" dirty="0" smtClean="0"/>
              <a:t>.com =&gt; 1.2.3.4</a:t>
            </a:r>
          </a:p>
          <a:p>
            <a:pPr lvl="1">
              <a:lnSpc>
                <a:spcPct val="110000"/>
              </a:lnSpc>
            </a:pPr>
            <a:r>
              <a:rPr lang="en-US" dirty="0" err="1" smtClean="0"/>
              <a:t>target.com</a:t>
            </a:r>
            <a:r>
              <a:rPr lang="en-US" dirty="0" smtClean="0"/>
              <a:t> =&gt; 2.3.4.5</a:t>
            </a:r>
          </a:p>
          <a:p>
            <a:pPr lvl="1">
              <a:lnSpc>
                <a:spcPct val="110000"/>
              </a:lnSpc>
            </a:pPr>
            <a:r>
              <a:rPr lang="en-US" dirty="0" err="1" smtClean="0"/>
              <a:t>shop.target.com</a:t>
            </a:r>
            <a:r>
              <a:rPr lang="en-US" dirty="0" smtClean="0"/>
              <a:t> =&gt; 2.3.4.13</a:t>
            </a:r>
          </a:p>
          <a:p>
            <a:pPr>
              <a:lnSpc>
                <a:spcPct val="110000"/>
              </a:lnSpc>
            </a:pPr>
            <a:r>
              <a:rPr lang="en-US" dirty="0" smtClean="0"/>
              <a:t>So, no query needed to find that web page again</a:t>
            </a:r>
          </a:p>
          <a:p>
            <a:pPr lvl="1">
              <a:lnSpc>
                <a:spcPct val="110000"/>
              </a:lnSpc>
            </a:pPr>
            <a:r>
              <a:rPr lang="en-US" dirty="0" smtClean="0"/>
              <a:t>and only one query to find a different page at </a:t>
            </a:r>
            <a:r>
              <a:rPr lang="en-US" dirty="0" err="1" smtClean="0"/>
              <a:t>target.com</a:t>
            </a:r>
            <a:endParaRPr lang="en-US" dirty="0" smtClean="0"/>
          </a:p>
          <a:p>
            <a:pPr lvl="1">
              <a:lnSpc>
                <a:spcPct val="110000"/>
              </a:lnSpc>
            </a:pPr>
            <a:r>
              <a:rPr lang="en-US" dirty="0"/>
              <a:t>o</a:t>
            </a:r>
            <a:r>
              <a:rPr lang="en-US" dirty="0" smtClean="0"/>
              <a:t>nly two queries to find another .com location</a:t>
            </a:r>
          </a:p>
          <a:p>
            <a:pPr>
              <a:lnSpc>
                <a:spcPct val="110000"/>
              </a:lnSpc>
            </a:pPr>
            <a:r>
              <a:rPr lang="en-US" dirty="0" smtClean="0"/>
              <a:t>Speeds up subsequent searches (so, happier users) and reduces load on upper level DNS servers</a:t>
            </a:r>
          </a:p>
          <a:p>
            <a:pPr>
              <a:lnSpc>
                <a:spcPct val="110000"/>
              </a:lnSpc>
            </a:pPr>
            <a:r>
              <a:rPr lang="en-US" dirty="0" smtClean="0"/>
              <a:t>Hosts also often cache DNS responses (Window &amp; MAC)</a:t>
            </a:r>
          </a:p>
          <a:p>
            <a:pPr lvl="1">
              <a:lnSpc>
                <a:spcPct val="110000"/>
              </a:lnSpc>
            </a:pPr>
            <a:r>
              <a:rPr lang="en-US" dirty="0" smtClean="0"/>
              <a:t>Linux: can be provided by a separate daemon/utility.</a:t>
            </a:r>
            <a:endParaRPr lang="en-US" dirty="0"/>
          </a:p>
        </p:txBody>
      </p:sp>
      <p:sp>
        <p:nvSpPr>
          <p:cNvPr id="4" name="Slide Number Placeholder 3"/>
          <p:cNvSpPr>
            <a:spLocks noGrp="1"/>
          </p:cNvSpPr>
          <p:nvPr>
            <p:ph type="sldNum" sz="quarter" idx="10"/>
          </p:nvPr>
        </p:nvSpPr>
        <p:spPr/>
        <p:txBody>
          <a:bodyPr/>
          <a:lstStyle/>
          <a:p>
            <a:fld id="{63CBB76F-0CBA-A342-B589-11E980977487}" type="slidenum">
              <a:rPr lang="en-US" smtClean="0"/>
              <a:pPr/>
              <a:t>9</a:t>
            </a:fld>
            <a:endParaRPr lang="en-US"/>
          </a:p>
        </p:txBody>
      </p:sp>
    </p:spTree>
    <p:extLst>
      <p:ext uri="{BB962C8B-B14F-4D97-AF65-F5344CB8AC3E}">
        <p14:creationId xmlns:p14="http://schemas.microsoft.com/office/powerpoint/2010/main" xmlns="" val="799001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ssolv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dissolve">
                                      <p:cBhvr>
                                        <p:cTn id="26" dur="500"/>
                                        <p:tgtEl>
                                          <p:spTgt spid="3">
                                            <p:txEl>
                                              <p:pRg st="5" end="5"/>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dissolve">
                                      <p:cBhvr>
                                        <p:cTn id="29" dur="500"/>
                                        <p:tgtEl>
                                          <p:spTgt spid="3">
                                            <p:txEl>
                                              <p:pRg st="6" end="6"/>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dissolv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dissolv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dissolve">
                                      <p:cBhvr>
                                        <p:cTn id="42" dur="500"/>
                                        <p:tgtEl>
                                          <p:spTgt spid="3">
                                            <p:txEl>
                                              <p:pRg st="9" end="9"/>
                                            </p:txEl>
                                          </p:spTgt>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dissolve">
                                      <p:cBhvr>
                                        <p:cTn id="4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80145598</TotalTime>
  <Pages>9</Pages>
  <Words>1880</Words>
  <Application>Microsoft Office PowerPoint</Application>
  <PresentationFormat>Custom</PresentationFormat>
  <Paragraphs>338</Paragraphs>
  <Slides>24</Slides>
  <Notes>24</Notes>
  <HiddenSlides>1</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1_Blank Presentation</vt:lpstr>
      <vt:lpstr>Blank Presentation</vt:lpstr>
      <vt:lpstr>3. The Domain Name Service</vt:lpstr>
      <vt:lpstr>Domain Name Service</vt:lpstr>
      <vt:lpstr>Domain Name Service</vt:lpstr>
      <vt:lpstr>Components of DNS</vt:lpstr>
      <vt:lpstr>Hierarchical Organization</vt:lpstr>
      <vt:lpstr>Why Distribute DNS Like This?</vt:lpstr>
      <vt:lpstr>Query Types</vt:lpstr>
      <vt:lpstr>Typical Name Resolution Process</vt:lpstr>
      <vt:lpstr>Caching of DNS Responses</vt:lpstr>
      <vt:lpstr>Pure Recursive Resolution Process</vt:lpstr>
      <vt:lpstr>Iterative vs. Recursive Queries</vt:lpstr>
      <vt:lpstr>DNS Records</vt:lpstr>
      <vt:lpstr>DNS Message Format</vt:lpstr>
      <vt:lpstr>Slide 14</vt:lpstr>
      <vt:lpstr>Inserting Records into DNS</vt:lpstr>
      <vt:lpstr>Content Distribution Networks and DNS</vt:lpstr>
      <vt:lpstr>Exercises</vt:lpstr>
      <vt:lpstr>Exercises</vt:lpstr>
      <vt:lpstr>Exercises</vt:lpstr>
      <vt:lpstr>Exercises</vt:lpstr>
      <vt:lpstr>Exercises</vt:lpstr>
      <vt:lpstr>Exercises</vt:lpstr>
      <vt:lpstr>Exercises</vt:lpstr>
      <vt:lpstr>Exercises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Guerin</dc:creator>
  <cp:lastModifiedBy>Roch Guerin</cp:lastModifiedBy>
  <cp:revision>906</cp:revision>
  <cp:lastPrinted>2013-10-08T16:39:52Z</cp:lastPrinted>
  <dcterms:created xsi:type="dcterms:W3CDTF">2013-07-05T09:27:53Z</dcterms:created>
  <dcterms:modified xsi:type="dcterms:W3CDTF">2017-09-06T16:01:48Z</dcterms:modified>
</cp:coreProperties>
</file>