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  <p:sldMasterId id="2147483650" r:id="rId2"/>
  </p:sldMasterIdLst>
  <p:notesMasterIdLst>
    <p:notesMasterId r:id="rId25"/>
  </p:notesMasterIdLst>
  <p:handoutMasterIdLst>
    <p:handoutMasterId r:id="rId26"/>
  </p:handoutMasterIdLst>
  <p:sldIdLst>
    <p:sldId id="362" r:id="rId3"/>
    <p:sldId id="427" r:id="rId4"/>
    <p:sldId id="428" r:id="rId5"/>
    <p:sldId id="429" r:id="rId6"/>
    <p:sldId id="454" r:id="rId7"/>
    <p:sldId id="455" r:id="rId8"/>
    <p:sldId id="431" r:id="rId9"/>
    <p:sldId id="432" r:id="rId10"/>
    <p:sldId id="449" r:id="rId11"/>
    <p:sldId id="437" r:id="rId12"/>
    <p:sldId id="451" r:id="rId13"/>
    <p:sldId id="446" r:id="rId14"/>
    <p:sldId id="440" r:id="rId15"/>
    <p:sldId id="441" r:id="rId16"/>
    <p:sldId id="460" r:id="rId17"/>
    <p:sldId id="445" r:id="rId18"/>
    <p:sldId id="444" r:id="rId19"/>
    <p:sldId id="456" r:id="rId20"/>
    <p:sldId id="457" r:id="rId21"/>
    <p:sldId id="458" r:id="rId22"/>
    <p:sldId id="459" r:id="rId23"/>
    <p:sldId id="461" r:id="rId24"/>
  </p:sldIdLst>
  <p:sldSz cx="10058400" cy="7772400"/>
  <p:notesSz cx="7010400" cy="9296400"/>
  <p:defaultTextStyle>
    <a:defPPr>
      <a:defRPr lang="en-US"/>
    </a:defPPr>
    <a:lvl1pPr algn="r" rtl="0" eaLnBrk="0" fontAlgn="base" hangingPunct="0">
      <a:spcBef>
        <a:spcPct val="0"/>
      </a:spcBef>
      <a:spcAft>
        <a:spcPct val="0"/>
      </a:spcAft>
      <a:defRPr kern="1200">
        <a:solidFill>
          <a:schemeClr val="tx2"/>
        </a:solidFill>
        <a:latin typeface="Book Antiqua" charset="0"/>
        <a:ea typeface="ＭＳ Ｐゴシック" charset="-128"/>
        <a:cs typeface="ＭＳ Ｐゴシック" charset="-128"/>
      </a:defRPr>
    </a:lvl1pPr>
    <a:lvl2pPr marL="457200" algn="r" rtl="0" eaLnBrk="0" fontAlgn="base" hangingPunct="0">
      <a:spcBef>
        <a:spcPct val="0"/>
      </a:spcBef>
      <a:spcAft>
        <a:spcPct val="0"/>
      </a:spcAft>
      <a:defRPr kern="1200">
        <a:solidFill>
          <a:schemeClr val="tx2"/>
        </a:solidFill>
        <a:latin typeface="Book Antiqua" charset="0"/>
        <a:ea typeface="ＭＳ Ｐゴシック" charset="-128"/>
        <a:cs typeface="ＭＳ Ｐゴシック" charset="-128"/>
      </a:defRPr>
    </a:lvl2pPr>
    <a:lvl3pPr marL="914400" algn="r" rtl="0" eaLnBrk="0" fontAlgn="base" hangingPunct="0">
      <a:spcBef>
        <a:spcPct val="0"/>
      </a:spcBef>
      <a:spcAft>
        <a:spcPct val="0"/>
      </a:spcAft>
      <a:defRPr kern="1200">
        <a:solidFill>
          <a:schemeClr val="tx2"/>
        </a:solidFill>
        <a:latin typeface="Book Antiqua" charset="0"/>
        <a:ea typeface="ＭＳ Ｐゴシック" charset="-128"/>
        <a:cs typeface="ＭＳ Ｐゴシック" charset="-128"/>
      </a:defRPr>
    </a:lvl3pPr>
    <a:lvl4pPr marL="1371600" algn="r" rtl="0" eaLnBrk="0" fontAlgn="base" hangingPunct="0">
      <a:spcBef>
        <a:spcPct val="0"/>
      </a:spcBef>
      <a:spcAft>
        <a:spcPct val="0"/>
      </a:spcAft>
      <a:defRPr kern="1200">
        <a:solidFill>
          <a:schemeClr val="tx2"/>
        </a:solidFill>
        <a:latin typeface="Book Antiqua" charset="0"/>
        <a:ea typeface="ＭＳ Ｐゴシック" charset="-128"/>
        <a:cs typeface="ＭＳ Ｐゴシック" charset="-128"/>
      </a:defRPr>
    </a:lvl4pPr>
    <a:lvl5pPr marL="1828800" algn="r" rtl="0" eaLnBrk="0" fontAlgn="base" hangingPunct="0">
      <a:spcBef>
        <a:spcPct val="0"/>
      </a:spcBef>
      <a:spcAft>
        <a:spcPct val="0"/>
      </a:spcAft>
      <a:defRPr kern="1200">
        <a:solidFill>
          <a:schemeClr val="tx2"/>
        </a:solidFill>
        <a:latin typeface="Book Antiqua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2"/>
        </a:solidFill>
        <a:latin typeface="Book Antiqua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2"/>
        </a:solidFill>
        <a:latin typeface="Book Antiqua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2"/>
        </a:solidFill>
        <a:latin typeface="Book Antiqua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2"/>
        </a:solidFill>
        <a:latin typeface="Book Antiqua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showPr showNarration="1" useTimings="0">
    <p:present/>
    <p:sldAll/>
    <p:penClr>
      <a:schemeClr val="bg1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66CCFF"/>
    <a:srgbClr val="50B1CB"/>
    <a:srgbClr val="C3B954"/>
    <a:srgbClr val="53B6C3"/>
    <a:srgbClr val="393939"/>
    <a:srgbClr val="1C1C1C"/>
    <a:srgbClr val="99FF99"/>
    <a:srgbClr val="006600"/>
    <a:srgbClr val="B3FFFF"/>
    <a:srgbClr val="CC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444" autoAdjust="0"/>
  </p:normalViewPr>
  <p:slideViewPr>
    <p:cSldViewPr snapToGrid="0">
      <p:cViewPr varScale="1">
        <p:scale>
          <a:sx n="78" d="100"/>
          <a:sy n="78" d="100"/>
        </p:scale>
        <p:origin x="-96" y="-558"/>
      </p:cViewPr>
      <p:guideLst>
        <p:guide orient="horz" pos="2448"/>
        <p:guide pos="31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1588" y="-1588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60" tIns="0" rIns="19060" bIns="0" numCol="1" anchor="t" anchorCtr="0" compatLnSpc="1">
            <a:prstTxWarp prst="textNoShape">
              <a:avLst/>
            </a:prstTxWarp>
          </a:bodyPr>
          <a:lstStyle>
            <a:lvl1pPr algn="l" defTabSz="952500">
              <a:defRPr sz="1000"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3513" y="-1588"/>
            <a:ext cx="3036887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60" tIns="0" rIns="19060" bIns="0" numCol="1" anchor="t" anchorCtr="0" compatLnSpc="1">
            <a:prstTxWarp prst="textNoShape">
              <a:avLst/>
            </a:prstTxWarp>
          </a:bodyPr>
          <a:lstStyle>
            <a:lvl1pPr defTabSz="952500">
              <a:defRPr sz="1000"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-1588" y="8832850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60" tIns="0" rIns="19060" bIns="0" numCol="1" anchor="b" anchorCtr="0" compatLnSpc="1">
            <a:prstTxWarp prst="textNoShape">
              <a:avLst/>
            </a:prstTxWarp>
          </a:bodyPr>
          <a:lstStyle>
            <a:lvl1pPr algn="l" defTabSz="952500">
              <a:defRPr sz="1000"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3513" y="8832850"/>
            <a:ext cx="3036887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60" tIns="0" rIns="19060" bIns="0" numCol="1" anchor="b" anchorCtr="0" compatLnSpc="1">
            <a:prstTxWarp prst="textNoShape">
              <a:avLst/>
            </a:prstTxWarp>
          </a:bodyPr>
          <a:lstStyle>
            <a:lvl1pPr defTabSz="952500">
              <a:defRPr sz="1000" i="1"/>
            </a:lvl1pPr>
          </a:lstStyle>
          <a:p>
            <a:pPr>
              <a:defRPr/>
            </a:pPr>
            <a:fld id="{9FFC03EE-2879-4F41-A72A-15A9C64D4D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4445951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1588" y="-1588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60" tIns="0" rIns="19060" bIns="0" numCol="1" anchor="t" anchorCtr="0" compatLnSpc="1">
            <a:prstTxWarp prst="textNoShape">
              <a:avLst/>
            </a:prstTxWarp>
          </a:bodyPr>
          <a:lstStyle>
            <a:lvl1pPr algn="l" defTabSz="952500">
              <a:defRPr sz="1000" i="1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3513" y="-1588"/>
            <a:ext cx="3036887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60" tIns="0" rIns="19060" bIns="0" numCol="1" anchor="t" anchorCtr="0" compatLnSpc="1">
            <a:prstTxWarp prst="textNoShape">
              <a:avLst/>
            </a:prstTxWarp>
          </a:bodyPr>
          <a:lstStyle>
            <a:lvl1pPr defTabSz="952500">
              <a:defRPr sz="1000" i="1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1588" y="8832850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60" tIns="0" rIns="19060" bIns="0" numCol="1" anchor="b" anchorCtr="0" compatLnSpc="1">
            <a:prstTxWarp prst="textNoShape">
              <a:avLst/>
            </a:prstTxWarp>
          </a:bodyPr>
          <a:lstStyle>
            <a:lvl1pPr algn="l" defTabSz="952500">
              <a:defRPr sz="1000" i="1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3513" y="8832850"/>
            <a:ext cx="3036887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60" tIns="0" rIns="19060" bIns="0" numCol="1" anchor="b" anchorCtr="0" compatLnSpc="1">
            <a:prstTxWarp prst="textNoShape">
              <a:avLst/>
            </a:prstTxWarp>
          </a:bodyPr>
          <a:lstStyle>
            <a:lvl1pPr defTabSz="952500">
              <a:defRPr sz="1000" i="1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3FA952C1-0F39-B041-8D51-B7A31F96C8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38737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07" tIns="47648" rIns="93707" bIns="476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notes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7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46188" y="698500"/>
            <a:ext cx="4514850" cy="34877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</p:spTree>
    <p:extLst>
      <p:ext uri="{BB962C8B-B14F-4D97-AF65-F5344CB8AC3E}">
        <p14:creationId xmlns="" xmlns:p14="http://schemas.microsoft.com/office/powerpoint/2010/main" val="419301514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9525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66725" algn="l" defTabSz="9525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33450" algn="l" defTabSz="9525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98588" algn="l" defTabSz="9525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65313" algn="l" defTabSz="9525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E66E4A-7140-6A48-9BA4-B7989D740E00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A952C1-0F39-B041-8D51-B7A31F96C81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355583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A952C1-0F39-B041-8D51-B7A31F96C81E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859556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A952C1-0F39-B041-8D51-B7A31F96C81E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279829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A952C1-0F39-B041-8D51-B7A31F96C81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975218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A952C1-0F39-B041-8D51-B7A31F96C81E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926112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A952C1-0F39-B041-8D51-B7A31F96C81E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947652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A952C1-0F39-B041-8D51-B7A31F96C81E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26667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A952C1-0F39-B041-8D51-B7A31F96C81E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714970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A952C1-0F39-B041-8D51-B7A31F96C81E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714970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A952C1-0F39-B041-8D51-B7A31F96C81E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714970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2063" y="706438"/>
            <a:ext cx="4491037" cy="3470275"/>
          </a:xfrm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75" y="4417149"/>
            <a:ext cx="5147451" cy="4181002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A952C1-0F39-B041-8D51-B7A31F96C81E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714970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A952C1-0F39-B041-8D51-B7A31F96C81E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859556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A952C1-0F39-B041-8D51-B7A31F96C81E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714970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2063" y="706438"/>
            <a:ext cx="4492625" cy="3471862"/>
          </a:xfrm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75" y="4415451"/>
            <a:ext cx="5147451" cy="4182700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A952C1-0F39-B041-8D51-B7A31F96C81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746486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A952C1-0F39-B041-8D51-B7A31F96C81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947652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A952C1-0F39-B041-8D51-B7A31F96C81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947652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A952C1-0F39-B041-8D51-B7A31F96C81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974639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A952C1-0F39-B041-8D51-B7A31F96C81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731987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A952C1-0F39-B041-8D51-B7A31F96C81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93181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063" y="2414588"/>
            <a:ext cx="8550275" cy="16652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125" y="4403725"/>
            <a:ext cx="7042150" cy="19875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4735E-4D31-CC42-AC20-DEEA022F05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PPT_banner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059988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4975" y="1557338"/>
            <a:ext cx="8921750" cy="95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58" tIns="50929" rIns="101858" bIns="5092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4148" name="Rectangle 4"/>
          <p:cNvSpPr>
            <a:spLocks noChangeArrowheads="1"/>
          </p:cNvSpPr>
          <p:nvPr userDrawn="1"/>
        </p:nvSpPr>
        <p:spPr bwMode="auto">
          <a:xfrm>
            <a:off x="0" y="3886200"/>
            <a:ext cx="10058400" cy="3886200"/>
          </a:xfrm>
          <a:prstGeom prst="rect">
            <a:avLst/>
          </a:prstGeom>
          <a:solidFill>
            <a:srgbClr val="7F0813"/>
          </a:solidFill>
          <a:ln w="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030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4325" y="5072063"/>
            <a:ext cx="8885238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58" tIns="50929" rIns="101858" bIns="509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1019175" rtl="0" eaLnBrk="0" fontAlgn="base" hangingPunct="0">
        <a:spcBef>
          <a:spcPct val="0"/>
        </a:spcBef>
        <a:spcAft>
          <a:spcPct val="0"/>
        </a:spcAft>
        <a:defRPr sz="4700">
          <a:solidFill>
            <a:srgbClr val="7F0813"/>
          </a:solidFill>
          <a:latin typeface="+mj-lt"/>
          <a:ea typeface="+mj-ea"/>
          <a:cs typeface="ＭＳ Ｐゴシック" charset="-128"/>
        </a:defRPr>
      </a:lvl1pPr>
      <a:lvl2pPr algn="l" defTabSz="1019175" rtl="0" eaLnBrk="0" fontAlgn="base" hangingPunct="0">
        <a:spcBef>
          <a:spcPct val="0"/>
        </a:spcBef>
        <a:spcAft>
          <a:spcPct val="0"/>
        </a:spcAft>
        <a:defRPr sz="4700">
          <a:solidFill>
            <a:srgbClr val="7F0813"/>
          </a:solidFill>
          <a:latin typeface="Verdana" pitchFamily="34" charset="0"/>
          <a:ea typeface="ＭＳ Ｐゴシック" pitchFamily="1" charset="-128"/>
          <a:cs typeface="ＭＳ Ｐゴシック" charset="-128"/>
        </a:defRPr>
      </a:lvl2pPr>
      <a:lvl3pPr algn="l" defTabSz="1019175" rtl="0" eaLnBrk="0" fontAlgn="base" hangingPunct="0">
        <a:spcBef>
          <a:spcPct val="0"/>
        </a:spcBef>
        <a:spcAft>
          <a:spcPct val="0"/>
        </a:spcAft>
        <a:defRPr sz="4700">
          <a:solidFill>
            <a:srgbClr val="7F0813"/>
          </a:solidFill>
          <a:latin typeface="Verdana" pitchFamily="34" charset="0"/>
          <a:ea typeface="ＭＳ Ｐゴシック" pitchFamily="1" charset="-128"/>
          <a:cs typeface="ＭＳ Ｐゴシック" charset="-128"/>
        </a:defRPr>
      </a:lvl3pPr>
      <a:lvl4pPr algn="l" defTabSz="1019175" rtl="0" eaLnBrk="0" fontAlgn="base" hangingPunct="0">
        <a:spcBef>
          <a:spcPct val="0"/>
        </a:spcBef>
        <a:spcAft>
          <a:spcPct val="0"/>
        </a:spcAft>
        <a:defRPr sz="4700">
          <a:solidFill>
            <a:srgbClr val="7F0813"/>
          </a:solidFill>
          <a:latin typeface="Verdana" pitchFamily="34" charset="0"/>
          <a:ea typeface="ＭＳ Ｐゴシック" pitchFamily="1" charset="-128"/>
          <a:cs typeface="ＭＳ Ｐゴシック" charset="-128"/>
        </a:defRPr>
      </a:lvl4pPr>
      <a:lvl5pPr algn="l" defTabSz="1019175" rtl="0" eaLnBrk="0" fontAlgn="base" hangingPunct="0">
        <a:spcBef>
          <a:spcPct val="0"/>
        </a:spcBef>
        <a:spcAft>
          <a:spcPct val="0"/>
        </a:spcAft>
        <a:defRPr sz="4700">
          <a:solidFill>
            <a:srgbClr val="7F0813"/>
          </a:solidFill>
          <a:latin typeface="Verdana" pitchFamily="34" charset="0"/>
          <a:ea typeface="ＭＳ Ｐゴシック" pitchFamily="1" charset="-128"/>
          <a:cs typeface="ＭＳ Ｐゴシック" charset="-128"/>
        </a:defRPr>
      </a:lvl5pPr>
      <a:lvl6pPr marL="457200" algn="l" defTabSz="1019175" rtl="0" fontAlgn="base">
        <a:spcBef>
          <a:spcPct val="0"/>
        </a:spcBef>
        <a:spcAft>
          <a:spcPct val="0"/>
        </a:spcAft>
        <a:defRPr sz="4700">
          <a:solidFill>
            <a:srgbClr val="7F0813"/>
          </a:solidFill>
          <a:latin typeface="Verdana" pitchFamily="34" charset="0"/>
          <a:ea typeface="ＭＳ Ｐゴシック" pitchFamily="1" charset="-128"/>
        </a:defRPr>
      </a:lvl6pPr>
      <a:lvl7pPr marL="914400" algn="l" defTabSz="1019175" rtl="0" fontAlgn="base">
        <a:spcBef>
          <a:spcPct val="0"/>
        </a:spcBef>
        <a:spcAft>
          <a:spcPct val="0"/>
        </a:spcAft>
        <a:defRPr sz="4700">
          <a:solidFill>
            <a:srgbClr val="7F0813"/>
          </a:solidFill>
          <a:latin typeface="Verdana" pitchFamily="34" charset="0"/>
          <a:ea typeface="ＭＳ Ｐゴシック" pitchFamily="1" charset="-128"/>
        </a:defRPr>
      </a:lvl7pPr>
      <a:lvl8pPr marL="1371600" algn="l" defTabSz="1019175" rtl="0" fontAlgn="base">
        <a:spcBef>
          <a:spcPct val="0"/>
        </a:spcBef>
        <a:spcAft>
          <a:spcPct val="0"/>
        </a:spcAft>
        <a:defRPr sz="4700">
          <a:solidFill>
            <a:srgbClr val="7F0813"/>
          </a:solidFill>
          <a:latin typeface="Verdana" pitchFamily="34" charset="0"/>
          <a:ea typeface="ＭＳ Ｐゴシック" pitchFamily="1" charset="-128"/>
        </a:defRPr>
      </a:lvl8pPr>
      <a:lvl9pPr marL="1828800" algn="l" defTabSz="1019175" rtl="0" fontAlgn="base">
        <a:spcBef>
          <a:spcPct val="0"/>
        </a:spcBef>
        <a:spcAft>
          <a:spcPct val="0"/>
        </a:spcAft>
        <a:defRPr sz="4700">
          <a:solidFill>
            <a:srgbClr val="7F0813"/>
          </a:solidFill>
          <a:latin typeface="Verdana" pitchFamily="34" charset="0"/>
          <a:ea typeface="ＭＳ Ｐゴシック" pitchFamily="1" charset="-128"/>
        </a:defRPr>
      </a:lvl9pPr>
    </p:titleStyle>
    <p:bodyStyle>
      <a:lvl1pPr marL="382588" indent="-258763" algn="l" defTabSz="1019175" rtl="0" eaLnBrk="0" fontAlgn="base" hangingPunct="0">
        <a:spcBef>
          <a:spcPct val="20000"/>
        </a:spcBef>
        <a:spcAft>
          <a:spcPct val="0"/>
        </a:spcAft>
        <a:defRPr sz="3300">
          <a:solidFill>
            <a:schemeClr val="bg1"/>
          </a:solidFill>
          <a:latin typeface="+mn-lt"/>
          <a:ea typeface="+mn-ea"/>
          <a:cs typeface="ＭＳ Ｐゴシック" charset="-128"/>
        </a:defRPr>
      </a:lvl1pPr>
      <a:lvl2pPr marL="827088" indent="-317500" algn="l" defTabSz="1019175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bg1"/>
          </a:solidFill>
          <a:latin typeface="Arial" charset="0"/>
          <a:ea typeface="+mn-ea"/>
        </a:defRPr>
      </a:lvl2pPr>
      <a:lvl3pPr marL="1273175" indent="-254000" algn="l" defTabSz="1019175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bg1"/>
          </a:solidFill>
          <a:latin typeface="Arial" charset="0"/>
          <a:ea typeface="+mn-ea"/>
        </a:defRPr>
      </a:lvl3pPr>
      <a:lvl4pPr marL="1782763" indent="-254000" algn="l" defTabSz="1019175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bg1"/>
          </a:solidFill>
          <a:latin typeface="Arial" charset="0"/>
          <a:ea typeface="+mn-ea"/>
        </a:defRPr>
      </a:lvl4pPr>
      <a:lvl5pPr marL="2292350" indent="-254000" algn="l" defTabSz="1019175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bg1"/>
          </a:solidFill>
          <a:latin typeface="Arial" charset="0"/>
          <a:ea typeface="+mn-ea"/>
        </a:defRPr>
      </a:lvl5pPr>
      <a:lvl6pPr marL="2749550" indent="-254000" algn="l" defTabSz="1019175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bg1"/>
          </a:solidFill>
          <a:latin typeface="Arial" charset="0"/>
          <a:ea typeface="+mn-ea"/>
        </a:defRPr>
      </a:lvl6pPr>
      <a:lvl7pPr marL="3206750" indent="-254000" algn="l" defTabSz="1019175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bg1"/>
          </a:solidFill>
          <a:latin typeface="Arial" charset="0"/>
          <a:ea typeface="+mn-ea"/>
        </a:defRPr>
      </a:lvl7pPr>
      <a:lvl8pPr marL="3663950" indent="-254000" algn="l" defTabSz="1019175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bg1"/>
          </a:solidFill>
          <a:latin typeface="Arial" charset="0"/>
          <a:ea typeface="+mn-ea"/>
        </a:defRPr>
      </a:lvl8pPr>
      <a:lvl9pPr marL="4121150" indent="-254000" algn="l" defTabSz="1019175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bg1"/>
          </a:solidFill>
          <a:latin typeface="Arial" charset="0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PPT_banner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059988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288" y="1985963"/>
            <a:ext cx="8885237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70" tIns="50935" rIns="101870" bIns="509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31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34938" y="644525"/>
            <a:ext cx="9625012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70" tIns="50935" rIns="101870" bIns="5093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716669" y="7508308"/>
            <a:ext cx="309981" cy="215444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fld id="{CD94735E-4D31-CC42-AC20-DEEA022F052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1019175" rtl="0" eaLnBrk="0" fontAlgn="base" hangingPunct="0">
        <a:spcBef>
          <a:spcPct val="0"/>
        </a:spcBef>
        <a:spcAft>
          <a:spcPct val="0"/>
        </a:spcAft>
        <a:defRPr sz="4000">
          <a:solidFill>
            <a:srgbClr val="7F0813"/>
          </a:solidFill>
          <a:latin typeface="+mj-lt"/>
          <a:ea typeface="+mj-ea"/>
          <a:cs typeface="ＭＳ Ｐゴシック" charset="-128"/>
        </a:defRPr>
      </a:lvl1pPr>
      <a:lvl2pPr algn="l" defTabSz="1019175" rtl="0" eaLnBrk="0" fontAlgn="base" hangingPunct="0">
        <a:spcBef>
          <a:spcPct val="0"/>
        </a:spcBef>
        <a:spcAft>
          <a:spcPct val="0"/>
        </a:spcAft>
        <a:defRPr sz="4000">
          <a:solidFill>
            <a:srgbClr val="7F0813"/>
          </a:solidFill>
          <a:latin typeface="Verdana" pitchFamily="34" charset="0"/>
          <a:ea typeface="ＭＳ Ｐゴシック" pitchFamily="1" charset="-128"/>
          <a:cs typeface="ＭＳ Ｐゴシック" charset="-128"/>
        </a:defRPr>
      </a:lvl2pPr>
      <a:lvl3pPr algn="l" defTabSz="1019175" rtl="0" eaLnBrk="0" fontAlgn="base" hangingPunct="0">
        <a:spcBef>
          <a:spcPct val="0"/>
        </a:spcBef>
        <a:spcAft>
          <a:spcPct val="0"/>
        </a:spcAft>
        <a:defRPr sz="4000">
          <a:solidFill>
            <a:srgbClr val="7F0813"/>
          </a:solidFill>
          <a:latin typeface="Verdana" pitchFamily="34" charset="0"/>
          <a:ea typeface="ＭＳ Ｐゴシック" pitchFamily="1" charset="-128"/>
          <a:cs typeface="ＭＳ Ｐゴシック" charset="-128"/>
        </a:defRPr>
      </a:lvl3pPr>
      <a:lvl4pPr algn="l" defTabSz="1019175" rtl="0" eaLnBrk="0" fontAlgn="base" hangingPunct="0">
        <a:spcBef>
          <a:spcPct val="0"/>
        </a:spcBef>
        <a:spcAft>
          <a:spcPct val="0"/>
        </a:spcAft>
        <a:defRPr sz="4000">
          <a:solidFill>
            <a:srgbClr val="7F0813"/>
          </a:solidFill>
          <a:latin typeface="Verdana" pitchFamily="34" charset="0"/>
          <a:ea typeface="ＭＳ Ｐゴシック" pitchFamily="1" charset="-128"/>
          <a:cs typeface="ＭＳ Ｐゴシック" charset="-128"/>
        </a:defRPr>
      </a:lvl4pPr>
      <a:lvl5pPr algn="l" defTabSz="1019175" rtl="0" eaLnBrk="0" fontAlgn="base" hangingPunct="0">
        <a:spcBef>
          <a:spcPct val="0"/>
        </a:spcBef>
        <a:spcAft>
          <a:spcPct val="0"/>
        </a:spcAft>
        <a:defRPr sz="4000">
          <a:solidFill>
            <a:srgbClr val="7F0813"/>
          </a:solidFill>
          <a:latin typeface="Verdana" pitchFamily="34" charset="0"/>
          <a:ea typeface="ＭＳ Ｐゴシック" pitchFamily="1" charset="-128"/>
          <a:cs typeface="ＭＳ Ｐゴシック" charset="-128"/>
        </a:defRPr>
      </a:lvl5pPr>
      <a:lvl6pPr marL="457200" algn="l" defTabSz="1019175" rtl="0" fontAlgn="base">
        <a:spcBef>
          <a:spcPct val="0"/>
        </a:spcBef>
        <a:spcAft>
          <a:spcPct val="0"/>
        </a:spcAft>
        <a:defRPr sz="4000">
          <a:solidFill>
            <a:srgbClr val="7F0813"/>
          </a:solidFill>
          <a:latin typeface="Verdana" pitchFamily="34" charset="0"/>
          <a:ea typeface="ＭＳ Ｐゴシック" pitchFamily="1" charset="-128"/>
        </a:defRPr>
      </a:lvl6pPr>
      <a:lvl7pPr marL="914400" algn="l" defTabSz="1019175" rtl="0" fontAlgn="base">
        <a:spcBef>
          <a:spcPct val="0"/>
        </a:spcBef>
        <a:spcAft>
          <a:spcPct val="0"/>
        </a:spcAft>
        <a:defRPr sz="4000">
          <a:solidFill>
            <a:srgbClr val="7F0813"/>
          </a:solidFill>
          <a:latin typeface="Verdana" pitchFamily="34" charset="0"/>
          <a:ea typeface="ＭＳ Ｐゴシック" pitchFamily="1" charset="-128"/>
        </a:defRPr>
      </a:lvl7pPr>
      <a:lvl8pPr marL="1371600" algn="l" defTabSz="1019175" rtl="0" fontAlgn="base">
        <a:spcBef>
          <a:spcPct val="0"/>
        </a:spcBef>
        <a:spcAft>
          <a:spcPct val="0"/>
        </a:spcAft>
        <a:defRPr sz="4000">
          <a:solidFill>
            <a:srgbClr val="7F0813"/>
          </a:solidFill>
          <a:latin typeface="Verdana" pitchFamily="34" charset="0"/>
          <a:ea typeface="ＭＳ Ｐゴシック" pitchFamily="1" charset="-128"/>
        </a:defRPr>
      </a:lvl8pPr>
      <a:lvl9pPr marL="1828800" algn="l" defTabSz="1019175" rtl="0" fontAlgn="base">
        <a:spcBef>
          <a:spcPct val="0"/>
        </a:spcBef>
        <a:spcAft>
          <a:spcPct val="0"/>
        </a:spcAft>
        <a:defRPr sz="4000">
          <a:solidFill>
            <a:srgbClr val="7F0813"/>
          </a:solidFill>
          <a:latin typeface="Verdana" pitchFamily="34" charset="0"/>
          <a:ea typeface="ＭＳ Ｐゴシック" pitchFamily="1" charset="-128"/>
        </a:defRPr>
      </a:lvl9pPr>
    </p:titleStyle>
    <p:bodyStyle>
      <a:lvl1pPr marL="384175" indent="-254000" algn="l" defTabSz="1019175" rtl="0" eaLnBrk="0" fontAlgn="base" hangingPunct="0">
        <a:spcBef>
          <a:spcPct val="20000"/>
        </a:spcBef>
        <a:spcAft>
          <a:spcPct val="0"/>
        </a:spcAft>
        <a:buClr>
          <a:srgbClr val="993300"/>
        </a:buClr>
        <a:buSzPct val="75000"/>
        <a:buFont typeface="Wingdings" charset="2"/>
        <a:buChar char="n"/>
        <a:defRPr sz="2600">
          <a:solidFill>
            <a:schemeClr val="tx1"/>
          </a:solidFill>
          <a:latin typeface="+mn-lt"/>
          <a:ea typeface="+mn-ea"/>
          <a:cs typeface="ＭＳ Ｐゴシック" charset="-128"/>
        </a:defRPr>
      </a:lvl1pPr>
      <a:lvl2pPr marL="762000" indent="-250825" algn="l" defTabSz="1019175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Char char="»"/>
        <a:defRPr sz="2200">
          <a:solidFill>
            <a:schemeClr val="tx1"/>
          </a:solidFill>
          <a:latin typeface="+mn-lt"/>
          <a:ea typeface="+mn-ea"/>
        </a:defRPr>
      </a:lvl2pPr>
      <a:lvl3pPr marL="1143000" indent="-254000" algn="l" defTabSz="1019175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460500" indent="-190500" algn="l" defTabSz="1019175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</a:defRPr>
      </a:lvl4pPr>
      <a:lvl5pPr marL="1779588" indent="-190500" algn="l" defTabSz="1019175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236788" indent="-190500" algn="l" defTabSz="1019175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693988" indent="-190500" algn="l" defTabSz="1019175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151188" indent="-190500" algn="l" defTabSz="1019175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608388" indent="-190500" algn="l" defTabSz="1019175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8288" y="1338263"/>
            <a:ext cx="9790112" cy="1665287"/>
          </a:xfrm>
          <a:noFill/>
        </p:spPr>
        <p:txBody>
          <a:bodyPr/>
          <a:lstStyle/>
          <a:p>
            <a:pPr marL="747713" indent="-747713" eaLnBrk="1" hangingPunct="1"/>
            <a:r>
              <a:rPr lang="en-US" sz="4400" dirty="0"/>
              <a:t>6</a:t>
            </a:r>
            <a:r>
              <a:rPr lang="en-US" sz="4400" dirty="0" smtClean="0"/>
              <a:t>. The Open Network Lab</a:t>
            </a:r>
            <a:endParaRPr lang="en-US" i="1" dirty="0" smtClean="0"/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264" y="4656592"/>
            <a:ext cx="9607630" cy="2420632"/>
          </a:xfrm>
          <a:noFill/>
        </p:spPr>
        <p:txBody>
          <a:bodyPr/>
          <a:lstStyle/>
          <a:p>
            <a:pPr indent="339725" algn="l" eaLnBrk="1" hangingPunct="1">
              <a:buClr>
                <a:srgbClr val="50B1CB"/>
              </a:buClr>
              <a:buSzPct val="75000"/>
              <a:buFont typeface="Wingdings" charset="2"/>
              <a:buChar char="n"/>
            </a:pPr>
            <a:r>
              <a:rPr lang="en-US" sz="2800" dirty="0" smtClean="0"/>
              <a:t>Overview and getting started</a:t>
            </a:r>
          </a:p>
          <a:p>
            <a:pPr indent="339725" algn="l" eaLnBrk="1" hangingPunct="1">
              <a:buClr>
                <a:srgbClr val="50B1CB"/>
              </a:buClr>
              <a:buSzPct val="75000"/>
              <a:buFont typeface="Wingdings" charset="2"/>
              <a:buChar char="n"/>
            </a:pPr>
            <a:r>
              <a:rPr lang="en-US" sz="2800" dirty="0" smtClean="0"/>
              <a:t>Building a network topology</a:t>
            </a:r>
          </a:p>
          <a:p>
            <a:pPr indent="339725" algn="l" eaLnBrk="1" hangingPunct="1">
              <a:buClr>
                <a:srgbClr val="50B1CB"/>
              </a:buClr>
              <a:buSzPct val="75000"/>
              <a:buFont typeface="Wingdings" charset="2"/>
              <a:buChar char="n"/>
            </a:pPr>
            <a:r>
              <a:rPr lang="en-US" sz="2800" dirty="0" smtClean="0"/>
              <a:t>Configuring routes and filters</a:t>
            </a:r>
          </a:p>
          <a:p>
            <a:pPr indent="339725" algn="l" eaLnBrk="1" hangingPunct="1">
              <a:buClr>
                <a:srgbClr val="50B1CB"/>
              </a:buClr>
              <a:buSzPct val="75000"/>
              <a:buFont typeface="Wingdings" charset="2"/>
              <a:buChar char="n"/>
            </a:pPr>
            <a:r>
              <a:rPr lang="en-US" sz="2800" dirty="0" smtClean="0"/>
              <a:t>Monitoring traffic</a:t>
            </a:r>
          </a:p>
          <a:p>
            <a:pPr indent="339725" algn="l" eaLnBrk="1" hangingPunct="1">
              <a:buClr>
                <a:srgbClr val="50B1CB"/>
              </a:buClr>
              <a:buSzPct val="75000"/>
              <a:buFont typeface="Wingdings" charset="2"/>
              <a:buChar char="n"/>
            </a:pPr>
            <a:endParaRPr lang="en-US" sz="2800" dirty="0" smtClean="0"/>
          </a:p>
          <a:p>
            <a:pPr indent="339725" algn="l" eaLnBrk="1" hangingPunct="1">
              <a:buClr>
                <a:srgbClr val="50B1CB"/>
              </a:buClr>
              <a:buSzPct val="75000"/>
              <a:buFont typeface="Wingdings" charset="2"/>
              <a:buChar char="n"/>
            </a:pPr>
            <a:endParaRPr lang="en-US" sz="2800" dirty="0" smtClean="0"/>
          </a:p>
          <a:p>
            <a:pPr indent="339725" algn="l" eaLnBrk="1" hangingPunct="1">
              <a:buClr>
                <a:srgbClr val="50B1CB"/>
              </a:buClr>
              <a:buSzPct val="75000"/>
              <a:buFont typeface="Wingdings" charset="2"/>
              <a:buChar char="n"/>
            </a:pPr>
            <a:endParaRPr lang="en-US" sz="2800" dirty="0"/>
          </a:p>
        </p:txBody>
      </p:sp>
      <p:sp>
        <p:nvSpPr>
          <p:cNvPr id="120836" name="Rectangle 4"/>
          <p:cNvSpPr>
            <a:spLocks noChangeArrowheads="1"/>
          </p:cNvSpPr>
          <p:nvPr/>
        </p:nvSpPr>
        <p:spPr bwMode="auto">
          <a:xfrm>
            <a:off x="89273" y="7212065"/>
            <a:ext cx="8576234" cy="489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58" tIns="50929" rIns="101858" bIns="50929">
            <a:prstTxWarp prst="textNoShape">
              <a:avLst/>
            </a:prstTxWarp>
          </a:bodyPr>
          <a:lstStyle/>
          <a:p>
            <a:pPr indent="123825" algn="l" defTabSz="1019175" eaLnBrk="1" hangingPunct="1">
              <a:spcBef>
                <a:spcPct val="20000"/>
              </a:spcBef>
              <a:buClr>
                <a:srgbClr val="99FF99"/>
              </a:buClr>
              <a:buSzPct val="75000"/>
            </a:pPr>
            <a:r>
              <a:rPr lang="en-US" sz="2200" i="1" dirty="0" smtClean="0">
                <a:solidFill>
                  <a:schemeClr val="bg1"/>
                </a:solidFill>
                <a:latin typeface="Verdana" charset="0"/>
              </a:rPr>
              <a:t>John DeHart, </a:t>
            </a:r>
            <a:r>
              <a:rPr lang="en-US" sz="2200" i="1" dirty="0" err="1" smtClean="0">
                <a:solidFill>
                  <a:schemeClr val="bg1"/>
                </a:solidFill>
                <a:latin typeface="Verdana" charset="0"/>
              </a:rPr>
              <a:t>Jyoti</a:t>
            </a:r>
            <a:r>
              <a:rPr lang="en-US" sz="2200" i="1" dirty="0" smtClean="0">
                <a:solidFill>
                  <a:schemeClr val="bg1"/>
                </a:solidFill>
                <a:latin typeface="Verdana" charset="0"/>
              </a:rPr>
              <a:t> </a:t>
            </a:r>
            <a:r>
              <a:rPr lang="en-US" sz="2200" i="1" dirty="0" err="1" smtClean="0">
                <a:solidFill>
                  <a:schemeClr val="bg1"/>
                </a:solidFill>
                <a:latin typeface="Verdana" charset="0"/>
              </a:rPr>
              <a:t>Parwatikar</a:t>
            </a:r>
            <a:r>
              <a:rPr lang="en-US" sz="2200" i="1" dirty="0" smtClean="0">
                <a:solidFill>
                  <a:schemeClr val="bg1"/>
                </a:solidFill>
                <a:latin typeface="Verdana" charset="0"/>
              </a:rPr>
              <a:t> and Jon Turner</a:t>
            </a:r>
          </a:p>
          <a:p>
            <a:pPr indent="123825" algn="l" defTabSz="1019175" eaLnBrk="1" hangingPunct="1">
              <a:spcBef>
                <a:spcPct val="20000"/>
              </a:spcBef>
              <a:buClr>
                <a:srgbClr val="99FF99"/>
              </a:buClr>
              <a:buSzPct val="75000"/>
              <a:buFont typeface="Wingdings" charset="2"/>
              <a:buNone/>
            </a:pPr>
            <a:endParaRPr lang="en-US" sz="2200" i="1" dirty="0">
              <a:solidFill>
                <a:schemeClr val="bg1"/>
              </a:solidFill>
              <a:latin typeface="Verdan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073" y="588697"/>
            <a:ext cx="9625012" cy="949325"/>
          </a:xfrm>
        </p:spPr>
        <p:txBody>
          <a:bodyPr/>
          <a:lstStyle/>
          <a:p>
            <a:r>
              <a:rPr lang="en-US" dirty="0" smtClean="0"/>
              <a:t>Working With Routing Tables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4735E-4D31-CC42-AC20-DEEA022F0522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313269"/>
            <a:ext cx="5207420" cy="4566005"/>
          </a:xfrm>
          <a:prstGeom prst="rect">
            <a:avLst/>
          </a:prstGeom>
        </p:spPr>
      </p:pic>
      <p:sp>
        <p:nvSpPr>
          <p:cNvPr id="8" name="AutoShape 14"/>
          <p:cNvSpPr>
            <a:spLocks noChangeArrowheads="1"/>
          </p:cNvSpPr>
          <p:nvPr/>
        </p:nvSpPr>
        <p:spPr bwMode="auto">
          <a:xfrm>
            <a:off x="230799" y="4949765"/>
            <a:ext cx="2364607" cy="870376"/>
          </a:xfrm>
          <a:prstGeom prst="wedgeRoundRectCallout">
            <a:avLst>
              <a:gd name="adj1" fmla="val 52406"/>
              <a:gd name="adj2" fmla="val -367281"/>
              <a:gd name="adj3" fmla="val 16667"/>
            </a:avLst>
          </a:prstGeom>
          <a:solidFill>
            <a:srgbClr val="99FF99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lIns="0" tIns="20376" rIns="0" bIns="20376"/>
          <a:lstStyle/>
          <a:p>
            <a:pPr algn="ctr">
              <a:lnSpc>
                <a:spcPct val="90000"/>
              </a:lnSpc>
            </a:pPr>
            <a:r>
              <a:rPr lang="en-US" dirty="0" smtClean="0">
                <a:latin typeface="Verdana" pitchFamily="34" charset="0"/>
              </a:rPr>
              <a:t>Generate default routes to configure routing tables</a:t>
            </a:r>
            <a:endParaRPr lang="en-US" dirty="0">
              <a:latin typeface="Verdana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21980" y="2116538"/>
            <a:ext cx="5232779" cy="5035316"/>
          </a:xfrm>
          <a:prstGeom prst="rect">
            <a:avLst/>
          </a:prstGeom>
        </p:spPr>
      </p:pic>
      <p:sp>
        <p:nvSpPr>
          <p:cNvPr id="7" name="AutoShape 14"/>
          <p:cNvSpPr>
            <a:spLocks noChangeArrowheads="1"/>
          </p:cNvSpPr>
          <p:nvPr/>
        </p:nvSpPr>
        <p:spPr bwMode="auto">
          <a:xfrm>
            <a:off x="1328853" y="6218403"/>
            <a:ext cx="1738163" cy="851440"/>
          </a:xfrm>
          <a:prstGeom prst="wedgeRoundRectCallout">
            <a:avLst>
              <a:gd name="adj1" fmla="val 145904"/>
              <a:gd name="adj2" fmla="val -315024"/>
              <a:gd name="adj3" fmla="val 16667"/>
            </a:avLst>
          </a:prstGeom>
          <a:solidFill>
            <a:srgbClr val="99FF99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lIns="0" tIns="20376" rIns="0" bIns="20376"/>
          <a:lstStyle/>
          <a:p>
            <a:pPr algn="ctr">
              <a:lnSpc>
                <a:spcPct val="90000"/>
              </a:lnSpc>
            </a:pPr>
            <a:r>
              <a:rPr lang="en-US" dirty="0" smtClean="0">
                <a:latin typeface="Verdana" pitchFamily="34" charset="0"/>
              </a:rPr>
              <a:t>Click on port to access specific table</a:t>
            </a:r>
            <a:endParaRPr lang="en-US" dirty="0">
              <a:latin typeface="Verdana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43500" y="3014050"/>
            <a:ext cx="4914900" cy="4483100"/>
          </a:xfrm>
          <a:prstGeom prst="rect">
            <a:avLst/>
          </a:prstGeom>
        </p:spPr>
      </p:pic>
      <p:sp>
        <p:nvSpPr>
          <p:cNvPr id="9" name="AutoShape 14"/>
          <p:cNvSpPr>
            <a:spLocks noChangeArrowheads="1"/>
          </p:cNvSpPr>
          <p:nvPr/>
        </p:nvSpPr>
        <p:spPr bwMode="auto">
          <a:xfrm>
            <a:off x="3405133" y="6851175"/>
            <a:ext cx="2494541" cy="851440"/>
          </a:xfrm>
          <a:prstGeom prst="wedgeRoundRectCallout">
            <a:avLst>
              <a:gd name="adj1" fmla="val 89342"/>
              <a:gd name="adj2" fmla="val -168658"/>
              <a:gd name="adj3" fmla="val 16667"/>
            </a:avLst>
          </a:prstGeom>
          <a:solidFill>
            <a:srgbClr val="99FF99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lIns="0" tIns="20376" rIns="0" bIns="20376"/>
          <a:lstStyle/>
          <a:p>
            <a:pPr algn="ctr">
              <a:lnSpc>
                <a:spcPct val="90000"/>
              </a:lnSpc>
            </a:pPr>
            <a:r>
              <a:rPr lang="en-US" dirty="0" smtClean="0">
                <a:latin typeface="Verdana" pitchFamily="34" charset="0"/>
              </a:rPr>
              <a:t>Next hop specifies output port and next hop’s IP address</a:t>
            </a:r>
            <a:endParaRPr lang="en-US" dirty="0">
              <a:latin typeface="Verdana" pitchFamily="34" charset="0"/>
            </a:endParaRPr>
          </a:p>
        </p:txBody>
      </p:sp>
      <p:sp>
        <p:nvSpPr>
          <p:cNvPr id="13" name="AutoShape 14"/>
          <p:cNvSpPr>
            <a:spLocks noChangeArrowheads="1"/>
          </p:cNvSpPr>
          <p:nvPr/>
        </p:nvSpPr>
        <p:spPr bwMode="auto">
          <a:xfrm>
            <a:off x="7117286" y="2163360"/>
            <a:ext cx="2494541" cy="639157"/>
          </a:xfrm>
          <a:prstGeom prst="wedgeRoundRectCallout">
            <a:avLst>
              <a:gd name="adj1" fmla="val -86648"/>
              <a:gd name="adj2" fmla="val 246892"/>
              <a:gd name="adj3" fmla="val 16667"/>
            </a:avLst>
          </a:prstGeom>
          <a:solidFill>
            <a:srgbClr val="99FF99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lIns="0" tIns="20376" rIns="0" bIns="20376"/>
          <a:lstStyle/>
          <a:p>
            <a:pPr algn="ctr">
              <a:lnSpc>
                <a:spcPct val="90000"/>
              </a:lnSpc>
            </a:pPr>
            <a:r>
              <a:rPr lang="en-US" dirty="0" smtClean="0">
                <a:latin typeface="Verdana" pitchFamily="34" charset="0"/>
              </a:rPr>
              <a:t>Change routes using </a:t>
            </a:r>
            <a:r>
              <a:rPr lang="en-US" dirty="0" err="1" smtClean="0">
                <a:latin typeface="Verdana" pitchFamily="34" charset="0"/>
              </a:rPr>
              <a:t>Operations</a:t>
            </a:r>
            <a:r>
              <a:rPr lang="en-US" dirty="0" err="1" smtClean="0">
                <a:solidFill>
                  <a:srgbClr val="000000"/>
                </a:solidFill>
                <a:latin typeface="Wingdings"/>
                <a:ea typeface="Wingdings"/>
                <a:cs typeface="Wingdings"/>
              </a:rPr>
              <a:t></a:t>
            </a:r>
            <a:r>
              <a:rPr lang="en-US" dirty="0" err="1" smtClean="0">
                <a:latin typeface="Verdana" pitchFamily="34" charset="0"/>
              </a:rPr>
              <a:t>Edit</a:t>
            </a:r>
            <a:endParaRPr lang="en-US" dirty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 autoUpdateAnimBg="0"/>
      <p:bldP spid="7" grpId="0" animBg="1" autoUpdateAnimBg="0"/>
      <p:bldP spid="9" grpId="0" animBg="1" autoUpdateAnimBg="0"/>
      <p:bldP spid="13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Configuring Packet Filters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9701183" y="7508308"/>
            <a:ext cx="309981" cy="215444"/>
          </a:xfrm>
        </p:spPr>
        <p:txBody>
          <a:bodyPr/>
          <a:lstStyle/>
          <a:p>
            <a:fld id="{CD94735E-4D31-CC42-AC20-DEEA022F0522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1411563"/>
            <a:ext cx="4804547" cy="436321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171150"/>
            <a:ext cx="10058400" cy="2938296"/>
          </a:xfrm>
          <a:prstGeom prst="rect">
            <a:avLst/>
          </a:prstGeom>
        </p:spPr>
      </p:pic>
      <p:sp>
        <p:nvSpPr>
          <p:cNvPr id="25" name="AutoShape 14"/>
          <p:cNvSpPr>
            <a:spLocks noChangeArrowheads="1"/>
          </p:cNvSpPr>
          <p:nvPr/>
        </p:nvSpPr>
        <p:spPr bwMode="auto">
          <a:xfrm>
            <a:off x="1222192" y="6101565"/>
            <a:ext cx="1336564" cy="821836"/>
          </a:xfrm>
          <a:prstGeom prst="wedgeRoundRectCallout">
            <a:avLst>
              <a:gd name="adj1" fmla="val 69814"/>
              <a:gd name="adj2" fmla="val -108295"/>
              <a:gd name="adj3" fmla="val 16667"/>
            </a:avLst>
          </a:prstGeom>
          <a:solidFill>
            <a:srgbClr val="99FF99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lIns="0" tIns="20376" rIns="0" bIns="20376"/>
          <a:lstStyle/>
          <a:p>
            <a:pPr algn="ctr">
              <a:lnSpc>
                <a:spcPct val="90000"/>
              </a:lnSpc>
            </a:pPr>
            <a:r>
              <a:rPr lang="en-US" dirty="0" smtClean="0">
                <a:latin typeface="Verdana" pitchFamily="34" charset="0"/>
              </a:rPr>
              <a:t>address</a:t>
            </a:r>
            <a:br>
              <a:rPr lang="en-US" dirty="0" smtClean="0">
                <a:latin typeface="Verdana" pitchFamily="34" charset="0"/>
              </a:rPr>
            </a:br>
            <a:r>
              <a:rPr lang="en-US" dirty="0" smtClean="0">
                <a:latin typeface="Verdana" pitchFamily="34" charset="0"/>
              </a:rPr>
              <a:t>prefixes</a:t>
            </a:r>
            <a:br>
              <a:rPr lang="en-US" dirty="0" smtClean="0">
                <a:latin typeface="Verdana" pitchFamily="34" charset="0"/>
              </a:rPr>
            </a:br>
            <a:r>
              <a:rPr lang="en-US" dirty="0" smtClean="0">
                <a:latin typeface="Verdana" pitchFamily="34" charset="0"/>
              </a:rPr>
              <a:t>and ports</a:t>
            </a:r>
            <a:endParaRPr lang="en-US" dirty="0">
              <a:latin typeface="Verdana" pitchFamily="34" charset="0"/>
            </a:endParaRPr>
          </a:p>
        </p:txBody>
      </p:sp>
      <p:sp>
        <p:nvSpPr>
          <p:cNvPr id="26" name="AutoShape 14"/>
          <p:cNvSpPr>
            <a:spLocks noChangeArrowheads="1"/>
          </p:cNvSpPr>
          <p:nvPr/>
        </p:nvSpPr>
        <p:spPr bwMode="auto">
          <a:xfrm>
            <a:off x="2662243" y="6547427"/>
            <a:ext cx="1722955" cy="1224973"/>
          </a:xfrm>
          <a:prstGeom prst="wedgeRoundRectCallout">
            <a:avLst>
              <a:gd name="adj1" fmla="val 46483"/>
              <a:gd name="adj2" fmla="val -134699"/>
              <a:gd name="adj3" fmla="val 16667"/>
            </a:avLst>
          </a:prstGeom>
          <a:solidFill>
            <a:srgbClr val="99FF99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lIns="0" tIns="20376" rIns="0" bIns="20376"/>
          <a:lstStyle/>
          <a:p>
            <a:pPr algn="ctr">
              <a:lnSpc>
                <a:spcPct val="90000"/>
              </a:lnSpc>
            </a:pPr>
            <a:r>
              <a:rPr lang="en-US" dirty="0" smtClean="0">
                <a:latin typeface="Verdana" pitchFamily="34" charset="0"/>
              </a:rPr>
              <a:t>protocol and flags (TCP, UDP, … *=wildcard)</a:t>
            </a:r>
            <a:endParaRPr lang="en-US" dirty="0">
              <a:latin typeface="Verdana" pitchFamily="34" charset="0"/>
            </a:endParaRPr>
          </a:p>
        </p:txBody>
      </p:sp>
      <p:sp>
        <p:nvSpPr>
          <p:cNvPr id="27" name="AutoShape 14"/>
          <p:cNvSpPr>
            <a:spLocks noChangeArrowheads="1"/>
          </p:cNvSpPr>
          <p:nvPr/>
        </p:nvSpPr>
        <p:spPr bwMode="auto">
          <a:xfrm>
            <a:off x="6024890" y="6499450"/>
            <a:ext cx="1327584" cy="639157"/>
          </a:xfrm>
          <a:prstGeom prst="wedgeRoundRectCallout">
            <a:avLst>
              <a:gd name="adj1" fmla="val 27881"/>
              <a:gd name="adj2" fmla="val -134699"/>
              <a:gd name="adj3" fmla="val 16667"/>
            </a:avLst>
          </a:prstGeom>
          <a:solidFill>
            <a:srgbClr val="99FF99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lIns="0" tIns="20376" rIns="0" bIns="20376"/>
          <a:lstStyle/>
          <a:p>
            <a:pPr algn="ctr">
              <a:lnSpc>
                <a:spcPct val="90000"/>
              </a:lnSpc>
            </a:pPr>
            <a:r>
              <a:rPr lang="en-US" dirty="0" smtClean="0">
                <a:latin typeface="Verdana" pitchFamily="34" charset="0"/>
              </a:rPr>
              <a:t>packet</a:t>
            </a:r>
            <a:br>
              <a:rPr lang="en-US" dirty="0" smtClean="0">
                <a:latin typeface="Verdana" pitchFamily="34" charset="0"/>
              </a:rPr>
            </a:br>
            <a:r>
              <a:rPr lang="en-US" dirty="0" smtClean="0">
                <a:latin typeface="Verdana" pitchFamily="34" charset="0"/>
              </a:rPr>
              <a:t>treatment</a:t>
            </a:r>
            <a:endParaRPr lang="en-US" dirty="0">
              <a:latin typeface="Verdana" pitchFamily="34" charset="0"/>
            </a:endParaRPr>
          </a:p>
        </p:txBody>
      </p:sp>
      <p:sp>
        <p:nvSpPr>
          <p:cNvPr id="13" name="AutoShape 14"/>
          <p:cNvSpPr>
            <a:spLocks noChangeArrowheads="1"/>
          </p:cNvSpPr>
          <p:nvPr/>
        </p:nvSpPr>
        <p:spPr bwMode="auto">
          <a:xfrm>
            <a:off x="8671143" y="6692697"/>
            <a:ext cx="951037" cy="639157"/>
          </a:xfrm>
          <a:prstGeom prst="wedgeRoundRectCallout">
            <a:avLst>
              <a:gd name="adj1" fmla="val 43099"/>
              <a:gd name="adj2" fmla="val -136957"/>
              <a:gd name="adj3" fmla="val 16667"/>
            </a:avLst>
          </a:prstGeom>
          <a:solidFill>
            <a:srgbClr val="99FF99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lIns="0" tIns="20376" rIns="0" bIns="20376"/>
          <a:lstStyle/>
          <a:p>
            <a:pPr algn="ctr">
              <a:lnSpc>
                <a:spcPct val="90000"/>
              </a:lnSpc>
            </a:pPr>
            <a:r>
              <a:rPr lang="en-US" dirty="0" smtClean="0">
                <a:latin typeface="Verdana" pitchFamily="34" charset="0"/>
              </a:rPr>
              <a:t>turn on/off</a:t>
            </a:r>
            <a:endParaRPr lang="en-US" dirty="0">
              <a:latin typeface="Verdana" pitchFamily="34" charset="0"/>
            </a:endParaRPr>
          </a:p>
        </p:txBody>
      </p:sp>
      <p:sp>
        <p:nvSpPr>
          <p:cNvPr id="24" name="AutoShape 14"/>
          <p:cNvSpPr>
            <a:spLocks noChangeArrowheads="1"/>
          </p:cNvSpPr>
          <p:nvPr/>
        </p:nvSpPr>
        <p:spPr bwMode="auto">
          <a:xfrm>
            <a:off x="3618712" y="1989049"/>
            <a:ext cx="1336564" cy="639157"/>
          </a:xfrm>
          <a:prstGeom prst="wedgeRoundRectCallout">
            <a:avLst>
              <a:gd name="adj1" fmla="val -141852"/>
              <a:gd name="adj2" fmla="val 275152"/>
              <a:gd name="adj3" fmla="val 16667"/>
            </a:avLst>
          </a:prstGeom>
          <a:solidFill>
            <a:srgbClr val="99FF99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lIns="0" tIns="20376" rIns="0" bIns="20376"/>
          <a:lstStyle/>
          <a:p>
            <a:pPr algn="ctr">
              <a:lnSpc>
                <a:spcPct val="90000"/>
              </a:lnSpc>
            </a:pPr>
            <a:r>
              <a:rPr lang="en-US" dirty="0" smtClean="0">
                <a:latin typeface="Verdana" pitchFamily="34" charset="0"/>
              </a:rPr>
              <a:t>Select</a:t>
            </a:r>
            <a:br>
              <a:rPr lang="en-US" dirty="0" smtClean="0">
                <a:latin typeface="Verdana" pitchFamily="34" charset="0"/>
              </a:rPr>
            </a:br>
            <a:r>
              <a:rPr lang="en-US" dirty="0" smtClean="0">
                <a:latin typeface="Verdana" pitchFamily="34" charset="0"/>
              </a:rPr>
              <a:t>Filter Table</a:t>
            </a:r>
            <a:endParaRPr lang="en-US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6177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Configuring Packet Filters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4735E-4D31-CC42-AC20-DEEA022F0522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410382"/>
            <a:ext cx="10058400" cy="35530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29310" y="1991813"/>
            <a:ext cx="6301013" cy="5333752"/>
          </a:xfrm>
          <a:prstGeom prst="rect">
            <a:avLst/>
          </a:prstGeom>
        </p:spPr>
      </p:pic>
      <p:sp>
        <p:nvSpPr>
          <p:cNvPr id="8" name="AutoShape 14"/>
          <p:cNvSpPr>
            <a:spLocks noChangeArrowheads="1"/>
          </p:cNvSpPr>
          <p:nvPr/>
        </p:nvSpPr>
        <p:spPr bwMode="auto">
          <a:xfrm>
            <a:off x="6780258" y="1804848"/>
            <a:ext cx="1286665" cy="639157"/>
          </a:xfrm>
          <a:prstGeom prst="wedgeRoundRectCallout">
            <a:avLst>
              <a:gd name="adj1" fmla="val -51478"/>
              <a:gd name="adj2" fmla="val 131768"/>
              <a:gd name="adj3" fmla="val 16667"/>
            </a:avLst>
          </a:prstGeom>
          <a:solidFill>
            <a:srgbClr val="99FF99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lIns="0" tIns="20376" rIns="0" bIns="20376"/>
          <a:lstStyle/>
          <a:p>
            <a:pPr algn="ctr">
              <a:lnSpc>
                <a:spcPct val="90000"/>
              </a:lnSpc>
            </a:pPr>
            <a:r>
              <a:rPr lang="en-US" dirty="0" smtClean="0">
                <a:latin typeface="Verdana" pitchFamily="34" charset="0"/>
              </a:rPr>
              <a:t>address fields</a:t>
            </a:r>
            <a:endParaRPr lang="en-US" dirty="0">
              <a:latin typeface="Verdana" pitchFamily="34" charset="0"/>
            </a:endParaRPr>
          </a:p>
        </p:txBody>
      </p:sp>
      <p:sp>
        <p:nvSpPr>
          <p:cNvPr id="9" name="AutoShape 14"/>
          <p:cNvSpPr>
            <a:spLocks noChangeArrowheads="1"/>
          </p:cNvSpPr>
          <p:nvPr/>
        </p:nvSpPr>
        <p:spPr bwMode="auto">
          <a:xfrm>
            <a:off x="7149123" y="3761426"/>
            <a:ext cx="1286665" cy="639157"/>
          </a:xfrm>
          <a:prstGeom prst="wedgeRoundRectCallout">
            <a:avLst>
              <a:gd name="adj1" fmla="val -112043"/>
              <a:gd name="adj2" fmla="val -17273"/>
              <a:gd name="adj3" fmla="val 16667"/>
            </a:avLst>
          </a:prstGeom>
          <a:solidFill>
            <a:srgbClr val="99FF99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lIns="0" tIns="20376" rIns="0" bIns="20376"/>
          <a:lstStyle/>
          <a:p>
            <a:pPr algn="ctr">
              <a:lnSpc>
                <a:spcPct val="90000"/>
              </a:lnSpc>
            </a:pPr>
            <a:r>
              <a:rPr lang="en-US" dirty="0" smtClean="0">
                <a:latin typeface="Verdana" pitchFamily="34" charset="0"/>
              </a:rPr>
              <a:t>protocol and ports</a:t>
            </a:r>
            <a:endParaRPr lang="en-US" dirty="0">
              <a:latin typeface="Verdana" pitchFamily="34" charset="0"/>
            </a:endParaRPr>
          </a:p>
        </p:txBody>
      </p:sp>
      <p:sp>
        <p:nvSpPr>
          <p:cNvPr id="10" name="AutoShape 14"/>
          <p:cNvSpPr>
            <a:spLocks noChangeArrowheads="1"/>
          </p:cNvSpPr>
          <p:nvPr/>
        </p:nvSpPr>
        <p:spPr bwMode="auto">
          <a:xfrm>
            <a:off x="6594405" y="5689137"/>
            <a:ext cx="909711" cy="639157"/>
          </a:xfrm>
          <a:prstGeom prst="wedgeRoundRectCallout">
            <a:avLst>
              <a:gd name="adj1" fmla="val -127745"/>
              <a:gd name="adj2" fmla="val 66280"/>
              <a:gd name="adj3" fmla="val 16667"/>
            </a:avLst>
          </a:prstGeom>
          <a:solidFill>
            <a:srgbClr val="99FF99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lIns="0" tIns="20376" rIns="0" bIns="20376"/>
          <a:lstStyle/>
          <a:p>
            <a:pPr algn="ctr">
              <a:lnSpc>
                <a:spcPct val="90000"/>
              </a:lnSpc>
            </a:pPr>
            <a:r>
              <a:rPr lang="en-US" dirty="0" smtClean="0">
                <a:latin typeface="Verdana" pitchFamily="34" charset="0"/>
              </a:rPr>
              <a:t>output link</a:t>
            </a:r>
            <a:endParaRPr lang="en-US" dirty="0">
              <a:latin typeface="Verdana" pitchFamily="34" charset="0"/>
            </a:endParaRPr>
          </a:p>
        </p:txBody>
      </p:sp>
      <p:sp>
        <p:nvSpPr>
          <p:cNvPr id="11" name="AutoShape 14"/>
          <p:cNvSpPr>
            <a:spLocks noChangeArrowheads="1"/>
          </p:cNvSpPr>
          <p:nvPr/>
        </p:nvSpPr>
        <p:spPr bwMode="auto">
          <a:xfrm>
            <a:off x="4437847" y="4571395"/>
            <a:ext cx="1190239" cy="639157"/>
          </a:xfrm>
          <a:prstGeom prst="wedgeRoundRectCallout">
            <a:avLst>
              <a:gd name="adj1" fmla="val -111983"/>
              <a:gd name="adj2" fmla="val 70796"/>
              <a:gd name="adj3" fmla="val 16667"/>
            </a:avLst>
          </a:prstGeom>
          <a:solidFill>
            <a:srgbClr val="99FF99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lIns="0" tIns="20376" rIns="0" bIns="20376"/>
          <a:lstStyle/>
          <a:p>
            <a:pPr algn="ctr">
              <a:lnSpc>
                <a:spcPct val="90000"/>
              </a:lnSpc>
            </a:pPr>
            <a:r>
              <a:rPr lang="en-US" dirty="0" smtClean="0">
                <a:latin typeface="Verdana" pitchFamily="34" charset="0"/>
              </a:rPr>
              <a:t>queue number</a:t>
            </a:r>
            <a:endParaRPr lang="en-US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2327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25481" y="449798"/>
            <a:ext cx="9625330" cy="949960"/>
          </a:xfrm>
        </p:spPr>
        <p:txBody>
          <a:bodyPr/>
          <a:lstStyle/>
          <a:p>
            <a:r>
              <a:rPr lang="en-US" dirty="0"/>
              <a:t>Monitoring Traffic</a:t>
            </a:r>
          </a:p>
        </p:txBody>
      </p:sp>
      <p:sp>
        <p:nvSpPr>
          <p:cNvPr id="680969" name="AutoShape 9"/>
          <p:cNvSpPr>
            <a:spLocks noChangeArrowheads="1"/>
          </p:cNvSpPr>
          <p:nvPr/>
        </p:nvSpPr>
        <p:spPr bwMode="auto">
          <a:xfrm>
            <a:off x="2579212" y="4356546"/>
            <a:ext cx="1751488" cy="877993"/>
          </a:xfrm>
          <a:prstGeom prst="wedgeRoundRectCallout">
            <a:avLst>
              <a:gd name="adj1" fmla="val -34745"/>
              <a:gd name="adj2" fmla="val 99181"/>
              <a:gd name="adj3" fmla="val 16667"/>
            </a:avLst>
          </a:prstGeom>
          <a:solidFill>
            <a:srgbClr val="99FF99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lIns="0" tIns="20376" rIns="0" bIns="20376"/>
          <a:lstStyle/>
          <a:p>
            <a:pPr algn="ctr">
              <a:lnSpc>
                <a:spcPct val="90000"/>
              </a:lnSpc>
            </a:pPr>
            <a:r>
              <a:rPr lang="en-US" dirty="0">
                <a:latin typeface="Verdana" pitchFamily="34" charset="0"/>
              </a:rPr>
              <a:t>select desired monitor variable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1731" y="1398193"/>
            <a:ext cx="4950106" cy="467317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95500" y="2279847"/>
            <a:ext cx="4561458" cy="4489381"/>
          </a:xfrm>
          <a:prstGeom prst="rect">
            <a:avLst/>
          </a:prstGeom>
        </p:spPr>
      </p:pic>
      <p:sp>
        <p:nvSpPr>
          <p:cNvPr id="680971" name="AutoShape 11"/>
          <p:cNvSpPr>
            <a:spLocks noChangeArrowheads="1"/>
          </p:cNvSpPr>
          <p:nvPr/>
        </p:nvSpPr>
        <p:spPr bwMode="auto">
          <a:xfrm>
            <a:off x="3928724" y="1187069"/>
            <a:ext cx="1890704" cy="599449"/>
          </a:xfrm>
          <a:prstGeom prst="wedgeRoundRectCallout">
            <a:avLst>
              <a:gd name="adj1" fmla="val -74306"/>
              <a:gd name="adj2" fmla="val 121665"/>
              <a:gd name="adj3" fmla="val 16667"/>
            </a:avLst>
          </a:prstGeom>
          <a:solidFill>
            <a:srgbClr val="99FF99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lIns="0" tIns="20376" rIns="0" bIns="20376"/>
          <a:lstStyle/>
          <a:p>
            <a:pPr algn="ctr">
              <a:lnSpc>
                <a:spcPct val="90000"/>
              </a:lnSpc>
            </a:pPr>
            <a:r>
              <a:rPr lang="en-US" dirty="0" smtClean="0">
                <a:latin typeface="Verdana" pitchFamily="34" charset="0"/>
              </a:rPr>
              <a:t>To add new real-time chart</a:t>
            </a:r>
            <a:endParaRPr lang="en-US" dirty="0">
              <a:latin typeface="Verdana" pitchFamily="34" charset="0"/>
            </a:endParaRPr>
          </a:p>
        </p:txBody>
      </p:sp>
      <p:sp>
        <p:nvSpPr>
          <p:cNvPr id="680984" name="AutoShape 24"/>
          <p:cNvSpPr>
            <a:spLocks noChangeArrowheads="1"/>
          </p:cNvSpPr>
          <p:nvPr/>
        </p:nvSpPr>
        <p:spPr bwMode="auto">
          <a:xfrm>
            <a:off x="935016" y="6456131"/>
            <a:ext cx="2041496" cy="877993"/>
          </a:xfrm>
          <a:prstGeom prst="wedgeRoundRectCallout">
            <a:avLst>
              <a:gd name="adj1" fmla="val 92312"/>
              <a:gd name="adj2" fmla="val -73474"/>
              <a:gd name="adj3" fmla="val 16667"/>
            </a:avLst>
          </a:prstGeom>
          <a:solidFill>
            <a:srgbClr val="99FF99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lIns="0" tIns="20376" rIns="0" bIns="20376"/>
          <a:lstStyle/>
          <a:p>
            <a:pPr algn="ctr">
              <a:lnSpc>
                <a:spcPct val="90000"/>
              </a:lnSpc>
            </a:pPr>
            <a:r>
              <a:rPr lang="en-US" dirty="0" smtClean="0">
                <a:latin typeface="Verdana" pitchFamily="34" charset="0"/>
              </a:rPr>
              <a:t>to select outgoing packet rate at a port</a:t>
            </a:r>
            <a:endParaRPr lang="en-US" dirty="0">
              <a:latin typeface="Verdana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/>
          <a:srcRect l="6519" t="6823" r="6474" b="15027"/>
          <a:stretch>
            <a:fillRect/>
          </a:stretch>
        </p:blipFill>
        <p:spPr>
          <a:xfrm>
            <a:off x="5052534" y="4857096"/>
            <a:ext cx="4950046" cy="2623947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680972" name="AutoShape 12"/>
          <p:cNvSpPr>
            <a:spLocks noChangeArrowheads="1"/>
          </p:cNvSpPr>
          <p:nvPr/>
        </p:nvSpPr>
        <p:spPr bwMode="auto">
          <a:xfrm>
            <a:off x="7589494" y="3880093"/>
            <a:ext cx="1830444" cy="961683"/>
          </a:xfrm>
          <a:prstGeom prst="wedgeRoundRectCallout">
            <a:avLst>
              <a:gd name="adj1" fmla="val -59315"/>
              <a:gd name="adj2" fmla="val 134875"/>
              <a:gd name="adj3" fmla="val 16667"/>
            </a:avLst>
          </a:prstGeom>
          <a:solidFill>
            <a:srgbClr val="99FF99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lIns="0" tIns="20376" rIns="0" bIns="20376"/>
          <a:lstStyle/>
          <a:p>
            <a:pPr algn="ctr">
              <a:lnSpc>
                <a:spcPct val="90000"/>
              </a:lnSpc>
            </a:pPr>
            <a:r>
              <a:rPr lang="en-US" dirty="0" smtClean="0">
                <a:latin typeface="Verdana" pitchFamily="34" charset="0"/>
              </a:rPr>
              <a:t>observing ping traffic from h4x2 to h6x1</a:t>
            </a:r>
            <a:endParaRPr lang="en-US" dirty="0">
              <a:latin typeface="Verdana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4735E-4D31-CC42-AC20-DEEA022F0522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121583" y="1576756"/>
            <a:ext cx="2749471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b="1" dirty="0" smtClean="0">
                <a:solidFill>
                  <a:srgbClr val="FF0000"/>
                </a:solidFill>
              </a:rPr>
              <a:t>STILL OLD </a:t>
            </a:r>
          </a:p>
          <a:p>
            <a:pPr algn="l"/>
            <a:r>
              <a:rPr lang="en-US" b="1" dirty="0" smtClean="0">
                <a:solidFill>
                  <a:srgbClr val="FF0000"/>
                </a:solidFill>
              </a:rPr>
              <a:t>VERSION OF RLI</a:t>
            </a:r>
          </a:p>
          <a:p>
            <a:pPr algn="l"/>
            <a:r>
              <a:rPr lang="en-US" b="1" dirty="0" smtClean="0">
                <a:solidFill>
                  <a:srgbClr val="FF0000"/>
                </a:solidFill>
              </a:rPr>
              <a:t>But very close to current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80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80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680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680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0969" grpId="0" animBg="1" autoUpdateAnimBg="0"/>
      <p:bldP spid="680971" grpId="0" animBg="1" autoUpdateAnimBg="0"/>
      <p:bldP spid="680984" grpId="0" animBg="1" autoUpdateAnimBg="0"/>
      <p:bldP spid="680972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Hosts with Multiple Interfaces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8" y="1559195"/>
            <a:ext cx="10044112" cy="6213205"/>
          </a:xfrm>
        </p:spPr>
        <p:txBody>
          <a:bodyPr/>
          <a:lstStyle/>
          <a:p>
            <a:r>
              <a:rPr lang="en-US" dirty="0" smtClean="0"/>
              <a:t>ONL hosts have two interfaces</a:t>
            </a:r>
          </a:p>
          <a:p>
            <a:pPr lvl="1"/>
            <a:r>
              <a:rPr lang="en-US" dirty="0" smtClean="0"/>
              <a:t>data interface used for experimental</a:t>
            </a:r>
            <a:br>
              <a:rPr lang="en-US" dirty="0" smtClean="0"/>
            </a:br>
            <a:r>
              <a:rPr lang="en-US" dirty="0" smtClean="0"/>
              <a:t>network</a:t>
            </a:r>
          </a:p>
          <a:p>
            <a:pPr lvl="2"/>
            <a:r>
              <a:rPr lang="en-US" dirty="0" smtClean="0"/>
              <a:t>names of form </a:t>
            </a:r>
            <a:r>
              <a:rPr lang="en-US" dirty="0" err="1" smtClean="0"/>
              <a:t>hAxB</a:t>
            </a:r>
            <a:r>
              <a:rPr lang="en-US" dirty="0" smtClean="0"/>
              <a:t>. and addresses</a:t>
            </a:r>
            <a:br>
              <a:rPr lang="en-US" dirty="0" smtClean="0"/>
            </a:br>
            <a:r>
              <a:rPr lang="en-US" dirty="0" smtClean="0"/>
              <a:t>of form 192.168.A.B addresses, </a:t>
            </a:r>
          </a:p>
          <a:p>
            <a:pPr lvl="1"/>
            <a:r>
              <a:rPr lang="en-US" dirty="0" smtClean="0"/>
              <a:t>control net interface used to talk</a:t>
            </a:r>
            <a:br>
              <a:rPr lang="en-US" dirty="0" smtClean="0"/>
            </a:br>
            <a:r>
              <a:rPr lang="en-US" dirty="0" smtClean="0"/>
              <a:t>to ONL servers</a:t>
            </a:r>
          </a:p>
          <a:p>
            <a:pPr lvl="2"/>
            <a:r>
              <a:rPr lang="en-US" dirty="0" smtClean="0"/>
              <a:t>names of form pc1coreNN, addresses</a:t>
            </a:r>
            <a:br>
              <a:rPr lang="en-US" dirty="0" smtClean="0"/>
            </a:br>
            <a:r>
              <a:rPr lang="en-US" dirty="0" smtClean="0"/>
              <a:t>of form 10.0.x.y</a:t>
            </a:r>
          </a:p>
          <a:p>
            <a:pPr lvl="2"/>
            <a:r>
              <a:rPr lang="en-US" dirty="0" smtClean="0"/>
              <a:t>File </a:t>
            </a:r>
            <a:r>
              <a:rPr lang="en-US" dirty="0"/>
              <a:t>~</a:t>
            </a:r>
            <a:r>
              <a:rPr lang="en-US" dirty="0" smtClean="0"/>
              <a:t>/.topology defines shell</a:t>
            </a:r>
            <a:br>
              <a:rPr lang="en-US" dirty="0" smtClean="0"/>
            </a:br>
            <a:r>
              <a:rPr lang="en-US" dirty="0" smtClean="0"/>
              <a:t>variables of form $</a:t>
            </a:r>
            <a:r>
              <a:rPr lang="en-US" dirty="0" err="1" smtClean="0"/>
              <a:t>hAxB</a:t>
            </a:r>
            <a:r>
              <a:rPr lang="en-US" dirty="0" smtClean="0"/>
              <a:t> that map to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control net names</a:t>
            </a:r>
          </a:p>
          <a:p>
            <a:r>
              <a:rPr lang="en-US" dirty="0" smtClean="0"/>
              <a:t>To force server connections to use a specific interface, bind socket to desired interface’s IP address</a:t>
            </a:r>
          </a:p>
          <a:p>
            <a:pPr lvl="1"/>
            <a:r>
              <a:rPr lang="en-US" dirty="0" smtClean="0"/>
              <a:t>forces communication to server to come through specified </a:t>
            </a:r>
            <a:r>
              <a:rPr lang="en-US" dirty="0" err="1" smtClean="0"/>
              <a:t>iface</a:t>
            </a:r>
            <a:endParaRPr lang="en-US" dirty="0" smtClean="0"/>
          </a:p>
          <a:p>
            <a:r>
              <a:rPr lang="en-US" dirty="0" smtClean="0"/>
              <a:t>If socket left “unbound”, system uses </a:t>
            </a:r>
            <a:r>
              <a:rPr lang="en-US" i="1" dirty="0" smtClean="0"/>
              <a:t>wildcard</a:t>
            </a:r>
            <a:r>
              <a:rPr lang="en-US" dirty="0" smtClean="0"/>
              <a:t> </a:t>
            </a:r>
            <a:r>
              <a:rPr lang="en-US" i="1" dirty="0" smtClean="0"/>
              <a:t>interface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4735E-4D31-CC42-AC20-DEEA022F0522}" type="slidenum">
              <a:rPr lang="en-US" smtClean="0"/>
              <a:pPr/>
              <a:t>14</a:t>
            </a:fld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6591466" y="1672362"/>
            <a:ext cx="3430784" cy="3684227"/>
            <a:chOff x="6201641" y="1672362"/>
            <a:chExt cx="3430784" cy="3684227"/>
          </a:xfrm>
        </p:grpSpPr>
        <p:grpSp>
          <p:nvGrpSpPr>
            <p:cNvPr id="16" name="Group 15"/>
            <p:cNvGrpSpPr/>
            <p:nvPr/>
          </p:nvGrpSpPr>
          <p:grpSpPr>
            <a:xfrm>
              <a:off x="6201641" y="1672362"/>
              <a:ext cx="3430784" cy="3684227"/>
              <a:chOff x="6865933" y="1672363"/>
              <a:chExt cx="2766492" cy="2970862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 rotWithShape="1">
              <a:blip r:embed="rId3" cstate="print"/>
              <a:srcRect l="23854" t="17446" r="24995" b="20541"/>
              <a:stretch/>
            </p:blipFill>
            <p:spPr>
              <a:xfrm>
                <a:off x="6865933" y="1672363"/>
                <a:ext cx="2766492" cy="2970862"/>
              </a:xfrm>
              <a:prstGeom prst="rect">
                <a:avLst/>
              </a:prstGeom>
              <a:ln>
                <a:solidFill>
                  <a:srgbClr val="000000"/>
                </a:solidFill>
              </a:ln>
            </p:spPr>
          </p:pic>
          <p:cxnSp>
            <p:nvCxnSpPr>
              <p:cNvPr id="7" name="Straight Connector 6"/>
              <p:cNvCxnSpPr/>
              <p:nvPr/>
            </p:nvCxnSpPr>
            <p:spPr bwMode="auto">
              <a:xfrm>
                <a:off x="7054555" y="1810679"/>
                <a:ext cx="2351519" cy="0"/>
              </a:xfrm>
              <a:prstGeom prst="line">
                <a:avLst/>
              </a:prstGeom>
              <a:solidFill>
                <a:schemeClr val="accent1"/>
              </a:solidFill>
              <a:ln w="762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9" name="Straight Connector 8"/>
              <p:cNvCxnSpPr/>
              <p:nvPr/>
            </p:nvCxnSpPr>
            <p:spPr bwMode="auto">
              <a:xfrm flipV="1">
                <a:off x="7268330" y="1810678"/>
                <a:ext cx="0" cy="2062162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10" name="Straight Connector 9"/>
              <p:cNvCxnSpPr/>
              <p:nvPr/>
            </p:nvCxnSpPr>
            <p:spPr bwMode="auto">
              <a:xfrm flipV="1">
                <a:off x="8389002" y="1812188"/>
                <a:ext cx="0" cy="312844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11" name="Straight Connector 10"/>
              <p:cNvCxnSpPr/>
              <p:nvPr/>
            </p:nvCxnSpPr>
            <p:spPr bwMode="auto">
              <a:xfrm flipV="1">
                <a:off x="9069551" y="1851421"/>
                <a:ext cx="0" cy="190825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sp>
            <p:nvSpPr>
              <p:cNvPr id="15" name="TextBox 14"/>
              <p:cNvSpPr txBox="1"/>
              <p:nvPr/>
            </p:nvSpPr>
            <p:spPr>
              <a:xfrm>
                <a:off x="7558277" y="3864765"/>
                <a:ext cx="1022057" cy="1985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US" sz="1600" dirty="0" smtClean="0">
                    <a:latin typeface="+mn-lt"/>
                  </a:rPr>
                  <a:t>192.168.1.3</a:t>
                </a:r>
                <a:endParaRPr lang="en-US" sz="1600" dirty="0">
                  <a:latin typeface="+mn-lt"/>
                </a:endParaRPr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6373592" y="3864600"/>
              <a:ext cx="858108" cy="246221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600" dirty="0" smtClean="0">
                  <a:latin typeface="+mn-lt"/>
                </a:rPr>
                <a:t>10.0.x.y</a:t>
              </a:r>
              <a:endParaRPr lang="en-US" sz="1600" dirty="0">
                <a:latin typeface="+mn-lt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823252" y="1890458"/>
              <a:ext cx="1115690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600" dirty="0" smtClean="0">
                  <a:latin typeface="+mn-lt"/>
                </a:rPr>
                <a:t>control net</a:t>
              </a:r>
              <a:endParaRPr lang="en-US" sz="1600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30301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the ONL Web Site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8" y="1573437"/>
            <a:ext cx="10044112" cy="6198963"/>
          </a:xfrm>
        </p:spPr>
        <p:txBody>
          <a:bodyPr/>
          <a:lstStyle/>
          <a:p>
            <a:r>
              <a:rPr lang="en-US" dirty="0" err="1" smtClean="0"/>
              <a:t>Testbed</a:t>
            </a:r>
            <a:r>
              <a:rPr lang="en-US" dirty="0" smtClean="0"/>
              <a:t> Status</a:t>
            </a:r>
          </a:p>
          <a:p>
            <a:r>
              <a:rPr lang="en-US" dirty="0" smtClean="0"/>
              <a:t>My Reservations</a:t>
            </a:r>
          </a:p>
          <a:p>
            <a:r>
              <a:rPr lang="en-US" dirty="0" smtClean="0"/>
              <a:t>Resource Availability</a:t>
            </a:r>
          </a:p>
          <a:p>
            <a:r>
              <a:rPr lang="en-US" dirty="0" smtClean="0"/>
              <a:t>Etc.</a:t>
            </a:r>
          </a:p>
          <a:p>
            <a:endParaRPr lang="en-US" dirty="0"/>
          </a:p>
          <a:p>
            <a:r>
              <a:rPr lang="en-US" dirty="0" smtClean="0"/>
              <a:t>Show examples…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4735E-4D31-CC42-AC20-DEEA022F052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88799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the Linux Command 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8" y="1630309"/>
            <a:ext cx="10044112" cy="6142092"/>
          </a:xfrm>
        </p:spPr>
        <p:txBody>
          <a:bodyPr/>
          <a:lstStyle/>
          <a:p>
            <a:r>
              <a:rPr lang="en-US" dirty="0" smtClean="0"/>
              <a:t>ONL hosts all run Linux</a:t>
            </a:r>
          </a:p>
          <a:p>
            <a:pPr lvl="1"/>
            <a:r>
              <a:rPr lang="en-US" dirty="0" smtClean="0"/>
              <a:t>to use them effectively, need to be familiar with the command-line interface provided by the “shell” (specifically, bash)</a:t>
            </a:r>
          </a:p>
          <a:p>
            <a:r>
              <a:rPr lang="en-US" dirty="0" smtClean="0"/>
              <a:t>Common commands</a:t>
            </a:r>
          </a:p>
          <a:p>
            <a:pPr lvl="1"/>
            <a:r>
              <a:rPr lang="en-US" i="1" dirty="0" err="1" smtClean="0"/>
              <a:t>ls</a:t>
            </a:r>
            <a:r>
              <a:rPr lang="en-US" dirty="0" smtClean="0"/>
              <a:t> to list files in a directory (aka folder)</a:t>
            </a:r>
          </a:p>
          <a:p>
            <a:pPr lvl="1"/>
            <a:r>
              <a:rPr lang="en-US" i="1" dirty="0" smtClean="0"/>
              <a:t>cd</a:t>
            </a:r>
            <a:r>
              <a:rPr lang="en-US" dirty="0" smtClean="0"/>
              <a:t> to change the current working directory</a:t>
            </a:r>
          </a:p>
          <a:p>
            <a:pPr lvl="1"/>
            <a:r>
              <a:rPr lang="en-US" i="1" dirty="0" smtClean="0"/>
              <a:t>more</a:t>
            </a:r>
            <a:r>
              <a:rPr lang="en-US" dirty="0" smtClean="0"/>
              <a:t> to examine contents of a file</a:t>
            </a:r>
          </a:p>
          <a:p>
            <a:pPr lvl="1"/>
            <a:r>
              <a:rPr lang="en-US" i="1" dirty="0" err="1" smtClean="0"/>
              <a:t>ssh</a:t>
            </a:r>
            <a:r>
              <a:rPr lang="en-US" dirty="0" smtClean="0"/>
              <a:t> to open an </a:t>
            </a:r>
            <a:r>
              <a:rPr lang="en-US" dirty="0" err="1" smtClean="0"/>
              <a:t>ssh</a:t>
            </a:r>
            <a:r>
              <a:rPr lang="en-US" dirty="0" smtClean="0"/>
              <a:t> connection to another computer</a:t>
            </a:r>
          </a:p>
          <a:p>
            <a:pPr lvl="1"/>
            <a:r>
              <a:rPr lang="en-US" i="1" dirty="0" smtClean="0"/>
              <a:t>man</a:t>
            </a:r>
            <a:r>
              <a:rPr lang="en-US" dirty="0" smtClean="0"/>
              <a:t> to get documentation for a given command</a:t>
            </a:r>
          </a:p>
          <a:p>
            <a:pPr lvl="2"/>
            <a:r>
              <a:rPr lang="en-US" dirty="0" smtClean="0"/>
              <a:t>type “man </a:t>
            </a:r>
            <a:r>
              <a:rPr lang="en-US" dirty="0" err="1" smtClean="0"/>
              <a:t>ls</a:t>
            </a:r>
            <a:r>
              <a:rPr lang="en-US" dirty="0" smtClean="0"/>
              <a:t>” to learn how to use the </a:t>
            </a:r>
            <a:r>
              <a:rPr lang="en-US" dirty="0" err="1" smtClean="0"/>
              <a:t>ls</a:t>
            </a:r>
            <a:r>
              <a:rPr lang="en-US" dirty="0" smtClean="0"/>
              <a:t> command</a:t>
            </a:r>
          </a:p>
          <a:p>
            <a:pPr lvl="1"/>
            <a:r>
              <a:rPr lang="en-US" dirty="0"/>
              <a:t>See</a:t>
            </a:r>
            <a:r>
              <a:rPr lang="en-US" i="1" dirty="0"/>
              <a:t> http://www.ee.surrey.ac.uk/Teaching/Unix/</a:t>
            </a:r>
            <a:r>
              <a:rPr lang="en-US" i="1" dirty="0" smtClean="0"/>
              <a:t>index.html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 </a:t>
            </a:r>
            <a:r>
              <a:rPr lang="en-US" i="1" dirty="0"/>
              <a:t>http://www.gnu.org/software/bash/manual/</a:t>
            </a:r>
            <a:r>
              <a:rPr lang="en-US" i="1" dirty="0" smtClean="0"/>
              <a:t>bash.html</a:t>
            </a:r>
            <a:endParaRPr lang="en-US" i="1" dirty="0"/>
          </a:p>
          <a:p>
            <a:r>
              <a:rPr lang="en-US" dirty="0" smtClean="0"/>
              <a:t>You need to invest some time up-front to learn Linux</a:t>
            </a:r>
          </a:p>
          <a:p>
            <a:pPr lvl="1"/>
            <a:r>
              <a:rPr lang="en-US" dirty="0" smtClean="0"/>
              <a:t>but, you’ll be much more productive once you do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4735E-4D31-CC42-AC20-DEEA022F0522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</a:t>
            </a:r>
            <a:r>
              <a:rPr lang="en-US" dirty="0" err="1" smtClean="0"/>
              <a:t>Wireshark</a:t>
            </a:r>
            <a:r>
              <a:rPr lang="en-US" dirty="0" smtClean="0"/>
              <a:t> in ONL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8" y="1706137"/>
            <a:ext cx="10044112" cy="6066263"/>
          </a:xfrm>
        </p:spPr>
        <p:txBody>
          <a:bodyPr/>
          <a:lstStyle/>
          <a:p>
            <a:r>
              <a:rPr lang="en-US" dirty="0" err="1" smtClean="0"/>
              <a:t>Wireshark</a:t>
            </a:r>
            <a:r>
              <a:rPr lang="en-US" dirty="0" smtClean="0"/>
              <a:t> is implemented using the X-windows system</a:t>
            </a:r>
          </a:p>
          <a:p>
            <a:pPr lvl="1"/>
            <a:r>
              <a:rPr lang="en-US" dirty="0" err="1" smtClean="0"/>
              <a:t>ssh</a:t>
            </a:r>
            <a:r>
              <a:rPr lang="en-US" dirty="0" smtClean="0"/>
              <a:t> supports tunneling of X-windows commands, allowing you to run </a:t>
            </a:r>
            <a:r>
              <a:rPr lang="en-US" i="1" dirty="0" err="1" smtClean="0"/>
              <a:t>Wireshark</a:t>
            </a:r>
            <a:r>
              <a:rPr lang="en-US" dirty="0" smtClean="0"/>
              <a:t> in ONL with GUI running on laptop</a:t>
            </a:r>
          </a:p>
          <a:p>
            <a:r>
              <a:rPr lang="en-US" dirty="0" smtClean="0"/>
              <a:t>On </a:t>
            </a:r>
            <a:r>
              <a:rPr lang="en-US" dirty="0" err="1" smtClean="0"/>
              <a:t>Urbauer</a:t>
            </a:r>
            <a:r>
              <a:rPr lang="en-US" dirty="0" smtClean="0"/>
              <a:t> lab computers</a:t>
            </a:r>
          </a:p>
          <a:p>
            <a:pPr lvl="1"/>
            <a:r>
              <a:rPr lang="en-US" dirty="0" smtClean="0"/>
              <a:t>first type “</a:t>
            </a:r>
            <a:r>
              <a:rPr lang="en-US" dirty="0" err="1" smtClean="0"/>
              <a:t>startxwin</a:t>
            </a:r>
            <a:r>
              <a:rPr lang="en-US" dirty="0" smtClean="0"/>
              <a:t>” in a command prompt window</a:t>
            </a:r>
          </a:p>
          <a:p>
            <a:pPr lvl="1"/>
            <a:r>
              <a:rPr lang="en-US" dirty="0" smtClean="0"/>
              <a:t>this starts new window; in this window, type</a:t>
            </a:r>
          </a:p>
          <a:p>
            <a:pPr marL="892175" lvl="2" indent="0">
              <a:buNone/>
            </a:pPr>
            <a:r>
              <a:rPr lang="en-US" dirty="0" err="1" smtClean="0"/>
              <a:t>ssh</a:t>
            </a:r>
            <a:r>
              <a:rPr lang="en-US" dirty="0" smtClean="0"/>
              <a:t> –X  </a:t>
            </a:r>
            <a:r>
              <a:rPr lang="en-US" i="1" dirty="0" smtClean="0"/>
              <a:t>userName</a:t>
            </a:r>
            <a:r>
              <a:rPr lang="en-US" dirty="0" smtClean="0"/>
              <a:t>@onl.wustl.edu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source /users/</a:t>
            </a:r>
            <a:r>
              <a:rPr lang="en-US" dirty="0" err="1" smtClean="0"/>
              <a:t>onl</a:t>
            </a:r>
            <a:r>
              <a:rPr lang="en-US" dirty="0" smtClean="0"/>
              <a:t>/.topology</a:t>
            </a:r>
            <a:br>
              <a:rPr lang="en-US" dirty="0" smtClean="0"/>
            </a:br>
            <a:r>
              <a:rPr lang="en-US" dirty="0" err="1" smtClean="0"/>
              <a:t>ssh</a:t>
            </a:r>
            <a:r>
              <a:rPr lang="en-US" dirty="0" smtClean="0"/>
              <a:t> –X </a:t>
            </a:r>
            <a:r>
              <a:rPr lang="en-US" i="1" dirty="0" err="1" smtClean="0"/>
              <a:t>onlHostname</a:t>
            </a:r>
            <a:r>
              <a:rPr lang="en-US" dirty="0" smtClean="0"/>
              <a:t> (e.g. $h4x2)</a:t>
            </a:r>
            <a:br>
              <a:rPr lang="en-US" dirty="0" smtClean="0"/>
            </a:br>
            <a:r>
              <a:rPr lang="en-US" dirty="0" err="1" smtClean="0"/>
              <a:t>sudo</a:t>
            </a:r>
            <a:r>
              <a:rPr lang="en-US" dirty="0" smtClean="0"/>
              <a:t> </a:t>
            </a:r>
            <a:r>
              <a:rPr lang="en-US" dirty="0" err="1" smtClean="0"/>
              <a:t>wireshark</a:t>
            </a:r>
            <a:endParaRPr lang="en-US" dirty="0" smtClean="0"/>
          </a:p>
          <a:p>
            <a:pPr marL="684213" lvl="1" indent="-244475"/>
            <a:r>
              <a:rPr lang="en-US" dirty="0"/>
              <a:t>t</a:t>
            </a:r>
            <a:r>
              <a:rPr lang="en-US" dirty="0" smtClean="0"/>
              <a:t>his starts </a:t>
            </a:r>
            <a:r>
              <a:rPr lang="en-US" i="1" dirty="0" err="1" smtClean="0"/>
              <a:t>Wireshark</a:t>
            </a:r>
            <a:r>
              <a:rPr lang="en-US" dirty="0" smtClean="0"/>
              <a:t> on remote machine, but your local computer acts as the display for remote instance of </a:t>
            </a:r>
            <a:r>
              <a:rPr lang="en-US" i="1" dirty="0" err="1" smtClean="0"/>
              <a:t>Wireshark</a:t>
            </a:r>
            <a:endParaRPr lang="en-US" i="1" dirty="0"/>
          </a:p>
          <a:p>
            <a:pPr marL="398463" indent="-336550"/>
            <a:r>
              <a:rPr lang="en-US" dirty="0" smtClean="0"/>
              <a:t>Can use this with other X-windows applications also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4735E-4D31-CC42-AC20-DEEA022F0522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0301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LAB2: What you will be given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8" y="2178888"/>
            <a:ext cx="10044112" cy="1764184"/>
          </a:xfrm>
        </p:spPr>
        <p:txBody>
          <a:bodyPr/>
          <a:lstStyle/>
          <a:p>
            <a:r>
              <a:rPr lang="en-US" dirty="0" smtClean="0"/>
              <a:t>For your assignments you’ll be given a topology </a:t>
            </a:r>
            <a:r>
              <a:rPr lang="en-US" dirty="0" smtClean="0"/>
              <a:t>file in your </a:t>
            </a:r>
            <a:r>
              <a:rPr lang="en-US" dirty="0" err="1" smtClean="0"/>
              <a:t>bitbucket</a:t>
            </a:r>
            <a:r>
              <a:rPr lang="en-US" dirty="0" smtClean="0"/>
              <a:t> repository:</a:t>
            </a:r>
            <a:endParaRPr lang="en-US" dirty="0" smtClean="0"/>
          </a:p>
          <a:p>
            <a:pPr lvl="1"/>
            <a:r>
              <a:rPr lang="en-US" dirty="0" smtClean="0"/>
              <a:t>lab2/cse473-lab2.onl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4735E-4D31-CC42-AC20-DEEA022F0522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212147"/>
            <a:ext cx="10058400" cy="356025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1205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938" y="644525"/>
            <a:ext cx="9923462" cy="949325"/>
          </a:xfrm>
        </p:spPr>
        <p:txBody>
          <a:bodyPr/>
          <a:lstStyle/>
          <a:p>
            <a:r>
              <a:rPr lang="en-US" sz="3600" dirty="0" smtClean="0"/>
              <a:t>LAB2: What you will be given (continued)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8" y="1592395"/>
            <a:ext cx="10044112" cy="2919388"/>
          </a:xfrm>
        </p:spPr>
        <p:txBody>
          <a:bodyPr/>
          <a:lstStyle/>
          <a:p>
            <a:r>
              <a:rPr lang="en-US" dirty="0" smtClean="0"/>
              <a:t>You will also </a:t>
            </a:r>
            <a:r>
              <a:rPr lang="en-US" dirty="0" smtClean="0"/>
              <a:t>be given an assignment document:</a:t>
            </a:r>
          </a:p>
          <a:p>
            <a:pPr lvl="1"/>
            <a:r>
              <a:rPr lang="en-US" dirty="0" smtClean="0"/>
              <a:t>lab2/lab2.pdf</a:t>
            </a:r>
            <a:endParaRPr lang="en-US" dirty="0" smtClean="0"/>
          </a:p>
          <a:p>
            <a:r>
              <a:rPr lang="en-US" dirty="0" smtClean="0"/>
              <a:t>And a lab report document:</a:t>
            </a:r>
          </a:p>
          <a:p>
            <a:pPr lvl="1"/>
            <a:r>
              <a:rPr lang="en-US" dirty="0" smtClean="0"/>
              <a:t>l</a:t>
            </a:r>
            <a:r>
              <a:rPr lang="en-US" dirty="0" smtClean="0"/>
              <a:t>ab2/lab2report.docx</a:t>
            </a:r>
            <a:endParaRPr lang="en-US" dirty="0" smtClean="0"/>
          </a:p>
          <a:p>
            <a:pPr lvl="1"/>
            <a:r>
              <a:rPr lang="en-US" dirty="0" smtClean="0"/>
              <a:t>Which has VERY specific directions. Follow them.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4735E-4D31-CC42-AC20-DEEA022F0522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5594" y="4208470"/>
            <a:ext cx="8882410" cy="356393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5476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Open Network Lab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06" y="1723600"/>
            <a:ext cx="9972834" cy="6048799"/>
          </a:xfrm>
        </p:spPr>
        <p:txBody>
          <a:bodyPr/>
          <a:lstStyle/>
          <a:p>
            <a:r>
              <a:rPr lang="en-US" dirty="0" smtClean="0"/>
              <a:t>Internet-accessible networking lab (onl.wustl.edu)</a:t>
            </a:r>
          </a:p>
          <a:p>
            <a:pPr lvl="1"/>
            <a:r>
              <a:rPr lang="en-US" dirty="0" smtClean="0"/>
              <a:t>built around set of extensible gigabit routers</a:t>
            </a:r>
          </a:p>
          <a:p>
            <a:pPr lvl="1"/>
            <a:r>
              <a:rPr lang="en-US" dirty="0" smtClean="0"/>
              <a:t>intuitive Remote Lab Interface (RLI): easy to get started</a:t>
            </a:r>
          </a:p>
          <a:p>
            <a:pPr lvl="1"/>
            <a:r>
              <a:rPr lang="en-US" dirty="0" smtClean="0"/>
              <a:t>extensive facilities for performance monitoring</a:t>
            </a:r>
          </a:p>
          <a:p>
            <a:r>
              <a:rPr lang="en-US" dirty="0" smtClean="0"/>
              <a:t>Variety of resources</a:t>
            </a:r>
          </a:p>
          <a:p>
            <a:pPr lvl="1"/>
            <a:r>
              <a:rPr lang="en-US" dirty="0" smtClean="0"/>
              <a:t>16 five port Network Processor based Routers (NPR)</a:t>
            </a:r>
          </a:p>
          <a:p>
            <a:pPr lvl="2"/>
            <a:r>
              <a:rPr lang="en-US" dirty="0" smtClean="0"/>
              <a:t>highly configurable</a:t>
            </a:r>
          </a:p>
          <a:p>
            <a:pPr lvl="2"/>
            <a:r>
              <a:rPr lang="en-US" dirty="0" smtClean="0"/>
              <a:t>each has five processor cores reserved for plugins </a:t>
            </a:r>
          </a:p>
          <a:p>
            <a:pPr lvl="1"/>
            <a:r>
              <a:rPr lang="en-US" dirty="0" smtClean="0"/>
              <a:t>20 </a:t>
            </a:r>
            <a:r>
              <a:rPr lang="en-US" dirty="0" err="1" smtClean="0"/>
              <a:t>SoftWare</a:t>
            </a:r>
            <a:r>
              <a:rPr lang="en-US" dirty="0" smtClean="0"/>
              <a:t> Routers</a:t>
            </a:r>
          </a:p>
          <a:p>
            <a:pPr lvl="2"/>
            <a:r>
              <a:rPr lang="en-US" dirty="0" smtClean="0"/>
              <a:t>12 five port (1Gb/s per port) SWR</a:t>
            </a:r>
          </a:p>
          <a:p>
            <a:pPr lvl="2"/>
            <a:r>
              <a:rPr lang="en-US" dirty="0" smtClean="0"/>
              <a:t>8 two port (10Gb/s per port ) SWRs</a:t>
            </a:r>
          </a:p>
          <a:p>
            <a:pPr lvl="3"/>
            <a:r>
              <a:rPr lang="en-US" dirty="0" smtClean="0"/>
              <a:t>Configurable as 8 port (2.5 Gb/s ports) or 16 port (1 Gb/s ports)</a:t>
            </a:r>
          </a:p>
          <a:p>
            <a:pPr lvl="1"/>
            <a:r>
              <a:rPr lang="en-US" dirty="0" smtClean="0"/>
              <a:t>over 100 rack-mount servers that act as end systems</a:t>
            </a:r>
          </a:p>
          <a:p>
            <a:pPr lvl="2"/>
            <a:r>
              <a:rPr lang="en-US" dirty="0" smtClean="0"/>
              <a:t>including multicore servers with 8 cores and 48 cores</a:t>
            </a:r>
          </a:p>
          <a:p>
            <a:pPr lvl="1"/>
            <a:r>
              <a:rPr lang="en-US" dirty="0" smtClean="0"/>
              <a:t>VMs hosted on 20 12-core rack-mount servers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4735E-4D31-CC42-AC20-DEEA022F0522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938" y="644525"/>
            <a:ext cx="9923462" cy="949325"/>
          </a:xfrm>
        </p:spPr>
        <p:txBody>
          <a:bodyPr/>
          <a:lstStyle/>
          <a:p>
            <a:r>
              <a:rPr lang="en-US" sz="3600" dirty="0" smtClean="0"/>
              <a:t>LAB2: What you will be given (continued)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8" y="1592395"/>
            <a:ext cx="10044112" cy="6180005"/>
          </a:xfrm>
        </p:spPr>
        <p:txBody>
          <a:bodyPr/>
          <a:lstStyle/>
          <a:p>
            <a:r>
              <a:rPr lang="en-US" dirty="0" smtClean="0"/>
              <a:t>More from lab report document:</a:t>
            </a:r>
          </a:p>
          <a:p>
            <a:endParaRPr lang="en-US" dirty="0"/>
          </a:p>
          <a:p>
            <a:pPr marL="130175" indent="0">
              <a:buNone/>
            </a:pPr>
            <a:endParaRPr lang="en-US" dirty="0"/>
          </a:p>
          <a:p>
            <a:r>
              <a:rPr lang="en-US" dirty="0" smtClean="0"/>
              <a:t>What is a plugin?</a:t>
            </a:r>
          </a:p>
          <a:p>
            <a:pPr lvl="1"/>
            <a:r>
              <a:rPr lang="en-US" dirty="0" smtClean="0"/>
              <a:t>The Network Processors used in the routers have 5 </a:t>
            </a:r>
            <a:r>
              <a:rPr lang="en-US" dirty="0" err="1" smtClean="0"/>
              <a:t>microengines</a:t>
            </a:r>
            <a:r>
              <a:rPr lang="en-US" dirty="0" smtClean="0"/>
              <a:t> allocated to hosting user specific code called plugins. </a:t>
            </a:r>
            <a:endParaRPr lang="en-US" dirty="0"/>
          </a:p>
          <a:p>
            <a:r>
              <a:rPr lang="en-US" dirty="0" smtClean="0"/>
              <a:t>For Lab2 we are using a delay plugin we have written for simulating things like link delay. It is preconfigured in your topology.</a:t>
            </a:r>
          </a:p>
          <a:p>
            <a:r>
              <a:rPr lang="en-US" dirty="0" smtClean="0"/>
              <a:t>And more from the lab report document: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Back to what we said earlier about packet filters…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4735E-4D31-CC42-AC20-DEEA022F0522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8738" y="2235448"/>
            <a:ext cx="9247054" cy="9189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273117"/>
            <a:ext cx="9913863" cy="10946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7690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Configuring Packet Filters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9701183" y="7508308"/>
            <a:ext cx="309981" cy="215444"/>
          </a:xfrm>
        </p:spPr>
        <p:txBody>
          <a:bodyPr/>
          <a:lstStyle/>
          <a:p>
            <a:fld id="{CD94735E-4D31-CC42-AC20-DEEA022F0522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1411563"/>
            <a:ext cx="4804547" cy="436321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171150"/>
            <a:ext cx="10058400" cy="2938296"/>
          </a:xfrm>
          <a:prstGeom prst="rect">
            <a:avLst/>
          </a:prstGeom>
        </p:spPr>
      </p:pic>
      <p:sp>
        <p:nvSpPr>
          <p:cNvPr id="25" name="AutoShape 14"/>
          <p:cNvSpPr>
            <a:spLocks noChangeArrowheads="1"/>
          </p:cNvSpPr>
          <p:nvPr/>
        </p:nvSpPr>
        <p:spPr bwMode="auto">
          <a:xfrm>
            <a:off x="1222192" y="6101565"/>
            <a:ext cx="1336564" cy="821836"/>
          </a:xfrm>
          <a:prstGeom prst="wedgeRoundRectCallout">
            <a:avLst>
              <a:gd name="adj1" fmla="val 69814"/>
              <a:gd name="adj2" fmla="val -108295"/>
              <a:gd name="adj3" fmla="val 16667"/>
            </a:avLst>
          </a:prstGeom>
          <a:solidFill>
            <a:srgbClr val="99FF99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lIns="0" tIns="20376" rIns="0" bIns="20376"/>
          <a:lstStyle/>
          <a:p>
            <a:pPr algn="ctr">
              <a:lnSpc>
                <a:spcPct val="90000"/>
              </a:lnSpc>
            </a:pPr>
            <a:r>
              <a:rPr lang="en-US" dirty="0" smtClean="0">
                <a:latin typeface="Verdana" pitchFamily="34" charset="0"/>
              </a:rPr>
              <a:t>address</a:t>
            </a:r>
            <a:br>
              <a:rPr lang="en-US" dirty="0" smtClean="0">
                <a:latin typeface="Verdana" pitchFamily="34" charset="0"/>
              </a:rPr>
            </a:br>
            <a:r>
              <a:rPr lang="en-US" dirty="0" smtClean="0">
                <a:latin typeface="Verdana" pitchFamily="34" charset="0"/>
              </a:rPr>
              <a:t>prefixes</a:t>
            </a:r>
            <a:br>
              <a:rPr lang="en-US" dirty="0" smtClean="0">
                <a:latin typeface="Verdana" pitchFamily="34" charset="0"/>
              </a:rPr>
            </a:br>
            <a:r>
              <a:rPr lang="en-US" dirty="0" smtClean="0">
                <a:latin typeface="Verdana" pitchFamily="34" charset="0"/>
              </a:rPr>
              <a:t>and ports</a:t>
            </a:r>
            <a:endParaRPr lang="en-US" dirty="0">
              <a:latin typeface="Verdana" pitchFamily="34" charset="0"/>
            </a:endParaRPr>
          </a:p>
        </p:txBody>
      </p:sp>
      <p:sp>
        <p:nvSpPr>
          <p:cNvPr id="26" name="AutoShape 14"/>
          <p:cNvSpPr>
            <a:spLocks noChangeArrowheads="1"/>
          </p:cNvSpPr>
          <p:nvPr/>
        </p:nvSpPr>
        <p:spPr bwMode="auto">
          <a:xfrm>
            <a:off x="2662243" y="6547427"/>
            <a:ext cx="1722955" cy="1224973"/>
          </a:xfrm>
          <a:prstGeom prst="wedgeRoundRectCallout">
            <a:avLst>
              <a:gd name="adj1" fmla="val 46483"/>
              <a:gd name="adj2" fmla="val -134699"/>
              <a:gd name="adj3" fmla="val 16667"/>
            </a:avLst>
          </a:prstGeom>
          <a:solidFill>
            <a:srgbClr val="99FF99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lIns="0" tIns="20376" rIns="0" bIns="20376"/>
          <a:lstStyle/>
          <a:p>
            <a:pPr algn="ctr">
              <a:lnSpc>
                <a:spcPct val="90000"/>
              </a:lnSpc>
            </a:pPr>
            <a:r>
              <a:rPr lang="en-US" dirty="0" smtClean="0">
                <a:latin typeface="Verdana" pitchFamily="34" charset="0"/>
              </a:rPr>
              <a:t>protocol and flags (TCP, UDP, … *=wildcard)</a:t>
            </a:r>
            <a:endParaRPr lang="en-US" dirty="0">
              <a:latin typeface="Verdana" pitchFamily="34" charset="0"/>
            </a:endParaRPr>
          </a:p>
        </p:txBody>
      </p:sp>
      <p:sp>
        <p:nvSpPr>
          <p:cNvPr id="27" name="AutoShape 14"/>
          <p:cNvSpPr>
            <a:spLocks noChangeArrowheads="1"/>
          </p:cNvSpPr>
          <p:nvPr/>
        </p:nvSpPr>
        <p:spPr bwMode="auto">
          <a:xfrm>
            <a:off x="6024890" y="6499450"/>
            <a:ext cx="1327584" cy="639157"/>
          </a:xfrm>
          <a:prstGeom prst="wedgeRoundRectCallout">
            <a:avLst>
              <a:gd name="adj1" fmla="val 27881"/>
              <a:gd name="adj2" fmla="val -134699"/>
              <a:gd name="adj3" fmla="val 16667"/>
            </a:avLst>
          </a:prstGeom>
          <a:solidFill>
            <a:srgbClr val="99FF99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lIns="0" tIns="20376" rIns="0" bIns="20376"/>
          <a:lstStyle/>
          <a:p>
            <a:pPr algn="ctr">
              <a:lnSpc>
                <a:spcPct val="90000"/>
              </a:lnSpc>
            </a:pPr>
            <a:r>
              <a:rPr lang="en-US" dirty="0" smtClean="0">
                <a:latin typeface="Verdana" pitchFamily="34" charset="0"/>
              </a:rPr>
              <a:t>packet</a:t>
            </a:r>
            <a:br>
              <a:rPr lang="en-US" dirty="0" smtClean="0">
                <a:latin typeface="Verdana" pitchFamily="34" charset="0"/>
              </a:rPr>
            </a:br>
            <a:r>
              <a:rPr lang="en-US" dirty="0" smtClean="0">
                <a:latin typeface="Verdana" pitchFamily="34" charset="0"/>
              </a:rPr>
              <a:t>treatment</a:t>
            </a:r>
            <a:endParaRPr lang="en-US" dirty="0">
              <a:latin typeface="Verdana" pitchFamily="34" charset="0"/>
            </a:endParaRPr>
          </a:p>
        </p:txBody>
      </p:sp>
      <p:sp>
        <p:nvSpPr>
          <p:cNvPr id="13" name="AutoShape 14"/>
          <p:cNvSpPr>
            <a:spLocks noChangeArrowheads="1"/>
          </p:cNvSpPr>
          <p:nvPr/>
        </p:nvSpPr>
        <p:spPr bwMode="auto">
          <a:xfrm>
            <a:off x="8671143" y="6692697"/>
            <a:ext cx="951037" cy="639157"/>
          </a:xfrm>
          <a:prstGeom prst="wedgeRoundRectCallout">
            <a:avLst>
              <a:gd name="adj1" fmla="val 43099"/>
              <a:gd name="adj2" fmla="val -136957"/>
              <a:gd name="adj3" fmla="val 16667"/>
            </a:avLst>
          </a:prstGeom>
          <a:solidFill>
            <a:srgbClr val="99FF99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lIns="0" tIns="20376" rIns="0" bIns="20376"/>
          <a:lstStyle/>
          <a:p>
            <a:pPr algn="ctr">
              <a:lnSpc>
                <a:spcPct val="90000"/>
              </a:lnSpc>
            </a:pPr>
            <a:r>
              <a:rPr lang="en-US" dirty="0" smtClean="0">
                <a:latin typeface="Verdana" pitchFamily="34" charset="0"/>
              </a:rPr>
              <a:t>turn on/off</a:t>
            </a:r>
            <a:endParaRPr lang="en-US" dirty="0">
              <a:latin typeface="Verdana" pitchFamily="34" charset="0"/>
            </a:endParaRPr>
          </a:p>
        </p:txBody>
      </p:sp>
      <p:sp>
        <p:nvSpPr>
          <p:cNvPr id="24" name="AutoShape 14"/>
          <p:cNvSpPr>
            <a:spLocks noChangeArrowheads="1"/>
          </p:cNvSpPr>
          <p:nvPr/>
        </p:nvSpPr>
        <p:spPr bwMode="auto">
          <a:xfrm>
            <a:off x="3618712" y="1989049"/>
            <a:ext cx="1336564" cy="639157"/>
          </a:xfrm>
          <a:prstGeom prst="wedgeRoundRectCallout">
            <a:avLst>
              <a:gd name="adj1" fmla="val -141852"/>
              <a:gd name="adj2" fmla="val 275152"/>
              <a:gd name="adj3" fmla="val 16667"/>
            </a:avLst>
          </a:prstGeom>
          <a:solidFill>
            <a:srgbClr val="99FF99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lIns="0" tIns="20376" rIns="0" bIns="20376"/>
          <a:lstStyle/>
          <a:p>
            <a:pPr algn="ctr">
              <a:lnSpc>
                <a:spcPct val="90000"/>
              </a:lnSpc>
            </a:pPr>
            <a:r>
              <a:rPr lang="en-US" dirty="0" smtClean="0">
                <a:latin typeface="Verdana" pitchFamily="34" charset="0"/>
              </a:rPr>
              <a:t>Select</a:t>
            </a:r>
            <a:br>
              <a:rPr lang="en-US" dirty="0" smtClean="0">
                <a:latin typeface="Verdana" pitchFamily="34" charset="0"/>
              </a:rPr>
            </a:br>
            <a:r>
              <a:rPr lang="en-US" dirty="0" smtClean="0">
                <a:latin typeface="Verdana" pitchFamily="34" charset="0"/>
              </a:rPr>
              <a:t>Filter Table</a:t>
            </a:r>
            <a:endParaRPr lang="en-US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1237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938" y="644525"/>
            <a:ext cx="9923462" cy="949325"/>
          </a:xfrm>
        </p:spPr>
        <p:txBody>
          <a:bodyPr/>
          <a:lstStyle/>
          <a:p>
            <a:r>
              <a:rPr lang="en-US" sz="3600" dirty="0" smtClean="0"/>
              <a:t>LAB2: What you will be given (continued)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8" y="1592395"/>
            <a:ext cx="10044112" cy="6180005"/>
          </a:xfrm>
        </p:spPr>
        <p:txBody>
          <a:bodyPr/>
          <a:lstStyle/>
          <a:p>
            <a:r>
              <a:rPr lang="en-US" dirty="0" smtClean="0"/>
              <a:t>Show example …</a:t>
            </a:r>
          </a:p>
          <a:p>
            <a:pPr lvl="1"/>
            <a:r>
              <a:rPr lang="en-US" dirty="0" smtClean="0"/>
              <a:t>Load Lab2</a:t>
            </a:r>
          </a:p>
          <a:p>
            <a:pPr lvl="1"/>
            <a:r>
              <a:rPr lang="en-US" dirty="0" smtClean="0"/>
              <a:t>Reserve</a:t>
            </a:r>
          </a:p>
          <a:p>
            <a:pPr lvl="1"/>
            <a:r>
              <a:rPr lang="en-US" dirty="0" smtClean="0"/>
              <a:t>Commit</a:t>
            </a:r>
          </a:p>
          <a:p>
            <a:pPr lvl="1"/>
            <a:r>
              <a:rPr lang="en-US" dirty="0" smtClean="0"/>
              <a:t>Monitoring windows</a:t>
            </a:r>
          </a:p>
          <a:p>
            <a:pPr lvl="1"/>
            <a:r>
              <a:rPr lang="en-US" dirty="0" smtClean="0"/>
              <a:t>Hover over labels and show different traces come to the foreground.</a:t>
            </a:r>
          </a:p>
          <a:p>
            <a:pPr lvl="1"/>
            <a:r>
              <a:rPr lang="en-US" dirty="0" smtClean="0"/>
              <a:t>Etc.</a:t>
            </a:r>
          </a:p>
          <a:p>
            <a:pPr lvl="1"/>
            <a:endParaRPr lang="en-US"/>
          </a:p>
          <a:p>
            <a:pPr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4735E-4D31-CC42-AC20-DEEA022F0522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6119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25730" y="464185"/>
            <a:ext cx="9625330" cy="949960"/>
          </a:xfrm>
        </p:spPr>
        <p:txBody>
          <a:bodyPr/>
          <a:lstStyle/>
          <a:p>
            <a:r>
              <a:rPr lang="en-US" smtClean="0"/>
              <a:t>Sample ONL Session</a:t>
            </a:r>
          </a:p>
        </p:txBody>
      </p:sp>
      <p:pic>
        <p:nvPicPr>
          <p:cNvPr id="1536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695" y="1284606"/>
            <a:ext cx="8940800" cy="64230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</p:spPr>
      </p:pic>
      <p:sp>
        <p:nvSpPr>
          <p:cNvPr id="153604" name="AutoShape 4"/>
          <p:cNvSpPr>
            <a:spLocks noChangeArrowheads="1"/>
          </p:cNvSpPr>
          <p:nvPr/>
        </p:nvSpPr>
        <p:spPr bwMode="auto">
          <a:xfrm>
            <a:off x="62865" y="4006745"/>
            <a:ext cx="1791653" cy="595524"/>
          </a:xfrm>
          <a:prstGeom prst="wedgeRoundRectCallout">
            <a:avLst>
              <a:gd name="adj1" fmla="val 34014"/>
              <a:gd name="adj2" fmla="val -120093"/>
              <a:gd name="adj3" fmla="val 16667"/>
            </a:avLst>
          </a:prstGeom>
          <a:solidFill>
            <a:srgbClr val="99FF99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lIns="0" tIns="20376" rIns="0" bIns="20376"/>
          <a:lstStyle/>
          <a:p>
            <a:pPr algn="ctr" eaLnBrk="1" hangingPunct="1">
              <a:lnSpc>
                <a:spcPct val="90000"/>
              </a:lnSpc>
            </a:pPr>
            <a:r>
              <a:rPr lang="en-US">
                <a:solidFill>
                  <a:schemeClr val="tx1"/>
                </a:solidFill>
                <a:latin typeface="Verdana" pitchFamily="32" charset="0"/>
              </a:rPr>
              <a:t>Network Configuration</a:t>
            </a:r>
          </a:p>
        </p:txBody>
      </p:sp>
      <p:sp>
        <p:nvSpPr>
          <p:cNvPr id="153605" name="AutoShape 5"/>
          <p:cNvSpPr>
            <a:spLocks noChangeArrowheads="1"/>
          </p:cNvSpPr>
          <p:nvPr/>
        </p:nvSpPr>
        <p:spPr bwMode="auto">
          <a:xfrm>
            <a:off x="2725897" y="3213312"/>
            <a:ext cx="1204913" cy="595525"/>
          </a:xfrm>
          <a:prstGeom prst="wedgeRoundRectCallout">
            <a:avLst>
              <a:gd name="adj1" fmla="val 60144"/>
              <a:gd name="adj2" fmla="val -129153"/>
              <a:gd name="adj3" fmla="val 16667"/>
            </a:avLst>
          </a:prstGeom>
          <a:solidFill>
            <a:srgbClr val="99FF99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lIns="0" tIns="20376" rIns="0" bIns="20376"/>
          <a:lstStyle/>
          <a:p>
            <a:pPr algn="ctr" eaLnBrk="1" hangingPunct="1">
              <a:lnSpc>
                <a:spcPct val="90000"/>
              </a:lnSpc>
            </a:pPr>
            <a:r>
              <a:rPr lang="en-US">
                <a:solidFill>
                  <a:schemeClr val="tx1"/>
                </a:solidFill>
                <a:latin typeface="Verdana" pitchFamily="32" charset="0"/>
              </a:rPr>
              <a:t>Routing Table</a:t>
            </a:r>
          </a:p>
        </p:txBody>
      </p:sp>
      <p:sp>
        <p:nvSpPr>
          <p:cNvPr id="153606" name="AutoShape 6"/>
          <p:cNvSpPr>
            <a:spLocks noChangeArrowheads="1"/>
          </p:cNvSpPr>
          <p:nvPr/>
        </p:nvSpPr>
        <p:spPr bwMode="auto">
          <a:xfrm>
            <a:off x="7861618" y="3808836"/>
            <a:ext cx="1058228" cy="595524"/>
          </a:xfrm>
          <a:prstGeom prst="wedgeRoundRectCallout">
            <a:avLst>
              <a:gd name="adj1" fmla="val -69144"/>
              <a:gd name="adj2" fmla="val -121903"/>
              <a:gd name="adj3" fmla="val 16667"/>
            </a:avLst>
          </a:prstGeom>
          <a:solidFill>
            <a:srgbClr val="99FF99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lIns="0" tIns="20376" rIns="0" bIns="20376"/>
          <a:lstStyle/>
          <a:p>
            <a:pPr algn="ctr" eaLnBrk="1" hangingPunct="1">
              <a:lnSpc>
                <a:spcPct val="90000"/>
              </a:lnSpc>
            </a:pPr>
            <a:r>
              <a:rPr lang="en-US">
                <a:solidFill>
                  <a:schemeClr val="tx1"/>
                </a:solidFill>
                <a:latin typeface="Verdana" pitchFamily="32" charset="0"/>
              </a:rPr>
              <a:t>Queue Lengths</a:t>
            </a:r>
          </a:p>
        </p:txBody>
      </p:sp>
      <p:sp>
        <p:nvSpPr>
          <p:cNvPr id="153607" name="AutoShape 7"/>
          <p:cNvSpPr>
            <a:spLocks noChangeArrowheads="1"/>
          </p:cNvSpPr>
          <p:nvPr/>
        </p:nvSpPr>
        <p:spPr bwMode="auto">
          <a:xfrm>
            <a:off x="4845844" y="1349375"/>
            <a:ext cx="1571625" cy="595525"/>
          </a:xfrm>
          <a:prstGeom prst="wedgeRoundRectCallout">
            <a:avLst>
              <a:gd name="adj1" fmla="val 57778"/>
              <a:gd name="adj2" fmla="val 99245"/>
              <a:gd name="adj3" fmla="val 16667"/>
            </a:avLst>
          </a:prstGeom>
          <a:solidFill>
            <a:srgbClr val="99FF99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lIns="0" tIns="20376" rIns="0" bIns="20376"/>
          <a:lstStyle/>
          <a:p>
            <a:pPr algn="ctr" eaLnBrk="1" hangingPunct="1">
              <a:lnSpc>
                <a:spcPct val="90000"/>
              </a:lnSpc>
            </a:pPr>
            <a:r>
              <a:rPr lang="en-US">
                <a:solidFill>
                  <a:schemeClr val="tx1"/>
                </a:solidFill>
                <a:latin typeface="Verdana" pitchFamily="32" charset="0"/>
              </a:rPr>
              <a:t>Bandwidth Usage</a:t>
            </a:r>
          </a:p>
        </p:txBody>
      </p:sp>
      <p:sp>
        <p:nvSpPr>
          <p:cNvPr id="153608" name="AutoShape 8"/>
          <p:cNvSpPr>
            <a:spLocks noChangeArrowheads="1"/>
          </p:cNvSpPr>
          <p:nvPr/>
        </p:nvSpPr>
        <p:spPr bwMode="auto">
          <a:xfrm>
            <a:off x="4321969" y="5994824"/>
            <a:ext cx="1424940" cy="595525"/>
          </a:xfrm>
          <a:prstGeom prst="wedgeRoundRectCallout">
            <a:avLst>
              <a:gd name="adj1" fmla="val -4657"/>
              <a:gd name="adj2" fmla="val -172963"/>
              <a:gd name="adj3" fmla="val 16667"/>
            </a:avLst>
          </a:prstGeom>
          <a:solidFill>
            <a:srgbClr val="99FF99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lIns="0" tIns="20376" rIns="0" bIns="20376"/>
          <a:lstStyle/>
          <a:p>
            <a:pPr algn="ctr" eaLnBrk="1" hangingPunct="1">
              <a:lnSpc>
                <a:spcPct val="90000"/>
              </a:lnSpc>
            </a:pPr>
            <a:r>
              <a:rPr lang="en-US">
                <a:solidFill>
                  <a:schemeClr val="tx1"/>
                </a:solidFill>
                <a:latin typeface="Verdana" pitchFamily="32" charset="0"/>
              </a:rPr>
              <a:t>Queue Parameters</a:t>
            </a:r>
          </a:p>
        </p:txBody>
      </p:sp>
      <p:sp>
        <p:nvSpPr>
          <p:cNvPr id="153609" name="AutoShape 9"/>
          <p:cNvSpPr>
            <a:spLocks noChangeArrowheads="1"/>
          </p:cNvSpPr>
          <p:nvPr/>
        </p:nvSpPr>
        <p:spPr bwMode="auto">
          <a:xfrm>
            <a:off x="8628222" y="5246370"/>
            <a:ext cx="1058228" cy="595525"/>
          </a:xfrm>
          <a:prstGeom prst="wedgeRoundRectCallout">
            <a:avLst>
              <a:gd name="adj1" fmla="val -70134"/>
              <a:gd name="adj2" fmla="val -98338"/>
              <a:gd name="adj3" fmla="val 16667"/>
            </a:avLst>
          </a:prstGeom>
          <a:solidFill>
            <a:srgbClr val="99FF99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lIns="0" tIns="20376" rIns="0" bIns="20376"/>
          <a:lstStyle/>
          <a:p>
            <a:pPr algn="ctr" eaLnBrk="1" hangingPunct="1">
              <a:lnSpc>
                <a:spcPct val="90000"/>
              </a:lnSpc>
            </a:pPr>
            <a:r>
              <a:rPr lang="en-US">
                <a:solidFill>
                  <a:schemeClr val="tx1"/>
                </a:solidFill>
                <a:latin typeface="Verdana" pitchFamily="32" charset="0"/>
              </a:rPr>
              <a:t>Packet</a:t>
            </a:r>
            <a:br>
              <a:rPr lang="en-US">
                <a:solidFill>
                  <a:schemeClr val="tx1"/>
                </a:solidFill>
                <a:latin typeface="Verdana" pitchFamily="32" charset="0"/>
              </a:rPr>
            </a:br>
            <a:r>
              <a:rPr lang="en-US">
                <a:solidFill>
                  <a:schemeClr val="tx1"/>
                </a:solidFill>
                <a:latin typeface="Verdana" pitchFamily="32" charset="0"/>
              </a:rPr>
              <a:t>Losses</a:t>
            </a:r>
          </a:p>
        </p:txBody>
      </p:sp>
      <p:sp>
        <p:nvSpPr>
          <p:cNvPr id="153610" name="AutoShape 10"/>
          <p:cNvSpPr>
            <a:spLocks noChangeArrowheads="1"/>
          </p:cNvSpPr>
          <p:nvPr/>
        </p:nvSpPr>
        <p:spPr bwMode="auto">
          <a:xfrm>
            <a:off x="5381943" y="6878215"/>
            <a:ext cx="1456373" cy="854604"/>
          </a:xfrm>
          <a:prstGeom prst="wedgeRoundRectCallout">
            <a:avLst>
              <a:gd name="adj1" fmla="val 52639"/>
              <a:gd name="adj2" fmla="val -122843"/>
              <a:gd name="adj3" fmla="val 16667"/>
            </a:avLst>
          </a:prstGeom>
          <a:solidFill>
            <a:srgbClr val="99FF99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lIns="0" tIns="20376" rIns="0" bIns="20376"/>
          <a:lstStyle/>
          <a:p>
            <a:pPr algn="ctr" eaLnBrk="1" hangingPunct="1">
              <a:lnSpc>
                <a:spcPct val="90000"/>
              </a:lnSpc>
            </a:pPr>
            <a:r>
              <a:rPr lang="en-US">
                <a:solidFill>
                  <a:schemeClr val="tx1"/>
                </a:solidFill>
                <a:latin typeface="Verdana" pitchFamily="32" charset="0"/>
              </a:rPr>
              <a:t>Router</a:t>
            </a:r>
            <a:br>
              <a:rPr lang="en-US">
                <a:solidFill>
                  <a:schemeClr val="tx1"/>
                </a:solidFill>
                <a:latin typeface="Verdana" pitchFamily="32" charset="0"/>
              </a:rPr>
            </a:br>
            <a:r>
              <a:rPr lang="en-US">
                <a:solidFill>
                  <a:schemeClr val="tx1"/>
                </a:solidFill>
                <a:latin typeface="Verdana" pitchFamily="32" charset="0"/>
              </a:rPr>
              <a:t>Plugin</a:t>
            </a:r>
            <a:br>
              <a:rPr lang="en-US">
                <a:solidFill>
                  <a:schemeClr val="tx1"/>
                </a:solidFill>
                <a:latin typeface="Verdana" pitchFamily="32" charset="0"/>
              </a:rPr>
            </a:br>
            <a:r>
              <a:rPr lang="en-US">
                <a:solidFill>
                  <a:schemeClr val="tx1"/>
                </a:solidFill>
                <a:latin typeface="Verdana" pitchFamily="32" charset="0"/>
              </a:rPr>
              <a:t>Commands</a:t>
            </a:r>
          </a:p>
        </p:txBody>
      </p:sp>
      <p:sp>
        <p:nvSpPr>
          <p:cNvPr id="153611" name="AutoShape 11"/>
          <p:cNvSpPr>
            <a:spLocks noChangeArrowheads="1"/>
          </p:cNvSpPr>
          <p:nvPr/>
        </p:nvSpPr>
        <p:spPr bwMode="auto">
          <a:xfrm>
            <a:off x="1007587" y="5059257"/>
            <a:ext cx="1791653" cy="854605"/>
          </a:xfrm>
          <a:prstGeom prst="wedgeRoundRectCallout">
            <a:avLst>
              <a:gd name="adj1" fmla="val 69102"/>
              <a:gd name="adj2" fmla="val 100736"/>
              <a:gd name="adj3" fmla="val 16667"/>
            </a:avLst>
          </a:prstGeom>
          <a:solidFill>
            <a:srgbClr val="99FF99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lIns="0" tIns="20376" rIns="0" bIns="20376"/>
          <a:lstStyle/>
          <a:p>
            <a:pPr algn="ctr" eaLnBrk="1" hangingPunct="1">
              <a:lnSpc>
                <a:spcPct val="90000"/>
              </a:lnSpc>
            </a:pPr>
            <a:r>
              <a:rPr lang="en-US" dirty="0" err="1">
                <a:solidFill>
                  <a:schemeClr val="tx1"/>
                </a:solidFill>
                <a:latin typeface="Verdana" pitchFamily="32" charset="0"/>
              </a:rPr>
              <a:t>ssh</a:t>
            </a:r>
            <a:r>
              <a:rPr lang="en-US" dirty="0">
                <a:solidFill>
                  <a:schemeClr val="tx1"/>
                </a:solidFill>
                <a:latin typeface="Verdana" pitchFamily="32" charset="0"/>
              </a:rPr>
              <a:t> window to host showing ping delays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4735E-4D31-CC42-AC20-DEEA022F052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ONL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741014"/>
            <a:ext cx="10058400" cy="2005467"/>
          </a:xfrm>
        </p:spPr>
        <p:txBody>
          <a:bodyPr/>
          <a:lstStyle/>
          <a:p>
            <a:r>
              <a:rPr lang="en-US" dirty="0" smtClean="0"/>
              <a:t>Remote access through the Internet using a graphical user interface called the RLI</a:t>
            </a:r>
            <a:r>
              <a:rPr lang="en-US" dirty="0"/>
              <a:t>.</a:t>
            </a:r>
            <a:endParaRPr lang="en-US" dirty="0" smtClean="0"/>
          </a:p>
          <a:p>
            <a:r>
              <a:rPr lang="en-US" dirty="0" smtClean="0"/>
              <a:t>Provides access to variety of hardware resources</a:t>
            </a:r>
          </a:p>
          <a:p>
            <a:r>
              <a:rPr lang="en-US" dirty="0" smtClean="0"/>
              <a:t>Experimental networks built with configuration switches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89486" y="1249146"/>
            <a:ext cx="7089872" cy="4440032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4735E-4D31-CC42-AC20-DEEA022F0522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938" y="644525"/>
            <a:ext cx="9625012" cy="666793"/>
          </a:xfrm>
        </p:spPr>
        <p:txBody>
          <a:bodyPr/>
          <a:lstStyle/>
          <a:p>
            <a:r>
              <a:rPr lang="en-US" dirty="0" smtClean="0"/>
              <a:t>Getting Started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8" y="1507499"/>
            <a:ext cx="10044112" cy="6264901"/>
          </a:xfrm>
        </p:spPr>
        <p:txBody>
          <a:bodyPr/>
          <a:lstStyle/>
          <a:p>
            <a:r>
              <a:rPr lang="en-US" dirty="0" smtClean="0"/>
              <a:t>Request an account at </a:t>
            </a:r>
            <a:r>
              <a:rPr lang="en-US" dirty="0" err="1" smtClean="0"/>
              <a:t>onl.wustl.edu</a:t>
            </a:r>
            <a:endParaRPr lang="en-US" dirty="0" smtClean="0"/>
          </a:p>
          <a:p>
            <a:pPr lvl="1"/>
            <a:r>
              <a:rPr lang="en-US" dirty="0" smtClean="0"/>
              <a:t>read Getting Started page and look at tutorial pages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Download the RLI (version 8.4 is the latest as of </a:t>
            </a:r>
            <a:r>
              <a:rPr lang="en-US" sz="2400" dirty="0"/>
              <a:t>9</a:t>
            </a:r>
            <a:r>
              <a:rPr lang="en-US" sz="2400" dirty="0" smtClean="0"/>
              <a:t>/2015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to run RLI you must have Java Runtime Environment installed (version 1.6 or higher)</a:t>
            </a:r>
          </a:p>
          <a:p>
            <a:pPr lvl="1"/>
            <a:r>
              <a:rPr lang="en-US" dirty="0" smtClean="0"/>
              <a:t>RLI was just updated today (still version 8.4) for fix a small bug that showed up with our Lab2 configuration.</a:t>
            </a:r>
          </a:p>
          <a:p>
            <a:pPr lvl="2"/>
            <a:r>
              <a:rPr lang="en-US" dirty="0" smtClean="0"/>
              <a:t>So, download a new version before doing Lab2.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Create experimental network and save to a file </a:t>
            </a:r>
          </a:p>
          <a:p>
            <a:pPr lvl="1"/>
            <a:r>
              <a:rPr lang="en-US" dirty="0" smtClean="0"/>
              <a:t>details in a couple of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4735E-4D31-CC42-AC20-DEEA022F052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3947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938" y="644525"/>
            <a:ext cx="9625012" cy="666793"/>
          </a:xfrm>
        </p:spPr>
        <p:txBody>
          <a:bodyPr/>
          <a:lstStyle/>
          <a:p>
            <a:r>
              <a:rPr lang="en-US" dirty="0" smtClean="0"/>
              <a:t>Getting Started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8" y="1528149"/>
            <a:ext cx="10044112" cy="6244251"/>
          </a:xfrm>
        </p:spPr>
        <p:txBody>
          <a:bodyPr/>
          <a:lstStyle/>
          <a:p>
            <a:r>
              <a:rPr lang="en-US" dirty="0" smtClean="0"/>
              <a:t>Open an SSH connection to ONL with a tunnel for RLI</a:t>
            </a:r>
          </a:p>
          <a:p>
            <a:pPr lvl="1"/>
            <a:r>
              <a:rPr lang="en-US" dirty="0" smtClean="0"/>
              <a:t>on command line: </a:t>
            </a:r>
          </a:p>
          <a:p>
            <a:pPr lvl="2"/>
            <a:r>
              <a:rPr lang="en-US" sz="2400" dirty="0" err="1" smtClean="0"/>
              <a:t>ssh</a:t>
            </a:r>
            <a:r>
              <a:rPr lang="en-US" sz="2400" dirty="0" smtClean="0"/>
              <a:t> –L 7070:onlsrv:7070 &lt;username&gt;@</a:t>
            </a:r>
            <a:r>
              <a:rPr lang="en-US" sz="2400" dirty="0" err="1" smtClean="0"/>
              <a:t>onl.wustl.edu</a:t>
            </a:r>
            <a:endParaRPr lang="en-US" sz="2400" dirty="0" smtClean="0"/>
          </a:p>
          <a:p>
            <a:pPr lvl="2"/>
            <a:endParaRPr lang="en-US" sz="2400" dirty="0" smtClean="0"/>
          </a:p>
          <a:p>
            <a:r>
              <a:rPr lang="en-US" dirty="0" smtClean="0"/>
              <a:t>Make a reservation using RLI and wait for confirmation</a:t>
            </a:r>
          </a:p>
          <a:p>
            <a:pPr lvl="1"/>
            <a:r>
              <a:rPr lang="en-US" dirty="0" smtClean="0"/>
              <a:t>note the start time in the confirmation message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After start time, select </a:t>
            </a:r>
            <a:r>
              <a:rPr lang="en-US" dirty="0" err="1" smtClean="0"/>
              <a:t>File</a:t>
            </a:r>
            <a:r>
              <a:rPr lang="en-US" sz="2000" dirty="0" err="1" smtClean="0">
                <a:latin typeface="Wingdings"/>
                <a:ea typeface="Wingdings"/>
                <a:cs typeface="Wingdings"/>
              </a:rPr>
              <a:t></a:t>
            </a:r>
            <a:r>
              <a:rPr lang="en-US" dirty="0" err="1" smtClean="0"/>
              <a:t>Commit</a:t>
            </a:r>
            <a:r>
              <a:rPr lang="en-US" dirty="0" smtClean="0"/>
              <a:t> in RLI</a:t>
            </a:r>
          </a:p>
          <a:p>
            <a:pPr lvl="1"/>
            <a:r>
              <a:rPr lang="en-US" dirty="0" smtClean="0"/>
              <a:t>open </a:t>
            </a:r>
            <a:r>
              <a:rPr lang="en-US" dirty="0" err="1" smtClean="0"/>
              <a:t>ssh</a:t>
            </a:r>
            <a:r>
              <a:rPr lang="en-US" dirty="0" smtClean="0"/>
              <a:t> connections to your ONL hosts and run applications 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Unused reservations time out after 30 minutes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4735E-4D31-CC42-AC20-DEEA022F052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2413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938" y="644526"/>
            <a:ext cx="9923462" cy="771704"/>
          </a:xfrm>
        </p:spPr>
        <p:txBody>
          <a:bodyPr/>
          <a:lstStyle/>
          <a:p>
            <a:r>
              <a:rPr lang="en-US" dirty="0" smtClean="0"/>
              <a:t>Building a Basic Configuration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7" y="1213911"/>
            <a:ext cx="6022119" cy="6558490"/>
          </a:xfrm>
        </p:spPr>
        <p:txBody>
          <a:bodyPr/>
          <a:lstStyle/>
          <a:p>
            <a:pPr marL="287338" indent="-287338"/>
            <a:r>
              <a:rPr lang="en-US" sz="2400" dirty="0" smtClean="0"/>
              <a:t>Select</a:t>
            </a:r>
          </a:p>
          <a:p>
            <a:pPr marL="573088" lvl="1" indent="-231775"/>
            <a:r>
              <a:rPr lang="en-US" sz="2000" dirty="0" err="1" smtClean="0"/>
              <a:t>Topology</a:t>
            </a:r>
            <a:r>
              <a:rPr lang="en-US" sz="1600" dirty="0" err="1" smtClean="0">
                <a:solidFill>
                  <a:srgbClr val="000000"/>
                </a:solidFill>
                <a:latin typeface="Wingdings"/>
                <a:ea typeface="Wingdings"/>
                <a:cs typeface="Wingdings"/>
              </a:rPr>
              <a:t></a:t>
            </a:r>
            <a:r>
              <a:rPr lang="en-US" sz="2000" dirty="0" err="1" smtClean="0"/>
              <a:t>Add</a:t>
            </a:r>
            <a:r>
              <a:rPr lang="en-US" sz="2000" dirty="0" smtClean="0"/>
              <a:t> PC1core</a:t>
            </a:r>
            <a:br>
              <a:rPr lang="en-US" sz="2000" dirty="0" smtClean="0"/>
            </a:br>
            <a:r>
              <a:rPr lang="en-US" sz="2000" dirty="0" smtClean="0"/>
              <a:t> 		</a:t>
            </a:r>
            <a:r>
              <a:rPr lang="en-US" sz="1600" dirty="0" smtClean="0">
                <a:solidFill>
                  <a:srgbClr val="000000"/>
                </a:solidFill>
                <a:latin typeface="Wingdings"/>
                <a:ea typeface="Wingdings"/>
                <a:cs typeface="Wingdings"/>
              </a:rPr>
              <a:t></a:t>
            </a:r>
            <a:r>
              <a:rPr lang="en-US" sz="2000" dirty="0" smtClean="0"/>
              <a:t>AddHost1core</a:t>
            </a:r>
          </a:p>
          <a:p>
            <a:pPr marL="573088" lvl="1" indent="-231775"/>
            <a:r>
              <a:rPr lang="en-US" sz="2000" dirty="0" smtClean="0"/>
              <a:t>and specify 3 hosts</a:t>
            </a:r>
          </a:p>
          <a:p>
            <a:pPr marL="195263" indent="-285750"/>
            <a:r>
              <a:rPr lang="en-US" sz="2400" dirty="0" smtClean="0"/>
              <a:t>Select</a:t>
            </a:r>
          </a:p>
          <a:p>
            <a:pPr marL="573088" lvl="1" indent="-231775"/>
            <a:r>
              <a:rPr lang="en-US" sz="2000" dirty="0" err="1" smtClean="0"/>
              <a:t>Topology</a:t>
            </a:r>
            <a:r>
              <a:rPr lang="en-US" sz="1600" dirty="0" err="1" smtClean="0">
                <a:solidFill>
                  <a:srgbClr val="000000"/>
                </a:solidFill>
                <a:latin typeface="Wingdings"/>
                <a:ea typeface="Wingdings"/>
                <a:cs typeface="Wingdings"/>
              </a:rPr>
              <a:t></a:t>
            </a:r>
            <a:r>
              <a:rPr lang="en-US" sz="2000" dirty="0" err="1" smtClean="0"/>
              <a:t>Add</a:t>
            </a:r>
            <a:r>
              <a:rPr lang="en-US" sz="2000" dirty="0" smtClean="0"/>
              <a:t> </a:t>
            </a:r>
            <a:r>
              <a:rPr lang="en-US" sz="2000" dirty="0" err="1" smtClean="0"/>
              <a:t>GigE</a:t>
            </a:r>
            <a:r>
              <a:rPr lang="en-US" sz="2000" dirty="0" smtClean="0"/>
              <a:t> Switch</a:t>
            </a:r>
          </a:p>
          <a:p>
            <a:pPr marL="573088" lvl="1" indent="-231775"/>
            <a:r>
              <a:rPr lang="en-US" sz="2000" dirty="0" smtClean="0"/>
              <a:t>and specify single 1 Gb switch</a:t>
            </a:r>
          </a:p>
          <a:p>
            <a:pPr marL="195263" indent="-231775"/>
            <a:r>
              <a:rPr lang="en-US" sz="2400" dirty="0" smtClean="0"/>
              <a:t>Arrange hosts and switch</a:t>
            </a:r>
          </a:p>
          <a:p>
            <a:pPr marL="195263" indent="-285750"/>
            <a:r>
              <a:rPr lang="en-US" sz="2400" dirty="0" smtClean="0"/>
              <a:t>Select</a:t>
            </a:r>
          </a:p>
          <a:p>
            <a:pPr marL="573088" lvl="1" indent="-231775"/>
            <a:r>
              <a:rPr lang="en-US" sz="2000" dirty="0" smtClean="0"/>
              <a:t>Press “Links Off” button</a:t>
            </a:r>
          </a:p>
          <a:p>
            <a:pPr marL="954088" lvl="2" indent="-231775"/>
            <a:r>
              <a:rPr lang="en-US" sz="1800" dirty="0" smtClean="0"/>
              <a:t>Toggles it to “Links On”</a:t>
            </a:r>
          </a:p>
          <a:p>
            <a:pPr marL="573088" lvl="1" indent="-231775"/>
            <a:r>
              <a:rPr lang="en-US" sz="2000" dirty="0" smtClean="0"/>
              <a:t>and wire hosts to switch</a:t>
            </a:r>
          </a:p>
          <a:p>
            <a:pPr marL="954088" lvl="2" indent="-231775"/>
            <a:r>
              <a:rPr lang="en-US" sz="1800" dirty="0" smtClean="0"/>
              <a:t>When done, toggle to “Links Off”</a:t>
            </a:r>
          </a:p>
          <a:p>
            <a:pPr marL="195263" indent="-285750"/>
            <a:r>
              <a:rPr lang="en-US" sz="2400" dirty="0" smtClean="0"/>
              <a:t>Select</a:t>
            </a:r>
          </a:p>
          <a:p>
            <a:pPr marL="573088" lvl="1" indent="-231775"/>
            <a:r>
              <a:rPr lang="en-US" sz="2000" dirty="0" err="1" smtClean="0"/>
              <a:t>File</a:t>
            </a:r>
            <a:r>
              <a:rPr lang="en-US" sz="1600" dirty="0" err="1" smtClean="0">
                <a:solidFill>
                  <a:srgbClr val="000000"/>
                </a:solidFill>
                <a:latin typeface="Wingdings"/>
                <a:ea typeface="Wingdings"/>
                <a:cs typeface="Wingdings"/>
              </a:rPr>
              <a:t></a:t>
            </a:r>
            <a:r>
              <a:rPr lang="en-US" sz="2000" dirty="0" err="1" smtClean="0"/>
              <a:t>Save</a:t>
            </a:r>
            <a:r>
              <a:rPr lang="en-US" sz="2000" dirty="0" smtClean="0"/>
              <a:t> As ...</a:t>
            </a:r>
          </a:p>
          <a:p>
            <a:pPr marL="573088" lvl="1" indent="-231775"/>
            <a:r>
              <a:rPr lang="en-US" sz="2000" dirty="0" err="1" smtClean="0"/>
              <a:t>File</a:t>
            </a:r>
            <a:r>
              <a:rPr lang="en-US" sz="1600" dirty="0" err="1" smtClean="0">
                <a:solidFill>
                  <a:srgbClr val="000000"/>
                </a:solidFill>
                <a:latin typeface="Wingdings"/>
                <a:ea typeface="Wingdings"/>
                <a:cs typeface="Wingdings"/>
              </a:rPr>
              <a:t></a:t>
            </a:r>
            <a:r>
              <a:rPr lang="en-US" sz="2000" dirty="0" err="1" smtClean="0"/>
              <a:t>Make</a:t>
            </a:r>
            <a:r>
              <a:rPr lang="en-US" sz="2000" dirty="0" smtClean="0"/>
              <a:t> Reservation</a:t>
            </a:r>
          </a:p>
          <a:p>
            <a:pPr marL="573088" lvl="1" indent="-231775"/>
            <a:r>
              <a:rPr lang="en-US" sz="2000" dirty="0" err="1" smtClean="0"/>
              <a:t>File</a:t>
            </a:r>
            <a:r>
              <a:rPr lang="en-US" sz="1600" dirty="0" err="1" smtClean="0">
                <a:solidFill>
                  <a:srgbClr val="000000"/>
                </a:solidFill>
                <a:latin typeface="Wingdings"/>
                <a:ea typeface="Wingdings"/>
                <a:cs typeface="Wingdings"/>
              </a:rPr>
              <a:t></a:t>
            </a:r>
            <a:r>
              <a:rPr lang="en-US" sz="2000" dirty="0" err="1" smtClean="0"/>
              <a:t>Commit</a:t>
            </a:r>
            <a:r>
              <a:rPr lang="en-US" sz="2000" dirty="0" smtClean="0"/>
              <a:t> (do not forget!!)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43515" y="1530087"/>
            <a:ext cx="4673914" cy="3052196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4735E-4D31-CC42-AC20-DEEA022F0522}" type="slidenum">
              <a:rPr lang="en-US" smtClean="0"/>
              <a:pPr/>
              <a:t>7</a:t>
            </a:fld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5338610" y="1516391"/>
            <a:ext cx="4719790" cy="6256009"/>
            <a:chOff x="5338610" y="1516391"/>
            <a:chExt cx="4719790" cy="625600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55694" y="1524930"/>
              <a:ext cx="4702705" cy="3469339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 bwMode="auto">
            <a:xfrm>
              <a:off x="5338610" y="3918538"/>
              <a:ext cx="1446364" cy="655537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101917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Book Antiqua" pitchFamily="18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9747787" y="1516391"/>
              <a:ext cx="310613" cy="1176316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101917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Book Antiqua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9747787" y="3056300"/>
              <a:ext cx="310613" cy="847538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101917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Book Antiqua" pitchFamily="18" charset="0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8783077" y="3914212"/>
              <a:ext cx="1275323" cy="1071411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101917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Book Antiqua" pitchFamily="18" charset="0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62129" y="4550199"/>
              <a:ext cx="4033016" cy="322220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Running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8" y="1540371"/>
            <a:ext cx="9914370" cy="6157324"/>
          </a:xfrm>
        </p:spPr>
        <p:txBody>
          <a:bodyPr/>
          <a:lstStyle/>
          <a:p>
            <a:r>
              <a:rPr lang="en-US" dirty="0" smtClean="0"/>
              <a:t>Open </a:t>
            </a:r>
            <a:r>
              <a:rPr lang="en-US" dirty="0" err="1" smtClean="0"/>
              <a:t>ssh</a:t>
            </a:r>
            <a:r>
              <a:rPr lang="en-US" dirty="0" smtClean="0"/>
              <a:t> connections to hosts</a:t>
            </a:r>
          </a:p>
          <a:p>
            <a:pPr lvl="1"/>
            <a:r>
              <a:rPr lang="en-US" dirty="0" smtClean="0"/>
              <a:t>first </a:t>
            </a:r>
            <a:r>
              <a:rPr lang="en-US" dirty="0" err="1" smtClean="0"/>
              <a:t>ssh</a:t>
            </a:r>
            <a:r>
              <a:rPr lang="en-US" dirty="0" smtClean="0"/>
              <a:t> to </a:t>
            </a:r>
            <a:r>
              <a:rPr lang="en-US" dirty="0" err="1" smtClean="0"/>
              <a:t>onl.wustl.edu</a:t>
            </a:r>
            <a:endParaRPr lang="en-US" dirty="0" smtClean="0"/>
          </a:p>
          <a:p>
            <a:pPr lvl="1"/>
            <a:r>
              <a:rPr lang="en-US" dirty="0" smtClean="0"/>
              <a:t>then run:</a:t>
            </a:r>
          </a:p>
          <a:p>
            <a:pPr lvl="2"/>
            <a:r>
              <a:rPr lang="en-US" dirty="0" smtClean="0"/>
              <a:t>&gt; source ~/.topology</a:t>
            </a:r>
          </a:p>
          <a:p>
            <a:pPr lvl="2"/>
            <a:r>
              <a:rPr lang="en-US" dirty="0" smtClean="0"/>
              <a:t>&gt; </a:t>
            </a:r>
            <a:r>
              <a:rPr lang="en-US" dirty="0" err="1" smtClean="0"/>
              <a:t>ssh</a:t>
            </a:r>
            <a:r>
              <a:rPr lang="en-US" dirty="0" smtClean="0"/>
              <a:t> $h1x1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Run standard apps</a:t>
            </a:r>
          </a:p>
          <a:p>
            <a:pPr lvl="1"/>
            <a:r>
              <a:rPr lang="en-US" dirty="0" smtClean="0"/>
              <a:t>on h1x1, type “ping h1x3”</a:t>
            </a:r>
          </a:p>
          <a:p>
            <a:pPr lvl="1"/>
            <a:r>
              <a:rPr lang="en-US" dirty="0" smtClean="0"/>
              <a:t>on h1x2, type “</a:t>
            </a:r>
            <a:r>
              <a:rPr lang="en-US" dirty="0" err="1" smtClean="0"/>
              <a:t>iperf</a:t>
            </a:r>
            <a:r>
              <a:rPr lang="en-US" dirty="0" smtClean="0"/>
              <a:t> –s”, then</a:t>
            </a:r>
            <a:br>
              <a:rPr lang="en-US" dirty="0" smtClean="0"/>
            </a:br>
            <a:r>
              <a:rPr lang="en-US" dirty="0" smtClean="0"/>
              <a:t>on h1x1, type “</a:t>
            </a:r>
            <a:r>
              <a:rPr lang="en-US" dirty="0" err="1" smtClean="0"/>
              <a:t>iperf</a:t>
            </a:r>
            <a:r>
              <a:rPr lang="en-US" dirty="0" smtClean="0"/>
              <a:t> –c h1x2”</a:t>
            </a:r>
          </a:p>
          <a:p>
            <a:pPr marL="511175" lvl="1" indent="0">
              <a:buNone/>
            </a:pPr>
            <a:endParaRPr lang="en-US" dirty="0" smtClean="0"/>
          </a:p>
          <a:p>
            <a:r>
              <a:rPr lang="en-US" dirty="0" smtClean="0"/>
              <a:t>Run basic client/server programs</a:t>
            </a:r>
          </a:p>
          <a:p>
            <a:pPr lvl="1"/>
            <a:r>
              <a:rPr lang="en-US" dirty="0" smtClean="0"/>
              <a:t>on h1x2, run java </a:t>
            </a:r>
            <a:r>
              <a:rPr lang="en-US" dirty="0" err="1" smtClean="0"/>
              <a:t>UdpEchoServer</a:t>
            </a:r>
            <a:endParaRPr lang="en-US" dirty="0" smtClean="0"/>
          </a:p>
          <a:p>
            <a:pPr lvl="1"/>
            <a:r>
              <a:rPr lang="en-US" dirty="0" smtClean="0"/>
              <a:t>on h1x1, run java </a:t>
            </a:r>
            <a:r>
              <a:rPr lang="en-US" dirty="0" err="1" smtClean="0"/>
              <a:t>UdpEchoClient</a:t>
            </a:r>
            <a:r>
              <a:rPr lang="en-US" dirty="0" smtClean="0"/>
              <a:t> h1x2 9876 “hello world”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4735E-4D31-CC42-AC20-DEEA022F0522}" type="slidenum">
              <a:rPr lang="en-US" smtClean="0"/>
              <a:pPr/>
              <a:t>8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5856009" y="1175394"/>
            <a:ext cx="4202391" cy="4656846"/>
            <a:chOff x="5856009" y="1175394"/>
            <a:chExt cx="4202391" cy="465684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17454" y="1175853"/>
              <a:ext cx="4140946" cy="4647393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 bwMode="auto">
            <a:xfrm>
              <a:off x="5856009" y="4162526"/>
              <a:ext cx="2539956" cy="1669714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101917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Book Antiqua" pitchFamily="18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9722351" y="1175394"/>
              <a:ext cx="336049" cy="1903716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101917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Book Antiqua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with Larger Configurations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4735E-4D31-CC42-AC20-DEEA022F0522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1349947"/>
            <a:ext cx="5183702" cy="3941400"/>
          </a:xfrm>
          <a:prstGeom prst="rect">
            <a:avLst/>
          </a:prstGeom>
        </p:spPr>
      </p:pic>
      <p:sp>
        <p:nvSpPr>
          <p:cNvPr id="7" name="AutoShape 14"/>
          <p:cNvSpPr>
            <a:spLocks noChangeArrowheads="1"/>
          </p:cNvSpPr>
          <p:nvPr/>
        </p:nvSpPr>
        <p:spPr bwMode="auto">
          <a:xfrm>
            <a:off x="474478" y="5512570"/>
            <a:ext cx="2729075" cy="1438295"/>
          </a:xfrm>
          <a:prstGeom prst="wedgeRoundRectCallout">
            <a:avLst>
              <a:gd name="adj1" fmla="val 43663"/>
              <a:gd name="adj2" fmla="val -107452"/>
              <a:gd name="adj3" fmla="val 16667"/>
            </a:avLst>
          </a:prstGeom>
          <a:solidFill>
            <a:srgbClr val="99FF99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lIns="0" tIns="20376" rIns="0" bIns="20376"/>
          <a:lstStyle/>
          <a:p>
            <a:pPr algn="l">
              <a:lnSpc>
                <a:spcPct val="90000"/>
              </a:lnSpc>
            </a:pPr>
            <a:r>
              <a:rPr lang="en-US" dirty="0" smtClean="0">
                <a:latin typeface="Verdana" pitchFamily="34" charset="0"/>
              </a:rPr>
              <a:t>To include pair of </a:t>
            </a:r>
            <a:br>
              <a:rPr lang="en-US" dirty="0" smtClean="0">
                <a:latin typeface="Verdana" pitchFamily="34" charset="0"/>
              </a:rPr>
            </a:br>
            <a:r>
              <a:rPr lang="en-US" dirty="0" err="1" smtClean="0">
                <a:latin typeface="Verdana" pitchFamily="34" charset="0"/>
              </a:rPr>
              <a:t>NPRs</a:t>
            </a:r>
            <a:r>
              <a:rPr lang="en-US" dirty="0" smtClean="0">
                <a:latin typeface="Verdana" pitchFamily="34" charset="0"/>
              </a:rPr>
              <a:t> (routers), select</a:t>
            </a:r>
            <a:br>
              <a:rPr lang="en-US" dirty="0" smtClean="0">
                <a:latin typeface="Verdana" pitchFamily="34" charset="0"/>
              </a:rPr>
            </a:br>
            <a:r>
              <a:rPr lang="en-US" dirty="0" smtClean="0">
                <a:latin typeface="Verdana" pitchFamily="34" charset="0"/>
              </a:rPr>
              <a:t>Topology</a:t>
            </a:r>
            <a:br>
              <a:rPr lang="en-US" dirty="0" smtClean="0">
                <a:latin typeface="Verdana" pitchFamily="34" charset="0"/>
              </a:rPr>
            </a:br>
            <a:r>
              <a:rPr lang="en-US" dirty="0" smtClean="0">
                <a:latin typeface="Verdana" pitchFamily="34" charset="0"/>
              </a:rPr>
              <a:t>  </a:t>
            </a:r>
            <a:r>
              <a:rPr lang="en-US" dirty="0" err="1" smtClean="0">
                <a:solidFill>
                  <a:srgbClr val="000000"/>
                </a:solidFill>
                <a:latin typeface="Wingdings"/>
                <a:ea typeface="Wingdings"/>
                <a:cs typeface="Wingdings"/>
              </a:rPr>
              <a:t></a:t>
            </a:r>
            <a:r>
              <a:rPr lang="en-US" dirty="0" err="1" smtClean="0">
                <a:latin typeface="Verdana" pitchFamily="34" charset="0"/>
              </a:rPr>
              <a:t>Add</a:t>
            </a:r>
            <a:r>
              <a:rPr lang="en-US" dirty="0" smtClean="0">
                <a:latin typeface="Verdana" pitchFamily="34" charset="0"/>
              </a:rPr>
              <a:t> </a:t>
            </a:r>
            <a:r>
              <a:rPr lang="en-US" dirty="0" err="1" smtClean="0">
                <a:latin typeface="Verdana" pitchFamily="34" charset="0"/>
              </a:rPr>
              <a:t>IXPCluster</a:t>
            </a:r>
            <a:r>
              <a:rPr lang="en-US" dirty="0" smtClean="0">
                <a:latin typeface="Verdana" pitchFamily="34" charset="0"/>
              </a:rPr>
              <a:t/>
            </a:r>
            <a:br>
              <a:rPr lang="en-US" dirty="0" smtClean="0">
                <a:latin typeface="Verdana" pitchFamily="34" charset="0"/>
              </a:rPr>
            </a:br>
            <a:r>
              <a:rPr lang="en-US" dirty="0" smtClean="0">
                <a:latin typeface="Verdana" pitchFamily="34" charset="0"/>
              </a:rPr>
              <a:t>  </a:t>
            </a:r>
            <a:r>
              <a:rPr lang="en-US" dirty="0" err="1" smtClean="0">
                <a:solidFill>
                  <a:srgbClr val="000000"/>
                </a:solidFill>
                <a:latin typeface="Wingdings"/>
                <a:ea typeface="Wingdings"/>
                <a:cs typeface="Wingdings"/>
              </a:rPr>
              <a:t></a:t>
            </a:r>
            <a:r>
              <a:rPr lang="en-US" dirty="0" err="1" smtClean="0">
                <a:latin typeface="Verdana" pitchFamily="34" charset="0"/>
              </a:rPr>
              <a:t>Add</a:t>
            </a:r>
            <a:r>
              <a:rPr lang="en-US" dirty="0" smtClean="0">
                <a:latin typeface="Verdana" pitchFamily="34" charset="0"/>
              </a:rPr>
              <a:t> </a:t>
            </a:r>
            <a:r>
              <a:rPr lang="en-US" dirty="0" err="1" smtClean="0">
                <a:latin typeface="Verdana" pitchFamily="34" charset="0"/>
              </a:rPr>
              <a:t>NPRCluster</a:t>
            </a:r>
            <a:endParaRPr lang="en-US" dirty="0">
              <a:latin typeface="Verdana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88900" y="1372061"/>
            <a:ext cx="5569499" cy="4883486"/>
          </a:xfrm>
          <a:prstGeom prst="rect">
            <a:avLst/>
          </a:prstGeom>
        </p:spPr>
      </p:pic>
      <p:sp>
        <p:nvSpPr>
          <p:cNvPr id="17" name="AutoShape 14"/>
          <p:cNvSpPr>
            <a:spLocks noChangeArrowheads="1"/>
          </p:cNvSpPr>
          <p:nvPr/>
        </p:nvSpPr>
        <p:spPr bwMode="auto">
          <a:xfrm>
            <a:off x="5067048" y="5882163"/>
            <a:ext cx="1526013" cy="618426"/>
          </a:xfrm>
          <a:prstGeom prst="wedgeRoundRectCallout">
            <a:avLst>
              <a:gd name="adj1" fmla="val 44882"/>
              <a:gd name="adj2" fmla="val -163602"/>
              <a:gd name="adj3" fmla="val 16667"/>
            </a:avLst>
          </a:prstGeom>
          <a:solidFill>
            <a:srgbClr val="99FF99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lIns="0" tIns="20376" rIns="0" bIns="20376"/>
          <a:lstStyle/>
          <a:p>
            <a:pPr algn="ctr">
              <a:lnSpc>
                <a:spcPct val="90000"/>
              </a:lnSpc>
            </a:pPr>
            <a:r>
              <a:rPr lang="en-US" dirty="0" smtClean="0">
                <a:latin typeface="Verdana" pitchFamily="34" charset="0"/>
              </a:rPr>
              <a:t>Note subnet numbering</a:t>
            </a:r>
            <a:endParaRPr lang="en-US" dirty="0">
              <a:latin typeface="Verdana" pitchFamily="34" charset="0"/>
            </a:endParaRPr>
          </a:p>
        </p:txBody>
      </p:sp>
      <p:sp>
        <p:nvSpPr>
          <p:cNvPr id="18" name="AutoShape 14"/>
          <p:cNvSpPr>
            <a:spLocks noChangeArrowheads="1"/>
          </p:cNvSpPr>
          <p:nvPr/>
        </p:nvSpPr>
        <p:spPr bwMode="auto">
          <a:xfrm>
            <a:off x="8049924" y="5100294"/>
            <a:ext cx="2008476" cy="884742"/>
          </a:xfrm>
          <a:prstGeom prst="wedgeRoundRectCallout">
            <a:avLst>
              <a:gd name="adj1" fmla="val -63555"/>
              <a:gd name="adj2" fmla="val -218497"/>
              <a:gd name="adj3" fmla="val 16667"/>
            </a:avLst>
          </a:prstGeom>
          <a:solidFill>
            <a:srgbClr val="99FF99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lIns="0" tIns="20376" rIns="0" bIns="20376"/>
          <a:lstStyle/>
          <a:p>
            <a:pPr algn="ctr">
              <a:lnSpc>
                <a:spcPct val="90000"/>
              </a:lnSpc>
            </a:pPr>
            <a:r>
              <a:rPr lang="en-US" dirty="0" smtClean="0">
                <a:latin typeface="Verdana" pitchFamily="34" charset="0"/>
              </a:rPr>
              <a:t>Note multiple paths between routers</a:t>
            </a:r>
            <a:endParaRPr lang="en-US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4706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Blank Presentation">
  <a:themeElements>
    <a:clrScheme name="1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Blank Presentation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10191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Book Antiqu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10191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Book Antiqua" pitchFamily="18" charset="0"/>
          </a:defRPr>
        </a:defPPr>
      </a:lstStyle>
    </a:lnDef>
  </a:objectDefaults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10191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Book Antiqu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10191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Book Antiqua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c:\winapps\msoffice\powerpnt\template\clrovrhd\dbllinec.ppt</Template>
  <TotalTime>80148789</TotalTime>
  <Pages>9</Pages>
  <Words>955</Words>
  <Application>Microsoft Office PowerPoint</Application>
  <PresentationFormat>Custom</PresentationFormat>
  <Paragraphs>235</Paragraphs>
  <Slides>22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1_Blank Presentation</vt:lpstr>
      <vt:lpstr>Blank Presentation</vt:lpstr>
      <vt:lpstr>6. The Open Network Lab</vt:lpstr>
      <vt:lpstr>The Open Network Lab</vt:lpstr>
      <vt:lpstr>Sample ONL Session</vt:lpstr>
      <vt:lpstr>Overview of ONL</vt:lpstr>
      <vt:lpstr>Getting Started</vt:lpstr>
      <vt:lpstr>Getting Started (continued)</vt:lpstr>
      <vt:lpstr>Building a Basic Configuration</vt:lpstr>
      <vt:lpstr>Running Applications</vt:lpstr>
      <vt:lpstr>Working with Larger Configurations</vt:lpstr>
      <vt:lpstr>Working With Routing Tables</vt:lpstr>
      <vt:lpstr>Configuring Packet Filters</vt:lpstr>
      <vt:lpstr>Configuring Packet Filters</vt:lpstr>
      <vt:lpstr>Monitoring Traffic</vt:lpstr>
      <vt:lpstr>Hosts with Multiple Interfaces</vt:lpstr>
      <vt:lpstr>Using the ONL Web Site</vt:lpstr>
      <vt:lpstr>Using the Linux Command Line</vt:lpstr>
      <vt:lpstr>Using Wireshark in ONL</vt:lpstr>
      <vt:lpstr>LAB2: What you will be given </vt:lpstr>
      <vt:lpstr>LAB2: What you will be given (continued) </vt:lpstr>
      <vt:lpstr>LAB2: What you will be given (continued) </vt:lpstr>
      <vt:lpstr>Configuring Packet Filters</vt:lpstr>
      <vt:lpstr>LAB2: What you will be given (continued)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Issues in ATM Network Control</dc:title>
  <dc:creator>Guerin</dc:creator>
  <cp:lastModifiedBy>Roch Guerin</cp:lastModifiedBy>
  <cp:revision>868</cp:revision>
  <cp:lastPrinted>2013-09-17T21:08:35Z</cp:lastPrinted>
  <dcterms:created xsi:type="dcterms:W3CDTF">2013-08-05T18:56:39Z</dcterms:created>
  <dcterms:modified xsi:type="dcterms:W3CDTF">2017-09-25T11:54:19Z</dcterms:modified>
</cp:coreProperties>
</file>