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 id="2147483650" r:id="rId2"/>
  </p:sldMasterIdLst>
  <p:notesMasterIdLst>
    <p:notesMasterId r:id="rId41"/>
  </p:notesMasterIdLst>
  <p:handoutMasterIdLst>
    <p:handoutMasterId r:id="rId42"/>
  </p:handoutMasterIdLst>
  <p:sldIdLst>
    <p:sldId id="362" r:id="rId3"/>
    <p:sldId id="478" r:id="rId4"/>
    <p:sldId id="538" r:id="rId5"/>
    <p:sldId id="479" r:id="rId6"/>
    <p:sldId id="480" r:id="rId7"/>
    <p:sldId id="481" r:id="rId8"/>
    <p:sldId id="488" r:id="rId9"/>
    <p:sldId id="489" r:id="rId10"/>
    <p:sldId id="496" r:id="rId11"/>
    <p:sldId id="440" r:id="rId12"/>
    <p:sldId id="441" r:id="rId13"/>
    <p:sldId id="442" r:id="rId14"/>
    <p:sldId id="539" r:id="rId15"/>
    <p:sldId id="475" r:id="rId16"/>
    <p:sldId id="446" r:id="rId17"/>
    <p:sldId id="447" r:id="rId18"/>
    <p:sldId id="518" r:id="rId19"/>
    <p:sldId id="519" r:id="rId20"/>
    <p:sldId id="520" r:id="rId21"/>
    <p:sldId id="521" r:id="rId22"/>
    <p:sldId id="522" r:id="rId23"/>
    <p:sldId id="523" r:id="rId24"/>
    <p:sldId id="524" r:id="rId25"/>
    <p:sldId id="525" r:id="rId26"/>
    <p:sldId id="526" r:id="rId27"/>
    <p:sldId id="527" r:id="rId28"/>
    <p:sldId id="528" r:id="rId29"/>
    <p:sldId id="529" r:id="rId30"/>
    <p:sldId id="530" r:id="rId31"/>
    <p:sldId id="531" r:id="rId32"/>
    <p:sldId id="532" r:id="rId33"/>
    <p:sldId id="533" r:id="rId34"/>
    <p:sldId id="534" r:id="rId35"/>
    <p:sldId id="535" r:id="rId36"/>
    <p:sldId id="540" r:id="rId37"/>
    <p:sldId id="541" r:id="rId38"/>
    <p:sldId id="536" r:id="rId39"/>
    <p:sldId id="537" r:id="rId40"/>
  </p:sldIdLst>
  <p:sldSz cx="10058400" cy="7772400"/>
  <p:notesSz cx="7315200" cy="9601200"/>
  <p:defaultTextStyle>
    <a:defPPr>
      <a:defRPr lang="en-US"/>
    </a:defPPr>
    <a:lvl1pPr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1pPr>
    <a:lvl2pPr marL="4572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2pPr>
    <a:lvl3pPr marL="9144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3pPr>
    <a:lvl4pPr marL="13716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4pPr>
    <a:lvl5pPr marL="18288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5pPr>
    <a:lvl6pPr marL="2286000" algn="l" defTabSz="457200" rtl="0" eaLnBrk="1" latinLnBrk="0" hangingPunct="1">
      <a:defRPr kern="1200">
        <a:solidFill>
          <a:schemeClr val="tx2"/>
        </a:solidFill>
        <a:latin typeface="Book Antiqua" charset="0"/>
        <a:ea typeface="ＭＳ Ｐゴシック" charset="-128"/>
        <a:cs typeface="ＭＳ Ｐゴシック" charset="-128"/>
      </a:defRPr>
    </a:lvl6pPr>
    <a:lvl7pPr marL="2743200" algn="l" defTabSz="457200" rtl="0" eaLnBrk="1" latinLnBrk="0" hangingPunct="1">
      <a:defRPr kern="1200">
        <a:solidFill>
          <a:schemeClr val="tx2"/>
        </a:solidFill>
        <a:latin typeface="Book Antiqua" charset="0"/>
        <a:ea typeface="ＭＳ Ｐゴシック" charset="-128"/>
        <a:cs typeface="ＭＳ Ｐゴシック" charset="-128"/>
      </a:defRPr>
    </a:lvl7pPr>
    <a:lvl8pPr marL="3200400" algn="l" defTabSz="457200" rtl="0" eaLnBrk="1" latinLnBrk="0" hangingPunct="1">
      <a:defRPr kern="1200">
        <a:solidFill>
          <a:schemeClr val="tx2"/>
        </a:solidFill>
        <a:latin typeface="Book Antiqua" charset="0"/>
        <a:ea typeface="ＭＳ Ｐゴシック" charset="-128"/>
        <a:cs typeface="ＭＳ Ｐゴシック" charset="-128"/>
      </a:defRPr>
    </a:lvl8pPr>
    <a:lvl9pPr marL="3657600" algn="l" defTabSz="457200" rtl="0" eaLnBrk="1" latinLnBrk="0" hangingPunct="1">
      <a:defRPr kern="1200">
        <a:solidFill>
          <a:schemeClr val="tx2"/>
        </a:solidFill>
        <a:latin typeface="Book Antiqua"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useTimings="0">
    <p:present/>
    <p:sldAll/>
    <p:penClr>
      <a:schemeClr val="bg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CAFEB2"/>
    <a:srgbClr val="70898E"/>
    <a:srgbClr val="8BA8AD"/>
    <a:srgbClr val="A7C8CD"/>
    <a:srgbClr val="50B1CB"/>
    <a:srgbClr val="C3B954"/>
    <a:srgbClr val="53B6C3"/>
    <a:srgbClr val="393939"/>
    <a:srgbClr val="1C1C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660" autoAdjust="0"/>
  </p:normalViewPr>
  <p:slideViewPr>
    <p:cSldViewPr snapToGrid="0">
      <p:cViewPr varScale="1">
        <p:scale>
          <a:sx n="75" d="100"/>
          <a:sy n="75" d="100"/>
        </p:scale>
        <p:origin x="-774" y="-84"/>
      </p:cViewPr>
      <p:guideLst>
        <p:guide orient="horz" pos="2448"/>
        <p:guide pos="316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657" y="-1640"/>
            <a:ext cx="3168927" cy="480388"/>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algn="l" defTabSz="988028">
              <a:defRPr sz="1000" i="1"/>
            </a:lvl1pPr>
          </a:lstStyle>
          <a:p>
            <a:pPr>
              <a:defRPr/>
            </a:pPr>
            <a:endParaRPr lang="en-US"/>
          </a:p>
        </p:txBody>
      </p:sp>
      <p:sp>
        <p:nvSpPr>
          <p:cNvPr id="3075" name="Rectangle 3"/>
          <p:cNvSpPr>
            <a:spLocks noGrp="1" noChangeArrowheads="1"/>
          </p:cNvSpPr>
          <p:nvPr>
            <p:ph type="dt" sz="quarter" idx="1"/>
          </p:nvPr>
        </p:nvSpPr>
        <p:spPr bwMode="auto">
          <a:xfrm>
            <a:off x="4146275" y="-1640"/>
            <a:ext cx="3168926" cy="480388"/>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defTabSz="988028">
              <a:defRPr sz="1000" i="1"/>
            </a:lvl1pPr>
          </a:lstStyle>
          <a:p>
            <a:pPr>
              <a:defRPr/>
            </a:pPr>
            <a:endParaRPr lang="en-US"/>
          </a:p>
        </p:txBody>
      </p:sp>
      <p:sp>
        <p:nvSpPr>
          <p:cNvPr id="3076" name="Rectangle 4"/>
          <p:cNvSpPr>
            <a:spLocks noGrp="1" noChangeArrowheads="1"/>
          </p:cNvSpPr>
          <p:nvPr>
            <p:ph type="ftr" sz="quarter" idx="2"/>
          </p:nvPr>
        </p:nvSpPr>
        <p:spPr bwMode="auto">
          <a:xfrm>
            <a:off x="-1657" y="9122452"/>
            <a:ext cx="3168927" cy="480388"/>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algn="l" defTabSz="988028">
              <a:defRPr sz="1000" i="1"/>
            </a:lvl1pPr>
          </a:lstStyle>
          <a:p>
            <a:pPr>
              <a:defRPr/>
            </a:pPr>
            <a:endParaRPr lang="en-US"/>
          </a:p>
        </p:txBody>
      </p:sp>
      <p:sp>
        <p:nvSpPr>
          <p:cNvPr id="3077" name="Rectangle 5"/>
          <p:cNvSpPr>
            <a:spLocks noGrp="1" noChangeArrowheads="1"/>
          </p:cNvSpPr>
          <p:nvPr>
            <p:ph type="sldNum" sz="quarter" idx="3"/>
          </p:nvPr>
        </p:nvSpPr>
        <p:spPr bwMode="auto">
          <a:xfrm>
            <a:off x="4146275" y="9122452"/>
            <a:ext cx="3168926" cy="480388"/>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defTabSz="988028">
              <a:defRPr sz="1000" i="1"/>
            </a:lvl1pPr>
          </a:lstStyle>
          <a:p>
            <a:pPr>
              <a:defRPr/>
            </a:pPr>
            <a:fld id="{9FFC03EE-2879-4F41-A72A-15A9C64D4D23}" type="slidenum">
              <a:rPr lang="en-US"/>
              <a:pPr>
                <a:defRPr/>
              </a:pPr>
              <a:t>‹#›</a:t>
            </a:fld>
            <a:endParaRPr lang="en-US"/>
          </a:p>
        </p:txBody>
      </p:sp>
    </p:spTree>
    <p:extLst>
      <p:ext uri="{BB962C8B-B14F-4D97-AF65-F5344CB8AC3E}">
        <p14:creationId xmlns:p14="http://schemas.microsoft.com/office/powerpoint/2010/main" val="40537991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657" y="-1640"/>
            <a:ext cx="3168927" cy="480388"/>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algn="l" defTabSz="988028">
              <a:defRPr sz="1000" i="1">
                <a:solidFill>
                  <a:schemeClr val="tx1"/>
                </a:solidFill>
                <a:latin typeface="Times New Roman" charset="0"/>
              </a:defRPr>
            </a:lvl1pPr>
          </a:lstStyle>
          <a:p>
            <a:pPr>
              <a:defRPr/>
            </a:pPr>
            <a:endParaRPr lang="en-US"/>
          </a:p>
        </p:txBody>
      </p:sp>
      <p:sp>
        <p:nvSpPr>
          <p:cNvPr id="2051" name="Rectangle 3"/>
          <p:cNvSpPr>
            <a:spLocks noGrp="1" noChangeArrowheads="1"/>
          </p:cNvSpPr>
          <p:nvPr>
            <p:ph type="dt" idx="1"/>
          </p:nvPr>
        </p:nvSpPr>
        <p:spPr bwMode="auto">
          <a:xfrm>
            <a:off x="4146275" y="-1640"/>
            <a:ext cx="3168926" cy="480388"/>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defTabSz="988028">
              <a:defRPr sz="1000" i="1">
                <a:solidFill>
                  <a:schemeClr val="tx1"/>
                </a:solidFill>
                <a:latin typeface="Times New Roman" charset="0"/>
              </a:defRPr>
            </a:lvl1pPr>
          </a:lstStyle>
          <a:p>
            <a:pPr>
              <a:defRPr/>
            </a:pPr>
            <a:endParaRPr lang="en-US"/>
          </a:p>
        </p:txBody>
      </p:sp>
      <p:sp>
        <p:nvSpPr>
          <p:cNvPr id="2052" name="Rectangle 4"/>
          <p:cNvSpPr>
            <a:spLocks noGrp="1" noChangeArrowheads="1"/>
          </p:cNvSpPr>
          <p:nvPr>
            <p:ph type="ftr" sz="quarter" idx="4"/>
          </p:nvPr>
        </p:nvSpPr>
        <p:spPr bwMode="auto">
          <a:xfrm>
            <a:off x="-1657" y="9122452"/>
            <a:ext cx="3168927" cy="480388"/>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algn="l" defTabSz="988028">
              <a:defRPr sz="1000" i="1">
                <a:solidFill>
                  <a:schemeClr val="tx1"/>
                </a:solidFill>
                <a:latin typeface="Times New Roman" charset="0"/>
              </a:defRPr>
            </a:lvl1pPr>
          </a:lstStyle>
          <a:p>
            <a:pPr>
              <a:defRPr/>
            </a:pPr>
            <a:endParaRPr lang="en-US"/>
          </a:p>
        </p:txBody>
      </p:sp>
      <p:sp>
        <p:nvSpPr>
          <p:cNvPr id="2053" name="Rectangle 5"/>
          <p:cNvSpPr>
            <a:spLocks noGrp="1" noChangeArrowheads="1"/>
          </p:cNvSpPr>
          <p:nvPr>
            <p:ph type="sldNum" sz="quarter" idx="5"/>
          </p:nvPr>
        </p:nvSpPr>
        <p:spPr bwMode="auto">
          <a:xfrm>
            <a:off x="4146275" y="9122452"/>
            <a:ext cx="3168926" cy="480388"/>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defTabSz="988028">
              <a:defRPr sz="1000" i="1">
                <a:solidFill>
                  <a:schemeClr val="tx1"/>
                </a:solidFill>
                <a:latin typeface="Times New Roman" charset="0"/>
              </a:defRPr>
            </a:lvl1pPr>
          </a:lstStyle>
          <a:p>
            <a:pPr>
              <a:defRPr/>
            </a:pPr>
            <a:fld id="{3FA952C1-0F39-B041-8D51-B7A31F96C81E}" type="slidenum">
              <a:rPr lang="en-US"/>
              <a:pPr>
                <a:defRPr/>
              </a:pPr>
              <a:t>‹#›</a:t>
            </a:fld>
            <a:endParaRPr lang="en-US"/>
          </a:p>
        </p:txBody>
      </p:sp>
      <p:sp>
        <p:nvSpPr>
          <p:cNvPr id="2054" name="Rectangle 6"/>
          <p:cNvSpPr>
            <a:spLocks noGrp="1" noChangeArrowheads="1"/>
          </p:cNvSpPr>
          <p:nvPr>
            <p:ph type="body" sz="quarter" idx="3"/>
          </p:nvPr>
        </p:nvSpPr>
        <p:spPr bwMode="auto">
          <a:xfrm>
            <a:off x="975693" y="4561226"/>
            <a:ext cx="5362160" cy="4318573"/>
          </a:xfrm>
          <a:prstGeom prst="rect">
            <a:avLst/>
          </a:prstGeom>
          <a:noFill/>
          <a:ln w="9525">
            <a:noFill/>
            <a:miter lim="800000"/>
            <a:headEnd/>
            <a:tailEnd/>
          </a:ln>
          <a:effectLst/>
        </p:spPr>
        <p:txBody>
          <a:bodyPr vert="horz" wrap="square" lIns="97202" tIns="49425" rIns="97202" bIns="49425"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7" name="Rectangle 7"/>
          <p:cNvSpPr>
            <a:spLocks noGrp="1" noRot="1" noChangeAspect="1" noChangeArrowheads="1" noTextEdit="1"/>
          </p:cNvSpPr>
          <p:nvPr>
            <p:ph type="sldImg" idx="2"/>
          </p:nvPr>
        </p:nvSpPr>
        <p:spPr bwMode="auto">
          <a:xfrm>
            <a:off x="1325563" y="720725"/>
            <a:ext cx="4660900" cy="3602038"/>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1775219771"/>
      </p:ext>
    </p:extLst>
  </p:cSld>
  <p:clrMap bg1="lt1" tx1="dk1" bg2="lt2" tx2="dk2" accent1="accent1" accent2="accent2" accent3="accent3" accent4="accent4" accent5="accent5" accent6="accent6" hlink="hlink" folHlink="folHlink"/>
  <p:hf hdr="0" ftr="0" dt="0"/>
  <p:notesStyle>
    <a:lvl1pPr algn="l" defTabSz="952500"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66725"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33450"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98588"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65313"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p:cNvSpPr>
          <p:nvPr>
            <p:ph type="sldImg"/>
          </p:nvPr>
        </p:nvSpPr>
        <p:spPr>
          <a:ln/>
        </p:spPr>
      </p:sp>
      <p:sp>
        <p:nvSpPr>
          <p:cNvPr id="32771" name="Notes Placeholder 2"/>
          <p:cNvSpPr>
            <a:spLocks noGrp="1"/>
          </p:cNvSpPr>
          <p:nvPr>
            <p:ph type="body" idx="1"/>
          </p:nvPr>
        </p:nvSpPr>
        <p:spPr>
          <a:noFill/>
          <a:ln/>
        </p:spPr>
        <p:txBody>
          <a:bodyPr/>
          <a:lstStyle/>
          <a:p>
            <a:endParaRPr lang="en-US"/>
          </a:p>
        </p:txBody>
      </p:sp>
      <p:sp>
        <p:nvSpPr>
          <p:cNvPr id="32772" name="Slide Number Placeholder 3"/>
          <p:cNvSpPr>
            <a:spLocks noGrp="1"/>
          </p:cNvSpPr>
          <p:nvPr>
            <p:ph type="sldNum" sz="quarter" idx="5"/>
          </p:nvPr>
        </p:nvSpPr>
        <p:spPr>
          <a:noFill/>
        </p:spPr>
        <p:txBody>
          <a:bodyPr/>
          <a:lstStyle/>
          <a:p>
            <a:fld id="{EAE66E4A-7140-6A48-9BA4-B7989D740E00}"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10</a:t>
            </a:fld>
            <a:endParaRPr lang="en-US"/>
          </a:p>
        </p:txBody>
      </p:sp>
    </p:spTree>
    <p:extLst>
      <p:ext uri="{BB962C8B-B14F-4D97-AF65-F5344CB8AC3E}">
        <p14:creationId xmlns:p14="http://schemas.microsoft.com/office/powerpoint/2010/main" val="34723338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11</a:t>
            </a:fld>
            <a:endParaRPr lang="en-US"/>
          </a:p>
        </p:txBody>
      </p:sp>
    </p:spTree>
    <p:extLst>
      <p:ext uri="{BB962C8B-B14F-4D97-AF65-F5344CB8AC3E}">
        <p14:creationId xmlns:p14="http://schemas.microsoft.com/office/powerpoint/2010/main" val="15027318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12</a:t>
            </a:fld>
            <a:endParaRPr lang="en-US"/>
          </a:p>
        </p:txBody>
      </p:sp>
    </p:spTree>
    <p:extLst>
      <p:ext uri="{BB962C8B-B14F-4D97-AF65-F5344CB8AC3E}">
        <p14:creationId xmlns:p14="http://schemas.microsoft.com/office/powerpoint/2010/main" val="36167945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15</a:t>
            </a:fld>
            <a:endParaRPr lang="en-US"/>
          </a:p>
        </p:txBody>
      </p:sp>
    </p:spTree>
    <p:extLst>
      <p:ext uri="{BB962C8B-B14F-4D97-AF65-F5344CB8AC3E}">
        <p14:creationId xmlns:p14="http://schemas.microsoft.com/office/powerpoint/2010/main" val="177728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16</a:t>
            </a:fld>
            <a:endParaRPr lang="en-US"/>
          </a:p>
        </p:txBody>
      </p:sp>
    </p:spTree>
    <p:extLst>
      <p:ext uri="{BB962C8B-B14F-4D97-AF65-F5344CB8AC3E}">
        <p14:creationId xmlns:p14="http://schemas.microsoft.com/office/powerpoint/2010/main" val="9130667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17</a:t>
            </a:fld>
            <a:endParaRPr lang="en-US"/>
          </a:p>
        </p:txBody>
      </p:sp>
    </p:spTree>
    <p:extLst>
      <p:ext uri="{BB962C8B-B14F-4D97-AF65-F5344CB8AC3E}">
        <p14:creationId xmlns:p14="http://schemas.microsoft.com/office/powerpoint/2010/main" val="37266262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18</a:t>
            </a:fld>
            <a:endParaRPr lang="en-US"/>
          </a:p>
        </p:txBody>
      </p:sp>
    </p:spTree>
    <p:extLst>
      <p:ext uri="{BB962C8B-B14F-4D97-AF65-F5344CB8AC3E}">
        <p14:creationId xmlns:p14="http://schemas.microsoft.com/office/powerpoint/2010/main" val="37266262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19</a:t>
            </a:fld>
            <a:endParaRPr lang="en-US"/>
          </a:p>
        </p:txBody>
      </p:sp>
    </p:spTree>
    <p:extLst>
      <p:ext uri="{BB962C8B-B14F-4D97-AF65-F5344CB8AC3E}">
        <p14:creationId xmlns:p14="http://schemas.microsoft.com/office/powerpoint/2010/main" val="3726626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a:t>
            </a:fld>
            <a:endParaRPr lang="en-US"/>
          </a:p>
        </p:txBody>
      </p:sp>
    </p:spTree>
    <p:extLst>
      <p:ext uri="{BB962C8B-B14F-4D97-AF65-F5344CB8AC3E}">
        <p14:creationId xmlns:p14="http://schemas.microsoft.com/office/powerpoint/2010/main" val="41381017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20</a:t>
            </a:fld>
            <a:endParaRPr lang="en-US"/>
          </a:p>
        </p:txBody>
      </p:sp>
    </p:spTree>
    <p:extLst>
      <p:ext uri="{BB962C8B-B14F-4D97-AF65-F5344CB8AC3E}">
        <p14:creationId xmlns:p14="http://schemas.microsoft.com/office/powerpoint/2010/main" val="37266262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21</a:t>
            </a:fld>
            <a:endParaRPr lang="en-US"/>
          </a:p>
        </p:txBody>
      </p:sp>
    </p:spTree>
    <p:extLst>
      <p:ext uri="{BB962C8B-B14F-4D97-AF65-F5344CB8AC3E}">
        <p14:creationId xmlns:p14="http://schemas.microsoft.com/office/powerpoint/2010/main" val="37266262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22</a:t>
            </a:fld>
            <a:endParaRPr lang="en-US"/>
          </a:p>
        </p:txBody>
      </p:sp>
    </p:spTree>
    <p:extLst>
      <p:ext uri="{BB962C8B-B14F-4D97-AF65-F5344CB8AC3E}">
        <p14:creationId xmlns:p14="http://schemas.microsoft.com/office/powerpoint/2010/main" val="37266262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23</a:t>
            </a:fld>
            <a:endParaRPr lang="en-US"/>
          </a:p>
        </p:txBody>
      </p:sp>
    </p:spTree>
    <p:extLst>
      <p:ext uri="{BB962C8B-B14F-4D97-AF65-F5344CB8AC3E}">
        <p14:creationId xmlns:p14="http://schemas.microsoft.com/office/powerpoint/2010/main" val="37266262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24</a:t>
            </a:fld>
            <a:endParaRPr lang="en-US"/>
          </a:p>
        </p:txBody>
      </p:sp>
    </p:spTree>
    <p:extLst>
      <p:ext uri="{BB962C8B-B14F-4D97-AF65-F5344CB8AC3E}">
        <p14:creationId xmlns:p14="http://schemas.microsoft.com/office/powerpoint/2010/main" val="37266262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25</a:t>
            </a:fld>
            <a:endParaRPr lang="en-US"/>
          </a:p>
        </p:txBody>
      </p:sp>
    </p:spTree>
    <p:extLst>
      <p:ext uri="{BB962C8B-B14F-4D97-AF65-F5344CB8AC3E}">
        <p14:creationId xmlns:p14="http://schemas.microsoft.com/office/powerpoint/2010/main" val="37266262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26</a:t>
            </a:fld>
            <a:endParaRPr lang="en-US"/>
          </a:p>
        </p:txBody>
      </p:sp>
    </p:spTree>
    <p:extLst>
      <p:ext uri="{BB962C8B-B14F-4D97-AF65-F5344CB8AC3E}">
        <p14:creationId xmlns:p14="http://schemas.microsoft.com/office/powerpoint/2010/main" val="37266262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27</a:t>
            </a:fld>
            <a:endParaRPr lang="en-US"/>
          </a:p>
        </p:txBody>
      </p:sp>
    </p:spTree>
    <p:extLst>
      <p:ext uri="{BB962C8B-B14F-4D97-AF65-F5344CB8AC3E}">
        <p14:creationId xmlns:p14="http://schemas.microsoft.com/office/powerpoint/2010/main" val="37266262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28</a:t>
            </a:fld>
            <a:endParaRPr lang="en-US"/>
          </a:p>
        </p:txBody>
      </p:sp>
    </p:spTree>
    <p:extLst>
      <p:ext uri="{BB962C8B-B14F-4D97-AF65-F5344CB8AC3E}">
        <p14:creationId xmlns:p14="http://schemas.microsoft.com/office/powerpoint/2010/main" val="37266262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29</a:t>
            </a:fld>
            <a:endParaRPr lang="en-US"/>
          </a:p>
        </p:txBody>
      </p:sp>
    </p:spTree>
    <p:extLst>
      <p:ext uri="{BB962C8B-B14F-4D97-AF65-F5344CB8AC3E}">
        <p14:creationId xmlns:p14="http://schemas.microsoft.com/office/powerpoint/2010/main" val="3726626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a:t>
            </a:fld>
            <a:endParaRPr lang="en-US"/>
          </a:p>
        </p:txBody>
      </p:sp>
    </p:spTree>
    <p:extLst>
      <p:ext uri="{BB962C8B-B14F-4D97-AF65-F5344CB8AC3E}">
        <p14:creationId xmlns:p14="http://schemas.microsoft.com/office/powerpoint/2010/main" val="41381017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30</a:t>
            </a:fld>
            <a:endParaRPr lang="en-US"/>
          </a:p>
        </p:txBody>
      </p:sp>
    </p:spTree>
    <p:extLst>
      <p:ext uri="{BB962C8B-B14F-4D97-AF65-F5344CB8AC3E}">
        <p14:creationId xmlns:p14="http://schemas.microsoft.com/office/powerpoint/2010/main" val="372662626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31</a:t>
            </a:fld>
            <a:endParaRPr lang="en-US"/>
          </a:p>
        </p:txBody>
      </p:sp>
    </p:spTree>
    <p:extLst>
      <p:ext uri="{BB962C8B-B14F-4D97-AF65-F5344CB8AC3E}">
        <p14:creationId xmlns:p14="http://schemas.microsoft.com/office/powerpoint/2010/main" val="37266262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32</a:t>
            </a:fld>
            <a:endParaRPr lang="en-US"/>
          </a:p>
        </p:txBody>
      </p:sp>
    </p:spTree>
    <p:extLst>
      <p:ext uri="{BB962C8B-B14F-4D97-AF65-F5344CB8AC3E}">
        <p14:creationId xmlns:p14="http://schemas.microsoft.com/office/powerpoint/2010/main" val="37266262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33</a:t>
            </a:fld>
            <a:endParaRPr lang="en-US"/>
          </a:p>
        </p:txBody>
      </p:sp>
    </p:spTree>
    <p:extLst>
      <p:ext uri="{BB962C8B-B14F-4D97-AF65-F5344CB8AC3E}">
        <p14:creationId xmlns:p14="http://schemas.microsoft.com/office/powerpoint/2010/main" val="267152601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34</a:t>
            </a:fld>
            <a:endParaRPr lang="en-US"/>
          </a:p>
        </p:txBody>
      </p:sp>
    </p:spTree>
    <p:extLst>
      <p:ext uri="{BB962C8B-B14F-4D97-AF65-F5344CB8AC3E}">
        <p14:creationId xmlns:p14="http://schemas.microsoft.com/office/powerpoint/2010/main" val="26715260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35</a:t>
            </a:fld>
            <a:endParaRPr lang="en-US"/>
          </a:p>
        </p:txBody>
      </p:sp>
    </p:spTree>
    <p:extLst>
      <p:ext uri="{BB962C8B-B14F-4D97-AF65-F5344CB8AC3E}">
        <p14:creationId xmlns:p14="http://schemas.microsoft.com/office/powerpoint/2010/main" val="26715260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36</a:t>
            </a:fld>
            <a:endParaRPr lang="en-US"/>
          </a:p>
        </p:txBody>
      </p:sp>
    </p:spTree>
    <p:extLst>
      <p:ext uri="{BB962C8B-B14F-4D97-AF65-F5344CB8AC3E}">
        <p14:creationId xmlns:p14="http://schemas.microsoft.com/office/powerpoint/2010/main" val="267152601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37</a:t>
            </a:fld>
            <a:endParaRPr lang="en-US"/>
          </a:p>
        </p:txBody>
      </p:sp>
    </p:spTree>
    <p:extLst>
      <p:ext uri="{BB962C8B-B14F-4D97-AF65-F5344CB8AC3E}">
        <p14:creationId xmlns:p14="http://schemas.microsoft.com/office/powerpoint/2010/main" val="267152601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38</a:t>
            </a:fld>
            <a:endParaRPr lang="en-US"/>
          </a:p>
        </p:txBody>
      </p:sp>
    </p:spTree>
    <p:extLst>
      <p:ext uri="{BB962C8B-B14F-4D97-AF65-F5344CB8AC3E}">
        <p14:creationId xmlns:p14="http://schemas.microsoft.com/office/powerpoint/2010/main" val="2671526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7" name="Slide Image Placeholder 1"/>
          <p:cNvSpPr>
            <a:spLocks noGrp="1" noRot="1" noChangeAspect="1" noTextEdit="1"/>
          </p:cNvSpPr>
          <p:nvPr>
            <p:ph type="sldImg"/>
          </p:nvPr>
        </p:nvSpPr>
        <p:spPr>
          <a:xfrm>
            <a:off x="1325563" y="720725"/>
            <a:ext cx="4660900" cy="3602038"/>
          </a:xfrm>
          <a:ln/>
        </p:spPr>
      </p:sp>
      <p:sp>
        <p:nvSpPr>
          <p:cNvPr id="21913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ea typeface="ＭＳ Ｐゴシック" pitchFamily="34" charset="-128"/>
            </a:endParaRPr>
          </a:p>
        </p:txBody>
      </p:sp>
      <p:sp>
        <p:nvSpPr>
          <p:cNvPr id="21913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646">
              <a:defRPr sz="2000">
                <a:solidFill>
                  <a:schemeClr val="tx1"/>
                </a:solidFill>
                <a:latin typeface="Arial" pitchFamily="34" charset="0"/>
                <a:ea typeface="ＭＳ Ｐゴシック" pitchFamily="34" charset="-128"/>
              </a:defRPr>
            </a:lvl1pPr>
            <a:lvl2pPr marL="742842" indent="-285708" defTabSz="966646">
              <a:defRPr sz="2000">
                <a:solidFill>
                  <a:schemeClr val="tx1"/>
                </a:solidFill>
                <a:latin typeface="Arial" pitchFamily="34" charset="0"/>
                <a:ea typeface="ＭＳ Ｐゴシック" pitchFamily="34" charset="-128"/>
              </a:defRPr>
            </a:lvl2pPr>
            <a:lvl3pPr marL="1142833" indent="-228567" defTabSz="966646">
              <a:defRPr sz="2000">
                <a:solidFill>
                  <a:schemeClr val="tx1"/>
                </a:solidFill>
                <a:latin typeface="Arial" pitchFamily="34" charset="0"/>
                <a:ea typeface="ＭＳ Ｐゴシック" pitchFamily="34" charset="-128"/>
              </a:defRPr>
            </a:lvl3pPr>
            <a:lvl4pPr marL="1599966" indent="-228567" defTabSz="966646">
              <a:defRPr sz="2000">
                <a:solidFill>
                  <a:schemeClr val="tx1"/>
                </a:solidFill>
                <a:latin typeface="Arial" pitchFamily="34" charset="0"/>
                <a:ea typeface="ＭＳ Ｐゴシック" pitchFamily="34" charset="-128"/>
              </a:defRPr>
            </a:lvl4pPr>
            <a:lvl5pPr marL="2057099" indent="-228567" defTabSz="966646">
              <a:defRPr sz="2000">
                <a:solidFill>
                  <a:schemeClr val="tx1"/>
                </a:solidFill>
                <a:latin typeface="Arial" pitchFamily="34" charset="0"/>
                <a:ea typeface="ＭＳ Ｐゴシック" pitchFamily="34" charset="-128"/>
              </a:defRPr>
            </a:lvl5pPr>
            <a:lvl6pPr marL="2514232" indent="-228567" defTabSz="966646"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365" indent="-228567" defTabSz="966646"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8497" indent="-228567" defTabSz="966646"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5630" indent="-228567" defTabSz="966646"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fld id="{54D260FB-EE51-4250-A531-EDE198D6EE41}" type="slidenum">
              <a:rPr lang="en-US" altLang="en-US" sz="1300">
                <a:latin typeface="Times New Roman" pitchFamily="18" charset="0"/>
              </a:rPr>
              <a:pPr/>
              <a:t>4</a:t>
            </a:fld>
            <a:endParaRPr lang="en-US" altLang="en-US" sz="1300" dirty="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Ragg</a:t>
            </a:r>
            <a:r>
              <a:rPr lang="en-US" dirty="0" smtClean="0"/>
              <a:t> is aggregate</a:t>
            </a:r>
            <a:r>
              <a:rPr lang="en-US" baseline="0" dirty="0" smtClean="0"/>
              <a:t> upload rate of the whole P2P network.</a:t>
            </a:r>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5</a:t>
            </a:fld>
            <a:endParaRPr lang="en-US"/>
          </a:p>
        </p:txBody>
      </p:sp>
    </p:spTree>
    <p:extLst>
      <p:ext uri="{BB962C8B-B14F-4D97-AF65-F5344CB8AC3E}">
        <p14:creationId xmlns:p14="http://schemas.microsoft.com/office/powerpoint/2010/main" val="1247116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6</a:t>
            </a:fld>
            <a:endParaRPr lang="en-US"/>
          </a:p>
        </p:txBody>
      </p:sp>
    </p:spTree>
    <p:extLst>
      <p:ext uri="{BB962C8B-B14F-4D97-AF65-F5344CB8AC3E}">
        <p14:creationId xmlns:p14="http://schemas.microsoft.com/office/powerpoint/2010/main" val="41905816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7</a:t>
            </a:fld>
            <a:endParaRPr lang="en-US"/>
          </a:p>
        </p:txBody>
      </p:sp>
    </p:spTree>
    <p:extLst>
      <p:ext uri="{BB962C8B-B14F-4D97-AF65-F5344CB8AC3E}">
        <p14:creationId xmlns:p14="http://schemas.microsoft.com/office/powerpoint/2010/main" val="3263632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8</a:t>
            </a:fld>
            <a:endParaRPr lang="en-US"/>
          </a:p>
        </p:txBody>
      </p:sp>
    </p:spTree>
    <p:extLst>
      <p:ext uri="{BB962C8B-B14F-4D97-AF65-F5344CB8AC3E}">
        <p14:creationId xmlns:p14="http://schemas.microsoft.com/office/powerpoint/2010/main" val="29894836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9</a:t>
            </a:fld>
            <a:endParaRPr lang="en-US"/>
          </a:p>
        </p:txBody>
      </p:sp>
    </p:spTree>
    <p:extLst>
      <p:ext uri="{BB962C8B-B14F-4D97-AF65-F5344CB8AC3E}">
        <p14:creationId xmlns:p14="http://schemas.microsoft.com/office/powerpoint/2010/main" val="741831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403725"/>
            <a:ext cx="7042150" cy="1987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p>
            <a:fld id="{26AEC085-82DF-CA45-B264-9F77D94B971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3" descr="PPT_banner"/>
          <p:cNvPicPr>
            <a:picLocks noChangeAspect="1" noChangeArrowheads="1"/>
          </p:cNvPicPr>
          <p:nvPr userDrawn="1"/>
        </p:nvPicPr>
        <p:blipFill>
          <a:blip r:embed="rId3" cstate="print"/>
          <a:srcRect/>
          <a:stretch>
            <a:fillRect/>
          </a:stretch>
        </p:blipFill>
        <p:spPr bwMode="auto">
          <a:xfrm>
            <a:off x="0" y="0"/>
            <a:ext cx="10059988" cy="706438"/>
          </a:xfrm>
          <a:prstGeom prst="rect">
            <a:avLst/>
          </a:prstGeom>
          <a:noFill/>
          <a:ln w="9525">
            <a:noFill/>
            <a:miter lim="800000"/>
            <a:headEnd/>
            <a:tailEnd/>
          </a:ln>
        </p:spPr>
      </p:pic>
      <p:sp>
        <p:nvSpPr>
          <p:cNvPr id="1028" name="Rectangle 2"/>
          <p:cNvSpPr>
            <a:spLocks noGrp="1" noChangeArrowheads="1"/>
          </p:cNvSpPr>
          <p:nvPr>
            <p:ph type="title"/>
          </p:nvPr>
        </p:nvSpPr>
        <p:spPr bwMode="auto">
          <a:xfrm>
            <a:off x="434975" y="1557338"/>
            <a:ext cx="8921750" cy="950912"/>
          </a:xfrm>
          <a:prstGeom prst="rect">
            <a:avLst/>
          </a:prstGeom>
          <a:noFill/>
          <a:ln w="9525">
            <a:noFill/>
            <a:miter lim="800000"/>
            <a:headEnd/>
            <a:tailEnd/>
          </a:ln>
        </p:spPr>
        <p:txBody>
          <a:bodyPr vert="horz" wrap="square" lIns="101858" tIns="50929" rIns="101858" bIns="50929" numCol="1" anchor="ctr" anchorCtr="0" compatLnSpc="1">
            <a:prstTxWarp prst="textNoShape">
              <a:avLst/>
            </a:prstTxWarp>
          </a:bodyPr>
          <a:lstStyle/>
          <a:p>
            <a:pPr lvl="0"/>
            <a:r>
              <a:rPr lang="en-US"/>
              <a:t>Click to edit Master title style</a:t>
            </a:r>
          </a:p>
        </p:txBody>
      </p:sp>
      <p:sp>
        <p:nvSpPr>
          <p:cNvPr id="134148" name="Rectangle 4"/>
          <p:cNvSpPr>
            <a:spLocks noChangeArrowheads="1"/>
          </p:cNvSpPr>
          <p:nvPr userDrawn="1"/>
        </p:nvSpPr>
        <p:spPr bwMode="auto">
          <a:xfrm>
            <a:off x="0" y="3886200"/>
            <a:ext cx="10058400" cy="3886200"/>
          </a:xfrm>
          <a:prstGeom prst="rect">
            <a:avLst/>
          </a:prstGeom>
          <a:solidFill>
            <a:srgbClr val="7F0813"/>
          </a:solidFill>
          <a:ln w="0">
            <a:noFill/>
            <a:miter lim="800000"/>
            <a:headEnd/>
            <a:tailEnd/>
          </a:ln>
        </p:spPr>
        <p:txBody>
          <a:bodyPr wrap="none" anchor="ctr">
            <a:prstTxWarp prst="textNoShape">
              <a:avLst/>
            </a:prstTxWarp>
          </a:bodyPr>
          <a:lstStyle/>
          <a:p>
            <a:pPr>
              <a:defRPr/>
            </a:pPr>
            <a:endParaRPr lang="en-US"/>
          </a:p>
        </p:txBody>
      </p:sp>
      <p:sp>
        <p:nvSpPr>
          <p:cNvPr id="1030" name="Rectangle 5"/>
          <p:cNvSpPr>
            <a:spLocks noGrp="1" noChangeArrowheads="1"/>
          </p:cNvSpPr>
          <p:nvPr>
            <p:ph type="body" idx="1"/>
          </p:nvPr>
        </p:nvSpPr>
        <p:spPr bwMode="auto">
          <a:xfrm>
            <a:off x="314325" y="5072063"/>
            <a:ext cx="8885238" cy="1296987"/>
          </a:xfrm>
          <a:prstGeom prst="rect">
            <a:avLst/>
          </a:prstGeom>
          <a:noFill/>
          <a:ln w="9525">
            <a:noFill/>
            <a:miter lim="800000"/>
            <a:headEnd/>
            <a:tailEnd/>
          </a:ln>
        </p:spPr>
        <p:txBody>
          <a:bodyPr vert="horz" wrap="square" lIns="101858" tIns="50929" rIns="101858" bIns="50929" numCol="1" anchor="t" anchorCtr="0" compatLnSpc="1">
            <a:prstTxWarp prst="textNoShape">
              <a:avLst/>
            </a:prstTxWarp>
          </a:bodyPr>
          <a:lstStyle/>
          <a:p>
            <a:pPr lvl="0"/>
            <a:r>
              <a:rPr lang="en-US"/>
              <a:t>Click to edit Master text styles</a:t>
            </a:r>
          </a:p>
        </p:txBody>
      </p:sp>
    </p:spTree>
  </p:cSld>
  <p:clrMap bg1="lt1" tx1="dk1" bg2="lt2" tx2="dk2" accent1="accent1" accent2="accent2" accent3="accent3" accent4="accent4" accent5="accent5" accent6="accent6" hlink="hlink" folHlink="folHlink"/>
  <p:sldLayoutIdLst>
    <p:sldLayoutId id="2147483677" r:id="rId1"/>
  </p:sldLayoutIdLst>
  <p:timing>
    <p:tnLst>
      <p:par>
        <p:cTn id="1" dur="indefinite" restart="never" nodeType="tmRoot"/>
      </p:par>
    </p:tnLst>
  </p:timing>
  <p:hf hdr="0" ftr="0" dt="0"/>
  <p:txStyles>
    <p:titleStyle>
      <a:lvl1pPr algn="l" defTabSz="1019175" rtl="0" eaLnBrk="0" fontAlgn="base" hangingPunct="0">
        <a:spcBef>
          <a:spcPct val="0"/>
        </a:spcBef>
        <a:spcAft>
          <a:spcPct val="0"/>
        </a:spcAft>
        <a:defRPr sz="4700">
          <a:solidFill>
            <a:srgbClr val="7F0813"/>
          </a:solidFill>
          <a:latin typeface="+mj-lt"/>
          <a:ea typeface="+mj-ea"/>
          <a:cs typeface="ＭＳ Ｐゴシック" charset="-128"/>
        </a:defRPr>
      </a:lvl1pPr>
      <a:lvl2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2pPr>
      <a:lvl3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3pPr>
      <a:lvl4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4pPr>
      <a:lvl5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5pPr>
      <a:lvl6pPr marL="457200" algn="l" defTabSz="1019175" rtl="0" fontAlgn="base">
        <a:spcBef>
          <a:spcPct val="0"/>
        </a:spcBef>
        <a:spcAft>
          <a:spcPct val="0"/>
        </a:spcAft>
        <a:defRPr sz="4700">
          <a:solidFill>
            <a:srgbClr val="7F0813"/>
          </a:solidFill>
          <a:latin typeface="Verdana" pitchFamily="34" charset="0"/>
          <a:ea typeface="ＭＳ Ｐゴシック" pitchFamily="1" charset="-128"/>
        </a:defRPr>
      </a:lvl6pPr>
      <a:lvl7pPr marL="914400" algn="l" defTabSz="1019175" rtl="0" fontAlgn="base">
        <a:spcBef>
          <a:spcPct val="0"/>
        </a:spcBef>
        <a:spcAft>
          <a:spcPct val="0"/>
        </a:spcAft>
        <a:defRPr sz="4700">
          <a:solidFill>
            <a:srgbClr val="7F0813"/>
          </a:solidFill>
          <a:latin typeface="Verdana" pitchFamily="34" charset="0"/>
          <a:ea typeface="ＭＳ Ｐゴシック" pitchFamily="1" charset="-128"/>
        </a:defRPr>
      </a:lvl7pPr>
      <a:lvl8pPr marL="1371600" algn="l" defTabSz="1019175" rtl="0" fontAlgn="base">
        <a:spcBef>
          <a:spcPct val="0"/>
        </a:spcBef>
        <a:spcAft>
          <a:spcPct val="0"/>
        </a:spcAft>
        <a:defRPr sz="4700">
          <a:solidFill>
            <a:srgbClr val="7F0813"/>
          </a:solidFill>
          <a:latin typeface="Verdana" pitchFamily="34" charset="0"/>
          <a:ea typeface="ＭＳ Ｐゴシック" pitchFamily="1" charset="-128"/>
        </a:defRPr>
      </a:lvl8pPr>
      <a:lvl9pPr marL="1828800" algn="l" defTabSz="1019175" rtl="0" fontAlgn="base">
        <a:spcBef>
          <a:spcPct val="0"/>
        </a:spcBef>
        <a:spcAft>
          <a:spcPct val="0"/>
        </a:spcAft>
        <a:defRPr sz="4700">
          <a:solidFill>
            <a:srgbClr val="7F0813"/>
          </a:solidFill>
          <a:latin typeface="Verdana" pitchFamily="34" charset="0"/>
          <a:ea typeface="ＭＳ Ｐゴシック" pitchFamily="1" charset="-128"/>
        </a:defRPr>
      </a:lvl9pPr>
    </p:titleStyle>
    <p:bodyStyle>
      <a:lvl1pPr marL="382588" indent="-258763" algn="l" defTabSz="1019175" rtl="0" eaLnBrk="0" fontAlgn="base" hangingPunct="0">
        <a:spcBef>
          <a:spcPct val="20000"/>
        </a:spcBef>
        <a:spcAft>
          <a:spcPct val="0"/>
        </a:spcAft>
        <a:defRPr sz="3300">
          <a:solidFill>
            <a:schemeClr val="bg1"/>
          </a:solidFill>
          <a:latin typeface="+mn-lt"/>
          <a:ea typeface="+mn-ea"/>
          <a:cs typeface="ＭＳ Ｐゴシック" charset="-128"/>
        </a:defRPr>
      </a:lvl1pPr>
      <a:lvl2pPr marL="827088" indent="-317500" algn="l" defTabSz="1019175" rtl="0" eaLnBrk="0" fontAlgn="base" hangingPunct="0">
        <a:spcBef>
          <a:spcPct val="20000"/>
        </a:spcBef>
        <a:spcAft>
          <a:spcPct val="0"/>
        </a:spcAft>
        <a:buChar char="–"/>
        <a:defRPr sz="3100">
          <a:solidFill>
            <a:schemeClr val="bg1"/>
          </a:solidFill>
          <a:latin typeface="Arial" charset="0"/>
          <a:ea typeface="+mn-ea"/>
        </a:defRPr>
      </a:lvl2pPr>
      <a:lvl3pPr marL="1273175" indent="-254000" algn="l" defTabSz="1019175" rtl="0" eaLnBrk="0" fontAlgn="base" hangingPunct="0">
        <a:spcBef>
          <a:spcPct val="20000"/>
        </a:spcBef>
        <a:spcAft>
          <a:spcPct val="0"/>
        </a:spcAft>
        <a:buChar char="•"/>
        <a:defRPr sz="2700">
          <a:solidFill>
            <a:schemeClr val="bg1"/>
          </a:solidFill>
          <a:latin typeface="Arial" charset="0"/>
          <a:ea typeface="+mn-ea"/>
        </a:defRPr>
      </a:lvl3pPr>
      <a:lvl4pPr marL="1782763" indent="-254000" algn="l" defTabSz="1019175" rtl="0" eaLnBrk="0" fontAlgn="base" hangingPunct="0">
        <a:spcBef>
          <a:spcPct val="20000"/>
        </a:spcBef>
        <a:spcAft>
          <a:spcPct val="0"/>
        </a:spcAft>
        <a:buChar char="–"/>
        <a:defRPr sz="2200">
          <a:solidFill>
            <a:schemeClr val="bg1"/>
          </a:solidFill>
          <a:latin typeface="Arial" charset="0"/>
          <a:ea typeface="+mn-ea"/>
        </a:defRPr>
      </a:lvl4pPr>
      <a:lvl5pPr marL="2292350" indent="-254000" algn="l" defTabSz="1019175" rtl="0" eaLnBrk="0" fontAlgn="base" hangingPunct="0">
        <a:spcBef>
          <a:spcPct val="20000"/>
        </a:spcBef>
        <a:spcAft>
          <a:spcPct val="0"/>
        </a:spcAft>
        <a:buChar char="»"/>
        <a:defRPr sz="2200">
          <a:solidFill>
            <a:schemeClr val="bg1"/>
          </a:solidFill>
          <a:latin typeface="Arial" charset="0"/>
          <a:ea typeface="+mn-ea"/>
        </a:defRPr>
      </a:lvl5pPr>
      <a:lvl6pPr marL="2749550" indent="-254000" algn="l" defTabSz="1019175" rtl="0" fontAlgn="base">
        <a:spcBef>
          <a:spcPct val="20000"/>
        </a:spcBef>
        <a:spcAft>
          <a:spcPct val="0"/>
        </a:spcAft>
        <a:buChar char="»"/>
        <a:defRPr sz="2200">
          <a:solidFill>
            <a:schemeClr val="bg1"/>
          </a:solidFill>
          <a:latin typeface="Arial" charset="0"/>
          <a:ea typeface="+mn-ea"/>
        </a:defRPr>
      </a:lvl6pPr>
      <a:lvl7pPr marL="3206750" indent="-254000" algn="l" defTabSz="1019175" rtl="0" fontAlgn="base">
        <a:spcBef>
          <a:spcPct val="20000"/>
        </a:spcBef>
        <a:spcAft>
          <a:spcPct val="0"/>
        </a:spcAft>
        <a:buChar char="»"/>
        <a:defRPr sz="2200">
          <a:solidFill>
            <a:schemeClr val="bg1"/>
          </a:solidFill>
          <a:latin typeface="Arial" charset="0"/>
          <a:ea typeface="+mn-ea"/>
        </a:defRPr>
      </a:lvl7pPr>
      <a:lvl8pPr marL="3663950" indent="-254000" algn="l" defTabSz="1019175" rtl="0" fontAlgn="base">
        <a:spcBef>
          <a:spcPct val="20000"/>
        </a:spcBef>
        <a:spcAft>
          <a:spcPct val="0"/>
        </a:spcAft>
        <a:buChar char="»"/>
        <a:defRPr sz="2200">
          <a:solidFill>
            <a:schemeClr val="bg1"/>
          </a:solidFill>
          <a:latin typeface="Arial" charset="0"/>
          <a:ea typeface="+mn-ea"/>
        </a:defRPr>
      </a:lvl8pPr>
      <a:lvl9pPr marL="4121150" indent="-254000" algn="l" defTabSz="1019175" rtl="0" fontAlgn="base">
        <a:spcBef>
          <a:spcPct val="20000"/>
        </a:spcBef>
        <a:spcAft>
          <a:spcPct val="0"/>
        </a:spcAft>
        <a:buChar char="»"/>
        <a:defRPr sz="2200">
          <a:solidFill>
            <a:schemeClr val="bg1"/>
          </a:solidFill>
          <a:latin typeface="Arial"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314" name="Picture 4" descr="PPT_banner"/>
          <p:cNvPicPr>
            <a:picLocks noChangeAspect="1" noChangeArrowheads="1"/>
          </p:cNvPicPr>
          <p:nvPr userDrawn="1"/>
        </p:nvPicPr>
        <p:blipFill>
          <a:blip r:embed="rId3" cstate="print"/>
          <a:srcRect/>
          <a:stretch>
            <a:fillRect/>
          </a:stretch>
        </p:blipFill>
        <p:spPr bwMode="auto">
          <a:xfrm>
            <a:off x="0" y="0"/>
            <a:ext cx="10059988" cy="706438"/>
          </a:xfrm>
          <a:prstGeom prst="rect">
            <a:avLst/>
          </a:prstGeom>
          <a:noFill/>
          <a:ln w="9525">
            <a:noFill/>
            <a:miter lim="800000"/>
            <a:headEnd/>
            <a:tailEnd/>
          </a:ln>
        </p:spPr>
      </p:pic>
      <p:sp>
        <p:nvSpPr>
          <p:cNvPr id="13316" name="Rectangle 2"/>
          <p:cNvSpPr>
            <a:spLocks noGrp="1" noChangeArrowheads="1"/>
          </p:cNvSpPr>
          <p:nvPr>
            <p:ph type="body" idx="1"/>
          </p:nvPr>
        </p:nvSpPr>
        <p:spPr bwMode="auto">
          <a:xfrm>
            <a:off x="14288" y="1985963"/>
            <a:ext cx="8885237" cy="4664075"/>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317" name="Rectangle 3"/>
          <p:cNvSpPr>
            <a:spLocks noGrp="1" noChangeArrowheads="1"/>
          </p:cNvSpPr>
          <p:nvPr>
            <p:ph type="title"/>
          </p:nvPr>
        </p:nvSpPr>
        <p:spPr bwMode="auto">
          <a:xfrm>
            <a:off x="134938" y="644525"/>
            <a:ext cx="9625012" cy="949325"/>
          </a:xfrm>
          <a:prstGeom prst="rect">
            <a:avLst/>
          </a:prstGeom>
          <a:noFill/>
          <a:ln w="9525">
            <a:noFill/>
            <a:miter lim="800000"/>
            <a:headEnd/>
            <a:tailEnd/>
          </a:ln>
        </p:spPr>
        <p:txBody>
          <a:bodyPr vert="horz" wrap="square" lIns="101870" tIns="50935" rIns="101870" bIns="50935" numCol="1" anchor="ctr" anchorCtr="0" compatLnSpc="1">
            <a:prstTxWarp prst="textNoShape">
              <a:avLst/>
            </a:prstTxWarp>
          </a:bodyPr>
          <a:lstStyle/>
          <a:p>
            <a:pPr lvl="0"/>
            <a:r>
              <a:rPr lang="en-US"/>
              <a:t>Click to edit Master title style</a:t>
            </a:r>
          </a:p>
        </p:txBody>
      </p:sp>
      <p:sp>
        <p:nvSpPr>
          <p:cNvPr id="2" name="Slide Number Placeholder 1"/>
          <p:cNvSpPr>
            <a:spLocks noGrp="1"/>
          </p:cNvSpPr>
          <p:nvPr>
            <p:ph type="sldNum" sz="quarter" idx="4"/>
          </p:nvPr>
        </p:nvSpPr>
        <p:spPr>
          <a:xfrm>
            <a:off x="9677865" y="7498161"/>
            <a:ext cx="309981" cy="215444"/>
          </a:xfrm>
          <a:prstGeom prst="rect">
            <a:avLst/>
          </a:prstGeom>
        </p:spPr>
        <p:txBody>
          <a:bodyPr vert="horz" wrap="none" lIns="0" tIns="0" rIns="0" bIns="0" rtlCol="0" anchor="ctr">
            <a:spAutoFit/>
          </a:bodyPr>
          <a:lstStyle>
            <a:lvl1pPr algn="r">
              <a:defRPr sz="1400">
                <a:solidFill>
                  <a:srgbClr val="000000"/>
                </a:solidFill>
                <a:latin typeface="+mn-lt"/>
              </a:defRPr>
            </a:lvl1pPr>
          </a:lstStyle>
          <a:p>
            <a:fld id="{26AEC085-82DF-CA45-B264-9F77D94B971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9" r:id="rId1"/>
  </p:sldLayoutIdLst>
  <p:timing>
    <p:tnLst>
      <p:par>
        <p:cTn id="1" dur="indefinite" restart="never" nodeType="tmRoot"/>
      </p:par>
    </p:tnLst>
  </p:timing>
  <p:hf hdr="0" ftr="0" dt="0"/>
  <p:txStyles>
    <p:titleStyle>
      <a:lvl1pPr algn="l" defTabSz="1019175" rtl="0" eaLnBrk="0" fontAlgn="base" hangingPunct="0">
        <a:spcBef>
          <a:spcPct val="0"/>
        </a:spcBef>
        <a:spcAft>
          <a:spcPct val="0"/>
        </a:spcAft>
        <a:defRPr sz="4000">
          <a:solidFill>
            <a:srgbClr val="7F0813"/>
          </a:solidFill>
          <a:latin typeface="+mj-lt"/>
          <a:ea typeface="+mj-ea"/>
          <a:cs typeface="ＭＳ Ｐゴシック" charset="-128"/>
        </a:defRPr>
      </a:lvl1pPr>
      <a:lvl2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2pPr>
      <a:lvl3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3pPr>
      <a:lvl4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4pPr>
      <a:lvl5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5pPr>
      <a:lvl6pPr marL="457200" algn="l" defTabSz="1019175" rtl="0" fontAlgn="base">
        <a:spcBef>
          <a:spcPct val="0"/>
        </a:spcBef>
        <a:spcAft>
          <a:spcPct val="0"/>
        </a:spcAft>
        <a:defRPr sz="4000">
          <a:solidFill>
            <a:srgbClr val="7F0813"/>
          </a:solidFill>
          <a:latin typeface="Verdana" pitchFamily="34" charset="0"/>
          <a:ea typeface="ＭＳ Ｐゴシック" pitchFamily="1" charset="-128"/>
        </a:defRPr>
      </a:lvl6pPr>
      <a:lvl7pPr marL="914400" algn="l" defTabSz="1019175" rtl="0" fontAlgn="base">
        <a:spcBef>
          <a:spcPct val="0"/>
        </a:spcBef>
        <a:spcAft>
          <a:spcPct val="0"/>
        </a:spcAft>
        <a:defRPr sz="4000">
          <a:solidFill>
            <a:srgbClr val="7F0813"/>
          </a:solidFill>
          <a:latin typeface="Verdana" pitchFamily="34" charset="0"/>
          <a:ea typeface="ＭＳ Ｐゴシック" pitchFamily="1" charset="-128"/>
        </a:defRPr>
      </a:lvl7pPr>
      <a:lvl8pPr marL="1371600" algn="l" defTabSz="1019175" rtl="0" fontAlgn="base">
        <a:spcBef>
          <a:spcPct val="0"/>
        </a:spcBef>
        <a:spcAft>
          <a:spcPct val="0"/>
        </a:spcAft>
        <a:defRPr sz="4000">
          <a:solidFill>
            <a:srgbClr val="7F0813"/>
          </a:solidFill>
          <a:latin typeface="Verdana" pitchFamily="34" charset="0"/>
          <a:ea typeface="ＭＳ Ｐゴシック" pitchFamily="1" charset="-128"/>
        </a:defRPr>
      </a:lvl8pPr>
      <a:lvl9pPr marL="1828800" algn="l" defTabSz="1019175" rtl="0" fontAlgn="base">
        <a:spcBef>
          <a:spcPct val="0"/>
        </a:spcBef>
        <a:spcAft>
          <a:spcPct val="0"/>
        </a:spcAft>
        <a:defRPr sz="4000">
          <a:solidFill>
            <a:srgbClr val="7F0813"/>
          </a:solidFill>
          <a:latin typeface="Verdana" pitchFamily="34" charset="0"/>
          <a:ea typeface="ＭＳ Ｐゴシック" pitchFamily="1" charset="-128"/>
        </a:defRPr>
      </a:lvl9pPr>
    </p:titleStyle>
    <p:bodyStyle>
      <a:lvl1pPr marL="384175" indent="-254000" algn="l" defTabSz="1019175" rtl="0" eaLnBrk="0" fontAlgn="base" hangingPunct="0">
        <a:spcBef>
          <a:spcPct val="20000"/>
        </a:spcBef>
        <a:spcAft>
          <a:spcPct val="0"/>
        </a:spcAft>
        <a:buClr>
          <a:srgbClr val="993300"/>
        </a:buClr>
        <a:buSzPct val="75000"/>
        <a:buFont typeface="Wingdings" charset="2"/>
        <a:buChar char="n"/>
        <a:defRPr sz="2600">
          <a:solidFill>
            <a:schemeClr val="tx1"/>
          </a:solidFill>
          <a:latin typeface="+mn-lt"/>
          <a:ea typeface="+mn-ea"/>
          <a:cs typeface="ＭＳ Ｐゴシック" charset="-128"/>
        </a:defRPr>
      </a:lvl1pPr>
      <a:lvl2pPr marL="762000" indent="-250825" algn="l" defTabSz="1019175" rtl="0" eaLnBrk="0" fontAlgn="base" hangingPunct="0">
        <a:spcBef>
          <a:spcPct val="20000"/>
        </a:spcBef>
        <a:spcAft>
          <a:spcPct val="0"/>
        </a:spcAft>
        <a:buClr>
          <a:srgbClr val="006600"/>
        </a:buClr>
        <a:buChar char="»"/>
        <a:defRPr sz="2200">
          <a:solidFill>
            <a:schemeClr val="tx1"/>
          </a:solidFill>
          <a:latin typeface="+mn-lt"/>
          <a:ea typeface="+mn-ea"/>
        </a:defRPr>
      </a:lvl2pPr>
      <a:lvl3pPr marL="1143000" indent="-254000" algn="l" defTabSz="1019175" rtl="0" eaLnBrk="0" fontAlgn="base" hangingPunct="0">
        <a:spcBef>
          <a:spcPct val="20000"/>
        </a:spcBef>
        <a:spcAft>
          <a:spcPct val="0"/>
        </a:spcAft>
        <a:buChar char="•"/>
        <a:defRPr sz="2000">
          <a:solidFill>
            <a:schemeClr val="tx1"/>
          </a:solidFill>
          <a:latin typeface="+mn-lt"/>
          <a:ea typeface="+mn-ea"/>
        </a:defRPr>
      </a:lvl3pPr>
      <a:lvl4pPr marL="1460500" indent="-190500" algn="l" defTabSz="1019175" rtl="0" eaLnBrk="0" fontAlgn="base" hangingPunct="0">
        <a:spcBef>
          <a:spcPct val="20000"/>
        </a:spcBef>
        <a:spcAft>
          <a:spcPct val="0"/>
        </a:spcAft>
        <a:buChar char="–"/>
        <a:defRPr>
          <a:solidFill>
            <a:schemeClr val="tx1"/>
          </a:solidFill>
          <a:latin typeface="+mn-lt"/>
          <a:ea typeface="+mn-ea"/>
        </a:defRPr>
      </a:lvl4pPr>
      <a:lvl5pPr marL="1779588" indent="-190500" algn="l" defTabSz="1019175" rtl="0" eaLnBrk="0" fontAlgn="base" hangingPunct="0">
        <a:spcBef>
          <a:spcPct val="20000"/>
        </a:spcBef>
        <a:spcAft>
          <a:spcPct val="0"/>
        </a:spcAft>
        <a:buChar char="»"/>
        <a:defRPr>
          <a:solidFill>
            <a:schemeClr val="tx1"/>
          </a:solidFill>
          <a:latin typeface="+mn-lt"/>
          <a:ea typeface="+mn-ea"/>
        </a:defRPr>
      </a:lvl5pPr>
      <a:lvl6pPr marL="2236788" indent="-190500" algn="l" defTabSz="1019175" rtl="0" fontAlgn="base">
        <a:spcBef>
          <a:spcPct val="20000"/>
        </a:spcBef>
        <a:spcAft>
          <a:spcPct val="0"/>
        </a:spcAft>
        <a:buChar char="»"/>
        <a:defRPr>
          <a:solidFill>
            <a:schemeClr val="tx1"/>
          </a:solidFill>
          <a:latin typeface="+mn-lt"/>
          <a:ea typeface="+mn-ea"/>
        </a:defRPr>
      </a:lvl6pPr>
      <a:lvl7pPr marL="2693988" indent="-190500" algn="l" defTabSz="1019175" rtl="0" fontAlgn="base">
        <a:spcBef>
          <a:spcPct val="20000"/>
        </a:spcBef>
        <a:spcAft>
          <a:spcPct val="0"/>
        </a:spcAft>
        <a:buChar char="»"/>
        <a:defRPr>
          <a:solidFill>
            <a:schemeClr val="tx1"/>
          </a:solidFill>
          <a:latin typeface="+mn-lt"/>
          <a:ea typeface="+mn-ea"/>
        </a:defRPr>
      </a:lvl7pPr>
      <a:lvl8pPr marL="3151188" indent="-190500" algn="l" defTabSz="1019175" rtl="0" fontAlgn="base">
        <a:spcBef>
          <a:spcPct val="20000"/>
        </a:spcBef>
        <a:spcAft>
          <a:spcPct val="0"/>
        </a:spcAft>
        <a:buChar char="»"/>
        <a:defRPr>
          <a:solidFill>
            <a:schemeClr val="tx1"/>
          </a:solidFill>
          <a:latin typeface="+mn-lt"/>
          <a:ea typeface="+mn-ea"/>
        </a:defRPr>
      </a:lvl8pPr>
      <a:lvl9pPr marL="3608388" indent="-190500" algn="l" defTabSz="1019175" rtl="0" fontAlgn="base">
        <a:spcBef>
          <a:spcPct val="20000"/>
        </a:spcBef>
        <a:spcAft>
          <a:spcPct val="0"/>
        </a:spcAft>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7.wmf"/><Relationship Id="rId4" Type="http://schemas.openxmlformats.org/officeDocument/2006/relationships/oleObject" Target="../embeddings/oleObject1.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ctrTitle"/>
          </p:nvPr>
        </p:nvSpPr>
        <p:spPr>
          <a:xfrm>
            <a:off x="268288" y="1338263"/>
            <a:ext cx="9790112" cy="1665287"/>
          </a:xfrm>
          <a:noFill/>
        </p:spPr>
        <p:txBody>
          <a:bodyPr/>
          <a:lstStyle/>
          <a:p>
            <a:pPr eaLnBrk="1" hangingPunct="1"/>
            <a:r>
              <a:rPr lang="en-US" sz="4400" dirty="0"/>
              <a:t>8</a:t>
            </a:r>
            <a:r>
              <a:rPr lang="en-US" sz="4400" dirty="0" smtClean="0"/>
              <a:t>. Peer-to-Peer Applications</a:t>
            </a:r>
            <a:endParaRPr lang="en-US" i="1" dirty="0" smtClean="0"/>
          </a:p>
        </p:txBody>
      </p:sp>
      <p:sp>
        <p:nvSpPr>
          <p:cNvPr id="120835" name="Rectangle 3"/>
          <p:cNvSpPr>
            <a:spLocks noGrp="1" noChangeArrowheads="1"/>
          </p:cNvSpPr>
          <p:nvPr>
            <p:ph type="subTitle" idx="1"/>
          </p:nvPr>
        </p:nvSpPr>
        <p:spPr>
          <a:xfrm>
            <a:off x="91264" y="4549004"/>
            <a:ext cx="9607630" cy="1756932"/>
          </a:xfrm>
          <a:noFill/>
        </p:spPr>
        <p:txBody>
          <a:bodyPr/>
          <a:lstStyle/>
          <a:p>
            <a:pPr indent="339725" algn="l" eaLnBrk="1" hangingPunct="1">
              <a:buClr>
                <a:srgbClr val="50B1CB"/>
              </a:buClr>
              <a:buSzPct val="75000"/>
              <a:buFont typeface="Wingdings" charset="2"/>
              <a:buChar char="n"/>
            </a:pPr>
            <a:r>
              <a:rPr lang="en-US" sz="2800" dirty="0"/>
              <a:t>Peer-to-peer file sharing – </a:t>
            </a:r>
            <a:r>
              <a:rPr lang="en-US" sz="2800" dirty="0" err="1"/>
              <a:t>BitTorrent</a:t>
            </a:r>
            <a:endParaRPr lang="en-US" sz="2800" dirty="0"/>
          </a:p>
          <a:p>
            <a:pPr indent="339725" algn="l" eaLnBrk="1" hangingPunct="1">
              <a:buClr>
                <a:srgbClr val="50B1CB"/>
              </a:buClr>
              <a:buSzPct val="75000"/>
              <a:buFont typeface="Wingdings" charset="2"/>
              <a:buChar char="n"/>
            </a:pPr>
            <a:r>
              <a:rPr lang="en-US" sz="2800" dirty="0" smtClean="0"/>
              <a:t>Distributed hash tables</a:t>
            </a:r>
          </a:p>
          <a:p>
            <a:pPr indent="339725" algn="l" eaLnBrk="1" hangingPunct="1">
              <a:buClr>
                <a:srgbClr val="50B1CB"/>
              </a:buClr>
              <a:buSzPct val="75000"/>
              <a:buFont typeface="Wingdings" charset="2"/>
              <a:buChar char="n"/>
            </a:pPr>
            <a:endParaRPr lang="en-US" sz="2800" dirty="0"/>
          </a:p>
        </p:txBody>
      </p:sp>
      <p:sp>
        <p:nvSpPr>
          <p:cNvPr id="120836" name="Rectangle 4"/>
          <p:cNvSpPr>
            <a:spLocks noChangeArrowheads="1"/>
          </p:cNvSpPr>
          <p:nvPr/>
        </p:nvSpPr>
        <p:spPr bwMode="auto">
          <a:xfrm>
            <a:off x="89272" y="6506479"/>
            <a:ext cx="9348161" cy="1195508"/>
          </a:xfrm>
          <a:prstGeom prst="rect">
            <a:avLst/>
          </a:prstGeom>
          <a:noFill/>
          <a:ln w="9525">
            <a:noFill/>
            <a:miter lim="800000"/>
            <a:headEnd/>
            <a:tailEnd/>
          </a:ln>
        </p:spPr>
        <p:txBody>
          <a:bodyPr lIns="101858" tIns="50929" rIns="101858" bIns="50929">
            <a:prstTxWarp prst="textNoShape">
              <a:avLst/>
            </a:prstTxWarp>
          </a:bodyPr>
          <a:lstStyle/>
          <a:p>
            <a:pPr algn="l" defTabSz="1019175" eaLnBrk="1" hangingPunct="1">
              <a:spcBef>
                <a:spcPct val="20000"/>
              </a:spcBef>
              <a:buClr>
                <a:srgbClr val="99FF99"/>
              </a:buClr>
              <a:buSzPct val="75000"/>
            </a:pPr>
            <a:r>
              <a:rPr lang="en-US" sz="2200" i="1" dirty="0" smtClean="0">
                <a:solidFill>
                  <a:schemeClr val="bg1"/>
                </a:solidFill>
                <a:latin typeface="Verdana" charset="0"/>
              </a:rPr>
              <a:t>Roch Guerin</a:t>
            </a:r>
          </a:p>
          <a:p>
            <a:pPr algn="l" defTabSz="1019175" eaLnBrk="1" hangingPunct="1">
              <a:spcBef>
                <a:spcPct val="20000"/>
              </a:spcBef>
              <a:buClr>
                <a:srgbClr val="99FF99"/>
              </a:buClr>
              <a:buSzPct val="75000"/>
            </a:pPr>
            <a:r>
              <a:rPr lang="en-US" sz="2200" i="1" dirty="0" smtClean="0">
                <a:solidFill>
                  <a:schemeClr val="bg1"/>
                </a:solidFill>
                <a:latin typeface="Verdana" charset="0"/>
              </a:rPr>
              <a:t>(with adaptations from Jon Turner and John </a:t>
            </a:r>
            <a:r>
              <a:rPr lang="en-US" sz="2200" i="1" dirty="0" err="1" smtClean="0">
                <a:solidFill>
                  <a:schemeClr val="bg1"/>
                </a:solidFill>
                <a:latin typeface="Verdana" charset="0"/>
              </a:rPr>
              <a:t>DeHart</a:t>
            </a:r>
            <a:r>
              <a:rPr lang="en-US" sz="2200" i="1" dirty="0" smtClean="0">
                <a:solidFill>
                  <a:schemeClr val="bg1"/>
                </a:solidFill>
                <a:latin typeface="Verdana" charset="0"/>
              </a:rPr>
              <a:t>, and material from Kurose and Ross)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Circular DHT</a:t>
            </a:r>
            <a:endParaRPr lang="en-US" dirty="0"/>
          </a:p>
        </p:txBody>
      </p:sp>
      <p:sp>
        <p:nvSpPr>
          <p:cNvPr id="3" name="Content Placeholder 2"/>
          <p:cNvSpPr>
            <a:spLocks noGrp="1"/>
          </p:cNvSpPr>
          <p:nvPr>
            <p:ph idx="1"/>
          </p:nvPr>
        </p:nvSpPr>
        <p:spPr>
          <a:xfrm>
            <a:off x="14289" y="1617033"/>
            <a:ext cx="6107320" cy="6093725"/>
          </a:xfrm>
        </p:spPr>
        <p:txBody>
          <a:bodyPr>
            <a:normAutofit lnSpcReduction="10000"/>
          </a:bodyPr>
          <a:lstStyle/>
          <a:p>
            <a:r>
              <a:rPr lang="en-US" dirty="0" smtClean="0"/>
              <a:t>each server “knows” the IP address of its successor (ring)</a:t>
            </a:r>
          </a:p>
          <a:p>
            <a:r>
              <a:rPr lang="en-US" dirty="0" smtClean="0"/>
              <a:t>each server is assigned an </a:t>
            </a:r>
            <a:r>
              <a:rPr lang="en-US" i="1" dirty="0" smtClean="0"/>
              <a:t>n</a:t>
            </a:r>
            <a:r>
              <a:rPr lang="en-US" dirty="0" smtClean="0"/>
              <a:t>-bit ID in the range [0,2</a:t>
            </a:r>
            <a:r>
              <a:rPr lang="en-US" i="1" baseline="30000" dirty="0" smtClean="0"/>
              <a:t>n</a:t>
            </a:r>
            <a:r>
              <a:rPr lang="en-US" dirty="0" smtClean="0"/>
              <a:t>-1]</a:t>
            </a:r>
            <a:endParaRPr lang="en-US" i="1" dirty="0" smtClean="0"/>
          </a:p>
          <a:p>
            <a:pPr lvl="1"/>
            <a:r>
              <a:rPr lang="en-US" i="1" dirty="0" smtClean="0"/>
              <a:t>h=hash</a:t>
            </a:r>
            <a:r>
              <a:rPr lang="en-US" dirty="0" smtClean="0"/>
              <a:t>(</a:t>
            </a:r>
            <a:r>
              <a:rPr lang="en-US" i="1" dirty="0" smtClean="0"/>
              <a:t>key</a:t>
            </a:r>
            <a:r>
              <a:rPr lang="en-US" dirty="0" smtClean="0"/>
              <a:t>) values are in the same range</a:t>
            </a:r>
          </a:p>
          <a:p>
            <a:pPr lvl="1"/>
            <a:r>
              <a:rPr lang="en-US" i="1" dirty="0" smtClean="0"/>
              <a:t>key</a:t>
            </a:r>
            <a:r>
              <a:rPr lang="en-US" dirty="0" smtClean="0"/>
              <a:t> is assigned to server whose ID is “</a:t>
            </a:r>
            <a:r>
              <a:rPr lang="en-US" i="1" dirty="0" smtClean="0"/>
              <a:t>closest”</a:t>
            </a:r>
            <a:r>
              <a:rPr lang="en-US" dirty="0" smtClean="0"/>
              <a:t> to </a:t>
            </a:r>
            <a:r>
              <a:rPr lang="en-US" i="1" dirty="0" smtClean="0"/>
              <a:t>h</a:t>
            </a:r>
            <a:endParaRPr lang="en-US" dirty="0" smtClean="0"/>
          </a:p>
          <a:p>
            <a:pPr lvl="2"/>
            <a:r>
              <a:rPr lang="en-US" dirty="0" smtClean="0"/>
              <a:t>closest = immediate successor</a:t>
            </a:r>
          </a:p>
          <a:p>
            <a:r>
              <a:rPr lang="en-US" dirty="0" smtClean="0"/>
              <a:t>clients send </a:t>
            </a:r>
            <a:r>
              <a:rPr lang="en-US" i="1" dirty="0" smtClean="0"/>
              <a:t>get</a:t>
            </a:r>
            <a:r>
              <a:rPr lang="en-US" dirty="0" smtClean="0"/>
              <a:t>(</a:t>
            </a:r>
            <a:r>
              <a:rPr lang="en-US" i="1" dirty="0" smtClean="0"/>
              <a:t>key</a:t>
            </a:r>
            <a:r>
              <a:rPr lang="en-US" dirty="0" smtClean="0"/>
              <a:t>) query to any server</a:t>
            </a:r>
          </a:p>
          <a:p>
            <a:pPr lvl="1"/>
            <a:r>
              <a:rPr lang="en-US" dirty="0" smtClean="0"/>
              <a:t>server computes</a:t>
            </a:r>
            <a:r>
              <a:rPr lang="en-US" i="1" dirty="0" smtClean="0"/>
              <a:t> h</a:t>
            </a:r>
            <a:r>
              <a:rPr lang="en-US" dirty="0" smtClean="0"/>
              <a:t>=</a:t>
            </a:r>
            <a:r>
              <a:rPr lang="en-US" i="1" dirty="0" smtClean="0"/>
              <a:t>hash</a:t>
            </a:r>
            <a:r>
              <a:rPr lang="en-US" dirty="0" smtClean="0"/>
              <a:t>(</a:t>
            </a:r>
            <a:r>
              <a:rPr lang="en-US" i="1" dirty="0" smtClean="0"/>
              <a:t>key</a:t>
            </a:r>
            <a:r>
              <a:rPr lang="en-US" dirty="0" smtClean="0"/>
              <a:t>)</a:t>
            </a:r>
          </a:p>
          <a:p>
            <a:pPr lvl="2"/>
            <a:r>
              <a:rPr lang="en-US" dirty="0" smtClean="0"/>
              <a:t>if </a:t>
            </a:r>
            <a:r>
              <a:rPr lang="en-US" i="1" dirty="0" smtClean="0"/>
              <a:t>h</a:t>
            </a:r>
            <a:r>
              <a:rPr lang="en-US" dirty="0" smtClean="0"/>
              <a:t> in server range, do a lookup in local data structure (typically also a hash table) and responds with value</a:t>
            </a:r>
          </a:p>
          <a:p>
            <a:pPr lvl="2"/>
            <a:r>
              <a:rPr lang="en-US" dirty="0" smtClean="0"/>
              <a:t>otherwise, forwards message to its successor</a:t>
            </a:r>
          </a:p>
          <a:p>
            <a:endParaRPr lang="en-US" dirty="0"/>
          </a:p>
        </p:txBody>
      </p:sp>
      <p:sp>
        <p:nvSpPr>
          <p:cNvPr id="5" name="Slide Number Placeholder 4"/>
          <p:cNvSpPr>
            <a:spLocks noGrp="1"/>
          </p:cNvSpPr>
          <p:nvPr>
            <p:ph type="sldNum" sz="quarter" idx="10"/>
          </p:nvPr>
        </p:nvSpPr>
        <p:spPr/>
        <p:txBody>
          <a:bodyPr/>
          <a:lstStyle/>
          <a:p>
            <a:fld id="{26AEC085-82DF-CA45-B264-9F77D94B971E}" type="slidenum">
              <a:rPr lang="en-US" smtClean="0"/>
              <a:pPr/>
              <a:t>10</a:t>
            </a:fld>
            <a:endParaRPr lang="en-US"/>
          </a:p>
        </p:txBody>
      </p:sp>
      <p:sp>
        <p:nvSpPr>
          <p:cNvPr id="30" name="Oval 1"/>
          <p:cNvSpPr>
            <a:spLocks noChangeArrowheads="1"/>
          </p:cNvSpPr>
          <p:nvPr/>
        </p:nvSpPr>
        <p:spPr bwMode="auto">
          <a:xfrm>
            <a:off x="7703473" y="4921553"/>
            <a:ext cx="81518" cy="87709"/>
          </a:xfrm>
          <a:prstGeom prst="ellipse">
            <a:avLst/>
          </a:prstGeom>
          <a:solidFill>
            <a:srgbClr val="00CC99"/>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 name="Oval 2"/>
          <p:cNvSpPr>
            <a:spLocks noChangeArrowheads="1"/>
          </p:cNvSpPr>
          <p:nvPr/>
        </p:nvSpPr>
        <p:spPr bwMode="auto">
          <a:xfrm>
            <a:off x="6556028" y="3235469"/>
            <a:ext cx="81518" cy="87709"/>
          </a:xfrm>
          <a:prstGeom prst="ellipse">
            <a:avLst/>
          </a:prstGeom>
          <a:solidFill>
            <a:srgbClr val="00CC99"/>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2" name="Oval 3"/>
          <p:cNvSpPr>
            <a:spLocks noChangeArrowheads="1"/>
          </p:cNvSpPr>
          <p:nvPr/>
        </p:nvSpPr>
        <p:spPr bwMode="auto">
          <a:xfrm>
            <a:off x="6576666" y="4200272"/>
            <a:ext cx="81518" cy="87710"/>
          </a:xfrm>
          <a:prstGeom prst="ellipse">
            <a:avLst/>
          </a:prstGeom>
          <a:solidFill>
            <a:srgbClr val="00CC99"/>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3" name="Oval 4"/>
          <p:cNvSpPr>
            <a:spLocks noChangeArrowheads="1"/>
          </p:cNvSpPr>
          <p:nvPr/>
        </p:nvSpPr>
        <p:spPr bwMode="auto">
          <a:xfrm>
            <a:off x="8712647" y="2965118"/>
            <a:ext cx="81518" cy="87709"/>
          </a:xfrm>
          <a:prstGeom prst="ellipse">
            <a:avLst/>
          </a:prstGeom>
          <a:solidFill>
            <a:srgbClr val="00CC99"/>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4" name="Oval 5"/>
          <p:cNvSpPr>
            <a:spLocks noChangeArrowheads="1"/>
          </p:cNvSpPr>
          <p:nvPr/>
        </p:nvSpPr>
        <p:spPr bwMode="auto">
          <a:xfrm>
            <a:off x="8960297" y="3737992"/>
            <a:ext cx="81518" cy="87710"/>
          </a:xfrm>
          <a:prstGeom prst="ellipse">
            <a:avLst/>
          </a:prstGeom>
          <a:solidFill>
            <a:srgbClr val="00CC99"/>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5" name="Oval 6"/>
          <p:cNvSpPr>
            <a:spLocks noChangeArrowheads="1"/>
          </p:cNvSpPr>
          <p:nvPr/>
        </p:nvSpPr>
        <p:spPr bwMode="auto">
          <a:xfrm>
            <a:off x="8725029" y="4390137"/>
            <a:ext cx="81518" cy="87710"/>
          </a:xfrm>
          <a:prstGeom prst="ellipse">
            <a:avLst/>
          </a:prstGeom>
          <a:solidFill>
            <a:srgbClr val="00CC99"/>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6" name="Oval 7"/>
          <p:cNvSpPr>
            <a:spLocks noChangeArrowheads="1"/>
          </p:cNvSpPr>
          <p:nvPr/>
        </p:nvSpPr>
        <p:spPr bwMode="auto">
          <a:xfrm>
            <a:off x="7025531" y="4705890"/>
            <a:ext cx="81518" cy="87710"/>
          </a:xfrm>
          <a:prstGeom prst="ellipse">
            <a:avLst/>
          </a:prstGeom>
          <a:solidFill>
            <a:srgbClr val="00CC99"/>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7" name="Oval 8"/>
          <p:cNvSpPr>
            <a:spLocks noChangeArrowheads="1"/>
          </p:cNvSpPr>
          <p:nvPr/>
        </p:nvSpPr>
        <p:spPr bwMode="auto">
          <a:xfrm>
            <a:off x="6506498" y="2490455"/>
            <a:ext cx="2471340" cy="2477532"/>
          </a:xfrm>
          <a:prstGeom prst="ellipse">
            <a:avLst/>
          </a:prstGeom>
          <a:noFill/>
          <a:ln w="9360" cap="sq">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8" name="Text Box 9"/>
          <p:cNvSpPr txBox="1">
            <a:spLocks noChangeArrowheads="1"/>
          </p:cNvSpPr>
          <p:nvPr/>
        </p:nvSpPr>
        <p:spPr bwMode="auto">
          <a:xfrm>
            <a:off x="7510245" y="2171703"/>
            <a:ext cx="694719"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9pPr>
          </a:lstStyle>
          <a:p>
            <a:pPr>
              <a:spcBef>
                <a:spcPts val="600"/>
              </a:spcBef>
              <a:buClrTx/>
              <a:buSzPct val="85000"/>
              <a:buFontTx/>
              <a:buNone/>
            </a:pPr>
            <a:r>
              <a:rPr lang="en-US" altLang="en-US" sz="1800">
                <a:cs typeface="Arial" pitchFamily="34" charset="0"/>
              </a:rPr>
              <a:t>0001</a:t>
            </a:r>
          </a:p>
        </p:txBody>
      </p:sp>
      <p:sp>
        <p:nvSpPr>
          <p:cNvPr id="40" name="Rectangle 10"/>
          <p:cNvSpPr>
            <a:spLocks noChangeArrowheads="1"/>
          </p:cNvSpPr>
          <p:nvPr/>
        </p:nvSpPr>
        <p:spPr bwMode="auto">
          <a:xfrm>
            <a:off x="8058146" y="2756123"/>
            <a:ext cx="677598"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9pPr>
          </a:lstStyle>
          <a:p>
            <a:pPr>
              <a:spcBef>
                <a:spcPts val="600"/>
              </a:spcBef>
              <a:buClrTx/>
              <a:buSzPct val="85000"/>
              <a:buFontTx/>
              <a:buNone/>
            </a:pPr>
            <a:r>
              <a:rPr lang="en-US" altLang="en-US" sz="1800" dirty="0">
                <a:cs typeface="Arial" pitchFamily="34" charset="0"/>
              </a:rPr>
              <a:t>0011</a:t>
            </a:r>
          </a:p>
        </p:txBody>
      </p:sp>
      <p:sp>
        <p:nvSpPr>
          <p:cNvPr id="41" name="Rectangle 11"/>
          <p:cNvSpPr>
            <a:spLocks noChangeArrowheads="1"/>
          </p:cNvSpPr>
          <p:nvPr/>
        </p:nvSpPr>
        <p:spPr bwMode="auto">
          <a:xfrm>
            <a:off x="8959553" y="3721880"/>
            <a:ext cx="694719"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9pPr>
          </a:lstStyle>
          <a:p>
            <a:pPr>
              <a:spcBef>
                <a:spcPts val="600"/>
              </a:spcBef>
              <a:buClrTx/>
              <a:buSzPct val="85000"/>
              <a:buFontTx/>
              <a:buNone/>
            </a:pPr>
            <a:r>
              <a:rPr lang="en-US" altLang="en-US" sz="1800" dirty="0">
                <a:cs typeface="Arial" pitchFamily="34" charset="0"/>
              </a:rPr>
              <a:t>0100</a:t>
            </a:r>
          </a:p>
        </p:txBody>
      </p:sp>
      <p:sp>
        <p:nvSpPr>
          <p:cNvPr id="42" name="Rectangle 12"/>
          <p:cNvSpPr>
            <a:spLocks noChangeArrowheads="1"/>
          </p:cNvSpPr>
          <p:nvPr/>
        </p:nvSpPr>
        <p:spPr bwMode="auto">
          <a:xfrm>
            <a:off x="8738176" y="4334415"/>
            <a:ext cx="694719"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9pPr>
          </a:lstStyle>
          <a:p>
            <a:pPr>
              <a:spcBef>
                <a:spcPts val="600"/>
              </a:spcBef>
              <a:buClrTx/>
              <a:buSzPct val="85000"/>
              <a:buFontTx/>
              <a:buNone/>
            </a:pPr>
            <a:r>
              <a:rPr lang="en-US" altLang="en-US" sz="1800">
                <a:cs typeface="Arial" pitchFamily="34" charset="0"/>
              </a:rPr>
              <a:t>0101</a:t>
            </a:r>
          </a:p>
        </p:txBody>
      </p:sp>
      <p:sp>
        <p:nvSpPr>
          <p:cNvPr id="43" name="Rectangle 13"/>
          <p:cNvSpPr>
            <a:spLocks noChangeArrowheads="1"/>
          </p:cNvSpPr>
          <p:nvPr/>
        </p:nvSpPr>
        <p:spPr bwMode="auto">
          <a:xfrm>
            <a:off x="7680504" y="4954573"/>
            <a:ext cx="694719"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9pPr>
          </a:lstStyle>
          <a:p>
            <a:pPr>
              <a:spcBef>
                <a:spcPts val="600"/>
              </a:spcBef>
              <a:buClrTx/>
              <a:buSzPct val="85000"/>
              <a:buFontTx/>
              <a:buNone/>
            </a:pPr>
            <a:r>
              <a:rPr lang="en-US" altLang="en-US" sz="1800">
                <a:cs typeface="Arial" pitchFamily="34" charset="0"/>
              </a:rPr>
              <a:t>1000</a:t>
            </a:r>
          </a:p>
        </p:txBody>
      </p:sp>
      <p:sp>
        <p:nvSpPr>
          <p:cNvPr id="44" name="Rectangle 14"/>
          <p:cNvSpPr>
            <a:spLocks noChangeArrowheads="1"/>
          </p:cNvSpPr>
          <p:nvPr/>
        </p:nvSpPr>
        <p:spPr bwMode="auto">
          <a:xfrm>
            <a:off x="6511390" y="4798759"/>
            <a:ext cx="694719"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9pPr>
          </a:lstStyle>
          <a:p>
            <a:pPr>
              <a:spcBef>
                <a:spcPts val="600"/>
              </a:spcBef>
              <a:buClrTx/>
              <a:buSzPct val="85000"/>
              <a:buFontTx/>
              <a:buNone/>
            </a:pPr>
            <a:r>
              <a:rPr lang="en-US" altLang="en-US" sz="1800">
                <a:cs typeface="Arial" pitchFamily="34" charset="0"/>
              </a:rPr>
              <a:t>1010</a:t>
            </a:r>
          </a:p>
        </p:txBody>
      </p:sp>
      <p:sp>
        <p:nvSpPr>
          <p:cNvPr id="45" name="Rectangle 15"/>
          <p:cNvSpPr>
            <a:spLocks noChangeArrowheads="1"/>
          </p:cNvSpPr>
          <p:nvPr/>
        </p:nvSpPr>
        <p:spPr bwMode="auto">
          <a:xfrm>
            <a:off x="5996064" y="4083670"/>
            <a:ext cx="677598"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9pPr>
          </a:lstStyle>
          <a:p>
            <a:pPr>
              <a:spcBef>
                <a:spcPts val="600"/>
              </a:spcBef>
              <a:buClrTx/>
              <a:buSzPct val="85000"/>
              <a:buFontTx/>
              <a:buNone/>
            </a:pPr>
            <a:r>
              <a:rPr lang="en-US" altLang="en-US" sz="1800">
                <a:cs typeface="Arial" pitchFamily="34" charset="0"/>
              </a:rPr>
              <a:t>1100</a:t>
            </a:r>
          </a:p>
        </p:txBody>
      </p:sp>
      <p:sp>
        <p:nvSpPr>
          <p:cNvPr id="46" name="Rectangle 16"/>
          <p:cNvSpPr>
            <a:spLocks noChangeArrowheads="1"/>
          </p:cNvSpPr>
          <p:nvPr/>
        </p:nvSpPr>
        <p:spPr bwMode="auto">
          <a:xfrm>
            <a:off x="6010698" y="3076560"/>
            <a:ext cx="643358"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9pPr>
          </a:lstStyle>
          <a:p>
            <a:pPr>
              <a:spcBef>
                <a:spcPts val="600"/>
              </a:spcBef>
              <a:buClrTx/>
              <a:buSzPct val="85000"/>
              <a:buFontTx/>
              <a:buNone/>
            </a:pPr>
            <a:r>
              <a:rPr lang="en-US" altLang="en-US" sz="1800">
                <a:cs typeface="Arial" pitchFamily="34" charset="0"/>
              </a:rPr>
              <a:t>1111</a:t>
            </a:r>
          </a:p>
        </p:txBody>
      </p:sp>
      <p:sp>
        <p:nvSpPr>
          <p:cNvPr id="48" name="AutoShape 18"/>
          <p:cNvSpPr>
            <a:spLocks noChangeArrowheads="1"/>
          </p:cNvSpPr>
          <p:nvPr/>
        </p:nvSpPr>
        <p:spPr bwMode="auto">
          <a:xfrm>
            <a:off x="8581588" y="1772980"/>
            <a:ext cx="1444951" cy="1013623"/>
          </a:xfrm>
          <a:prstGeom prst="wedgeRoundRectCallout">
            <a:avLst>
              <a:gd name="adj1" fmla="val -40574"/>
              <a:gd name="adj2" fmla="val 71707"/>
              <a:gd name="adj3" fmla="val 16667"/>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US" sz="1600" dirty="0" smtClean="0">
                <a:solidFill>
                  <a:srgbClr val="FF0000"/>
                </a:solidFill>
                <a:latin typeface="+mn-lt"/>
              </a:rPr>
              <a:t>Who is </a:t>
            </a:r>
          </a:p>
          <a:p>
            <a:r>
              <a:rPr lang="en-US" sz="1600" dirty="0" smtClean="0">
                <a:solidFill>
                  <a:srgbClr val="FF0000"/>
                </a:solidFill>
                <a:latin typeface="+mn-lt"/>
              </a:rPr>
              <a:t>responsible</a:t>
            </a:r>
          </a:p>
          <a:p>
            <a:r>
              <a:rPr lang="en-US" sz="1600" dirty="0" smtClean="0">
                <a:solidFill>
                  <a:srgbClr val="FF0000"/>
                </a:solidFill>
                <a:latin typeface="+mn-lt"/>
              </a:rPr>
              <a:t>for key </a:t>
            </a:r>
          </a:p>
          <a:p>
            <a:r>
              <a:rPr lang="en-US" sz="1600" dirty="0" smtClean="0">
                <a:solidFill>
                  <a:srgbClr val="FF0000"/>
                </a:solidFill>
                <a:latin typeface="+mn-lt"/>
              </a:rPr>
              <a:t>1110?</a:t>
            </a:r>
            <a:endParaRPr lang="en-US" sz="1600" dirty="0">
              <a:solidFill>
                <a:srgbClr val="FF0000"/>
              </a:solidFill>
              <a:latin typeface="+mn-lt"/>
            </a:endParaRPr>
          </a:p>
        </p:txBody>
      </p:sp>
      <p:sp>
        <p:nvSpPr>
          <p:cNvPr id="50" name="Line 20"/>
          <p:cNvSpPr>
            <a:spLocks noChangeShapeType="1"/>
          </p:cNvSpPr>
          <p:nvPr/>
        </p:nvSpPr>
        <p:spPr bwMode="auto">
          <a:xfrm>
            <a:off x="8764241" y="3104420"/>
            <a:ext cx="187801" cy="619125"/>
          </a:xfrm>
          <a:prstGeom prst="line">
            <a:avLst/>
          </a:prstGeom>
          <a:noFill/>
          <a:ln w="9360" cap="sq">
            <a:solidFill>
              <a:srgbClr val="3333CC"/>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51" name="Line 21"/>
          <p:cNvSpPr>
            <a:spLocks noChangeShapeType="1"/>
          </p:cNvSpPr>
          <p:nvPr/>
        </p:nvSpPr>
        <p:spPr bwMode="auto">
          <a:xfrm flipH="1">
            <a:off x="8750826" y="3858721"/>
            <a:ext cx="198120" cy="516969"/>
          </a:xfrm>
          <a:prstGeom prst="line">
            <a:avLst/>
          </a:prstGeom>
          <a:noFill/>
          <a:ln w="9360" cap="sq">
            <a:solidFill>
              <a:srgbClr val="3333CC"/>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52" name="Line 22"/>
          <p:cNvSpPr>
            <a:spLocks noChangeShapeType="1"/>
          </p:cNvSpPr>
          <p:nvPr/>
        </p:nvSpPr>
        <p:spPr bwMode="auto">
          <a:xfrm flipH="1">
            <a:off x="7814916" y="4467528"/>
            <a:ext cx="835819" cy="435451"/>
          </a:xfrm>
          <a:prstGeom prst="line">
            <a:avLst/>
          </a:prstGeom>
          <a:noFill/>
          <a:ln w="9360" cap="sq">
            <a:solidFill>
              <a:srgbClr val="3333CC"/>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53" name="Line 23"/>
          <p:cNvSpPr>
            <a:spLocks noChangeShapeType="1"/>
          </p:cNvSpPr>
          <p:nvPr/>
        </p:nvSpPr>
        <p:spPr bwMode="auto">
          <a:xfrm flipH="1" flipV="1">
            <a:off x="7159675" y="4739943"/>
            <a:ext cx="530384" cy="174387"/>
          </a:xfrm>
          <a:prstGeom prst="line">
            <a:avLst/>
          </a:prstGeom>
          <a:noFill/>
          <a:ln w="9360" cap="sq">
            <a:solidFill>
              <a:srgbClr val="3333CC"/>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54" name="Line 24"/>
          <p:cNvSpPr>
            <a:spLocks noChangeShapeType="1"/>
          </p:cNvSpPr>
          <p:nvPr/>
        </p:nvSpPr>
        <p:spPr bwMode="auto">
          <a:xfrm flipH="1" flipV="1">
            <a:off x="6674694" y="4267344"/>
            <a:ext cx="361156" cy="405527"/>
          </a:xfrm>
          <a:prstGeom prst="line">
            <a:avLst/>
          </a:prstGeom>
          <a:noFill/>
          <a:ln w="9360" cap="sq">
            <a:solidFill>
              <a:srgbClr val="3333CC"/>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55" name="Line 25"/>
          <p:cNvSpPr>
            <a:spLocks noChangeShapeType="1"/>
          </p:cNvSpPr>
          <p:nvPr/>
        </p:nvSpPr>
        <p:spPr bwMode="auto">
          <a:xfrm flipH="1" flipV="1">
            <a:off x="6577698" y="3375804"/>
            <a:ext cx="36116" cy="781129"/>
          </a:xfrm>
          <a:prstGeom prst="line">
            <a:avLst/>
          </a:prstGeom>
          <a:noFill/>
          <a:ln w="9360" cap="sq">
            <a:solidFill>
              <a:srgbClr val="3333CC"/>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56" name="Oval 26"/>
          <p:cNvSpPr>
            <a:spLocks noChangeArrowheads="1"/>
          </p:cNvSpPr>
          <p:nvPr/>
        </p:nvSpPr>
        <p:spPr bwMode="auto">
          <a:xfrm>
            <a:off x="7803565" y="2455371"/>
            <a:ext cx="81518" cy="87709"/>
          </a:xfrm>
          <a:prstGeom prst="ellipse">
            <a:avLst/>
          </a:prstGeom>
          <a:solidFill>
            <a:srgbClr val="00CC99"/>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nvGrpSpPr>
          <p:cNvPr id="58" name="Group 28"/>
          <p:cNvGrpSpPr>
            <a:grpSpLocks/>
          </p:cNvGrpSpPr>
          <p:nvPr/>
        </p:nvGrpSpPr>
        <p:grpSpPr bwMode="auto">
          <a:xfrm>
            <a:off x="6121609" y="2677226"/>
            <a:ext cx="2443480" cy="545862"/>
            <a:chOff x="1422" y="1478"/>
            <a:chExt cx="2368" cy="529"/>
          </a:xfrm>
        </p:grpSpPr>
        <p:sp>
          <p:nvSpPr>
            <p:cNvPr id="60" name="Line 29"/>
            <p:cNvSpPr>
              <a:spLocks noChangeShapeType="1"/>
            </p:cNvSpPr>
            <p:nvPr/>
          </p:nvSpPr>
          <p:spPr bwMode="auto">
            <a:xfrm flipV="1">
              <a:off x="1941" y="1812"/>
              <a:ext cx="1849" cy="195"/>
            </a:xfrm>
            <a:prstGeom prst="line">
              <a:avLst/>
            </a:prstGeom>
            <a:noFill/>
            <a:ln w="19080" cap="sq">
              <a:solidFill>
                <a:srgbClr val="3333CC"/>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 name="AutoShape 30"/>
            <p:cNvSpPr>
              <a:spLocks noChangeArrowheads="1"/>
            </p:cNvSpPr>
            <p:nvPr/>
          </p:nvSpPr>
          <p:spPr bwMode="auto">
            <a:xfrm>
              <a:off x="1422" y="1478"/>
              <a:ext cx="690" cy="383"/>
            </a:xfrm>
            <a:prstGeom prst="wedgeRoundRectCallout">
              <a:avLst>
                <a:gd name="adj1" fmla="val 17440"/>
                <a:gd name="adj2" fmla="val 87759"/>
                <a:gd name="adj3" fmla="val 16667"/>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US" altLang="en-US" dirty="0">
                  <a:solidFill>
                    <a:srgbClr val="FF0000"/>
                  </a:solidFill>
                  <a:latin typeface="+mn-lt"/>
                  <a:cs typeface="Arial" pitchFamily="34" charset="0"/>
                </a:rPr>
                <a:t>I </a:t>
              </a:r>
              <a:r>
                <a:rPr lang="en-US" altLang="en-US" dirty="0" smtClean="0">
                  <a:solidFill>
                    <a:srgbClr val="FF0000"/>
                  </a:solidFill>
                  <a:latin typeface="+mn-lt"/>
                  <a:cs typeface="Arial" pitchFamily="34" charset="0"/>
                </a:rPr>
                <a:t>am</a:t>
              </a:r>
              <a:endParaRPr lang="en-US" altLang="en-US" dirty="0">
                <a:solidFill>
                  <a:srgbClr val="FF0000"/>
                </a:solidFill>
                <a:latin typeface="+mn-lt"/>
                <a:cs typeface="Arial" pitchFamily="34" charset="0"/>
              </a:endParaRPr>
            </a:p>
          </p:txBody>
        </p:sp>
      </p:grpSp>
      <p:sp>
        <p:nvSpPr>
          <p:cNvPr id="62" name="Text Box 33"/>
          <p:cNvSpPr txBox="1">
            <a:spLocks noChangeArrowheads="1"/>
          </p:cNvSpPr>
          <p:nvPr/>
        </p:nvSpPr>
        <p:spPr bwMode="auto">
          <a:xfrm>
            <a:off x="8517622" y="3380963"/>
            <a:ext cx="339487" cy="1795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9pPr>
          </a:lstStyle>
          <a:p>
            <a:pPr>
              <a:spcBef>
                <a:spcPts val="300"/>
              </a:spcBef>
              <a:buClrTx/>
              <a:buSzPct val="85000"/>
              <a:buFontTx/>
              <a:buNone/>
            </a:pPr>
            <a:r>
              <a:rPr lang="en-US" altLang="en-US" sz="1200" dirty="0">
                <a:solidFill>
                  <a:srgbClr val="3333CC"/>
                </a:solidFill>
                <a:cs typeface="Arial" pitchFamily="34" charset="0"/>
              </a:rPr>
              <a:t>1110</a:t>
            </a:r>
          </a:p>
        </p:txBody>
      </p:sp>
      <p:sp>
        <p:nvSpPr>
          <p:cNvPr id="63" name="Text Box 34"/>
          <p:cNvSpPr txBox="1">
            <a:spLocks noChangeArrowheads="1"/>
          </p:cNvSpPr>
          <p:nvPr/>
        </p:nvSpPr>
        <p:spPr bwMode="auto">
          <a:xfrm>
            <a:off x="8517622" y="3975323"/>
            <a:ext cx="339487" cy="1795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9pPr>
          </a:lstStyle>
          <a:p>
            <a:pPr>
              <a:spcBef>
                <a:spcPts val="300"/>
              </a:spcBef>
              <a:buClrTx/>
              <a:buSzPct val="85000"/>
              <a:buFontTx/>
              <a:buNone/>
            </a:pPr>
            <a:r>
              <a:rPr lang="en-US" altLang="en-US" sz="1200" dirty="0">
                <a:solidFill>
                  <a:srgbClr val="3333CC"/>
                </a:solidFill>
                <a:cs typeface="Arial" pitchFamily="34" charset="0"/>
              </a:rPr>
              <a:t>1110</a:t>
            </a:r>
          </a:p>
        </p:txBody>
      </p:sp>
      <p:sp>
        <p:nvSpPr>
          <p:cNvPr id="64" name="Text Box 35"/>
          <p:cNvSpPr txBox="1">
            <a:spLocks noChangeArrowheads="1"/>
          </p:cNvSpPr>
          <p:nvPr/>
        </p:nvSpPr>
        <p:spPr bwMode="auto">
          <a:xfrm>
            <a:off x="8022322" y="4470623"/>
            <a:ext cx="339487" cy="1795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9pPr>
          </a:lstStyle>
          <a:p>
            <a:pPr>
              <a:spcBef>
                <a:spcPts val="300"/>
              </a:spcBef>
              <a:buClrTx/>
              <a:buSzPct val="85000"/>
              <a:buFontTx/>
              <a:buNone/>
            </a:pPr>
            <a:r>
              <a:rPr lang="en-US" altLang="en-US" sz="1200" dirty="0">
                <a:solidFill>
                  <a:srgbClr val="3333CC"/>
                </a:solidFill>
                <a:cs typeface="Arial" pitchFamily="34" charset="0"/>
              </a:rPr>
              <a:t>1110</a:t>
            </a:r>
          </a:p>
        </p:txBody>
      </p:sp>
      <p:sp>
        <p:nvSpPr>
          <p:cNvPr id="65" name="Text Box 36"/>
          <p:cNvSpPr txBox="1">
            <a:spLocks noChangeArrowheads="1"/>
          </p:cNvSpPr>
          <p:nvPr/>
        </p:nvSpPr>
        <p:spPr bwMode="auto">
          <a:xfrm>
            <a:off x="7400022" y="4617943"/>
            <a:ext cx="339487" cy="1795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9pPr>
          </a:lstStyle>
          <a:p>
            <a:pPr>
              <a:spcBef>
                <a:spcPts val="300"/>
              </a:spcBef>
              <a:buClrTx/>
              <a:buSzPct val="85000"/>
              <a:buFontTx/>
              <a:buNone/>
            </a:pPr>
            <a:r>
              <a:rPr lang="en-US" altLang="en-US" sz="1200" dirty="0">
                <a:solidFill>
                  <a:srgbClr val="3333CC"/>
                </a:solidFill>
                <a:cs typeface="Arial" pitchFamily="34" charset="0"/>
              </a:rPr>
              <a:t>1110</a:t>
            </a:r>
          </a:p>
        </p:txBody>
      </p:sp>
      <p:sp>
        <p:nvSpPr>
          <p:cNvPr id="66" name="Text Box 37"/>
          <p:cNvSpPr txBox="1">
            <a:spLocks noChangeArrowheads="1"/>
          </p:cNvSpPr>
          <p:nvPr/>
        </p:nvSpPr>
        <p:spPr bwMode="auto">
          <a:xfrm>
            <a:off x="6925042" y="4320763"/>
            <a:ext cx="339487" cy="1795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9pPr>
          </a:lstStyle>
          <a:p>
            <a:pPr>
              <a:spcBef>
                <a:spcPts val="300"/>
              </a:spcBef>
              <a:buClrTx/>
              <a:buSzPct val="85000"/>
              <a:buFontTx/>
              <a:buNone/>
            </a:pPr>
            <a:r>
              <a:rPr lang="en-US" altLang="en-US" sz="1200" dirty="0">
                <a:solidFill>
                  <a:srgbClr val="3333CC"/>
                </a:solidFill>
                <a:cs typeface="Arial" pitchFamily="34" charset="0"/>
              </a:rPr>
              <a:t>1110</a:t>
            </a:r>
          </a:p>
        </p:txBody>
      </p:sp>
      <p:sp>
        <p:nvSpPr>
          <p:cNvPr id="67" name="Text Box 38"/>
          <p:cNvSpPr txBox="1">
            <a:spLocks noChangeArrowheads="1"/>
          </p:cNvSpPr>
          <p:nvPr/>
        </p:nvSpPr>
        <p:spPr bwMode="auto">
          <a:xfrm>
            <a:off x="6667233" y="3727673"/>
            <a:ext cx="339487" cy="1795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ＭＳ Ｐゴシック" pitchFamily="34" charset="-128"/>
              </a:defRPr>
            </a:lvl9pPr>
          </a:lstStyle>
          <a:p>
            <a:pPr>
              <a:spcBef>
                <a:spcPts val="300"/>
              </a:spcBef>
              <a:buClrTx/>
              <a:buSzPct val="85000"/>
              <a:buFontTx/>
              <a:buNone/>
            </a:pPr>
            <a:r>
              <a:rPr lang="en-US" altLang="en-US" sz="1200" dirty="0">
                <a:solidFill>
                  <a:srgbClr val="3333CC"/>
                </a:solidFill>
                <a:cs typeface="Arial" pitchFamily="34" charset="0"/>
              </a:rPr>
              <a:t>1110</a:t>
            </a:r>
          </a:p>
        </p:txBody>
      </p:sp>
      <p:sp>
        <p:nvSpPr>
          <p:cNvPr id="68" name="Content Placeholder 2"/>
          <p:cNvSpPr txBox="1">
            <a:spLocks/>
          </p:cNvSpPr>
          <p:nvPr/>
        </p:nvSpPr>
        <p:spPr bwMode="auto">
          <a:xfrm>
            <a:off x="5996064" y="5137257"/>
            <a:ext cx="3914681" cy="2635143"/>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normAutofit fontScale="85000" lnSpcReduction="20000"/>
          </a:bodyPr>
          <a:lstStyle>
            <a:lvl1pPr marL="384175" indent="-254000" algn="l" defTabSz="1019175" rtl="0" eaLnBrk="0" fontAlgn="base" hangingPunct="0">
              <a:spcBef>
                <a:spcPct val="20000"/>
              </a:spcBef>
              <a:spcAft>
                <a:spcPct val="0"/>
              </a:spcAft>
              <a:buClr>
                <a:srgbClr val="993300"/>
              </a:buClr>
              <a:buSzPct val="75000"/>
              <a:buFont typeface="Wingdings" charset="2"/>
              <a:buChar char="n"/>
              <a:defRPr sz="2600">
                <a:solidFill>
                  <a:schemeClr val="tx1"/>
                </a:solidFill>
                <a:latin typeface="+mn-lt"/>
                <a:ea typeface="+mn-ea"/>
                <a:cs typeface="ＭＳ Ｐゴシック" charset="-128"/>
              </a:defRPr>
            </a:lvl1pPr>
            <a:lvl2pPr marL="762000" indent="-250825" algn="l" defTabSz="1019175" rtl="0" eaLnBrk="0" fontAlgn="base" hangingPunct="0">
              <a:spcBef>
                <a:spcPct val="20000"/>
              </a:spcBef>
              <a:spcAft>
                <a:spcPct val="0"/>
              </a:spcAft>
              <a:buClr>
                <a:srgbClr val="006600"/>
              </a:buClr>
              <a:buChar char="»"/>
              <a:defRPr sz="2200">
                <a:solidFill>
                  <a:schemeClr val="tx1"/>
                </a:solidFill>
                <a:latin typeface="+mn-lt"/>
                <a:ea typeface="+mn-ea"/>
              </a:defRPr>
            </a:lvl2pPr>
            <a:lvl3pPr marL="1143000" indent="-254000" algn="l" defTabSz="1019175" rtl="0" eaLnBrk="0" fontAlgn="base" hangingPunct="0">
              <a:spcBef>
                <a:spcPct val="20000"/>
              </a:spcBef>
              <a:spcAft>
                <a:spcPct val="0"/>
              </a:spcAft>
              <a:buChar char="•"/>
              <a:defRPr sz="2000">
                <a:solidFill>
                  <a:schemeClr val="tx1"/>
                </a:solidFill>
                <a:latin typeface="+mn-lt"/>
                <a:ea typeface="+mn-ea"/>
              </a:defRPr>
            </a:lvl3pPr>
            <a:lvl4pPr marL="1460500" indent="-190500" algn="l" defTabSz="1019175" rtl="0" eaLnBrk="0" fontAlgn="base" hangingPunct="0">
              <a:spcBef>
                <a:spcPct val="20000"/>
              </a:spcBef>
              <a:spcAft>
                <a:spcPct val="0"/>
              </a:spcAft>
              <a:buChar char="–"/>
              <a:defRPr>
                <a:solidFill>
                  <a:schemeClr val="tx1"/>
                </a:solidFill>
                <a:latin typeface="+mn-lt"/>
                <a:ea typeface="+mn-ea"/>
              </a:defRPr>
            </a:lvl4pPr>
            <a:lvl5pPr marL="1779588" indent="-190500" algn="l" defTabSz="1019175" rtl="0" eaLnBrk="0" fontAlgn="base" hangingPunct="0">
              <a:spcBef>
                <a:spcPct val="20000"/>
              </a:spcBef>
              <a:spcAft>
                <a:spcPct val="0"/>
              </a:spcAft>
              <a:buChar char="»"/>
              <a:defRPr>
                <a:solidFill>
                  <a:schemeClr val="tx1"/>
                </a:solidFill>
                <a:latin typeface="+mn-lt"/>
                <a:ea typeface="+mn-ea"/>
              </a:defRPr>
            </a:lvl5pPr>
            <a:lvl6pPr marL="2236788" indent="-190500" algn="l" defTabSz="1019175" rtl="0" fontAlgn="base">
              <a:spcBef>
                <a:spcPct val="20000"/>
              </a:spcBef>
              <a:spcAft>
                <a:spcPct val="0"/>
              </a:spcAft>
              <a:buChar char="»"/>
              <a:defRPr>
                <a:solidFill>
                  <a:schemeClr val="tx1"/>
                </a:solidFill>
                <a:latin typeface="+mn-lt"/>
                <a:ea typeface="+mn-ea"/>
              </a:defRPr>
            </a:lvl6pPr>
            <a:lvl7pPr marL="2693988" indent="-190500" algn="l" defTabSz="1019175" rtl="0" fontAlgn="base">
              <a:spcBef>
                <a:spcPct val="20000"/>
              </a:spcBef>
              <a:spcAft>
                <a:spcPct val="0"/>
              </a:spcAft>
              <a:buChar char="»"/>
              <a:defRPr>
                <a:solidFill>
                  <a:schemeClr val="tx1"/>
                </a:solidFill>
                <a:latin typeface="+mn-lt"/>
                <a:ea typeface="+mn-ea"/>
              </a:defRPr>
            </a:lvl7pPr>
            <a:lvl8pPr marL="3151188" indent="-190500" algn="l" defTabSz="1019175" rtl="0" fontAlgn="base">
              <a:spcBef>
                <a:spcPct val="20000"/>
              </a:spcBef>
              <a:spcAft>
                <a:spcPct val="0"/>
              </a:spcAft>
              <a:buChar char="»"/>
              <a:defRPr>
                <a:solidFill>
                  <a:schemeClr val="tx1"/>
                </a:solidFill>
                <a:latin typeface="+mn-lt"/>
                <a:ea typeface="+mn-ea"/>
              </a:defRPr>
            </a:lvl8pPr>
            <a:lvl9pPr marL="3608388" indent="-190500" algn="l" defTabSz="1019175" rtl="0" fontAlgn="base">
              <a:spcBef>
                <a:spcPct val="20000"/>
              </a:spcBef>
              <a:spcAft>
                <a:spcPct val="0"/>
              </a:spcAft>
              <a:buChar char="»"/>
              <a:defRPr>
                <a:solidFill>
                  <a:schemeClr val="tx1"/>
                </a:solidFill>
                <a:latin typeface="+mn-lt"/>
                <a:ea typeface="+mn-ea"/>
              </a:defRPr>
            </a:lvl9pPr>
          </a:lstStyle>
          <a:p>
            <a:pPr lvl="2"/>
            <a:endParaRPr lang="en-US" dirty="0"/>
          </a:p>
          <a:p>
            <a:r>
              <a:rPr lang="en-US" dirty="0" smtClean="0"/>
              <a:t>A </a:t>
            </a:r>
            <a:r>
              <a:rPr lang="en-US" dirty="0"/>
              <a:t>DHT with </a:t>
            </a:r>
            <a:r>
              <a:rPr lang="en-US" i="1" dirty="0" smtClean="0"/>
              <a:t>N</a:t>
            </a:r>
            <a:r>
              <a:rPr lang="en-US" dirty="0" smtClean="0"/>
              <a:t> </a:t>
            </a:r>
            <a:r>
              <a:rPr lang="en-US" dirty="0"/>
              <a:t>servers, can take </a:t>
            </a:r>
            <a:r>
              <a:rPr lang="en-US" i="1" dirty="0" smtClean="0"/>
              <a:t>O</a:t>
            </a:r>
            <a:r>
              <a:rPr lang="en-US" dirty="0" smtClean="0"/>
              <a:t>(</a:t>
            </a:r>
            <a:r>
              <a:rPr lang="en-US" i="1" dirty="0" smtClean="0"/>
              <a:t>N</a:t>
            </a:r>
            <a:r>
              <a:rPr lang="en-US" dirty="0" smtClean="0"/>
              <a:t>) </a:t>
            </a:r>
            <a:r>
              <a:rPr lang="en-US" dirty="0"/>
              <a:t>time to respond</a:t>
            </a:r>
          </a:p>
          <a:p>
            <a:pPr lvl="1"/>
            <a:r>
              <a:rPr lang="en-US" dirty="0" smtClean="0"/>
              <a:t>each </a:t>
            </a:r>
            <a:r>
              <a:rPr lang="en-US" dirty="0"/>
              <a:t>server does </a:t>
            </a:r>
            <a:r>
              <a:rPr lang="en-US" dirty="0" smtClean="0"/>
              <a:t>work </a:t>
            </a:r>
            <a:r>
              <a:rPr lang="en-US" dirty="0"/>
              <a:t>for about half the queries</a:t>
            </a:r>
          </a:p>
          <a:p>
            <a:pPr lvl="2"/>
            <a:r>
              <a:rPr lang="en-US" dirty="0" smtClean="0"/>
              <a:t>comparable </a:t>
            </a:r>
            <a:r>
              <a:rPr lang="en-US" dirty="0"/>
              <a:t>query </a:t>
            </a:r>
            <a:r>
              <a:rPr lang="en-US" dirty="0" smtClean="0"/>
              <a:t>load as for a </a:t>
            </a:r>
            <a:r>
              <a:rPr lang="en-US" dirty="0"/>
              <a:t>single server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50" grpId="0" animBg="1"/>
      <p:bldP spid="51" grpId="0" animBg="1"/>
      <p:bldP spid="52" grpId="0" animBg="1"/>
      <p:bldP spid="53" grpId="0" animBg="1"/>
      <p:bldP spid="54" grpId="0" animBg="1"/>
      <p:bldP spid="55" grpId="0" animBg="1"/>
      <p:bldP spid="62" grpId="0"/>
      <p:bldP spid="63" grpId="0"/>
      <p:bldP spid="64" grpId="0"/>
      <p:bldP spid="65" grpId="0"/>
      <p:bldP spid="66" grpId="0"/>
      <p:bldP spid="6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Improving Circular DHT</a:t>
            </a:r>
            <a:endParaRPr lang="en-US" dirty="0"/>
          </a:p>
        </p:txBody>
      </p:sp>
      <p:sp>
        <p:nvSpPr>
          <p:cNvPr id="3" name="Content Placeholder 2"/>
          <p:cNvSpPr>
            <a:spLocks noGrp="1"/>
          </p:cNvSpPr>
          <p:nvPr>
            <p:ph idx="1"/>
          </p:nvPr>
        </p:nvSpPr>
        <p:spPr>
          <a:xfrm>
            <a:off x="1713" y="1892073"/>
            <a:ext cx="10044112" cy="5867500"/>
          </a:xfrm>
        </p:spPr>
        <p:txBody>
          <a:bodyPr/>
          <a:lstStyle/>
          <a:p>
            <a:r>
              <a:rPr lang="en-US" dirty="0" smtClean="0"/>
              <a:t>Performance can improve dramatically if each server stores IP addresses for multiple servers (finger table)</a:t>
            </a:r>
          </a:p>
          <a:p>
            <a:pPr lvl="1"/>
            <a:r>
              <a:rPr lang="en-US" dirty="0" smtClean="0"/>
              <a:t>if each server knows addresses of </a:t>
            </a:r>
            <a:r>
              <a:rPr lang="en-US" i="1" dirty="0" smtClean="0"/>
              <a:t>all</a:t>
            </a:r>
            <a:r>
              <a:rPr lang="en-US" dirty="0" smtClean="0"/>
              <a:t> other servers, at most two servers are involved in responding to any query</a:t>
            </a:r>
          </a:p>
          <a:p>
            <a:pPr lvl="2"/>
            <a:r>
              <a:rPr lang="en-US" i="1" dirty="0" smtClean="0"/>
              <a:t>N</a:t>
            </a:r>
            <a:r>
              <a:rPr lang="en-US" dirty="0" smtClean="0"/>
              <a:t> servers DHT can process about </a:t>
            </a:r>
            <a:r>
              <a:rPr lang="en-US" i="1" dirty="0" smtClean="0"/>
              <a:t>N</a:t>
            </a:r>
            <a:r>
              <a:rPr lang="en-US" dirty="0" smtClean="0"/>
              <a:t>/2 times as many queries as a single server</a:t>
            </a:r>
          </a:p>
          <a:p>
            <a:pPr lvl="2"/>
            <a:r>
              <a:rPr lang="en-US" dirty="0" smtClean="0"/>
              <a:t>reasonable if</a:t>
            </a:r>
            <a:r>
              <a:rPr lang="en-US" i="1" dirty="0" smtClean="0"/>
              <a:t> N</a:t>
            </a:r>
            <a:r>
              <a:rPr lang="en-US" dirty="0" smtClean="0"/>
              <a:t> is not too large and servers are reasonably stable</a:t>
            </a:r>
          </a:p>
          <a:p>
            <a:pPr lvl="1"/>
            <a:r>
              <a:rPr lang="en-US" dirty="0" smtClean="0"/>
              <a:t>alternatively, use </a:t>
            </a:r>
            <a:r>
              <a:rPr lang="en-US" dirty="0" err="1" smtClean="0"/>
              <a:t>lg</a:t>
            </a:r>
            <a:r>
              <a:rPr lang="en-US" dirty="0" smtClean="0"/>
              <a:t> </a:t>
            </a:r>
            <a:r>
              <a:rPr lang="en-US" i="1" dirty="0" smtClean="0"/>
              <a:t>N</a:t>
            </a:r>
            <a:r>
              <a:rPr lang="en-US" dirty="0" smtClean="0"/>
              <a:t> </a:t>
            </a:r>
            <a:r>
              <a:rPr lang="en-US" dirty="0"/>
              <a:t>(=</a:t>
            </a:r>
            <a:r>
              <a:rPr lang="en-US" dirty="0" smtClean="0"/>
              <a:t>log</a:t>
            </a:r>
            <a:r>
              <a:rPr lang="en-US" baseline="-25000" dirty="0" smtClean="0"/>
              <a:t>2</a:t>
            </a:r>
            <a:r>
              <a:rPr lang="en-US" i="1" dirty="0" smtClean="0"/>
              <a:t>N</a:t>
            </a:r>
            <a:r>
              <a:rPr lang="en-US" dirty="0" smtClean="0"/>
              <a:t>) </a:t>
            </a:r>
            <a:r>
              <a:rPr lang="en-US" dirty="0"/>
              <a:t>shortcuts</a:t>
            </a:r>
            <a:endParaRPr lang="en-US" dirty="0" smtClean="0"/>
          </a:p>
          <a:p>
            <a:pPr lvl="2"/>
            <a:r>
              <a:rPr lang="en-US" dirty="0" smtClean="0"/>
              <a:t>each server stores addresses of servers 1, 2, 4, 8,... hops away</a:t>
            </a:r>
          </a:p>
          <a:p>
            <a:pPr lvl="2"/>
            <a:r>
              <a:rPr lang="en-US" dirty="0" smtClean="0"/>
              <a:t>when forwarding query, send directly to “nearest known server”</a:t>
            </a:r>
          </a:p>
          <a:p>
            <a:pPr lvl="2"/>
            <a:r>
              <a:rPr lang="en-US" dirty="0" smtClean="0"/>
              <a:t>each hop reduces circular distance to destination by at least a factor of 2 – implies at most </a:t>
            </a:r>
            <a:r>
              <a:rPr lang="en-US" dirty="0" err="1" smtClean="0"/>
              <a:t>lg</a:t>
            </a:r>
            <a:r>
              <a:rPr lang="en-US" dirty="0" smtClean="0"/>
              <a:t> </a:t>
            </a:r>
            <a:r>
              <a:rPr lang="en-US" i="1" dirty="0" smtClean="0"/>
              <a:t>N</a:t>
            </a:r>
            <a:r>
              <a:rPr lang="en-US" dirty="0" smtClean="0"/>
              <a:t> hops</a:t>
            </a:r>
          </a:p>
          <a:p>
            <a:r>
              <a:rPr lang="en-US" dirty="0" smtClean="0"/>
              <a:t>Further improvements are also possible by caching addresses of servers seen in response to queries</a:t>
            </a:r>
          </a:p>
          <a:p>
            <a:pPr marL="511175" lvl="1" indent="0">
              <a:buNone/>
            </a:pPr>
            <a:endParaRPr lang="en-US" dirty="0"/>
          </a:p>
        </p:txBody>
      </p:sp>
      <p:sp>
        <p:nvSpPr>
          <p:cNvPr id="4" name="Slide Number Placeholder 3"/>
          <p:cNvSpPr>
            <a:spLocks noGrp="1"/>
          </p:cNvSpPr>
          <p:nvPr>
            <p:ph type="sldNum" sz="quarter" idx="10"/>
          </p:nvPr>
        </p:nvSpPr>
        <p:spPr/>
        <p:txBody>
          <a:bodyPr/>
          <a:lstStyle/>
          <a:p>
            <a:fld id="{26AEC085-82DF-CA45-B264-9F77D94B971E}"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and Removing Servers</a:t>
            </a:r>
            <a:endParaRPr lang="en-US" dirty="0"/>
          </a:p>
        </p:txBody>
      </p:sp>
      <p:sp>
        <p:nvSpPr>
          <p:cNvPr id="3" name="Content Placeholder 2"/>
          <p:cNvSpPr>
            <a:spLocks noGrp="1"/>
          </p:cNvSpPr>
          <p:nvPr>
            <p:ph idx="1"/>
          </p:nvPr>
        </p:nvSpPr>
        <p:spPr>
          <a:xfrm>
            <a:off x="14288" y="1879113"/>
            <a:ext cx="10044112" cy="5893288"/>
          </a:xfrm>
        </p:spPr>
        <p:txBody>
          <a:bodyPr>
            <a:normAutofit fontScale="92500"/>
          </a:bodyPr>
          <a:lstStyle/>
          <a:p>
            <a:r>
              <a:rPr lang="en-US" dirty="0" smtClean="0"/>
              <a:t>In some DHT applications, servers come and go frequently</a:t>
            </a:r>
          </a:p>
          <a:p>
            <a:pPr lvl="1"/>
            <a:r>
              <a:rPr lang="en-US" dirty="0" smtClean="0"/>
              <a:t>even in more stable applications, servers may crash or be taken out of service for maintenance</a:t>
            </a:r>
          </a:p>
          <a:p>
            <a:r>
              <a:rPr lang="en-US" dirty="0" smtClean="0"/>
              <a:t>To maintain routing information, must adjust successor information</a:t>
            </a:r>
          </a:p>
          <a:p>
            <a:pPr lvl="1"/>
            <a:r>
              <a:rPr lang="en-US" dirty="0" smtClean="0"/>
              <a:t>requires some redundancy: each server tracks </a:t>
            </a:r>
            <a:r>
              <a:rPr lang="en-US" i="1" dirty="0" smtClean="0"/>
              <a:t>suc</a:t>
            </a:r>
            <a:r>
              <a:rPr lang="en-US" baseline="-25000" dirty="0" smtClean="0"/>
              <a:t>1</a:t>
            </a:r>
            <a:r>
              <a:rPr lang="en-US" dirty="0" smtClean="0"/>
              <a:t>, </a:t>
            </a:r>
            <a:r>
              <a:rPr lang="en-US" i="1" dirty="0" smtClean="0"/>
              <a:t>suc</a:t>
            </a:r>
            <a:r>
              <a:rPr lang="en-US" baseline="-25000" dirty="0" smtClean="0"/>
              <a:t>2</a:t>
            </a:r>
            <a:endParaRPr lang="en-US" dirty="0" smtClean="0"/>
          </a:p>
          <a:p>
            <a:pPr lvl="2"/>
            <a:r>
              <a:rPr lang="en-US" dirty="0" smtClean="0"/>
              <a:t>servers send “are you there” messages to </a:t>
            </a:r>
            <a:r>
              <a:rPr lang="en-US" i="1" dirty="0" smtClean="0"/>
              <a:t>suc</a:t>
            </a:r>
            <a:r>
              <a:rPr lang="en-US" baseline="-25000" dirty="0" smtClean="0"/>
              <a:t>1</a:t>
            </a:r>
            <a:r>
              <a:rPr lang="en-US" dirty="0" smtClean="0"/>
              <a:t>, </a:t>
            </a:r>
            <a:r>
              <a:rPr lang="en-US" i="1" dirty="0" smtClean="0"/>
              <a:t>suc</a:t>
            </a:r>
            <a:r>
              <a:rPr lang="en-US" baseline="-25000" dirty="0" smtClean="0"/>
              <a:t>2</a:t>
            </a:r>
            <a:r>
              <a:rPr lang="en-US" dirty="0" smtClean="0"/>
              <a:t> periodically to detect departures</a:t>
            </a:r>
          </a:p>
          <a:p>
            <a:pPr lvl="2"/>
            <a:r>
              <a:rPr lang="en-US" dirty="0" smtClean="0"/>
              <a:t>Note that </a:t>
            </a:r>
            <a:r>
              <a:rPr lang="en-US" dirty="0" err="1" smtClean="0"/>
              <a:t>recevied</a:t>
            </a:r>
            <a:r>
              <a:rPr lang="en-US" dirty="0" smtClean="0"/>
              <a:t> “are you there” messages also give a node the identity of its two predecessors</a:t>
            </a:r>
          </a:p>
          <a:p>
            <a:pPr lvl="1"/>
            <a:r>
              <a:rPr lang="en-US" dirty="0" smtClean="0"/>
              <a:t>suppose server </a:t>
            </a:r>
            <a:r>
              <a:rPr lang="en-US" i="1" dirty="0" smtClean="0"/>
              <a:t>x</a:t>
            </a:r>
            <a:r>
              <a:rPr lang="en-US" dirty="0" smtClean="0"/>
              <a:t>, having predecessors </a:t>
            </a:r>
            <a:r>
              <a:rPr lang="en-US" i="1" dirty="0" smtClean="0"/>
              <a:t>p</a:t>
            </a:r>
            <a:r>
              <a:rPr lang="en-US" baseline="-25000" dirty="0" smtClean="0"/>
              <a:t>1</a:t>
            </a:r>
            <a:r>
              <a:rPr lang="en-US" dirty="0" smtClean="0"/>
              <a:t> and </a:t>
            </a:r>
            <a:r>
              <a:rPr lang="en-US" i="1" dirty="0" smtClean="0"/>
              <a:t>p</a:t>
            </a:r>
            <a:r>
              <a:rPr lang="en-US" baseline="-25000" dirty="0" smtClean="0"/>
              <a:t>2</a:t>
            </a:r>
            <a:r>
              <a:rPr lang="en-US" dirty="0" smtClean="0"/>
              <a:t> leaves</a:t>
            </a:r>
          </a:p>
          <a:p>
            <a:pPr lvl="2"/>
            <a:r>
              <a:rPr lang="en-US" i="1" dirty="0" smtClean="0"/>
              <a:t>p</a:t>
            </a:r>
            <a:r>
              <a:rPr lang="en-US" baseline="-25000" dirty="0" smtClean="0"/>
              <a:t>1</a:t>
            </a:r>
            <a:r>
              <a:rPr lang="en-US" dirty="0" smtClean="0"/>
              <a:t> obtains information about new </a:t>
            </a:r>
            <a:r>
              <a:rPr lang="en-US" i="1" dirty="0" smtClean="0"/>
              <a:t>suc</a:t>
            </a:r>
            <a:r>
              <a:rPr lang="en-US" baseline="-25000" dirty="0" smtClean="0"/>
              <a:t>2</a:t>
            </a:r>
            <a:r>
              <a:rPr lang="en-US" dirty="0" smtClean="0"/>
              <a:t>(</a:t>
            </a:r>
            <a:r>
              <a:rPr lang="en-US" i="1" dirty="0" smtClean="0"/>
              <a:t>p</a:t>
            </a:r>
            <a:r>
              <a:rPr lang="en-US" baseline="-25000" dirty="0" smtClean="0"/>
              <a:t>1</a:t>
            </a:r>
            <a:r>
              <a:rPr lang="en-US" dirty="0" smtClean="0"/>
              <a:t>) from (old) </a:t>
            </a:r>
            <a:r>
              <a:rPr lang="en-US" i="1" dirty="0" smtClean="0"/>
              <a:t>suc</a:t>
            </a:r>
            <a:r>
              <a:rPr lang="en-US" baseline="-25000" dirty="0" smtClean="0"/>
              <a:t>2</a:t>
            </a:r>
            <a:r>
              <a:rPr lang="en-US" dirty="0" smtClean="0"/>
              <a:t>(</a:t>
            </a:r>
            <a:r>
              <a:rPr lang="en-US" i="1" dirty="0" smtClean="0"/>
              <a:t>p</a:t>
            </a:r>
            <a:r>
              <a:rPr lang="en-US" baseline="-25000" dirty="0" smtClean="0"/>
              <a:t>1</a:t>
            </a:r>
            <a:r>
              <a:rPr lang="en-US" dirty="0" smtClean="0"/>
              <a:t>) and </a:t>
            </a:r>
            <a:r>
              <a:rPr lang="en-US" i="1" dirty="0" smtClean="0"/>
              <a:t>p</a:t>
            </a:r>
            <a:r>
              <a:rPr lang="en-US" baseline="-25000" dirty="0" smtClean="0"/>
              <a:t>2</a:t>
            </a:r>
            <a:r>
              <a:rPr lang="en-US" dirty="0" smtClean="0"/>
              <a:t> obtains information about new </a:t>
            </a:r>
            <a:r>
              <a:rPr lang="en-US" i="1" dirty="0" smtClean="0"/>
              <a:t>suc</a:t>
            </a:r>
            <a:r>
              <a:rPr lang="en-US" baseline="-25000" dirty="0" smtClean="0"/>
              <a:t>2</a:t>
            </a:r>
            <a:r>
              <a:rPr lang="en-US" dirty="0" smtClean="0"/>
              <a:t>(</a:t>
            </a:r>
            <a:r>
              <a:rPr lang="en-US" i="1" dirty="0" smtClean="0"/>
              <a:t>p</a:t>
            </a:r>
            <a:r>
              <a:rPr lang="en-US" baseline="-25000" dirty="0" smtClean="0"/>
              <a:t>2</a:t>
            </a:r>
            <a:r>
              <a:rPr lang="en-US" dirty="0" smtClean="0"/>
              <a:t>) from </a:t>
            </a:r>
            <a:r>
              <a:rPr lang="en-US" i="1" dirty="0" smtClean="0"/>
              <a:t>p</a:t>
            </a:r>
            <a:r>
              <a:rPr lang="en-US" baseline="-25000" dirty="0" smtClean="0"/>
              <a:t>1</a:t>
            </a:r>
            <a:r>
              <a:rPr lang="en-US" dirty="0" smtClean="0"/>
              <a:t>, i.e., old </a:t>
            </a:r>
            <a:r>
              <a:rPr lang="en-US" i="1" dirty="0"/>
              <a:t>suc</a:t>
            </a:r>
            <a:r>
              <a:rPr lang="en-US" baseline="-25000" dirty="0"/>
              <a:t>2</a:t>
            </a:r>
            <a:r>
              <a:rPr lang="en-US" dirty="0"/>
              <a:t>(</a:t>
            </a:r>
            <a:r>
              <a:rPr lang="en-US" i="1" dirty="0"/>
              <a:t>p</a:t>
            </a:r>
            <a:r>
              <a:rPr lang="en-US" baseline="-25000" dirty="0"/>
              <a:t>1</a:t>
            </a:r>
            <a:r>
              <a:rPr lang="en-US" dirty="0"/>
              <a:t>)</a:t>
            </a:r>
            <a:endParaRPr lang="en-US" baseline="-25000" dirty="0" smtClean="0"/>
          </a:p>
          <a:p>
            <a:pPr lvl="1"/>
            <a:r>
              <a:rPr lang="en-US" dirty="0" smtClean="0"/>
              <a:t>to insert server </a:t>
            </a:r>
            <a:r>
              <a:rPr lang="en-US" i="1" dirty="0" smtClean="0"/>
              <a:t>x</a:t>
            </a:r>
            <a:r>
              <a:rPr lang="en-US" dirty="0" smtClean="0"/>
              <a:t> following </a:t>
            </a:r>
            <a:r>
              <a:rPr lang="en-US" i="1" dirty="0" smtClean="0"/>
              <a:t>p</a:t>
            </a:r>
            <a:r>
              <a:rPr lang="en-US" baseline="-25000" dirty="0" smtClean="0"/>
              <a:t>1</a:t>
            </a:r>
            <a:r>
              <a:rPr lang="en-US" dirty="0" smtClean="0"/>
              <a:t> (with predecessor </a:t>
            </a:r>
            <a:r>
              <a:rPr lang="en-US" i="1" dirty="0" smtClean="0"/>
              <a:t>p</a:t>
            </a:r>
            <a:r>
              <a:rPr lang="en-US" baseline="-25000" dirty="0" smtClean="0"/>
              <a:t>2</a:t>
            </a:r>
            <a:r>
              <a:rPr lang="en-US" dirty="0" smtClean="0"/>
              <a:t>)</a:t>
            </a:r>
          </a:p>
          <a:p>
            <a:pPr lvl="2"/>
            <a:r>
              <a:rPr lang="en-US" i="1" dirty="0" smtClean="0"/>
              <a:t>x </a:t>
            </a:r>
            <a:r>
              <a:rPr lang="en-US" dirty="0" smtClean="0"/>
              <a:t>sends a query to find out who will be its predecessor and successor</a:t>
            </a:r>
            <a:endParaRPr lang="en-US" i="1" dirty="0" smtClean="0"/>
          </a:p>
          <a:p>
            <a:pPr lvl="2"/>
            <a:r>
              <a:rPr lang="en-US" i="1" dirty="0" smtClean="0"/>
              <a:t>p</a:t>
            </a:r>
            <a:r>
              <a:rPr lang="en-US" baseline="-25000" dirty="0" smtClean="0"/>
              <a:t>1</a:t>
            </a:r>
            <a:r>
              <a:rPr lang="en-US" dirty="0" smtClean="0"/>
              <a:t> informs </a:t>
            </a:r>
            <a:r>
              <a:rPr lang="en-US" i="1" dirty="0" smtClean="0"/>
              <a:t>x</a:t>
            </a:r>
            <a:r>
              <a:rPr lang="en-US" dirty="0" smtClean="0"/>
              <a:t> about </a:t>
            </a:r>
            <a:r>
              <a:rPr lang="en-US" i="1" dirty="0" smtClean="0"/>
              <a:t>suc</a:t>
            </a:r>
            <a:r>
              <a:rPr lang="en-US" baseline="-25000" dirty="0" smtClean="0"/>
              <a:t>1</a:t>
            </a:r>
            <a:r>
              <a:rPr lang="en-US" dirty="0" smtClean="0"/>
              <a:t>(</a:t>
            </a:r>
            <a:r>
              <a:rPr lang="en-US" i="1" dirty="0" smtClean="0"/>
              <a:t>p</a:t>
            </a:r>
            <a:r>
              <a:rPr lang="en-US" baseline="-25000" dirty="0" smtClean="0"/>
              <a:t>1</a:t>
            </a:r>
            <a:r>
              <a:rPr lang="en-US" dirty="0" smtClean="0"/>
              <a:t>) and </a:t>
            </a:r>
            <a:r>
              <a:rPr lang="en-US" i="1" dirty="0" smtClean="0"/>
              <a:t>suc</a:t>
            </a:r>
            <a:r>
              <a:rPr lang="en-US" cap="small" baseline="-25000" dirty="0" smtClean="0"/>
              <a:t>2</a:t>
            </a:r>
            <a:r>
              <a:rPr lang="en-US" dirty="0" smtClean="0"/>
              <a:t>(</a:t>
            </a:r>
            <a:r>
              <a:rPr lang="en-US" i="1" dirty="0" smtClean="0"/>
              <a:t>p</a:t>
            </a:r>
            <a:r>
              <a:rPr lang="en-US" baseline="-25000" dirty="0" smtClean="0"/>
              <a:t>1</a:t>
            </a:r>
            <a:r>
              <a:rPr lang="en-US" dirty="0" smtClean="0"/>
              <a:t>); </a:t>
            </a:r>
            <a:r>
              <a:rPr lang="en-US" i="1" dirty="0" smtClean="0"/>
              <a:t>p</a:t>
            </a:r>
            <a:r>
              <a:rPr lang="en-US" baseline="-25000" dirty="0" smtClean="0"/>
              <a:t>1</a:t>
            </a:r>
            <a:r>
              <a:rPr lang="en-US" dirty="0" smtClean="0"/>
              <a:t> informs </a:t>
            </a:r>
            <a:r>
              <a:rPr lang="en-US" i="1" dirty="0" smtClean="0"/>
              <a:t>p</a:t>
            </a:r>
            <a:r>
              <a:rPr lang="en-US" baseline="-25000" dirty="0" smtClean="0"/>
              <a:t>2</a:t>
            </a:r>
            <a:r>
              <a:rPr lang="en-US" dirty="0" smtClean="0"/>
              <a:t> about </a:t>
            </a:r>
            <a:r>
              <a:rPr lang="en-US" i="1" dirty="0" smtClean="0"/>
              <a:t>x</a:t>
            </a:r>
            <a:endParaRPr lang="en-US" dirty="0" smtClean="0"/>
          </a:p>
          <a:p>
            <a:endParaRPr lang="en-US" dirty="0"/>
          </a:p>
        </p:txBody>
      </p:sp>
      <p:sp>
        <p:nvSpPr>
          <p:cNvPr id="4" name="Slide Number Placeholder 3"/>
          <p:cNvSpPr>
            <a:spLocks noGrp="1"/>
          </p:cNvSpPr>
          <p:nvPr>
            <p:ph type="sldNum" sz="quarter" idx="10"/>
          </p:nvPr>
        </p:nvSpPr>
        <p:spPr/>
        <p:txBody>
          <a:bodyPr/>
          <a:lstStyle/>
          <a:p>
            <a:fld id="{26AEC085-82DF-CA45-B264-9F77D94B971E}"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Deletion &amp; Addition Expanded</a:t>
            </a:r>
            <a:endParaRPr lang="en-US" dirty="0"/>
          </a:p>
        </p:txBody>
      </p:sp>
      <p:sp>
        <p:nvSpPr>
          <p:cNvPr id="8" name="Content Placeholder 7"/>
          <p:cNvSpPr>
            <a:spLocks noGrp="1"/>
          </p:cNvSpPr>
          <p:nvPr>
            <p:ph idx="1"/>
          </p:nvPr>
        </p:nvSpPr>
        <p:spPr>
          <a:xfrm>
            <a:off x="294704" y="2107883"/>
            <a:ext cx="5642800" cy="5664517"/>
          </a:xfrm>
        </p:spPr>
        <p:txBody>
          <a:bodyPr>
            <a:normAutofit fontScale="92500" lnSpcReduction="10000"/>
          </a:bodyPr>
          <a:lstStyle/>
          <a:p>
            <a:pPr>
              <a:lnSpc>
                <a:spcPct val="110000"/>
              </a:lnSpc>
            </a:pPr>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suc</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x = suc</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x = suc</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s</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suc</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s</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suc</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(s</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a:t>
            </a:r>
          </a:p>
          <a:p>
            <a:pPr lvl="1">
              <a:lnSpc>
                <a:spcPct val="110000"/>
              </a:lnSpc>
            </a:pPr>
            <a:r>
              <a:rPr lang="en-US" dirty="0" smtClean="0">
                <a:latin typeface="Times New Roman" pitchFamily="18" charset="0"/>
                <a:cs typeface="Times New Roman" pitchFamily="18" charset="0"/>
              </a:rPr>
              <a:t>When x disappears “are you there” messages from p</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and p</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time out</a:t>
            </a:r>
          </a:p>
          <a:p>
            <a:pPr lvl="1">
              <a:lnSpc>
                <a:spcPct val="110000"/>
              </a:lnSpc>
            </a:pPr>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sets new_suc</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old_suc</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s</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and asks s</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about s</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to set new_suc</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s</a:t>
            </a:r>
            <a:r>
              <a:rPr lang="en-US" baseline="-25000" dirty="0" smtClean="0">
                <a:latin typeface="Times New Roman" pitchFamily="18" charset="0"/>
                <a:cs typeface="Times New Roman" pitchFamily="18" charset="0"/>
              </a:rPr>
              <a:t>2</a:t>
            </a:r>
          </a:p>
          <a:p>
            <a:pPr lvl="1">
              <a:lnSpc>
                <a:spcPct val="110000"/>
              </a:lnSpc>
            </a:pPr>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asks p</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about new_suc</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s</a:t>
            </a:r>
            <a:r>
              <a:rPr lang="en-US" baseline="-25000" dirty="0" smtClean="0">
                <a:latin typeface="Times New Roman" pitchFamily="18" charset="0"/>
                <a:cs typeface="Times New Roman" pitchFamily="18" charset="0"/>
              </a:rPr>
              <a:t>1</a:t>
            </a:r>
          </a:p>
          <a:p>
            <a:pPr>
              <a:lnSpc>
                <a:spcPct val="110000"/>
              </a:lnSpc>
            </a:pPr>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suc</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s</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suc</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s</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suc</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s</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suc</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a:t>
            </a:r>
          </a:p>
          <a:p>
            <a:pPr lvl="1">
              <a:lnSpc>
                <a:spcPct val="110000"/>
              </a:lnSpc>
            </a:pPr>
            <a:r>
              <a:rPr lang="en-US" dirty="0" smtClean="0">
                <a:latin typeface="Times New Roman" pitchFamily="18" charset="0"/>
                <a:cs typeface="Times New Roman" pitchFamily="18" charset="0"/>
              </a:rPr>
              <a:t>x learns about p</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and s</a:t>
            </a:r>
            <a:r>
              <a:rPr lang="en-US" baseline="-25000" dirty="0" smtClean="0">
                <a:latin typeface="Times New Roman" pitchFamily="18" charset="0"/>
                <a:cs typeface="Times New Roman" pitchFamily="18" charset="0"/>
              </a:rPr>
              <a:t>1</a:t>
            </a:r>
          </a:p>
          <a:p>
            <a:pPr lvl="1">
              <a:lnSpc>
                <a:spcPct val="110000"/>
              </a:lnSpc>
            </a:pPr>
            <a:r>
              <a:rPr lang="en-US" dirty="0" smtClean="0">
                <a:latin typeface="Times New Roman" pitchFamily="18" charset="0"/>
                <a:cs typeface="Times New Roman" pitchFamily="18" charset="0"/>
              </a:rPr>
              <a:t>x notifies p</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to set x = suc</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sets s</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suc</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(x), and asks s</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about suc</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(s</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i.e., </a:t>
            </a:r>
            <a:r>
              <a:rPr lang="en-US" dirty="0" smtClean="0">
                <a:latin typeface="Times New Roman" pitchFamily="18" charset="0"/>
                <a:cs typeface="Times New Roman" pitchFamily="18" charset="0"/>
              </a:rPr>
              <a:t>s</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to set s</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suc</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(x)</a:t>
            </a:r>
            <a:endParaRPr lang="en-US" baseline="-25000" dirty="0" smtClean="0">
              <a:latin typeface="Times New Roman" pitchFamily="18" charset="0"/>
              <a:cs typeface="Times New Roman" pitchFamily="18" charset="0"/>
            </a:endParaRPr>
          </a:p>
          <a:p>
            <a:pPr lvl="1">
              <a:lnSpc>
                <a:spcPct val="110000"/>
              </a:lnSpc>
            </a:pPr>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sets x = suc</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and new_suc</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old_suc</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s</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and notifies p</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to set x = suc</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a:t>
            </a:r>
          </a:p>
          <a:p>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26AEC085-82DF-CA45-B264-9F77D94B971E}" type="slidenum">
              <a:rPr lang="en-US" smtClean="0"/>
              <a:pPr/>
              <a:t>13</a:t>
            </a:fld>
            <a:endParaRPr lang="en-US"/>
          </a:p>
        </p:txBody>
      </p:sp>
      <p:grpSp>
        <p:nvGrpSpPr>
          <p:cNvPr id="21" name="Group 20"/>
          <p:cNvGrpSpPr/>
          <p:nvPr/>
        </p:nvGrpSpPr>
        <p:grpSpPr>
          <a:xfrm>
            <a:off x="5791200" y="2578608"/>
            <a:ext cx="4145280" cy="627888"/>
            <a:chOff x="4828032" y="1944624"/>
            <a:chExt cx="4145280" cy="627888"/>
          </a:xfrm>
        </p:grpSpPr>
        <p:cxnSp>
          <p:nvCxnSpPr>
            <p:cNvPr id="6" name="Straight Connector 5"/>
            <p:cNvCxnSpPr/>
            <p:nvPr/>
          </p:nvCxnSpPr>
          <p:spPr bwMode="auto">
            <a:xfrm flipV="1">
              <a:off x="5035296" y="2450592"/>
              <a:ext cx="3840480" cy="1219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Oval 8"/>
            <p:cNvSpPr/>
            <p:nvPr/>
          </p:nvSpPr>
          <p:spPr bwMode="auto">
            <a:xfrm>
              <a:off x="6742176" y="2340864"/>
              <a:ext cx="219456" cy="231648"/>
            </a:xfrm>
            <a:prstGeom prst="ellips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0" name="Oval 9"/>
            <p:cNvSpPr/>
            <p:nvPr/>
          </p:nvSpPr>
          <p:spPr bwMode="auto">
            <a:xfrm>
              <a:off x="5821680" y="2334768"/>
              <a:ext cx="219456" cy="231648"/>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1" name="Oval 10"/>
            <p:cNvSpPr/>
            <p:nvPr/>
          </p:nvSpPr>
          <p:spPr bwMode="auto">
            <a:xfrm>
              <a:off x="4913376" y="2328672"/>
              <a:ext cx="219456" cy="231648"/>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2" name="Oval 11"/>
            <p:cNvSpPr/>
            <p:nvPr/>
          </p:nvSpPr>
          <p:spPr bwMode="auto">
            <a:xfrm>
              <a:off x="7650480" y="2334768"/>
              <a:ext cx="219456" cy="231648"/>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3" name="Oval 12"/>
            <p:cNvSpPr/>
            <p:nvPr/>
          </p:nvSpPr>
          <p:spPr bwMode="auto">
            <a:xfrm>
              <a:off x="8558784" y="2328672"/>
              <a:ext cx="219456" cy="231648"/>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4" name="TextBox 13"/>
            <p:cNvSpPr txBox="1"/>
            <p:nvPr/>
          </p:nvSpPr>
          <p:spPr>
            <a:xfrm>
              <a:off x="6693408" y="1950720"/>
              <a:ext cx="329184" cy="369332"/>
            </a:xfrm>
            <a:prstGeom prst="rect">
              <a:avLst/>
            </a:prstGeom>
            <a:noFill/>
          </p:spPr>
          <p:txBody>
            <a:bodyPr wrap="square" rtlCol="0">
              <a:spAutoFit/>
            </a:bodyPr>
            <a:lstStyle/>
            <a:p>
              <a:pPr algn="l"/>
              <a:r>
                <a:rPr lang="en-US" dirty="0" smtClean="0">
                  <a:latin typeface="Times New Roman" pitchFamily="18" charset="0"/>
                  <a:cs typeface="Times New Roman" pitchFamily="18" charset="0"/>
                </a:rPr>
                <a:t>x</a:t>
              </a:r>
              <a:endParaRPr lang="en-US" dirty="0">
                <a:latin typeface="Times New Roman" pitchFamily="18" charset="0"/>
                <a:cs typeface="Times New Roman" pitchFamily="18" charset="0"/>
              </a:endParaRPr>
            </a:p>
          </p:txBody>
        </p:sp>
        <p:sp>
          <p:nvSpPr>
            <p:cNvPr id="15" name="TextBox 14"/>
            <p:cNvSpPr txBox="1"/>
            <p:nvPr/>
          </p:nvSpPr>
          <p:spPr>
            <a:xfrm>
              <a:off x="5760720" y="1956816"/>
              <a:ext cx="457200" cy="369332"/>
            </a:xfrm>
            <a:prstGeom prst="rect">
              <a:avLst/>
            </a:prstGeom>
            <a:noFill/>
          </p:spPr>
          <p:txBody>
            <a:bodyPr wrap="square" rtlCol="0">
              <a:spAutoFit/>
            </a:bodyPr>
            <a:lstStyle/>
            <a:p>
              <a:pPr algn="l"/>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1</a:t>
              </a:r>
              <a:endParaRPr lang="en-US" baseline="-25000" dirty="0">
                <a:latin typeface="Times New Roman" pitchFamily="18" charset="0"/>
                <a:cs typeface="Times New Roman" pitchFamily="18" charset="0"/>
              </a:endParaRPr>
            </a:p>
          </p:txBody>
        </p:sp>
        <p:sp>
          <p:nvSpPr>
            <p:cNvPr id="16" name="TextBox 15"/>
            <p:cNvSpPr txBox="1"/>
            <p:nvPr/>
          </p:nvSpPr>
          <p:spPr>
            <a:xfrm>
              <a:off x="4828032" y="1962912"/>
              <a:ext cx="457200" cy="369332"/>
            </a:xfrm>
            <a:prstGeom prst="rect">
              <a:avLst/>
            </a:prstGeom>
            <a:noFill/>
          </p:spPr>
          <p:txBody>
            <a:bodyPr wrap="square" rtlCol="0">
              <a:spAutoFit/>
            </a:bodyPr>
            <a:lstStyle/>
            <a:p>
              <a:pPr algn="l"/>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2</a:t>
              </a:r>
              <a:endParaRPr lang="en-US" baseline="-25000" dirty="0">
                <a:latin typeface="Times New Roman" pitchFamily="18" charset="0"/>
                <a:cs typeface="Times New Roman" pitchFamily="18" charset="0"/>
              </a:endParaRPr>
            </a:p>
          </p:txBody>
        </p:sp>
        <p:sp>
          <p:nvSpPr>
            <p:cNvPr id="18" name="TextBox 17"/>
            <p:cNvSpPr txBox="1"/>
            <p:nvPr/>
          </p:nvSpPr>
          <p:spPr>
            <a:xfrm>
              <a:off x="7595616" y="1950720"/>
              <a:ext cx="457200" cy="369332"/>
            </a:xfrm>
            <a:prstGeom prst="rect">
              <a:avLst/>
            </a:prstGeom>
            <a:noFill/>
          </p:spPr>
          <p:txBody>
            <a:bodyPr wrap="square" rtlCol="0">
              <a:spAutoFit/>
            </a:bodyPr>
            <a:lstStyle/>
            <a:p>
              <a:pPr algn="l"/>
              <a:r>
                <a:rPr lang="en-US" dirty="0" smtClean="0">
                  <a:latin typeface="Times New Roman" pitchFamily="18" charset="0"/>
                  <a:cs typeface="Times New Roman" pitchFamily="18" charset="0"/>
                </a:rPr>
                <a:t>s</a:t>
              </a:r>
              <a:r>
                <a:rPr lang="en-US" baseline="-25000" dirty="0" smtClean="0">
                  <a:latin typeface="Times New Roman" pitchFamily="18" charset="0"/>
                  <a:cs typeface="Times New Roman" pitchFamily="18" charset="0"/>
                </a:rPr>
                <a:t>1</a:t>
              </a:r>
              <a:endParaRPr lang="en-US" baseline="-25000" dirty="0">
                <a:latin typeface="Times New Roman" pitchFamily="18" charset="0"/>
                <a:cs typeface="Times New Roman" pitchFamily="18" charset="0"/>
              </a:endParaRPr>
            </a:p>
          </p:txBody>
        </p:sp>
        <p:sp>
          <p:nvSpPr>
            <p:cNvPr id="19" name="TextBox 18"/>
            <p:cNvSpPr txBox="1"/>
            <p:nvPr/>
          </p:nvSpPr>
          <p:spPr>
            <a:xfrm>
              <a:off x="8516112" y="1944624"/>
              <a:ext cx="457200" cy="369332"/>
            </a:xfrm>
            <a:prstGeom prst="rect">
              <a:avLst/>
            </a:prstGeom>
            <a:noFill/>
          </p:spPr>
          <p:txBody>
            <a:bodyPr wrap="square" rtlCol="0">
              <a:spAutoFit/>
            </a:bodyPr>
            <a:lstStyle/>
            <a:p>
              <a:pPr algn="l"/>
              <a:r>
                <a:rPr lang="en-US" dirty="0" smtClean="0">
                  <a:latin typeface="Times New Roman" pitchFamily="18" charset="0"/>
                  <a:cs typeface="Times New Roman" pitchFamily="18" charset="0"/>
                </a:rPr>
                <a:t>s</a:t>
              </a:r>
              <a:r>
                <a:rPr lang="en-US" baseline="-25000" dirty="0" smtClean="0">
                  <a:latin typeface="Times New Roman" pitchFamily="18" charset="0"/>
                  <a:cs typeface="Times New Roman" pitchFamily="18" charset="0"/>
                </a:rPr>
                <a:t>2</a:t>
              </a:r>
              <a:endParaRPr lang="en-US" baseline="-25000" dirty="0">
                <a:latin typeface="Times New Roman" pitchFamily="18" charset="0"/>
                <a:cs typeface="Times New Roman" pitchFamily="18" charset="0"/>
              </a:endParaRPr>
            </a:p>
          </p:txBody>
        </p:sp>
      </p:grpSp>
      <p:grpSp>
        <p:nvGrpSpPr>
          <p:cNvPr id="22" name="Group 21"/>
          <p:cNvGrpSpPr/>
          <p:nvPr/>
        </p:nvGrpSpPr>
        <p:grpSpPr>
          <a:xfrm>
            <a:off x="5809488" y="5303520"/>
            <a:ext cx="4145280" cy="627888"/>
            <a:chOff x="4828032" y="1944624"/>
            <a:chExt cx="4145280" cy="627888"/>
          </a:xfrm>
        </p:grpSpPr>
        <p:cxnSp>
          <p:nvCxnSpPr>
            <p:cNvPr id="23" name="Straight Connector 22"/>
            <p:cNvCxnSpPr/>
            <p:nvPr/>
          </p:nvCxnSpPr>
          <p:spPr bwMode="auto">
            <a:xfrm flipV="1">
              <a:off x="5035296" y="2450592"/>
              <a:ext cx="3840480" cy="1219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4" name="Oval 23"/>
            <p:cNvSpPr/>
            <p:nvPr/>
          </p:nvSpPr>
          <p:spPr bwMode="auto">
            <a:xfrm>
              <a:off x="6742176" y="2340864"/>
              <a:ext cx="219456" cy="231648"/>
            </a:xfrm>
            <a:prstGeom prst="ellipse">
              <a:avLst/>
            </a:prstGeom>
            <a:solidFill>
              <a:srgbClr val="00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5" name="Oval 24"/>
            <p:cNvSpPr/>
            <p:nvPr/>
          </p:nvSpPr>
          <p:spPr bwMode="auto">
            <a:xfrm>
              <a:off x="5821680" y="2334768"/>
              <a:ext cx="219456" cy="231648"/>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6" name="Oval 25"/>
            <p:cNvSpPr/>
            <p:nvPr/>
          </p:nvSpPr>
          <p:spPr bwMode="auto">
            <a:xfrm>
              <a:off x="4913376" y="2328672"/>
              <a:ext cx="219456" cy="231648"/>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7" name="Oval 26"/>
            <p:cNvSpPr/>
            <p:nvPr/>
          </p:nvSpPr>
          <p:spPr bwMode="auto">
            <a:xfrm>
              <a:off x="7650480" y="2334768"/>
              <a:ext cx="219456" cy="231648"/>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8" name="Oval 27"/>
            <p:cNvSpPr/>
            <p:nvPr/>
          </p:nvSpPr>
          <p:spPr bwMode="auto">
            <a:xfrm>
              <a:off x="8558784" y="2328672"/>
              <a:ext cx="219456" cy="231648"/>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9" name="TextBox 28"/>
            <p:cNvSpPr txBox="1"/>
            <p:nvPr/>
          </p:nvSpPr>
          <p:spPr>
            <a:xfrm>
              <a:off x="6693408" y="1950720"/>
              <a:ext cx="329184" cy="369332"/>
            </a:xfrm>
            <a:prstGeom prst="rect">
              <a:avLst/>
            </a:prstGeom>
            <a:noFill/>
          </p:spPr>
          <p:txBody>
            <a:bodyPr wrap="square" rtlCol="0">
              <a:spAutoFit/>
            </a:bodyPr>
            <a:lstStyle/>
            <a:p>
              <a:pPr algn="l"/>
              <a:r>
                <a:rPr lang="en-US" dirty="0" smtClean="0">
                  <a:latin typeface="Times New Roman" pitchFamily="18" charset="0"/>
                  <a:cs typeface="Times New Roman" pitchFamily="18" charset="0"/>
                </a:rPr>
                <a:t>x</a:t>
              </a:r>
              <a:endParaRPr lang="en-US" dirty="0">
                <a:latin typeface="Times New Roman" pitchFamily="18" charset="0"/>
                <a:cs typeface="Times New Roman" pitchFamily="18" charset="0"/>
              </a:endParaRPr>
            </a:p>
          </p:txBody>
        </p:sp>
        <p:sp>
          <p:nvSpPr>
            <p:cNvPr id="30" name="TextBox 29"/>
            <p:cNvSpPr txBox="1"/>
            <p:nvPr/>
          </p:nvSpPr>
          <p:spPr>
            <a:xfrm>
              <a:off x="5760720" y="1956816"/>
              <a:ext cx="457200" cy="369332"/>
            </a:xfrm>
            <a:prstGeom prst="rect">
              <a:avLst/>
            </a:prstGeom>
            <a:noFill/>
          </p:spPr>
          <p:txBody>
            <a:bodyPr wrap="square" rtlCol="0">
              <a:spAutoFit/>
            </a:bodyPr>
            <a:lstStyle/>
            <a:p>
              <a:pPr algn="l"/>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1</a:t>
              </a:r>
              <a:endParaRPr lang="en-US" baseline="-25000" dirty="0">
                <a:latin typeface="Times New Roman" pitchFamily="18" charset="0"/>
                <a:cs typeface="Times New Roman" pitchFamily="18" charset="0"/>
              </a:endParaRPr>
            </a:p>
          </p:txBody>
        </p:sp>
        <p:sp>
          <p:nvSpPr>
            <p:cNvPr id="31" name="TextBox 30"/>
            <p:cNvSpPr txBox="1"/>
            <p:nvPr/>
          </p:nvSpPr>
          <p:spPr>
            <a:xfrm>
              <a:off x="4828032" y="1962912"/>
              <a:ext cx="457200" cy="369332"/>
            </a:xfrm>
            <a:prstGeom prst="rect">
              <a:avLst/>
            </a:prstGeom>
            <a:noFill/>
          </p:spPr>
          <p:txBody>
            <a:bodyPr wrap="square" rtlCol="0">
              <a:spAutoFit/>
            </a:bodyPr>
            <a:lstStyle/>
            <a:p>
              <a:pPr algn="l"/>
              <a:r>
                <a:rPr lang="en-US" dirty="0" smtClean="0">
                  <a:latin typeface="Times New Roman" pitchFamily="18" charset="0"/>
                  <a:cs typeface="Times New Roman" pitchFamily="18" charset="0"/>
                </a:rPr>
                <a:t>p</a:t>
              </a:r>
              <a:r>
                <a:rPr lang="en-US" baseline="-25000" dirty="0" smtClean="0">
                  <a:latin typeface="Times New Roman" pitchFamily="18" charset="0"/>
                  <a:cs typeface="Times New Roman" pitchFamily="18" charset="0"/>
                </a:rPr>
                <a:t>2</a:t>
              </a:r>
              <a:endParaRPr lang="en-US" baseline="-25000" dirty="0">
                <a:latin typeface="Times New Roman" pitchFamily="18" charset="0"/>
                <a:cs typeface="Times New Roman" pitchFamily="18" charset="0"/>
              </a:endParaRPr>
            </a:p>
          </p:txBody>
        </p:sp>
        <p:sp>
          <p:nvSpPr>
            <p:cNvPr id="32" name="TextBox 31"/>
            <p:cNvSpPr txBox="1"/>
            <p:nvPr/>
          </p:nvSpPr>
          <p:spPr>
            <a:xfrm>
              <a:off x="7595616" y="1950720"/>
              <a:ext cx="457200" cy="369332"/>
            </a:xfrm>
            <a:prstGeom prst="rect">
              <a:avLst/>
            </a:prstGeom>
            <a:noFill/>
          </p:spPr>
          <p:txBody>
            <a:bodyPr wrap="square" rtlCol="0">
              <a:spAutoFit/>
            </a:bodyPr>
            <a:lstStyle/>
            <a:p>
              <a:pPr algn="l"/>
              <a:r>
                <a:rPr lang="en-US" dirty="0" smtClean="0">
                  <a:latin typeface="Times New Roman" pitchFamily="18" charset="0"/>
                  <a:cs typeface="Times New Roman" pitchFamily="18" charset="0"/>
                </a:rPr>
                <a:t>s</a:t>
              </a:r>
              <a:r>
                <a:rPr lang="en-US" baseline="-25000" dirty="0" smtClean="0">
                  <a:latin typeface="Times New Roman" pitchFamily="18" charset="0"/>
                  <a:cs typeface="Times New Roman" pitchFamily="18" charset="0"/>
                </a:rPr>
                <a:t>1</a:t>
              </a:r>
              <a:endParaRPr lang="en-US" baseline="-25000" dirty="0">
                <a:latin typeface="Times New Roman" pitchFamily="18" charset="0"/>
                <a:cs typeface="Times New Roman" pitchFamily="18" charset="0"/>
              </a:endParaRPr>
            </a:p>
          </p:txBody>
        </p:sp>
        <p:sp>
          <p:nvSpPr>
            <p:cNvPr id="33" name="TextBox 32"/>
            <p:cNvSpPr txBox="1"/>
            <p:nvPr/>
          </p:nvSpPr>
          <p:spPr>
            <a:xfrm>
              <a:off x="8516112" y="1944624"/>
              <a:ext cx="457200" cy="369332"/>
            </a:xfrm>
            <a:prstGeom prst="rect">
              <a:avLst/>
            </a:prstGeom>
            <a:noFill/>
          </p:spPr>
          <p:txBody>
            <a:bodyPr wrap="square" rtlCol="0">
              <a:spAutoFit/>
            </a:bodyPr>
            <a:lstStyle/>
            <a:p>
              <a:pPr algn="l"/>
              <a:r>
                <a:rPr lang="en-US" dirty="0" smtClean="0">
                  <a:latin typeface="Times New Roman" pitchFamily="18" charset="0"/>
                  <a:cs typeface="Times New Roman" pitchFamily="18" charset="0"/>
                </a:rPr>
                <a:t>s</a:t>
              </a:r>
              <a:r>
                <a:rPr lang="en-US" baseline="-25000" dirty="0" smtClean="0">
                  <a:latin typeface="Times New Roman" pitchFamily="18" charset="0"/>
                  <a:cs typeface="Times New Roman" pitchFamily="18" charset="0"/>
                </a:rPr>
                <a:t>2</a:t>
              </a:r>
              <a:endParaRPr lang="en-US" baseline="-25000" dirty="0">
                <a:latin typeface="Times New Roman" pitchFamily="18" charset="0"/>
                <a:cs typeface="Times New Roman" pitchFamily="18" charset="0"/>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Deletion and Addition - Examples</a:t>
            </a:r>
            <a:endParaRPr lang="en-US" dirty="0"/>
          </a:p>
        </p:txBody>
      </p:sp>
      <p:sp>
        <p:nvSpPr>
          <p:cNvPr id="4" name="Slide Number Placeholder 3"/>
          <p:cNvSpPr>
            <a:spLocks noGrp="1"/>
          </p:cNvSpPr>
          <p:nvPr>
            <p:ph type="sldNum" sz="quarter" idx="10"/>
          </p:nvPr>
        </p:nvSpPr>
        <p:spPr/>
        <p:txBody>
          <a:bodyPr/>
          <a:lstStyle/>
          <a:p>
            <a:fld id="{26AEC085-82DF-CA45-B264-9F77D94B971E}" type="slidenum">
              <a:rPr lang="en-US" smtClean="0"/>
              <a:pPr/>
              <a:t>14</a:t>
            </a:fld>
            <a:endParaRPr lang="en-US"/>
          </a:p>
        </p:txBody>
      </p:sp>
      <p:grpSp>
        <p:nvGrpSpPr>
          <p:cNvPr id="5" name="Group 3"/>
          <p:cNvGrpSpPr>
            <a:grpSpLocks/>
          </p:cNvGrpSpPr>
          <p:nvPr/>
        </p:nvGrpSpPr>
        <p:grpSpPr bwMode="auto">
          <a:xfrm>
            <a:off x="258763" y="4014872"/>
            <a:ext cx="3743325" cy="3659187"/>
            <a:chOff x="163" y="513"/>
            <a:chExt cx="2358" cy="2305"/>
          </a:xfrm>
        </p:grpSpPr>
        <p:sp>
          <p:nvSpPr>
            <p:cNvPr id="6" name="Oval 4"/>
            <p:cNvSpPr>
              <a:spLocks noChangeArrowheads="1"/>
            </p:cNvSpPr>
            <p:nvPr/>
          </p:nvSpPr>
          <p:spPr bwMode="auto">
            <a:xfrm>
              <a:off x="1326" y="2475"/>
              <a:ext cx="60" cy="61"/>
            </a:xfrm>
            <a:prstGeom prst="ellipse">
              <a:avLst/>
            </a:prstGeom>
            <a:solidFill>
              <a:srgbClr val="00CC99"/>
            </a:solidFill>
            <a:ln w="9360" cap="sq">
              <a:solidFill>
                <a:srgbClr val="000000"/>
              </a:solidFill>
              <a:miter lim="800000"/>
              <a:headEnd/>
              <a:tailEnd/>
            </a:ln>
            <a:effectLst/>
          </p:spPr>
          <p:txBody>
            <a:bodyPr wrap="none" anchor="ctr"/>
            <a:lstStyle/>
            <a:p>
              <a:endParaRPr lang="en-US"/>
            </a:p>
          </p:txBody>
        </p:sp>
        <p:sp>
          <p:nvSpPr>
            <p:cNvPr id="7" name="Oval 5"/>
            <p:cNvSpPr>
              <a:spLocks noChangeArrowheads="1"/>
            </p:cNvSpPr>
            <p:nvPr/>
          </p:nvSpPr>
          <p:spPr bwMode="auto">
            <a:xfrm>
              <a:off x="470" y="1278"/>
              <a:ext cx="60" cy="61"/>
            </a:xfrm>
            <a:prstGeom prst="ellipse">
              <a:avLst/>
            </a:prstGeom>
            <a:solidFill>
              <a:srgbClr val="00CC99"/>
            </a:solidFill>
            <a:ln w="9360" cap="sq">
              <a:solidFill>
                <a:srgbClr val="000000"/>
              </a:solidFill>
              <a:miter lim="800000"/>
              <a:headEnd/>
              <a:tailEnd/>
            </a:ln>
            <a:effectLst/>
          </p:spPr>
          <p:txBody>
            <a:bodyPr wrap="none" anchor="ctr"/>
            <a:lstStyle/>
            <a:p>
              <a:endParaRPr lang="en-US"/>
            </a:p>
          </p:txBody>
        </p:sp>
        <p:sp>
          <p:nvSpPr>
            <p:cNvPr id="8" name="Oval 6"/>
            <p:cNvSpPr>
              <a:spLocks noChangeArrowheads="1"/>
            </p:cNvSpPr>
            <p:nvPr/>
          </p:nvSpPr>
          <p:spPr bwMode="auto">
            <a:xfrm>
              <a:off x="486" y="1963"/>
              <a:ext cx="60" cy="61"/>
            </a:xfrm>
            <a:prstGeom prst="ellipse">
              <a:avLst/>
            </a:prstGeom>
            <a:solidFill>
              <a:srgbClr val="00CC99"/>
            </a:solidFill>
            <a:ln w="9360" cap="sq">
              <a:solidFill>
                <a:srgbClr val="000000"/>
              </a:solidFill>
              <a:miter lim="800000"/>
              <a:headEnd/>
              <a:tailEnd/>
            </a:ln>
            <a:effectLst/>
          </p:spPr>
          <p:txBody>
            <a:bodyPr wrap="none" anchor="ctr"/>
            <a:lstStyle/>
            <a:p>
              <a:endParaRPr lang="en-US"/>
            </a:p>
          </p:txBody>
        </p:sp>
        <p:sp>
          <p:nvSpPr>
            <p:cNvPr id="9" name="Oval 7"/>
            <p:cNvSpPr>
              <a:spLocks noChangeArrowheads="1"/>
            </p:cNvSpPr>
            <p:nvPr/>
          </p:nvSpPr>
          <p:spPr bwMode="auto">
            <a:xfrm>
              <a:off x="2079" y="1086"/>
              <a:ext cx="60" cy="61"/>
            </a:xfrm>
            <a:prstGeom prst="ellipse">
              <a:avLst/>
            </a:prstGeom>
            <a:solidFill>
              <a:srgbClr val="00CC99"/>
            </a:solidFill>
            <a:ln w="9360" cap="sq">
              <a:solidFill>
                <a:srgbClr val="000000"/>
              </a:solidFill>
              <a:miter lim="800000"/>
              <a:headEnd/>
              <a:tailEnd/>
            </a:ln>
            <a:effectLst/>
          </p:spPr>
          <p:txBody>
            <a:bodyPr wrap="none" anchor="ctr"/>
            <a:lstStyle/>
            <a:p>
              <a:endParaRPr lang="en-US"/>
            </a:p>
          </p:txBody>
        </p:sp>
        <p:sp>
          <p:nvSpPr>
            <p:cNvPr id="10" name="Oval 8"/>
            <p:cNvSpPr>
              <a:spLocks noChangeArrowheads="1"/>
            </p:cNvSpPr>
            <p:nvPr/>
          </p:nvSpPr>
          <p:spPr bwMode="auto">
            <a:xfrm>
              <a:off x="2264" y="1635"/>
              <a:ext cx="60" cy="61"/>
            </a:xfrm>
            <a:prstGeom prst="ellipse">
              <a:avLst/>
            </a:prstGeom>
            <a:solidFill>
              <a:srgbClr val="00CC99"/>
            </a:solidFill>
            <a:ln w="9360" cap="sq">
              <a:solidFill>
                <a:srgbClr val="000000"/>
              </a:solidFill>
              <a:miter lim="800000"/>
              <a:headEnd/>
              <a:tailEnd/>
            </a:ln>
            <a:effectLst/>
          </p:spPr>
          <p:txBody>
            <a:bodyPr wrap="none" anchor="ctr"/>
            <a:lstStyle/>
            <a:p>
              <a:endParaRPr lang="en-US"/>
            </a:p>
          </p:txBody>
        </p:sp>
        <p:sp>
          <p:nvSpPr>
            <p:cNvPr id="11" name="Oval 9"/>
            <p:cNvSpPr>
              <a:spLocks noChangeArrowheads="1"/>
            </p:cNvSpPr>
            <p:nvPr/>
          </p:nvSpPr>
          <p:spPr bwMode="auto">
            <a:xfrm>
              <a:off x="2089" y="2098"/>
              <a:ext cx="60" cy="61"/>
            </a:xfrm>
            <a:prstGeom prst="ellipse">
              <a:avLst/>
            </a:prstGeom>
            <a:solidFill>
              <a:srgbClr val="00CC99"/>
            </a:solidFill>
            <a:ln w="9360" cap="sq">
              <a:solidFill>
                <a:srgbClr val="000000"/>
              </a:solidFill>
              <a:miter lim="800000"/>
              <a:headEnd/>
              <a:tailEnd/>
            </a:ln>
            <a:effectLst/>
          </p:spPr>
          <p:txBody>
            <a:bodyPr wrap="none" anchor="ctr"/>
            <a:lstStyle/>
            <a:p>
              <a:endParaRPr lang="en-US"/>
            </a:p>
          </p:txBody>
        </p:sp>
        <p:sp>
          <p:nvSpPr>
            <p:cNvPr id="12" name="Oval 10"/>
            <p:cNvSpPr>
              <a:spLocks noChangeArrowheads="1"/>
            </p:cNvSpPr>
            <p:nvPr/>
          </p:nvSpPr>
          <p:spPr bwMode="auto">
            <a:xfrm>
              <a:off x="821" y="2322"/>
              <a:ext cx="60" cy="61"/>
            </a:xfrm>
            <a:prstGeom prst="ellipse">
              <a:avLst/>
            </a:prstGeom>
            <a:solidFill>
              <a:srgbClr val="00CC99"/>
            </a:solidFill>
            <a:ln w="9360" cap="sq">
              <a:solidFill>
                <a:srgbClr val="000000"/>
              </a:solidFill>
              <a:miter lim="800000"/>
              <a:headEnd/>
              <a:tailEnd/>
            </a:ln>
            <a:effectLst/>
          </p:spPr>
          <p:txBody>
            <a:bodyPr wrap="none" anchor="ctr"/>
            <a:lstStyle/>
            <a:p>
              <a:endParaRPr lang="en-US"/>
            </a:p>
          </p:txBody>
        </p:sp>
        <p:sp>
          <p:nvSpPr>
            <p:cNvPr id="13" name="Oval 11"/>
            <p:cNvSpPr>
              <a:spLocks noChangeArrowheads="1"/>
            </p:cNvSpPr>
            <p:nvPr/>
          </p:nvSpPr>
          <p:spPr bwMode="auto">
            <a:xfrm>
              <a:off x="433" y="749"/>
              <a:ext cx="1843" cy="1759"/>
            </a:xfrm>
            <a:prstGeom prst="ellipse">
              <a:avLst/>
            </a:prstGeom>
            <a:noFill/>
            <a:ln w="9360" cap="sq">
              <a:solidFill>
                <a:srgbClr val="000000"/>
              </a:solidFill>
              <a:miter lim="800000"/>
              <a:headEnd/>
              <a:tailEnd/>
            </a:ln>
            <a:effectLst/>
          </p:spPr>
          <p:txBody>
            <a:bodyPr wrap="none" anchor="ctr"/>
            <a:lstStyle/>
            <a:p>
              <a:endParaRPr lang="en-US"/>
            </a:p>
          </p:txBody>
        </p:sp>
        <p:sp>
          <p:nvSpPr>
            <p:cNvPr id="14" name="Text Box 12"/>
            <p:cNvSpPr txBox="1">
              <a:spLocks noChangeArrowheads="1"/>
            </p:cNvSpPr>
            <p:nvPr/>
          </p:nvSpPr>
          <p:spPr bwMode="auto">
            <a:xfrm>
              <a:off x="1390" y="513"/>
              <a:ext cx="219" cy="289"/>
            </a:xfrm>
            <a:prstGeom prst="rect">
              <a:avLst/>
            </a:prstGeom>
            <a:noFill/>
            <a:ln w="9525" cap="flat">
              <a:noFill/>
              <a:round/>
              <a:headEnd/>
              <a:tailEnd/>
            </a:ln>
            <a:effectLst/>
          </p:spPr>
          <p:txBody>
            <a:bodyPr wrap="none" lIns="90000" tIns="46800" rIns="90000" bIns="46800">
              <a:spAutoFit/>
            </a:bodyPr>
            <a:lstStyle/>
            <a:p>
              <a:pPr>
                <a:spcBef>
                  <a:spcPts val="600"/>
                </a:spcBef>
                <a:buClrTx/>
                <a:buSzPct val="85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000000"/>
                  </a:solidFill>
                  <a:cs typeface="Arial" charset="0"/>
                </a:rPr>
                <a:t>1</a:t>
              </a:r>
            </a:p>
          </p:txBody>
        </p:sp>
        <p:sp>
          <p:nvSpPr>
            <p:cNvPr id="15" name="Rectangle 13"/>
            <p:cNvSpPr>
              <a:spLocks noChangeArrowheads="1"/>
            </p:cNvSpPr>
            <p:nvPr/>
          </p:nvSpPr>
          <p:spPr bwMode="auto">
            <a:xfrm>
              <a:off x="2158" y="1041"/>
              <a:ext cx="219" cy="289"/>
            </a:xfrm>
            <a:prstGeom prst="rect">
              <a:avLst/>
            </a:prstGeom>
            <a:noFill/>
            <a:ln w="9525" cap="flat">
              <a:noFill/>
              <a:round/>
              <a:headEnd/>
              <a:tailEnd/>
            </a:ln>
            <a:effectLst/>
          </p:spPr>
          <p:txBody>
            <a:bodyPr wrap="none" lIns="90000" tIns="46800" rIns="90000" bIns="46800">
              <a:spAutoFit/>
            </a:bodyPr>
            <a:lstStyle/>
            <a:p>
              <a:pPr>
                <a:spcBef>
                  <a:spcPts val="600"/>
                </a:spcBef>
                <a:buClrTx/>
                <a:buSzPct val="85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000000"/>
                  </a:solidFill>
                  <a:cs typeface="Arial" charset="0"/>
                </a:rPr>
                <a:t>3</a:t>
              </a:r>
            </a:p>
          </p:txBody>
        </p:sp>
        <p:sp>
          <p:nvSpPr>
            <p:cNvPr id="16" name="Rectangle 14"/>
            <p:cNvSpPr>
              <a:spLocks noChangeArrowheads="1"/>
            </p:cNvSpPr>
            <p:nvPr/>
          </p:nvSpPr>
          <p:spPr bwMode="auto">
            <a:xfrm>
              <a:off x="2302" y="1569"/>
              <a:ext cx="219" cy="289"/>
            </a:xfrm>
            <a:prstGeom prst="rect">
              <a:avLst/>
            </a:prstGeom>
            <a:noFill/>
            <a:ln w="9525" cap="flat">
              <a:noFill/>
              <a:round/>
              <a:headEnd/>
              <a:tailEnd/>
            </a:ln>
            <a:effectLst/>
          </p:spPr>
          <p:txBody>
            <a:bodyPr wrap="none" lIns="90000" tIns="46800" rIns="90000" bIns="46800">
              <a:spAutoFit/>
            </a:bodyPr>
            <a:lstStyle/>
            <a:p>
              <a:pPr>
                <a:spcBef>
                  <a:spcPts val="600"/>
                </a:spcBef>
                <a:buClrTx/>
                <a:buSzPct val="85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000000"/>
                  </a:solidFill>
                  <a:cs typeface="Arial" charset="0"/>
                </a:rPr>
                <a:t>4</a:t>
              </a:r>
            </a:p>
          </p:txBody>
        </p:sp>
        <p:sp>
          <p:nvSpPr>
            <p:cNvPr id="17" name="Rectangle 15"/>
            <p:cNvSpPr>
              <a:spLocks noChangeArrowheads="1"/>
            </p:cNvSpPr>
            <p:nvPr/>
          </p:nvSpPr>
          <p:spPr bwMode="auto">
            <a:xfrm>
              <a:off x="2158" y="2049"/>
              <a:ext cx="219" cy="289"/>
            </a:xfrm>
            <a:prstGeom prst="rect">
              <a:avLst/>
            </a:prstGeom>
            <a:noFill/>
            <a:ln w="9525" cap="flat">
              <a:noFill/>
              <a:round/>
              <a:headEnd/>
              <a:tailEnd/>
            </a:ln>
            <a:effectLst/>
          </p:spPr>
          <p:txBody>
            <a:bodyPr wrap="none" lIns="90000" tIns="46800" rIns="90000" bIns="46800">
              <a:spAutoFit/>
            </a:bodyPr>
            <a:lstStyle/>
            <a:p>
              <a:pPr>
                <a:spcBef>
                  <a:spcPts val="600"/>
                </a:spcBef>
                <a:buClrTx/>
                <a:buSzPct val="85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000000"/>
                  </a:solidFill>
                  <a:cs typeface="Arial" charset="0"/>
                </a:rPr>
                <a:t>5</a:t>
              </a:r>
            </a:p>
          </p:txBody>
        </p:sp>
        <p:sp>
          <p:nvSpPr>
            <p:cNvPr id="18" name="Rectangle 16"/>
            <p:cNvSpPr>
              <a:spLocks noChangeArrowheads="1"/>
            </p:cNvSpPr>
            <p:nvPr/>
          </p:nvSpPr>
          <p:spPr bwMode="auto">
            <a:xfrm>
              <a:off x="1294" y="2529"/>
              <a:ext cx="219" cy="289"/>
            </a:xfrm>
            <a:prstGeom prst="rect">
              <a:avLst/>
            </a:prstGeom>
            <a:noFill/>
            <a:ln w="9525" cap="flat">
              <a:noFill/>
              <a:round/>
              <a:headEnd/>
              <a:tailEnd/>
            </a:ln>
            <a:effectLst/>
          </p:spPr>
          <p:txBody>
            <a:bodyPr wrap="none" lIns="90000" tIns="46800" rIns="90000" bIns="46800">
              <a:spAutoFit/>
            </a:bodyPr>
            <a:lstStyle/>
            <a:p>
              <a:pPr>
                <a:spcBef>
                  <a:spcPts val="600"/>
                </a:spcBef>
                <a:buClrTx/>
                <a:buSzPct val="85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000000"/>
                  </a:solidFill>
                  <a:cs typeface="Arial" charset="0"/>
                </a:rPr>
                <a:t>8</a:t>
              </a:r>
            </a:p>
          </p:txBody>
        </p:sp>
        <p:sp>
          <p:nvSpPr>
            <p:cNvPr id="19" name="Rectangle 17"/>
            <p:cNvSpPr>
              <a:spLocks noChangeArrowheads="1"/>
            </p:cNvSpPr>
            <p:nvPr/>
          </p:nvSpPr>
          <p:spPr bwMode="auto">
            <a:xfrm>
              <a:off x="622" y="2385"/>
              <a:ext cx="326" cy="289"/>
            </a:xfrm>
            <a:prstGeom prst="rect">
              <a:avLst/>
            </a:prstGeom>
            <a:noFill/>
            <a:ln w="9525" cap="flat">
              <a:noFill/>
              <a:round/>
              <a:headEnd/>
              <a:tailEnd/>
            </a:ln>
            <a:effectLst/>
          </p:spPr>
          <p:txBody>
            <a:bodyPr wrap="none" lIns="90000" tIns="46800" rIns="90000" bIns="46800">
              <a:spAutoFit/>
            </a:bodyPr>
            <a:lstStyle/>
            <a:p>
              <a:pPr>
                <a:spcBef>
                  <a:spcPts val="600"/>
                </a:spcBef>
                <a:buClrTx/>
                <a:buSzPct val="85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000000"/>
                  </a:solidFill>
                  <a:cs typeface="Arial" charset="0"/>
                </a:rPr>
                <a:t>10</a:t>
              </a:r>
            </a:p>
          </p:txBody>
        </p:sp>
        <p:sp>
          <p:nvSpPr>
            <p:cNvPr id="20" name="Rectangle 18"/>
            <p:cNvSpPr>
              <a:spLocks noChangeArrowheads="1"/>
            </p:cNvSpPr>
            <p:nvPr/>
          </p:nvSpPr>
          <p:spPr bwMode="auto">
            <a:xfrm>
              <a:off x="178" y="1905"/>
              <a:ext cx="326" cy="289"/>
            </a:xfrm>
            <a:prstGeom prst="rect">
              <a:avLst/>
            </a:prstGeom>
            <a:noFill/>
            <a:ln w="9525" cap="flat">
              <a:noFill/>
              <a:round/>
              <a:headEnd/>
              <a:tailEnd/>
            </a:ln>
            <a:effectLst/>
          </p:spPr>
          <p:txBody>
            <a:bodyPr wrap="none" lIns="90000" tIns="46800" rIns="90000" bIns="46800">
              <a:spAutoFit/>
            </a:bodyPr>
            <a:lstStyle/>
            <a:p>
              <a:pPr>
                <a:spcBef>
                  <a:spcPts val="600"/>
                </a:spcBef>
                <a:buClrTx/>
                <a:buSzPct val="85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000000"/>
                  </a:solidFill>
                  <a:cs typeface="Arial" charset="0"/>
                </a:rPr>
                <a:t>12</a:t>
              </a:r>
            </a:p>
          </p:txBody>
        </p:sp>
        <p:sp>
          <p:nvSpPr>
            <p:cNvPr id="21" name="Rectangle 19"/>
            <p:cNvSpPr>
              <a:spLocks noChangeArrowheads="1"/>
            </p:cNvSpPr>
            <p:nvPr/>
          </p:nvSpPr>
          <p:spPr bwMode="auto">
            <a:xfrm>
              <a:off x="163" y="1137"/>
              <a:ext cx="326" cy="289"/>
            </a:xfrm>
            <a:prstGeom prst="rect">
              <a:avLst/>
            </a:prstGeom>
            <a:noFill/>
            <a:ln w="9525" cap="flat">
              <a:noFill/>
              <a:round/>
              <a:headEnd/>
              <a:tailEnd/>
            </a:ln>
            <a:effectLst/>
          </p:spPr>
          <p:txBody>
            <a:bodyPr wrap="none" lIns="90000" tIns="46800" rIns="90000" bIns="46800">
              <a:spAutoFit/>
            </a:bodyPr>
            <a:lstStyle/>
            <a:p>
              <a:pPr>
                <a:spcBef>
                  <a:spcPts val="600"/>
                </a:spcBef>
                <a:buClrTx/>
                <a:buSzPct val="85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000000"/>
                  </a:solidFill>
                  <a:cs typeface="Arial" charset="0"/>
                </a:rPr>
                <a:t>15</a:t>
              </a:r>
            </a:p>
          </p:txBody>
        </p:sp>
        <p:sp>
          <p:nvSpPr>
            <p:cNvPr id="22" name="Oval 20"/>
            <p:cNvSpPr>
              <a:spLocks noChangeArrowheads="1"/>
            </p:cNvSpPr>
            <p:nvPr/>
          </p:nvSpPr>
          <p:spPr bwMode="auto">
            <a:xfrm>
              <a:off x="1401" y="724"/>
              <a:ext cx="60" cy="61"/>
            </a:xfrm>
            <a:prstGeom prst="ellipse">
              <a:avLst/>
            </a:prstGeom>
            <a:solidFill>
              <a:srgbClr val="00CC99"/>
            </a:solidFill>
            <a:ln w="9360" cap="sq">
              <a:solidFill>
                <a:srgbClr val="000000"/>
              </a:solidFill>
              <a:miter lim="800000"/>
              <a:headEnd/>
              <a:tailEnd/>
            </a:ln>
            <a:effectLst/>
          </p:spPr>
          <p:txBody>
            <a:bodyPr wrap="none" anchor="ctr"/>
            <a:lstStyle/>
            <a:p>
              <a:endParaRPr lang="en-US"/>
            </a:p>
          </p:txBody>
        </p:sp>
      </p:grpSp>
      <p:sp>
        <p:nvSpPr>
          <p:cNvPr id="23" name="TextBox 22"/>
          <p:cNvSpPr txBox="1"/>
          <p:nvPr/>
        </p:nvSpPr>
        <p:spPr>
          <a:xfrm>
            <a:off x="315686" y="1730829"/>
            <a:ext cx="3418114" cy="2308324"/>
          </a:xfrm>
          <a:prstGeom prst="rect">
            <a:avLst/>
          </a:prstGeom>
          <a:noFill/>
        </p:spPr>
        <p:txBody>
          <a:bodyPr wrap="square" rtlCol="0">
            <a:spAutoFit/>
          </a:bodyPr>
          <a:lstStyle/>
          <a:p>
            <a:pPr algn="l"/>
            <a:r>
              <a:rPr lang="en-US" dirty="0" smtClean="0">
                <a:latin typeface="+mn-lt"/>
              </a:rPr>
              <a:t>Assume that node 5 leaves</a:t>
            </a:r>
          </a:p>
          <a:p>
            <a:pPr algn="l"/>
            <a:r>
              <a:rPr lang="en-US" dirty="0" smtClean="0">
                <a:latin typeface="+mn-lt"/>
              </a:rPr>
              <a:t>(</a:t>
            </a:r>
            <a:r>
              <a:rPr lang="en-US" i="1" dirty="0" smtClean="0">
                <a:latin typeface="+mn-lt"/>
              </a:rPr>
              <a:t>p</a:t>
            </a:r>
            <a:r>
              <a:rPr lang="en-US" baseline="-25000" dirty="0" smtClean="0">
                <a:latin typeface="+mn-lt"/>
              </a:rPr>
              <a:t>1</a:t>
            </a:r>
            <a:r>
              <a:rPr lang="en-US" dirty="0" smtClean="0">
                <a:latin typeface="+mn-lt"/>
              </a:rPr>
              <a:t>=4, </a:t>
            </a:r>
            <a:r>
              <a:rPr lang="en-US" i="1" dirty="0" smtClean="0">
                <a:latin typeface="+mn-lt"/>
              </a:rPr>
              <a:t>p</a:t>
            </a:r>
            <a:r>
              <a:rPr lang="en-US" baseline="-25000" dirty="0" smtClean="0">
                <a:latin typeface="+mn-lt"/>
              </a:rPr>
              <a:t>2</a:t>
            </a:r>
            <a:r>
              <a:rPr lang="en-US" dirty="0" smtClean="0">
                <a:latin typeface="+mn-lt"/>
              </a:rPr>
              <a:t>=3)</a:t>
            </a:r>
          </a:p>
          <a:p>
            <a:pPr algn="l">
              <a:buFont typeface="Arial" pitchFamily="34" charset="0"/>
              <a:buChar char="•"/>
            </a:pPr>
            <a:r>
              <a:rPr lang="en-US" dirty="0" smtClean="0">
                <a:latin typeface="+mn-lt"/>
              </a:rPr>
              <a:t>  Node 4 learns about its new </a:t>
            </a:r>
            <a:r>
              <a:rPr lang="en-US" i="1" dirty="0" smtClean="0">
                <a:latin typeface="+mn-lt"/>
              </a:rPr>
              <a:t>suc</a:t>
            </a:r>
            <a:r>
              <a:rPr lang="en-US" baseline="-25000" dirty="0" smtClean="0">
                <a:latin typeface="+mn-lt"/>
              </a:rPr>
              <a:t>2</a:t>
            </a:r>
            <a:r>
              <a:rPr lang="en-US" dirty="0" smtClean="0">
                <a:latin typeface="+mn-lt"/>
              </a:rPr>
              <a:t>(4) from node 8 that is now the new </a:t>
            </a:r>
            <a:r>
              <a:rPr lang="en-US" i="1" dirty="0" smtClean="0">
                <a:latin typeface="+mn-lt"/>
              </a:rPr>
              <a:t>suc</a:t>
            </a:r>
            <a:r>
              <a:rPr lang="en-US" baseline="-25000" dirty="0" smtClean="0">
                <a:latin typeface="+mn-lt"/>
              </a:rPr>
              <a:t>1</a:t>
            </a:r>
            <a:r>
              <a:rPr lang="en-US" dirty="0" smtClean="0">
                <a:latin typeface="+mn-lt"/>
              </a:rPr>
              <a:t>(4)</a:t>
            </a:r>
            <a:endParaRPr lang="en-US" baseline="-25000" dirty="0" smtClean="0">
              <a:latin typeface="+mn-lt"/>
            </a:endParaRPr>
          </a:p>
          <a:p>
            <a:pPr algn="l">
              <a:buFont typeface="Arial" pitchFamily="34" charset="0"/>
              <a:buChar char="•"/>
            </a:pPr>
            <a:r>
              <a:rPr lang="en-US" dirty="0" smtClean="0">
                <a:latin typeface="+mn-lt"/>
              </a:rPr>
              <a:t> Node 3 learns about its new </a:t>
            </a:r>
            <a:r>
              <a:rPr lang="en-US" i="1" dirty="0" smtClean="0">
                <a:latin typeface="+mn-lt"/>
              </a:rPr>
              <a:t>suc</a:t>
            </a:r>
            <a:r>
              <a:rPr lang="en-US" baseline="-25000" dirty="0" smtClean="0">
                <a:latin typeface="+mn-lt"/>
              </a:rPr>
              <a:t>2</a:t>
            </a:r>
            <a:r>
              <a:rPr lang="en-US" dirty="0" smtClean="0">
                <a:latin typeface="+mn-lt"/>
              </a:rPr>
              <a:t>(3)=8 from node 4 that remains </a:t>
            </a:r>
            <a:r>
              <a:rPr lang="en-US" i="1" dirty="0" smtClean="0">
                <a:latin typeface="+mn-lt"/>
              </a:rPr>
              <a:t>suc</a:t>
            </a:r>
            <a:r>
              <a:rPr lang="en-US" baseline="-25000" dirty="0" smtClean="0">
                <a:latin typeface="+mn-lt"/>
              </a:rPr>
              <a:t>1</a:t>
            </a:r>
            <a:r>
              <a:rPr lang="en-US" dirty="0" smtClean="0">
                <a:latin typeface="+mn-lt"/>
              </a:rPr>
              <a:t>(3)</a:t>
            </a:r>
            <a:endParaRPr lang="en-US" baseline="-25000" dirty="0">
              <a:latin typeface="+mn-lt"/>
            </a:endParaRPr>
          </a:p>
        </p:txBody>
      </p:sp>
      <p:sp>
        <p:nvSpPr>
          <p:cNvPr id="24" name="Explosion 1 23"/>
          <p:cNvSpPr/>
          <p:nvPr/>
        </p:nvSpPr>
        <p:spPr bwMode="auto">
          <a:xfrm>
            <a:off x="3233057" y="6444361"/>
            <a:ext cx="261257" cy="293914"/>
          </a:xfrm>
          <a:prstGeom prst="irregularSeal1">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26" name="Shape 25"/>
          <p:cNvCxnSpPr>
            <a:stCxn id="9" idx="6"/>
            <a:endCxn id="13" idx="6"/>
          </p:cNvCxnSpPr>
          <p:nvPr/>
        </p:nvCxnSpPr>
        <p:spPr bwMode="auto">
          <a:xfrm>
            <a:off x="3395663" y="4972928"/>
            <a:ext cx="217488" cy="812800"/>
          </a:xfrm>
          <a:prstGeom prst="curvedConnector3">
            <a:avLst>
              <a:gd name="adj1" fmla="val 205109"/>
            </a:avLst>
          </a:prstGeom>
          <a:solidFill>
            <a:schemeClr val="accent1"/>
          </a:solidFill>
          <a:ln w="12700" cap="flat" cmpd="sng" algn="ctr">
            <a:solidFill>
              <a:schemeClr val="tx1"/>
            </a:solidFill>
            <a:prstDash val="solid"/>
            <a:round/>
            <a:headEnd type="none" w="sm" len="sm"/>
            <a:tailEnd type="arrow"/>
          </a:ln>
          <a:effectLst/>
        </p:spPr>
      </p:cxnSp>
      <p:cxnSp>
        <p:nvCxnSpPr>
          <p:cNvPr id="29" name="Curved Connector 28"/>
          <p:cNvCxnSpPr>
            <a:stCxn id="10" idx="6"/>
            <a:endCxn id="24" idx="3"/>
          </p:cNvCxnSpPr>
          <p:nvPr/>
        </p:nvCxnSpPr>
        <p:spPr bwMode="auto">
          <a:xfrm flipH="1">
            <a:off x="3494314" y="5844466"/>
            <a:ext cx="195037" cy="780734"/>
          </a:xfrm>
          <a:prstGeom prst="curvedConnector3">
            <a:avLst>
              <a:gd name="adj1" fmla="val -117209"/>
            </a:avLst>
          </a:prstGeom>
          <a:solidFill>
            <a:schemeClr val="accent1"/>
          </a:solidFill>
          <a:ln w="12700" cap="flat" cmpd="sng" algn="ctr">
            <a:solidFill>
              <a:schemeClr val="tx1"/>
            </a:solidFill>
            <a:prstDash val="solid"/>
            <a:round/>
            <a:headEnd type="none" w="sm" len="sm"/>
            <a:tailEnd type="arrow"/>
          </a:ln>
          <a:effectLst/>
        </p:spPr>
      </p:cxnSp>
      <p:cxnSp>
        <p:nvCxnSpPr>
          <p:cNvPr id="37" name="Shape 36"/>
          <p:cNvCxnSpPr>
            <a:endCxn id="6" idx="1"/>
          </p:cNvCxnSpPr>
          <p:nvPr/>
        </p:nvCxnSpPr>
        <p:spPr bwMode="auto">
          <a:xfrm rot="10800000" flipV="1">
            <a:off x="2118975" y="5791218"/>
            <a:ext cx="1516854" cy="1352509"/>
          </a:xfrm>
          <a:prstGeom prst="curvedConnector2">
            <a:avLst/>
          </a:prstGeom>
          <a:solidFill>
            <a:schemeClr val="accent1"/>
          </a:solidFill>
          <a:ln w="12700" cap="flat" cmpd="sng" algn="ctr">
            <a:solidFill>
              <a:schemeClr val="tx1"/>
            </a:solidFill>
            <a:prstDash val="solid"/>
            <a:round/>
            <a:headEnd type="none" w="sm" len="sm"/>
            <a:tailEnd type="arrow"/>
          </a:ln>
          <a:effectLst/>
        </p:spPr>
      </p:cxnSp>
      <p:cxnSp>
        <p:nvCxnSpPr>
          <p:cNvPr id="41" name="Shape 40"/>
          <p:cNvCxnSpPr>
            <a:stCxn id="9" idx="0"/>
            <a:endCxn id="11" idx="2"/>
          </p:cNvCxnSpPr>
          <p:nvPr/>
        </p:nvCxnSpPr>
        <p:spPr bwMode="auto">
          <a:xfrm rot="16200000" flipH="1" flipV="1">
            <a:off x="2504678" y="5736118"/>
            <a:ext cx="1654969" cy="31750"/>
          </a:xfrm>
          <a:prstGeom prst="curvedConnector4">
            <a:avLst>
              <a:gd name="adj1" fmla="val 5262"/>
              <a:gd name="adj2" fmla="val 870000"/>
            </a:avLst>
          </a:prstGeom>
          <a:solidFill>
            <a:schemeClr val="accent1"/>
          </a:solidFill>
          <a:ln w="12700" cap="flat" cmpd="sng" algn="ctr">
            <a:solidFill>
              <a:schemeClr val="tx1"/>
            </a:solidFill>
            <a:prstDash val="solid"/>
            <a:round/>
            <a:headEnd type="none" w="sm" len="sm"/>
            <a:tailEnd type="arrow"/>
          </a:ln>
          <a:effectLst/>
        </p:spPr>
      </p:cxnSp>
      <p:sp>
        <p:nvSpPr>
          <p:cNvPr id="47" name="Oval 4"/>
          <p:cNvSpPr>
            <a:spLocks noChangeArrowheads="1"/>
          </p:cNvSpPr>
          <p:nvPr/>
        </p:nvSpPr>
        <p:spPr bwMode="auto">
          <a:xfrm>
            <a:off x="7210439" y="7249289"/>
            <a:ext cx="95250" cy="96837"/>
          </a:xfrm>
          <a:prstGeom prst="ellipse">
            <a:avLst/>
          </a:prstGeom>
          <a:solidFill>
            <a:srgbClr val="00CC99"/>
          </a:solidFill>
          <a:ln w="9360" cap="sq">
            <a:solidFill>
              <a:srgbClr val="000000"/>
            </a:solidFill>
            <a:miter lim="800000"/>
            <a:headEnd/>
            <a:tailEnd/>
          </a:ln>
          <a:effectLst/>
        </p:spPr>
        <p:txBody>
          <a:bodyPr wrap="none" anchor="ctr"/>
          <a:lstStyle/>
          <a:p>
            <a:endParaRPr lang="en-US"/>
          </a:p>
        </p:txBody>
      </p:sp>
      <p:sp>
        <p:nvSpPr>
          <p:cNvPr id="48" name="Oval 5"/>
          <p:cNvSpPr>
            <a:spLocks noChangeArrowheads="1"/>
          </p:cNvSpPr>
          <p:nvPr/>
        </p:nvSpPr>
        <p:spPr bwMode="auto">
          <a:xfrm>
            <a:off x="5851539" y="5349051"/>
            <a:ext cx="95250" cy="96837"/>
          </a:xfrm>
          <a:prstGeom prst="ellipse">
            <a:avLst/>
          </a:prstGeom>
          <a:solidFill>
            <a:srgbClr val="00CC99"/>
          </a:solidFill>
          <a:ln w="9360" cap="sq">
            <a:solidFill>
              <a:srgbClr val="000000"/>
            </a:solidFill>
            <a:miter lim="800000"/>
            <a:headEnd/>
            <a:tailEnd/>
          </a:ln>
          <a:effectLst/>
        </p:spPr>
        <p:txBody>
          <a:bodyPr wrap="none" anchor="ctr"/>
          <a:lstStyle/>
          <a:p>
            <a:endParaRPr lang="en-US"/>
          </a:p>
        </p:txBody>
      </p:sp>
      <p:sp>
        <p:nvSpPr>
          <p:cNvPr id="49" name="Oval 6"/>
          <p:cNvSpPr>
            <a:spLocks noChangeArrowheads="1"/>
          </p:cNvSpPr>
          <p:nvPr/>
        </p:nvSpPr>
        <p:spPr bwMode="auto">
          <a:xfrm>
            <a:off x="5876939" y="6436489"/>
            <a:ext cx="95250" cy="96837"/>
          </a:xfrm>
          <a:prstGeom prst="ellipse">
            <a:avLst/>
          </a:prstGeom>
          <a:solidFill>
            <a:srgbClr val="00CC99"/>
          </a:solidFill>
          <a:ln w="9360" cap="sq">
            <a:solidFill>
              <a:srgbClr val="000000"/>
            </a:solidFill>
            <a:miter lim="800000"/>
            <a:headEnd/>
            <a:tailEnd/>
          </a:ln>
          <a:effectLst/>
        </p:spPr>
        <p:txBody>
          <a:bodyPr wrap="none" anchor="ctr"/>
          <a:lstStyle/>
          <a:p>
            <a:endParaRPr lang="en-US"/>
          </a:p>
        </p:txBody>
      </p:sp>
      <p:sp>
        <p:nvSpPr>
          <p:cNvPr id="50" name="Oval 7"/>
          <p:cNvSpPr>
            <a:spLocks noChangeArrowheads="1"/>
          </p:cNvSpPr>
          <p:nvPr/>
        </p:nvSpPr>
        <p:spPr bwMode="auto">
          <a:xfrm>
            <a:off x="8405826" y="5044251"/>
            <a:ext cx="95250" cy="96837"/>
          </a:xfrm>
          <a:prstGeom prst="ellipse">
            <a:avLst/>
          </a:prstGeom>
          <a:solidFill>
            <a:srgbClr val="00CC99"/>
          </a:solidFill>
          <a:ln w="9360" cap="sq">
            <a:solidFill>
              <a:srgbClr val="000000"/>
            </a:solidFill>
            <a:miter lim="800000"/>
            <a:headEnd/>
            <a:tailEnd/>
          </a:ln>
          <a:effectLst/>
        </p:spPr>
        <p:txBody>
          <a:bodyPr wrap="none" anchor="ctr"/>
          <a:lstStyle/>
          <a:p>
            <a:endParaRPr lang="en-US"/>
          </a:p>
        </p:txBody>
      </p:sp>
      <p:sp>
        <p:nvSpPr>
          <p:cNvPr id="51" name="Oval 8"/>
          <p:cNvSpPr>
            <a:spLocks noChangeArrowheads="1"/>
          </p:cNvSpPr>
          <p:nvPr/>
        </p:nvSpPr>
        <p:spPr bwMode="auto">
          <a:xfrm>
            <a:off x="8699514" y="5915789"/>
            <a:ext cx="95250" cy="96837"/>
          </a:xfrm>
          <a:prstGeom prst="ellipse">
            <a:avLst/>
          </a:prstGeom>
          <a:solidFill>
            <a:srgbClr val="00CC99"/>
          </a:solidFill>
          <a:ln w="9360" cap="sq">
            <a:solidFill>
              <a:srgbClr val="000000"/>
            </a:solidFill>
            <a:miter lim="800000"/>
            <a:headEnd/>
            <a:tailEnd/>
          </a:ln>
          <a:effectLst/>
        </p:spPr>
        <p:txBody>
          <a:bodyPr wrap="none" anchor="ctr"/>
          <a:lstStyle/>
          <a:p>
            <a:endParaRPr lang="en-US"/>
          </a:p>
        </p:txBody>
      </p:sp>
      <p:sp>
        <p:nvSpPr>
          <p:cNvPr id="52" name="Oval 9"/>
          <p:cNvSpPr>
            <a:spLocks noChangeArrowheads="1"/>
          </p:cNvSpPr>
          <p:nvPr/>
        </p:nvSpPr>
        <p:spPr bwMode="auto">
          <a:xfrm>
            <a:off x="8421701" y="6650801"/>
            <a:ext cx="95250" cy="96837"/>
          </a:xfrm>
          <a:prstGeom prst="ellipse">
            <a:avLst/>
          </a:prstGeom>
          <a:solidFill>
            <a:srgbClr val="00CC99"/>
          </a:solidFill>
          <a:ln w="9360" cap="sq">
            <a:solidFill>
              <a:srgbClr val="000000"/>
            </a:solidFill>
            <a:miter lim="800000"/>
            <a:headEnd/>
            <a:tailEnd/>
          </a:ln>
          <a:effectLst/>
        </p:spPr>
        <p:txBody>
          <a:bodyPr wrap="none" anchor="ctr"/>
          <a:lstStyle/>
          <a:p>
            <a:endParaRPr lang="en-US"/>
          </a:p>
        </p:txBody>
      </p:sp>
      <p:sp>
        <p:nvSpPr>
          <p:cNvPr id="53" name="Oval 10"/>
          <p:cNvSpPr>
            <a:spLocks noChangeArrowheads="1"/>
          </p:cNvSpPr>
          <p:nvPr/>
        </p:nvSpPr>
        <p:spPr bwMode="auto">
          <a:xfrm>
            <a:off x="6408751" y="7006401"/>
            <a:ext cx="95250" cy="96837"/>
          </a:xfrm>
          <a:prstGeom prst="ellipse">
            <a:avLst/>
          </a:prstGeom>
          <a:solidFill>
            <a:srgbClr val="00CC99"/>
          </a:solidFill>
          <a:ln w="9360" cap="sq">
            <a:solidFill>
              <a:srgbClr val="000000"/>
            </a:solidFill>
            <a:miter lim="800000"/>
            <a:headEnd/>
            <a:tailEnd/>
          </a:ln>
          <a:effectLst/>
        </p:spPr>
        <p:txBody>
          <a:bodyPr wrap="none" anchor="ctr"/>
          <a:lstStyle/>
          <a:p>
            <a:endParaRPr lang="en-US"/>
          </a:p>
        </p:txBody>
      </p:sp>
      <p:sp>
        <p:nvSpPr>
          <p:cNvPr id="54" name="Oval 11"/>
          <p:cNvSpPr>
            <a:spLocks noChangeArrowheads="1"/>
          </p:cNvSpPr>
          <p:nvPr/>
        </p:nvSpPr>
        <p:spPr bwMode="auto">
          <a:xfrm>
            <a:off x="5792801" y="4509264"/>
            <a:ext cx="2925763" cy="2792412"/>
          </a:xfrm>
          <a:prstGeom prst="ellipse">
            <a:avLst/>
          </a:prstGeom>
          <a:noFill/>
          <a:ln w="9360" cap="sq">
            <a:solidFill>
              <a:srgbClr val="000000"/>
            </a:solidFill>
            <a:miter lim="800000"/>
            <a:headEnd/>
            <a:tailEnd/>
          </a:ln>
          <a:effectLst/>
        </p:spPr>
        <p:txBody>
          <a:bodyPr wrap="none" anchor="ctr"/>
          <a:lstStyle/>
          <a:p>
            <a:endParaRPr lang="en-US"/>
          </a:p>
        </p:txBody>
      </p:sp>
      <p:sp>
        <p:nvSpPr>
          <p:cNvPr id="55" name="Text Box 12"/>
          <p:cNvSpPr txBox="1">
            <a:spLocks noChangeArrowheads="1"/>
          </p:cNvSpPr>
          <p:nvPr/>
        </p:nvSpPr>
        <p:spPr bwMode="auto">
          <a:xfrm>
            <a:off x="7312039" y="4134614"/>
            <a:ext cx="347663" cy="458787"/>
          </a:xfrm>
          <a:prstGeom prst="rect">
            <a:avLst/>
          </a:prstGeom>
          <a:noFill/>
          <a:ln w="9525" cap="flat">
            <a:noFill/>
            <a:round/>
            <a:headEnd/>
            <a:tailEnd/>
          </a:ln>
          <a:effectLst/>
        </p:spPr>
        <p:txBody>
          <a:bodyPr wrap="none" lIns="90000" tIns="46800" rIns="90000" bIns="46800">
            <a:spAutoFit/>
          </a:bodyPr>
          <a:lstStyle/>
          <a:p>
            <a:pPr>
              <a:spcBef>
                <a:spcPts val="600"/>
              </a:spcBef>
              <a:buClrTx/>
              <a:buSzPct val="85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000000"/>
                </a:solidFill>
                <a:cs typeface="Arial" charset="0"/>
              </a:rPr>
              <a:t>1</a:t>
            </a:r>
          </a:p>
        </p:txBody>
      </p:sp>
      <p:sp>
        <p:nvSpPr>
          <p:cNvPr id="56" name="Rectangle 13"/>
          <p:cNvSpPr>
            <a:spLocks noChangeArrowheads="1"/>
          </p:cNvSpPr>
          <p:nvPr/>
        </p:nvSpPr>
        <p:spPr bwMode="auto">
          <a:xfrm>
            <a:off x="8531239" y="4972814"/>
            <a:ext cx="347663" cy="458787"/>
          </a:xfrm>
          <a:prstGeom prst="rect">
            <a:avLst/>
          </a:prstGeom>
          <a:noFill/>
          <a:ln w="9525" cap="flat">
            <a:noFill/>
            <a:round/>
            <a:headEnd/>
            <a:tailEnd/>
          </a:ln>
          <a:effectLst/>
        </p:spPr>
        <p:txBody>
          <a:bodyPr wrap="none" lIns="90000" tIns="46800" rIns="90000" bIns="46800">
            <a:spAutoFit/>
          </a:bodyPr>
          <a:lstStyle/>
          <a:p>
            <a:pPr>
              <a:spcBef>
                <a:spcPts val="600"/>
              </a:spcBef>
              <a:buClrTx/>
              <a:buSzPct val="85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000000"/>
                </a:solidFill>
                <a:cs typeface="Arial" charset="0"/>
              </a:rPr>
              <a:t>3</a:t>
            </a:r>
          </a:p>
        </p:txBody>
      </p:sp>
      <p:sp>
        <p:nvSpPr>
          <p:cNvPr id="57" name="Rectangle 14"/>
          <p:cNvSpPr>
            <a:spLocks noChangeArrowheads="1"/>
          </p:cNvSpPr>
          <p:nvPr/>
        </p:nvSpPr>
        <p:spPr bwMode="auto">
          <a:xfrm>
            <a:off x="8759839" y="5811014"/>
            <a:ext cx="347663" cy="458787"/>
          </a:xfrm>
          <a:prstGeom prst="rect">
            <a:avLst/>
          </a:prstGeom>
          <a:noFill/>
          <a:ln w="9525" cap="flat">
            <a:noFill/>
            <a:round/>
            <a:headEnd/>
            <a:tailEnd/>
          </a:ln>
          <a:effectLst/>
        </p:spPr>
        <p:txBody>
          <a:bodyPr wrap="none" lIns="90000" tIns="46800" rIns="90000" bIns="46800">
            <a:spAutoFit/>
          </a:bodyPr>
          <a:lstStyle/>
          <a:p>
            <a:pPr>
              <a:spcBef>
                <a:spcPts val="600"/>
              </a:spcBef>
              <a:buClrTx/>
              <a:buSzPct val="85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000000"/>
                </a:solidFill>
                <a:cs typeface="Arial" charset="0"/>
              </a:rPr>
              <a:t>4</a:t>
            </a:r>
          </a:p>
        </p:txBody>
      </p:sp>
      <p:sp>
        <p:nvSpPr>
          <p:cNvPr id="58" name="Rectangle 15"/>
          <p:cNvSpPr>
            <a:spLocks noChangeArrowheads="1"/>
          </p:cNvSpPr>
          <p:nvPr/>
        </p:nvSpPr>
        <p:spPr bwMode="auto">
          <a:xfrm>
            <a:off x="8531239" y="6573014"/>
            <a:ext cx="347663" cy="458787"/>
          </a:xfrm>
          <a:prstGeom prst="rect">
            <a:avLst/>
          </a:prstGeom>
          <a:noFill/>
          <a:ln w="9525" cap="flat">
            <a:noFill/>
            <a:round/>
            <a:headEnd/>
            <a:tailEnd/>
          </a:ln>
          <a:effectLst/>
        </p:spPr>
        <p:txBody>
          <a:bodyPr wrap="none" lIns="90000" tIns="46800" rIns="90000" bIns="46800">
            <a:spAutoFit/>
          </a:bodyPr>
          <a:lstStyle/>
          <a:p>
            <a:pPr>
              <a:spcBef>
                <a:spcPts val="600"/>
              </a:spcBef>
              <a:buClrTx/>
              <a:buSzPct val="85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000000"/>
                </a:solidFill>
                <a:cs typeface="Arial" charset="0"/>
              </a:rPr>
              <a:t>5</a:t>
            </a:r>
          </a:p>
        </p:txBody>
      </p:sp>
      <p:sp>
        <p:nvSpPr>
          <p:cNvPr id="59" name="Rectangle 16"/>
          <p:cNvSpPr>
            <a:spLocks noChangeArrowheads="1"/>
          </p:cNvSpPr>
          <p:nvPr/>
        </p:nvSpPr>
        <p:spPr bwMode="auto">
          <a:xfrm>
            <a:off x="7159639" y="7335014"/>
            <a:ext cx="347663" cy="458787"/>
          </a:xfrm>
          <a:prstGeom prst="rect">
            <a:avLst/>
          </a:prstGeom>
          <a:noFill/>
          <a:ln w="9525" cap="flat">
            <a:noFill/>
            <a:round/>
            <a:headEnd/>
            <a:tailEnd/>
          </a:ln>
          <a:effectLst/>
        </p:spPr>
        <p:txBody>
          <a:bodyPr wrap="none" lIns="90000" tIns="46800" rIns="90000" bIns="46800">
            <a:spAutoFit/>
          </a:bodyPr>
          <a:lstStyle/>
          <a:p>
            <a:pPr>
              <a:spcBef>
                <a:spcPts val="600"/>
              </a:spcBef>
              <a:buClrTx/>
              <a:buSzPct val="85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000000"/>
                </a:solidFill>
                <a:cs typeface="Arial" charset="0"/>
              </a:rPr>
              <a:t>8</a:t>
            </a:r>
          </a:p>
        </p:txBody>
      </p:sp>
      <p:sp>
        <p:nvSpPr>
          <p:cNvPr id="60" name="Rectangle 17"/>
          <p:cNvSpPr>
            <a:spLocks noChangeArrowheads="1"/>
          </p:cNvSpPr>
          <p:nvPr/>
        </p:nvSpPr>
        <p:spPr bwMode="auto">
          <a:xfrm>
            <a:off x="6092839" y="7106414"/>
            <a:ext cx="517525" cy="458787"/>
          </a:xfrm>
          <a:prstGeom prst="rect">
            <a:avLst/>
          </a:prstGeom>
          <a:noFill/>
          <a:ln w="9525" cap="flat">
            <a:noFill/>
            <a:round/>
            <a:headEnd/>
            <a:tailEnd/>
          </a:ln>
          <a:effectLst/>
        </p:spPr>
        <p:txBody>
          <a:bodyPr wrap="none" lIns="90000" tIns="46800" rIns="90000" bIns="46800">
            <a:spAutoFit/>
          </a:bodyPr>
          <a:lstStyle/>
          <a:p>
            <a:pPr>
              <a:spcBef>
                <a:spcPts val="600"/>
              </a:spcBef>
              <a:buClrTx/>
              <a:buSzPct val="85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000000"/>
                </a:solidFill>
                <a:cs typeface="Arial" charset="0"/>
              </a:rPr>
              <a:t>10</a:t>
            </a:r>
          </a:p>
        </p:txBody>
      </p:sp>
      <p:sp>
        <p:nvSpPr>
          <p:cNvPr id="61" name="Rectangle 18"/>
          <p:cNvSpPr>
            <a:spLocks noChangeArrowheads="1"/>
          </p:cNvSpPr>
          <p:nvPr/>
        </p:nvSpPr>
        <p:spPr bwMode="auto">
          <a:xfrm>
            <a:off x="5387989" y="6344414"/>
            <a:ext cx="517525" cy="458787"/>
          </a:xfrm>
          <a:prstGeom prst="rect">
            <a:avLst/>
          </a:prstGeom>
          <a:noFill/>
          <a:ln w="9525" cap="flat">
            <a:noFill/>
            <a:round/>
            <a:headEnd/>
            <a:tailEnd/>
          </a:ln>
          <a:effectLst/>
        </p:spPr>
        <p:txBody>
          <a:bodyPr wrap="none" lIns="90000" tIns="46800" rIns="90000" bIns="46800">
            <a:spAutoFit/>
          </a:bodyPr>
          <a:lstStyle/>
          <a:p>
            <a:pPr>
              <a:spcBef>
                <a:spcPts val="600"/>
              </a:spcBef>
              <a:buClrTx/>
              <a:buSzPct val="85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000000"/>
                </a:solidFill>
                <a:cs typeface="Arial" charset="0"/>
              </a:rPr>
              <a:t>12</a:t>
            </a:r>
          </a:p>
        </p:txBody>
      </p:sp>
      <p:sp>
        <p:nvSpPr>
          <p:cNvPr id="62" name="Rectangle 19"/>
          <p:cNvSpPr>
            <a:spLocks noChangeArrowheads="1"/>
          </p:cNvSpPr>
          <p:nvPr/>
        </p:nvSpPr>
        <p:spPr bwMode="auto">
          <a:xfrm>
            <a:off x="6469852" y="4711555"/>
            <a:ext cx="489534" cy="463846"/>
          </a:xfrm>
          <a:prstGeom prst="rect">
            <a:avLst/>
          </a:prstGeom>
          <a:noFill/>
          <a:ln w="9525" cap="flat">
            <a:noFill/>
            <a:round/>
            <a:headEnd/>
            <a:tailEnd/>
          </a:ln>
          <a:effectLst/>
        </p:spPr>
        <p:txBody>
          <a:bodyPr wrap="none" lIns="90000" tIns="46800" rIns="90000" bIns="46800">
            <a:spAutoFit/>
          </a:bodyPr>
          <a:lstStyle/>
          <a:p>
            <a:pPr>
              <a:spcBef>
                <a:spcPts val="600"/>
              </a:spcBef>
              <a:buClrTx/>
              <a:buSzPct val="85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smtClean="0">
                <a:solidFill>
                  <a:srgbClr val="000000"/>
                </a:solidFill>
                <a:cs typeface="Arial" charset="0"/>
              </a:rPr>
              <a:t>24</a:t>
            </a:r>
            <a:endParaRPr lang="en-US" sz="2400" dirty="0">
              <a:solidFill>
                <a:srgbClr val="000000"/>
              </a:solidFill>
              <a:cs typeface="Arial" charset="0"/>
            </a:endParaRPr>
          </a:p>
        </p:txBody>
      </p:sp>
      <p:sp>
        <p:nvSpPr>
          <p:cNvPr id="63" name="Oval 20"/>
          <p:cNvSpPr>
            <a:spLocks noChangeArrowheads="1"/>
          </p:cNvSpPr>
          <p:nvPr/>
        </p:nvSpPr>
        <p:spPr bwMode="auto">
          <a:xfrm>
            <a:off x="7329501" y="4469576"/>
            <a:ext cx="95250" cy="96837"/>
          </a:xfrm>
          <a:prstGeom prst="ellipse">
            <a:avLst/>
          </a:prstGeom>
          <a:solidFill>
            <a:srgbClr val="00CC99"/>
          </a:solidFill>
          <a:ln w="9360" cap="sq">
            <a:solidFill>
              <a:srgbClr val="000000"/>
            </a:solidFill>
            <a:miter lim="800000"/>
            <a:headEnd/>
            <a:tailEnd/>
          </a:ln>
          <a:effectLst/>
        </p:spPr>
        <p:txBody>
          <a:bodyPr wrap="none" anchor="ctr"/>
          <a:lstStyle/>
          <a:p>
            <a:endParaRPr lang="en-US"/>
          </a:p>
        </p:txBody>
      </p:sp>
      <p:sp>
        <p:nvSpPr>
          <p:cNvPr id="64" name="TextBox 63"/>
          <p:cNvSpPr txBox="1"/>
          <p:nvPr/>
        </p:nvSpPr>
        <p:spPr>
          <a:xfrm>
            <a:off x="5421098" y="1523991"/>
            <a:ext cx="4321616" cy="2585323"/>
          </a:xfrm>
          <a:prstGeom prst="rect">
            <a:avLst/>
          </a:prstGeom>
          <a:noFill/>
        </p:spPr>
        <p:txBody>
          <a:bodyPr wrap="square" rtlCol="0">
            <a:spAutoFit/>
          </a:bodyPr>
          <a:lstStyle/>
          <a:p>
            <a:pPr algn="l"/>
            <a:r>
              <a:rPr lang="en-US" dirty="0" smtClean="0">
                <a:latin typeface="+mn-lt"/>
              </a:rPr>
              <a:t>Assume that a new node joins between nodes 15 &amp; 1</a:t>
            </a:r>
          </a:p>
          <a:p>
            <a:pPr algn="l"/>
            <a:r>
              <a:rPr lang="en-US" dirty="0" smtClean="0">
                <a:latin typeface="+mn-lt"/>
              </a:rPr>
              <a:t>(</a:t>
            </a:r>
            <a:r>
              <a:rPr lang="en-US" i="1" dirty="0" smtClean="0">
                <a:latin typeface="+mn-lt"/>
              </a:rPr>
              <a:t>p</a:t>
            </a:r>
            <a:r>
              <a:rPr lang="en-US" baseline="-25000" dirty="0" smtClean="0">
                <a:latin typeface="+mn-lt"/>
              </a:rPr>
              <a:t>1</a:t>
            </a:r>
            <a:r>
              <a:rPr lang="en-US" dirty="0" smtClean="0">
                <a:latin typeface="+mn-lt"/>
              </a:rPr>
              <a:t>=15, </a:t>
            </a:r>
            <a:r>
              <a:rPr lang="en-US" i="1" dirty="0" smtClean="0">
                <a:latin typeface="+mn-lt"/>
              </a:rPr>
              <a:t>p</a:t>
            </a:r>
            <a:r>
              <a:rPr lang="en-US" baseline="-25000" dirty="0" smtClean="0">
                <a:latin typeface="+mn-lt"/>
              </a:rPr>
              <a:t>2</a:t>
            </a:r>
            <a:r>
              <a:rPr lang="en-US" dirty="0" smtClean="0">
                <a:latin typeface="+mn-lt"/>
              </a:rPr>
              <a:t>=12), say node 24</a:t>
            </a:r>
          </a:p>
          <a:p>
            <a:pPr algn="l">
              <a:buFont typeface="Arial" pitchFamily="34" charset="0"/>
              <a:buChar char="•"/>
            </a:pPr>
            <a:r>
              <a:rPr lang="en-US" dirty="0" smtClean="0">
                <a:latin typeface="+mn-lt"/>
              </a:rPr>
              <a:t>  Node 15 informs node 12 of its new </a:t>
            </a:r>
            <a:r>
              <a:rPr lang="en-US" i="1" dirty="0" smtClean="0">
                <a:latin typeface="+mn-lt"/>
              </a:rPr>
              <a:t>suc</a:t>
            </a:r>
            <a:r>
              <a:rPr lang="en-US" baseline="-25000" dirty="0" smtClean="0">
                <a:latin typeface="+mn-lt"/>
              </a:rPr>
              <a:t>2</a:t>
            </a:r>
            <a:r>
              <a:rPr lang="en-US" dirty="0" smtClean="0">
                <a:latin typeface="+mn-lt"/>
              </a:rPr>
              <a:t>(12)=24, and sets </a:t>
            </a:r>
            <a:r>
              <a:rPr lang="en-US" i="1" dirty="0" smtClean="0">
                <a:latin typeface="+mn-lt"/>
              </a:rPr>
              <a:t>suc</a:t>
            </a:r>
            <a:r>
              <a:rPr lang="en-US" baseline="-25000" dirty="0" smtClean="0">
                <a:latin typeface="+mn-lt"/>
              </a:rPr>
              <a:t>1</a:t>
            </a:r>
            <a:r>
              <a:rPr lang="en-US" dirty="0" smtClean="0">
                <a:latin typeface="+mn-lt"/>
              </a:rPr>
              <a:t>(15)=24 and </a:t>
            </a:r>
            <a:r>
              <a:rPr lang="en-US" i="1" dirty="0" smtClean="0">
                <a:latin typeface="+mn-lt"/>
              </a:rPr>
              <a:t>suc</a:t>
            </a:r>
            <a:r>
              <a:rPr lang="en-US" baseline="-25000" dirty="0" smtClean="0">
                <a:latin typeface="+mn-lt"/>
              </a:rPr>
              <a:t>2</a:t>
            </a:r>
            <a:r>
              <a:rPr lang="en-US" dirty="0" smtClean="0">
                <a:latin typeface="+mn-lt"/>
              </a:rPr>
              <a:t>(15)=1 Node 15 informs the new node 24 of its </a:t>
            </a:r>
            <a:r>
              <a:rPr lang="en-US" i="1" dirty="0" smtClean="0">
                <a:latin typeface="+mn-lt"/>
              </a:rPr>
              <a:t>suc</a:t>
            </a:r>
            <a:r>
              <a:rPr lang="en-US" baseline="-25000" dirty="0" smtClean="0">
                <a:latin typeface="+mn-lt"/>
              </a:rPr>
              <a:t>2</a:t>
            </a:r>
            <a:r>
              <a:rPr lang="en-US" dirty="0" smtClean="0">
                <a:latin typeface="+mn-lt"/>
              </a:rPr>
              <a:t>(24)=3 and </a:t>
            </a:r>
            <a:r>
              <a:rPr lang="en-US" i="1" dirty="0" smtClean="0">
                <a:latin typeface="+mn-lt"/>
              </a:rPr>
              <a:t>suc</a:t>
            </a:r>
            <a:r>
              <a:rPr lang="en-US" baseline="-25000" dirty="0" smtClean="0">
                <a:latin typeface="+mn-lt"/>
              </a:rPr>
              <a:t>1</a:t>
            </a:r>
            <a:r>
              <a:rPr lang="en-US" dirty="0" smtClean="0">
                <a:latin typeface="+mn-lt"/>
              </a:rPr>
              <a:t>(24)=1, </a:t>
            </a:r>
            <a:r>
              <a:rPr lang="en-US" i="1" dirty="0" smtClean="0">
                <a:latin typeface="+mn-lt"/>
              </a:rPr>
              <a:t>i.e.,</a:t>
            </a:r>
            <a:r>
              <a:rPr lang="en-US" dirty="0" smtClean="0">
                <a:latin typeface="+mn-lt"/>
              </a:rPr>
              <a:t> its own previous successors</a:t>
            </a:r>
            <a:endParaRPr lang="en-US" baseline="-25000" dirty="0">
              <a:latin typeface="+mn-lt"/>
            </a:endParaRPr>
          </a:p>
        </p:txBody>
      </p:sp>
      <p:sp>
        <p:nvSpPr>
          <p:cNvPr id="70" name="Oval 5"/>
          <p:cNvSpPr>
            <a:spLocks noChangeArrowheads="1"/>
          </p:cNvSpPr>
          <p:nvPr/>
        </p:nvSpPr>
        <p:spPr bwMode="auto">
          <a:xfrm>
            <a:off x="6493809" y="4641457"/>
            <a:ext cx="95250" cy="96837"/>
          </a:xfrm>
          <a:prstGeom prst="ellipse">
            <a:avLst/>
          </a:prstGeom>
          <a:solidFill>
            <a:srgbClr val="FF0000"/>
          </a:solidFill>
          <a:ln w="9360" cap="sq">
            <a:solidFill>
              <a:srgbClr val="000000"/>
            </a:solidFill>
            <a:miter lim="800000"/>
            <a:headEnd/>
            <a:tailEnd/>
          </a:ln>
          <a:effectLst/>
        </p:spPr>
        <p:txBody>
          <a:bodyPr wrap="none" anchor="ctr"/>
          <a:lstStyle/>
          <a:p>
            <a:endParaRPr lang="en-US"/>
          </a:p>
        </p:txBody>
      </p:sp>
      <p:sp>
        <p:nvSpPr>
          <p:cNvPr id="71" name="Rectangle 19"/>
          <p:cNvSpPr>
            <a:spLocks noChangeArrowheads="1"/>
          </p:cNvSpPr>
          <p:nvPr/>
        </p:nvSpPr>
        <p:spPr bwMode="auto">
          <a:xfrm>
            <a:off x="5342400" y="5092552"/>
            <a:ext cx="517525" cy="458787"/>
          </a:xfrm>
          <a:prstGeom prst="rect">
            <a:avLst/>
          </a:prstGeom>
          <a:noFill/>
          <a:ln w="9525" cap="flat">
            <a:noFill/>
            <a:round/>
            <a:headEnd/>
            <a:tailEnd/>
          </a:ln>
          <a:effectLst/>
        </p:spPr>
        <p:txBody>
          <a:bodyPr wrap="none" lIns="90000" tIns="46800" rIns="90000" bIns="46800">
            <a:spAutoFit/>
          </a:bodyPr>
          <a:lstStyle/>
          <a:p>
            <a:pPr>
              <a:spcBef>
                <a:spcPts val="600"/>
              </a:spcBef>
              <a:buClrTx/>
              <a:buSzPct val="85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solidFill>
                  <a:srgbClr val="000000"/>
                </a:solidFill>
                <a:cs typeface="Arial" charset="0"/>
              </a:rPr>
              <a:t>15</a:t>
            </a:r>
          </a:p>
        </p:txBody>
      </p:sp>
      <p:cxnSp>
        <p:nvCxnSpPr>
          <p:cNvPr id="73" name="Curved Connector 72"/>
          <p:cNvCxnSpPr>
            <a:endCxn id="70" idx="0"/>
          </p:cNvCxnSpPr>
          <p:nvPr/>
        </p:nvCxnSpPr>
        <p:spPr bwMode="auto">
          <a:xfrm rot="5400000" flipH="1" flipV="1">
            <a:off x="5847259" y="4694255"/>
            <a:ext cx="746972" cy="641377"/>
          </a:xfrm>
          <a:prstGeom prst="curvedConnector3">
            <a:avLst>
              <a:gd name="adj1" fmla="val 130604"/>
            </a:avLst>
          </a:prstGeom>
          <a:solidFill>
            <a:schemeClr val="accent1"/>
          </a:solidFill>
          <a:ln w="12700" cap="flat" cmpd="sng" algn="ctr">
            <a:solidFill>
              <a:schemeClr val="tx1"/>
            </a:solidFill>
            <a:prstDash val="solid"/>
            <a:round/>
            <a:headEnd type="none" w="sm" len="sm"/>
            <a:tailEnd type="arrow"/>
          </a:ln>
          <a:effectLst/>
        </p:spPr>
      </p:cxnSp>
      <p:cxnSp>
        <p:nvCxnSpPr>
          <p:cNvPr id="75" name="Shape 74"/>
          <p:cNvCxnSpPr>
            <a:endCxn id="63" idx="4"/>
          </p:cNvCxnSpPr>
          <p:nvPr/>
        </p:nvCxnSpPr>
        <p:spPr bwMode="auto">
          <a:xfrm flipV="1">
            <a:off x="5889171" y="4566413"/>
            <a:ext cx="1487955" cy="832901"/>
          </a:xfrm>
          <a:prstGeom prst="curvedConnector2">
            <a:avLst/>
          </a:prstGeom>
          <a:solidFill>
            <a:schemeClr val="accent1"/>
          </a:solidFill>
          <a:ln w="12700" cap="flat" cmpd="sng" algn="ctr">
            <a:solidFill>
              <a:schemeClr val="tx1"/>
            </a:solidFill>
            <a:prstDash val="solid"/>
            <a:round/>
            <a:headEnd type="none" w="sm" len="sm"/>
            <a:tailEnd type="arrow"/>
          </a:ln>
          <a:effectLst/>
        </p:spPr>
      </p:cxnSp>
      <p:cxnSp>
        <p:nvCxnSpPr>
          <p:cNvPr id="77" name="Curved Connector 76"/>
          <p:cNvCxnSpPr>
            <a:stCxn id="49" idx="7"/>
          </p:cNvCxnSpPr>
          <p:nvPr/>
        </p:nvCxnSpPr>
        <p:spPr bwMode="auto">
          <a:xfrm rot="16200000" flipV="1">
            <a:off x="5408914" y="5901344"/>
            <a:ext cx="1073127" cy="25526"/>
          </a:xfrm>
          <a:prstGeom prst="curvedConnector3">
            <a:avLst>
              <a:gd name="adj1" fmla="val 14496"/>
            </a:avLst>
          </a:prstGeom>
          <a:solidFill>
            <a:schemeClr val="accent1"/>
          </a:solidFill>
          <a:ln w="12700" cap="flat" cmpd="sng" algn="ctr">
            <a:solidFill>
              <a:schemeClr val="tx1"/>
            </a:solidFill>
            <a:prstDash val="solid"/>
            <a:round/>
            <a:headEnd type="none" w="sm" len="sm"/>
            <a:tailEnd type="arrow"/>
          </a:ln>
          <a:effectLst/>
        </p:spPr>
      </p:cxnSp>
      <p:cxnSp>
        <p:nvCxnSpPr>
          <p:cNvPr id="81" name="Curved Connector 80"/>
          <p:cNvCxnSpPr>
            <a:endCxn id="70" idx="4"/>
          </p:cNvCxnSpPr>
          <p:nvPr/>
        </p:nvCxnSpPr>
        <p:spPr bwMode="auto">
          <a:xfrm rot="5400000" flipH="1" flipV="1">
            <a:off x="5356836" y="5325059"/>
            <a:ext cx="1771363" cy="597834"/>
          </a:xfrm>
          <a:prstGeom prst="curvedConnector3">
            <a:avLst>
              <a:gd name="adj1" fmla="val 50000"/>
            </a:avLst>
          </a:prstGeom>
          <a:solidFill>
            <a:schemeClr val="accent1"/>
          </a:solidFill>
          <a:ln w="12700" cap="flat" cmpd="sng" algn="ctr">
            <a:solidFill>
              <a:schemeClr val="tx1"/>
            </a:solidFill>
            <a:prstDash val="solid"/>
            <a:round/>
            <a:headEnd type="none" w="sm" len="sm"/>
            <a:tailEnd type="arrow"/>
          </a:ln>
          <a:effectLst/>
        </p:spPr>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Maintaining Data in Dynamic </a:t>
            </a:r>
            <a:r>
              <a:rPr lang="en-US" dirty="0" err="1" smtClean="0"/>
              <a:t>DHTs</a:t>
            </a:r>
            <a:endParaRPr lang="en-US" dirty="0"/>
          </a:p>
        </p:txBody>
      </p:sp>
      <p:sp>
        <p:nvSpPr>
          <p:cNvPr id="3" name="Content Placeholder 2"/>
          <p:cNvSpPr>
            <a:spLocks noGrp="1"/>
          </p:cNvSpPr>
          <p:nvPr>
            <p:ph idx="1"/>
          </p:nvPr>
        </p:nvSpPr>
        <p:spPr>
          <a:xfrm>
            <a:off x="14288" y="1641437"/>
            <a:ext cx="10044112" cy="6130963"/>
          </a:xfrm>
        </p:spPr>
        <p:txBody>
          <a:bodyPr/>
          <a:lstStyle/>
          <a:p>
            <a:r>
              <a:rPr lang="en-US" dirty="0" smtClean="0"/>
              <a:t>To avoid data loss, each server maintains copy of its successor’s data</a:t>
            </a:r>
          </a:p>
          <a:p>
            <a:pPr lvl="1"/>
            <a:r>
              <a:rPr lang="en-US" dirty="0" smtClean="0"/>
              <a:t>allows departing server’s predecessor to take over its role in the DHT (expanding its range of hash keys)</a:t>
            </a:r>
          </a:p>
          <a:p>
            <a:pPr lvl="1"/>
            <a:r>
              <a:rPr lang="en-US" dirty="0" smtClean="0"/>
              <a:t>requires that copy of data owned by departing server now be transferred to its predecessor’s predecessor</a:t>
            </a:r>
          </a:p>
          <a:p>
            <a:pPr lvl="1"/>
            <a:r>
              <a:rPr lang="en-US" dirty="0" smtClean="0"/>
              <a:t>when server </a:t>
            </a:r>
            <a:r>
              <a:rPr lang="en-US" i="1" dirty="0" err="1" smtClean="0"/>
              <a:t>s</a:t>
            </a:r>
            <a:r>
              <a:rPr lang="en-US" dirty="0" smtClean="0"/>
              <a:t> joins DHT following node </a:t>
            </a:r>
            <a:r>
              <a:rPr lang="en-US" i="1" dirty="0" err="1" smtClean="0"/>
              <a:t>p</a:t>
            </a:r>
            <a:r>
              <a:rPr lang="en-US" dirty="0" smtClean="0"/>
              <a:t>, </a:t>
            </a:r>
            <a:r>
              <a:rPr lang="en-US" i="1" dirty="0" err="1" smtClean="0"/>
              <a:t>p</a:t>
            </a:r>
            <a:r>
              <a:rPr lang="en-US" dirty="0" smtClean="0"/>
              <a:t> splits its range of hash key values and sends associated data to </a:t>
            </a:r>
            <a:r>
              <a:rPr lang="en-US" i="1" dirty="0" err="1" smtClean="0"/>
              <a:t>s</a:t>
            </a:r>
            <a:endParaRPr lang="en-US" i="1" dirty="0" smtClean="0"/>
          </a:p>
          <a:p>
            <a:pPr lvl="1"/>
            <a:r>
              <a:rPr lang="en-US" i="1" dirty="0" err="1" smtClean="0"/>
              <a:t>s</a:t>
            </a:r>
            <a:r>
              <a:rPr lang="en-US" i="1" dirty="0" smtClean="0"/>
              <a:t> </a:t>
            </a:r>
            <a:r>
              <a:rPr lang="en-US" dirty="0" smtClean="0"/>
              <a:t>obtains copy of data owned by </a:t>
            </a:r>
            <a:r>
              <a:rPr lang="en-US" i="1" dirty="0" err="1" smtClean="0"/>
              <a:t>suc</a:t>
            </a:r>
            <a:r>
              <a:rPr lang="en-US" dirty="0" err="1" smtClean="0"/>
              <a:t>(</a:t>
            </a:r>
            <a:r>
              <a:rPr lang="en-US" i="1" dirty="0" err="1" smtClean="0"/>
              <a:t>s</a:t>
            </a:r>
            <a:r>
              <a:rPr lang="en-US" dirty="0" smtClean="0"/>
              <a:t>) and </a:t>
            </a:r>
            <a:r>
              <a:rPr lang="en-US" i="1" dirty="0" err="1" smtClean="0"/>
              <a:t>p</a:t>
            </a:r>
            <a:r>
              <a:rPr lang="en-US" dirty="0" smtClean="0"/>
              <a:t> may now discard redundant data it must no longer maintain</a:t>
            </a:r>
          </a:p>
          <a:p>
            <a:r>
              <a:rPr lang="en-US" dirty="0" smtClean="0"/>
              <a:t>Redundant data must also be maintained during normal update operations</a:t>
            </a:r>
          </a:p>
          <a:p>
            <a:pPr lvl="1"/>
            <a:r>
              <a:rPr lang="en-US" dirty="0" smtClean="0"/>
              <a:t>requires responsible server to inform its predecessor of updates</a:t>
            </a:r>
          </a:p>
          <a:p>
            <a:r>
              <a:rPr lang="en-US" dirty="0" smtClean="0"/>
              <a:t>Server holding copy of data can also respond to </a:t>
            </a:r>
            <a:r>
              <a:rPr lang="en-US" i="1" dirty="0" smtClean="0"/>
              <a:t>gets</a:t>
            </a:r>
          </a:p>
        </p:txBody>
      </p:sp>
      <p:sp>
        <p:nvSpPr>
          <p:cNvPr id="4" name="Slide Number Placeholder 3"/>
          <p:cNvSpPr>
            <a:spLocks noGrp="1"/>
          </p:cNvSpPr>
          <p:nvPr>
            <p:ph type="sldNum" sz="quarter" idx="10"/>
          </p:nvPr>
        </p:nvSpPr>
        <p:spPr/>
        <p:txBody>
          <a:bodyPr/>
          <a:lstStyle/>
          <a:p>
            <a:fld id="{26AEC085-82DF-CA45-B264-9F77D94B971E}"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Caching in </a:t>
            </a:r>
            <a:r>
              <a:rPr lang="en-US" dirty="0" err="1" smtClean="0"/>
              <a:t>DHTs</a:t>
            </a:r>
            <a:endParaRPr lang="en-US" dirty="0"/>
          </a:p>
        </p:txBody>
      </p:sp>
      <p:sp>
        <p:nvSpPr>
          <p:cNvPr id="3" name="Content Placeholder 2"/>
          <p:cNvSpPr>
            <a:spLocks noGrp="1"/>
          </p:cNvSpPr>
          <p:nvPr>
            <p:ph idx="1"/>
          </p:nvPr>
        </p:nvSpPr>
        <p:spPr>
          <a:xfrm>
            <a:off x="14288" y="1775439"/>
            <a:ext cx="10044112" cy="5996962"/>
          </a:xfrm>
        </p:spPr>
        <p:txBody>
          <a:bodyPr/>
          <a:lstStyle/>
          <a:p>
            <a:r>
              <a:rPr lang="en-US" dirty="0" err="1" smtClean="0"/>
              <a:t>DHTs</a:t>
            </a:r>
            <a:r>
              <a:rPr lang="en-US" dirty="0" smtClean="0"/>
              <a:t> perform best if query load is distributed evenly among servers</a:t>
            </a:r>
          </a:p>
          <a:p>
            <a:pPr lvl="1"/>
            <a:r>
              <a:rPr lang="en-US" dirty="0" smtClean="0"/>
              <a:t>use of hashing contributes to load balancing</a:t>
            </a:r>
          </a:p>
          <a:p>
            <a:pPr lvl="1"/>
            <a:r>
              <a:rPr lang="en-US" dirty="0" smtClean="0"/>
              <a:t>but overloads can occur if some data items are much more “popular” than others</a:t>
            </a:r>
          </a:p>
          <a:p>
            <a:pPr lvl="1"/>
            <a:r>
              <a:rPr lang="en-US" dirty="0" smtClean="0"/>
              <a:t>can improve performance of popular items by distributing copies to other servers and letting them respond to queries</a:t>
            </a:r>
          </a:p>
          <a:p>
            <a:r>
              <a:rPr lang="en-US" dirty="0" smtClean="0"/>
              <a:t>One approach</a:t>
            </a:r>
          </a:p>
          <a:p>
            <a:pPr lvl="1"/>
            <a:r>
              <a:rPr lang="en-US" i="1" dirty="0" smtClean="0"/>
              <a:t>target-server </a:t>
            </a:r>
            <a:r>
              <a:rPr lang="en-US" i="1" dirty="0" err="1" smtClean="0"/>
              <a:t>t</a:t>
            </a:r>
            <a:r>
              <a:rPr lang="en-US" dirty="0" smtClean="0"/>
              <a:t> sends query response to </a:t>
            </a:r>
            <a:r>
              <a:rPr lang="en-US" i="1" dirty="0" smtClean="0"/>
              <a:t>first-contact-server </a:t>
            </a:r>
            <a:r>
              <a:rPr lang="en-US" i="1" dirty="0" err="1" smtClean="0"/>
              <a:t>f</a:t>
            </a:r>
            <a:r>
              <a:rPr lang="en-US" dirty="0" smtClean="0"/>
              <a:t>, allowing </a:t>
            </a:r>
            <a:r>
              <a:rPr lang="en-US" i="1" dirty="0" err="1" smtClean="0"/>
              <a:t>f</a:t>
            </a:r>
            <a:r>
              <a:rPr lang="en-US" dirty="0" smtClean="0"/>
              <a:t> to respond to client and place copy in its cache</a:t>
            </a:r>
          </a:p>
          <a:p>
            <a:pPr lvl="2"/>
            <a:r>
              <a:rPr lang="en-US" dirty="0" smtClean="0"/>
              <a:t>subsequent queries through </a:t>
            </a:r>
            <a:r>
              <a:rPr lang="en-US" i="1" dirty="0" smtClean="0"/>
              <a:t>f</a:t>
            </a:r>
            <a:r>
              <a:rPr lang="en-US" dirty="0" smtClean="0"/>
              <a:t> can be handled directly</a:t>
            </a:r>
          </a:p>
          <a:p>
            <a:pPr lvl="1"/>
            <a:r>
              <a:rPr lang="en-US" dirty="0" smtClean="0"/>
              <a:t>this approach can quickly distribute many copies of popular items, enabling higher query rates for such items</a:t>
            </a:r>
          </a:p>
          <a:p>
            <a:pPr lvl="1"/>
            <a:r>
              <a:rPr lang="en-US" dirty="0" smtClean="0"/>
              <a:t>cached copies removed if timestamp expires, or space needed</a:t>
            </a:r>
          </a:p>
          <a:p>
            <a:pPr lvl="1"/>
            <a:endParaRPr lang="en-US" dirty="0" smtClean="0"/>
          </a:p>
        </p:txBody>
      </p:sp>
      <p:sp>
        <p:nvSpPr>
          <p:cNvPr id="4" name="Slide Number Placeholder 3"/>
          <p:cNvSpPr>
            <a:spLocks noGrp="1"/>
          </p:cNvSpPr>
          <p:nvPr>
            <p:ph type="sldNum" sz="quarter" idx="10"/>
          </p:nvPr>
        </p:nvSpPr>
        <p:spPr/>
        <p:txBody>
          <a:bodyPr/>
          <a:lstStyle/>
          <a:p>
            <a:fld id="{26AEC085-82DF-CA45-B264-9F77D94B971E}"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985963"/>
            <a:ext cx="10044112" cy="5786437"/>
          </a:xfrm>
        </p:spPr>
        <p:txBody>
          <a:bodyPr/>
          <a:lstStyle/>
          <a:p>
            <a:pPr marL="401638" indent="-271463">
              <a:buClr>
                <a:schemeClr val="tx1"/>
              </a:buClr>
              <a:buFont typeface="+mj-lt"/>
              <a:buAutoNum type="arabicPeriod"/>
            </a:pPr>
            <a:r>
              <a:rPr lang="en-US" sz="2000" dirty="0" smtClean="0"/>
              <a:t>Suppose a movie studio wants to distribute a new movie as a digital file to 1,000 movie theaters across country. Assume the file is 5 GB long, and that the studio’s server has 1 </a:t>
            </a:r>
            <a:r>
              <a:rPr lang="en-US" sz="2000" dirty="0" err="1" smtClean="0"/>
              <a:t>Gb</a:t>
            </a:r>
            <a:r>
              <a:rPr lang="en-US" sz="2000" dirty="0" smtClean="0"/>
              <a:t>/s Internet connection and that the theaters are connected to the Internet through a 5 Mb/s DSL connection. Approximately, how much time is needed to distribute the file to all the theaters, using the client-server method?</a:t>
            </a:r>
            <a:endParaRPr lang="en-US" sz="2000" dirty="0"/>
          </a:p>
        </p:txBody>
      </p:sp>
      <p:sp>
        <p:nvSpPr>
          <p:cNvPr id="4" name="Slide Number Placeholder 3"/>
          <p:cNvSpPr>
            <a:spLocks noGrp="1"/>
          </p:cNvSpPr>
          <p:nvPr>
            <p:ph type="sldNum" sz="quarter" idx="10"/>
          </p:nvPr>
        </p:nvSpPr>
        <p:spPr/>
        <p:txBody>
          <a:bodyPr/>
          <a:lstStyle/>
          <a:p>
            <a:fld id="{26AEC085-82DF-CA45-B264-9F77D94B971E}" type="slidenum">
              <a:rPr lang="en-US" smtClean="0"/>
              <a:pPr/>
              <a:t>17</a:t>
            </a:fld>
            <a:endParaRPr lang="en-US"/>
          </a:p>
        </p:txBody>
      </p:sp>
    </p:spTree>
    <p:extLst>
      <p:ext uri="{BB962C8B-B14F-4D97-AF65-F5344CB8AC3E}">
        <p14:creationId xmlns:p14="http://schemas.microsoft.com/office/powerpoint/2010/main" val="34151431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985963"/>
            <a:ext cx="10044112" cy="5786437"/>
          </a:xfrm>
        </p:spPr>
        <p:txBody>
          <a:bodyPr/>
          <a:lstStyle/>
          <a:p>
            <a:pPr marL="401638" indent="-271463">
              <a:buClr>
                <a:schemeClr val="tx1"/>
              </a:buClr>
              <a:buFont typeface="+mj-lt"/>
              <a:buAutoNum type="arabicPeriod"/>
            </a:pPr>
            <a:r>
              <a:rPr lang="en-US" sz="2000" dirty="0" smtClean="0"/>
              <a:t>Suppose a movie studio wants to distribute a new movie as a digital file to 1,000 movie theaters across country. Assume the file is 5 GB long, and that the studio’s server has 1 Gb/s Internet connection and that the theaters are connected to the Internet through a 5 Mb/s DSL connection. Approximately, how much time is needed to distribute the file to all the theaters, using the client-server method?</a:t>
            </a:r>
          </a:p>
          <a:p>
            <a:pPr marL="457200" lvl="1" indent="0">
              <a:buClr>
                <a:schemeClr val="tx1"/>
              </a:buClr>
              <a:buNone/>
            </a:pPr>
            <a:endParaRPr lang="en-US" sz="1600" i="1" dirty="0" smtClean="0"/>
          </a:p>
          <a:p>
            <a:pPr marL="457200" lvl="1" indent="0">
              <a:buClr>
                <a:schemeClr val="tx1"/>
              </a:buClr>
              <a:buNone/>
            </a:pPr>
            <a:r>
              <a:rPr lang="en-US" sz="1800" i="1" dirty="0" smtClean="0"/>
              <a:t>The file is about 40 Gigabits long.  </a:t>
            </a:r>
          </a:p>
          <a:p>
            <a:pPr marL="457200" lvl="1" indent="0">
              <a:buClr>
                <a:schemeClr val="tx1"/>
              </a:buClr>
              <a:buNone/>
            </a:pPr>
            <a:r>
              <a:rPr lang="en-US" sz="1800" i="1" dirty="0" smtClean="0"/>
              <a:t>A client will take 40x10</a:t>
            </a:r>
            <a:r>
              <a:rPr lang="en-US" sz="1800" i="1" baseline="30000" dirty="0" smtClean="0"/>
              <a:t>9</a:t>
            </a:r>
            <a:r>
              <a:rPr lang="en-US" sz="1800" i="1" dirty="0" smtClean="0"/>
              <a:t>/5x10</a:t>
            </a:r>
            <a:r>
              <a:rPr lang="en-US" sz="1800" i="1" baseline="30000" dirty="0" smtClean="0"/>
              <a:t>6</a:t>
            </a:r>
            <a:r>
              <a:rPr lang="en-US" sz="1800" i="1" dirty="0" smtClean="0"/>
              <a:t> = 8,000 </a:t>
            </a:r>
            <a:r>
              <a:rPr lang="en-US" sz="1800" i="1" dirty="0" err="1" smtClean="0"/>
              <a:t>secs</a:t>
            </a:r>
            <a:r>
              <a:rPr lang="en-US" sz="1800" i="1" dirty="0" smtClean="0"/>
              <a:t> to receive the file when it is targeted for reception by the server.</a:t>
            </a:r>
          </a:p>
          <a:p>
            <a:pPr marL="457200" lvl="1" indent="0">
              <a:buClr>
                <a:schemeClr val="tx1"/>
              </a:buClr>
              <a:buNone/>
            </a:pPr>
            <a:r>
              <a:rPr lang="en-US" sz="1800" i="1" dirty="0" smtClean="0"/>
              <a:t>The server can simultaneously handle 10</a:t>
            </a:r>
            <a:r>
              <a:rPr lang="en-US" sz="1800" i="1" baseline="30000" dirty="0" smtClean="0"/>
              <a:t>9</a:t>
            </a:r>
            <a:r>
              <a:rPr lang="en-US" sz="1800" i="1" dirty="0" smtClean="0"/>
              <a:t>/5x10</a:t>
            </a:r>
            <a:r>
              <a:rPr lang="en-US" sz="1800" i="1" baseline="30000" dirty="0" smtClean="0"/>
              <a:t>6</a:t>
            </a:r>
            <a:r>
              <a:rPr lang="en-US" sz="1800" i="1" dirty="0" smtClean="0"/>
              <a:t>=200 clients, so that it will need 5 rounds of downloads to cover all theaters, and each round will take 8,000 </a:t>
            </a:r>
            <a:r>
              <a:rPr lang="en-US" sz="1800" i="1" dirty="0" err="1" smtClean="0"/>
              <a:t>secs</a:t>
            </a:r>
            <a:r>
              <a:rPr lang="en-US" sz="1800" i="1" dirty="0" smtClean="0"/>
              <a:t>, for a total of 40,000 </a:t>
            </a:r>
            <a:r>
              <a:rPr lang="en-US" sz="1800" i="1" dirty="0" err="1" smtClean="0"/>
              <a:t>secs</a:t>
            </a:r>
            <a:r>
              <a:rPr lang="en-US" sz="1800" i="1" dirty="0" smtClean="0"/>
              <a:t>.  Alternatively, it could schedule all theaters at once, each would then get a download speed of 1 Mbps (1 </a:t>
            </a:r>
            <a:r>
              <a:rPr lang="en-US" sz="1800" i="1" dirty="0" err="1" smtClean="0"/>
              <a:t>Gbps</a:t>
            </a:r>
            <a:r>
              <a:rPr lang="en-US" sz="1800" i="1" dirty="0" smtClean="0"/>
              <a:t>/1000) that is below their download rate of 5 Mbps, so that the download time would complete after 1,000x40x10</a:t>
            </a:r>
            <a:r>
              <a:rPr lang="en-US" sz="1800" i="1" baseline="30000" dirty="0" smtClean="0"/>
              <a:t>9</a:t>
            </a:r>
            <a:r>
              <a:rPr lang="en-US" sz="1800" i="1" dirty="0" smtClean="0"/>
              <a:t>/10</a:t>
            </a:r>
            <a:r>
              <a:rPr lang="en-US" sz="1800" i="1" baseline="30000" dirty="0" smtClean="0"/>
              <a:t>9</a:t>
            </a:r>
            <a:r>
              <a:rPr lang="en-US" sz="1800" i="1" dirty="0" smtClean="0"/>
              <a:t>=40,000 </a:t>
            </a:r>
            <a:r>
              <a:rPr lang="en-US" sz="1800" i="1" dirty="0" err="1" smtClean="0"/>
              <a:t>secs</a:t>
            </a:r>
            <a:r>
              <a:rPr lang="en-US" sz="1800" i="1" dirty="0" smtClean="0"/>
              <a:t>.</a:t>
            </a:r>
          </a:p>
          <a:p>
            <a:pPr marL="457200" lvl="1" indent="0">
              <a:buClr>
                <a:schemeClr val="tx1"/>
              </a:buClr>
              <a:buNone/>
            </a:pPr>
            <a:r>
              <a:rPr lang="en-US" sz="1800" i="1" dirty="0" smtClean="0"/>
              <a:t>In other words, as long as the transmission schedule ensures that the server is always busy, the download will take 11 hours and 6 </a:t>
            </a:r>
            <a:r>
              <a:rPr lang="en-US" sz="1800" i="1" dirty="0" err="1" smtClean="0"/>
              <a:t>mins</a:t>
            </a:r>
            <a:r>
              <a:rPr lang="en-US" sz="1800" i="1" dirty="0" smtClean="0"/>
              <a:t>.</a:t>
            </a:r>
            <a:endParaRPr lang="en-US" sz="1800" i="1" dirty="0"/>
          </a:p>
        </p:txBody>
      </p:sp>
      <p:sp>
        <p:nvSpPr>
          <p:cNvPr id="4" name="Slide Number Placeholder 3"/>
          <p:cNvSpPr>
            <a:spLocks noGrp="1"/>
          </p:cNvSpPr>
          <p:nvPr>
            <p:ph type="sldNum" sz="quarter" idx="10"/>
          </p:nvPr>
        </p:nvSpPr>
        <p:spPr/>
        <p:txBody>
          <a:bodyPr/>
          <a:lstStyle/>
          <a:p>
            <a:fld id="{26AEC085-82DF-CA45-B264-9F77D94B971E}" type="slidenum">
              <a:rPr lang="en-US" smtClean="0"/>
              <a:pPr/>
              <a:t>18</a:t>
            </a:fld>
            <a:endParaRPr lang="en-US"/>
          </a:p>
        </p:txBody>
      </p:sp>
    </p:spTree>
    <p:extLst>
      <p:ext uri="{BB962C8B-B14F-4D97-AF65-F5344CB8AC3E}">
        <p14:creationId xmlns:p14="http://schemas.microsoft.com/office/powerpoint/2010/main" val="317036899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985963"/>
            <a:ext cx="10044112" cy="5786437"/>
          </a:xfrm>
        </p:spPr>
        <p:txBody>
          <a:bodyPr/>
          <a:lstStyle/>
          <a:p>
            <a:pPr marL="587375" indent="-457200">
              <a:buClr>
                <a:schemeClr val="tx1"/>
              </a:buClr>
              <a:buFont typeface="+mj-lt"/>
              <a:buAutoNum type="arabicPeriod" startAt="2"/>
            </a:pPr>
            <a:r>
              <a:rPr lang="en-US" sz="2000" dirty="0" smtClean="0"/>
              <a:t>Reconsider the scenario from the last question, assuming peer-to-peer distribution is used. To simplify, assume that both the studio’s server and the theaters have DSL connections with a 5 Mb/s download rate and a 2 Mb/s upload rate, and that all theaters have been properly seeded with some initial chunks. What is the total “upstream bandwidth” in this case? How long does it take to distribute the file to all of the theaters, </a:t>
            </a:r>
            <a:r>
              <a:rPr lang="en-US" sz="2000" u="sng" dirty="0" smtClean="0"/>
              <a:t>under ideal conditions</a:t>
            </a:r>
            <a:r>
              <a:rPr lang="en-US" sz="2000" dirty="0" smtClean="0"/>
              <a:t>?</a:t>
            </a:r>
            <a:endParaRPr lang="en-US" sz="2000" dirty="0"/>
          </a:p>
        </p:txBody>
      </p:sp>
      <p:sp>
        <p:nvSpPr>
          <p:cNvPr id="4" name="Slide Number Placeholder 3"/>
          <p:cNvSpPr>
            <a:spLocks noGrp="1"/>
          </p:cNvSpPr>
          <p:nvPr>
            <p:ph type="sldNum" sz="quarter" idx="10"/>
          </p:nvPr>
        </p:nvSpPr>
        <p:spPr/>
        <p:txBody>
          <a:bodyPr/>
          <a:lstStyle/>
          <a:p>
            <a:fld id="{26AEC085-82DF-CA45-B264-9F77D94B971E}" type="slidenum">
              <a:rPr lang="en-US" smtClean="0"/>
              <a:pPr/>
              <a:t>19</a:t>
            </a:fld>
            <a:endParaRPr lang="en-US"/>
          </a:p>
        </p:txBody>
      </p:sp>
    </p:spTree>
    <p:extLst>
      <p:ext uri="{BB962C8B-B14F-4D97-AF65-F5344CB8AC3E}">
        <p14:creationId xmlns:p14="http://schemas.microsoft.com/office/powerpoint/2010/main" val="38513093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about Lab2 or Quiz2?</a:t>
            </a:r>
            <a:endParaRPr lang="en-US" dirty="0"/>
          </a:p>
        </p:txBody>
      </p:sp>
      <p:sp>
        <p:nvSpPr>
          <p:cNvPr id="3" name="Content Placeholder 2"/>
          <p:cNvSpPr>
            <a:spLocks noGrp="1"/>
          </p:cNvSpPr>
          <p:nvPr>
            <p:ph idx="1"/>
          </p:nvPr>
        </p:nvSpPr>
        <p:spPr>
          <a:xfrm>
            <a:off x="14288" y="1984443"/>
            <a:ext cx="10044112" cy="5787958"/>
          </a:xfrm>
        </p:spPr>
        <p:txBody>
          <a:bodyPr/>
          <a:lstStyle/>
          <a:p>
            <a:endParaRPr lang="en-US" smtClean="0"/>
          </a:p>
          <a:p>
            <a:endParaRPr lang="en-US" dirty="0"/>
          </a:p>
        </p:txBody>
      </p:sp>
      <p:sp>
        <p:nvSpPr>
          <p:cNvPr id="4" name="Slide Number Placeholder 3"/>
          <p:cNvSpPr>
            <a:spLocks noGrp="1"/>
          </p:cNvSpPr>
          <p:nvPr>
            <p:ph type="sldNum" sz="quarter" idx="10"/>
          </p:nvPr>
        </p:nvSpPr>
        <p:spPr/>
        <p:txBody>
          <a:bodyPr/>
          <a:lstStyle/>
          <a:p>
            <a:fld id="{26AEC085-82DF-CA45-B264-9F77D94B971E}" type="slidenum">
              <a:rPr lang="en-US" smtClean="0"/>
              <a:pPr/>
              <a:t>2</a:t>
            </a:fld>
            <a:endParaRPr lang="en-US"/>
          </a:p>
        </p:txBody>
      </p:sp>
    </p:spTree>
    <p:extLst>
      <p:ext uri="{BB962C8B-B14F-4D97-AF65-F5344CB8AC3E}">
        <p14:creationId xmlns:p14="http://schemas.microsoft.com/office/powerpoint/2010/main" val="6625132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985963"/>
            <a:ext cx="10044112" cy="5786437"/>
          </a:xfrm>
        </p:spPr>
        <p:txBody>
          <a:bodyPr/>
          <a:lstStyle/>
          <a:p>
            <a:pPr marL="587375" indent="-457200">
              <a:buClr>
                <a:schemeClr val="tx1"/>
              </a:buClr>
              <a:buFont typeface="+mj-lt"/>
              <a:buAutoNum type="arabicPeriod" startAt="2"/>
            </a:pPr>
            <a:r>
              <a:rPr lang="en-US" sz="2000" dirty="0" smtClean="0"/>
              <a:t>Reconsider the scenario from the last question, assuming peer-to-peer distribution is used. To simplify, assume that both the studio’s server and the 1,000 theaters have DSL connections with a 5 Mb/s download rate and a 2 Mb/s upload rate, and that all theaters have been properly seeded with some initial chunks. What is the total “upstream bandwidth” in this case? How long does it take to distribute the file to all of the theaters, </a:t>
            </a:r>
            <a:r>
              <a:rPr lang="en-US" sz="2000" u="sng" dirty="0" smtClean="0"/>
              <a:t>under ideal conditions</a:t>
            </a:r>
            <a:r>
              <a:rPr lang="en-US" sz="2000" dirty="0" smtClean="0"/>
              <a:t>?</a:t>
            </a:r>
          </a:p>
          <a:p>
            <a:pPr marL="587375" indent="-457200">
              <a:buClr>
                <a:schemeClr val="tx1"/>
              </a:buClr>
              <a:buFont typeface="+mj-lt"/>
              <a:buAutoNum type="arabicPeriod" startAt="2"/>
            </a:pPr>
            <a:endParaRPr lang="en-US" sz="2000" dirty="0"/>
          </a:p>
          <a:p>
            <a:pPr marL="508000" lvl="1" indent="0">
              <a:buClr>
                <a:schemeClr val="tx1"/>
              </a:buClr>
              <a:buNone/>
            </a:pPr>
            <a:r>
              <a:rPr lang="en-US" sz="1800" i="1" dirty="0" smtClean="0"/>
              <a:t>The total upload bandwidth is 1,001x2 Mbps, i.e., about 2 </a:t>
            </a:r>
            <a:r>
              <a:rPr lang="en-US" sz="1800" i="1" dirty="0" err="1" smtClean="0"/>
              <a:t>Gbps</a:t>
            </a:r>
            <a:r>
              <a:rPr lang="en-US" sz="1800" i="1" dirty="0" smtClean="0"/>
              <a:t>.</a:t>
            </a:r>
          </a:p>
          <a:p>
            <a:pPr marL="508000" lvl="1" indent="0">
              <a:buClr>
                <a:schemeClr val="tx1"/>
              </a:buClr>
              <a:buNone/>
            </a:pPr>
            <a:r>
              <a:rPr lang="en-US" sz="1800" i="1" dirty="0" smtClean="0"/>
              <a:t>So we approximately double the upload capacity compared to the server scenario, therefore, halving the download time to about 5 hours and 33 </a:t>
            </a:r>
            <a:r>
              <a:rPr lang="en-US" sz="1800" i="1" dirty="0" err="1" smtClean="0"/>
              <a:t>mins</a:t>
            </a:r>
            <a:r>
              <a:rPr lang="en-US" sz="1800" i="1" dirty="0" smtClean="0"/>
              <a:t>.</a:t>
            </a:r>
            <a:endParaRPr lang="en-US" sz="1800" i="1" dirty="0"/>
          </a:p>
        </p:txBody>
      </p:sp>
      <p:sp>
        <p:nvSpPr>
          <p:cNvPr id="4" name="Slide Number Placeholder 3"/>
          <p:cNvSpPr>
            <a:spLocks noGrp="1"/>
          </p:cNvSpPr>
          <p:nvPr>
            <p:ph type="sldNum" sz="quarter" idx="10"/>
          </p:nvPr>
        </p:nvSpPr>
        <p:spPr/>
        <p:txBody>
          <a:bodyPr/>
          <a:lstStyle/>
          <a:p>
            <a:fld id="{26AEC085-82DF-CA45-B264-9F77D94B971E}" type="slidenum">
              <a:rPr lang="en-US" smtClean="0"/>
              <a:pPr/>
              <a:t>20</a:t>
            </a:fld>
            <a:endParaRPr lang="en-US"/>
          </a:p>
        </p:txBody>
      </p:sp>
    </p:spTree>
    <p:extLst>
      <p:ext uri="{BB962C8B-B14F-4D97-AF65-F5344CB8AC3E}">
        <p14:creationId xmlns:p14="http://schemas.microsoft.com/office/powerpoint/2010/main" val="914225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985963"/>
            <a:ext cx="10044112" cy="5786437"/>
          </a:xfrm>
        </p:spPr>
        <p:txBody>
          <a:bodyPr/>
          <a:lstStyle/>
          <a:p>
            <a:pPr marL="587375" indent="-457200">
              <a:buClr>
                <a:schemeClr val="tx1"/>
              </a:buClr>
              <a:buFont typeface="+mj-lt"/>
              <a:buAutoNum type="arabicPeriod" startAt="3"/>
            </a:pPr>
            <a:r>
              <a:rPr lang="en-US" sz="2000" dirty="0" smtClean="0"/>
              <a:t>The analysis for the peer-to-peer case assumes idealized conditions, in which each peer gets a portion of the file from the server, then redistributes that part to all others. This requires that each peer maintain large numbers of simultaneous connections. Suppose each peer is limited to 10 simultaneous connections. Is it still possible to achieve the idealized transfer time? If so, how? If not, why not?</a:t>
            </a:r>
          </a:p>
          <a:p>
            <a:pPr marL="401638" indent="-271463">
              <a:buClr>
                <a:srgbClr val="008000"/>
              </a:buClr>
              <a:buFont typeface="+mj-lt"/>
              <a:buAutoNum type="arabicPeriod" startAt="3"/>
            </a:pPr>
            <a:endParaRPr lang="en-US" sz="2000" dirty="0"/>
          </a:p>
        </p:txBody>
      </p:sp>
      <p:sp>
        <p:nvSpPr>
          <p:cNvPr id="4" name="Slide Number Placeholder 3"/>
          <p:cNvSpPr>
            <a:spLocks noGrp="1"/>
          </p:cNvSpPr>
          <p:nvPr>
            <p:ph type="sldNum" sz="quarter" idx="10"/>
          </p:nvPr>
        </p:nvSpPr>
        <p:spPr/>
        <p:txBody>
          <a:bodyPr/>
          <a:lstStyle/>
          <a:p>
            <a:fld id="{26AEC085-82DF-CA45-B264-9F77D94B971E}" type="slidenum">
              <a:rPr lang="en-US" smtClean="0"/>
              <a:pPr/>
              <a:t>21</a:t>
            </a:fld>
            <a:endParaRPr lang="en-US"/>
          </a:p>
        </p:txBody>
      </p:sp>
    </p:spTree>
    <p:extLst>
      <p:ext uri="{BB962C8B-B14F-4D97-AF65-F5344CB8AC3E}">
        <p14:creationId xmlns:p14="http://schemas.microsoft.com/office/powerpoint/2010/main" val="15219797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985963"/>
            <a:ext cx="10044112" cy="5786437"/>
          </a:xfrm>
        </p:spPr>
        <p:txBody>
          <a:bodyPr/>
          <a:lstStyle/>
          <a:p>
            <a:pPr marL="587375" indent="-457200">
              <a:buClr>
                <a:schemeClr val="tx1"/>
              </a:buClr>
              <a:buFont typeface="+mj-lt"/>
              <a:buAutoNum type="arabicPeriod" startAt="3"/>
            </a:pPr>
            <a:r>
              <a:rPr lang="en-US" sz="2000" dirty="0" smtClean="0"/>
              <a:t>The analysis for the peer-to-peer case assumes idealized conditions, in which each peer gets a portion of the file from the server, then redistributes that part to all others. This requires that each peer maintain large numbers of simultaneous connections. Suppose each peer is limited to 10 simultaneous connections. Is it still possible to achieve the idealized transfer time? If so, how? If not, why not?</a:t>
            </a:r>
          </a:p>
          <a:p>
            <a:pPr marL="1206500" lvl="3" indent="0">
              <a:buClr>
                <a:schemeClr val="tx1"/>
              </a:buClr>
              <a:buNone/>
            </a:pPr>
            <a:endParaRPr lang="en-US" sz="1200" dirty="0"/>
          </a:p>
          <a:p>
            <a:pPr marL="508000" lvl="1" indent="0">
              <a:buClr>
                <a:schemeClr val="tx1"/>
              </a:buClr>
              <a:buNone/>
            </a:pPr>
            <a:r>
              <a:rPr lang="en-US" sz="1600" i="1" dirty="0" smtClean="0"/>
              <a:t>The expression for the upload capacity only requires that all peers be able to continuously upload new content to other peers at all times.  Therefore, in order to achieve this with fewer connections, we need to identify a scheduling that will allow each to be active at all times, but only transmit to at most 10 clients at the time.</a:t>
            </a:r>
          </a:p>
          <a:p>
            <a:pPr marL="508000" lvl="1" indent="0">
              <a:buClr>
                <a:schemeClr val="tx1"/>
              </a:buClr>
              <a:buNone/>
            </a:pPr>
            <a:r>
              <a:rPr lang="en-US" sz="1600" i="1" dirty="0" smtClean="0"/>
              <a:t>Assume for simplicity that the origin server is connected to the Internet through a very high speed connection, so that it can download three “chunks” to each peer in very little time, and that all peers have different chunks.  For example, peer 1 has chunks 1,2,3, peer 2 has chunks 4,5,6, and so on.  </a:t>
            </a:r>
          </a:p>
          <a:p>
            <a:pPr marL="508000" lvl="1" indent="0">
              <a:buClr>
                <a:schemeClr val="tx1"/>
              </a:buClr>
              <a:buNone/>
            </a:pPr>
            <a:r>
              <a:rPr lang="en-US" sz="1600" i="1" dirty="0" smtClean="0"/>
              <a:t>Assume next that peer </a:t>
            </a:r>
            <a:r>
              <a:rPr lang="en-US" sz="1600" i="1" dirty="0" err="1" smtClean="0"/>
              <a:t>i</a:t>
            </a:r>
            <a:r>
              <a:rPr lang="en-US" sz="1600" i="1" dirty="0" smtClean="0"/>
              <a:t> then proceeds to transmit its 3 chunks to peer i+1.  Note that because download speed is higher than upload speed (5 Mbps vs. 2 Mbps), peer </a:t>
            </a:r>
            <a:r>
              <a:rPr lang="en-US" sz="1600" i="1" dirty="0" err="1" smtClean="0"/>
              <a:t>i</a:t>
            </a:r>
            <a:r>
              <a:rPr lang="en-US" sz="1600" i="1" dirty="0" smtClean="0"/>
              <a:t> will have received another set of three new chunks before it is done distributing its first three chunks.  Therefore, it will have new chunks ready to transmit to peer i+1 once done, and the process can then repeat.  This ensures that all peers are busy transmitting all the time, and therefore that the download time remains close to its ideal value.</a:t>
            </a:r>
          </a:p>
          <a:p>
            <a:pPr marL="401638" indent="-271463">
              <a:buClr>
                <a:srgbClr val="008000"/>
              </a:buClr>
              <a:buFont typeface="+mj-lt"/>
              <a:buAutoNum type="arabicPeriod" startAt="3"/>
            </a:pPr>
            <a:endParaRPr lang="en-US" sz="2000" dirty="0"/>
          </a:p>
        </p:txBody>
      </p:sp>
      <p:sp>
        <p:nvSpPr>
          <p:cNvPr id="4" name="Slide Number Placeholder 3"/>
          <p:cNvSpPr>
            <a:spLocks noGrp="1"/>
          </p:cNvSpPr>
          <p:nvPr>
            <p:ph type="sldNum" sz="quarter" idx="10"/>
          </p:nvPr>
        </p:nvSpPr>
        <p:spPr/>
        <p:txBody>
          <a:bodyPr/>
          <a:lstStyle/>
          <a:p>
            <a:fld id="{26AEC085-82DF-CA45-B264-9F77D94B971E}" type="slidenum">
              <a:rPr lang="en-US" smtClean="0"/>
              <a:pPr/>
              <a:t>22</a:t>
            </a:fld>
            <a:endParaRPr lang="en-US"/>
          </a:p>
        </p:txBody>
      </p:sp>
    </p:spTree>
    <p:extLst>
      <p:ext uri="{BB962C8B-B14F-4D97-AF65-F5344CB8AC3E}">
        <p14:creationId xmlns:p14="http://schemas.microsoft.com/office/powerpoint/2010/main" val="2877877456"/>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985963"/>
            <a:ext cx="10044112" cy="5786437"/>
          </a:xfrm>
        </p:spPr>
        <p:txBody>
          <a:bodyPr/>
          <a:lstStyle/>
          <a:p>
            <a:pPr marL="587375" indent="-457200">
              <a:buClr>
                <a:schemeClr val="tx1"/>
              </a:buClr>
              <a:buFont typeface="+mj-lt"/>
              <a:buAutoNum type="arabicPeriod" startAt="4"/>
            </a:pPr>
            <a:r>
              <a:rPr lang="en-US" sz="2000" dirty="0" smtClean="0"/>
              <a:t>At any moment in time, the peer-to-peer connections in a torrent form a graph. How does the diameter of this graph affect the time taken to distribute a given chunk? Suppose the connections among the hosts are purely random and that each has 20 peers. Estimate the </a:t>
            </a:r>
            <a:r>
              <a:rPr lang="en-US" sz="2000" i="1" u="sng" dirty="0" smtClean="0"/>
              <a:t>diameter</a:t>
            </a:r>
            <a:r>
              <a:rPr lang="en-US" sz="2000" dirty="0" smtClean="0"/>
              <a:t> of the graph, assuming there are 10,000 hosts in the torrent.</a:t>
            </a:r>
          </a:p>
          <a:p>
            <a:pPr marL="401638" indent="-271463">
              <a:buClr>
                <a:srgbClr val="008000"/>
              </a:buClr>
              <a:buFont typeface="+mj-lt"/>
              <a:buAutoNum type="arabicPeriod" startAt="4"/>
            </a:pPr>
            <a:endParaRPr lang="en-US" sz="2000" dirty="0"/>
          </a:p>
        </p:txBody>
      </p:sp>
      <p:sp>
        <p:nvSpPr>
          <p:cNvPr id="4" name="Slide Number Placeholder 3"/>
          <p:cNvSpPr>
            <a:spLocks noGrp="1"/>
          </p:cNvSpPr>
          <p:nvPr>
            <p:ph type="sldNum" sz="quarter" idx="10"/>
          </p:nvPr>
        </p:nvSpPr>
        <p:spPr/>
        <p:txBody>
          <a:bodyPr/>
          <a:lstStyle/>
          <a:p>
            <a:fld id="{26AEC085-82DF-CA45-B264-9F77D94B971E}" type="slidenum">
              <a:rPr lang="en-US" smtClean="0"/>
              <a:pPr/>
              <a:t>23</a:t>
            </a:fld>
            <a:endParaRPr lang="en-US"/>
          </a:p>
        </p:txBody>
      </p:sp>
    </p:spTree>
    <p:extLst>
      <p:ext uri="{BB962C8B-B14F-4D97-AF65-F5344CB8AC3E}">
        <p14:creationId xmlns:p14="http://schemas.microsoft.com/office/powerpoint/2010/main" val="37872412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985963"/>
            <a:ext cx="10044112" cy="5786437"/>
          </a:xfrm>
        </p:spPr>
        <p:txBody>
          <a:bodyPr/>
          <a:lstStyle/>
          <a:p>
            <a:pPr marL="587375" indent="-457200">
              <a:buClr>
                <a:schemeClr val="tx1"/>
              </a:buClr>
              <a:buFont typeface="+mj-lt"/>
              <a:buAutoNum type="arabicPeriod" startAt="4"/>
            </a:pPr>
            <a:r>
              <a:rPr lang="en-US" sz="2000" dirty="0" smtClean="0"/>
              <a:t>At any moment in time, the peer-to-peer connections in a torrent form a graph. How does the diameter of this graph affect the time taken to distribute a given chunk? Suppose the connections among the hosts are purely random and that each has 20 peers. Estimate the </a:t>
            </a:r>
            <a:r>
              <a:rPr lang="en-US" sz="2000" i="1" u="sng" dirty="0" smtClean="0"/>
              <a:t>diameter</a:t>
            </a:r>
            <a:r>
              <a:rPr lang="en-US" sz="2000" dirty="0" smtClean="0"/>
              <a:t> of the graph, assuming there are 10,000 hosts in the torrent.</a:t>
            </a:r>
          </a:p>
          <a:p>
            <a:pPr marL="508000" lvl="1" indent="0">
              <a:buClr>
                <a:srgbClr val="008000"/>
              </a:buClr>
              <a:buNone/>
            </a:pPr>
            <a:r>
              <a:rPr lang="en-US" sz="1600" i="1" dirty="0" smtClean="0"/>
              <a:t>The diameter of the graph affects how long it takes for a new chunk to propagate from one end of the p2p network to the other end.</a:t>
            </a:r>
          </a:p>
          <a:p>
            <a:pPr marL="508000" lvl="1" indent="0">
              <a:buClr>
                <a:srgbClr val="008000"/>
              </a:buClr>
              <a:buNone/>
            </a:pPr>
            <a:r>
              <a:rPr lang="en-US" sz="1600" i="1" dirty="0" smtClean="0"/>
              <a:t>Assume that each peer connects to 20 other peers, which connect to 20 other peers, and so on.  This is known as a random 20-regular graph.</a:t>
            </a:r>
          </a:p>
          <a:p>
            <a:pPr marL="508000" lvl="1" indent="0">
              <a:buClr>
                <a:srgbClr val="008000"/>
              </a:buClr>
              <a:buNone/>
            </a:pPr>
            <a:r>
              <a:rPr lang="en-US" sz="1600" i="1" dirty="0" smtClean="0"/>
              <a:t>If you start from a node and at each step add 20 new nodes in a tree-like fashion, then the diameter d would the first value such that sum_{</a:t>
            </a:r>
            <a:r>
              <a:rPr lang="en-US" sz="1600" i="1" dirty="0" err="1" smtClean="0"/>
              <a:t>i</a:t>
            </a:r>
            <a:r>
              <a:rPr lang="en-US" sz="1600" i="1" dirty="0" smtClean="0"/>
              <a:t>=0}^{d}20^i≥10,000, i.e., d=5.  This is, however, an over-estimate since all the leaf nodes in the tree (the vast majority of nodes) only have a degree of 1 and not 20.  A more general bound exists, namely,</a:t>
            </a:r>
          </a:p>
          <a:p>
            <a:pPr marL="508000" lvl="1" indent="0">
              <a:buClr>
                <a:srgbClr val="008000"/>
              </a:buClr>
              <a:buNone/>
            </a:pPr>
            <a:endParaRPr lang="en-US" sz="1600" i="1" dirty="0"/>
          </a:p>
          <a:p>
            <a:pPr marL="508000" lvl="1" indent="0">
              <a:buClr>
                <a:srgbClr val="008000"/>
              </a:buClr>
              <a:buNone/>
            </a:pPr>
            <a:endParaRPr lang="en-US" sz="1600" i="1" dirty="0" smtClean="0"/>
          </a:p>
          <a:p>
            <a:pPr marL="508000" lvl="1" indent="0">
              <a:buClr>
                <a:srgbClr val="008000"/>
              </a:buClr>
              <a:buNone/>
            </a:pPr>
            <a:r>
              <a:rPr lang="en-US" sz="1600" i="1" dirty="0" smtClean="0"/>
              <a:t>for a graph of n vertices and degree r, where </a:t>
            </a:r>
            <a:r>
              <a:rPr lang="el-GR" sz="1600" i="1" dirty="0" smtClean="0"/>
              <a:t>ε</a:t>
            </a:r>
            <a:r>
              <a:rPr lang="en-US" sz="1600" i="1" dirty="0" smtClean="0"/>
              <a:t> is an arbitrarily positive constant.</a:t>
            </a:r>
          </a:p>
          <a:p>
            <a:pPr marL="508000" lvl="1" indent="0">
              <a:buClr>
                <a:srgbClr val="008000"/>
              </a:buClr>
              <a:buNone/>
            </a:pPr>
            <a:r>
              <a:rPr lang="en-US" sz="1600" i="1" dirty="0" smtClean="0"/>
              <a:t>For a 20-regular random graph, i.e., r=20, of size n=10,000, the difference is, however, not really significant, i.e., the bound gives a value of d~6.135.</a:t>
            </a:r>
          </a:p>
          <a:p>
            <a:pPr marL="508000" lvl="1" indent="0">
              <a:buClr>
                <a:srgbClr val="008000"/>
              </a:buClr>
              <a:buNone/>
            </a:pPr>
            <a:r>
              <a:rPr lang="en-US" sz="1600" i="1" dirty="0" smtClean="0"/>
              <a:t>  </a:t>
            </a:r>
          </a:p>
          <a:p>
            <a:pPr marL="508000" lvl="1" indent="0">
              <a:buClr>
                <a:srgbClr val="008000"/>
              </a:buClr>
              <a:buNone/>
            </a:pPr>
            <a:endParaRPr lang="en-US" sz="1600" i="1" dirty="0"/>
          </a:p>
        </p:txBody>
      </p:sp>
      <p:sp>
        <p:nvSpPr>
          <p:cNvPr id="4" name="Slide Number Placeholder 3"/>
          <p:cNvSpPr>
            <a:spLocks noGrp="1"/>
          </p:cNvSpPr>
          <p:nvPr>
            <p:ph type="sldNum" sz="quarter" idx="10"/>
          </p:nvPr>
        </p:nvSpPr>
        <p:spPr/>
        <p:txBody>
          <a:bodyPr/>
          <a:lstStyle/>
          <a:p>
            <a:fld id="{26AEC085-82DF-CA45-B264-9F77D94B971E}" type="slidenum">
              <a:rPr lang="en-US" smtClean="0"/>
              <a:pPr/>
              <a:t>24</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3133420663"/>
              </p:ext>
            </p:extLst>
          </p:nvPr>
        </p:nvGraphicFramePr>
        <p:xfrm>
          <a:off x="3362960" y="5734405"/>
          <a:ext cx="2963862" cy="489967"/>
        </p:xfrm>
        <a:graphic>
          <a:graphicData uri="http://schemas.openxmlformats.org/presentationml/2006/ole">
            <mc:AlternateContent xmlns:mc="http://schemas.openxmlformats.org/markup-compatibility/2006">
              <mc:Choice xmlns:v="urn:schemas-microsoft-com:vml" Requires="v">
                <p:oleObj spid="_x0000_s1035" name="Equation" r:id="rId4" imgW="1460064" imgH="241415" progId="Equation.3">
                  <p:embed/>
                </p:oleObj>
              </mc:Choice>
              <mc:Fallback>
                <p:oleObj name="Equation" r:id="rId4" imgW="1460064" imgH="241415" progId="Equation.3">
                  <p:embed/>
                  <p:pic>
                    <p:nvPicPr>
                      <p:cNvPr id="0"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62960" y="5734405"/>
                        <a:ext cx="2963862" cy="48996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719670103"/>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985963"/>
            <a:ext cx="10044112" cy="5786437"/>
          </a:xfrm>
        </p:spPr>
        <p:txBody>
          <a:bodyPr/>
          <a:lstStyle/>
          <a:p>
            <a:pPr marL="587375" indent="-457200">
              <a:buClr>
                <a:schemeClr val="tx1"/>
              </a:buClr>
              <a:buFont typeface="+mj-lt"/>
              <a:buAutoNum type="arabicPeriod" startAt="5"/>
            </a:pPr>
            <a:r>
              <a:rPr lang="en-US" sz="2000" dirty="0" smtClean="0"/>
              <a:t>The rarest-chunk-first policy tries to increase the availability of chunks held by only a small number of hosts. Describe a situation in which this policy may not have the desired effect. In general, how is the effectiveness of this policy affected by the number of peers that each host connects to at one time?</a:t>
            </a:r>
            <a:endParaRPr lang="en-US" sz="2000" dirty="0"/>
          </a:p>
        </p:txBody>
      </p:sp>
      <p:sp>
        <p:nvSpPr>
          <p:cNvPr id="4" name="Slide Number Placeholder 3"/>
          <p:cNvSpPr>
            <a:spLocks noGrp="1"/>
          </p:cNvSpPr>
          <p:nvPr>
            <p:ph type="sldNum" sz="quarter" idx="10"/>
          </p:nvPr>
        </p:nvSpPr>
        <p:spPr/>
        <p:txBody>
          <a:bodyPr/>
          <a:lstStyle/>
          <a:p>
            <a:fld id="{26AEC085-82DF-CA45-B264-9F77D94B971E}" type="slidenum">
              <a:rPr lang="en-US" smtClean="0"/>
              <a:pPr/>
              <a:t>25</a:t>
            </a:fld>
            <a:endParaRPr lang="en-US"/>
          </a:p>
        </p:txBody>
      </p:sp>
    </p:spTree>
    <p:extLst>
      <p:ext uri="{BB962C8B-B14F-4D97-AF65-F5344CB8AC3E}">
        <p14:creationId xmlns:p14="http://schemas.microsoft.com/office/powerpoint/2010/main" val="30417420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985963"/>
            <a:ext cx="10044112" cy="5786437"/>
          </a:xfrm>
        </p:spPr>
        <p:txBody>
          <a:bodyPr/>
          <a:lstStyle/>
          <a:p>
            <a:pPr marL="587375" indent="-457200">
              <a:buClr>
                <a:schemeClr val="tx1"/>
              </a:buClr>
              <a:buFont typeface="+mj-lt"/>
              <a:buAutoNum type="arabicPeriod" startAt="5"/>
            </a:pPr>
            <a:r>
              <a:rPr lang="en-US" sz="2000" dirty="0" smtClean="0"/>
              <a:t>The rarest-chunk-first policy tries to increase the availability of chunks held by only a small number of hosts. Describe a situation in which this policy may not have the desired effect. In general, how is the effectiveness of this policy affected by the number of peers that each host connects to at one time?</a:t>
            </a:r>
          </a:p>
          <a:p>
            <a:pPr marL="508000" lvl="1" indent="0">
              <a:buClr>
                <a:schemeClr val="tx1"/>
              </a:buClr>
              <a:buNone/>
            </a:pPr>
            <a:r>
              <a:rPr lang="en-US" sz="1600" i="1" dirty="0" smtClean="0"/>
              <a:t>When the rare chunks are only in a few low bandwidth hosts, e.g., dial-up connections, because those peers are solicited by many peers, they become a bottleneck and throttle the overall download rate until those rare chunks have been distributed to more peers.</a:t>
            </a:r>
          </a:p>
          <a:p>
            <a:pPr marL="508000" lvl="1" indent="0">
              <a:buClr>
                <a:schemeClr val="tx1"/>
              </a:buClr>
              <a:buNone/>
            </a:pPr>
            <a:r>
              <a:rPr lang="en-US" sz="1600" i="1" dirty="0" smtClean="0"/>
              <a:t>The problem is magnified when the number of connections a host uses is small, as this will more severely limit its download rate until the rare chunks have been distributed to more hosts.</a:t>
            </a:r>
            <a:endParaRPr lang="en-US" sz="1600" i="1" dirty="0"/>
          </a:p>
        </p:txBody>
      </p:sp>
      <p:sp>
        <p:nvSpPr>
          <p:cNvPr id="4" name="Slide Number Placeholder 3"/>
          <p:cNvSpPr>
            <a:spLocks noGrp="1"/>
          </p:cNvSpPr>
          <p:nvPr>
            <p:ph type="sldNum" sz="quarter" idx="10"/>
          </p:nvPr>
        </p:nvSpPr>
        <p:spPr/>
        <p:txBody>
          <a:bodyPr/>
          <a:lstStyle/>
          <a:p>
            <a:fld id="{26AEC085-82DF-CA45-B264-9F77D94B971E}" type="slidenum">
              <a:rPr lang="en-US" smtClean="0"/>
              <a:pPr/>
              <a:t>26</a:t>
            </a:fld>
            <a:endParaRPr lang="en-US"/>
          </a:p>
        </p:txBody>
      </p:sp>
    </p:spTree>
    <p:extLst>
      <p:ext uri="{BB962C8B-B14F-4D97-AF65-F5344CB8AC3E}">
        <p14:creationId xmlns:p14="http://schemas.microsoft.com/office/powerpoint/2010/main" val="2204425763"/>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985963"/>
            <a:ext cx="10044112" cy="5786437"/>
          </a:xfrm>
        </p:spPr>
        <p:txBody>
          <a:bodyPr/>
          <a:lstStyle/>
          <a:p>
            <a:pPr marL="587375" indent="-457200">
              <a:buClr>
                <a:schemeClr val="tx1"/>
              </a:buClr>
              <a:buFont typeface="+mj-lt"/>
              <a:buAutoNum type="arabicPeriod" startAt="6"/>
            </a:pPr>
            <a:r>
              <a:rPr lang="en-US" sz="2000" dirty="0" smtClean="0"/>
              <a:t>Consider a network that supports multicast communication, in which a single host can send packets to many receivers simultaneously (with the network routers copying packets as necessary). Write an expression for the time to transfer an </a:t>
            </a:r>
            <a:r>
              <a:rPr lang="en-US" sz="2000" i="1" dirty="0" smtClean="0"/>
              <a:t>F</a:t>
            </a:r>
            <a:r>
              <a:rPr lang="en-US" sz="2000" dirty="0" smtClean="0"/>
              <a:t> bit file to </a:t>
            </a:r>
            <a:r>
              <a:rPr lang="en-US" sz="2000" i="1" dirty="0" smtClean="0"/>
              <a:t>N</a:t>
            </a:r>
            <a:r>
              <a:rPr lang="en-US" sz="2000" dirty="0" smtClean="0"/>
              <a:t> clients using such a network. Express your result in terms of the server and client upload/download rates. Compare to the original client-server analysis and to the peer-to-peer analysis.</a:t>
            </a:r>
          </a:p>
          <a:p>
            <a:pPr marL="401638" indent="-271463">
              <a:buClr>
                <a:srgbClr val="008000"/>
              </a:buClr>
              <a:buFont typeface="+mj-lt"/>
              <a:buAutoNum type="arabicPeriod" startAt="6"/>
            </a:pPr>
            <a:endParaRPr lang="en-US" sz="2000" dirty="0"/>
          </a:p>
        </p:txBody>
      </p:sp>
      <p:sp>
        <p:nvSpPr>
          <p:cNvPr id="4" name="Slide Number Placeholder 3"/>
          <p:cNvSpPr>
            <a:spLocks noGrp="1"/>
          </p:cNvSpPr>
          <p:nvPr>
            <p:ph type="sldNum" sz="quarter" idx="10"/>
          </p:nvPr>
        </p:nvSpPr>
        <p:spPr/>
        <p:txBody>
          <a:bodyPr/>
          <a:lstStyle/>
          <a:p>
            <a:fld id="{26AEC085-82DF-CA45-B264-9F77D94B971E}" type="slidenum">
              <a:rPr lang="en-US" smtClean="0"/>
              <a:pPr/>
              <a:t>27</a:t>
            </a:fld>
            <a:endParaRPr lang="en-US"/>
          </a:p>
        </p:txBody>
      </p:sp>
    </p:spTree>
    <p:extLst>
      <p:ext uri="{BB962C8B-B14F-4D97-AF65-F5344CB8AC3E}">
        <p14:creationId xmlns:p14="http://schemas.microsoft.com/office/powerpoint/2010/main" val="24082775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985963"/>
            <a:ext cx="10044112" cy="5786437"/>
          </a:xfrm>
        </p:spPr>
        <p:txBody>
          <a:bodyPr/>
          <a:lstStyle/>
          <a:p>
            <a:pPr marL="587375" indent="-457200">
              <a:buClr>
                <a:schemeClr val="tx1"/>
              </a:buClr>
              <a:buFont typeface="+mj-lt"/>
              <a:buAutoNum type="arabicPeriod" startAt="6"/>
            </a:pPr>
            <a:r>
              <a:rPr lang="en-US" sz="2000" dirty="0" smtClean="0"/>
              <a:t>Consider a network that supports multicast communication, in which a single host can send packets to many receivers simultaneously (with the network routers copying packets as necessary). Write an expression for the time to transfer an </a:t>
            </a:r>
            <a:r>
              <a:rPr lang="en-US" sz="2000" i="1" dirty="0" smtClean="0"/>
              <a:t>F</a:t>
            </a:r>
            <a:r>
              <a:rPr lang="en-US" sz="2000" dirty="0" smtClean="0"/>
              <a:t> bit file to </a:t>
            </a:r>
            <a:r>
              <a:rPr lang="en-US" sz="2000" i="1" dirty="0" smtClean="0"/>
              <a:t>N</a:t>
            </a:r>
            <a:r>
              <a:rPr lang="en-US" sz="2000" dirty="0" smtClean="0"/>
              <a:t> clients using such a network. Express your result in terms of the server and client upload/download rates. Compare to the original client-server analysis and to the peer-to-peer analysis.</a:t>
            </a:r>
          </a:p>
          <a:p>
            <a:pPr marL="585216" lvl="1" indent="0">
              <a:buClr>
                <a:srgbClr val="008000"/>
              </a:buClr>
              <a:buNone/>
            </a:pPr>
            <a:r>
              <a:rPr lang="en-US" sz="1600" i="1" dirty="0" smtClean="0"/>
              <a:t>Let U</a:t>
            </a:r>
            <a:r>
              <a:rPr lang="en-US" sz="1600" i="1" baseline="-25000" dirty="0" smtClean="0"/>
              <a:t>S</a:t>
            </a:r>
            <a:r>
              <a:rPr lang="en-US" sz="1600" i="1" dirty="0" smtClean="0"/>
              <a:t> denote the server upload rate and D</a:t>
            </a:r>
            <a:r>
              <a:rPr lang="en-US" sz="1600" i="1" baseline="-25000" dirty="0" smtClean="0"/>
              <a:t>C</a:t>
            </a:r>
            <a:r>
              <a:rPr lang="en-US" sz="1600" i="1" dirty="0" smtClean="0"/>
              <a:t> the clients download rate. </a:t>
            </a:r>
          </a:p>
          <a:p>
            <a:pPr marL="585216" lvl="1" indent="0">
              <a:buClr>
                <a:srgbClr val="008000"/>
              </a:buClr>
              <a:buNone/>
            </a:pPr>
            <a:r>
              <a:rPr lang="en-US" sz="1600" i="1" dirty="0" smtClean="0"/>
              <a:t>If the network supports multicast, the server only needs to upload one copy of the file into the network, which will then essentially deliver individual copies to each client in parallel. </a:t>
            </a:r>
          </a:p>
          <a:p>
            <a:pPr marL="585216" lvl="1" indent="0">
              <a:buClr>
                <a:srgbClr val="008000"/>
              </a:buClr>
              <a:buNone/>
            </a:pPr>
            <a:r>
              <a:rPr lang="en-US" sz="1600" i="1" dirty="0" smtClean="0"/>
              <a:t>This means that the total file distribution time will be max{F/U</a:t>
            </a:r>
            <a:r>
              <a:rPr lang="en-US" sz="1600" i="1" baseline="-25000" dirty="0" smtClean="0"/>
              <a:t>S</a:t>
            </a:r>
            <a:r>
              <a:rPr lang="en-US" sz="1600" i="1" dirty="0" smtClean="0"/>
              <a:t>,F/D</a:t>
            </a:r>
            <a:r>
              <a:rPr lang="en-US" sz="1600" i="1" baseline="-25000" dirty="0" smtClean="0"/>
              <a:t>C</a:t>
            </a:r>
            <a:r>
              <a:rPr lang="en-US" sz="1600" i="1" dirty="0" smtClean="0"/>
              <a:t>}.</a:t>
            </a:r>
          </a:p>
          <a:p>
            <a:pPr marL="585216" lvl="1" indent="0">
              <a:buClr>
                <a:srgbClr val="008000"/>
              </a:buClr>
              <a:buNone/>
            </a:pPr>
            <a:r>
              <a:rPr lang="en-US" sz="1600" i="1" dirty="0" smtClean="0"/>
              <a:t>Under such a scenario, the challenge will be in handling client heterogeneity, and in particular differences in their download speed.  If they are homogeneous, a simple global pacing scheme can be used to deal with the common scenario where the server upload rate is much higher than the client download rate.   When client are heterogeneous, the outcome is typically to reduce the download speed to that of the slowest client.  Note though that this will typically still be much faster than either a traditional server-based approach or a p2p one.</a:t>
            </a:r>
            <a:endParaRPr lang="en-US" sz="1600" i="1" dirty="0"/>
          </a:p>
        </p:txBody>
      </p:sp>
      <p:sp>
        <p:nvSpPr>
          <p:cNvPr id="4" name="Slide Number Placeholder 3"/>
          <p:cNvSpPr>
            <a:spLocks noGrp="1"/>
          </p:cNvSpPr>
          <p:nvPr>
            <p:ph type="sldNum" sz="quarter" idx="10"/>
          </p:nvPr>
        </p:nvSpPr>
        <p:spPr/>
        <p:txBody>
          <a:bodyPr/>
          <a:lstStyle/>
          <a:p>
            <a:fld id="{26AEC085-82DF-CA45-B264-9F77D94B971E}" type="slidenum">
              <a:rPr lang="en-US" smtClean="0"/>
              <a:pPr/>
              <a:t>28</a:t>
            </a:fld>
            <a:endParaRPr lang="en-US"/>
          </a:p>
        </p:txBody>
      </p:sp>
    </p:spTree>
    <p:extLst>
      <p:ext uri="{BB962C8B-B14F-4D97-AF65-F5344CB8AC3E}">
        <p14:creationId xmlns:p14="http://schemas.microsoft.com/office/powerpoint/2010/main" val="654634125"/>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985963"/>
            <a:ext cx="10044112" cy="5786437"/>
          </a:xfrm>
        </p:spPr>
        <p:txBody>
          <a:bodyPr/>
          <a:lstStyle/>
          <a:p>
            <a:pPr marL="587375" indent="-457200">
              <a:buClr>
                <a:schemeClr val="tx1"/>
              </a:buClr>
              <a:buFont typeface="+mj-lt"/>
              <a:buAutoNum type="arabicPeriod" startAt="7"/>
            </a:pPr>
            <a:r>
              <a:rPr lang="en-US" sz="2000" dirty="0" smtClean="0"/>
              <a:t>Consider a circular DHT with 8 server nodes with 64-bit IDs equal to 0, 2</a:t>
            </a:r>
            <a:r>
              <a:rPr lang="en-US" sz="2000" baseline="30000" dirty="0" smtClean="0"/>
              <a:t>61</a:t>
            </a:r>
            <a:r>
              <a:rPr lang="en-US" sz="2000" dirty="0"/>
              <a:t>, </a:t>
            </a:r>
            <a:r>
              <a:rPr lang="en-US" sz="2000" dirty="0" smtClean="0"/>
              <a:t>2</a:t>
            </a:r>
            <a:r>
              <a:rPr lang="en-US" sz="2000" baseline="30000" dirty="0" smtClean="0"/>
              <a:t>62</a:t>
            </a:r>
            <a:r>
              <a:rPr lang="en-US" sz="2000" dirty="0" smtClean="0"/>
              <a:t>,</a:t>
            </a:r>
            <a:r>
              <a:rPr lang="en-US" sz="2000" dirty="0"/>
              <a:t> </a:t>
            </a:r>
            <a:r>
              <a:rPr lang="en-US" sz="2000" dirty="0" smtClean="0"/>
              <a:t>3x2</a:t>
            </a:r>
            <a:r>
              <a:rPr lang="en-US" sz="2000" baseline="30000" dirty="0" smtClean="0"/>
              <a:t>61</a:t>
            </a:r>
            <a:r>
              <a:rPr lang="en-US" sz="2000" dirty="0" smtClean="0"/>
              <a:t>,</a:t>
            </a:r>
            <a:r>
              <a:rPr lang="en-US" sz="2000" dirty="0"/>
              <a:t> </a:t>
            </a:r>
            <a:r>
              <a:rPr lang="en-US" sz="2000" dirty="0" smtClean="0"/>
              <a:t>2</a:t>
            </a:r>
            <a:r>
              <a:rPr lang="en-US" sz="2000" baseline="30000" dirty="0" smtClean="0"/>
              <a:t>63</a:t>
            </a:r>
            <a:r>
              <a:rPr lang="en-US" sz="2000" dirty="0" smtClean="0"/>
              <a:t>,</a:t>
            </a:r>
            <a:r>
              <a:rPr lang="en-US" sz="2000" dirty="0"/>
              <a:t> </a:t>
            </a:r>
            <a:r>
              <a:rPr lang="en-US" sz="2000" dirty="0" smtClean="0"/>
              <a:t>5x2</a:t>
            </a:r>
            <a:r>
              <a:rPr lang="en-US" sz="2000" baseline="30000" dirty="0" smtClean="0"/>
              <a:t>61</a:t>
            </a:r>
            <a:r>
              <a:rPr lang="en-US" sz="2000" dirty="0" smtClean="0"/>
              <a:t>,3x2</a:t>
            </a:r>
            <a:r>
              <a:rPr lang="en-US" sz="2000" baseline="30000" dirty="0" smtClean="0"/>
              <a:t>62</a:t>
            </a:r>
            <a:r>
              <a:rPr lang="en-US" sz="2000" dirty="0" smtClean="0"/>
              <a:t>, and 7x2</a:t>
            </a:r>
            <a:r>
              <a:rPr lang="en-US" sz="2000" baseline="30000" dirty="0" smtClean="0"/>
              <a:t>61</a:t>
            </a:r>
            <a:r>
              <a:rPr lang="en-US" sz="2000" dirty="0"/>
              <a:t>,</a:t>
            </a:r>
            <a:r>
              <a:rPr lang="en-US" sz="2000" dirty="0" smtClean="0"/>
              <a:t> which span a 64-bit key space.  Each server is responsible for keys that are closest to its ID.  Each server has the address of its immediate successor and to servers that are 2 and 4 hops away, i.e., for a total of 3 addresses.</a:t>
            </a:r>
          </a:p>
          <a:p>
            <a:pPr marL="402336" lvl="1" indent="0">
              <a:buClr>
                <a:schemeClr val="tx1"/>
              </a:buClr>
              <a:buNone/>
            </a:pPr>
            <a:r>
              <a:rPr lang="en-US" sz="2000" dirty="0" smtClean="0"/>
              <a:t>Draw a graph of this DHT, showing all routes. Suppose the </a:t>
            </a:r>
            <a:r>
              <a:rPr lang="en-US" sz="2000" dirty="0"/>
              <a:t>node with ID </a:t>
            </a:r>
            <a:r>
              <a:rPr lang="en-US" sz="2000" dirty="0" smtClean="0"/>
              <a:t>3x2</a:t>
            </a:r>
            <a:r>
              <a:rPr lang="en-US" sz="2000" baseline="30000" dirty="0" smtClean="0"/>
              <a:t>61</a:t>
            </a:r>
            <a:r>
              <a:rPr lang="en-US" sz="2000" dirty="0" smtClean="0"/>
              <a:t> receives a </a:t>
            </a:r>
            <a:r>
              <a:rPr lang="en-US" sz="2000" i="1" dirty="0" smtClean="0"/>
              <a:t>get</a:t>
            </a:r>
            <a:r>
              <a:rPr lang="en-US" sz="2000" dirty="0" smtClean="0"/>
              <a:t> request for a key that hashes to 140,737,488,355,327. What sequence of nodes does this request pass through before going back to the client?</a:t>
            </a:r>
          </a:p>
          <a:p>
            <a:pPr marL="401638" indent="-271463">
              <a:buClr>
                <a:srgbClr val="008000"/>
              </a:buClr>
              <a:buFont typeface="+mj-lt"/>
              <a:buAutoNum type="arabicPeriod" startAt="7"/>
            </a:pPr>
            <a:endParaRPr lang="en-US" sz="2000" dirty="0"/>
          </a:p>
        </p:txBody>
      </p:sp>
    </p:spTree>
    <p:extLst>
      <p:ext uri="{BB962C8B-B14F-4D97-AF65-F5344CB8AC3E}">
        <p14:creationId xmlns:p14="http://schemas.microsoft.com/office/powerpoint/2010/main" val="20742854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Client-Server vs. Peer-to-Peer</a:t>
            </a:r>
            <a:endParaRPr lang="en-US" dirty="0"/>
          </a:p>
        </p:txBody>
      </p:sp>
      <p:sp>
        <p:nvSpPr>
          <p:cNvPr id="3" name="Content Placeholder 2"/>
          <p:cNvSpPr>
            <a:spLocks noGrp="1"/>
          </p:cNvSpPr>
          <p:nvPr>
            <p:ph idx="1"/>
          </p:nvPr>
        </p:nvSpPr>
        <p:spPr>
          <a:xfrm>
            <a:off x="14288" y="1984443"/>
            <a:ext cx="10044112" cy="5787958"/>
          </a:xfrm>
        </p:spPr>
        <p:txBody>
          <a:bodyPr/>
          <a:lstStyle/>
          <a:p>
            <a:r>
              <a:rPr lang="en-US" dirty="0" err="1" smtClean="0"/>
              <a:t>Cient</a:t>
            </a:r>
            <a:r>
              <a:rPr lang="en-US" dirty="0" smtClean="0"/>
              <a:t>-server applications</a:t>
            </a:r>
          </a:p>
          <a:p>
            <a:pPr lvl="1"/>
            <a:r>
              <a:rPr lang="en-US" dirty="0" smtClean="0"/>
              <a:t>servers typically operated by a well-known organization that is well-motivated to operate responsibly</a:t>
            </a:r>
          </a:p>
          <a:p>
            <a:r>
              <a:rPr lang="en-US" dirty="0" smtClean="0"/>
              <a:t>Peer-to-peer applications</a:t>
            </a:r>
          </a:p>
          <a:p>
            <a:pPr lvl="1"/>
            <a:r>
              <a:rPr lang="en-US" dirty="0" smtClean="0"/>
              <a:t>“peers” are typically computers owned by individuals</a:t>
            </a:r>
          </a:p>
          <a:p>
            <a:pPr lvl="2"/>
            <a:r>
              <a:rPr lang="en-US" dirty="0" smtClean="0"/>
              <a:t>little basis for trust, users have mixed motivations</a:t>
            </a:r>
          </a:p>
          <a:p>
            <a:pPr lvl="1"/>
            <a:r>
              <a:rPr lang="en-US" dirty="0" smtClean="0"/>
              <a:t>technical advantage: group of peers can complete transfer of a large file faster than can a single server</a:t>
            </a:r>
          </a:p>
          <a:p>
            <a:pPr lvl="1"/>
            <a:r>
              <a:rPr lang="en-US" dirty="0" smtClean="0"/>
              <a:t>cost advantage: no expensive server, peers are “free”</a:t>
            </a:r>
          </a:p>
          <a:p>
            <a:pPr lvl="1"/>
            <a:r>
              <a:rPr lang="en-US" dirty="0" smtClean="0"/>
              <a:t>legal/ethical concerns: can be enabler for large-scale piracy</a:t>
            </a:r>
          </a:p>
          <a:p>
            <a:r>
              <a:rPr lang="en-US" dirty="0" smtClean="0"/>
              <a:t>Why is peer-to-peer faster?</a:t>
            </a:r>
          </a:p>
          <a:p>
            <a:pPr lvl="1"/>
            <a:r>
              <a:rPr lang="en-US" dirty="0" smtClean="0"/>
              <a:t>server sending same file to </a:t>
            </a:r>
            <a:r>
              <a:rPr lang="en-US" i="1" dirty="0" smtClean="0"/>
              <a:t>N</a:t>
            </a:r>
            <a:r>
              <a:rPr lang="en-US" dirty="0" smtClean="0"/>
              <a:t> hosts must send every bit </a:t>
            </a:r>
            <a:r>
              <a:rPr lang="en-US" i="1" dirty="0" smtClean="0"/>
              <a:t>N</a:t>
            </a:r>
            <a:r>
              <a:rPr lang="en-US" dirty="0" smtClean="0"/>
              <a:t> times</a:t>
            </a:r>
          </a:p>
          <a:p>
            <a:pPr lvl="1"/>
            <a:r>
              <a:rPr lang="en-US" dirty="0" smtClean="0"/>
              <a:t>peers can forward pieces of file to other peers, as they arrive</a:t>
            </a:r>
          </a:p>
          <a:p>
            <a:pPr lvl="2"/>
            <a:r>
              <a:rPr lang="en-US" dirty="0" smtClean="0"/>
              <a:t>so, </a:t>
            </a:r>
            <a:r>
              <a:rPr lang="en-US" b="1" i="1" u="sng" dirty="0" smtClean="0"/>
              <a:t>total</a:t>
            </a:r>
            <a:r>
              <a:rPr lang="en-US" dirty="0" smtClean="0"/>
              <a:t> sending rate grows with the number of peers</a:t>
            </a:r>
            <a:endParaRPr lang="en-US" dirty="0"/>
          </a:p>
        </p:txBody>
      </p:sp>
      <p:sp>
        <p:nvSpPr>
          <p:cNvPr id="4" name="Slide Number Placeholder 3"/>
          <p:cNvSpPr>
            <a:spLocks noGrp="1"/>
          </p:cNvSpPr>
          <p:nvPr>
            <p:ph type="sldNum" sz="quarter" idx="10"/>
          </p:nvPr>
        </p:nvSpPr>
        <p:spPr/>
        <p:txBody>
          <a:bodyPr/>
          <a:lstStyle/>
          <a:p>
            <a:fld id="{26AEC085-82DF-CA45-B264-9F77D94B971E}" type="slidenum">
              <a:rPr lang="en-US" smtClean="0"/>
              <a:pPr/>
              <a:t>3</a:t>
            </a:fld>
            <a:endParaRPr lang="en-US"/>
          </a:p>
        </p:txBody>
      </p:sp>
    </p:spTree>
    <p:extLst>
      <p:ext uri="{BB962C8B-B14F-4D97-AF65-F5344CB8AC3E}">
        <p14:creationId xmlns:p14="http://schemas.microsoft.com/office/powerpoint/2010/main" val="8022660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985963"/>
            <a:ext cx="10044112" cy="5786437"/>
          </a:xfrm>
        </p:spPr>
        <p:txBody>
          <a:bodyPr/>
          <a:lstStyle/>
          <a:p>
            <a:pPr marL="587375" indent="-457200">
              <a:buClr>
                <a:schemeClr val="tx1"/>
              </a:buClr>
              <a:buFont typeface="+mj-lt"/>
              <a:buAutoNum type="arabicPeriod" startAt="7"/>
            </a:pPr>
            <a:r>
              <a:rPr lang="en-US" sz="2000" dirty="0" smtClean="0"/>
              <a:t>Consider a circular DHT with 8 server nodes with 64-bit IDs equal to 0, 2</a:t>
            </a:r>
            <a:r>
              <a:rPr lang="en-US" sz="2000" baseline="30000" dirty="0" smtClean="0"/>
              <a:t>61</a:t>
            </a:r>
            <a:r>
              <a:rPr lang="en-US" sz="2000" dirty="0"/>
              <a:t>, </a:t>
            </a:r>
            <a:r>
              <a:rPr lang="en-US" sz="2000" dirty="0" smtClean="0"/>
              <a:t>2</a:t>
            </a:r>
            <a:r>
              <a:rPr lang="en-US" sz="2000" baseline="30000" dirty="0" smtClean="0"/>
              <a:t>62</a:t>
            </a:r>
            <a:r>
              <a:rPr lang="en-US" sz="2000" dirty="0" smtClean="0"/>
              <a:t>,</a:t>
            </a:r>
            <a:r>
              <a:rPr lang="en-US" sz="2000" dirty="0"/>
              <a:t> </a:t>
            </a:r>
            <a:r>
              <a:rPr lang="en-US" sz="2000" dirty="0" smtClean="0"/>
              <a:t>3x2</a:t>
            </a:r>
            <a:r>
              <a:rPr lang="en-US" sz="2000" baseline="30000" dirty="0" smtClean="0"/>
              <a:t>61</a:t>
            </a:r>
            <a:r>
              <a:rPr lang="en-US" sz="2000" dirty="0" smtClean="0"/>
              <a:t>,</a:t>
            </a:r>
            <a:r>
              <a:rPr lang="en-US" sz="2000" dirty="0"/>
              <a:t> </a:t>
            </a:r>
            <a:r>
              <a:rPr lang="en-US" sz="2000" dirty="0" smtClean="0"/>
              <a:t>2</a:t>
            </a:r>
            <a:r>
              <a:rPr lang="en-US" sz="2000" baseline="30000" dirty="0" smtClean="0"/>
              <a:t>63</a:t>
            </a:r>
            <a:r>
              <a:rPr lang="en-US" sz="2000" dirty="0" smtClean="0"/>
              <a:t>,</a:t>
            </a:r>
            <a:r>
              <a:rPr lang="en-US" sz="2000" dirty="0"/>
              <a:t> </a:t>
            </a:r>
            <a:r>
              <a:rPr lang="en-US" sz="2000" dirty="0" smtClean="0"/>
              <a:t>5x2</a:t>
            </a:r>
            <a:r>
              <a:rPr lang="en-US" sz="2000" baseline="30000" dirty="0" smtClean="0"/>
              <a:t>61</a:t>
            </a:r>
            <a:r>
              <a:rPr lang="en-US" sz="2000" dirty="0" smtClean="0"/>
              <a:t>,3x2</a:t>
            </a:r>
            <a:r>
              <a:rPr lang="en-US" sz="2000" baseline="30000" dirty="0" smtClean="0"/>
              <a:t>62</a:t>
            </a:r>
            <a:r>
              <a:rPr lang="en-US" sz="2000" dirty="0" smtClean="0"/>
              <a:t>, and 7x2</a:t>
            </a:r>
            <a:r>
              <a:rPr lang="en-US" sz="2000" baseline="30000" dirty="0" smtClean="0"/>
              <a:t>61</a:t>
            </a:r>
            <a:r>
              <a:rPr lang="en-US" sz="2000" dirty="0"/>
              <a:t>,</a:t>
            </a:r>
            <a:r>
              <a:rPr lang="en-US" sz="2000" dirty="0" smtClean="0"/>
              <a:t> which span a 64-bit key space.  Each server is responsible for keys that are closest to its ID.  Each server has the address of its immediate successor and to servers that are 2 and 4 hops away, i.e., for a total of 3 addresses.</a:t>
            </a:r>
          </a:p>
          <a:p>
            <a:pPr marL="402336" lvl="1" indent="0">
              <a:buClr>
                <a:schemeClr val="tx1"/>
              </a:buClr>
              <a:buNone/>
            </a:pPr>
            <a:r>
              <a:rPr lang="en-US" sz="2000" dirty="0" smtClean="0"/>
              <a:t>Draw a graph of this DHT, showing all routes. Suppose the </a:t>
            </a:r>
            <a:r>
              <a:rPr lang="en-US" sz="2000" dirty="0"/>
              <a:t>node with ID </a:t>
            </a:r>
            <a:r>
              <a:rPr lang="en-US" sz="2000" dirty="0" smtClean="0"/>
              <a:t>3x2</a:t>
            </a:r>
            <a:r>
              <a:rPr lang="en-US" sz="2000" baseline="30000" dirty="0" smtClean="0"/>
              <a:t>61</a:t>
            </a:r>
            <a:r>
              <a:rPr lang="en-US" sz="2000" dirty="0" smtClean="0"/>
              <a:t> receives a </a:t>
            </a:r>
            <a:r>
              <a:rPr lang="en-US" sz="2000" i="1" dirty="0" smtClean="0"/>
              <a:t>get</a:t>
            </a:r>
            <a:r>
              <a:rPr lang="en-US" sz="2000" dirty="0" smtClean="0"/>
              <a:t> request for a key that hashes to 140,737,488,355,327. What sequence of nodes does this request pass through before going back to the client?</a:t>
            </a:r>
          </a:p>
          <a:p>
            <a:pPr marL="3657600" lvl="1" indent="0">
              <a:buClr>
                <a:schemeClr val="tx1"/>
              </a:buClr>
              <a:buNone/>
            </a:pPr>
            <a:r>
              <a:rPr lang="en-US" sz="2000" i="1" dirty="0" smtClean="0"/>
              <a:t>The hash value of the key </a:t>
            </a:r>
            <a:r>
              <a:rPr lang="en-US" sz="2000" i="1" dirty="0"/>
              <a:t>is </a:t>
            </a:r>
            <a:r>
              <a:rPr lang="en-US" sz="2000" i="1" dirty="0" smtClean="0"/>
              <a:t>h=2</a:t>
            </a:r>
            <a:r>
              <a:rPr lang="en-US" sz="2000" i="1" baseline="30000" dirty="0" smtClean="0"/>
              <a:t>47</a:t>
            </a:r>
            <a:r>
              <a:rPr lang="en-US" sz="2000" i="1" dirty="0" smtClean="0"/>
              <a:t>-1 that belongs to the node with ID 2</a:t>
            </a:r>
            <a:r>
              <a:rPr lang="en-US" sz="2000" i="1" baseline="30000" dirty="0" smtClean="0"/>
              <a:t>61</a:t>
            </a:r>
            <a:r>
              <a:rPr lang="en-US" sz="2000" i="1" dirty="0" smtClean="0"/>
              <a:t>.  So the request is forwarded to node 7x2</a:t>
            </a:r>
            <a:r>
              <a:rPr lang="en-US" sz="2000" i="1" baseline="30000" dirty="0" smtClean="0"/>
              <a:t>61</a:t>
            </a:r>
            <a:r>
              <a:rPr lang="en-US" sz="2000" i="1" dirty="0" smtClean="0"/>
              <a:t> that is the closest to h.  Upon receiving it, that node will be able to forward it directly to node 2</a:t>
            </a:r>
            <a:r>
              <a:rPr lang="en-US" sz="2000" i="1" baseline="30000" dirty="0" smtClean="0"/>
              <a:t>61</a:t>
            </a:r>
            <a:r>
              <a:rPr lang="en-US" sz="2000" i="1" dirty="0" smtClean="0"/>
              <a:t>, which will be able to resolve the query and reply to the client. </a:t>
            </a:r>
          </a:p>
          <a:p>
            <a:pPr marL="401638" indent="-271463">
              <a:buClr>
                <a:srgbClr val="008000"/>
              </a:buClr>
              <a:buFont typeface="+mj-lt"/>
              <a:buAutoNum type="arabicPeriod" startAt="7"/>
            </a:pPr>
            <a:endParaRPr lang="en-US" sz="2000" dirty="0"/>
          </a:p>
        </p:txBody>
      </p:sp>
      <p:sp>
        <p:nvSpPr>
          <p:cNvPr id="4" name="Slide Number Placeholder 3"/>
          <p:cNvSpPr>
            <a:spLocks noGrp="1"/>
          </p:cNvSpPr>
          <p:nvPr>
            <p:ph type="sldNum" sz="quarter" idx="10"/>
          </p:nvPr>
        </p:nvSpPr>
        <p:spPr/>
        <p:txBody>
          <a:bodyPr/>
          <a:lstStyle/>
          <a:p>
            <a:fld id="{26AEC085-82DF-CA45-B264-9F77D94B971E}" type="slidenum">
              <a:rPr lang="en-US" smtClean="0"/>
              <a:pPr/>
              <a:t>30</a:t>
            </a:fld>
            <a:endParaRPr lang="en-US"/>
          </a:p>
        </p:txBody>
      </p:sp>
      <p:sp>
        <p:nvSpPr>
          <p:cNvPr id="6" name="Oval 8"/>
          <p:cNvSpPr>
            <a:spLocks noChangeArrowheads="1"/>
          </p:cNvSpPr>
          <p:nvPr/>
        </p:nvSpPr>
        <p:spPr bwMode="auto">
          <a:xfrm>
            <a:off x="705138" y="5071095"/>
            <a:ext cx="2471340" cy="2477532"/>
          </a:xfrm>
          <a:prstGeom prst="ellipse">
            <a:avLst/>
          </a:prstGeom>
          <a:noFill/>
          <a:ln w="9360" cap="sq">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7" name="Oval 6"/>
          <p:cNvSpPr>
            <a:spLocks noChangeAspect="1"/>
          </p:cNvSpPr>
          <p:nvPr/>
        </p:nvSpPr>
        <p:spPr bwMode="auto">
          <a:xfrm>
            <a:off x="1920472" y="5050759"/>
            <a:ext cx="68579" cy="68579"/>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9" name="Oval 8"/>
          <p:cNvSpPr>
            <a:spLocks noChangeAspect="1"/>
          </p:cNvSpPr>
          <p:nvPr/>
        </p:nvSpPr>
        <p:spPr bwMode="auto">
          <a:xfrm>
            <a:off x="2834872" y="5457159"/>
            <a:ext cx="68579" cy="68579"/>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0" name="Oval 9"/>
          <p:cNvSpPr>
            <a:spLocks noChangeAspect="1"/>
          </p:cNvSpPr>
          <p:nvPr/>
        </p:nvSpPr>
        <p:spPr bwMode="auto">
          <a:xfrm>
            <a:off x="3149832" y="6219159"/>
            <a:ext cx="68579" cy="68579"/>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1" name="Oval 10"/>
          <p:cNvSpPr>
            <a:spLocks noChangeAspect="1"/>
          </p:cNvSpPr>
          <p:nvPr/>
        </p:nvSpPr>
        <p:spPr bwMode="auto">
          <a:xfrm>
            <a:off x="2845032" y="7113239"/>
            <a:ext cx="68579" cy="68579"/>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2" name="Oval 11"/>
          <p:cNvSpPr>
            <a:spLocks noChangeAspect="1"/>
          </p:cNvSpPr>
          <p:nvPr/>
        </p:nvSpPr>
        <p:spPr bwMode="auto">
          <a:xfrm>
            <a:off x="1940792" y="7509479"/>
            <a:ext cx="68579" cy="68579"/>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3" name="Oval 12"/>
          <p:cNvSpPr>
            <a:spLocks noChangeAspect="1"/>
          </p:cNvSpPr>
          <p:nvPr/>
        </p:nvSpPr>
        <p:spPr bwMode="auto">
          <a:xfrm>
            <a:off x="1036552" y="7143719"/>
            <a:ext cx="68579" cy="68579"/>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4" name="Oval 13"/>
          <p:cNvSpPr>
            <a:spLocks noChangeAspect="1"/>
          </p:cNvSpPr>
          <p:nvPr/>
        </p:nvSpPr>
        <p:spPr bwMode="auto">
          <a:xfrm>
            <a:off x="670792" y="6219159"/>
            <a:ext cx="68579" cy="68579"/>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5" name="Oval 14"/>
          <p:cNvSpPr>
            <a:spLocks noChangeAspect="1"/>
          </p:cNvSpPr>
          <p:nvPr/>
        </p:nvSpPr>
        <p:spPr bwMode="auto">
          <a:xfrm>
            <a:off x="995912" y="5457159"/>
            <a:ext cx="68579" cy="68579"/>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6" name="TextBox 15"/>
          <p:cNvSpPr txBox="1"/>
          <p:nvPr/>
        </p:nvSpPr>
        <p:spPr>
          <a:xfrm>
            <a:off x="2502131" y="5310108"/>
            <a:ext cx="822960" cy="369332"/>
          </a:xfrm>
          <a:prstGeom prst="rect">
            <a:avLst/>
          </a:prstGeom>
          <a:noFill/>
        </p:spPr>
        <p:txBody>
          <a:bodyPr wrap="square" rtlCol="0">
            <a:spAutoFit/>
          </a:bodyPr>
          <a:lstStyle/>
          <a:p>
            <a:r>
              <a:rPr lang="en-US" dirty="0" smtClean="0"/>
              <a:t>2</a:t>
            </a:r>
            <a:r>
              <a:rPr lang="en-US" baseline="30000" dirty="0" smtClean="0"/>
              <a:t>61</a:t>
            </a:r>
            <a:endParaRPr lang="en-US" baseline="30000" dirty="0"/>
          </a:p>
        </p:txBody>
      </p:sp>
      <p:sp>
        <p:nvSpPr>
          <p:cNvPr id="17" name="TextBox 16"/>
          <p:cNvSpPr txBox="1"/>
          <p:nvPr/>
        </p:nvSpPr>
        <p:spPr>
          <a:xfrm>
            <a:off x="1741401" y="4750006"/>
            <a:ext cx="386080" cy="369332"/>
          </a:xfrm>
          <a:prstGeom prst="rect">
            <a:avLst/>
          </a:prstGeom>
          <a:noFill/>
        </p:spPr>
        <p:txBody>
          <a:bodyPr wrap="square" rtlCol="0">
            <a:spAutoFit/>
          </a:bodyPr>
          <a:lstStyle/>
          <a:p>
            <a:r>
              <a:rPr lang="en-US" dirty="0" smtClean="0"/>
              <a:t>0</a:t>
            </a:r>
            <a:endParaRPr lang="en-US" dirty="0"/>
          </a:p>
        </p:txBody>
      </p:sp>
      <p:sp>
        <p:nvSpPr>
          <p:cNvPr id="18" name="TextBox 17"/>
          <p:cNvSpPr txBox="1"/>
          <p:nvPr/>
        </p:nvSpPr>
        <p:spPr>
          <a:xfrm>
            <a:off x="2819632" y="6068782"/>
            <a:ext cx="822960" cy="369332"/>
          </a:xfrm>
          <a:prstGeom prst="rect">
            <a:avLst/>
          </a:prstGeom>
          <a:noFill/>
        </p:spPr>
        <p:txBody>
          <a:bodyPr wrap="square" rtlCol="0">
            <a:spAutoFit/>
          </a:bodyPr>
          <a:lstStyle/>
          <a:p>
            <a:r>
              <a:rPr lang="en-US" dirty="0" smtClean="0"/>
              <a:t>2</a:t>
            </a:r>
            <a:r>
              <a:rPr lang="en-US" baseline="30000" dirty="0" smtClean="0"/>
              <a:t>62</a:t>
            </a:r>
            <a:endParaRPr lang="en-US" baseline="30000" dirty="0"/>
          </a:p>
        </p:txBody>
      </p:sp>
      <p:sp>
        <p:nvSpPr>
          <p:cNvPr id="19" name="TextBox 18"/>
          <p:cNvSpPr txBox="1"/>
          <p:nvPr/>
        </p:nvSpPr>
        <p:spPr>
          <a:xfrm>
            <a:off x="2786611" y="6966188"/>
            <a:ext cx="822960" cy="369332"/>
          </a:xfrm>
          <a:prstGeom prst="rect">
            <a:avLst/>
          </a:prstGeom>
          <a:noFill/>
        </p:spPr>
        <p:txBody>
          <a:bodyPr wrap="square" rtlCol="0">
            <a:spAutoFit/>
          </a:bodyPr>
          <a:lstStyle/>
          <a:p>
            <a:r>
              <a:rPr lang="en-US" dirty="0" smtClean="0"/>
              <a:t>3x2</a:t>
            </a:r>
            <a:r>
              <a:rPr lang="en-US" baseline="30000" dirty="0" smtClean="0"/>
              <a:t>61</a:t>
            </a:r>
            <a:endParaRPr lang="en-US" baseline="30000" dirty="0"/>
          </a:p>
        </p:txBody>
      </p:sp>
      <p:sp>
        <p:nvSpPr>
          <p:cNvPr id="20" name="TextBox 19"/>
          <p:cNvSpPr txBox="1"/>
          <p:nvPr/>
        </p:nvSpPr>
        <p:spPr>
          <a:xfrm>
            <a:off x="1597891" y="7478999"/>
            <a:ext cx="822960" cy="369332"/>
          </a:xfrm>
          <a:prstGeom prst="rect">
            <a:avLst/>
          </a:prstGeom>
          <a:noFill/>
        </p:spPr>
        <p:txBody>
          <a:bodyPr wrap="square" rtlCol="0">
            <a:spAutoFit/>
          </a:bodyPr>
          <a:lstStyle/>
          <a:p>
            <a:r>
              <a:rPr lang="en-US" dirty="0" smtClean="0"/>
              <a:t>2</a:t>
            </a:r>
            <a:r>
              <a:rPr lang="en-US" baseline="30000" dirty="0" smtClean="0"/>
              <a:t>63</a:t>
            </a:r>
            <a:endParaRPr lang="en-US" baseline="30000" dirty="0"/>
          </a:p>
        </p:txBody>
      </p:sp>
      <p:sp>
        <p:nvSpPr>
          <p:cNvPr id="21" name="TextBox 20"/>
          <p:cNvSpPr txBox="1"/>
          <p:nvPr/>
        </p:nvSpPr>
        <p:spPr>
          <a:xfrm>
            <a:off x="246611" y="7027632"/>
            <a:ext cx="822960" cy="369332"/>
          </a:xfrm>
          <a:prstGeom prst="rect">
            <a:avLst/>
          </a:prstGeom>
          <a:noFill/>
        </p:spPr>
        <p:txBody>
          <a:bodyPr wrap="square" rtlCol="0">
            <a:spAutoFit/>
          </a:bodyPr>
          <a:lstStyle/>
          <a:p>
            <a:r>
              <a:rPr lang="en-US" dirty="0" smtClean="0"/>
              <a:t>5x2</a:t>
            </a:r>
            <a:r>
              <a:rPr lang="en-US" baseline="30000" dirty="0" smtClean="0"/>
              <a:t>61</a:t>
            </a:r>
            <a:endParaRPr lang="en-US" baseline="30000" dirty="0"/>
          </a:p>
        </p:txBody>
      </p:sp>
      <p:sp>
        <p:nvSpPr>
          <p:cNvPr id="22" name="TextBox 21"/>
          <p:cNvSpPr txBox="1"/>
          <p:nvPr/>
        </p:nvSpPr>
        <p:spPr>
          <a:xfrm>
            <a:off x="-108989" y="6125195"/>
            <a:ext cx="822960" cy="369332"/>
          </a:xfrm>
          <a:prstGeom prst="rect">
            <a:avLst/>
          </a:prstGeom>
          <a:noFill/>
        </p:spPr>
        <p:txBody>
          <a:bodyPr wrap="square" rtlCol="0">
            <a:spAutoFit/>
          </a:bodyPr>
          <a:lstStyle/>
          <a:p>
            <a:r>
              <a:rPr lang="en-US" dirty="0" smtClean="0"/>
              <a:t>3x2</a:t>
            </a:r>
            <a:r>
              <a:rPr lang="en-US" baseline="30000" dirty="0" smtClean="0"/>
              <a:t>62</a:t>
            </a:r>
            <a:endParaRPr lang="en-US" baseline="30000" dirty="0"/>
          </a:p>
        </p:txBody>
      </p:sp>
      <p:sp>
        <p:nvSpPr>
          <p:cNvPr id="23" name="TextBox 22"/>
          <p:cNvSpPr txBox="1"/>
          <p:nvPr/>
        </p:nvSpPr>
        <p:spPr>
          <a:xfrm>
            <a:off x="244302" y="5306782"/>
            <a:ext cx="822960" cy="369332"/>
          </a:xfrm>
          <a:prstGeom prst="rect">
            <a:avLst/>
          </a:prstGeom>
          <a:noFill/>
        </p:spPr>
        <p:txBody>
          <a:bodyPr wrap="square" rtlCol="0">
            <a:spAutoFit/>
          </a:bodyPr>
          <a:lstStyle/>
          <a:p>
            <a:r>
              <a:rPr lang="en-US" dirty="0"/>
              <a:t>7</a:t>
            </a:r>
            <a:r>
              <a:rPr lang="en-US" dirty="0" smtClean="0"/>
              <a:t>x2</a:t>
            </a:r>
            <a:r>
              <a:rPr lang="en-US" baseline="30000" dirty="0" smtClean="0"/>
              <a:t>61</a:t>
            </a:r>
            <a:endParaRPr lang="en-US" baseline="30000" dirty="0"/>
          </a:p>
        </p:txBody>
      </p:sp>
      <p:cxnSp>
        <p:nvCxnSpPr>
          <p:cNvPr id="25" name="Straight Arrow Connector 24"/>
          <p:cNvCxnSpPr>
            <a:stCxn id="17" idx="2"/>
          </p:cNvCxnSpPr>
          <p:nvPr/>
        </p:nvCxnSpPr>
        <p:spPr bwMode="auto">
          <a:xfrm>
            <a:off x="1934441" y="5119338"/>
            <a:ext cx="934720" cy="4064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7" name="Straight Arrow Connector 26"/>
          <p:cNvCxnSpPr>
            <a:stCxn id="17" idx="2"/>
          </p:cNvCxnSpPr>
          <p:nvPr/>
        </p:nvCxnSpPr>
        <p:spPr bwMode="auto">
          <a:xfrm>
            <a:off x="1934441" y="5119338"/>
            <a:ext cx="1215391" cy="113411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9" name="Straight Arrow Connector 28"/>
          <p:cNvCxnSpPr>
            <a:endCxn id="20" idx="0"/>
          </p:cNvCxnSpPr>
          <p:nvPr/>
        </p:nvCxnSpPr>
        <p:spPr bwMode="auto">
          <a:xfrm>
            <a:off x="1920472" y="5119338"/>
            <a:ext cx="88899" cy="2359661"/>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32" name="Straight Arrow Connector 31"/>
          <p:cNvCxnSpPr/>
          <p:nvPr/>
        </p:nvCxnSpPr>
        <p:spPr bwMode="auto">
          <a:xfrm>
            <a:off x="2879321" y="5494774"/>
            <a:ext cx="304800" cy="724385"/>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4" name="Straight Arrow Connector 33"/>
          <p:cNvCxnSpPr/>
          <p:nvPr/>
        </p:nvCxnSpPr>
        <p:spPr bwMode="auto">
          <a:xfrm>
            <a:off x="2869161" y="5491448"/>
            <a:ext cx="34290" cy="162179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6" name="Straight Arrow Connector 35"/>
          <p:cNvCxnSpPr>
            <a:endCxn id="13" idx="3"/>
          </p:cNvCxnSpPr>
          <p:nvPr/>
        </p:nvCxnSpPr>
        <p:spPr bwMode="auto">
          <a:xfrm flipH="1">
            <a:off x="1046595" y="5491448"/>
            <a:ext cx="1822566" cy="1710807"/>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38" name="Straight Arrow Connector 37"/>
          <p:cNvCxnSpPr/>
          <p:nvPr/>
        </p:nvCxnSpPr>
        <p:spPr bwMode="auto">
          <a:xfrm flipH="1">
            <a:off x="2913611" y="6253448"/>
            <a:ext cx="262867" cy="85979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0" name="Straight Arrow Connector 39"/>
          <p:cNvCxnSpPr>
            <a:endCxn id="12" idx="7"/>
          </p:cNvCxnSpPr>
          <p:nvPr/>
        </p:nvCxnSpPr>
        <p:spPr bwMode="auto">
          <a:xfrm flipH="1">
            <a:off x="1999328" y="6253448"/>
            <a:ext cx="1177150" cy="1266074"/>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2" name="Straight Arrow Connector 41"/>
          <p:cNvCxnSpPr>
            <a:endCxn id="14" idx="6"/>
          </p:cNvCxnSpPr>
          <p:nvPr/>
        </p:nvCxnSpPr>
        <p:spPr bwMode="auto">
          <a:xfrm flipH="1">
            <a:off x="739371" y="6253448"/>
            <a:ext cx="2437107" cy="1"/>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44" name="Straight Arrow Connector 43"/>
          <p:cNvCxnSpPr>
            <a:endCxn id="20" idx="0"/>
          </p:cNvCxnSpPr>
          <p:nvPr/>
        </p:nvCxnSpPr>
        <p:spPr bwMode="auto">
          <a:xfrm flipH="1">
            <a:off x="2009371" y="7150854"/>
            <a:ext cx="894080" cy="328145"/>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6" name="Straight Arrow Connector 45"/>
          <p:cNvCxnSpPr>
            <a:stCxn id="19" idx="1"/>
            <a:endCxn id="13" idx="4"/>
          </p:cNvCxnSpPr>
          <p:nvPr/>
        </p:nvCxnSpPr>
        <p:spPr bwMode="auto">
          <a:xfrm flipH="1">
            <a:off x="1070842" y="7150854"/>
            <a:ext cx="1715769" cy="61444"/>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8" name="Straight Arrow Connector 47"/>
          <p:cNvCxnSpPr>
            <a:stCxn id="19" idx="1"/>
            <a:endCxn id="14" idx="5"/>
          </p:cNvCxnSpPr>
          <p:nvPr/>
        </p:nvCxnSpPr>
        <p:spPr bwMode="auto">
          <a:xfrm flipH="1" flipV="1">
            <a:off x="729328" y="6277695"/>
            <a:ext cx="2057283" cy="873159"/>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50" name="Straight Arrow Connector 49"/>
          <p:cNvCxnSpPr>
            <a:stCxn id="20" idx="0"/>
            <a:endCxn id="6" idx="3"/>
          </p:cNvCxnSpPr>
          <p:nvPr/>
        </p:nvCxnSpPr>
        <p:spPr bwMode="auto">
          <a:xfrm flipH="1" flipV="1">
            <a:off x="1067057" y="7185801"/>
            <a:ext cx="942314" cy="29319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52" name="Straight Arrow Connector 51"/>
          <p:cNvCxnSpPr>
            <a:stCxn id="20" idx="0"/>
            <a:endCxn id="6" idx="2"/>
          </p:cNvCxnSpPr>
          <p:nvPr/>
        </p:nvCxnSpPr>
        <p:spPr bwMode="auto">
          <a:xfrm flipH="1" flipV="1">
            <a:off x="705138" y="6309861"/>
            <a:ext cx="1304233" cy="11691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54" name="Straight Arrow Connector 53"/>
          <p:cNvCxnSpPr>
            <a:stCxn id="13" idx="2"/>
            <a:endCxn id="6" idx="2"/>
          </p:cNvCxnSpPr>
          <p:nvPr/>
        </p:nvCxnSpPr>
        <p:spPr bwMode="auto">
          <a:xfrm flipH="1" flipV="1">
            <a:off x="705138" y="6309861"/>
            <a:ext cx="331414" cy="8681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56" name="Straight Arrow Connector 55"/>
          <p:cNvCxnSpPr>
            <a:stCxn id="13" idx="3"/>
            <a:endCxn id="23" idx="3"/>
          </p:cNvCxnSpPr>
          <p:nvPr/>
        </p:nvCxnSpPr>
        <p:spPr bwMode="auto">
          <a:xfrm flipV="1">
            <a:off x="1046595" y="5491448"/>
            <a:ext cx="20667" cy="1710807"/>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58" name="Straight Arrow Connector 57"/>
          <p:cNvCxnSpPr>
            <a:stCxn id="14" idx="6"/>
            <a:endCxn id="23" idx="3"/>
          </p:cNvCxnSpPr>
          <p:nvPr/>
        </p:nvCxnSpPr>
        <p:spPr bwMode="auto">
          <a:xfrm flipV="1">
            <a:off x="739371" y="5491448"/>
            <a:ext cx="327891" cy="7620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60" name="Straight Arrow Connector 59"/>
          <p:cNvCxnSpPr>
            <a:stCxn id="14" idx="6"/>
            <a:endCxn id="17" idx="2"/>
          </p:cNvCxnSpPr>
          <p:nvPr/>
        </p:nvCxnSpPr>
        <p:spPr bwMode="auto">
          <a:xfrm flipV="1">
            <a:off x="739371" y="5119338"/>
            <a:ext cx="1195070" cy="113411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62" name="Straight Arrow Connector 61"/>
          <p:cNvCxnSpPr>
            <a:stCxn id="23" idx="3"/>
          </p:cNvCxnSpPr>
          <p:nvPr/>
        </p:nvCxnSpPr>
        <p:spPr bwMode="auto">
          <a:xfrm flipV="1">
            <a:off x="1067262" y="5119338"/>
            <a:ext cx="853210" cy="37211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64" name="Straight Arrow Connector 63"/>
          <p:cNvCxnSpPr>
            <a:stCxn id="6" idx="1"/>
          </p:cNvCxnSpPr>
          <p:nvPr/>
        </p:nvCxnSpPr>
        <p:spPr bwMode="auto">
          <a:xfrm>
            <a:off x="1067057" y="5433921"/>
            <a:ext cx="1777975" cy="91817"/>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66" name="Straight Arrow Connector 65"/>
          <p:cNvCxnSpPr>
            <a:stCxn id="15" idx="7"/>
          </p:cNvCxnSpPr>
          <p:nvPr/>
        </p:nvCxnSpPr>
        <p:spPr bwMode="auto">
          <a:xfrm>
            <a:off x="1054448" y="5467202"/>
            <a:ext cx="1849003" cy="1646037"/>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Tree>
    <p:extLst>
      <p:ext uri="{BB962C8B-B14F-4D97-AF65-F5344CB8AC3E}">
        <p14:creationId xmlns:p14="http://schemas.microsoft.com/office/powerpoint/2010/main" val="799673288"/>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406843"/>
            <a:ext cx="10044112" cy="6253797"/>
          </a:xfrm>
        </p:spPr>
        <p:txBody>
          <a:bodyPr/>
          <a:lstStyle/>
          <a:p>
            <a:pPr marL="587375" indent="-457200">
              <a:buClr>
                <a:schemeClr val="tx1"/>
              </a:buClr>
              <a:buFont typeface="+mj-lt"/>
              <a:buAutoNum type="arabicPeriod" startAt="8"/>
            </a:pPr>
            <a:r>
              <a:rPr lang="en-US" sz="2000" dirty="0" smtClean="0"/>
              <a:t>Consider a DHT with 1,024 servers. Assume that each can process 100K packets per second (this includes receiving the packet, processing it and either sending a reply or forwarding it to another host). Assume also that each server has, in addition to a route to its successor, shortcuts to servers that are 256, 512, and 768 hops away, and that hash values of keys are equally distributed among servers. </a:t>
            </a:r>
          </a:p>
          <a:p>
            <a:pPr marL="585216" indent="0">
              <a:buClr>
                <a:schemeClr val="tx1"/>
              </a:buClr>
              <a:buNone/>
            </a:pPr>
            <a:r>
              <a:rPr lang="en-US" sz="2000" dirty="0" smtClean="0"/>
              <a:t>If, requests are spread equally across servers, what are the minimum, maximum, and average (for queries uniformly distributed over the hash function range) number of queries that the DHT can handle per second?</a:t>
            </a:r>
          </a:p>
        </p:txBody>
      </p:sp>
      <p:sp>
        <p:nvSpPr>
          <p:cNvPr id="4" name="Slide Number Placeholder 3"/>
          <p:cNvSpPr>
            <a:spLocks noGrp="1"/>
          </p:cNvSpPr>
          <p:nvPr>
            <p:ph type="sldNum" sz="quarter" idx="10"/>
          </p:nvPr>
        </p:nvSpPr>
        <p:spPr/>
        <p:txBody>
          <a:bodyPr/>
          <a:lstStyle/>
          <a:p>
            <a:fld id="{26AEC085-82DF-CA45-B264-9F77D94B971E}" type="slidenum">
              <a:rPr lang="en-US" smtClean="0"/>
              <a:pPr/>
              <a:t>31</a:t>
            </a:fld>
            <a:endParaRPr lang="en-US"/>
          </a:p>
        </p:txBody>
      </p:sp>
    </p:spTree>
    <p:extLst>
      <p:ext uri="{BB962C8B-B14F-4D97-AF65-F5344CB8AC3E}">
        <p14:creationId xmlns:p14="http://schemas.microsoft.com/office/powerpoint/2010/main" val="29103692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406843"/>
            <a:ext cx="10044112" cy="6253797"/>
          </a:xfrm>
        </p:spPr>
        <p:txBody>
          <a:bodyPr/>
          <a:lstStyle/>
          <a:p>
            <a:pPr marL="587375" indent="-457200">
              <a:buClr>
                <a:schemeClr val="tx1"/>
              </a:buClr>
              <a:buFont typeface="+mj-lt"/>
              <a:buAutoNum type="arabicPeriod" startAt="8"/>
            </a:pPr>
            <a:r>
              <a:rPr lang="en-US" sz="2000" dirty="0" smtClean="0"/>
              <a:t>Consider a DHT with 1,024 servers. Assume that each can process 100K packets per second (this includes receiving the packet, processing it and either sending a reply or forwarding it to another host). Assume also that each server has, in addition to a route to its successor, shortcuts to servers that are 256, 512, and 768 hops away, and that hash values of keys are equally distributed among servers. </a:t>
            </a:r>
          </a:p>
          <a:p>
            <a:pPr marL="585216" indent="0">
              <a:buClr>
                <a:schemeClr val="tx1"/>
              </a:buClr>
              <a:buNone/>
            </a:pPr>
            <a:r>
              <a:rPr lang="en-US" sz="2000" dirty="0" smtClean="0"/>
              <a:t>If, requests are spread equally across servers, what are the maximum, minimum, and average (for queries uniformly distributed over the hash function range) number of queries that the DHT can handle per second?</a:t>
            </a:r>
          </a:p>
          <a:p>
            <a:pPr marL="585216" indent="0">
              <a:buClr>
                <a:schemeClr val="tx1"/>
              </a:buClr>
              <a:buNone/>
            </a:pPr>
            <a:r>
              <a:rPr lang="en-US" sz="1600" i="1" dirty="0" smtClean="0"/>
              <a:t>In the best scenario, each server only receives requests for hash values in its own range.  In this case, the DHT can handle 1024x100k queries/sec or about 100 millions queries/sec.</a:t>
            </a:r>
          </a:p>
          <a:p>
            <a:pPr marL="585216" indent="0">
              <a:buClr>
                <a:schemeClr val="tx1"/>
              </a:buClr>
              <a:buNone/>
            </a:pPr>
            <a:r>
              <a:rPr lang="en-US" sz="1600" i="1" dirty="0" smtClean="0"/>
              <a:t>In the worst case, each query will need to transit through 257 servers (initial server, intermediate server, and then 255 hops to final server), so that the DHT can now only handle 1024x100k/257 queries/sec or a little under 400k queries/sec.</a:t>
            </a:r>
          </a:p>
          <a:p>
            <a:pPr marL="585216" indent="0">
              <a:buClr>
                <a:schemeClr val="tx1"/>
              </a:buClr>
              <a:buNone/>
            </a:pPr>
            <a:r>
              <a:rPr lang="en-US" sz="1600" i="1" dirty="0" smtClean="0"/>
              <a:t>When queries are random, the probability they fall in the range of the initial server is 2</a:t>
            </a:r>
            <a:r>
              <a:rPr lang="en-US" sz="1600" i="1" baseline="30000" dirty="0" smtClean="0"/>
              <a:t>-10</a:t>
            </a:r>
            <a:r>
              <a:rPr lang="en-US" sz="1600" i="1" dirty="0" smtClean="0"/>
              <a:t>. If not, they will be in the range of either the server’s successor or one of the shortcut servers with probability 4x2</a:t>
            </a:r>
            <a:r>
              <a:rPr lang="en-US" sz="1600" i="1" baseline="30000" dirty="0" smtClean="0"/>
              <a:t>-10</a:t>
            </a:r>
            <a:r>
              <a:rPr lang="en-US" sz="1600" i="1" dirty="0" smtClean="0"/>
              <a:t>, and if not they will need to then on average go through 255/2=127.5 additional servers. This gives an average hop count of 128.8765.  As a result, each query hits on average that many servers, so that the average query throughput is now</a:t>
            </a:r>
            <a:r>
              <a:rPr lang="en-US" sz="1600" i="1" dirty="0"/>
              <a:t> </a:t>
            </a:r>
            <a:r>
              <a:rPr lang="en-US" sz="1600" i="1" dirty="0" smtClean="0"/>
              <a:t>1024x100k/128.8765 queries/sec or around 800k queries/sec.</a:t>
            </a:r>
            <a:endParaRPr lang="en-US" sz="1600" i="1" dirty="0"/>
          </a:p>
        </p:txBody>
      </p:sp>
      <p:sp>
        <p:nvSpPr>
          <p:cNvPr id="4" name="Slide Number Placeholder 3"/>
          <p:cNvSpPr>
            <a:spLocks noGrp="1"/>
          </p:cNvSpPr>
          <p:nvPr>
            <p:ph type="sldNum" sz="quarter" idx="10"/>
          </p:nvPr>
        </p:nvSpPr>
        <p:spPr/>
        <p:txBody>
          <a:bodyPr/>
          <a:lstStyle/>
          <a:p>
            <a:fld id="{26AEC085-82DF-CA45-B264-9F77D94B971E}" type="slidenum">
              <a:rPr lang="en-US" smtClean="0"/>
              <a:pPr/>
              <a:t>32</a:t>
            </a:fld>
            <a:endParaRPr lang="en-US"/>
          </a:p>
        </p:txBody>
      </p:sp>
    </p:spTree>
    <p:extLst>
      <p:ext uri="{BB962C8B-B14F-4D97-AF65-F5344CB8AC3E}">
        <p14:creationId xmlns:p14="http://schemas.microsoft.com/office/powerpoint/2010/main" val="4195021251"/>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827275"/>
            <a:ext cx="10044112" cy="5945125"/>
          </a:xfrm>
        </p:spPr>
        <p:txBody>
          <a:bodyPr/>
          <a:lstStyle/>
          <a:p>
            <a:pPr marL="573088" indent="-457200">
              <a:buClr>
                <a:schemeClr val="tx1"/>
              </a:buClr>
              <a:buFont typeface="+mj-lt"/>
              <a:buAutoNum type="arabicPeriod" startAt="9"/>
            </a:pPr>
            <a:r>
              <a:rPr lang="en-US" sz="2000" dirty="0" smtClean="0"/>
              <a:t>Consider a DHT with 1000 servers, in which servers are added and removed as described on the slide “Adding &amp; Removing Servers”. </a:t>
            </a:r>
          </a:p>
          <a:p>
            <a:pPr marL="738188" lvl="1" indent="-244475">
              <a:buClr>
                <a:srgbClr val="008000"/>
              </a:buClr>
            </a:pPr>
            <a:r>
              <a:rPr lang="en-US" sz="1800" dirty="0" smtClean="0"/>
              <a:t>What happens if two adjacent servers leave the DHT at the same time?</a:t>
            </a:r>
          </a:p>
          <a:p>
            <a:pPr marL="738188" lvl="1" indent="-244475">
              <a:buClr>
                <a:srgbClr val="008000"/>
              </a:buClr>
            </a:pPr>
            <a:endParaRPr lang="en-US" sz="1800" dirty="0"/>
          </a:p>
          <a:p>
            <a:pPr marL="738188" lvl="1" indent="-244475">
              <a:buClr>
                <a:srgbClr val="008000"/>
              </a:buClr>
            </a:pPr>
            <a:endParaRPr lang="en-US" sz="1800" dirty="0" smtClean="0"/>
          </a:p>
          <a:p>
            <a:pPr marL="738188" lvl="1" indent="-244475">
              <a:buClr>
                <a:srgbClr val="008000"/>
              </a:buClr>
            </a:pPr>
            <a:r>
              <a:rPr lang="en-US" sz="1800" dirty="0" smtClean="0"/>
              <a:t>Suppose that servers leave the DHT only when they fail, and that the average time between failures for one server is one month and that the time to update the DHT when a server fails is 10 seconds. How often approximately will an update fail?</a:t>
            </a:r>
          </a:p>
          <a:p>
            <a:pPr marL="738188" lvl="1" indent="-244475">
              <a:buClr>
                <a:srgbClr val="008000"/>
              </a:buClr>
            </a:pPr>
            <a:endParaRPr lang="en-US" sz="1800" dirty="0"/>
          </a:p>
          <a:p>
            <a:pPr marL="738188" lvl="1" indent="-244475">
              <a:buClr>
                <a:srgbClr val="008000"/>
              </a:buClr>
            </a:pPr>
            <a:endParaRPr lang="en-US" sz="1800" dirty="0" smtClean="0"/>
          </a:p>
          <a:p>
            <a:pPr marL="738188" lvl="1" indent="-244475">
              <a:buClr>
                <a:srgbClr val="008000"/>
              </a:buClr>
            </a:pPr>
            <a:r>
              <a:rPr lang="en-US" sz="1800" dirty="0" smtClean="0"/>
              <a:t>Suppose server owners collude to disrupt the DHT by joining, then leaving in a coordinated fashion? How might you protect the DHT from such behavior?</a:t>
            </a:r>
          </a:p>
        </p:txBody>
      </p:sp>
      <p:sp>
        <p:nvSpPr>
          <p:cNvPr id="4" name="Slide Number Placeholder 3"/>
          <p:cNvSpPr>
            <a:spLocks noGrp="1"/>
          </p:cNvSpPr>
          <p:nvPr>
            <p:ph type="sldNum" sz="quarter" idx="10"/>
          </p:nvPr>
        </p:nvSpPr>
        <p:spPr/>
        <p:txBody>
          <a:bodyPr/>
          <a:lstStyle/>
          <a:p>
            <a:fld id="{26AEC085-82DF-CA45-B264-9F77D94B971E}" type="slidenum">
              <a:rPr lang="en-US" smtClean="0"/>
              <a:pPr/>
              <a:t>33</a:t>
            </a:fld>
            <a:endParaRPr lang="en-US"/>
          </a:p>
        </p:txBody>
      </p:sp>
    </p:spTree>
    <p:extLst>
      <p:ext uri="{BB962C8B-B14F-4D97-AF65-F5344CB8AC3E}">
        <p14:creationId xmlns:p14="http://schemas.microsoft.com/office/powerpoint/2010/main" val="10428720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827275"/>
            <a:ext cx="10044112" cy="5945125"/>
          </a:xfrm>
        </p:spPr>
        <p:txBody>
          <a:bodyPr/>
          <a:lstStyle/>
          <a:p>
            <a:pPr marL="573088" indent="-457200">
              <a:buClr>
                <a:schemeClr val="tx1"/>
              </a:buClr>
              <a:buFont typeface="+mj-lt"/>
              <a:buAutoNum type="arabicPeriod" startAt="9"/>
            </a:pPr>
            <a:r>
              <a:rPr lang="en-US" sz="2000" dirty="0" smtClean="0"/>
              <a:t>Consider a DHT with 1000 servers, in which servers are added and removed as described on the slide “Adding &amp; Removing Servers”. </a:t>
            </a:r>
          </a:p>
          <a:p>
            <a:pPr marL="738188" lvl="1" indent="-244475">
              <a:buClr>
                <a:srgbClr val="008000"/>
              </a:buClr>
            </a:pPr>
            <a:r>
              <a:rPr lang="en-US" sz="1800" dirty="0" smtClean="0"/>
              <a:t>What happens if two adjacent servers leave the DHT at the same time?</a:t>
            </a:r>
          </a:p>
          <a:p>
            <a:pPr marL="493713" lvl="1" indent="0">
              <a:buClr>
                <a:srgbClr val="008000"/>
              </a:buClr>
              <a:buNone/>
            </a:pPr>
            <a:r>
              <a:rPr lang="en-US" sz="1800" i="1" dirty="0" smtClean="0"/>
              <a:t>The data would then be lost</a:t>
            </a:r>
          </a:p>
          <a:p>
            <a:pPr marL="493713" lvl="1" indent="0">
              <a:buClr>
                <a:srgbClr val="008000"/>
              </a:buClr>
              <a:buNone/>
            </a:pPr>
            <a:endParaRPr lang="en-US" sz="1800" dirty="0" smtClean="0"/>
          </a:p>
          <a:p>
            <a:pPr marL="738188" lvl="1" indent="-244475">
              <a:buClr>
                <a:srgbClr val="008000"/>
              </a:buClr>
            </a:pPr>
            <a:r>
              <a:rPr lang="en-US" sz="1800" dirty="0" smtClean="0"/>
              <a:t>Suppose that servers leave the DHT only when they fail, that the average time between failures for one server is one month and that the time to update the DHT when a server fails is 10 seconds. How often approximately will an update fail?</a:t>
            </a:r>
          </a:p>
          <a:p>
            <a:pPr marL="493713" lvl="1" indent="0">
              <a:buClr>
                <a:srgbClr val="008000"/>
              </a:buClr>
              <a:buNone/>
            </a:pPr>
            <a:endParaRPr lang="en-US" sz="1800" dirty="0" smtClean="0"/>
          </a:p>
          <a:p>
            <a:pPr marL="493713" lvl="1" indent="0">
              <a:buClr>
                <a:srgbClr val="008000"/>
              </a:buClr>
              <a:buNone/>
            </a:pPr>
            <a:endParaRPr lang="en-US" sz="1800" dirty="0" smtClean="0"/>
          </a:p>
          <a:p>
            <a:pPr marL="493713" lvl="1" indent="0">
              <a:buClr>
                <a:srgbClr val="008000"/>
              </a:buClr>
              <a:buNone/>
            </a:pPr>
            <a:endParaRPr lang="en-US" sz="1800" dirty="0" smtClean="0"/>
          </a:p>
          <a:p>
            <a:pPr marL="738188" lvl="1" indent="-244475">
              <a:buClr>
                <a:srgbClr val="008000"/>
              </a:buClr>
            </a:pPr>
            <a:r>
              <a:rPr lang="en-US" sz="1800" dirty="0" smtClean="0"/>
              <a:t>Suppose server owners collude to disrupt the DHT by joining, then leaving in a coordinated fashion? How might you protect the DHT from such behavior?</a:t>
            </a:r>
          </a:p>
        </p:txBody>
      </p:sp>
      <p:sp>
        <p:nvSpPr>
          <p:cNvPr id="4" name="Slide Number Placeholder 3"/>
          <p:cNvSpPr>
            <a:spLocks noGrp="1"/>
          </p:cNvSpPr>
          <p:nvPr>
            <p:ph type="sldNum" sz="quarter" idx="10"/>
          </p:nvPr>
        </p:nvSpPr>
        <p:spPr/>
        <p:txBody>
          <a:bodyPr/>
          <a:lstStyle/>
          <a:p>
            <a:fld id="{26AEC085-82DF-CA45-B264-9F77D94B971E}" type="slidenum">
              <a:rPr lang="en-US" smtClean="0"/>
              <a:pPr/>
              <a:t>34</a:t>
            </a:fld>
            <a:endParaRPr lang="en-US"/>
          </a:p>
        </p:txBody>
      </p:sp>
    </p:spTree>
    <p:extLst>
      <p:ext uri="{BB962C8B-B14F-4D97-AF65-F5344CB8AC3E}">
        <p14:creationId xmlns:p14="http://schemas.microsoft.com/office/powerpoint/2010/main" val="3059627562"/>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827275"/>
            <a:ext cx="10044112" cy="5945125"/>
          </a:xfrm>
        </p:spPr>
        <p:txBody>
          <a:bodyPr/>
          <a:lstStyle/>
          <a:p>
            <a:pPr marL="573088" indent="-457200">
              <a:buClr>
                <a:schemeClr val="tx1"/>
              </a:buClr>
              <a:buFont typeface="+mj-lt"/>
              <a:buAutoNum type="arabicPeriod" startAt="9"/>
            </a:pPr>
            <a:r>
              <a:rPr lang="en-US" sz="2000" dirty="0" smtClean="0"/>
              <a:t>Consider a DHT with 1000 servers, in which servers are added and removed as described on the slide “Adding &amp; Removing Servers”. </a:t>
            </a:r>
          </a:p>
          <a:p>
            <a:pPr marL="738188" lvl="1" indent="-244475">
              <a:buClr>
                <a:srgbClr val="008000"/>
              </a:buClr>
            </a:pPr>
            <a:r>
              <a:rPr lang="en-US" sz="1800" dirty="0" smtClean="0"/>
              <a:t>What happens if two adjacent servers leave the DHT at the same time?</a:t>
            </a:r>
          </a:p>
          <a:p>
            <a:pPr marL="493713" lvl="1" indent="0">
              <a:buClr>
                <a:srgbClr val="008000"/>
              </a:buClr>
              <a:buNone/>
            </a:pPr>
            <a:r>
              <a:rPr lang="en-US" sz="1800" i="1" dirty="0" smtClean="0"/>
              <a:t>The data would then be lost</a:t>
            </a:r>
          </a:p>
          <a:p>
            <a:pPr marL="493713" lvl="1" indent="0">
              <a:buClr>
                <a:srgbClr val="008000"/>
              </a:buClr>
              <a:buNone/>
            </a:pPr>
            <a:endParaRPr lang="en-US" sz="1800" dirty="0" smtClean="0"/>
          </a:p>
          <a:p>
            <a:pPr marL="738188" lvl="1" indent="-244475">
              <a:buClr>
                <a:srgbClr val="008000"/>
              </a:buClr>
            </a:pPr>
            <a:r>
              <a:rPr lang="en-US" sz="1800" dirty="0" smtClean="0"/>
              <a:t>Suppose that servers leave the DHT only when they fail, that the average time between failures for one server is one month and that the time to update the DHT when a server fails is 10 seconds. How often approximately will an update fail?</a:t>
            </a:r>
          </a:p>
          <a:p>
            <a:pPr marL="493713" lvl="1" indent="0">
              <a:buClr>
                <a:srgbClr val="008000"/>
              </a:buClr>
              <a:buNone/>
            </a:pPr>
            <a:r>
              <a:rPr lang="en-US" sz="1800" i="1" dirty="0" smtClean="0"/>
              <a:t>An update will fail if the second server fails during the 10 </a:t>
            </a:r>
            <a:r>
              <a:rPr lang="en-US" sz="1800" i="1" dirty="0" err="1" smtClean="0"/>
              <a:t>secs</a:t>
            </a:r>
            <a:r>
              <a:rPr lang="en-US" sz="1800" i="1" dirty="0" smtClean="0"/>
              <a:t> update interval. Assuming a constant failure rate, this is approximately equal to 10/30*24*3600=3.85x10</a:t>
            </a:r>
            <a:r>
              <a:rPr lang="en-US" sz="1800" i="1" baseline="30000" dirty="0" smtClean="0"/>
              <a:t>-6</a:t>
            </a:r>
            <a:endParaRPr lang="en-US" sz="1800" i="1" baseline="30000" dirty="0"/>
          </a:p>
          <a:p>
            <a:pPr marL="493713" lvl="1" indent="0">
              <a:buClr>
                <a:srgbClr val="008000"/>
              </a:buClr>
              <a:buNone/>
            </a:pPr>
            <a:endParaRPr lang="en-US" sz="1800" dirty="0" smtClean="0"/>
          </a:p>
          <a:p>
            <a:pPr marL="738188" lvl="1" indent="-244475">
              <a:buClr>
                <a:srgbClr val="008000"/>
              </a:buClr>
            </a:pPr>
            <a:r>
              <a:rPr lang="en-US" sz="1800" dirty="0" smtClean="0"/>
              <a:t>Suppose server owners collude to disrupt the DHT by joining, then leaving in a coordinated fashion? How might you protect the DHT from such behavior?</a:t>
            </a:r>
          </a:p>
        </p:txBody>
      </p:sp>
      <p:sp>
        <p:nvSpPr>
          <p:cNvPr id="4" name="Slide Number Placeholder 3"/>
          <p:cNvSpPr>
            <a:spLocks noGrp="1"/>
          </p:cNvSpPr>
          <p:nvPr>
            <p:ph type="sldNum" sz="quarter" idx="10"/>
          </p:nvPr>
        </p:nvSpPr>
        <p:spPr/>
        <p:txBody>
          <a:bodyPr/>
          <a:lstStyle/>
          <a:p>
            <a:fld id="{26AEC085-82DF-CA45-B264-9F77D94B971E}" type="slidenum">
              <a:rPr lang="en-US" smtClean="0"/>
              <a:pPr/>
              <a:t>35</a:t>
            </a:fld>
            <a:endParaRPr lang="en-US"/>
          </a:p>
        </p:txBody>
      </p:sp>
    </p:spTree>
    <p:extLst>
      <p:ext uri="{BB962C8B-B14F-4D97-AF65-F5344CB8AC3E}">
        <p14:creationId xmlns:p14="http://schemas.microsoft.com/office/powerpoint/2010/main" val="3059627562"/>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827275"/>
            <a:ext cx="10044112" cy="5945125"/>
          </a:xfrm>
        </p:spPr>
        <p:txBody>
          <a:bodyPr/>
          <a:lstStyle/>
          <a:p>
            <a:pPr marL="573088" indent="-457200">
              <a:buClr>
                <a:schemeClr val="tx1"/>
              </a:buClr>
              <a:buFont typeface="+mj-lt"/>
              <a:buAutoNum type="arabicPeriod" startAt="9"/>
            </a:pPr>
            <a:r>
              <a:rPr lang="en-US" sz="2000" dirty="0" smtClean="0"/>
              <a:t>Consider a DHT with 1000 servers, in which servers are added and removed as described on the slide “Adding &amp; Removing Servers”. </a:t>
            </a:r>
          </a:p>
          <a:p>
            <a:pPr marL="738188" lvl="1" indent="-244475">
              <a:buClr>
                <a:srgbClr val="008000"/>
              </a:buClr>
            </a:pPr>
            <a:r>
              <a:rPr lang="en-US" sz="1800" dirty="0" smtClean="0"/>
              <a:t>What happens if two adjacent servers leave the DHT at the same time?</a:t>
            </a:r>
          </a:p>
          <a:p>
            <a:pPr marL="493713" lvl="1" indent="0">
              <a:buClr>
                <a:srgbClr val="008000"/>
              </a:buClr>
              <a:buNone/>
            </a:pPr>
            <a:r>
              <a:rPr lang="en-US" sz="1800" i="1" dirty="0" smtClean="0"/>
              <a:t>The data would then be lost</a:t>
            </a:r>
          </a:p>
          <a:p>
            <a:pPr marL="493713" lvl="1" indent="0">
              <a:buClr>
                <a:srgbClr val="008000"/>
              </a:buClr>
              <a:buNone/>
            </a:pPr>
            <a:endParaRPr lang="en-US" sz="1800" dirty="0" smtClean="0"/>
          </a:p>
          <a:p>
            <a:pPr marL="738188" lvl="1" indent="-244475">
              <a:buClr>
                <a:srgbClr val="008000"/>
              </a:buClr>
            </a:pPr>
            <a:r>
              <a:rPr lang="en-US" sz="1800" dirty="0" smtClean="0"/>
              <a:t>Suppose that servers leave the DHT only when they fail, that the average time between failures for one server is one month and that the time to update the DHT when a server fails is 10 seconds. How often approximately will an update fail?</a:t>
            </a:r>
          </a:p>
          <a:p>
            <a:pPr marL="493713" lvl="1" indent="0">
              <a:buClr>
                <a:srgbClr val="008000"/>
              </a:buClr>
              <a:buNone/>
            </a:pPr>
            <a:r>
              <a:rPr lang="en-US" sz="1800" i="1" dirty="0" smtClean="0"/>
              <a:t>An update will fail if the second server fails during the 10 </a:t>
            </a:r>
            <a:r>
              <a:rPr lang="en-US" sz="1800" i="1" dirty="0" err="1" smtClean="0"/>
              <a:t>secs</a:t>
            </a:r>
            <a:r>
              <a:rPr lang="en-US" sz="1800" i="1" dirty="0" smtClean="0"/>
              <a:t> update interval. Assuming a constant failure rate, this is approximately equal to 10/30*24*3600=3.85x10</a:t>
            </a:r>
            <a:r>
              <a:rPr lang="en-US" sz="1800" i="1" baseline="30000" dirty="0" smtClean="0"/>
              <a:t>-6</a:t>
            </a:r>
            <a:endParaRPr lang="en-US" sz="1800" i="1" baseline="30000" dirty="0"/>
          </a:p>
          <a:p>
            <a:pPr marL="493713" lvl="1" indent="0">
              <a:buClr>
                <a:srgbClr val="008000"/>
              </a:buClr>
              <a:buNone/>
            </a:pPr>
            <a:endParaRPr lang="en-US" sz="1800" dirty="0" smtClean="0"/>
          </a:p>
          <a:p>
            <a:pPr marL="738188" lvl="1" indent="-244475">
              <a:buClr>
                <a:srgbClr val="008000"/>
              </a:buClr>
            </a:pPr>
            <a:r>
              <a:rPr lang="en-US" sz="1800" dirty="0" smtClean="0"/>
              <a:t>Suppose server owners collude to disrupt the DHT by joining, then leaving in a coordinated fashion? How might you protect the DHT from such behavior?</a:t>
            </a:r>
          </a:p>
          <a:p>
            <a:pPr marL="493713" lvl="1" indent="0">
              <a:buClr>
                <a:srgbClr val="008000"/>
              </a:buClr>
              <a:buNone/>
            </a:pPr>
            <a:r>
              <a:rPr lang="en-US" sz="1800" i="1" dirty="0" smtClean="0"/>
              <a:t>One can either increase the level of replication or make it harder for colluding servers to coordinate their location in the DHT chain, i.e., insert them at random locations</a:t>
            </a:r>
            <a:endParaRPr lang="en-US" sz="1800" i="1" dirty="0"/>
          </a:p>
        </p:txBody>
      </p:sp>
      <p:sp>
        <p:nvSpPr>
          <p:cNvPr id="4" name="Slide Number Placeholder 3"/>
          <p:cNvSpPr>
            <a:spLocks noGrp="1"/>
          </p:cNvSpPr>
          <p:nvPr>
            <p:ph type="sldNum" sz="quarter" idx="10"/>
          </p:nvPr>
        </p:nvSpPr>
        <p:spPr/>
        <p:txBody>
          <a:bodyPr/>
          <a:lstStyle/>
          <a:p>
            <a:fld id="{26AEC085-82DF-CA45-B264-9F77D94B971E}" type="slidenum">
              <a:rPr lang="en-US" smtClean="0"/>
              <a:pPr/>
              <a:t>36</a:t>
            </a:fld>
            <a:endParaRPr lang="en-US"/>
          </a:p>
        </p:txBody>
      </p:sp>
    </p:spTree>
    <p:extLst>
      <p:ext uri="{BB962C8B-B14F-4D97-AF65-F5344CB8AC3E}">
        <p14:creationId xmlns:p14="http://schemas.microsoft.com/office/powerpoint/2010/main" val="3059627562"/>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827275"/>
            <a:ext cx="10044112" cy="5945125"/>
          </a:xfrm>
        </p:spPr>
        <p:txBody>
          <a:bodyPr/>
          <a:lstStyle/>
          <a:p>
            <a:pPr marL="587375" indent="-457200">
              <a:buClr>
                <a:schemeClr val="tx1"/>
              </a:buClr>
              <a:buFont typeface="+mj-lt"/>
              <a:buAutoNum type="arabicPeriod" startAt="10"/>
            </a:pPr>
            <a:r>
              <a:rPr lang="en-US" sz="2000" dirty="0" smtClean="0"/>
              <a:t>Consider a DHT that starts with a single server </a:t>
            </a:r>
            <a:r>
              <a:rPr lang="en-US" sz="2000" i="1" dirty="0" smtClean="0"/>
              <a:t>A</a:t>
            </a:r>
            <a:r>
              <a:rPr lang="en-US" sz="2000" dirty="0" smtClean="0"/>
              <a:t>, with a hash range of 0-1023. Suppose that whenever a new server joins the DHT, the target of the join splits its hash range in half, sending the second half to the new server. Now suppose 4 servers join </a:t>
            </a:r>
            <a:r>
              <a:rPr lang="en-US" sz="2000" i="1" dirty="0" smtClean="0"/>
              <a:t>A</a:t>
            </a:r>
            <a:r>
              <a:rPr lang="en-US" sz="2000" dirty="0" smtClean="0"/>
              <a:t>’s DHT, and that they all do so by sending a join message to </a:t>
            </a:r>
            <a:r>
              <a:rPr lang="en-US" sz="2000" i="1" dirty="0" smtClean="0"/>
              <a:t>A</a:t>
            </a:r>
            <a:r>
              <a:rPr lang="en-US" sz="2000" dirty="0" smtClean="0"/>
              <a:t>. Draw a circular diagram of the resulting 5 node DHT showing the hash range for each of the servers. Suggest a modification of the join procedure that would produce a more even distribution of the hash ranges.</a:t>
            </a:r>
            <a:endParaRPr lang="en-US" sz="1800" dirty="0" smtClean="0"/>
          </a:p>
        </p:txBody>
      </p:sp>
      <p:sp>
        <p:nvSpPr>
          <p:cNvPr id="4" name="Slide Number Placeholder 3"/>
          <p:cNvSpPr>
            <a:spLocks noGrp="1"/>
          </p:cNvSpPr>
          <p:nvPr>
            <p:ph type="sldNum" sz="quarter" idx="10"/>
          </p:nvPr>
        </p:nvSpPr>
        <p:spPr/>
        <p:txBody>
          <a:bodyPr/>
          <a:lstStyle/>
          <a:p>
            <a:fld id="{26AEC085-82DF-CA45-B264-9F77D94B971E}" type="slidenum">
              <a:rPr lang="en-US" smtClean="0"/>
              <a:pPr/>
              <a:t>37</a:t>
            </a:fld>
            <a:endParaRPr lang="en-US"/>
          </a:p>
        </p:txBody>
      </p:sp>
    </p:spTree>
    <p:extLst>
      <p:ext uri="{BB962C8B-B14F-4D97-AF65-F5344CB8AC3E}">
        <p14:creationId xmlns:p14="http://schemas.microsoft.com/office/powerpoint/2010/main" val="1367607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827275"/>
            <a:ext cx="10044112" cy="5945125"/>
          </a:xfrm>
        </p:spPr>
        <p:txBody>
          <a:bodyPr/>
          <a:lstStyle/>
          <a:p>
            <a:pPr marL="587375" indent="-457200">
              <a:buClr>
                <a:schemeClr val="tx1"/>
              </a:buClr>
              <a:buFont typeface="+mj-lt"/>
              <a:buAutoNum type="arabicPeriod" startAt="10"/>
            </a:pPr>
            <a:r>
              <a:rPr lang="en-US" sz="2000" dirty="0" smtClean="0"/>
              <a:t>Consider a DHT that starts with a single server </a:t>
            </a:r>
            <a:r>
              <a:rPr lang="en-US" sz="2000" i="1" dirty="0" smtClean="0"/>
              <a:t>A</a:t>
            </a:r>
            <a:r>
              <a:rPr lang="en-US" sz="2000" dirty="0" smtClean="0"/>
              <a:t>, with a hash range of 0-1023. Suppose that whenever a new server joins the DHT, the target of the join splits its hash range in half, sending the second half to the new server. Now suppose 4 servers join </a:t>
            </a:r>
            <a:r>
              <a:rPr lang="en-US" sz="2000" i="1" dirty="0" smtClean="0"/>
              <a:t>A</a:t>
            </a:r>
            <a:r>
              <a:rPr lang="en-US" sz="2000" dirty="0" smtClean="0"/>
              <a:t>’s DHT, and that they all do so by sending a join message to </a:t>
            </a:r>
            <a:r>
              <a:rPr lang="en-US" sz="2000" i="1" dirty="0" smtClean="0"/>
              <a:t>A</a:t>
            </a:r>
            <a:r>
              <a:rPr lang="en-US" sz="2000" dirty="0" smtClean="0"/>
              <a:t>. Draw a circular diagram of the resulting 5 node DHT showing the hash range for each of the servers. Suggest a modification of the join procedure that would produce a more even distribution of the hash ranges.</a:t>
            </a:r>
          </a:p>
          <a:p>
            <a:pPr marL="587375" indent="-457200">
              <a:buClr>
                <a:schemeClr val="tx1"/>
              </a:buClr>
              <a:buFont typeface="+mj-lt"/>
              <a:buAutoNum type="arabicPeriod" startAt="10"/>
            </a:pPr>
            <a:endParaRPr lang="en-US" sz="2000" dirty="0"/>
          </a:p>
          <a:p>
            <a:pPr marL="587375" indent="-457200">
              <a:buClr>
                <a:schemeClr val="tx1"/>
              </a:buClr>
              <a:buFont typeface="+mj-lt"/>
              <a:buAutoNum type="arabicPeriod" startAt="10"/>
            </a:pPr>
            <a:endParaRPr lang="en-US" sz="2000" dirty="0" smtClean="0"/>
          </a:p>
          <a:p>
            <a:pPr marL="587375" indent="-457200">
              <a:buClr>
                <a:schemeClr val="tx1"/>
              </a:buClr>
              <a:buFont typeface="+mj-lt"/>
              <a:buAutoNum type="arabicPeriod" startAt="10"/>
            </a:pPr>
            <a:endParaRPr lang="en-US" sz="2000" dirty="0"/>
          </a:p>
          <a:p>
            <a:pPr marL="508000" lvl="1" indent="0">
              <a:buClr>
                <a:schemeClr val="tx1"/>
              </a:buClr>
              <a:buNone/>
            </a:pPr>
            <a:endParaRPr lang="en-US" sz="1600" dirty="0" smtClean="0"/>
          </a:p>
          <a:p>
            <a:pPr marL="508000" lvl="1" indent="0">
              <a:buClr>
                <a:schemeClr val="tx1"/>
              </a:buClr>
              <a:buNone/>
            </a:pPr>
            <a:endParaRPr lang="en-US" sz="1600" dirty="0"/>
          </a:p>
          <a:p>
            <a:pPr marL="508000" lvl="1" indent="0">
              <a:buClr>
                <a:schemeClr val="tx1"/>
              </a:buClr>
              <a:buNone/>
            </a:pPr>
            <a:r>
              <a:rPr lang="en-US" sz="1600" i="1" dirty="0" smtClean="0"/>
              <a:t>A better procedure would alternate to which server the join message is sent, i.e., B3 would have been sent </a:t>
            </a:r>
            <a:r>
              <a:rPr lang="en-US" sz="1600" i="1" smtClean="0"/>
              <a:t>to </a:t>
            </a:r>
            <a:r>
              <a:rPr lang="en-US" sz="1600" i="1" smtClean="0"/>
              <a:t>B1.</a:t>
            </a:r>
            <a:endParaRPr lang="en-US" sz="1600" i="1" dirty="0" smtClean="0"/>
          </a:p>
          <a:p>
            <a:pPr marL="130175" indent="0">
              <a:buClr>
                <a:schemeClr val="tx1"/>
              </a:buClr>
              <a:buNone/>
            </a:pPr>
            <a:endParaRPr lang="en-US" sz="1800" dirty="0" smtClean="0"/>
          </a:p>
        </p:txBody>
      </p:sp>
      <p:sp>
        <p:nvSpPr>
          <p:cNvPr id="4" name="Slide Number Placeholder 3"/>
          <p:cNvSpPr>
            <a:spLocks noGrp="1"/>
          </p:cNvSpPr>
          <p:nvPr>
            <p:ph type="sldNum" sz="quarter" idx="10"/>
          </p:nvPr>
        </p:nvSpPr>
        <p:spPr/>
        <p:txBody>
          <a:bodyPr/>
          <a:lstStyle/>
          <a:p>
            <a:fld id="{26AEC085-82DF-CA45-B264-9F77D94B971E}" type="slidenum">
              <a:rPr lang="en-US" smtClean="0"/>
              <a:pPr/>
              <a:t>38</a:t>
            </a:fld>
            <a:endParaRPr lang="en-US"/>
          </a:p>
        </p:txBody>
      </p:sp>
      <p:sp>
        <p:nvSpPr>
          <p:cNvPr id="5" name="Oval 4"/>
          <p:cNvSpPr/>
          <p:nvPr/>
        </p:nvSpPr>
        <p:spPr bwMode="auto">
          <a:xfrm>
            <a:off x="812800" y="4622800"/>
            <a:ext cx="1026160" cy="8636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6" name="Oval 5"/>
          <p:cNvSpPr/>
          <p:nvPr/>
        </p:nvSpPr>
        <p:spPr bwMode="auto">
          <a:xfrm>
            <a:off x="1290320" y="4602480"/>
            <a:ext cx="81280" cy="7112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7" name="Oval 6"/>
          <p:cNvSpPr/>
          <p:nvPr/>
        </p:nvSpPr>
        <p:spPr bwMode="auto">
          <a:xfrm>
            <a:off x="1950720" y="4622800"/>
            <a:ext cx="1026160" cy="8636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8" name="Oval 7"/>
          <p:cNvSpPr/>
          <p:nvPr/>
        </p:nvSpPr>
        <p:spPr bwMode="auto">
          <a:xfrm>
            <a:off x="2428240" y="4602480"/>
            <a:ext cx="81280" cy="7112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9" name="Oval 8"/>
          <p:cNvSpPr/>
          <p:nvPr/>
        </p:nvSpPr>
        <p:spPr bwMode="auto">
          <a:xfrm>
            <a:off x="2438400" y="5445760"/>
            <a:ext cx="81280" cy="7112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0" name="Oval 9"/>
          <p:cNvSpPr/>
          <p:nvPr/>
        </p:nvSpPr>
        <p:spPr bwMode="auto">
          <a:xfrm>
            <a:off x="3078480" y="4612640"/>
            <a:ext cx="1026160" cy="8636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1" name="Oval 10"/>
          <p:cNvSpPr/>
          <p:nvPr/>
        </p:nvSpPr>
        <p:spPr bwMode="auto">
          <a:xfrm>
            <a:off x="3556000" y="4592320"/>
            <a:ext cx="81280" cy="7112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2" name="Oval 11"/>
          <p:cNvSpPr/>
          <p:nvPr/>
        </p:nvSpPr>
        <p:spPr bwMode="auto">
          <a:xfrm>
            <a:off x="3566160" y="5435600"/>
            <a:ext cx="81280" cy="7112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3" name="Oval 12"/>
          <p:cNvSpPr/>
          <p:nvPr/>
        </p:nvSpPr>
        <p:spPr bwMode="auto">
          <a:xfrm>
            <a:off x="3048000" y="5008880"/>
            <a:ext cx="81280" cy="7112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4" name="Oval 13"/>
          <p:cNvSpPr/>
          <p:nvPr/>
        </p:nvSpPr>
        <p:spPr bwMode="auto">
          <a:xfrm>
            <a:off x="4226560" y="4612640"/>
            <a:ext cx="1026160" cy="8636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5" name="Oval 14"/>
          <p:cNvSpPr/>
          <p:nvPr/>
        </p:nvSpPr>
        <p:spPr bwMode="auto">
          <a:xfrm>
            <a:off x="4704080" y="4592320"/>
            <a:ext cx="81280" cy="7112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6" name="Oval 15"/>
          <p:cNvSpPr/>
          <p:nvPr/>
        </p:nvSpPr>
        <p:spPr bwMode="auto">
          <a:xfrm>
            <a:off x="4714240" y="5435600"/>
            <a:ext cx="81280" cy="7112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7" name="Oval 16"/>
          <p:cNvSpPr/>
          <p:nvPr/>
        </p:nvSpPr>
        <p:spPr bwMode="auto">
          <a:xfrm>
            <a:off x="4196080" y="5008880"/>
            <a:ext cx="81280" cy="7112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8" name="Oval 17"/>
          <p:cNvSpPr/>
          <p:nvPr/>
        </p:nvSpPr>
        <p:spPr bwMode="auto">
          <a:xfrm>
            <a:off x="4328160" y="4704080"/>
            <a:ext cx="81280" cy="7112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9" name="Oval 18"/>
          <p:cNvSpPr/>
          <p:nvPr/>
        </p:nvSpPr>
        <p:spPr bwMode="auto">
          <a:xfrm>
            <a:off x="5364480" y="4622800"/>
            <a:ext cx="1026160" cy="8636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0" name="Oval 19"/>
          <p:cNvSpPr/>
          <p:nvPr/>
        </p:nvSpPr>
        <p:spPr bwMode="auto">
          <a:xfrm>
            <a:off x="5842000" y="4602480"/>
            <a:ext cx="81280" cy="7112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1" name="Oval 20"/>
          <p:cNvSpPr/>
          <p:nvPr/>
        </p:nvSpPr>
        <p:spPr bwMode="auto">
          <a:xfrm>
            <a:off x="5852160" y="5445760"/>
            <a:ext cx="81280" cy="7112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2" name="Oval 21"/>
          <p:cNvSpPr/>
          <p:nvPr/>
        </p:nvSpPr>
        <p:spPr bwMode="auto">
          <a:xfrm>
            <a:off x="5334000" y="5019040"/>
            <a:ext cx="81280" cy="7112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3" name="Oval 22"/>
          <p:cNvSpPr/>
          <p:nvPr/>
        </p:nvSpPr>
        <p:spPr bwMode="auto">
          <a:xfrm>
            <a:off x="5455920" y="4734560"/>
            <a:ext cx="81280" cy="7112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4" name="Oval 23"/>
          <p:cNvSpPr/>
          <p:nvPr/>
        </p:nvSpPr>
        <p:spPr bwMode="auto">
          <a:xfrm>
            <a:off x="5618480" y="4632960"/>
            <a:ext cx="81280" cy="7112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5" name="TextBox 24"/>
          <p:cNvSpPr txBox="1"/>
          <p:nvPr/>
        </p:nvSpPr>
        <p:spPr>
          <a:xfrm>
            <a:off x="1066800" y="4334748"/>
            <a:ext cx="436880" cy="338554"/>
          </a:xfrm>
          <a:prstGeom prst="rect">
            <a:avLst/>
          </a:prstGeom>
          <a:noFill/>
        </p:spPr>
        <p:txBody>
          <a:bodyPr wrap="square" rtlCol="0">
            <a:spAutoFit/>
          </a:bodyPr>
          <a:lstStyle/>
          <a:p>
            <a:r>
              <a:rPr lang="en-US" sz="1600" dirty="0" smtClean="0">
                <a:latin typeface="+mn-lt"/>
              </a:rPr>
              <a:t>A</a:t>
            </a:r>
            <a:endParaRPr lang="en-US" sz="1600" dirty="0">
              <a:latin typeface="+mn-lt"/>
            </a:endParaRPr>
          </a:p>
        </p:txBody>
      </p:sp>
      <p:sp>
        <p:nvSpPr>
          <p:cNvPr id="26" name="TextBox 25"/>
          <p:cNvSpPr txBox="1"/>
          <p:nvPr/>
        </p:nvSpPr>
        <p:spPr>
          <a:xfrm>
            <a:off x="2194560" y="5476240"/>
            <a:ext cx="538480" cy="338554"/>
          </a:xfrm>
          <a:prstGeom prst="rect">
            <a:avLst/>
          </a:prstGeom>
          <a:noFill/>
        </p:spPr>
        <p:txBody>
          <a:bodyPr wrap="square" rtlCol="0">
            <a:spAutoFit/>
          </a:bodyPr>
          <a:lstStyle/>
          <a:p>
            <a:r>
              <a:rPr lang="en-US" sz="1600" dirty="0" smtClean="0">
                <a:latin typeface="+mn-lt"/>
              </a:rPr>
              <a:t>B1</a:t>
            </a:r>
            <a:endParaRPr lang="en-US" sz="1600" dirty="0">
              <a:latin typeface="+mn-lt"/>
            </a:endParaRPr>
          </a:p>
        </p:txBody>
      </p:sp>
      <p:sp>
        <p:nvSpPr>
          <p:cNvPr id="27" name="TextBox 26"/>
          <p:cNvSpPr txBox="1"/>
          <p:nvPr/>
        </p:nvSpPr>
        <p:spPr>
          <a:xfrm>
            <a:off x="2204720" y="4334748"/>
            <a:ext cx="436880" cy="338554"/>
          </a:xfrm>
          <a:prstGeom prst="rect">
            <a:avLst/>
          </a:prstGeom>
          <a:noFill/>
        </p:spPr>
        <p:txBody>
          <a:bodyPr wrap="square" rtlCol="0">
            <a:spAutoFit/>
          </a:bodyPr>
          <a:lstStyle/>
          <a:p>
            <a:r>
              <a:rPr lang="en-US" sz="1600" dirty="0" smtClean="0">
                <a:latin typeface="+mn-lt"/>
              </a:rPr>
              <a:t>A</a:t>
            </a:r>
            <a:endParaRPr lang="en-US" sz="1600" dirty="0">
              <a:latin typeface="+mn-lt"/>
            </a:endParaRPr>
          </a:p>
        </p:txBody>
      </p:sp>
      <p:sp>
        <p:nvSpPr>
          <p:cNvPr id="28" name="TextBox 27"/>
          <p:cNvSpPr txBox="1"/>
          <p:nvPr/>
        </p:nvSpPr>
        <p:spPr>
          <a:xfrm>
            <a:off x="3332480" y="4334748"/>
            <a:ext cx="436880" cy="338554"/>
          </a:xfrm>
          <a:prstGeom prst="rect">
            <a:avLst/>
          </a:prstGeom>
          <a:noFill/>
        </p:spPr>
        <p:txBody>
          <a:bodyPr wrap="square" rtlCol="0">
            <a:spAutoFit/>
          </a:bodyPr>
          <a:lstStyle/>
          <a:p>
            <a:r>
              <a:rPr lang="en-US" sz="1600" dirty="0" smtClean="0">
                <a:latin typeface="+mn-lt"/>
              </a:rPr>
              <a:t>A</a:t>
            </a:r>
            <a:endParaRPr lang="en-US" sz="1600" dirty="0">
              <a:latin typeface="+mn-lt"/>
            </a:endParaRPr>
          </a:p>
        </p:txBody>
      </p:sp>
      <p:sp>
        <p:nvSpPr>
          <p:cNvPr id="29" name="TextBox 28"/>
          <p:cNvSpPr txBox="1"/>
          <p:nvPr/>
        </p:nvSpPr>
        <p:spPr>
          <a:xfrm>
            <a:off x="4470400" y="4334748"/>
            <a:ext cx="436880" cy="338554"/>
          </a:xfrm>
          <a:prstGeom prst="rect">
            <a:avLst/>
          </a:prstGeom>
          <a:noFill/>
        </p:spPr>
        <p:txBody>
          <a:bodyPr wrap="square" rtlCol="0">
            <a:spAutoFit/>
          </a:bodyPr>
          <a:lstStyle/>
          <a:p>
            <a:r>
              <a:rPr lang="en-US" sz="1600" dirty="0" smtClean="0">
                <a:latin typeface="+mn-lt"/>
              </a:rPr>
              <a:t>A</a:t>
            </a:r>
            <a:endParaRPr lang="en-US" sz="1600" dirty="0">
              <a:latin typeface="+mn-lt"/>
            </a:endParaRPr>
          </a:p>
        </p:txBody>
      </p:sp>
      <p:sp>
        <p:nvSpPr>
          <p:cNvPr id="30" name="TextBox 29"/>
          <p:cNvSpPr txBox="1"/>
          <p:nvPr/>
        </p:nvSpPr>
        <p:spPr>
          <a:xfrm>
            <a:off x="5608320" y="4334748"/>
            <a:ext cx="436880" cy="338554"/>
          </a:xfrm>
          <a:prstGeom prst="rect">
            <a:avLst/>
          </a:prstGeom>
          <a:noFill/>
        </p:spPr>
        <p:txBody>
          <a:bodyPr wrap="square" rtlCol="0">
            <a:spAutoFit/>
          </a:bodyPr>
          <a:lstStyle/>
          <a:p>
            <a:r>
              <a:rPr lang="en-US" sz="1600" dirty="0" smtClean="0">
                <a:latin typeface="+mn-lt"/>
              </a:rPr>
              <a:t>A</a:t>
            </a:r>
            <a:endParaRPr lang="en-US" sz="1600" dirty="0">
              <a:latin typeface="+mn-lt"/>
            </a:endParaRPr>
          </a:p>
        </p:txBody>
      </p:sp>
      <p:sp>
        <p:nvSpPr>
          <p:cNvPr id="31" name="TextBox 30"/>
          <p:cNvSpPr txBox="1"/>
          <p:nvPr/>
        </p:nvSpPr>
        <p:spPr>
          <a:xfrm>
            <a:off x="3291840" y="5476240"/>
            <a:ext cx="538480" cy="338554"/>
          </a:xfrm>
          <a:prstGeom prst="rect">
            <a:avLst/>
          </a:prstGeom>
          <a:noFill/>
        </p:spPr>
        <p:txBody>
          <a:bodyPr wrap="square" rtlCol="0">
            <a:spAutoFit/>
          </a:bodyPr>
          <a:lstStyle/>
          <a:p>
            <a:r>
              <a:rPr lang="en-US" sz="1600" dirty="0" smtClean="0">
                <a:latin typeface="+mn-lt"/>
              </a:rPr>
              <a:t>B1</a:t>
            </a:r>
            <a:endParaRPr lang="en-US" sz="1600" dirty="0">
              <a:latin typeface="+mn-lt"/>
            </a:endParaRPr>
          </a:p>
        </p:txBody>
      </p:sp>
      <p:sp>
        <p:nvSpPr>
          <p:cNvPr id="32" name="TextBox 31"/>
          <p:cNvSpPr txBox="1"/>
          <p:nvPr/>
        </p:nvSpPr>
        <p:spPr>
          <a:xfrm>
            <a:off x="4429760" y="5476240"/>
            <a:ext cx="538480" cy="338554"/>
          </a:xfrm>
          <a:prstGeom prst="rect">
            <a:avLst/>
          </a:prstGeom>
          <a:noFill/>
        </p:spPr>
        <p:txBody>
          <a:bodyPr wrap="square" rtlCol="0">
            <a:spAutoFit/>
          </a:bodyPr>
          <a:lstStyle/>
          <a:p>
            <a:r>
              <a:rPr lang="en-US" sz="1600" dirty="0" smtClean="0">
                <a:latin typeface="+mn-lt"/>
              </a:rPr>
              <a:t>B1</a:t>
            </a:r>
            <a:endParaRPr lang="en-US" sz="1600" dirty="0">
              <a:latin typeface="+mn-lt"/>
            </a:endParaRPr>
          </a:p>
        </p:txBody>
      </p:sp>
      <p:sp>
        <p:nvSpPr>
          <p:cNvPr id="33" name="TextBox 32"/>
          <p:cNvSpPr txBox="1"/>
          <p:nvPr/>
        </p:nvSpPr>
        <p:spPr>
          <a:xfrm>
            <a:off x="5577840" y="5476240"/>
            <a:ext cx="538480" cy="338554"/>
          </a:xfrm>
          <a:prstGeom prst="rect">
            <a:avLst/>
          </a:prstGeom>
          <a:noFill/>
        </p:spPr>
        <p:txBody>
          <a:bodyPr wrap="square" rtlCol="0">
            <a:spAutoFit/>
          </a:bodyPr>
          <a:lstStyle/>
          <a:p>
            <a:r>
              <a:rPr lang="en-US" sz="1600" dirty="0" smtClean="0">
                <a:latin typeface="+mn-lt"/>
              </a:rPr>
              <a:t>B1</a:t>
            </a:r>
            <a:endParaRPr lang="en-US" sz="1600" dirty="0">
              <a:latin typeface="+mn-lt"/>
            </a:endParaRPr>
          </a:p>
        </p:txBody>
      </p:sp>
      <p:sp>
        <p:nvSpPr>
          <p:cNvPr id="34" name="TextBox 33"/>
          <p:cNvSpPr txBox="1"/>
          <p:nvPr/>
        </p:nvSpPr>
        <p:spPr>
          <a:xfrm>
            <a:off x="5262880" y="4886960"/>
            <a:ext cx="538480" cy="338554"/>
          </a:xfrm>
          <a:prstGeom prst="rect">
            <a:avLst/>
          </a:prstGeom>
          <a:noFill/>
        </p:spPr>
        <p:txBody>
          <a:bodyPr wrap="square" rtlCol="0">
            <a:spAutoFit/>
          </a:bodyPr>
          <a:lstStyle/>
          <a:p>
            <a:r>
              <a:rPr lang="en-US" sz="1600" dirty="0" smtClean="0">
                <a:latin typeface="+mn-lt"/>
              </a:rPr>
              <a:t>B2</a:t>
            </a:r>
            <a:endParaRPr lang="en-US" sz="1600" dirty="0">
              <a:latin typeface="+mn-lt"/>
            </a:endParaRPr>
          </a:p>
        </p:txBody>
      </p:sp>
      <p:sp>
        <p:nvSpPr>
          <p:cNvPr id="35" name="TextBox 34"/>
          <p:cNvSpPr txBox="1"/>
          <p:nvPr/>
        </p:nvSpPr>
        <p:spPr>
          <a:xfrm>
            <a:off x="4114800" y="4897120"/>
            <a:ext cx="538480" cy="338554"/>
          </a:xfrm>
          <a:prstGeom prst="rect">
            <a:avLst/>
          </a:prstGeom>
          <a:noFill/>
        </p:spPr>
        <p:txBody>
          <a:bodyPr wrap="square" rtlCol="0">
            <a:spAutoFit/>
          </a:bodyPr>
          <a:lstStyle/>
          <a:p>
            <a:r>
              <a:rPr lang="en-US" sz="1600" dirty="0" smtClean="0">
                <a:latin typeface="+mn-lt"/>
              </a:rPr>
              <a:t>B2</a:t>
            </a:r>
            <a:endParaRPr lang="en-US" sz="1600" dirty="0">
              <a:latin typeface="+mn-lt"/>
            </a:endParaRPr>
          </a:p>
        </p:txBody>
      </p:sp>
      <p:sp>
        <p:nvSpPr>
          <p:cNvPr id="36" name="TextBox 35"/>
          <p:cNvSpPr txBox="1"/>
          <p:nvPr/>
        </p:nvSpPr>
        <p:spPr>
          <a:xfrm>
            <a:off x="3007360" y="4907280"/>
            <a:ext cx="538480" cy="338554"/>
          </a:xfrm>
          <a:prstGeom prst="rect">
            <a:avLst/>
          </a:prstGeom>
          <a:noFill/>
        </p:spPr>
        <p:txBody>
          <a:bodyPr wrap="square" rtlCol="0">
            <a:spAutoFit/>
          </a:bodyPr>
          <a:lstStyle/>
          <a:p>
            <a:r>
              <a:rPr lang="en-US" sz="1600" dirty="0" smtClean="0">
                <a:latin typeface="+mn-lt"/>
              </a:rPr>
              <a:t>B2</a:t>
            </a:r>
            <a:endParaRPr lang="en-US" sz="1600" dirty="0">
              <a:latin typeface="+mn-lt"/>
            </a:endParaRPr>
          </a:p>
        </p:txBody>
      </p:sp>
      <p:sp>
        <p:nvSpPr>
          <p:cNvPr id="37" name="TextBox 36"/>
          <p:cNvSpPr txBox="1"/>
          <p:nvPr/>
        </p:nvSpPr>
        <p:spPr>
          <a:xfrm>
            <a:off x="4221480" y="4636403"/>
            <a:ext cx="538480" cy="338554"/>
          </a:xfrm>
          <a:prstGeom prst="rect">
            <a:avLst/>
          </a:prstGeom>
          <a:noFill/>
        </p:spPr>
        <p:txBody>
          <a:bodyPr wrap="square" rtlCol="0">
            <a:spAutoFit/>
          </a:bodyPr>
          <a:lstStyle/>
          <a:p>
            <a:r>
              <a:rPr lang="en-US" sz="1600" dirty="0" smtClean="0">
                <a:latin typeface="+mn-lt"/>
              </a:rPr>
              <a:t>B3</a:t>
            </a:r>
            <a:endParaRPr lang="en-US" sz="1600" dirty="0">
              <a:latin typeface="+mn-lt"/>
            </a:endParaRPr>
          </a:p>
        </p:txBody>
      </p:sp>
      <p:sp>
        <p:nvSpPr>
          <p:cNvPr id="38" name="TextBox 37"/>
          <p:cNvSpPr txBox="1"/>
          <p:nvPr/>
        </p:nvSpPr>
        <p:spPr>
          <a:xfrm>
            <a:off x="5349240" y="4663440"/>
            <a:ext cx="538480" cy="338554"/>
          </a:xfrm>
          <a:prstGeom prst="rect">
            <a:avLst/>
          </a:prstGeom>
          <a:noFill/>
        </p:spPr>
        <p:txBody>
          <a:bodyPr wrap="square" rtlCol="0">
            <a:spAutoFit/>
          </a:bodyPr>
          <a:lstStyle/>
          <a:p>
            <a:r>
              <a:rPr lang="en-US" sz="1600" dirty="0" smtClean="0">
                <a:latin typeface="+mn-lt"/>
              </a:rPr>
              <a:t>B3</a:t>
            </a:r>
            <a:endParaRPr lang="en-US" sz="1600" dirty="0">
              <a:latin typeface="+mn-lt"/>
            </a:endParaRPr>
          </a:p>
        </p:txBody>
      </p:sp>
      <p:sp>
        <p:nvSpPr>
          <p:cNvPr id="39" name="TextBox 38"/>
          <p:cNvSpPr txBox="1"/>
          <p:nvPr/>
        </p:nvSpPr>
        <p:spPr>
          <a:xfrm>
            <a:off x="5161280" y="4405997"/>
            <a:ext cx="538480" cy="338554"/>
          </a:xfrm>
          <a:prstGeom prst="rect">
            <a:avLst/>
          </a:prstGeom>
          <a:noFill/>
        </p:spPr>
        <p:txBody>
          <a:bodyPr wrap="square" rtlCol="0">
            <a:spAutoFit/>
          </a:bodyPr>
          <a:lstStyle/>
          <a:p>
            <a:r>
              <a:rPr lang="en-US" sz="1600" dirty="0" smtClean="0">
                <a:latin typeface="+mn-lt"/>
              </a:rPr>
              <a:t>B4</a:t>
            </a:r>
            <a:endParaRPr lang="en-US" sz="1600" dirty="0">
              <a:latin typeface="+mn-lt"/>
            </a:endParaRPr>
          </a:p>
        </p:txBody>
      </p:sp>
    </p:spTree>
    <p:extLst>
      <p:ext uri="{BB962C8B-B14F-4D97-AF65-F5344CB8AC3E}">
        <p14:creationId xmlns:p14="http://schemas.microsoft.com/office/powerpoint/2010/main" val="3508313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5" name="Rectangle 2"/>
          <p:cNvSpPr>
            <a:spLocks noGrp="1" noChangeArrowheads="1"/>
          </p:cNvSpPr>
          <p:nvPr>
            <p:ph type="title"/>
          </p:nvPr>
        </p:nvSpPr>
        <p:spPr>
          <a:xfrm>
            <a:off x="165457" y="627256"/>
            <a:ext cx="9372124" cy="876194"/>
          </a:xfrm>
        </p:spPr>
        <p:txBody>
          <a:bodyPr/>
          <a:lstStyle/>
          <a:p>
            <a:r>
              <a:rPr lang="en-US" altLang="en-US" dirty="0">
                <a:ea typeface="ＭＳ Ｐゴシック" pitchFamily="34" charset="-128"/>
              </a:rPr>
              <a:t>File </a:t>
            </a:r>
            <a:r>
              <a:rPr lang="en-US" altLang="en-US" dirty="0" smtClean="0">
                <a:ea typeface="ＭＳ Ｐゴシック" pitchFamily="34" charset="-128"/>
              </a:rPr>
              <a:t>distribution</a:t>
            </a:r>
            <a:endParaRPr lang="en-US" altLang="en-US" dirty="0">
              <a:ea typeface="ＭＳ Ｐゴシック" pitchFamily="34" charset="-128"/>
            </a:endParaRPr>
          </a:p>
        </p:txBody>
      </p:sp>
      <p:sp>
        <p:nvSpPr>
          <p:cNvPr id="218116" name="Rectangle 3"/>
          <p:cNvSpPr>
            <a:spLocks noGrp="1" noChangeArrowheads="1"/>
          </p:cNvSpPr>
          <p:nvPr>
            <p:ph type="body" idx="1"/>
          </p:nvPr>
        </p:nvSpPr>
        <p:spPr>
          <a:xfrm>
            <a:off x="511652" y="1390756"/>
            <a:ext cx="9083993" cy="1800966"/>
          </a:xfrm>
        </p:spPr>
        <p:txBody>
          <a:bodyPr/>
          <a:lstStyle/>
          <a:p>
            <a:pPr>
              <a:buFont typeface="Wingdings" pitchFamily="2" charset="2"/>
              <a:buNone/>
            </a:pPr>
            <a:r>
              <a:rPr lang="en-US" altLang="en-US" i="1" u="sng" dirty="0" smtClean="0">
                <a:solidFill>
                  <a:srgbClr val="CC0000"/>
                </a:solidFill>
                <a:ea typeface="ＭＳ Ｐゴシック" pitchFamily="34" charset="-128"/>
              </a:rPr>
              <a:t>Question</a:t>
            </a:r>
            <a:r>
              <a:rPr lang="en-US" altLang="en-US" i="1" dirty="0" smtClean="0">
                <a:solidFill>
                  <a:srgbClr val="CC0000"/>
                </a:solidFill>
                <a:ea typeface="ＭＳ Ｐゴシック" pitchFamily="34" charset="-128"/>
              </a:rPr>
              <a:t>:</a:t>
            </a:r>
            <a:r>
              <a:rPr lang="en-US" altLang="en-US" dirty="0" smtClean="0">
                <a:ea typeface="ＭＳ Ｐゴシック" pitchFamily="34" charset="-128"/>
              </a:rPr>
              <a:t> how long does it take to transfer a file (of size </a:t>
            </a:r>
            <a:r>
              <a:rPr lang="en-US" altLang="en-US" i="1" dirty="0" smtClean="0">
                <a:ea typeface="ＭＳ Ｐゴシック" pitchFamily="34" charset="-128"/>
              </a:rPr>
              <a:t>F</a:t>
            </a:r>
            <a:r>
              <a:rPr lang="en-US" altLang="en-US" dirty="0" smtClean="0">
                <a:ea typeface="ＭＳ Ｐゴシック" pitchFamily="34" charset="-128"/>
              </a:rPr>
              <a:t>) to </a:t>
            </a:r>
            <a:r>
              <a:rPr lang="en-US" altLang="en-US" i="1" dirty="0" smtClean="0">
                <a:ea typeface="ＭＳ Ｐゴシック" pitchFamily="34" charset="-128"/>
              </a:rPr>
              <a:t>N clients/peers</a:t>
            </a:r>
            <a:r>
              <a:rPr lang="en-US" altLang="en-US" dirty="0" smtClean="0">
                <a:ea typeface="ＭＳ Ｐゴシック" pitchFamily="34" charset="-128"/>
              </a:rPr>
              <a:t>?</a:t>
            </a:r>
          </a:p>
          <a:p>
            <a:pPr lvl="1"/>
            <a:r>
              <a:rPr lang="en-US" altLang="en-US" dirty="0" smtClean="0">
                <a:ea typeface="ＭＳ Ｐゴシック" pitchFamily="34" charset="-128"/>
              </a:rPr>
              <a:t>Server upload capacity and peer upload/download capacity are the limiting resources</a:t>
            </a:r>
          </a:p>
        </p:txBody>
      </p:sp>
      <p:sp>
        <p:nvSpPr>
          <p:cNvPr id="218117" name="Freeform 4"/>
          <p:cNvSpPr>
            <a:spLocks/>
          </p:cNvSpPr>
          <p:nvPr/>
        </p:nvSpPr>
        <p:spPr bwMode="auto">
          <a:xfrm>
            <a:off x="2512855" y="4632855"/>
            <a:ext cx="4152583" cy="1989878"/>
          </a:xfrm>
          <a:custGeom>
            <a:avLst/>
            <a:gdLst>
              <a:gd name="T0" fmla="*/ 2147483647 w 1292"/>
              <a:gd name="T1" fmla="*/ 2147483647 h 1255"/>
              <a:gd name="T2" fmla="*/ 2147483647 w 1292"/>
              <a:gd name="T3" fmla="*/ 2147483647 h 1255"/>
              <a:gd name="T4" fmla="*/ 2147483647 w 1292"/>
              <a:gd name="T5" fmla="*/ 2147483647 h 1255"/>
              <a:gd name="T6" fmla="*/ 2147483647 w 1292"/>
              <a:gd name="T7" fmla="*/ 2147483647 h 1255"/>
              <a:gd name="T8" fmla="*/ 2147483647 w 1292"/>
              <a:gd name="T9" fmla="*/ 2147483647 h 1255"/>
              <a:gd name="T10" fmla="*/ 2147483647 w 1292"/>
              <a:gd name="T11" fmla="*/ 2147483647 h 1255"/>
              <a:gd name="T12" fmla="*/ 2147483647 w 1292"/>
              <a:gd name="T13" fmla="*/ 2147483647 h 1255"/>
              <a:gd name="T14" fmla="*/ 2147483647 w 1292"/>
              <a:gd name="T15" fmla="*/ 2147483647 h 1255"/>
              <a:gd name="T16" fmla="*/ 2147483647 w 1292"/>
              <a:gd name="T17" fmla="*/ 2147483647 h 1255"/>
              <a:gd name="T18" fmla="*/ 2147483647 w 1292"/>
              <a:gd name="T19" fmla="*/ 2147483647 h 1255"/>
              <a:gd name="T20" fmla="*/ 2147483647 w 1292"/>
              <a:gd name="T21" fmla="*/ 2147483647 h 1255"/>
              <a:gd name="T22" fmla="*/ 2147483647 w 1292"/>
              <a:gd name="T23" fmla="*/ 2147483647 h 12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92"/>
              <a:gd name="T37" fmla="*/ 0 h 1255"/>
              <a:gd name="T38" fmla="*/ 1292 w 1292"/>
              <a:gd name="T39" fmla="*/ 1255 h 125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92" h="1255">
                <a:moveTo>
                  <a:pt x="239" y="7"/>
                </a:moveTo>
                <a:cubicBezTo>
                  <a:pt x="120" y="14"/>
                  <a:pt x="70" y="71"/>
                  <a:pt x="35" y="157"/>
                </a:cubicBezTo>
                <a:cubicBezTo>
                  <a:pt x="0" y="243"/>
                  <a:pt x="26" y="411"/>
                  <a:pt x="29" y="523"/>
                </a:cubicBezTo>
                <a:cubicBezTo>
                  <a:pt x="32" y="635"/>
                  <a:pt x="17" y="771"/>
                  <a:pt x="53" y="829"/>
                </a:cubicBezTo>
                <a:cubicBezTo>
                  <a:pt x="89" y="887"/>
                  <a:pt x="146" y="821"/>
                  <a:pt x="245" y="871"/>
                </a:cubicBezTo>
                <a:cubicBezTo>
                  <a:pt x="344" y="921"/>
                  <a:pt x="522" y="1068"/>
                  <a:pt x="647" y="1129"/>
                </a:cubicBezTo>
                <a:cubicBezTo>
                  <a:pt x="772" y="1190"/>
                  <a:pt x="903" y="1255"/>
                  <a:pt x="995" y="1237"/>
                </a:cubicBezTo>
                <a:cubicBezTo>
                  <a:pt x="1087" y="1219"/>
                  <a:pt x="1153" y="1153"/>
                  <a:pt x="1199" y="1021"/>
                </a:cubicBezTo>
                <a:cubicBezTo>
                  <a:pt x="1245" y="889"/>
                  <a:pt x="1270" y="580"/>
                  <a:pt x="1271" y="445"/>
                </a:cubicBezTo>
                <a:cubicBezTo>
                  <a:pt x="1272" y="310"/>
                  <a:pt x="1292" y="266"/>
                  <a:pt x="1205" y="211"/>
                </a:cubicBezTo>
                <a:cubicBezTo>
                  <a:pt x="1118" y="156"/>
                  <a:pt x="908" y="150"/>
                  <a:pt x="749" y="115"/>
                </a:cubicBezTo>
                <a:cubicBezTo>
                  <a:pt x="590" y="80"/>
                  <a:pt x="358" y="0"/>
                  <a:pt x="239" y="7"/>
                </a:cubicBezTo>
                <a:close/>
              </a:path>
            </a:pathLst>
          </a:custGeom>
          <a:solidFill>
            <a:srgbClr val="00CCFF"/>
          </a:solidFill>
          <a:ln>
            <a:noFill/>
          </a:ln>
          <a:extLst>
            <a:ext uri="{91240B29-F687-4F45-9708-019B960494DF}">
              <a14:hiddenLine xmlns:a14="http://schemas.microsoft.com/office/drawing/2010/main" w="9525">
                <a:solidFill>
                  <a:srgbClr val="000000"/>
                </a:solidFill>
                <a:round/>
                <a:headEnd/>
                <a:tailEnd/>
              </a14:hiddenLine>
            </a:ext>
          </a:extLst>
        </p:spPr>
        <p:txBody>
          <a:bodyPr wrap="none" lIns="101882" tIns="50941" rIns="101882" bIns="50941" anchor="ctr"/>
          <a:lstStyle/>
          <a:p>
            <a:endParaRPr lang="en-US"/>
          </a:p>
        </p:txBody>
      </p:sp>
      <p:sp>
        <p:nvSpPr>
          <p:cNvPr id="218118" name="Line 14"/>
          <p:cNvSpPr>
            <a:spLocks noChangeShapeType="1"/>
          </p:cNvSpPr>
          <p:nvPr/>
        </p:nvSpPr>
        <p:spPr bwMode="auto">
          <a:xfrm>
            <a:off x="2001203" y="4591473"/>
            <a:ext cx="883603" cy="3526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101882" tIns="50941" rIns="101882" bIns="50941"/>
          <a:lstStyle/>
          <a:p>
            <a:endParaRPr lang="en-US"/>
          </a:p>
        </p:txBody>
      </p:sp>
      <p:sp>
        <p:nvSpPr>
          <p:cNvPr id="218119" name="Text Box 15"/>
          <p:cNvSpPr txBox="1">
            <a:spLocks noChangeArrowheads="1"/>
          </p:cNvSpPr>
          <p:nvPr/>
        </p:nvSpPr>
        <p:spPr bwMode="auto">
          <a:xfrm>
            <a:off x="2306487" y="4362980"/>
            <a:ext cx="433380" cy="410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pPr eaLnBrk="1" hangingPunct="1">
              <a:spcBef>
                <a:spcPct val="0"/>
              </a:spcBef>
              <a:buClrTx/>
              <a:buSzTx/>
              <a:buFontTx/>
              <a:buNone/>
            </a:pPr>
            <a:r>
              <a:rPr lang="en-US" altLang="en-US" i="1"/>
              <a:t>u</a:t>
            </a:r>
            <a:r>
              <a:rPr lang="en-US" altLang="en-US" i="1" baseline="-25000"/>
              <a:t>s</a:t>
            </a:r>
          </a:p>
        </p:txBody>
      </p:sp>
      <p:sp>
        <p:nvSpPr>
          <p:cNvPr id="218120" name="Line 39"/>
          <p:cNvSpPr>
            <a:spLocks noChangeShapeType="1"/>
          </p:cNvSpPr>
          <p:nvPr/>
        </p:nvSpPr>
        <p:spPr bwMode="auto">
          <a:xfrm>
            <a:off x="1513999" y="5624195"/>
            <a:ext cx="1117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101882" tIns="50941" rIns="101882" bIns="50941"/>
          <a:lstStyle/>
          <a:p>
            <a:endParaRPr lang="en-US"/>
          </a:p>
        </p:txBody>
      </p:sp>
      <p:sp>
        <p:nvSpPr>
          <p:cNvPr id="218121" name="Line 40"/>
          <p:cNvSpPr>
            <a:spLocks noChangeShapeType="1"/>
          </p:cNvSpPr>
          <p:nvPr/>
        </p:nvSpPr>
        <p:spPr bwMode="auto">
          <a:xfrm flipH="1">
            <a:off x="1575118" y="5791518"/>
            <a:ext cx="110363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101882" tIns="50941" rIns="101882" bIns="50941"/>
          <a:lstStyle/>
          <a:p>
            <a:endParaRPr lang="en-US"/>
          </a:p>
        </p:txBody>
      </p:sp>
      <p:sp>
        <p:nvSpPr>
          <p:cNvPr id="218122" name="Text Box 41"/>
          <p:cNvSpPr txBox="1">
            <a:spLocks noChangeArrowheads="1"/>
          </p:cNvSpPr>
          <p:nvPr/>
        </p:nvSpPr>
        <p:spPr bwMode="auto">
          <a:xfrm>
            <a:off x="1831817" y="5183400"/>
            <a:ext cx="670560" cy="415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pPr eaLnBrk="1" hangingPunct="1">
              <a:spcBef>
                <a:spcPct val="0"/>
              </a:spcBef>
              <a:buClrTx/>
              <a:buSzTx/>
              <a:buFontTx/>
              <a:buNone/>
            </a:pPr>
            <a:r>
              <a:rPr lang="en-US" altLang="en-US" i="1"/>
              <a:t>u</a:t>
            </a:r>
            <a:r>
              <a:rPr lang="en-US" altLang="en-US" i="1" baseline="-25000"/>
              <a:t>N</a:t>
            </a:r>
          </a:p>
        </p:txBody>
      </p:sp>
      <p:sp>
        <p:nvSpPr>
          <p:cNvPr id="218123" name="Text Box 42"/>
          <p:cNvSpPr txBox="1">
            <a:spLocks noChangeArrowheads="1"/>
          </p:cNvSpPr>
          <p:nvPr/>
        </p:nvSpPr>
        <p:spPr bwMode="auto">
          <a:xfrm>
            <a:off x="1810862" y="5766330"/>
            <a:ext cx="670560" cy="415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pPr eaLnBrk="1" hangingPunct="1">
              <a:spcBef>
                <a:spcPct val="0"/>
              </a:spcBef>
              <a:buClrTx/>
              <a:buSzTx/>
              <a:buFontTx/>
              <a:buNone/>
            </a:pPr>
            <a:r>
              <a:rPr lang="en-US" altLang="en-US" i="1"/>
              <a:t>d</a:t>
            </a:r>
            <a:r>
              <a:rPr lang="en-US" altLang="en-US" i="1" baseline="-25000"/>
              <a:t>N</a:t>
            </a:r>
          </a:p>
        </p:txBody>
      </p:sp>
      <p:sp>
        <p:nvSpPr>
          <p:cNvPr id="218124" name="Text Box 43"/>
          <p:cNvSpPr txBox="1">
            <a:spLocks noChangeArrowheads="1"/>
          </p:cNvSpPr>
          <p:nvPr/>
        </p:nvSpPr>
        <p:spPr bwMode="auto">
          <a:xfrm>
            <a:off x="1260793" y="4614863"/>
            <a:ext cx="1290479" cy="415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pPr algn="ctr" eaLnBrk="1" hangingPunct="1">
              <a:spcBef>
                <a:spcPct val="0"/>
              </a:spcBef>
              <a:buClrTx/>
              <a:buSzTx/>
              <a:buFontTx/>
              <a:buNone/>
            </a:pPr>
            <a:r>
              <a:rPr lang="en-US" altLang="en-US"/>
              <a:t>server</a:t>
            </a:r>
            <a:endParaRPr lang="en-US" altLang="en-US" baseline="-25000"/>
          </a:p>
        </p:txBody>
      </p:sp>
      <p:sp>
        <p:nvSpPr>
          <p:cNvPr id="218125" name="Text Box 44"/>
          <p:cNvSpPr txBox="1">
            <a:spLocks noChangeArrowheads="1"/>
          </p:cNvSpPr>
          <p:nvPr/>
        </p:nvSpPr>
        <p:spPr bwMode="auto">
          <a:xfrm>
            <a:off x="3081059" y="5212187"/>
            <a:ext cx="2855518" cy="718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pPr algn="ctr" eaLnBrk="1" hangingPunct="1">
              <a:spcBef>
                <a:spcPct val="0"/>
              </a:spcBef>
              <a:buClrTx/>
              <a:buSzTx/>
              <a:buFontTx/>
              <a:buNone/>
            </a:pPr>
            <a:r>
              <a:rPr lang="en-US" altLang="en-US">
                <a:solidFill>
                  <a:schemeClr val="bg1"/>
                </a:solidFill>
              </a:rPr>
              <a:t>network (with abundant</a:t>
            </a:r>
          </a:p>
          <a:p>
            <a:pPr algn="ctr" eaLnBrk="1" hangingPunct="1">
              <a:spcBef>
                <a:spcPct val="0"/>
              </a:spcBef>
              <a:buClrTx/>
              <a:buSzTx/>
              <a:buFontTx/>
              <a:buNone/>
            </a:pPr>
            <a:r>
              <a:rPr lang="en-US" altLang="en-US">
                <a:solidFill>
                  <a:schemeClr val="bg1"/>
                </a:solidFill>
              </a:rPr>
              <a:t> bandwidth)</a:t>
            </a:r>
          </a:p>
        </p:txBody>
      </p:sp>
      <p:sp>
        <p:nvSpPr>
          <p:cNvPr id="218126" name="Text Box 47"/>
          <p:cNvSpPr txBox="1">
            <a:spLocks noChangeArrowheads="1"/>
          </p:cNvSpPr>
          <p:nvPr/>
        </p:nvSpPr>
        <p:spPr bwMode="auto">
          <a:xfrm>
            <a:off x="279400" y="4334193"/>
            <a:ext cx="1536700" cy="381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pPr algn="ctr" eaLnBrk="1" hangingPunct="1">
              <a:spcBef>
                <a:spcPct val="0"/>
              </a:spcBef>
              <a:buClrTx/>
              <a:buSzTx/>
              <a:buFontTx/>
              <a:buNone/>
            </a:pPr>
            <a:r>
              <a:rPr lang="en-US" altLang="en-US" sz="1800" i="1" dirty="0"/>
              <a:t>file, size F</a:t>
            </a:r>
            <a:endParaRPr lang="en-US" altLang="en-US" sz="1800" i="1" baseline="-25000" dirty="0"/>
          </a:p>
        </p:txBody>
      </p:sp>
      <p:sp>
        <p:nvSpPr>
          <p:cNvPr id="218127" name="Text Box 49"/>
          <p:cNvSpPr txBox="1">
            <a:spLocks noChangeArrowheads="1"/>
          </p:cNvSpPr>
          <p:nvPr/>
        </p:nvSpPr>
        <p:spPr bwMode="auto">
          <a:xfrm>
            <a:off x="1641475" y="3089170"/>
            <a:ext cx="2215992" cy="633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pPr eaLnBrk="1" hangingPunct="1">
              <a:lnSpc>
                <a:spcPct val="85000"/>
              </a:lnSpc>
              <a:spcBef>
                <a:spcPct val="0"/>
              </a:spcBef>
              <a:buClrTx/>
              <a:buSzTx/>
              <a:buFontTx/>
              <a:buNone/>
            </a:pPr>
            <a:r>
              <a:rPr lang="en-US" altLang="en-US" b="1" i="1">
                <a:solidFill>
                  <a:srgbClr val="CC0000"/>
                </a:solidFill>
              </a:rPr>
              <a:t>u</a:t>
            </a:r>
            <a:r>
              <a:rPr lang="en-US" altLang="en-US" b="1" i="1" baseline="-25000">
                <a:solidFill>
                  <a:srgbClr val="CC0000"/>
                </a:solidFill>
              </a:rPr>
              <a:t>s</a:t>
            </a:r>
            <a:r>
              <a:rPr lang="en-US" altLang="en-US" b="1" i="1">
                <a:solidFill>
                  <a:srgbClr val="CC0000"/>
                </a:solidFill>
              </a:rPr>
              <a:t>:</a:t>
            </a:r>
            <a:r>
              <a:rPr lang="en-US" altLang="en-US"/>
              <a:t> server upload capacity</a:t>
            </a:r>
          </a:p>
        </p:txBody>
      </p:sp>
      <p:sp>
        <p:nvSpPr>
          <p:cNvPr id="218128" name="Text Box 50"/>
          <p:cNvSpPr txBox="1">
            <a:spLocks noChangeArrowheads="1"/>
          </p:cNvSpPr>
          <p:nvPr/>
        </p:nvSpPr>
        <p:spPr bwMode="auto">
          <a:xfrm>
            <a:off x="6904673" y="6223318"/>
            <a:ext cx="2849880" cy="633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pPr eaLnBrk="1" hangingPunct="1">
              <a:lnSpc>
                <a:spcPct val="85000"/>
              </a:lnSpc>
              <a:spcBef>
                <a:spcPct val="0"/>
              </a:spcBef>
              <a:buClrTx/>
              <a:buSzTx/>
              <a:buFontTx/>
              <a:buNone/>
            </a:pPr>
            <a:r>
              <a:rPr lang="en-US" altLang="en-US" b="1" i="1">
                <a:solidFill>
                  <a:srgbClr val="CC0000"/>
                </a:solidFill>
              </a:rPr>
              <a:t>u</a:t>
            </a:r>
            <a:r>
              <a:rPr lang="en-US" altLang="en-US" b="1" i="1" baseline="-25000">
                <a:solidFill>
                  <a:srgbClr val="CC0000"/>
                </a:solidFill>
              </a:rPr>
              <a:t>i</a:t>
            </a:r>
            <a:r>
              <a:rPr lang="en-US" altLang="en-US" b="1" i="1">
                <a:solidFill>
                  <a:srgbClr val="CC0000"/>
                </a:solidFill>
              </a:rPr>
              <a:t>:</a:t>
            </a:r>
            <a:r>
              <a:rPr lang="en-US" altLang="en-US"/>
              <a:t> peer i upload capacity</a:t>
            </a:r>
          </a:p>
        </p:txBody>
      </p:sp>
      <p:sp>
        <p:nvSpPr>
          <p:cNvPr id="218129" name="Text Box 51"/>
          <p:cNvSpPr txBox="1">
            <a:spLocks noChangeArrowheads="1"/>
          </p:cNvSpPr>
          <p:nvPr/>
        </p:nvSpPr>
        <p:spPr bwMode="auto">
          <a:xfrm>
            <a:off x="6993732" y="4105698"/>
            <a:ext cx="2334736" cy="633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pPr eaLnBrk="1" hangingPunct="1">
              <a:lnSpc>
                <a:spcPct val="85000"/>
              </a:lnSpc>
              <a:spcBef>
                <a:spcPct val="0"/>
              </a:spcBef>
              <a:buClrTx/>
              <a:buSzTx/>
              <a:buFontTx/>
              <a:buNone/>
            </a:pPr>
            <a:r>
              <a:rPr lang="en-US" altLang="en-US" b="1" i="1">
                <a:solidFill>
                  <a:srgbClr val="CC0000"/>
                </a:solidFill>
              </a:rPr>
              <a:t>d</a:t>
            </a:r>
            <a:r>
              <a:rPr lang="en-US" altLang="en-US" b="1" i="1" baseline="-25000">
                <a:solidFill>
                  <a:srgbClr val="CC0000"/>
                </a:solidFill>
              </a:rPr>
              <a:t>i</a:t>
            </a:r>
            <a:r>
              <a:rPr lang="en-US" altLang="en-US" b="1" i="1">
                <a:solidFill>
                  <a:srgbClr val="CC0000"/>
                </a:solidFill>
              </a:rPr>
              <a:t>:</a:t>
            </a:r>
            <a:r>
              <a:rPr lang="en-US" altLang="en-US"/>
              <a:t> peer i download capacity</a:t>
            </a:r>
          </a:p>
        </p:txBody>
      </p:sp>
      <p:sp>
        <p:nvSpPr>
          <p:cNvPr id="218131" name="AutoShape 327"/>
          <p:cNvSpPr>
            <a:spLocks noChangeArrowheads="1"/>
          </p:cNvSpPr>
          <p:nvPr/>
        </p:nvSpPr>
        <p:spPr bwMode="auto">
          <a:xfrm>
            <a:off x="839947" y="3706284"/>
            <a:ext cx="651351" cy="658495"/>
          </a:xfrm>
          <a:prstGeom prst="can">
            <a:avLst>
              <a:gd name="adj" fmla="val 20218"/>
            </a:avLst>
          </a:prstGeom>
          <a:gradFill rotWithShape="1">
            <a:gsLst>
              <a:gs pos="0">
                <a:srgbClr val="000099"/>
              </a:gs>
              <a:gs pos="100000">
                <a:srgbClr val="FFFFFF"/>
              </a:gs>
            </a:gsLst>
            <a:lin ang="0" scaled="1"/>
          </a:gradFill>
          <a:ln w="9525">
            <a:solidFill>
              <a:schemeClr val="tx1"/>
            </a:solidFill>
            <a:round/>
            <a:headEnd/>
            <a:tailEnd/>
          </a:ln>
        </p:spPr>
        <p:txBody>
          <a:bodyPr wrap="none" lIns="101882" tIns="50941" rIns="101882" bIns="50941" anchor="ct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pPr>
              <a:spcBef>
                <a:spcPct val="0"/>
              </a:spcBef>
              <a:buClrTx/>
              <a:buSzTx/>
              <a:buFontTx/>
              <a:buNone/>
            </a:pPr>
            <a:endParaRPr lang="en-US" altLang="en-US" sz="2700">
              <a:latin typeface="Times New Roman" pitchFamily="18" charset="0"/>
              <a:cs typeface="Arial" pitchFamily="34" charset="0"/>
            </a:endParaRPr>
          </a:p>
        </p:txBody>
      </p:sp>
      <p:sp>
        <p:nvSpPr>
          <p:cNvPr id="218185" name="Text Box 19"/>
          <p:cNvSpPr txBox="1">
            <a:spLocks noChangeArrowheads="1"/>
          </p:cNvSpPr>
          <p:nvPr/>
        </p:nvSpPr>
        <p:spPr bwMode="auto">
          <a:xfrm>
            <a:off x="4927289" y="4339896"/>
            <a:ext cx="670560" cy="415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pPr eaLnBrk="1" hangingPunct="1">
              <a:spcBef>
                <a:spcPct val="0"/>
              </a:spcBef>
              <a:buClrTx/>
              <a:buSzTx/>
              <a:buFontTx/>
              <a:buNone/>
            </a:pPr>
            <a:r>
              <a:rPr lang="en-US" altLang="en-US" i="1"/>
              <a:t>u</a:t>
            </a:r>
            <a:r>
              <a:rPr lang="en-US" altLang="en-US" i="1" baseline="-25000"/>
              <a:t>2</a:t>
            </a:r>
          </a:p>
        </p:txBody>
      </p:sp>
      <p:sp>
        <p:nvSpPr>
          <p:cNvPr id="218186" name="Line 22"/>
          <p:cNvSpPr>
            <a:spLocks noChangeShapeType="1"/>
          </p:cNvSpPr>
          <p:nvPr/>
        </p:nvSpPr>
        <p:spPr bwMode="auto">
          <a:xfrm flipV="1">
            <a:off x="5233513" y="4157371"/>
            <a:ext cx="349250" cy="868976"/>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218187" name="Line 23"/>
          <p:cNvSpPr>
            <a:spLocks noChangeShapeType="1"/>
          </p:cNvSpPr>
          <p:nvPr/>
        </p:nvSpPr>
        <p:spPr bwMode="auto">
          <a:xfrm flipH="1">
            <a:off x="5516947" y="4172952"/>
            <a:ext cx="363220" cy="876912"/>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218188" name="Text Box 24"/>
          <p:cNvSpPr txBox="1">
            <a:spLocks noChangeArrowheads="1"/>
          </p:cNvSpPr>
          <p:nvPr/>
        </p:nvSpPr>
        <p:spPr bwMode="auto">
          <a:xfrm>
            <a:off x="5315988" y="4362963"/>
            <a:ext cx="670560" cy="415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pPr eaLnBrk="1" hangingPunct="1">
              <a:spcBef>
                <a:spcPct val="0"/>
              </a:spcBef>
              <a:buClrTx/>
              <a:buSzTx/>
              <a:buFontTx/>
              <a:buNone/>
            </a:pPr>
            <a:r>
              <a:rPr lang="en-US" altLang="en-US" i="1" dirty="0"/>
              <a:t>d</a:t>
            </a:r>
            <a:r>
              <a:rPr lang="en-US" altLang="en-US" i="1" baseline="-25000" dirty="0"/>
              <a:t>2</a:t>
            </a:r>
          </a:p>
        </p:txBody>
      </p:sp>
      <p:sp>
        <p:nvSpPr>
          <p:cNvPr id="218189" name="Text Box 19"/>
          <p:cNvSpPr txBox="1">
            <a:spLocks noChangeArrowheads="1"/>
          </p:cNvSpPr>
          <p:nvPr/>
        </p:nvSpPr>
        <p:spPr bwMode="auto">
          <a:xfrm>
            <a:off x="3648731" y="4182341"/>
            <a:ext cx="670560" cy="400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pPr eaLnBrk="1" hangingPunct="1">
              <a:spcBef>
                <a:spcPct val="0"/>
              </a:spcBef>
              <a:buClrTx/>
              <a:buSzTx/>
              <a:buFontTx/>
              <a:buNone/>
            </a:pPr>
            <a:r>
              <a:rPr lang="en-US" altLang="en-US" i="1" dirty="0"/>
              <a:t>u</a:t>
            </a:r>
            <a:r>
              <a:rPr lang="en-US" altLang="en-US" i="1" baseline="-25000" dirty="0"/>
              <a:t>1</a:t>
            </a:r>
          </a:p>
        </p:txBody>
      </p:sp>
      <p:sp>
        <p:nvSpPr>
          <p:cNvPr id="218190" name="Line 22"/>
          <p:cNvSpPr>
            <a:spLocks noChangeShapeType="1"/>
          </p:cNvSpPr>
          <p:nvPr/>
        </p:nvSpPr>
        <p:spPr bwMode="auto">
          <a:xfrm flipV="1">
            <a:off x="3894952" y="4001139"/>
            <a:ext cx="349250" cy="868976"/>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218191" name="Line 23"/>
          <p:cNvSpPr>
            <a:spLocks noChangeShapeType="1"/>
          </p:cNvSpPr>
          <p:nvPr/>
        </p:nvSpPr>
        <p:spPr bwMode="auto">
          <a:xfrm flipH="1">
            <a:off x="4243389" y="4031720"/>
            <a:ext cx="363220" cy="876912"/>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218192" name="Text Box 24"/>
          <p:cNvSpPr txBox="1">
            <a:spLocks noChangeArrowheads="1"/>
          </p:cNvSpPr>
          <p:nvPr/>
        </p:nvSpPr>
        <p:spPr bwMode="auto">
          <a:xfrm>
            <a:off x="4016810" y="4269345"/>
            <a:ext cx="670560" cy="415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pPr eaLnBrk="1" hangingPunct="1">
              <a:spcBef>
                <a:spcPct val="0"/>
              </a:spcBef>
              <a:buClrTx/>
              <a:buSzTx/>
              <a:buFontTx/>
              <a:buNone/>
            </a:pPr>
            <a:r>
              <a:rPr lang="en-US" altLang="en-US" i="1" dirty="0"/>
              <a:t>d</a:t>
            </a:r>
            <a:r>
              <a:rPr lang="en-US" altLang="en-US" i="1" baseline="-25000" dirty="0"/>
              <a:t>1</a:t>
            </a:r>
          </a:p>
        </p:txBody>
      </p:sp>
      <p:sp>
        <p:nvSpPr>
          <p:cNvPr id="218133" name="Line 72"/>
          <p:cNvSpPr>
            <a:spLocks noChangeShapeType="1"/>
          </p:cNvSpPr>
          <p:nvPr/>
        </p:nvSpPr>
        <p:spPr bwMode="auto">
          <a:xfrm>
            <a:off x="6634005" y="5402898"/>
            <a:ext cx="1281748"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lIns="101882" tIns="50941" rIns="101882" bIns="50941"/>
          <a:lstStyle/>
          <a:p>
            <a:endParaRPr lang="en-US"/>
          </a:p>
        </p:txBody>
      </p:sp>
      <p:sp>
        <p:nvSpPr>
          <p:cNvPr id="218134" name="Line 73"/>
          <p:cNvSpPr>
            <a:spLocks noChangeShapeType="1"/>
          </p:cNvSpPr>
          <p:nvPr/>
        </p:nvSpPr>
        <p:spPr bwMode="auto">
          <a:xfrm>
            <a:off x="6642735" y="5575618"/>
            <a:ext cx="1281748" cy="0"/>
          </a:xfrm>
          <a:prstGeom prst="line">
            <a:avLst/>
          </a:prstGeom>
          <a:noFill/>
          <a:ln w="19050">
            <a:solidFill>
              <a:schemeClr val="tx1"/>
            </a:solidFill>
            <a:round/>
            <a:headEnd type="triangle" w="med" len="med"/>
            <a:tailEnd/>
          </a:ln>
          <a:extLst>
            <a:ext uri="{909E8E84-426E-40DD-AFC4-6F175D3DCCD1}">
              <a14:hiddenFill xmlns:a14="http://schemas.microsoft.com/office/drawing/2010/main">
                <a:noFill/>
              </a14:hiddenFill>
            </a:ext>
          </a:extLst>
        </p:spPr>
        <p:txBody>
          <a:bodyPr lIns="101882" tIns="50941" rIns="101882" bIns="50941"/>
          <a:lstStyle/>
          <a:p>
            <a:endParaRPr lang="en-US"/>
          </a:p>
        </p:txBody>
      </p:sp>
      <p:sp>
        <p:nvSpPr>
          <p:cNvPr id="218135" name="Text Box 41"/>
          <p:cNvSpPr txBox="1">
            <a:spLocks noChangeArrowheads="1"/>
          </p:cNvSpPr>
          <p:nvPr/>
        </p:nvSpPr>
        <p:spPr bwMode="auto">
          <a:xfrm>
            <a:off x="6810375" y="4936914"/>
            <a:ext cx="670560" cy="415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pPr eaLnBrk="1" hangingPunct="1">
              <a:spcBef>
                <a:spcPct val="0"/>
              </a:spcBef>
              <a:buClrTx/>
              <a:buSzTx/>
              <a:buFontTx/>
              <a:buNone/>
            </a:pPr>
            <a:r>
              <a:rPr lang="en-US" altLang="en-US" i="1"/>
              <a:t>d</a:t>
            </a:r>
            <a:r>
              <a:rPr lang="en-US" altLang="en-US" i="1" baseline="-25000"/>
              <a:t>i</a:t>
            </a:r>
          </a:p>
        </p:txBody>
      </p:sp>
      <p:sp>
        <p:nvSpPr>
          <p:cNvPr id="218136" name="Text Box 41"/>
          <p:cNvSpPr txBox="1">
            <a:spLocks noChangeArrowheads="1"/>
          </p:cNvSpPr>
          <p:nvPr/>
        </p:nvSpPr>
        <p:spPr bwMode="auto">
          <a:xfrm>
            <a:off x="6836569" y="5541434"/>
            <a:ext cx="670560" cy="415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pPr eaLnBrk="1" hangingPunct="1">
              <a:spcBef>
                <a:spcPct val="0"/>
              </a:spcBef>
              <a:buClrTx/>
              <a:buSzTx/>
              <a:buFontTx/>
              <a:buNone/>
            </a:pPr>
            <a:r>
              <a:rPr lang="en-US" altLang="en-US" i="1"/>
              <a:t>u</a:t>
            </a:r>
            <a:r>
              <a:rPr lang="en-US" altLang="en-US" i="1" baseline="-25000"/>
              <a:t>i</a:t>
            </a:r>
          </a:p>
        </p:txBody>
      </p:sp>
      <p:sp>
        <p:nvSpPr>
          <p:cNvPr id="218137" name="Line 77"/>
          <p:cNvSpPr>
            <a:spLocks noChangeShapeType="1"/>
          </p:cNvSpPr>
          <p:nvPr/>
        </p:nvSpPr>
        <p:spPr bwMode="auto">
          <a:xfrm>
            <a:off x="2491899" y="3663104"/>
            <a:ext cx="0" cy="752052"/>
          </a:xfrm>
          <a:prstGeom prst="line">
            <a:avLst/>
          </a:prstGeom>
          <a:noFill/>
          <a:ln w="19050">
            <a:solidFill>
              <a:srgbClr val="CC0000"/>
            </a:solidFill>
            <a:round/>
            <a:headEnd/>
            <a:tailEnd/>
          </a:ln>
          <a:extLst>
            <a:ext uri="{909E8E84-426E-40DD-AFC4-6F175D3DCCD1}">
              <a14:hiddenFill xmlns:a14="http://schemas.microsoft.com/office/drawing/2010/main">
                <a:noFill/>
              </a14:hiddenFill>
            </a:ext>
          </a:extLst>
        </p:spPr>
        <p:txBody>
          <a:bodyPr lIns="101882" tIns="50941" rIns="101882" bIns="50941"/>
          <a:lstStyle/>
          <a:p>
            <a:endParaRPr lang="en-US"/>
          </a:p>
        </p:txBody>
      </p:sp>
      <p:sp>
        <p:nvSpPr>
          <p:cNvPr id="218138" name="Line 78"/>
          <p:cNvSpPr>
            <a:spLocks noChangeShapeType="1"/>
          </p:cNvSpPr>
          <p:nvPr/>
        </p:nvSpPr>
        <p:spPr bwMode="auto">
          <a:xfrm flipH="1">
            <a:off x="7126447" y="4699423"/>
            <a:ext cx="406876" cy="469583"/>
          </a:xfrm>
          <a:prstGeom prst="line">
            <a:avLst/>
          </a:prstGeom>
          <a:noFill/>
          <a:ln w="19050">
            <a:solidFill>
              <a:srgbClr val="CC0000"/>
            </a:solidFill>
            <a:round/>
            <a:headEnd/>
            <a:tailEnd/>
          </a:ln>
          <a:extLst>
            <a:ext uri="{909E8E84-426E-40DD-AFC4-6F175D3DCCD1}">
              <a14:hiddenFill xmlns:a14="http://schemas.microsoft.com/office/drawing/2010/main">
                <a:noFill/>
              </a14:hiddenFill>
            </a:ext>
          </a:extLst>
        </p:spPr>
        <p:txBody>
          <a:bodyPr lIns="101882" tIns="50941" rIns="101882" bIns="50941"/>
          <a:lstStyle/>
          <a:p>
            <a:endParaRPr lang="en-US"/>
          </a:p>
        </p:txBody>
      </p:sp>
      <p:sp>
        <p:nvSpPr>
          <p:cNvPr id="218139" name="Line 79"/>
          <p:cNvSpPr>
            <a:spLocks noChangeShapeType="1"/>
          </p:cNvSpPr>
          <p:nvPr/>
        </p:nvSpPr>
        <p:spPr bwMode="auto">
          <a:xfrm flipH="1" flipV="1">
            <a:off x="7159625" y="5771727"/>
            <a:ext cx="406877" cy="469583"/>
          </a:xfrm>
          <a:prstGeom prst="line">
            <a:avLst/>
          </a:prstGeom>
          <a:noFill/>
          <a:ln w="19050">
            <a:solidFill>
              <a:srgbClr val="CC0000"/>
            </a:solidFill>
            <a:round/>
            <a:headEnd/>
            <a:tailEnd/>
          </a:ln>
          <a:extLst>
            <a:ext uri="{909E8E84-426E-40DD-AFC4-6F175D3DCCD1}">
              <a14:hiddenFill xmlns:a14="http://schemas.microsoft.com/office/drawing/2010/main">
                <a:noFill/>
              </a14:hiddenFill>
            </a:ext>
          </a:extLst>
        </p:spPr>
        <p:txBody>
          <a:bodyPr lIns="101882" tIns="50941" rIns="101882" bIns="50941"/>
          <a:lstStyle/>
          <a:p>
            <a:endParaRPr lang="en-US"/>
          </a:p>
        </p:txBody>
      </p:sp>
      <p:grpSp>
        <p:nvGrpSpPr>
          <p:cNvPr id="218140" name="Group 81"/>
          <p:cNvGrpSpPr>
            <a:grpSpLocks/>
          </p:cNvGrpSpPr>
          <p:nvPr/>
        </p:nvGrpSpPr>
        <p:grpSpPr bwMode="auto">
          <a:xfrm>
            <a:off x="1688625" y="3776452"/>
            <a:ext cx="511651" cy="910378"/>
            <a:chOff x="4140" y="429"/>
            <a:chExt cx="1425" cy="2396"/>
          </a:xfrm>
        </p:grpSpPr>
        <p:sp>
          <p:nvSpPr>
            <p:cNvPr id="218153" name="Freeform 82"/>
            <p:cNvSpPr>
              <a:spLocks/>
            </p:cNvSpPr>
            <p:nvPr/>
          </p:nvSpPr>
          <p:spPr bwMode="auto">
            <a:xfrm>
              <a:off x="5268" y="433"/>
              <a:ext cx="283" cy="2286"/>
            </a:xfrm>
            <a:custGeom>
              <a:avLst/>
              <a:gdLst>
                <a:gd name="T0" fmla="*/ 7 w 354"/>
                <a:gd name="T1" fmla="*/ 0 h 2742"/>
                <a:gd name="T2" fmla="*/ 38 w 354"/>
                <a:gd name="T3" fmla="*/ 55 h 2742"/>
                <a:gd name="T4" fmla="*/ 37 w 354"/>
                <a:gd name="T5" fmla="*/ 425 h 2742"/>
                <a:gd name="T6" fmla="*/ 0 w 354"/>
                <a:gd name="T7" fmla="*/ 445 h 2742"/>
                <a:gd name="T8" fmla="*/ 7 w 354"/>
                <a:gd name="T9" fmla="*/ 0 h 2742"/>
                <a:gd name="T10" fmla="*/ 0 60000 65536"/>
                <a:gd name="T11" fmla="*/ 0 60000 65536"/>
                <a:gd name="T12" fmla="*/ 0 60000 65536"/>
                <a:gd name="T13" fmla="*/ 0 60000 65536"/>
                <a:gd name="T14" fmla="*/ 0 60000 65536"/>
                <a:gd name="T15" fmla="*/ 0 w 354"/>
                <a:gd name="T16" fmla="*/ 0 h 2742"/>
                <a:gd name="T17" fmla="*/ 354 w 354"/>
                <a:gd name="T18" fmla="*/ 2742 h 2742"/>
              </a:gdLst>
              <a:ahLst/>
              <a:cxnLst>
                <a:cxn ang="T10">
                  <a:pos x="T0" y="T1"/>
                </a:cxn>
                <a:cxn ang="T11">
                  <a:pos x="T2" y="T3"/>
                </a:cxn>
                <a:cxn ang="T12">
                  <a:pos x="T4" y="T5"/>
                </a:cxn>
                <a:cxn ang="T13">
                  <a:pos x="T6" y="T7"/>
                </a:cxn>
                <a:cxn ang="T14">
                  <a:pos x="T8" y="T9"/>
                </a:cxn>
              </a:cxnLst>
              <a:rect l="T15" t="T16" r="T17" b="T18"/>
              <a:pathLst>
                <a:path w="354" h="2742">
                  <a:moveTo>
                    <a:pt x="63" y="0"/>
                  </a:moveTo>
                  <a:lnTo>
                    <a:pt x="354" y="339"/>
                  </a:lnTo>
                  <a:lnTo>
                    <a:pt x="346" y="2624"/>
                  </a:lnTo>
                  <a:lnTo>
                    <a:pt x="0" y="2742"/>
                  </a:lnTo>
                  <a:lnTo>
                    <a:pt x="63" y="0"/>
                  </a:lnTo>
                  <a:close/>
                </a:path>
              </a:pathLst>
            </a:custGeom>
            <a:gradFill rotWithShape="1">
              <a:gsLst>
                <a:gs pos="0">
                  <a:srgbClr val="DDDDDD"/>
                </a:gs>
                <a:gs pos="100000">
                  <a:srgbClr val="333333"/>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8154" name="Rectangle 83"/>
            <p:cNvSpPr>
              <a:spLocks noChangeArrowheads="1"/>
            </p:cNvSpPr>
            <p:nvPr/>
          </p:nvSpPr>
          <p:spPr bwMode="auto">
            <a:xfrm>
              <a:off x="4208" y="429"/>
              <a:ext cx="1046" cy="2282"/>
            </a:xfrm>
            <a:prstGeom prst="rect">
              <a:avLst/>
            </a:prstGeom>
            <a:gradFill rotWithShape="1">
              <a:gsLst>
                <a:gs pos="0">
                  <a:srgbClr val="292929"/>
                </a:gs>
                <a:gs pos="100000">
                  <a:srgbClr val="80808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endParaRPr lang="en-US" altLang="en-US"/>
            </a:p>
          </p:txBody>
        </p:sp>
        <p:sp>
          <p:nvSpPr>
            <p:cNvPr id="218155" name="Freeform 84"/>
            <p:cNvSpPr>
              <a:spLocks/>
            </p:cNvSpPr>
            <p:nvPr/>
          </p:nvSpPr>
          <p:spPr bwMode="auto">
            <a:xfrm>
              <a:off x="5321" y="570"/>
              <a:ext cx="169" cy="2115"/>
            </a:xfrm>
            <a:custGeom>
              <a:avLst/>
              <a:gdLst>
                <a:gd name="T0" fmla="*/ 2 w 211"/>
                <a:gd name="T1" fmla="*/ 0 h 2537"/>
                <a:gd name="T2" fmla="*/ 23 w 211"/>
                <a:gd name="T3" fmla="*/ 36 h 2537"/>
                <a:gd name="T4" fmla="*/ 2 w 211"/>
                <a:gd name="T5" fmla="*/ 405 h 2537"/>
                <a:gd name="T6" fmla="*/ 2 w 211"/>
                <a:gd name="T7" fmla="*/ 0 h 2537"/>
                <a:gd name="T8" fmla="*/ 0 60000 65536"/>
                <a:gd name="T9" fmla="*/ 0 60000 65536"/>
                <a:gd name="T10" fmla="*/ 0 60000 65536"/>
                <a:gd name="T11" fmla="*/ 0 60000 65536"/>
                <a:gd name="T12" fmla="*/ 0 w 211"/>
                <a:gd name="T13" fmla="*/ 0 h 2537"/>
                <a:gd name="T14" fmla="*/ 211 w 211"/>
                <a:gd name="T15" fmla="*/ 2537 h 2537"/>
              </a:gdLst>
              <a:ahLst/>
              <a:cxnLst>
                <a:cxn ang="T8">
                  <a:pos x="T0" y="T1"/>
                </a:cxn>
                <a:cxn ang="T9">
                  <a:pos x="T2" y="T3"/>
                </a:cxn>
                <a:cxn ang="T10">
                  <a:pos x="T4" y="T5"/>
                </a:cxn>
                <a:cxn ang="T11">
                  <a:pos x="T6" y="T7"/>
                </a:cxn>
              </a:cxnLst>
              <a:rect l="T12" t="T13" r="T14" b="T15"/>
              <a:pathLst>
                <a:path w="211" h="2537">
                  <a:moveTo>
                    <a:pt x="7" y="0"/>
                  </a:moveTo>
                  <a:cubicBezTo>
                    <a:pt x="7" y="0"/>
                    <a:pt x="57" y="28"/>
                    <a:pt x="211" y="218"/>
                  </a:cubicBezTo>
                  <a:cubicBezTo>
                    <a:pt x="0" y="1229"/>
                    <a:pt x="41" y="2537"/>
                    <a:pt x="7" y="2501"/>
                  </a:cubicBezTo>
                  <a:lnTo>
                    <a:pt x="7" y="0"/>
                  </a:lnTo>
                  <a:close/>
                </a:path>
              </a:pathLst>
            </a:custGeom>
            <a:gradFill rotWithShape="1">
              <a:gsLst>
                <a:gs pos="0">
                  <a:srgbClr val="808080"/>
                </a:gs>
                <a:gs pos="100000">
                  <a:srgbClr val="F8F8F8"/>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8156" name="Freeform 85"/>
            <p:cNvSpPr>
              <a:spLocks/>
            </p:cNvSpPr>
            <p:nvPr/>
          </p:nvSpPr>
          <p:spPr bwMode="auto">
            <a:xfrm>
              <a:off x="5284" y="1640"/>
              <a:ext cx="263" cy="189"/>
            </a:xfrm>
            <a:custGeom>
              <a:avLst/>
              <a:gdLst>
                <a:gd name="T0" fmla="*/ 2 w 328"/>
                <a:gd name="T1" fmla="*/ 0 h 226"/>
                <a:gd name="T2" fmla="*/ 36 w 328"/>
                <a:gd name="T3" fmla="*/ 21 h 226"/>
                <a:gd name="T4" fmla="*/ 36 w 328"/>
                <a:gd name="T5" fmla="*/ 38 h 226"/>
                <a:gd name="T6" fmla="*/ 0 w 328"/>
                <a:gd name="T7" fmla="*/ 16 h 226"/>
                <a:gd name="T8" fmla="*/ 2 w 328"/>
                <a:gd name="T9" fmla="*/ 0 h 226"/>
                <a:gd name="T10" fmla="*/ 0 60000 65536"/>
                <a:gd name="T11" fmla="*/ 0 60000 65536"/>
                <a:gd name="T12" fmla="*/ 0 60000 65536"/>
                <a:gd name="T13" fmla="*/ 0 60000 65536"/>
                <a:gd name="T14" fmla="*/ 0 60000 65536"/>
                <a:gd name="T15" fmla="*/ 0 w 328"/>
                <a:gd name="T16" fmla="*/ 0 h 226"/>
                <a:gd name="T17" fmla="*/ 328 w 328"/>
                <a:gd name="T18" fmla="*/ 226 h 226"/>
              </a:gdLst>
              <a:ahLst/>
              <a:cxnLst>
                <a:cxn ang="T10">
                  <a:pos x="T0" y="T1"/>
                </a:cxn>
                <a:cxn ang="T11">
                  <a:pos x="T2" y="T3"/>
                </a:cxn>
                <a:cxn ang="T12">
                  <a:pos x="T4" y="T5"/>
                </a:cxn>
                <a:cxn ang="T13">
                  <a:pos x="T6" y="T7"/>
                </a:cxn>
                <a:cxn ang="T14">
                  <a:pos x="T8" y="T9"/>
                </a:cxn>
              </a:cxnLst>
              <a:rect l="T15" t="T16" r="T17" b="T18"/>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8157" name="Rectangle 86"/>
            <p:cNvSpPr>
              <a:spLocks noChangeArrowheads="1"/>
            </p:cNvSpPr>
            <p:nvPr/>
          </p:nvSpPr>
          <p:spPr bwMode="auto">
            <a:xfrm>
              <a:off x="4213" y="694"/>
              <a:ext cx="593" cy="47"/>
            </a:xfrm>
            <a:prstGeom prst="rect">
              <a:avLst/>
            </a:prstGeom>
            <a:solidFill>
              <a:schemeClr val="tx1"/>
            </a:solidFill>
            <a:ln w="9525">
              <a:solidFill>
                <a:schemeClr val="tx1"/>
              </a:solidFill>
              <a:miter lim="800000"/>
              <a:headEnd/>
              <a:tailEnd/>
            </a:ln>
          </p:spPr>
          <p:txBody>
            <a:bodyPr wrap="none" anchor="ct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endParaRPr lang="en-US" altLang="en-US"/>
            </a:p>
          </p:txBody>
        </p:sp>
        <p:grpSp>
          <p:nvGrpSpPr>
            <p:cNvPr id="218158" name="Group 87"/>
            <p:cNvGrpSpPr>
              <a:grpSpLocks/>
            </p:cNvGrpSpPr>
            <p:nvPr/>
          </p:nvGrpSpPr>
          <p:grpSpPr bwMode="auto">
            <a:xfrm>
              <a:off x="4749" y="668"/>
              <a:ext cx="581" cy="145"/>
              <a:chOff x="614" y="2568"/>
              <a:chExt cx="725" cy="139"/>
            </a:xfrm>
          </p:grpSpPr>
          <p:sp>
            <p:nvSpPr>
              <p:cNvPr id="218183" name="AutoShape 88"/>
              <p:cNvSpPr>
                <a:spLocks noChangeArrowheads="1"/>
              </p:cNvSpPr>
              <p:nvPr/>
            </p:nvSpPr>
            <p:spPr bwMode="auto">
              <a:xfrm>
                <a:off x="613" y="2566"/>
                <a:ext cx="728" cy="141"/>
              </a:xfrm>
              <a:prstGeom prst="roundRect">
                <a:avLst>
                  <a:gd name="adj" fmla="val 50000"/>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endParaRPr lang="en-US" altLang="en-US"/>
              </a:p>
            </p:txBody>
          </p:sp>
          <p:sp>
            <p:nvSpPr>
              <p:cNvPr id="218184" name="AutoShape 89"/>
              <p:cNvSpPr>
                <a:spLocks noChangeArrowheads="1"/>
              </p:cNvSpPr>
              <p:nvPr/>
            </p:nvSpPr>
            <p:spPr bwMode="auto">
              <a:xfrm>
                <a:off x="631" y="2584"/>
                <a:ext cx="692" cy="104"/>
              </a:xfrm>
              <a:prstGeom prst="roundRect">
                <a:avLst>
                  <a:gd name="adj" fmla="val 50000"/>
                </a:avLst>
              </a:prstGeom>
              <a:gradFill rotWithShape="1">
                <a:gsLst>
                  <a:gs pos="0">
                    <a:srgbClr val="0000FF"/>
                  </a:gs>
                  <a:gs pos="50000">
                    <a:srgbClr val="99CCFF"/>
                  </a:gs>
                  <a:gs pos="100000">
                    <a:srgbClr val="0000FF"/>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endParaRPr lang="en-US" altLang="en-US"/>
              </a:p>
            </p:txBody>
          </p:sp>
        </p:grpSp>
        <p:sp>
          <p:nvSpPr>
            <p:cNvPr id="218159" name="Rectangle 90"/>
            <p:cNvSpPr>
              <a:spLocks noChangeArrowheads="1"/>
            </p:cNvSpPr>
            <p:nvPr/>
          </p:nvSpPr>
          <p:spPr bwMode="auto">
            <a:xfrm>
              <a:off x="4223" y="1021"/>
              <a:ext cx="598" cy="47"/>
            </a:xfrm>
            <a:prstGeom prst="rect">
              <a:avLst/>
            </a:prstGeom>
            <a:solidFill>
              <a:schemeClr val="tx1"/>
            </a:solidFill>
            <a:ln w="9525">
              <a:solidFill>
                <a:schemeClr val="tx1"/>
              </a:solidFill>
              <a:miter lim="800000"/>
              <a:headEnd/>
              <a:tailEnd/>
            </a:ln>
          </p:spPr>
          <p:txBody>
            <a:bodyPr wrap="none" anchor="ct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endParaRPr lang="en-US" altLang="en-US"/>
            </a:p>
          </p:txBody>
        </p:sp>
        <p:grpSp>
          <p:nvGrpSpPr>
            <p:cNvPr id="218160" name="Group 91"/>
            <p:cNvGrpSpPr>
              <a:grpSpLocks/>
            </p:cNvGrpSpPr>
            <p:nvPr/>
          </p:nvGrpSpPr>
          <p:grpSpPr bwMode="auto">
            <a:xfrm>
              <a:off x="4747" y="994"/>
              <a:ext cx="581" cy="134"/>
              <a:chOff x="614" y="2568"/>
              <a:chExt cx="725" cy="139"/>
            </a:xfrm>
          </p:grpSpPr>
          <p:sp>
            <p:nvSpPr>
              <p:cNvPr id="218181" name="AutoShape 92"/>
              <p:cNvSpPr>
                <a:spLocks noChangeArrowheads="1"/>
              </p:cNvSpPr>
              <p:nvPr/>
            </p:nvSpPr>
            <p:spPr bwMode="auto">
              <a:xfrm>
                <a:off x="615" y="2566"/>
                <a:ext cx="722" cy="142"/>
              </a:xfrm>
              <a:prstGeom prst="roundRect">
                <a:avLst>
                  <a:gd name="adj" fmla="val 50000"/>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endParaRPr lang="en-US" altLang="en-US"/>
              </a:p>
            </p:txBody>
          </p:sp>
          <p:sp>
            <p:nvSpPr>
              <p:cNvPr id="218182" name="AutoShape 93"/>
              <p:cNvSpPr>
                <a:spLocks noChangeArrowheads="1"/>
              </p:cNvSpPr>
              <p:nvPr/>
            </p:nvSpPr>
            <p:spPr bwMode="auto">
              <a:xfrm>
                <a:off x="633" y="2581"/>
                <a:ext cx="686" cy="108"/>
              </a:xfrm>
              <a:prstGeom prst="roundRect">
                <a:avLst>
                  <a:gd name="adj" fmla="val 50000"/>
                </a:avLst>
              </a:prstGeom>
              <a:gradFill rotWithShape="1">
                <a:gsLst>
                  <a:gs pos="0">
                    <a:srgbClr val="0000FF"/>
                  </a:gs>
                  <a:gs pos="50000">
                    <a:srgbClr val="99CCFF"/>
                  </a:gs>
                  <a:gs pos="100000">
                    <a:srgbClr val="0000FF"/>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endParaRPr lang="en-US" altLang="en-US"/>
              </a:p>
            </p:txBody>
          </p:sp>
        </p:grpSp>
        <p:sp>
          <p:nvSpPr>
            <p:cNvPr id="218161" name="Rectangle 94"/>
            <p:cNvSpPr>
              <a:spLocks noChangeArrowheads="1"/>
            </p:cNvSpPr>
            <p:nvPr/>
          </p:nvSpPr>
          <p:spPr bwMode="auto">
            <a:xfrm>
              <a:off x="4218" y="1357"/>
              <a:ext cx="593" cy="47"/>
            </a:xfrm>
            <a:prstGeom prst="rect">
              <a:avLst/>
            </a:prstGeom>
            <a:solidFill>
              <a:schemeClr val="tx1"/>
            </a:solidFill>
            <a:ln w="9525">
              <a:solidFill>
                <a:schemeClr val="tx1"/>
              </a:solidFill>
              <a:miter lim="800000"/>
              <a:headEnd/>
              <a:tailEnd/>
            </a:ln>
          </p:spPr>
          <p:txBody>
            <a:bodyPr wrap="none" anchor="ct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endParaRPr lang="en-US" altLang="en-US"/>
            </a:p>
          </p:txBody>
        </p:sp>
        <p:sp>
          <p:nvSpPr>
            <p:cNvPr id="218162" name="Rectangle 95"/>
            <p:cNvSpPr>
              <a:spLocks noChangeArrowheads="1"/>
            </p:cNvSpPr>
            <p:nvPr/>
          </p:nvSpPr>
          <p:spPr bwMode="auto">
            <a:xfrm>
              <a:off x="4228" y="1655"/>
              <a:ext cx="598" cy="47"/>
            </a:xfrm>
            <a:prstGeom prst="rect">
              <a:avLst/>
            </a:prstGeom>
            <a:solidFill>
              <a:schemeClr val="tx1"/>
            </a:solidFill>
            <a:ln w="9525">
              <a:solidFill>
                <a:schemeClr val="tx1"/>
              </a:solidFill>
              <a:miter lim="800000"/>
              <a:headEnd/>
              <a:tailEnd/>
            </a:ln>
          </p:spPr>
          <p:txBody>
            <a:bodyPr wrap="none" anchor="ct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endParaRPr lang="en-US" altLang="en-US"/>
            </a:p>
          </p:txBody>
        </p:sp>
        <p:grpSp>
          <p:nvGrpSpPr>
            <p:cNvPr id="218163" name="Group 96"/>
            <p:cNvGrpSpPr>
              <a:grpSpLocks/>
            </p:cNvGrpSpPr>
            <p:nvPr/>
          </p:nvGrpSpPr>
          <p:grpSpPr bwMode="auto">
            <a:xfrm>
              <a:off x="4735" y="1627"/>
              <a:ext cx="582" cy="151"/>
              <a:chOff x="614" y="2568"/>
              <a:chExt cx="725" cy="139"/>
            </a:xfrm>
          </p:grpSpPr>
          <p:sp>
            <p:nvSpPr>
              <p:cNvPr id="218179" name="AutoShape 97"/>
              <p:cNvSpPr>
                <a:spLocks noChangeArrowheads="1"/>
              </p:cNvSpPr>
              <p:nvPr/>
            </p:nvSpPr>
            <p:spPr bwMode="auto">
              <a:xfrm>
                <a:off x="612" y="2568"/>
                <a:ext cx="727" cy="139"/>
              </a:xfrm>
              <a:prstGeom prst="roundRect">
                <a:avLst>
                  <a:gd name="adj" fmla="val 50000"/>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endParaRPr lang="en-US" altLang="en-US"/>
              </a:p>
            </p:txBody>
          </p:sp>
          <p:sp>
            <p:nvSpPr>
              <p:cNvPr id="218180" name="AutoShape 98"/>
              <p:cNvSpPr>
                <a:spLocks noChangeArrowheads="1"/>
              </p:cNvSpPr>
              <p:nvPr/>
            </p:nvSpPr>
            <p:spPr bwMode="auto">
              <a:xfrm>
                <a:off x="630" y="2585"/>
                <a:ext cx="691" cy="105"/>
              </a:xfrm>
              <a:prstGeom prst="roundRect">
                <a:avLst>
                  <a:gd name="adj" fmla="val 50000"/>
                </a:avLst>
              </a:prstGeom>
              <a:gradFill rotWithShape="1">
                <a:gsLst>
                  <a:gs pos="0">
                    <a:srgbClr val="0000FF"/>
                  </a:gs>
                  <a:gs pos="50000">
                    <a:srgbClr val="99CCFF"/>
                  </a:gs>
                  <a:gs pos="100000">
                    <a:srgbClr val="0000FF"/>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endParaRPr lang="en-US" altLang="en-US"/>
              </a:p>
            </p:txBody>
          </p:sp>
        </p:grpSp>
        <p:sp>
          <p:nvSpPr>
            <p:cNvPr id="218164" name="Freeform 99"/>
            <p:cNvSpPr>
              <a:spLocks/>
            </p:cNvSpPr>
            <p:nvPr/>
          </p:nvSpPr>
          <p:spPr bwMode="auto">
            <a:xfrm>
              <a:off x="5288" y="1354"/>
              <a:ext cx="263" cy="188"/>
            </a:xfrm>
            <a:custGeom>
              <a:avLst/>
              <a:gdLst>
                <a:gd name="T0" fmla="*/ 2 w 328"/>
                <a:gd name="T1" fmla="*/ 0 h 226"/>
                <a:gd name="T2" fmla="*/ 36 w 328"/>
                <a:gd name="T3" fmla="*/ 20 h 226"/>
                <a:gd name="T4" fmla="*/ 36 w 328"/>
                <a:gd name="T5" fmla="*/ 36 h 226"/>
                <a:gd name="T6" fmla="*/ 0 w 328"/>
                <a:gd name="T7" fmla="*/ 15 h 226"/>
                <a:gd name="T8" fmla="*/ 2 w 328"/>
                <a:gd name="T9" fmla="*/ 0 h 226"/>
                <a:gd name="T10" fmla="*/ 0 60000 65536"/>
                <a:gd name="T11" fmla="*/ 0 60000 65536"/>
                <a:gd name="T12" fmla="*/ 0 60000 65536"/>
                <a:gd name="T13" fmla="*/ 0 60000 65536"/>
                <a:gd name="T14" fmla="*/ 0 60000 65536"/>
                <a:gd name="T15" fmla="*/ 0 w 328"/>
                <a:gd name="T16" fmla="*/ 0 h 226"/>
                <a:gd name="T17" fmla="*/ 328 w 328"/>
                <a:gd name="T18" fmla="*/ 226 h 226"/>
              </a:gdLst>
              <a:ahLst/>
              <a:cxnLst>
                <a:cxn ang="T10">
                  <a:pos x="T0" y="T1"/>
                </a:cxn>
                <a:cxn ang="T11">
                  <a:pos x="T2" y="T3"/>
                </a:cxn>
                <a:cxn ang="T12">
                  <a:pos x="T4" y="T5"/>
                </a:cxn>
                <a:cxn ang="T13">
                  <a:pos x="T6" y="T7"/>
                </a:cxn>
                <a:cxn ang="T14">
                  <a:pos x="T8" y="T9"/>
                </a:cxn>
              </a:cxnLst>
              <a:rect l="T15" t="T16" r="T17" b="T18"/>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218165" name="Group 100"/>
            <p:cNvGrpSpPr>
              <a:grpSpLocks/>
            </p:cNvGrpSpPr>
            <p:nvPr/>
          </p:nvGrpSpPr>
          <p:grpSpPr bwMode="auto">
            <a:xfrm>
              <a:off x="4739" y="1327"/>
              <a:ext cx="582" cy="139"/>
              <a:chOff x="614" y="2568"/>
              <a:chExt cx="725" cy="139"/>
            </a:xfrm>
          </p:grpSpPr>
          <p:sp>
            <p:nvSpPr>
              <p:cNvPr id="218177" name="AutoShape 101"/>
              <p:cNvSpPr>
                <a:spLocks noChangeArrowheads="1"/>
              </p:cNvSpPr>
              <p:nvPr/>
            </p:nvSpPr>
            <p:spPr bwMode="auto">
              <a:xfrm>
                <a:off x="613" y="2570"/>
                <a:ext cx="727" cy="137"/>
              </a:xfrm>
              <a:prstGeom prst="roundRect">
                <a:avLst>
                  <a:gd name="adj" fmla="val 50000"/>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endParaRPr lang="en-US" altLang="en-US"/>
              </a:p>
            </p:txBody>
          </p:sp>
          <p:sp>
            <p:nvSpPr>
              <p:cNvPr id="218178" name="AutoShape 102"/>
              <p:cNvSpPr>
                <a:spLocks noChangeArrowheads="1"/>
              </p:cNvSpPr>
              <p:nvPr/>
            </p:nvSpPr>
            <p:spPr bwMode="auto">
              <a:xfrm>
                <a:off x="631" y="2584"/>
                <a:ext cx="691" cy="104"/>
              </a:xfrm>
              <a:prstGeom prst="roundRect">
                <a:avLst>
                  <a:gd name="adj" fmla="val 50000"/>
                </a:avLst>
              </a:prstGeom>
              <a:gradFill rotWithShape="1">
                <a:gsLst>
                  <a:gs pos="0">
                    <a:srgbClr val="0000FF"/>
                  </a:gs>
                  <a:gs pos="50000">
                    <a:srgbClr val="99CCFF"/>
                  </a:gs>
                  <a:gs pos="100000">
                    <a:srgbClr val="0000FF"/>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endParaRPr lang="en-US" altLang="en-US"/>
              </a:p>
            </p:txBody>
          </p:sp>
        </p:grpSp>
        <p:sp>
          <p:nvSpPr>
            <p:cNvPr id="218166" name="Rectangle 103"/>
            <p:cNvSpPr>
              <a:spLocks noChangeArrowheads="1"/>
            </p:cNvSpPr>
            <p:nvPr/>
          </p:nvSpPr>
          <p:spPr bwMode="auto">
            <a:xfrm>
              <a:off x="5249" y="429"/>
              <a:ext cx="68" cy="2287"/>
            </a:xfrm>
            <a:prstGeom prst="rect">
              <a:avLst/>
            </a:prstGeom>
            <a:gradFill rotWithShape="1">
              <a:gsLst>
                <a:gs pos="0">
                  <a:srgbClr val="333333"/>
                </a:gs>
                <a:gs pos="50000">
                  <a:srgbClr val="DDDDDD"/>
                </a:gs>
                <a:gs pos="100000">
                  <a:srgbClr val="333333"/>
                </a:gs>
              </a:gsLst>
              <a:lin ang="0" scaled="1"/>
            </a:gradFill>
            <a:ln w="9525">
              <a:solidFill>
                <a:schemeClr val="tx1"/>
              </a:solidFill>
              <a:miter lim="800000"/>
              <a:headEnd/>
              <a:tailEnd/>
            </a:ln>
          </p:spPr>
          <p:txBody>
            <a:bodyPr wrap="none" anchor="ct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endParaRPr lang="en-US" altLang="en-US"/>
            </a:p>
          </p:txBody>
        </p:sp>
        <p:sp>
          <p:nvSpPr>
            <p:cNvPr id="218167" name="Freeform 104"/>
            <p:cNvSpPr>
              <a:spLocks/>
            </p:cNvSpPr>
            <p:nvPr/>
          </p:nvSpPr>
          <p:spPr bwMode="auto">
            <a:xfrm>
              <a:off x="5312" y="1007"/>
              <a:ext cx="237" cy="213"/>
            </a:xfrm>
            <a:custGeom>
              <a:avLst/>
              <a:gdLst>
                <a:gd name="T0" fmla="*/ 2 w 296"/>
                <a:gd name="T1" fmla="*/ 0 h 256"/>
                <a:gd name="T2" fmla="*/ 32 w 296"/>
                <a:gd name="T3" fmla="*/ 22 h 256"/>
                <a:gd name="T4" fmla="*/ 32 w 296"/>
                <a:gd name="T5" fmla="*/ 41 h 256"/>
                <a:gd name="T6" fmla="*/ 0 w 296"/>
                <a:gd name="T7" fmla="*/ 15 h 256"/>
                <a:gd name="T8" fmla="*/ 2 w 296"/>
                <a:gd name="T9" fmla="*/ 0 h 256"/>
                <a:gd name="T10" fmla="*/ 0 60000 65536"/>
                <a:gd name="T11" fmla="*/ 0 60000 65536"/>
                <a:gd name="T12" fmla="*/ 0 60000 65536"/>
                <a:gd name="T13" fmla="*/ 0 60000 65536"/>
                <a:gd name="T14" fmla="*/ 0 60000 65536"/>
                <a:gd name="T15" fmla="*/ 0 w 296"/>
                <a:gd name="T16" fmla="*/ 0 h 256"/>
                <a:gd name="T17" fmla="*/ 296 w 296"/>
                <a:gd name="T18" fmla="*/ 256 h 256"/>
              </a:gdLst>
              <a:ahLst/>
              <a:cxnLst>
                <a:cxn ang="T10">
                  <a:pos x="T0" y="T1"/>
                </a:cxn>
                <a:cxn ang="T11">
                  <a:pos x="T2" y="T3"/>
                </a:cxn>
                <a:cxn ang="T12">
                  <a:pos x="T4" y="T5"/>
                </a:cxn>
                <a:cxn ang="T13">
                  <a:pos x="T6" y="T7"/>
                </a:cxn>
                <a:cxn ang="T14">
                  <a:pos x="T8" y="T9"/>
                </a:cxn>
              </a:cxnLst>
              <a:rect l="T15" t="T16" r="T17" b="T18"/>
              <a:pathLst>
                <a:path w="296" h="256">
                  <a:moveTo>
                    <a:pt x="4" y="0"/>
                  </a:moveTo>
                  <a:cubicBezTo>
                    <a:pt x="55" y="10"/>
                    <a:pt x="144" y="68"/>
                    <a:pt x="292" y="144"/>
                  </a:cubicBezTo>
                  <a:cubicBezTo>
                    <a:pt x="290" y="178"/>
                    <a:pt x="296" y="188"/>
                    <a:pt x="296" y="256"/>
                  </a:cubicBezTo>
                  <a:cubicBezTo>
                    <a:pt x="296" y="256"/>
                    <a:pt x="160" y="176"/>
                    <a:pt x="0" y="100"/>
                  </a:cubicBezTo>
                  <a:cubicBezTo>
                    <a:pt x="0" y="48"/>
                    <a:pt x="4" y="17"/>
                    <a:pt x="4" y="0"/>
                  </a:cubicBezTo>
                  <a:close/>
                </a:path>
              </a:pathLst>
            </a:custGeom>
            <a:gradFill rotWithShape="1">
              <a:gsLst>
                <a:gs pos="0">
                  <a:srgbClr val="292929"/>
                </a:gs>
                <a:gs pos="100000">
                  <a:srgbClr val="808080"/>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8168" name="Freeform 105"/>
            <p:cNvSpPr>
              <a:spLocks/>
            </p:cNvSpPr>
            <p:nvPr/>
          </p:nvSpPr>
          <p:spPr bwMode="auto">
            <a:xfrm>
              <a:off x="5315" y="680"/>
              <a:ext cx="244" cy="240"/>
            </a:xfrm>
            <a:custGeom>
              <a:avLst/>
              <a:gdLst>
                <a:gd name="T0" fmla="*/ 0 w 304"/>
                <a:gd name="T1" fmla="*/ 0 h 288"/>
                <a:gd name="T2" fmla="*/ 34 w 304"/>
                <a:gd name="T3" fmla="*/ 27 h 288"/>
                <a:gd name="T4" fmla="*/ 31 w 304"/>
                <a:gd name="T5" fmla="*/ 47 h 288"/>
                <a:gd name="T6" fmla="*/ 2 w 304"/>
                <a:gd name="T7" fmla="*/ 20 h 288"/>
                <a:gd name="T8" fmla="*/ 0 w 304"/>
                <a:gd name="T9" fmla="*/ 0 h 288"/>
                <a:gd name="T10" fmla="*/ 0 60000 65536"/>
                <a:gd name="T11" fmla="*/ 0 60000 65536"/>
                <a:gd name="T12" fmla="*/ 0 60000 65536"/>
                <a:gd name="T13" fmla="*/ 0 60000 65536"/>
                <a:gd name="T14" fmla="*/ 0 60000 65536"/>
                <a:gd name="T15" fmla="*/ 0 w 304"/>
                <a:gd name="T16" fmla="*/ 0 h 288"/>
                <a:gd name="T17" fmla="*/ 304 w 304"/>
                <a:gd name="T18" fmla="*/ 288 h 288"/>
              </a:gdLst>
              <a:ahLst/>
              <a:cxnLst>
                <a:cxn ang="T10">
                  <a:pos x="T0" y="T1"/>
                </a:cxn>
                <a:cxn ang="T11">
                  <a:pos x="T2" y="T3"/>
                </a:cxn>
                <a:cxn ang="T12">
                  <a:pos x="T4" y="T5"/>
                </a:cxn>
                <a:cxn ang="T13">
                  <a:pos x="T6" y="T7"/>
                </a:cxn>
                <a:cxn ang="T14">
                  <a:pos x="T8" y="T9"/>
                </a:cxn>
              </a:cxnLst>
              <a:rect l="T15" t="T16" r="T17" b="T18"/>
              <a:pathLst>
                <a:path w="304" h="288">
                  <a:moveTo>
                    <a:pt x="0" y="0"/>
                  </a:moveTo>
                  <a:cubicBezTo>
                    <a:pt x="51" y="10"/>
                    <a:pt x="148" y="76"/>
                    <a:pt x="304" y="164"/>
                  </a:cubicBezTo>
                  <a:cubicBezTo>
                    <a:pt x="302" y="198"/>
                    <a:pt x="284" y="220"/>
                    <a:pt x="284" y="288"/>
                  </a:cubicBezTo>
                  <a:cubicBezTo>
                    <a:pt x="284" y="288"/>
                    <a:pt x="163" y="179"/>
                    <a:pt x="8" y="124"/>
                  </a:cubicBezTo>
                  <a:cubicBezTo>
                    <a:pt x="8" y="72"/>
                    <a:pt x="0" y="17"/>
                    <a:pt x="0" y="0"/>
                  </a:cubicBezTo>
                  <a:close/>
                </a:path>
              </a:pathLst>
            </a:custGeom>
            <a:gradFill rotWithShape="1">
              <a:gsLst>
                <a:gs pos="0">
                  <a:srgbClr val="292929"/>
                </a:gs>
                <a:gs pos="100000">
                  <a:srgbClr val="808080"/>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8169" name="Oval 106"/>
            <p:cNvSpPr>
              <a:spLocks noChangeArrowheads="1"/>
            </p:cNvSpPr>
            <p:nvPr/>
          </p:nvSpPr>
          <p:spPr bwMode="auto">
            <a:xfrm>
              <a:off x="5516" y="2612"/>
              <a:ext cx="49" cy="95"/>
            </a:xfrm>
            <a:prstGeom prst="ellipse">
              <a:avLst/>
            </a:pr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endParaRPr lang="en-US" altLang="en-US"/>
            </a:p>
          </p:txBody>
        </p:sp>
        <p:sp>
          <p:nvSpPr>
            <p:cNvPr id="218170" name="Freeform 107"/>
            <p:cNvSpPr>
              <a:spLocks/>
            </p:cNvSpPr>
            <p:nvPr/>
          </p:nvSpPr>
          <p:spPr bwMode="auto">
            <a:xfrm>
              <a:off x="5302" y="2614"/>
              <a:ext cx="245" cy="200"/>
            </a:xfrm>
            <a:custGeom>
              <a:avLst/>
              <a:gdLst>
                <a:gd name="T0" fmla="*/ 0 w 306"/>
                <a:gd name="T1" fmla="*/ 18 h 240"/>
                <a:gd name="T2" fmla="*/ 2 w 306"/>
                <a:gd name="T3" fmla="*/ 40 h 240"/>
                <a:gd name="T4" fmla="*/ 34 w 306"/>
                <a:gd name="T5" fmla="*/ 18 h 240"/>
                <a:gd name="T6" fmla="*/ 32 w 306"/>
                <a:gd name="T7" fmla="*/ 0 h 240"/>
                <a:gd name="T8" fmla="*/ 0 w 306"/>
                <a:gd name="T9" fmla="*/ 18 h 240"/>
                <a:gd name="T10" fmla="*/ 0 60000 65536"/>
                <a:gd name="T11" fmla="*/ 0 60000 65536"/>
                <a:gd name="T12" fmla="*/ 0 60000 65536"/>
                <a:gd name="T13" fmla="*/ 0 60000 65536"/>
                <a:gd name="T14" fmla="*/ 0 60000 65536"/>
                <a:gd name="T15" fmla="*/ 0 w 306"/>
                <a:gd name="T16" fmla="*/ 0 h 240"/>
                <a:gd name="T17" fmla="*/ 306 w 306"/>
                <a:gd name="T18" fmla="*/ 240 h 240"/>
              </a:gdLst>
              <a:ahLst/>
              <a:cxnLst>
                <a:cxn ang="T10">
                  <a:pos x="T0" y="T1"/>
                </a:cxn>
                <a:cxn ang="T11">
                  <a:pos x="T2" y="T3"/>
                </a:cxn>
                <a:cxn ang="T12">
                  <a:pos x="T4" y="T5"/>
                </a:cxn>
                <a:cxn ang="T13">
                  <a:pos x="T6" y="T7"/>
                </a:cxn>
                <a:cxn ang="T14">
                  <a:pos x="T8" y="T9"/>
                </a:cxn>
              </a:cxnLst>
              <a:rect l="T15" t="T16" r="T17" b="T18"/>
              <a:pathLst>
                <a:path w="306" h="240">
                  <a:moveTo>
                    <a:pt x="0" y="106"/>
                  </a:moveTo>
                  <a:lnTo>
                    <a:pt x="2" y="240"/>
                  </a:lnTo>
                  <a:lnTo>
                    <a:pt x="306" y="110"/>
                  </a:lnTo>
                  <a:lnTo>
                    <a:pt x="300" y="0"/>
                  </a:lnTo>
                  <a:lnTo>
                    <a:pt x="0" y="106"/>
                  </a:ln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8171" name="AutoShape 108"/>
            <p:cNvSpPr>
              <a:spLocks noChangeArrowheads="1"/>
            </p:cNvSpPr>
            <p:nvPr/>
          </p:nvSpPr>
          <p:spPr bwMode="auto">
            <a:xfrm>
              <a:off x="4140" y="2678"/>
              <a:ext cx="1201" cy="147"/>
            </a:xfrm>
            <a:prstGeom prst="roundRect">
              <a:avLst>
                <a:gd name="adj" fmla="val 50000"/>
              </a:avLst>
            </a:prstGeom>
            <a:solidFill>
              <a:srgbClr val="DDDDDD"/>
            </a:solidFill>
            <a:ln w="9525">
              <a:solidFill>
                <a:schemeClr val="tx1"/>
              </a:solidFill>
              <a:round/>
              <a:headEnd/>
              <a:tailEnd/>
            </a:ln>
          </p:spPr>
          <p:txBody>
            <a:bodyPr wrap="none" anchor="ct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endParaRPr lang="en-US" altLang="en-US"/>
            </a:p>
          </p:txBody>
        </p:sp>
        <p:sp>
          <p:nvSpPr>
            <p:cNvPr id="218172" name="AutoShape 109"/>
            <p:cNvSpPr>
              <a:spLocks noChangeArrowheads="1"/>
            </p:cNvSpPr>
            <p:nvPr/>
          </p:nvSpPr>
          <p:spPr bwMode="auto">
            <a:xfrm>
              <a:off x="4208" y="2711"/>
              <a:ext cx="1070" cy="80"/>
            </a:xfrm>
            <a:prstGeom prst="roundRect">
              <a:avLst>
                <a:gd name="adj" fmla="val 50000"/>
              </a:avLst>
            </a:prstGeom>
            <a:gradFill rotWithShape="1">
              <a:gsLst>
                <a:gs pos="0">
                  <a:schemeClr val="tx2"/>
                </a:gs>
                <a:gs pos="100000">
                  <a:schemeClr val="bg2"/>
                </a:gs>
              </a:gsLst>
              <a:lin ang="0" scaled="1"/>
            </a:gradFill>
            <a:ln w="9525">
              <a:solidFill>
                <a:schemeClr val="tx1"/>
              </a:solidFill>
              <a:round/>
              <a:headEnd/>
              <a:tailEnd/>
            </a:ln>
          </p:spPr>
          <p:txBody>
            <a:bodyPr wrap="none" anchor="ct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endParaRPr lang="en-US" altLang="en-US"/>
            </a:p>
          </p:txBody>
        </p:sp>
        <p:sp>
          <p:nvSpPr>
            <p:cNvPr id="218173" name="Oval 110"/>
            <p:cNvSpPr>
              <a:spLocks noChangeArrowheads="1"/>
            </p:cNvSpPr>
            <p:nvPr/>
          </p:nvSpPr>
          <p:spPr bwMode="auto">
            <a:xfrm>
              <a:off x="4310" y="2385"/>
              <a:ext cx="156" cy="142"/>
            </a:xfrm>
            <a:prstGeom prst="ellipse">
              <a:avLst/>
            </a:prstGeom>
            <a:solidFill>
              <a:srgbClr val="33CC3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endParaRPr lang="en-US" altLang="en-US"/>
            </a:p>
          </p:txBody>
        </p:sp>
        <p:sp>
          <p:nvSpPr>
            <p:cNvPr id="218174" name="Oval 111"/>
            <p:cNvSpPr>
              <a:spLocks noChangeArrowheads="1"/>
            </p:cNvSpPr>
            <p:nvPr/>
          </p:nvSpPr>
          <p:spPr bwMode="auto">
            <a:xfrm>
              <a:off x="4485" y="2385"/>
              <a:ext cx="160" cy="142"/>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pPr algn="ctr" eaLnBrk="1" hangingPunct="1">
                <a:spcBef>
                  <a:spcPct val="0"/>
                </a:spcBef>
                <a:buClrTx/>
                <a:buSzTx/>
                <a:buFontTx/>
                <a:buNone/>
              </a:pPr>
              <a:endParaRPr lang="en-US" altLang="en-US">
                <a:solidFill>
                  <a:srgbClr val="FF0000"/>
                </a:solidFill>
                <a:cs typeface="Arial" pitchFamily="34" charset="0"/>
              </a:endParaRPr>
            </a:p>
          </p:txBody>
        </p:sp>
        <p:sp>
          <p:nvSpPr>
            <p:cNvPr id="218175" name="Oval 112"/>
            <p:cNvSpPr>
              <a:spLocks noChangeArrowheads="1"/>
            </p:cNvSpPr>
            <p:nvPr/>
          </p:nvSpPr>
          <p:spPr bwMode="auto">
            <a:xfrm>
              <a:off x="4660" y="2380"/>
              <a:ext cx="160" cy="142"/>
            </a:xfrm>
            <a:prstGeom prst="ellipse">
              <a:avLst/>
            </a:prstGeom>
            <a:solidFill>
              <a:srgbClr val="33CC3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endParaRPr lang="en-US" altLang="en-US"/>
            </a:p>
          </p:txBody>
        </p:sp>
        <p:sp>
          <p:nvSpPr>
            <p:cNvPr id="218176" name="Rectangle 113"/>
            <p:cNvSpPr>
              <a:spLocks noChangeArrowheads="1"/>
            </p:cNvSpPr>
            <p:nvPr/>
          </p:nvSpPr>
          <p:spPr bwMode="auto">
            <a:xfrm>
              <a:off x="5064" y="1835"/>
              <a:ext cx="83" cy="762"/>
            </a:xfrm>
            <a:prstGeom prst="rect">
              <a:avLst/>
            </a:prstGeom>
            <a:solidFill>
              <a:srgbClr val="292929"/>
            </a:solidFill>
            <a:ln w="9525">
              <a:solidFill>
                <a:schemeClr val="tx1"/>
              </a:solidFill>
              <a:miter lim="800000"/>
              <a:headEnd/>
              <a:tailEnd/>
            </a:ln>
          </p:spPr>
          <p:txBody>
            <a:bodyPr wrap="none" anchor="ct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endParaRPr lang="en-US" altLang="en-US"/>
            </a:p>
          </p:txBody>
        </p:sp>
      </p:grpSp>
      <p:grpSp>
        <p:nvGrpSpPr>
          <p:cNvPr id="218141" name="Group 114"/>
          <p:cNvGrpSpPr>
            <a:grpSpLocks/>
          </p:cNvGrpSpPr>
          <p:nvPr/>
        </p:nvGrpSpPr>
        <p:grpSpPr bwMode="auto">
          <a:xfrm>
            <a:off x="488951" y="5253567"/>
            <a:ext cx="1018064" cy="901383"/>
            <a:chOff x="-44" y="1473"/>
            <a:chExt cx="981" cy="1105"/>
          </a:xfrm>
        </p:grpSpPr>
        <p:pic>
          <p:nvPicPr>
            <p:cNvPr id="218151" name="Picture 115" descr="desktop_computer_stylized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44" y="1473"/>
              <a:ext cx="981" cy="1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8152" name="Freeform 116"/>
            <p:cNvSpPr>
              <a:spLocks/>
            </p:cNvSpPr>
            <p:nvPr/>
          </p:nvSpPr>
          <p:spPr bwMode="auto">
            <a:xfrm flipH="1">
              <a:off x="374" y="1579"/>
              <a:ext cx="477" cy="506"/>
            </a:xfrm>
            <a:custGeom>
              <a:avLst/>
              <a:gdLst>
                <a:gd name="T0" fmla="*/ 0 w 356"/>
                <a:gd name="T1" fmla="*/ 0 h 368"/>
                <a:gd name="T2" fmla="*/ 5595 w 356"/>
                <a:gd name="T3" fmla="*/ 341 h 368"/>
                <a:gd name="T4" fmla="*/ 6638 w 356"/>
                <a:gd name="T5" fmla="*/ 7113 h 368"/>
                <a:gd name="T6" fmla="*/ 1463 w 356"/>
                <a:gd name="T7" fmla="*/ 8895 h 368"/>
                <a:gd name="T8" fmla="*/ 0 w 356"/>
                <a:gd name="T9" fmla="*/ 0 h 368"/>
                <a:gd name="T10" fmla="*/ 0 60000 65536"/>
                <a:gd name="T11" fmla="*/ 0 60000 65536"/>
                <a:gd name="T12" fmla="*/ 0 60000 65536"/>
                <a:gd name="T13" fmla="*/ 0 60000 65536"/>
                <a:gd name="T14" fmla="*/ 0 60000 65536"/>
                <a:gd name="T15" fmla="*/ 0 w 356"/>
                <a:gd name="T16" fmla="*/ 0 h 368"/>
                <a:gd name="T17" fmla="*/ 356 w 356"/>
                <a:gd name="T18" fmla="*/ 368 h 368"/>
              </a:gdLst>
              <a:ahLst/>
              <a:cxnLst>
                <a:cxn ang="T10">
                  <a:pos x="T0" y="T1"/>
                </a:cxn>
                <a:cxn ang="T11">
                  <a:pos x="T2" y="T3"/>
                </a:cxn>
                <a:cxn ang="T12">
                  <a:pos x="T4" y="T5"/>
                </a:cxn>
                <a:cxn ang="T13">
                  <a:pos x="T6" y="T7"/>
                </a:cxn>
                <a:cxn ang="T14">
                  <a:pos x="T8" y="T9"/>
                </a:cxn>
              </a:cxnLst>
              <a:rect l="T15" t="T16" r="T17" b="T18"/>
              <a:pathLst>
                <a:path w="356" h="368">
                  <a:moveTo>
                    <a:pt x="0" y="0"/>
                  </a:moveTo>
                  <a:lnTo>
                    <a:pt x="300" y="14"/>
                  </a:lnTo>
                  <a:lnTo>
                    <a:pt x="356" y="294"/>
                  </a:lnTo>
                  <a:lnTo>
                    <a:pt x="78" y="368"/>
                  </a:lnTo>
                  <a:lnTo>
                    <a:pt x="0" y="0"/>
                  </a:lnTo>
                  <a:close/>
                </a:path>
              </a:pathLst>
            </a:custGeom>
            <a:gradFill rotWithShape="1">
              <a:gsLst>
                <a:gs pos="0">
                  <a:srgbClr val="000099"/>
                </a:gs>
                <a:gs pos="100000">
                  <a:schemeClr val="bg1"/>
                </a:gs>
              </a:gsLst>
              <a:lin ang="2700000" scaled="1"/>
            </a:gra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lstStyle/>
            <a:p>
              <a:endParaRPr lang="en-US"/>
            </a:p>
          </p:txBody>
        </p:sp>
      </p:grpSp>
      <p:grpSp>
        <p:nvGrpSpPr>
          <p:cNvPr id="218142" name="Group 117"/>
          <p:cNvGrpSpPr>
            <a:grpSpLocks/>
          </p:cNvGrpSpPr>
          <p:nvPr/>
        </p:nvGrpSpPr>
        <p:grpSpPr bwMode="auto">
          <a:xfrm>
            <a:off x="4032092" y="3191722"/>
            <a:ext cx="1018063" cy="901383"/>
            <a:chOff x="-44" y="1473"/>
            <a:chExt cx="981" cy="1105"/>
          </a:xfrm>
        </p:grpSpPr>
        <p:pic>
          <p:nvPicPr>
            <p:cNvPr id="218149" name="Picture 118" descr="desktop_computer_stylized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44" y="1473"/>
              <a:ext cx="981" cy="1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8150" name="Freeform 119"/>
            <p:cNvSpPr>
              <a:spLocks/>
            </p:cNvSpPr>
            <p:nvPr/>
          </p:nvSpPr>
          <p:spPr bwMode="auto">
            <a:xfrm flipH="1">
              <a:off x="374" y="1579"/>
              <a:ext cx="477" cy="506"/>
            </a:xfrm>
            <a:custGeom>
              <a:avLst/>
              <a:gdLst>
                <a:gd name="T0" fmla="*/ 0 w 356"/>
                <a:gd name="T1" fmla="*/ 0 h 368"/>
                <a:gd name="T2" fmla="*/ 5595 w 356"/>
                <a:gd name="T3" fmla="*/ 341 h 368"/>
                <a:gd name="T4" fmla="*/ 6638 w 356"/>
                <a:gd name="T5" fmla="*/ 7113 h 368"/>
                <a:gd name="T6" fmla="*/ 1463 w 356"/>
                <a:gd name="T7" fmla="*/ 8895 h 368"/>
                <a:gd name="T8" fmla="*/ 0 w 356"/>
                <a:gd name="T9" fmla="*/ 0 h 368"/>
                <a:gd name="T10" fmla="*/ 0 60000 65536"/>
                <a:gd name="T11" fmla="*/ 0 60000 65536"/>
                <a:gd name="T12" fmla="*/ 0 60000 65536"/>
                <a:gd name="T13" fmla="*/ 0 60000 65536"/>
                <a:gd name="T14" fmla="*/ 0 60000 65536"/>
                <a:gd name="T15" fmla="*/ 0 w 356"/>
                <a:gd name="T16" fmla="*/ 0 h 368"/>
                <a:gd name="T17" fmla="*/ 356 w 356"/>
                <a:gd name="T18" fmla="*/ 368 h 368"/>
              </a:gdLst>
              <a:ahLst/>
              <a:cxnLst>
                <a:cxn ang="T10">
                  <a:pos x="T0" y="T1"/>
                </a:cxn>
                <a:cxn ang="T11">
                  <a:pos x="T2" y="T3"/>
                </a:cxn>
                <a:cxn ang="T12">
                  <a:pos x="T4" y="T5"/>
                </a:cxn>
                <a:cxn ang="T13">
                  <a:pos x="T6" y="T7"/>
                </a:cxn>
                <a:cxn ang="T14">
                  <a:pos x="T8" y="T9"/>
                </a:cxn>
              </a:cxnLst>
              <a:rect l="T15" t="T16" r="T17" b="T18"/>
              <a:pathLst>
                <a:path w="356" h="368">
                  <a:moveTo>
                    <a:pt x="0" y="0"/>
                  </a:moveTo>
                  <a:lnTo>
                    <a:pt x="300" y="14"/>
                  </a:lnTo>
                  <a:lnTo>
                    <a:pt x="356" y="294"/>
                  </a:lnTo>
                  <a:lnTo>
                    <a:pt x="78" y="368"/>
                  </a:lnTo>
                  <a:lnTo>
                    <a:pt x="0" y="0"/>
                  </a:lnTo>
                  <a:close/>
                </a:path>
              </a:pathLst>
            </a:custGeom>
            <a:gradFill rotWithShape="1">
              <a:gsLst>
                <a:gs pos="0">
                  <a:srgbClr val="000099"/>
                </a:gs>
                <a:gs pos="100000">
                  <a:schemeClr val="bg1"/>
                </a:gs>
              </a:gsLst>
              <a:lin ang="2700000" scaled="1"/>
            </a:gra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lstStyle/>
            <a:p>
              <a:endParaRPr lang="en-US"/>
            </a:p>
          </p:txBody>
        </p:sp>
      </p:grpSp>
      <p:grpSp>
        <p:nvGrpSpPr>
          <p:cNvPr id="218143" name="Group 120"/>
          <p:cNvGrpSpPr>
            <a:grpSpLocks/>
          </p:cNvGrpSpPr>
          <p:nvPr/>
        </p:nvGrpSpPr>
        <p:grpSpPr bwMode="auto">
          <a:xfrm>
            <a:off x="5181124" y="3351849"/>
            <a:ext cx="1018063" cy="901382"/>
            <a:chOff x="-44" y="1473"/>
            <a:chExt cx="981" cy="1105"/>
          </a:xfrm>
        </p:grpSpPr>
        <p:pic>
          <p:nvPicPr>
            <p:cNvPr id="218147" name="Picture 121" descr="desktop_computer_stylized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44" y="1473"/>
              <a:ext cx="981" cy="1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8148" name="Freeform 122"/>
            <p:cNvSpPr>
              <a:spLocks/>
            </p:cNvSpPr>
            <p:nvPr/>
          </p:nvSpPr>
          <p:spPr bwMode="auto">
            <a:xfrm flipH="1">
              <a:off x="374" y="1579"/>
              <a:ext cx="477" cy="506"/>
            </a:xfrm>
            <a:custGeom>
              <a:avLst/>
              <a:gdLst>
                <a:gd name="T0" fmla="*/ 0 w 356"/>
                <a:gd name="T1" fmla="*/ 0 h 368"/>
                <a:gd name="T2" fmla="*/ 5595 w 356"/>
                <a:gd name="T3" fmla="*/ 341 h 368"/>
                <a:gd name="T4" fmla="*/ 6638 w 356"/>
                <a:gd name="T5" fmla="*/ 7113 h 368"/>
                <a:gd name="T6" fmla="*/ 1463 w 356"/>
                <a:gd name="T7" fmla="*/ 8895 h 368"/>
                <a:gd name="T8" fmla="*/ 0 w 356"/>
                <a:gd name="T9" fmla="*/ 0 h 368"/>
                <a:gd name="T10" fmla="*/ 0 60000 65536"/>
                <a:gd name="T11" fmla="*/ 0 60000 65536"/>
                <a:gd name="T12" fmla="*/ 0 60000 65536"/>
                <a:gd name="T13" fmla="*/ 0 60000 65536"/>
                <a:gd name="T14" fmla="*/ 0 60000 65536"/>
                <a:gd name="T15" fmla="*/ 0 w 356"/>
                <a:gd name="T16" fmla="*/ 0 h 368"/>
                <a:gd name="T17" fmla="*/ 356 w 356"/>
                <a:gd name="T18" fmla="*/ 368 h 368"/>
              </a:gdLst>
              <a:ahLst/>
              <a:cxnLst>
                <a:cxn ang="T10">
                  <a:pos x="T0" y="T1"/>
                </a:cxn>
                <a:cxn ang="T11">
                  <a:pos x="T2" y="T3"/>
                </a:cxn>
                <a:cxn ang="T12">
                  <a:pos x="T4" y="T5"/>
                </a:cxn>
                <a:cxn ang="T13">
                  <a:pos x="T6" y="T7"/>
                </a:cxn>
                <a:cxn ang="T14">
                  <a:pos x="T8" y="T9"/>
                </a:cxn>
              </a:cxnLst>
              <a:rect l="T15" t="T16" r="T17" b="T18"/>
              <a:pathLst>
                <a:path w="356" h="368">
                  <a:moveTo>
                    <a:pt x="0" y="0"/>
                  </a:moveTo>
                  <a:lnTo>
                    <a:pt x="300" y="14"/>
                  </a:lnTo>
                  <a:lnTo>
                    <a:pt x="356" y="294"/>
                  </a:lnTo>
                  <a:lnTo>
                    <a:pt x="78" y="368"/>
                  </a:lnTo>
                  <a:lnTo>
                    <a:pt x="0" y="0"/>
                  </a:lnTo>
                  <a:close/>
                </a:path>
              </a:pathLst>
            </a:custGeom>
            <a:gradFill rotWithShape="1">
              <a:gsLst>
                <a:gs pos="0">
                  <a:srgbClr val="000099"/>
                </a:gs>
                <a:gs pos="100000">
                  <a:schemeClr val="bg1"/>
                </a:gs>
              </a:gsLst>
              <a:lin ang="2700000" scaled="1"/>
            </a:gra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lstStyle/>
            <a:p>
              <a:endParaRPr lang="en-US"/>
            </a:p>
          </p:txBody>
        </p:sp>
      </p:grpSp>
      <p:grpSp>
        <p:nvGrpSpPr>
          <p:cNvPr id="218144" name="Group 123"/>
          <p:cNvGrpSpPr>
            <a:grpSpLocks/>
          </p:cNvGrpSpPr>
          <p:nvPr/>
        </p:nvGrpSpPr>
        <p:grpSpPr bwMode="auto">
          <a:xfrm flipH="1">
            <a:off x="7898289" y="4992689"/>
            <a:ext cx="1018063" cy="901382"/>
            <a:chOff x="-44" y="1473"/>
            <a:chExt cx="981" cy="1105"/>
          </a:xfrm>
        </p:grpSpPr>
        <p:pic>
          <p:nvPicPr>
            <p:cNvPr id="218145" name="Picture 124" descr="desktop_computer_stylized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44" y="1473"/>
              <a:ext cx="981" cy="1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8146" name="Freeform 125"/>
            <p:cNvSpPr>
              <a:spLocks/>
            </p:cNvSpPr>
            <p:nvPr/>
          </p:nvSpPr>
          <p:spPr bwMode="auto">
            <a:xfrm flipH="1">
              <a:off x="374" y="1579"/>
              <a:ext cx="477" cy="506"/>
            </a:xfrm>
            <a:custGeom>
              <a:avLst/>
              <a:gdLst>
                <a:gd name="T0" fmla="*/ 0 w 356"/>
                <a:gd name="T1" fmla="*/ 0 h 368"/>
                <a:gd name="T2" fmla="*/ 5595 w 356"/>
                <a:gd name="T3" fmla="*/ 341 h 368"/>
                <a:gd name="T4" fmla="*/ 6638 w 356"/>
                <a:gd name="T5" fmla="*/ 7113 h 368"/>
                <a:gd name="T6" fmla="*/ 1463 w 356"/>
                <a:gd name="T7" fmla="*/ 8895 h 368"/>
                <a:gd name="T8" fmla="*/ 0 w 356"/>
                <a:gd name="T9" fmla="*/ 0 h 368"/>
                <a:gd name="T10" fmla="*/ 0 60000 65536"/>
                <a:gd name="T11" fmla="*/ 0 60000 65536"/>
                <a:gd name="T12" fmla="*/ 0 60000 65536"/>
                <a:gd name="T13" fmla="*/ 0 60000 65536"/>
                <a:gd name="T14" fmla="*/ 0 60000 65536"/>
                <a:gd name="T15" fmla="*/ 0 w 356"/>
                <a:gd name="T16" fmla="*/ 0 h 368"/>
                <a:gd name="T17" fmla="*/ 356 w 356"/>
                <a:gd name="T18" fmla="*/ 368 h 368"/>
              </a:gdLst>
              <a:ahLst/>
              <a:cxnLst>
                <a:cxn ang="T10">
                  <a:pos x="T0" y="T1"/>
                </a:cxn>
                <a:cxn ang="T11">
                  <a:pos x="T2" y="T3"/>
                </a:cxn>
                <a:cxn ang="T12">
                  <a:pos x="T4" y="T5"/>
                </a:cxn>
                <a:cxn ang="T13">
                  <a:pos x="T6" y="T7"/>
                </a:cxn>
                <a:cxn ang="T14">
                  <a:pos x="T8" y="T9"/>
                </a:cxn>
              </a:cxnLst>
              <a:rect l="T15" t="T16" r="T17" b="T18"/>
              <a:pathLst>
                <a:path w="356" h="368">
                  <a:moveTo>
                    <a:pt x="0" y="0"/>
                  </a:moveTo>
                  <a:lnTo>
                    <a:pt x="300" y="14"/>
                  </a:lnTo>
                  <a:lnTo>
                    <a:pt x="356" y="294"/>
                  </a:lnTo>
                  <a:lnTo>
                    <a:pt x="78" y="368"/>
                  </a:lnTo>
                  <a:lnTo>
                    <a:pt x="0" y="0"/>
                  </a:lnTo>
                  <a:close/>
                </a:path>
              </a:pathLst>
            </a:custGeom>
            <a:gradFill rotWithShape="1">
              <a:gsLst>
                <a:gs pos="0">
                  <a:srgbClr val="000099"/>
                </a:gs>
                <a:gs pos="100000">
                  <a:schemeClr val="bg1"/>
                </a:gs>
              </a:gsLst>
              <a:lin ang="2700000" scaled="1"/>
            </a:gra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lstStyle/>
            <a:p>
              <a:endParaRPr lang="en-US"/>
            </a:p>
          </p:txBody>
        </p:sp>
      </p:grpSp>
      <p:sp>
        <p:nvSpPr>
          <p:cNvPr id="2" name="TextBox 1"/>
          <p:cNvSpPr txBox="1"/>
          <p:nvPr/>
        </p:nvSpPr>
        <p:spPr>
          <a:xfrm>
            <a:off x="7918774" y="7015455"/>
            <a:ext cx="2139626" cy="400110"/>
          </a:xfrm>
          <a:prstGeom prst="rect">
            <a:avLst/>
          </a:prstGeom>
          <a:noFill/>
        </p:spPr>
        <p:txBody>
          <a:bodyPr wrap="square" rtlCol="0">
            <a:spAutoFit/>
          </a:bodyPr>
          <a:lstStyle/>
          <a:p>
            <a:pPr algn="l"/>
            <a:r>
              <a:rPr lang="en-US" sz="2000" dirty="0" smtClean="0">
                <a:latin typeface="Arial" panose="020B0604020202020204" pitchFamily="34" charset="0"/>
                <a:cs typeface="Arial" panose="020B0604020202020204" pitchFamily="34" charset="0"/>
              </a:rPr>
              <a:t>(typically </a:t>
            </a:r>
            <a:r>
              <a:rPr lang="en-US" sz="2000" i="1" dirty="0" err="1" smtClean="0">
                <a:latin typeface="Arial" panose="020B0604020202020204" pitchFamily="34" charset="0"/>
                <a:cs typeface="Arial" panose="020B0604020202020204" pitchFamily="34" charset="0"/>
              </a:rPr>
              <a:t>u</a:t>
            </a:r>
            <a:r>
              <a:rPr lang="en-US" sz="2000" i="1" baseline="-25000" dirty="0" err="1" smtClean="0">
                <a:latin typeface="Arial" panose="020B0604020202020204" pitchFamily="34" charset="0"/>
                <a:cs typeface="Arial" panose="020B0604020202020204" pitchFamily="34" charset="0"/>
              </a:rPr>
              <a:t>i</a:t>
            </a:r>
            <a:r>
              <a:rPr lang="en-US" sz="2000" i="1" dirty="0" smtClean="0">
                <a:latin typeface="Arial" panose="020B0604020202020204" pitchFamily="34" charset="0"/>
                <a:cs typeface="Arial" panose="020B0604020202020204" pitchFamily="34" charset="0"/>
              </a:rPr>
              <a:t> &lt; d</a:t>
            </a:r>
            <a:r>
              <a:rPr lang="en-US" sz="2000" i="1" baseline="-25000" dirty="0" smtClean="0">
                <a:latin typeface="Arial" panose="020B0604020202020204" pitchFamily="34" charset="0"/>
                <a:cs typeface="Arial" panose="020B0604020202020204" pitchFamily="34" charset="0"/>
              </a:rPr>
              <a:t>i</a:t>
            </a:r>
            <a:r>
              <a:rPr lang="en-US" sz="2000" dirty="0" smtClean="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0"/>
          </p:nvPr>
        </p:nvSpPr>
        <p:spPr/>
        <p:txBody>
          <a:bodyPr/>
          <a:lstStyle/>
          <a:p>
            <a:fld id="{26AEC085-82DF-CA45-B264-9F77D94B971E}" type="slidenum">
              <a:rPr lang="en-US" smtClean="0"/>
              <a:pPr/>
              <a:t>4</a:t>
            </a:fld>
            <a:endParaRPr lang="en-US"/>
          </a:p>
        </p:txBody>
      </p:sp>
      <p:sp>
        <p:nvSpPr>
          <p:cNvPr id="81" name="TextBox 80"/>
          <p:cNvSpPr txBox="1"/>
          <p:nvPr/>
        </p:nvSpPr>
        <p:spPr>
          <a:xfrm>
            <a:off x="0" y="6640253"/>
            <a:ext cx="6956368" cy="461665"/>
          </a:xfrm>
          <a:prstGeom prst="rect">
            <a:avLst/>
          </a:prstGeom>
          <a:noFill/>
        </p:spPr>
        <p:txBody>
          <a:bodyPr wrap="square" rtlCol="0">
            <a:spAutoFit/>
          </a:bodyPr>
          <a:lstStyle/>
          <a:p>
            <a:pPr algn="l"/>
            <a:r>
              <a:rPr lang="en-US" sz="2400" dirty="0" err="1" smtClean="0">
                <a:latin typeface="Arial" panose="020B0604020202020204" pitchFamily="34" charset="0"/>
                <a:cs typeface="Arial" panose="020B0604020202020204" pitchFamily="34" charset="0"/>
              </a:rPr>
              <a:t>R</a:t>
            </a:r>
            <a:r>
              <a:rPr lang="en-US" sz="2400" baseline="-25000" dirty="0" err="1" smtClean="0">
                <a:latin typeface="Arial" panose="020B0604020202020204" pitchFamily="34" charset="0"/>
                <a:cs typeface="Arial" panose="020B0604020202020204" pitchFamily="34" charset="0"/>
              </a:rPr>
              <a:t>agg</a:t>
            </a:r>
            <a:r>
              <a:rPr lang="en-US" sz="2400" dirty="0" smtClean="0">
                <a:latin typeface="Arial" panose="020B0604020202020204" pitchFamily="34" charset="0"/>
                <a:cs typeface="Arial" panose="020B0604020202020204" pitchFamily="34" charset="0"/>
              </a:rPr>
              <a:t>: Aggregate upload capacity of P2P network</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40479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86" y="551915"/>
            <a:ext cx="9625012" cy="949325"/>
          </a:xfrm>
        </p:spPr>
        <p:txBody>
          <a:bodyPr/>
          <a:lstStyle/>
          <a:p>
            <a:r>
              <a:rPr lang="en-US" dirty="0" smtClean="0"/>
              <a:t>Transfer Time Approximation</a:t>
            </a:r>
            <a:endParaRPr lang="en-US" dirty="0"/>
          </a:p>
        </p:txBody>
      </p:sp>
      <p:sp>
        <p:nvSpPr>
          <p:cNvPr id="3" name="Content Placeholder 2"/>
          <p:cNvSpPr>
            <a:spLocks noGrp="1"/>
          </p:cNvSpPr>
          <p:nvPr>
            <p:ph idx="1"/>
          </p:nvPr>
        </p:nvSpPr>
        <p:spPr>
          <a:xfrm>
            <a:off x="14288" y="3212825"/>
            <a:ext cx="5012432" cy="4359159"/>
          </a:xfrm>
        </p:spPr>
        <p:txBody>
          <a:bodyPr>
            <a:normAutofit fontScale="92500" lnSpcReduction="10000"/>
          </a:bodyPr>
          <a:lstStyle/>
          <a:p>
            <a:r>
              <a:rPr lang="en-US" dirty="0" smtClean="0"/>
              <a:t>Server case</a:t>
            </a:r>
          </a:p>
          <a:p>
            <a:pPr lvl="1"/>
            <a:r>
              <a:rPr lang="en-US" dirty="0" smtClean="0"/>
              <a:t>1 server, </a:t>
            </a:r>
            <a:r>
              <a:rPr lang="en-US" i="1" dirty="0" smtClean="0"/>
              <a:t>N</a:t>
            </a:r>
            <a:r>
              <a:rPr lang="en-US" dirty="0" smtClean="0"/>
              <a:t> </a:t>
            </a:r>
            <a:r>
              <a:rPr lang="en-US" i="1" u="sng" dirty="0" smtClean="0"/>
              <a:t>homogeneous</a:t>
            </a:r>
            <a:r>
              <a:rPr lang="en-US" dirty="0" smtClean="0"/>
              <a:t> clients (to simplify things)</a:t>
            </a:r>
          </a:p>
          <a:p>
            <a:pPr lvl="1"/>
            <a:r>
              <a:rPr lang="en-US" dirty="0" smtClean="0"/>
              <a:t>time to transfer file to all clients:</a:t>
            </a:r>
          </a:p>
          <a:p>
            <a:pPr lvl="2">
              <a:buSzPct val="100000"/>
            </a:pPr>
            <a:r>
              <a:rPr lang="en-US" i="1" dirty="0" smtClean="0"/>
              <a:t>N</a:t>
            </a:r>
            <a:r>
              <a:rPr lang="en-US" dirty="0" smtClean="0"/>
              <a:t> copies from server </a:t>
            </a:r>
            <a:r>
              <a:rPr lang="en-US" i="1" dirty="0" smtClean="0"/>
              <a:t>NF/</a:t>
            </a:r>
            <a:r>
              <a:rPr lang="en-US" i="1" dirty="0" err="1" smtClean="0"/>
              <a:t>u</a:t>
            </a:r>
            <a:r>
              <a:rPr lang="en-US" i="1" baseline="-25000" dirty="0" err="1" smtClean="0"/>
              <a:t>S</a:t>
            </a:r>
            <a:endParaRPr lang="en-US" i="1" baseline="-25000" dirty="0" smtClean="0"/>
          </a:p>
          <a:p>
            <a:pPr lvl="2"/>
            <a:r>
              <a:rPr lang="en-US" dirty="0" smtClean="0"/>
              <a:t>1 copy to each client </a:t>
            </a:r>
            <a:r>
              <a:rPr lang="en-US" i="1" dirty="0" smtClean="0"/>
              <a:t>F/</a:t>
            </a:r>
            <a:r>
              <a:rPr lang="en-US" i="1" dirty="0" err="1" smtClean="0"/>
              <a:t>d</a:t>
            </a:r>
            <a:r>
              <a:rPr lang="en-US" i="1" baseline="-25000" dirty="0" err="1" smtClean="0"/>
              <a:t>C</a:t>
            </a:r>
            <a:endParaRPr lang="en-US" baseline="-25000" dirty="0" smtClean="0"/>
          </a:p>
          <a:p>
            <a:pPr lvl="1">
              <a:buNone/>
            </a:pPr>
            <a:r>
              <a:rPr lang="en-US" dirty="0" smtClean="0"/>
              <a:t>	</a:t>
            </a:r>
            <a:r>
              <a:rPr lang="en-US" i="1" dirty="0" err="1" smtClean="0"/>
              <a:t>T</a:t>
            </a:r>
            <a:r>
              <a:rPr lang="en-US" sz="2400" dirty="0" err="1"/>
              <a:t>≥</a:t>
            </a:r>
            <a:r>
              <a:rPr lang="en-US" dirty="0" err="1" smtClean="0"/>
              <a:t>max</a:t>
            </a:r>
            <a:r>
              <a:rPr lang="en-US" dirty="0" smtClean="0"/>
              <a:t>{</a:t>
            </a:r>
            <a:r>
              <a:rPr lang="en-US" i="1" dirty="0" smtClean="0"/>
              <a:t>NF</a:t>
            </a:r>
            <a:r>
              <a:rPr lang="en-US" dirty="0" smtClean="0"/>
              <a:t>/</a:t>
            </a:r>
            <a:r>
              <a:rPr lang="en-US" i="1" dirty="0" err="1" smtClean="0"/>
              <a:t>u</a:t>
            </a:r>
            <a:r>
              <a:rPr lang="en-US" i="1" baseline="-25000" dirty="0" err="1" smtClean="0"/>
              <a:t>s</a:t>
            </a:r>
            <a:r>
              <a:rPr lang="en-US" dirty="0" err="1" smtClean="0"/>
              <a:t>,</a:t>
            </a:r>
            <a:r>
              <a:rPr lang="en-US" i="1" dirty="0" err="1" smtClean="0"/>
              <a:t>F</a:t>
            </a:r>
            <a:r>
              <a:rPr lang="en-US" dirty="0" smtClean="0"/>
              <a:t>/</a:t>
            </a:r>
            <a:r>
              <a:rPr lang="en-US" i="1" dirty="0" smtClean="0"/>
              <a:t>d</a:t>
            </a:r>
            <a:r>
              <a:rPr lang="en-US" i="1" baseline="-25000" dirty="0" smtClean="0"/>
              <a:t>c</a:t>
            </a:r>
            <a:r>
              <a:rPr lang="en-US" dirty="0" smtClean="0"/>
              <a:t>} </a:t>
            </a:r>
            <a:r>
              <a:rPr lang="en-US" dirty="0" err="1" smtClean="0"/>
              <a:t>secs</a:t>
            </a:r>
            <a:endParaRPr lang="en-US" dirty="0" smtClean="0"/>
          </a:p>
          <a:p>
            <a:pPr lvl="1"/>
            <a:r>
              <a:rPr lang="en-US" dirty="0" smtClean="0"/>
              <a:t>Assume </a:t>
            </a:r>
            <a:r>
              <a:rPr lang="en-US" i="1" dirty="0"/>
              <a:t>N</a:t>
            </a:r>
            <a:r>
              <a:rPr lang="en-US" dirty="0"/>
              <a:t>=10</a:t>
            </a:r>
            <a:r>
              <a:rPr lang="en-US" baseline="30000" dirty="0"/>
              <a:t>4</a:t>
            </a:r>
            <a:r>
              <a:rPr lang="en-US" dirty="0"/>
              <a:t>, </a:t>
            </a:r>
            <a:r>
              <a:rPr lang="en-US" i="1" dirty="0"/>
              <a:t>F</a:t>
            </a:r>
            <a:r>
              <a:rPr lang="en-US" dirty="0"/>
              <a:t>=10 </a:t>
            </a:r>
            <a:r>
              <a:rPr lang="en-US" dirty="0" err="1" smtClean="0"/>
              <a:t>Gbits</a:t>
            </a:r>
            <a:r>
              <a:rPr lang="en-US" dirty="0" smtClean="0"/>
              <a:t> </a:t>
            </a:r>
          </a:p>
          <a:p>
            <a:pPr lvl="2"/>
            <a:r>
              <a:rPr lang="en-US" dirty="0" smtClean="0"/>
              <a:t>if </a:t>
            </a:r>
            <a:r>
              <a:rPr lang="en-US" i="1" dirty="0" smtClean="0"/>
              <a:t>u</a:t>
            </a:r>
            <a:r>
              <a:rPr lang="en-US" i="1" baseline="-25000" dirty="0" smtClean="0"/>
              <a:t>s</a:t>
            </a:r>
            <a:r>
              <a:rPr lang="en-US" dirty="0" smtClean="0"/>
              <a:t>=1 Gb/s, </a:t>
            </a:r>
            <a:r>
              <a:rPr lang="en-US" i="1" dirty="0" smtClean="0"/>
              <a:t>d</a:t>
            </a:r>
            <a:r>
              <a:rPr lang="en-US" i="1" baseline="-25000" dirty="0" smtClean="0"/>
              <a:t>c</a:t>
            </a:r>
            <a:r>
              <a:rPr lang="en-US" dirty="0" smtClean="0"/>
              <a:t>=10Mb/s, then </a:t>
            </a:r>
            <a:r>
              <a:rPr lang="en-US" i="1" dirty="0" smtClean="0"/>
              <a:t>T</a:t>
            </a:r>
            <a:r>
              <a:rPr lang="en-US" dirty="0" smtClean="0"/>
              <a:t>=10</a:t>
            </a:r>
            <a:r>
              <a:rPr lang="en-US" baseline="30000" dirty="0" smtClean="0"/>
              <a:t>5</a:t>
            </a:r>
            <a:r>
              <a:rPr lang="en-US" dirty="0" smtClean="0"/>
              <a:t> </a:t>
            </a:r>
            <a:r>
              <a:rPr lang="en-US" dirty="0" err="1" smtClean="0"/>
              <a:t>secs</a:t>
            </a:r>
            <a:endParaRPr lang="en-US" dirty="0" smtClean="0"/>
          </a:p>
          <a:p>
            <a:pPr lvl="2"/>
            <a:r>
              <a:rPr lang="en-US" dirty="0"/>
              <a:t>if </a:t>
            </a:r>
            <a:r>
              <a:rPr lang="en-US" i="1" dirty="0" smtClean="0"/>
              <a:t>u</a:t>
            </a:r>
            <a:r>
              <a:rPr lang="en-US" i="1" baseline="-25000" dirty="0" smtClean="0"/>
              <a:t>s</a:t>
            </a:r>
            <a:r>
              <a:rPr lang="en-US" dirty="0" smtClean="0"/>
              <a:t>=10 </a:t>
            </a:r>
            <a:r>
              <a:rPr lang="en-US" dirty="0"/>
              <a:t>Gb/s, </a:t>
            </a:r>
            <a:r>
              <a:rPr lang="en-US" i="1" dirty="0"/>
              <a:t>d</a:t>
            </a:r>
            <a:r>
              <a:rPr lang="en-US" i="1" baseline="-25000" dirty="0"/>
              <a:t>c</a:t>
            </a:r>
            <a:r>
              <a:rPr lang="en-US" dirty="0"/>
              <a:t>=10Mb/s, </a:t>
            </a:r>
            <a:r>
              <a:rPr lang="en-US" dirty="0" smtClean="0"/>
              <a:t>then </a:t>
            </a:r>
            <a:r>
              <a:rPr lang="en-US" i="1" dirty="0" smtClean="0"/>
              <a:t>T</a:t>
            </a:r>
            <a:r>
              <a:rPr lang="en-US" dirty="0" smtClean="0"/>
              <a:t>=10</a:t>
            </a:r>
            <a:r>
              <a:rPr lang="en-US" baseline="30000" dirty="0" smtClean="0"/>
              <a:t>4</a:t>
            </a:r>
            <a:r>
              <a:rPr lang="en-US" dirty="0" smtClean="0"/>
              <a:t> seconds</a:t>
            </a:r>
          </a:p>
          <a:p>
            <a:pPr lvl="1"/>
            <a:endParaRPr lang="en-US" dirty="0"/>
          </a:p>
        </p:txBody>
      </p:sp>
      <p:sp>
        <p:nvSpPr>
          <p:cNvPr id="11" name="Slide Number Placeholder 10"/>
          <p:cNvSpPr>
            <a:spLocks noGrp="1"/>
          </p:cNvSpPr>
          <p:nvPr>
            <p:ph type="sldNum" sz="quarter" idx="10"/>
          </p:nvPr>
        </p:nvSpPr>
        <p:spPr/>
        <p:txBody>
          <a:bodyPr/>
          <a:lstStyle/>
          <a:p>
            <a:fld id="{26AEC085-82DF-CA45-B264-9F77D94B971E}" type="slidenum">
              <a:rPr lang="en-US" smtClean="0"/>
              <a:pPr/>
              <a:t>5</a:t>
            </a:fld>
            <a:endParaRPr lang="en-US"/>
          </a:p>
        </p:txBody>
      </p:sp>
      <p:grpSp>
        <p:nvGrpSpPr>
          <p:cNvPr id="57" name="Group 56"/>
          <p:cNvGrpSpPr/>
          <p:nvPr/>
        </p:nvGrpSpPr>
        <p:grpSpPr>
          <a:xfrm>
            <a:off x="266874" y="1265887"/>
            <a:ext cx="4814252" cy="1963632"/>
            <a:chOff x="66458" y="1478829"/>
            <a:chExt cx="4814252" cy="1963632"/>
          </a:xfrm>
        </p:grpSpPr>
        <p:grpSp>
          <p:nvGrpSpPr>
            <p:cNvPr id="36" name="Group 35"/>
            <p:cNvGrpSpPr/>
            <p:nvPr/>
          </p:nvGrpSpPr>
          <p:grpSpPr>
            <a:xfrm>
              <a:off x="330700" y="1478829"/>
              <a:ext cx="4108888" cy="1934931"/>
              <a:chOff x="330700" y="1478829"/>
              <a:chExt cx="4108888" cy="1934931"/>
            </a:xfrm>
          </p:grpSpPr>
          <p:pic>
            <p:nvPicPr>
              <p:cNvPr id="5" name="Picture 4"/>
              <p:cNvPicPr>
                <a:picLocks noChangeAspect="1"/>
              </p:cNvPicPr>
              <p:nvPr/>
            </p:nvPicPr>
            <p:blipFill>
              <a:blip r:embed="rId3" cstate="print"/>
              <a:stretch>
                <a:fillRect/>
              </a:stretch>
            </p:blipFill>
            <p:spPr>
              <a:xfrm>
                <a:off x="3741884" y="1478829"/>
                <a:ext cx="584990" cy="584990"/>
              </a:xfrm>
              <a:prstGeom prst="rect">
                <a:avLst/>
              </a:prstGeom>
            </p:spPr>
          </p:pic>
          <p:pic>
            <p:nvPicPr>
              <p:cNvPr id="6" name="Picture 5"/>
              <p:cNvPicPr>
                <a:picLocks noChangeAspect="1"/>
              </p:cNvPicPr>
              <p:nvPr/>
            </p:nvPicPr>
            <p:blipFill>
              <a:blip r:embed="rId4" cstate="print"/>
              <a:stretch>
                <a:fillRect/>
              </a:stretch>
            </p:blipFill>
            <p:spPr>
              <a:xfrm>
                <a:off x="330700" y="2048114"/>
                <a:ext cx="809485" cy="809485"/>
              </a:xfrm>
              <a:prstGeom prst="rect">
                <a:avLst/>
              </a:prstGeom>
            </p:spPr>
          </p:pic>
          <p:sp>
            <p:nvSpPr>
              <p:cNvPr id="7" name="Cloud"/>
              <p:cNvSpPr>
                <a:spLocks noChangeAspect="1" noEditPoints="1" noChangeArrowheads="1"/>
              </p:cNvSpPr>
              <p:nvPr/>
            </p:nvSpPr>
            <p:spPr bwMode="auto">
              <a:xfrm>
                <a:off x="1606201" y="1979785"/>
                <a:ext cx="1528877" cy="926704"/>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75000"/>
                </a:schemeClr>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pic>
            <p:nvPicPr>
              <p:cNvPr id="8" name="Picture 7"/>
              <p:cNvPicPr>
                <a:picLocks noChangeAspect="1"/>
              </p:cNvPicPr>
              <p:nvPr/>
            </p:nvPicPr>
            <p:blipFill>
              <a:blip r:embed="rId3" cstate="print"/>
              <a:stretch>
                <a:fillRect/>
              </a:stretch>
            </p:blipFill>
            <p:spPr>
              <a:xfrm>
                <a:off x="3854598" y="2041349"/>
                <a:ext cx="584990" cy="584990"/>
              </a:xfrm>
              <a:prstGeom prst="rect">
                <a:avLst/>
              </a:prstGeom>
            </p:spPr>
          </p:pic>
          <p:pic>
            <p:nvPicPr>
              <p:cNvPr id="9" name="Picture 8"/>
              <p:cNvPicPr>
                <a:picLocks noChangeAspect="1"/>
              </p:cNvPicPr>
              <p:nvPr/>
            </p:nvPicPr>
            <p:blipFill>
              <a:blip r:embed="rId3" cstate="print"/>
              <a:stretch>
                <a:fillRect/>
              </a:stretch>
            </p:blipFill>
            <p:spPr>
              <a:xfrm>
                <a:off x="3689522" y="2828770"/>
                <a:ext cx="584990" cy="584990"/>
              </a:xfrm>
              <a:prstGeom prst="rect">
                <a:avLst/>
              </a:prstGeom>
            </p:spPr>
          </p:pic>
          <p:sp>
            <p:nvSpPr>
              <p:cNvPr id="10" name="Can 9"/>
              <p:cNvSpPr/>
              <p:nvPr/>
            </p:nvSpPr>
            <p:spPr bwMode="auto">
              <a:xfrm rot="16200000">
                <a:off x="1197126" y="2096924"/>
                <a:ext cx="304266" cy="740811"/>
              </a:xfrm>
              <a:prstGeom prst="ca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grpSp>
        <p:grpSp>
          <p:nvGrpSpPr>
            <p:cNvPr id="35" name="Group 34"/>
            <p:cNvGrpSpPr/>
            <p:nvPr/>
          </p:nvGrpSpPr>
          <p:grpSpPr>
            <a:xfrm>
              <a:off x="1005892" y="1733080"/>
              <a:ext cx="2856741" cy="1283272"/>
              <a:chOff x="1005892" y="1733080"/>
              <a:chExt cx="2856741" cy="1283272"/>
            </a:xfrm>
          </p:grpSpPr>
          <p:sp>
            <p:nvSpPr>
              <p:cNvPr id="12" name="Freeform 11"/>
              <p:cNvSpPr/>
              <p:nvPr/>
            </p:nvSpPr>
            <p:spPr bwMode="auto">
              <a:xfrm>
                <a:off x="1018569" y="1733080"/>
                <a:ext cx="2725011" cy="668095"/>
              </a:xfrm>
              <a:custGeom>
                <a:avLst/>
                <a:gdLst>
                  <a:gd name="connsiteX0" fmla="*/ 0 w 2711783"/>
                  <a:gd name="connsiteY0" fmla="*/ 515955 h 522570"/>
                  <a:gd name="connsiteX1" fmla="*/ 621726 w 2711783"/>
                  <a:gd name="connsiteY1" fmla="*/ 515955 h 522570"/>
                  <a:gd name="connsiteX2" fmla="*/ 1150854 w 2711783"/>
                  <a:gd name="connsiteY2" fmla="*/ 476266 h 522570"/>
                  <a:gd name="connsiteX3" fmla="*/ 1851949 w 2711783"/>
                  <a:gd name="connsiteY3" fmla="*/ 317511 h 522570"/>
                  <a:gd name="connsiteX4" fmla="*/ 2447219 w 2711783"/>
                  <a:gd name="connsiteY4" fmla="*/ 119066 h 522570"/>
                  <a:gd name="connsiteX5" fmla="*/ 2711783 w 2711783"/>
                  <a:gd name="connsiteY5" fmla="*/ 0 h 522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1783" h="522570">
                    <a:moveTo>
                      <a:pt x="0" y="515955"/>
                    </a:moveTo>
                    <a:cubicBezTo>
                      <a:pt x="214958" y="519262"/>
                      <a:pt x="429917" y="522570"/>
                      <a:pt x="621726" y="515955"/>
                    </a:cubicBezTo>
                    <a:cubicBezTo>
                      <a:pt x="813535" y="509340"/>
                      <a:pt x="945817" y="509340"/>
                      <a:pt x="1150854" y="476266"/>
                    </a:cubicBezTo>
                    <a:cubicBezTo>
                      <a:pt x="1355891" y="443192"/>
                      <a:pt x="1635888" y="377044"/>
                      <a:pt x="1851949" y="317511"/>
                    </a:cubicBezTo>
                    <a:cubicBezTo>
                      <a:pt x="2068010" y="257978"/>
                      <a:pt x="2303913" y="171985"/>
                      <a:pt x="2447219" y="119066"/>
                    </a:cubicBezTo>
                    <a:cubicBezTo>
                      <a:pt x="2590525" y="66148"/>
                      <a:pt x="2711783" y="0"/>
                      <a:pt x="2711783" y="0"/>
                    </a:cubicBezTo>
                  </a:path>
                </a:pathLst>
              </a:custGeom>
              <a:noFill/>
              <a:ln w="12700" cap="flat" cmpd="sng" algn="ctr">
                <a:solidFill>
                  <a:schemeClr val="tx1"/>
                </a:solidFill>
                <a:prstDash val="solid"/>
                <a:round/>
                <a:headEnd type="none" w="sm" len="sm"/>
                <a:tailEnd type="arrow" w="med" len="med"/>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3" name="Freeform 12"/>
              <p:cNvSpPr/>
              <p:nvPr/>
            </p:nvSpPr>
            <p:spPr bwMode="auto">
              <a:xfrm>
                <a:off x="1012232" y="2315183"/>
                <a:ext cx="2850401" cy="145526"/>
              </a:xfrm>
              <a:custGeom>
                <a:avLst/>
                <a:gdLst>
                  <a:gd name="connsiteX0" fmla="*/ 0 w 2711783"/>
                  <a:gd name="connsiteY0" fmla="*/ 515955 h 522570"/>
                  <a:gd name="connsiteX1" fmla="*/ 621726 w 2711783"/>
                  <a:gd name="connsiteY1" fmla="*/ 515955 h 522570"/>
                  <a:gd name="connsiteX2" fmla="*/ 1150854 w 2711783"/>
                  <a:gd name="connsiteY2" fmla="*/ 476266 h 522570"/>
                  <a:gd name="connsiteX3" fmla="*/ 1851949 w 2711783"/>
                  <a:gd name="connsiteY3" fmla="*/ 317511 h 522570"/>
                  <a:gd name="connsiteX4" fmla="*/ 2447219 w 2711783"/>
                  <a:gd name="connsiteY4" fmla="*/ 119066 h 522570"/>
                  <a:gd name="connsiteX5" fmla="*/ 2711783 w 2711783"/>
                  <a:gd name="connsiteY5" fmla="*/ 0 h 522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1783" h="522570">
                    <a:moveTo>
                      <a:pt x="0" y="515955"/>
                    </a:moveTo>
                    <a:cubicBezTo>
                      <a:pt x="214958" y="519262"/>
                      <a:pt x="429917" y="522570"/>
                      <a:pt x="621726" y="515955"/>
                    </a:cubicBezTo>
                    <a:cubicBezTo>
                      <a:pt x="813535" y="509340"/>
                      <a:pt x="945817" y="509340"/>
                      <a:pt x="1150854" y="476266"/>
                    </a:cubicBezTo>
                    <a:cubicBezTo>
                      <a:pt x="1355891" y="443192"/>
                      <a:pt x="1635888" y="377044"/>
                      <a:pt x="1851949" y="317511"/>
                    </a:cubicBezTo>
                    <a:cubicBezTo>
                      <a:pt x="2068010" y="257978"/>
                      <a:pt x="2303913" y="171985"/>
                      <a:pt x="2447219" y="119066"/>
                    </a:cubicBezTo>
                    <a:cubicBezTo>
                      <a:pt x="2590525" y="66148"/>
                      <a:pt x="2711783" y="0"/>
                      <a:pt x="2711783" y="0"/>
                    </a:cubicBezTo>
                  </a:path>
                </a:pathLst>
              </a:custGeom>
              <a:noFill/>
              <a:ln w="12700" cap="flat" cmpd="sng" algn="ctr">
                <a:solidFill>
                  <a:schemeClr val="tx1"/>
                </a:solidFill>
                <a:prstDash val="solid"/>
                <a:round/>
                <a:headEnd type="none" w="sm" len="sm"/>
                <a:tailEnd type="arrow" w="med" len="med"/>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4" name="Freeform 13"/>
              <p:cNvSpPr/>
              <p:nvPr/>
            </p:nvSpPr>
            <p:spPr bwMode="auto">
              <a:xfrm flipV="1">
                <a:off x="1005892" y="2533990"/>
                <a:ext cx="2711783" cy="482362"/>
              </a:xfrm>
              <a:custGeom>
                <a:avLst/>
                <a:gdLst>
                  <a:gd name="connsiteX0" fmla="*/ 0 w 2711783"/>
                  <a:gd name="connsiteY0" fmla="*/ 515955 h 522570"/>
                  <a:gd name="connsiteX1" fmla="*/ 621726 w 2711783"/>
                  <a:gd name="connsiteY1" fmla="*/ 515955 h 522570"/>
                  <a:gd name="connsiteX2" fmla="*/ 1150854 w 2711783"/>
                  <a:gd name="connsiteY2" fmla="*/ 476266 h 522570"/>
                  <a:gd name="connsiteX3" fmla="*/ 1851949 w 2711783"/>
                  <a:gd name="connsiteY3" fmla="*/ 317511 h 522570"/>
                  <a:gd name="connsiteX4" fmla="*/ 2447219 w 2711783"/>
                  <a:gd name="connsiteY4" fmla="*/ 119066 h 522570"/>
                  <a:gd name="connsiteX5" fmla="*/ 2711783 w 2711783"/>
                  <a:gd name="connsiteY5" fmla="*/ 0 h 522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1783" h="522570">
                    <a:moveTo>
                      <a:pt x="0" y="515955"/>
                    </a:moveTo>
                    <a:cubicBezTo>
                      <a:pt x="214958" y="519262"/>
                      <a:pt x="429917" y="522570"/>
                      <a:pt x="621726" y="515955"/>
                    </a:cubicBezTo>
                    <a:cubicBezTo>
                      <a:pt x="813535" y="509340"/>
                      <a:pt x="945817" y="509340"/>
                      <a:pt x="1150854" y="476266"/>
                    </a:cubicBezTo>
                    <a:cubicBezTo>
                      <a:pt x="1355891" y="443192"/>
                      <a:pt x="1635888" y="377044"/>
                      <a:pt x="1851949" y="317511"/>
                    </a:cubicBezTo>
                    <a:cubicBezTo>
                      <a:pt x="2068010" y="257978"/>
                      <a:pt x="2303913" y="171985"/>
                      <a:pt x="2447219" y="119066"/>
                    </a:cubicBezTo>
                    <a:cubicBezTo>
                      <a:pt x="2590525" y="66148"/>
                      <a:pt x="2711783" y="0"/>
                      <a:pt x="2711783" y="0"/>
                    </a:cubicBezTo>
                  </a:path>
                </a:pathLst>
              </a:custGeom>
              <a:noFill/>
              <a:ln w="12700" cap="flat" cmpd="sng" algn="ctr">
                <a:solidFill>
                  <a:schemeClr val="tx1"/>
                </a:solidFill>
                <a:prstDash val="solid"/>
                <a:round/>
                <a:headEnd type="none" w="sm" len="sm"/>
                <a:tailEnd type="arrow" w="med" len="med"/>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grpSp>
        <p:sp>
          <p:nvSpPr>
            <p:cNvPr id="38" name="Text Box 47"/>
            <p:cNvSpPr txBox="1">
              <a:spLocks noChangeArrowheads="1"/>
            </p:cNvSpPr>
            <p:nvPr/>
          </p:nvSpPr>
          <p:spPr bwMode="auto">
            <a:xfrm>
              <a:off x="66458" y="2768443"/>
              <a:ext cx="1536700" cy="381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pPr algn="ctr" eaLnBrk="1" hangingPunct="1">
                <a:spcBef>
                  <a:spcPct val="0"/>
                </a:spcBef>
                <a:buClrTx/>
                <a:buSzTx/>
                <a:buFontTx/>
                <a:buNone/>
              </a:pPr>
              <a:r>
                <a:rPr lang="en-US" altLang="en-US" sz="1800" i="1" dirty="0"/>
                <a:t>file, size F</a:t>
              </a:r>
              <a:endParaRPr lang="en-US" altLang="en-US" sz="1800" i="1" baseline="-25000" dirty="0"/>
            </a:p>
          </p:txBody>
        </p:sp>
        <p:sp>
          <p:nvSpPr>
            <p:cNvPr id="39" name="Text Box 47"/>
            <p:cNvSpPr txBox="1">
              <a:spLocks noChangeArrowheads="1"/>
            </p:cNvSpPr>
            <p:nvPr/>
          </p:nvSpPr>
          <p:spPr bwMode="auto">
            <a:xfrm>
              <a:off x="4229807" y="1707483"/>
              <a:ext cx="542609" cy="381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pPr algn="ctr" eaLnBrk="1" hangingPunct="1">
                <a:spcBef>
                  <a:spcPct val="0"/>
                </a:spcBef>
                <a:buClrTx/>
                <a:buSzTx/>
                <a:buFontTx/>
                <a:buNone/>
              </a:pPr>
              <a:r>
                <a:rPr lang="en-US" altLang="en-US" sz="1800" dirty="0" smtClean="0"/>
                <a:t>1</a:t>
              </a:r>
              <a:endParaRPr lang="en-US" altLang="en-US" sz="1800" baseline="-25000" dirty="0"/>
            </a:p>
          </p:txBody>
        </p:sp>
        <p:sp>
          <p:nvSpPr>
            <p:cNvPr id="40" name="Text Box 47"/>
            <p:cNvSpPr txBox="1">
              <a:spLocks noChangeArrowheads="1"/>
            </p:cNvSpPr>
            <p:nvPr/>
          </p:nvSpPr>
          <p:spPr bwMode="auto">
            <a:xfrm>
              <a:off x="4338101" y="2286590"/>
              <a:ext cx="542609" cy="3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pPr algn="ctr" eaLnBrk="1" hangingPunct="1">
                <a:spcBef>
                  <a:spcPct val="0"/>
                </a:spcBef>
                <a:buClrTx/>
                <a:buSzTx/>
                <a:buFontTx/>
                <a:buNone/>
              </a:pPr>
              <a:r>
                <a:rPr lang="en-US" altLang="en-US" sz="1800" dirty="0"/>
                <a:t>2</a:t>
              </a:r>
              <a:endParaRPr lang="en-US" altLang="en-US" sz="1800" baseline="-25000" dirty="0"/>
            </a:p>
          </p:txBody>
        </p:sp>
        <p:sp>
          <p:nvSpPr>
            <p:cNvPr id="45" name="Text Box 47"/>
            <p:cNvSpPr txBox="1">
              <a:spLocks noChangeArrowheads="1"/>
            </p:cNvSpPr>
            <p:nvPr/>
          </p:nvSpPr>
          <p:spPr bwMode="auto">
            <a:xfrm>
              <a:off x="4175090" y="3062585"/>
              <a:ext cx="542609" cy="3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pPr algn="ctr" eaLnBrk="1" hangingPunct="1">
                <a:spcBef>
                  <a:spcPct val="0"/>
                </a:spcBef>
                <a:buClrTx/>
                <a:buSzTx/>
                <a:buFontTx/>
                <a:buNone/>
              </a:pPr>
              <a:r>
                <a:rPr lang="en-US" altLang="en-US" sz="1800" i="1" dirty="0" smtClean="0"/>
                <a:t>N</a:t>
              </a:r>
              <a:endParaRPr lang="en-US" altLang="en-US" sz="1800" i="1" baseline="-25000" dirty="0"/>
            </a:p>
          </p:txBody>
        </p:sp>
        <p:sp>
          <p:nvSpPr>
            <p:cNvPr id="46" name="Text Box 47"/>
            <p:cNvSpPr txBox="1">
              <a:spLocks noChangeArrowheads="1"/>
            </p:cNvSpPr>
            <p:nvPr/>
          </p:nvSpPr>
          <p:spPr bwMode="auto">
            <a:xfrm>
              <a:off x="1127659" y="1906714"/>
              <a:ext cx="542609" cy="3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pPr algn="ctr" eaLnBrk="1" hangingPunct="1">
                <a:spcBef>
                  <a:spcPct val="0"/>
                </a:spcBef>
                <a:buClrTx/>
                <a:buSzTx/>
                <a:buFontTx/>
                <a:buNone/>
              </a:pPr>
              <a:r>
                <a:rPr lang="en-US" altLang="en-US" sz="1800" i="1" dirty="0" err="1" smtClean="0"/>
                <a:t>u</a:t>
              </a:r>
              <a:r>
                <a:rPr lang="en-US" altLang="en-US" sz="1800" i="1" baseline="-25000" dirty="0" err="1" smtClean="0"/>
                <a:t>S</a:t>
              </a:r>
              <a:endParaRPr lang="en-US" altLang="en-US" sz="1800" i="1" baseline="-25000" dirty="0"/>
            </a:p>
          </p:txBody>
        </p:sp>
        <p:sp>
          <p:nvSpPr>
            <p:cNvPr id="47" name="Text Box 47"/>
            <p:cNvSpPr txBox="1">
              <a:spLocks noChangeArrowheads="1"/>
            </p:cNvSpPr>
            <p:nvPr/>
          </p:nvSpPr>
          <p:spPr bwMode="auto">
            <a:xfrm>
              <a:off x="3008651" y="1599909"/>
              <a:ext cx="542609" cy="3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pPr algn="ctr" eaLnBrk="1" hangingPunct="1">
                <a:spcBef>
                  <a:spcPct val="0"/>
                </a:spcBef>
                <a:buClrTx/>
                <a:buSzTx/>
                <a:buFontTx/>
                <a:buNone/>
              </a:pPr>
              <a:r>
                <a:rPr lang="en-US" altLang="en-US" sz="1800" i="1" dirty="0" err="1" smtClean="0"/>
                <a:t>d</a:t>
              </a:r>
              <a:r>
                <a:rPr lang="en-US" altLang="en-US" sz="1800" i="1" baseline="-25000" dirty="0" err="1" smtClean="0"/>
                <a:t>C</a:t>
              </a:r>
              <a:endParaRPr lang="en-US" altLang="en-US" sz="1800" i="1" baseline="-25000" dirty="0"/>
            </a:p>
          </p:txBody>
        </p:sp>
      </p:grpSp>
      <p:grpSp>
        <p:nvGrpSpPr>
          <p:cNvPr id="56" name="Group 55"/>
          <p:cNvGrpSpPr/>
          <p:nvPr/>
        </p:nvGrpSpPr>
        <p:grpSpPr>
          <a:xfrm>
            <a:off x="6776266" y="986545"/>
            <a:ext cx="3035804" cy="2264354"/>
            <a:chOff x="6137440" y="1287169"/>
            <a:chExt cx="3035804" cy="2264354"/>
          </a:xfrm>
        </p:grpSpPr>
        <p:grpSp>
          <p:nvGrpSpPr>
            <p:cNvPr id="37" name="Group 36"/>
            <p:cNvGrpSpPr/>
            <p:nvPr/>
          </p:nvGrpSpPr>
          <p:grpSpPr>
            <a:xfrm>
              <a:off x="6137440" y="1347777"/>
              <a:ext cx="3035804" cy="2203746"/>
              <a:chOff x="6136634" y="1207881"/>
              <a:chExt cx="3230737" cy="2345251"/>
            </a:xfrm>
          </p:grpSpPr>
          <p:sp>
            <p:nvSpPr>
              <p:cNvPr id="15" name="Cloud"/>
              <p:cNvSpPr>
                <a:spLocks noChangeAspect="1" noEditPoints="1" noChangeArrowheads="1"/>
              </p:cNvSpPr>
              <p:nvPr/>
            </p:nvSpPr>
            <p:spPr bwMode="auto">
              <a:xfrm>
                <a:off x="6877917" y="1986660"/>
                <a:ext cx="1528877" cy="1003234"/>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75000"/>
                </a:schemeClr>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grpSp>
            <p:nvGrpSpPr>
              <p:cNvPr id="44" name="Group 43"/>
              <p:cNvGrpSpPr/>
              <p:nvPr/>
            </p:nvGrpSpPr>
            <p:grpSpPr>
              <a:xfrm>
                <a:off x="6429128" y="1600784"/>
                <a:ext cx="2354398" cy="1508177"/>
                <a:chOff x="6429128" y="1600784"/>
                <a:chExt cx="2354398" cy="1508177"/>
              </a:xfrm>
            </p:grpSpPr>
            <p:sp>
              <p:nvSpPr>
                <p:cNvPr id="27" name="Freeform 26"/>
                <p:cNvSpPr/>
                <p:nvPr/>
              </p:nvSpPr>
              <p:spPr bwMode="auto">
                <a:xfrm flipV="1">
                  <a:off x="6594536" y="2579774"/>
                  <a:ext cx="694482" cy="529187"/>
                </a:xfrm>
                <a:custGeom>
                  <a:avLst/>
                  <a:gdLst>
                    <a:gd name="connsiteX0" fmla="*/ 0 w 694482"/>
                    <a:gd name="connsiteY0" fmla="*/ 436577 h 443192"/>
                    <a:gd name="connsiteX1" fmla="*/ 449759 w 694482"/>
                    <a:gd name="connsiteY1" fmla="*/ 436577 h 443192"/>
                    <a:gd name="connsiteX2" fmla="*/ 634954 w 694482"/>
                    <a:gd name="connsiteY2" fmla="*/ 396889 h 443192"/>
                    <a:gd name="connsiteX3" fmla="*/ 661411 w 694482"/>
                    <a:gd name="connsiteY3" fmla="*/ 238133 h 443192"/>
                    <a:gd name="connsiteX4" fmla="*/ 436531 w 694482"/>
                    <a:gd name="connsiteY4" fmla="*/ 0 h 4431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482" h="443192">
                      <a:moveTo>
                        <a:pt x="0" y="436577"/>
                      </a:moveTo>
                      <a:cubicBezTo>
                        <a:pt x="171966" y="439884"/>
                        <a:pt x="343933" y="443192"/>
                        <a:pt x="449759" y="436577"/>
                      </a:cubicBezTo>
                      <a:cubicBezTo>
                        <a:pt x="555585" y="429962"/>
                        <a:pt x="599679" y="429963"/>
                        <a:pt x="634954" y="396889"/>
                      </a:cubicBezTo>
                      <a:cubicBezTo>
                        <a:pt x="670229" y="363815"/>
                        <a:pt x="694482" y="304281"/>
                        <a:pt x="661411" y="238133"/>
                      </a:cubicBezTo>
                      <a:cubicBezTo>
                        <a:pt x="628340" y="171985"/>
                        <a:pt x="436531" y="0"/>
                        <a:pt x="436531" y="0"/>
                      </a:cubicBezTo>
                    </a:path>
                  </a:pathLst>
                </a:custGeom>
                <a:noFill/>
                <a:ln w="12700" cap="flat" cmpd="sng" algn="ctr">
                  <a:solidFill>
                    <a:schemeClr val="tx1"/>
                  </a:solidFill>
                  <a:prstDash val="solid"/>
                  <a:round/>
                  <a:headEnd type="none" w="sm" len="sm"/>
                  <a:tailEnd type="arrow" w="med" len="med"/>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4" name="Freeform 23"/>
                <p:cNvSpPr/>
                <p:nvPr/>
              </p:nvSpPr>
              <p:spPr bwMode="auto">
                <a:xfrm>
                  <a:off x="6600871" y="2370667"/>
                  <a:ext cx="2182655" cy="134493"/>
                </a:xfrm>
                <a:custGeom>
                  <a:avLst/>
                  <a:gdLst>
                    <a:gd name="connsiteX0" fmla="*/ 0 w 2711783"/>
                    <a:gd name="connsiteY0" fmla="*/ 515955 h 522570"/>
                    <a:gd name="connsiteX1" fmla="*/ 621726 w 2711783"/>
                    <a:gd name="connsiteY1" fmla="*/ 515955 h 522570"/>
                    <a:gd name="connsiteX2" fmla="*/ 1150854 w 2711783"/>
                    <a:gd name="connsiteY2" fmla="*/ 476266 h 522570"/>
                    <a:gd name="connsiteX3" fmla="*/ 1851949 w 2711783"/>
                    <a:gd name="connsiteY3" fmla="*/ 317511 h 522570"/>
                    <a:gd name="connsiteX4" fmla="*/ 2447219 w 2711783"/>
                    <a:gd name="connsiteY4" fmla="*/ 119066 h 522570"/>
                    <a:gd name="connsiteX5" fmla="*/ 2711783 w 2711783"/>
                    <a:gd name="connsiteY5" fmla="*/ 0 h 522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1783" h="522570">
                      <a:moveTo>
                        <a:pt x="0" y="515955"/>
                      </a:moveTo>
                      <a:cubicBezTo>
                        <a:pt x="214958" y="519262"/>
                        <a:pt x="429917" y="522570"/>
                        <a:pt x="621726" y="515955"/>
                      </a:cubicBezTo>
                      <a:cubicBezTo>
                        <a:pt x="813535" y="509340"/>
                        <a:pt x="945817" y="509340"/>
                        <a:pt x="1150854" y="476266"/>
                      </a:cubicBezTo>
                      <a:cubicBezTo>
                        <a:pt x="1355891" y="443192"/>
                        <a:pt x="1635888" y="377044"/>
                        <a:pt x="1851949" y="317511"/>
                      </a:cubicBezTo>
                      <a:cubicBezTo>
                        <a:pt x="2068010" y="257978"/>
                        <a:pt x="2303913" y="171985"/>
                        <a:pt x="2447219" y="119066"/>
                      </a:cubicBezTo>
                      <a:cubicBezTo>
                        <a:pt x="2590525" y="66148"/>
                        <a:pt x="2711783" y="0"/>
                        <a:pt x="2711783" y="0"/>
                      </a:cubicBezTo>
                    </a:path>
                  </a:pathLst>
                </a:custGeom>
                <a:noFill/>
                <a:ln w="12700" cap="flat" cmpd="sng" algn="ctr">
                  <a:solidFill>
                    <a:schemeClr val="tx1"/>
                  </a:solidFill>
                  <a:prstDash val="solid"/>
                  <a:round/>
                  <a:headEnd type="none" w="sm" len="sm"/>
                  <a:tailEnd type="arrow" w="med" len="med"/>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grpSp>
              <p:nvGrpSpPr>
                <p:cNvPr id="42" name="Group 41"/>
                <p:cNvGrpSpPr/>
                <p:nvPr/>
              </p:nvGrpSpPr>
              <p:grpSpPr>
                <a:xfrm>
                  <a:off x="6429128" y="1600784"/>
                  <a:ext cx="2142747" cy="1442026"/>
                  <a:chOff x="6429128" y="1600784"/>
                  <a:chExt cx="2142747" cy="1442026"/>
                </a:xfrm>
              </p:grpSpPr>
              <p:sp>
                <p:nvSpPr>
                  <p:cNvPr id="23" name="Freeform 22"/>
                  <p:cNvSpPr/>
                  <p:nvPr/>
                </p:nvSpPr>
                <p:spPr bwMode="auto">
                  <a:xfrm>
                    <a:off x="6561188" y="1600784"/>
                    <a:ext cx="1746124" cy="873153"/>
                  </a:xfrm>
                  <a:custGeom>
                    <a:avLst/>
                    <a:gdLst>
                      <a:gd name="connsiteX0" fmla="*/ 0 w 2711783"/>
                      <a:gd name="connsiteY0" fmla="*/ 515955 h 522570"/>
                      <a:gd name="connsiteX1" fmla="*/ 621726 w 2711783"/>
                      <a:gd name="connsiteY1" fmla="*/ 515955 h 522570"/>
                      <a:gd name="connsiteX2" fmla="*/ 1150854 w 2711783"/>
                      <a:gd name="connsiteY2" fmla="*/ 476266 h 522570"/>
                      <a:gd name="connsiteX3" fmla="*/ 1851949 w 2711783"/>
                      <a:gd name="connsiteY3" fmla="*/ 317511 h 522570"/>
                      <a:gd name="connsiteX4" fmla="*/ 2447219 w 2711783"/>
                      <a:gd name="connsiteY4" fmla="*/ 119066 h 522570"/>
                      <a:gd name="connsiteX5" fmla="*/ 2711783 w 2711783"/>
                      <a:gd name="connsiteY5" fmla="*/ 0 h 522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1783" h="522570">
                        <a:moveTo>
                          <a:pt x="0" y="515955"/>
                        </a:moveTo>
                        <a:cubicBezTo>
                          <a:pt x="214958" y="519262"/>
                          <a:pt x="429917" y="522570"/>
                          <a:pt x="621726" y="515955"/>
                        </a:cubicBezTo>
                        <a:cubicBezTo>
                          <a:pt x="813535" y="509340"/>
                          <a:pt x="945817" y="509340"/>
                          <a:pt x="1150854" y="476266"/>
                        </a:cubicBezTo>
                        <a:cubicBezTo>
                          <a:pt x="1355891" y="443192"/>
                          <a:pt x="1635888" y="377044"/>
                          <a:pt x="1851949" y="317511"/>
                        </a:cubicBezTo>
                        <a:cubicBezTo>
                          <a:pt x="2068010" y="257978"/>
                          <a:pt x="2303913" y="171985"/>
                          <a:pt x="2447219" y="119066"/>
                        </a:cubicBezTo>
                        <a:cubicBezTo>
                          <a:pt x="2590525" y="66148"/>
                          <a:pt x="2711783" y="0"/>
                          <a:pt x="2711783" y="0"/>
                        </a:cubicBezTo>
                      </a:path>
                    </a:pathLst>
                  </a:custGeom>
                  <a:noFill/>
                  <a:ln w="12700" cap="flat" cmpd="sng" algn="ctr">
                    <a:solidFill>
                      <a:schemeClr val="tx1"/>
                    </a:solidFill>
                    <a:prstDash val="solid"/>
                    <a:round/>
                    <a:headEnd type="none" w="sm" len="sm"/>
                    <a:tailEnd type="arrow" w="med" len="med"/>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5" name="Freeform 24"/>
                  <p:cNvSpPr/>
                  <p:nvPr/>
                </p:nvSpPr>
                <p:spPr bwMode="auto">
                  <a:xfrm flipV="1">
                    <a:off x="6615204" y="2540085"/>
                    <a:ext cx="1956671" cy="502725"/>
                  </a:xfrm>
                  <a:custGeom>
                    <a:avLst/>
                    <a:gdLst>
                      <a:gd name="connsiteX0" fmla="*/ 0 w 2711783"/>
                      <a:gd name="connsiteY0" fmla="*/ 515955 h 522570"/>
                      <a:gd name="connsiteX1" fmla="*/ 621726 w 2711783"/>
                      <a:gd name="connsiteY1" fmla="*/ 515955 h 522570"/>
                      <a:gd name="connsiteX2" fmla="*/ 1150854 w 2711783"/>
                      <a:gd name="connsiteY2" fmla="*/ 476266 h 522570"/>
                      <a:gd name="connsiteX3" fmla="*/ 1851949 w 2711783"/>
                      <a:gd name="connsiteY3" fmla="*/ 317511 h 522570"/>
                      <a:gd name="connsiteX4" fmla="*/ 2447219 w 2711783"/>
                      <a:gd name="connsiteY4" fmla="*/ 119066 h 522570"/>
                      <a:gd name="connsiteX5" fmla="*/ 2711783 w 2711783"/>
                      <a:gd name="connsiteY5" fmla="*/ 0 h 522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1783" h="522570">
                        <a:moveTo>
                          <a:pt x="0" y="515955"/>
                        </a:moveTo>
                        <a:cubicBezTo>
                          <a:pt x="214958" y="519262"/>
                          <a:pt x="429917" y="522570"/>
                          <a:pt x="621726" y="515955"/>
                        </a:cubicBezTo>
                        <a:cubicBezTo>
                          <a:pt x="813535" y="509340"/>
                          <a:pt x="945817" y="509340"/>
                          <a:pt x="1150854" y="476266"/>
                        </a:cubicBezTo>
                        <a:cubicBezTo>
                          <a:pt x="1355891" y="443192"/>
                          <a:pt x="1635888" y="377044"/>
                          <a:pt x="1851949" y="317511"/>
                        </a:cubicBezTo>
                        <a:cubicBezTo>
                          <a:pt x="2068010" y="257978"/>
                          <a:pt x="2303913" y="171985"/>
                          <a:pt x="2447219" y="119066"/>
                        </a:cubicBezTo>
                        <a:cubicBezTo>
                          <a:pt x="2590525" y="66148"/>
                          <a:pt x="2711783" y="0"/>
                          <a:pt x="2711783" y="0"/>
                        </a:cubicBezTo>
                      </a:path>
                    </a:pathLst>
                  </a:custGeom>
                  <a:noFill/>
                  <a:ln w="12700" cap="flat" cmpd="sng" algn="ctr">
                    <a:solidFill>
                      <a:schemeClr val="tx1"/>
                    </a:solidFill>
                    <a:prstDash val="solid"/>
                    <a:round/>
                    <a:headEnd type="none" w="sm" len="sm"/>
                    <a:tailEnd type="arrow" w="med" len="med"/>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6" name="Freeform 25"/>
                  <p:cNvSpPr/>
                  <p:nvPr/>
                </p:nvSpPr>
                <p:spPr bwMode="auto">
                  <a:xfrm>
                    <a:off x="6429128" y="2097933"/>
                    <a:ext cx="823356" cy="404081"/>
                  </a:xfrm>
                  <a:custGeom>
                    <a:avLst/>
                    <a:gdLst>
                      <a:gd name="connsiteX0" fmla="*/ 0 w 694482"/>
                      <a:gd name="connsiteY0" fmla="*/ 436577 h 443192"/>
                      <a:gd name="connsiteX1" fmla="*/ 449759 w 694482"/>
                      <a:gd name="connsiteY1" fmla="*/ 436577 h 443192"/>
                      <a:gd name="connsiteX2" fmla="*/ 634954 w 694482"/>
                      <a:gd name="connsiteY2" fmla="*/ 396889 h 443192"/>
                      <a:gd name="connsiteX3" fmla="*/ 661411 w 694482"/>
                      <a:gd name="connsiteY3" fmla="*/ 238133 h 443192"/>
                      <a:gd name="connsiteX4" fmla="*/ 436531 w 694482"/>
                      <a:gd name="connsiteY4" fmla="*/ 0 h 4431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482" h="443192">
                        <a:moveTo>
                          <a:pt x="0" y="436577"/>
                        </a:moveTo>
                        <a:cubicBezTo>
                          <a:pt x="171966" y="439884"/>
                          <a:pt x="343933" y="443192"/>
                          <a:pt x="449759" y="436577"/>
                        </a:cubicBezTo>
                        <a:cubicBezTo>
                          <a:pt x="555585" y="429962"/>
                          <a:pt x="599679" y="429963"/>
                          <a:pt x="634954" y="396889"/>
                        </a:cubicBezTo>
                        <a:cubicBezTo>
                          <a:pt x="670229" y="363815"/>
                          <a:pt x="694482" y="304281"/>
                          <a:pt x="661411" y="238133"/>
                        </a:cubicBezTo>
                        <a:cubicBezTo>
                          <a:pt x="628340" y="171985"/>
                          <a:pt x="436531" y="0"/>
                          <a:pt x="436531" y="0"/>
                        </a:cubicBezTo>
                      </a:path>
                    </a:pathLst>
                  </a:custGeom>
                  <a:noFill/>
                  <a:ln w="12700" cap="flat" cmpd="sng" algn="ctr">
                    <a:solidFill>
                      <a:schemeClr val="tx1"/>
                    </a:solidFill>
                    <a:prstDash val="solid"/>
                    <a:round/>
                    <a:headEnd type="none" w="sm" len="sm"/>
                    <a:tailEnd type="arrow" w="med" len="med"/>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grpSp>
          </p:grpSp>
          <p:grpSp>
            <p:nvGrpSpPr>
              <p:cNvPr id="43" name="Group 42"/>
              <p:cNvGrpSpPr/>
              <p:nvPr/>
            </p:nvGrpSpPr>
            <p:grpSpPr>
              <a:xfrm>
                <a:off x="6965564" y="1777999"/>
                <a:ext cx="2267721" cy="1370649"/>
                <a:chOff x="6965564" y="1777999"/>
                <a:chExt cx="2267721" cy="1370649"/>
              </a:xfrm>
            </p:grpSpPr>
            <p:sp>
              <p:nvSpPr>
                <p:cNvPr id="30" name="Freeform 29"/>
                <p:cNvSpPr/>
                <p:nvPr/>
              </p:nvSpPr>
              <p:spPr bwMode="auto">
                <a:xfrm flipH="1">
                  <a:off x="6965564" y="1953187"/>
                  <a:ext cx="1906025" cy="289490"/>
                </a:xfrm>
                <a:custGeom>
                  <a:avLst/>
                  <a:gdLst>
                    <a:gd name="connsiteX0" fmla="*/ 0 w 2711783"/>
                    <a:gd name="connsiteY0" fmla="*/ 515955 h 522570"/>
                    <a:gd name="connsiteX1" fmla="*/ 621726 w 2711783"/>
                    <a:gd name="connsiteY1" fmla="*/ 515955 h 522570"/>
                    <a:gd name="connsiteX2" fmla="*/ 1150854 w 2711783"/>
                    <a:gd name="connsiteY2" fmla="*/ 476266 h 522570"/>
                    <a:gd name="connsiteX3" fmla="*/ 1851949 w 2711783"/>
                    <a:gd name="connsiteY3" fmla="*/ 317511 h 522570"/>
                    <a:gd name="connsiteX4" fmla="*/ 2447219 w 2711783"/>
                    <a:gd name="connsiteY4" fmla="*/ 119066 h 522570"/>
                    <a:gd name="connsiteX5" fmla="*/ 2711783 w 2711783"/>
                    <a:gd name="connsiteY5" fmla="*/ 0 h 522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1783" h="522570">
                      <a:moveTo>
                        <a:pt x="0" y="515955"/>
                      </a:moveTo>
                      <a:cubicBezTo>
                        <a:pt x="214958" y="519262"/>
                        <a:pt x="429917" y="522570"/>
                        <a:pt x="621726" y="515955"/>
                      </a:cubicBezTo>
                      <a:cubicBezTo>
                        <a:pt x="813535" y="509340"/>
                        <a:pt x="945817" y="509340"/>
                        <a:pt x="1150854" y="476266"/>
                      </a:cubicBezTo>
                      <a:cubicBezTo>
                        <a:pt x="1355891" y="443192"/>
                        <a:pt x="1635888" y="377044"/>
                        <a:pt x="1851949" y="317511"/>
                      </a:cubicBezTo>
                      <a:cubicBezTo>
                        <a:pt x="2068010" y="257978"/>
                        <a:pt x="2303913" y="171985"/>
                        <a:pt x="2447219" y="119066"/>
                      </a:cubicBezTo>
                      <a:cubicBezTo>
                        <a:pt x="2590525" y="66148"/>
                        <a:pt x="2711783" y="0"/>
                        <a:pt x="2711783" y="0"/>
                      </a:cubicBezTo>
                    </a:path>
                  </a:pathLst>
                </a:custGeom>
                <a:noFill/>
                <a:ln w="12700" cap="flat" cmpd="sng" algn="ctr">
                  <a:solidFill>
                    <a:schemeClr val="tx1"/>
                  </a:solidFill>
                  <a:prstDash val="solid"/>
                  <a:round/>
                  <a:headEnd type="none" w="sm" len="sm"/>
                  <a:tailEnd type="arrow" w="med" len="med"/>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32" name="Freeform 31"/>
                <p:cNvSpPr/>
                <p:nvPr/>
              </p:nvSpPr>
              <p:spPr bwMode="auto">
                <a:xfrm flipH="1">
                  <a:off x="8153400" y="1777999"/>
                  <a:ext cx="643354" cy="397933"/>
                </a:xfrm>
                <a:custGeom>
                  <a:avLst/>
                  <a:gdLst>
                    <a:gd name="connsiteX0" fmla="*/ 0 w 694482"/>
                    <a:gd name="connsiteY0" fmla="*/ 436577 h 443192"/>
                    <a:gd name="connsiteX1" fmla="*/ 449759 w 694482"/>
                    <a:gd name="connsiteY1" fmla="*/ 436577 h 443192"/>
                    <a:gd name="connsiteX2" fmla="*/ 634954 w 694482"/>
                    <a:gd name="connsiteY2" fmla="*/ 396889 h 443192"/>
                    <a:gd name="connsiteX3" fmla="*/ 661411 w 694482"/>
                    <a:gd name="connsiteY3" fmla="*/ 238133 h 443192"/>
                    <a:gd name="connsiteX4" fmla="*/ 436531 w 694482"/>
                    <a:gd name="connsiteY4" fmla="*/ 0 h 4431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482" h="443192">
                      <a:moveTo>
                        <a:pt x="0" y="436577"/>
                      </a:moveTo>
                      <a:cubicBezTo>
                        <a:pt x="171966" y="439884"/>
                        <a:pt x="343933" y="443192"/>
                        <a:pt x="449759" y="436577"/>
                      </a:cubicBezTo>
                      <a:cubicBezTo>
                        <a:pt x="555585" y="429962"/>
                        <a:pt x="599679" y="429963"/>
                        <a:pt x="634954" y="396889"/>
                      </a:cubicBezTo>
                      <a:cubicBezTo>
                        <a:pt x="670229" y="363815"/>
                        <a:pt x="694482" y="304281"/>
                        <a:pt x="661411" y="238133"/>
                      </a:cubicBezTo>
                      <a:cubicBezTo>
                        <a:pt x="628340" y="171985"/>
                        <a:pt x="436531" y="0"/>
                        <a:pt x="436531" y="0"/>
                      </a:cubicBezTo>
                    </a:path>
                  </a:pathLst>
                </a:custGeom>
                <a:noFill/>
                <a:ln w="12700" cap="flat" cmpd="sng" algn="ctr">
                  <a:solidFill>
                    <a:schemeClr val="tx1"/>
                  </a:solidFill>
                  <a:prstDash val="solid"/>
                  <a:round/>
                  <a:headEnd type="none" w="sm" len="sm"/>
                  <a:tailEnd type="arrow" w="med" len="med"/>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33" name="Freeform 32"/>
                <p:cNvSpPr/>
                <p:nvPr/>
              </p:nvSpPr>
              <p:spPr bwMode="auto">
                <a:xfrm flipH="1" flipV="1">
                  <a:off x="8183442" y="2308824"/>
                  <a:ext cx="1049843" cy="575231"/>
                </a:xfrm>
                <a:custGeom>
                  <a:avLst/>
                  <a:gdLst>
                    <a:gd name="connsiteX0" fmla="*/ 0 w 694482"/>
                    <a:gd name="connsiteY0" fmla="*/ 436577 h 443192"/>
                    <a:gd name="connsiteX1" fmla="*/ 449759 w 694482"/>
                    <a:gd name="connsiteY1" fmla="*/ 436577 h 443192"/>
                    <a:gd name="connsiteX2" fmla="*/ 634954 w 694482"/>
                    <a:gd name="connsiteY2" fmla="*/ 396889 h 443192"/>
                    <a:gd name="connsiteX3" fmla="*/ 661411 w 694482"/>
                    <a:gd name="connsiteY3" fmla="*/ 238133 h 443192"/>
                    <a:gd name="connsiteX4" fmla="*/ 436531 w 694482"/>
                    <a:gd name="connsiteY4" fmla="*/ 0 h 4431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482" h="443192">
                      <a:moveTo>
                        <a:pt x="0" y="436577"/>
                      </a:moveTo>
                      <a:cubicBezTo>
                        <a:pt x="171966" y="439884"/>
                        <a:pt x="343933" y="443192"/>
                        <a:pt x="449759" y="436577"/>
                      </a:cubicBezTo>
                      <a:cubicBezTo>
                        <a:pt x="555585" y="429962"/>
                        <a:pt x="599679" y="429963"/>
                        <a:pt x="634954" y="396889"/>
                      </a:cubicBezTo>
                      <a:cubicBezTo>
                        <a:pt x="670229" y="363815"/>
                        <a:pt x="694482" y="304281"/>
                        <a:pt x="661411" y="238133"/>
                      </a:cubicBezTo>
                      <a:cubicBezTo>
                        <a:pt x="628340" y="171985"/>
                        <a:pt x="436531" y="0"/>
                        <a:pt x="436531" y="0"/>
                      </a:cubicBezTo>
                    </a:path>
                  </a:pathLst>
                </a:custGeom>
                <a:noFill/>
                <a:ln w="12700" cap="flat" cmpd="sng" algn="ctr">
                  <a:solidFill>
                    <a:schemeClr val="tx1"/>
                  </a:solidFill>
                  <a:prstDash val="solid"/>
                  <a:round/>
                  <a:headEnd type="none" w="sm" len="sm"/>
                  <a:tailEnd type="arrow" w="med" len="med"/>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31" name="Freeform 30"/>
                <p:cNvSpPr/>
                <p:nvPr/>
              </p:nvSpPr>
              <p:spPr bwMode="auto">
                <a:xfrm flipH="1" flipV="1">
                  <a:off x="7156456" y="2269135"/>
                  <a:ext cx="1700799" cy="879513"/>
                </a:xfrm>
                <a:custGeom>
                  <a:avLst/>
                  <a:gdLst>
                    <a:gd name="connsiteX0" fmla="*/ 0 w 2711783"/>
                    <a:gd name="connsiteY0" fmla="*/ 515955 h 522570"/>
                    <a:gd name="connsiteX1" fmla="*/ 621726 w 2711783"/>
                    <a:gd name="connsiteY1" fmla="*/ 515955 h 522570"/>
                    <a:gd name="connsiteX2" fmla="*/ 1150854 w 2711783"/>
                    <a:gd name="connsiteY2" fmla="*/ 476266 h 522570"/>
                    <a:gd name="connsiteX3" fmla="*/ 1851949 w 2711783"/>
                    <a:gd name="connsiteY3" fmla="*/ 317511 h 522570"/>
                    <a:gd name="connsiteX4" fmla="*/ 2447219 w 2711783"/>
                    <a:gd name="connsiteY4" fmla="*/ 119066 h 522570"/>
                    <a:gd name="connsiteX5" fmla="*/ 2711783 w 2711783"/>
                    <a:gd name="connsiteY5" fmla="*/ 0 h 522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1783" h="522570">
                      <a:moveTo>
                        <a:pt x="0" y="515955"/>
                      </a:moveTo>
                      <a:cubicBezTo>
                        <a:pt x="214958" y="519262"/>
                        <a:pt x="429917" y="522570"/>
                        <a:pt x="621726" y="515955"/>
                      </a:cubicBezTo>
                      <a:cubicBezTo>
                        <a:pt x="813535" y="509340"/>
                        <a:pt x="945817" y="509340"/>
                        <a:pt x="1150854" y="476266"/>
                      </a:cubicBezTo>
                      <a:cubicBezTo>
                        <a:pt x="1355891" y="443192"/>
                        <a:pt x="1635888" y="377044"/>
                        <a:pt x="1851949" y="317511"/>
                      </a:cubicBezTo>
                      <a:cubicBezTo>
                        <a:pt x="2068010" y="257978"/>
                        <a:pt x="2303913" y="171985"/>
                        <a:pt x="2447219" y="119066"/>
                      </a:cubicBezTo>
                      <a:cubicBezTo>
                        <a:pt x="2590525" y="66148"/>
                        <a:pt x="2711783" y="0"/>
                        <a:pt x="2711783" y="0"/>
                      </a:cubicBezTo>
                    </a:path>
                  </a:pathLst>
                </a:custGeom>
                <a:noFill/>
                <a:ln w="12700" cap="flat" cmpd="sng" algn="ctr">
                  <a:solidFill>
                    <a:schemeClr val="tx1"/>
                  </a:solidFill>
                  <a:prstDash val="solid"/>
                  <a:round/>
                  <a:headEnd type="none" w="sm" len="sm"/>
                  <a:tailEnd type="arrow" w="med" len="med"/>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grpSp>
          <p:grpSp>
            <p:nvGrpSpPr>
              <p:cNvPr id="41" name="Group 40"/>
              <p:cNvGrpSpPr/>
              <p:nvPr/>
            </p:nvGrpSpPr>
            <p:grpSpPr>
              <a:xfrm>
                <a:off x="6136634" y="1207881"/>
                <a:ext cx="3230737" cy="2345251"/>
                <a:chOff x="6136634" y="1207881"/>
                <a:chExt cx="3230737" cy="2345251"/>
              </a:xfrm>
            </p:grpSpPr>
            <p:pic>
              <p:nvPicPr>
                <p:cNvPr id="16" name="Picture 15"/>
                <p:cNvPicPr>
                  <a:picLocks noChangeAspect="1"/>
                </p:cNvPicPr>
                <p:nvPr/>
              </p:nvPicPr>
              <p:blipFill>
                <a:blip r:embed="rId5" cstate="print"/>
                <a:stretch>
                  <a:fillRect/>
                </a:stretch>
              </p:blipFill>
              <p:spPr>
                <a:xfrm>
                  <a:off x="8140538" y="1207881"/>
                  <a:ext cx="584990" cy="584990"/>
                </a:xfrm>
                <a:prstGeom prst="rect">
                  <a:avLst/>
                </a:prstGeom>
              </p:spPr>
            </p:pic>
            <p:pic>
              <p:nvPicPr>
                <p:cNvPr id="18" name="Picture 17"/>
                <p:cNvPicPr>
                  <a:picLocks noChangeAspect="1"/>
                </p:cNvPicPr>
                <p:nvPr/>
              </p:nvPicPr>
              <p:blipFill>
                <a:blip r:embed="rId5" cstate="print"/>
                <a:stretch>
                  <a:fillRect/>
                </a:stretch>
              </p:blipFill>
              <p:spPr>
                <a:xfrm>
                  <a:off x="8617305" y="2848873"/>
                  <a:ext cx="584990" cy="584990"/>
                </a:xfrm>
                <a:prstGeom prst="rect">
                  <a:avLst/>
                </a:prstGeom>
              </p:spPr>
            </p:pic>
            <p:pic>
              <p:nvPicPr>
                <p:cNvPr id="19" name="Picture 18"/>
                <p:cNvPicPr>
                  <a:picLocks noChangeAspect="1"/>
                </p:cNvPicPr>
                <p:nvPr/>
              </p:nvPicPr>
              <p:blipFill>
                <a:blip r:embed="rId5" cstate="print"/>
                <a:stretch>
                  <a:fillRect/>
                </a:stretch>
              </p:blipFill>
              <p:spPr>
                <a:xfrm>
                  <a:off x="6380576" y="1699592"/>
                  <a:ext cx="584990" cy="584990"/>
                </a:xfrm>
                <a:prstGeom prst="rect">
                  <a:avLst/>
                </a:prstGeom>
                <a:noFill/>
              </p:spPr>
            </p:pic>
            <p:pic>
              <p:nvPicPr>
                <p:cNvPr id="21" name="Picture 20"/>
                <p:cNvPicPr>
                  <a:picLocks noChangeAspect="1"/>
                </p:cNvPicPr>
                <p:nvPr/>
              </p:nvPicPr>
              <p:blipFill>
                <a:blip r:embed="rId5" cstate="print"/>
                <a:stretch>
                  <a:fillRect/>
                </a:stretch>
              </p:blipFill>
              <p:spPr>
                <a:xfrm>
                  <a:off x="6567037" y="2968143"/>
                  <a:ext cx="584990" cy="584989"/>
                </a:xfrm>
                <a:prstGeom prst="rect">
                  <a:avLst/>
                </a:prstGeom>
              </p:spPr>
            </p:pic>
            <p:pic>
              <p:nvPicPr>
                <p:cNvPr id="20" name="Picture 19"/>
                <p:cNvPicPr>
                  <a:picLocks noChangeAspect="1"/>
                </p:cNvPicPr>
                <p:nvPr/>
              </p:nvPicPr>
              <p:blipFill>
                <a:blip r:embed="rId5" cstate="print"/>
                <a:stretch>
                  <a:fillRect/>
                </a:stretch>
              </p:blipFill>
              <p:spPr>
                <a:xfrm>
                  <a:off x="6136634" y="2380270"/>
                  <a:ext cx="584990" cy="584990"/>
                </a:xfrm>
                <a:prstGeom prst="rect">
                  <a:avLst/>
                </a:prstGeom>
              </p:spPr>
            </p:pic>
            <p:pic>
              <p:nvPicPr>
                <p:cNvPr id="17" name="Picture 16"/>
                <p:cNvPicPr>
                  <a:picLocks noChangeAspect="1"/>
                </p:cNvPicPr>
                <p:nvPr/>
              </p:nvPicPr>
              <p:blipFill>
                <a:blip r:embed="rId5" cstate="print"/>
                <a:stretch>
                  <a:fillRect/>
                </a:stretch>
              </p:blipFill>
              <p:spPr>
                <a:xfrm>
                  <a:off x="8782381" y="1968847"/>
                  <a:ext cx="584990" cy="584990"/>
                </a:xfrm>
                <a:prstGeom prst="rect">
                  <a:avLst/>
                </a:prstGeom>
              </p:spPr>
            </p:pic>
          </p:grpSp>
        </p:grpSp>
        <p:pic>
          <p:nvPicPr>
            <p:cNvPr id="48" name="Picture 47"/>
            <p:cNvPicPr>
              <a:picLocks noChangeAspect="1"/>
            </p:cNvPicPr>
            <p:nvPr/>
          </p:nvPicPr>
          <p:blipFill>
            <a:blip r:embed="rId6" cstate="print"/>
            <a:stretch>
              <a:fillRect/>
            </a:stretch>
          </p:blipFill>
          <p:spPr>
            <a:xfrm>
              <a:off x="7090065" y="1287169"/>
              <a:ext cx="647619" cy="647619"/>
            </a:xfrm>
            <a:prstGeom prst="rect">
              <a:avLst/>
            </a:prstGeom>
          </p:spPr>
        </p:pic>
        <p:sp>
          <p:nvSpPr>
            <p:cNvPr id="51" name="Can 50"/>
            <p:cNvSpPr>
              <a:spLocks noChangeAspect="1"/>
            </p:cNvSpPr>
            <p:nvPr/>
          </p:nvSpPr>
          <p:spPr bwMode="auto">
            <a:xfrm rot="9900000">
              <a:off x="7302935" y="1790373"/>
              <a:ext cx="228199" cy="555608"/>
            </a:xfrm>
            <a:prstGeom prst="ca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8" name="Freeform 27"/>
            <p:cNvSpPr/>
            <p:nvPr/>
          </p:nvSpPr>
          <p:spPr bwMode="auto">
            <a:xfrm>
              <a:off x="6613743" y="1841326"/>
              <a:ext cx="880774" cy="839244"/>
            </a:xfrm>
            <a:custGeom>
              <a:avLst/>
              <a:gdLst>
                <a:gd name="connsiteX0" fmla="*/ 676405 w 880774"/>
                <a:gd name="connsiteY0" fmla="*/ 0 h 839244"/>
                <a:gd name="connsiteX1" fmla="*/ 839243 w 880774"/>
                <a:gd name="connsiteY1" fmla="*/ 551145 h 839244"/>
                <a:gd name="connsiteX2" fmla="*/ 0 w 880774"/>
                <a:gd name="connsiteY2" fmla="*/ 839244 h 839244"/>
              </a:gdLst>
              <a:ahLst/>
              <a:cxnLst>
                <a:cxn ang="0">
                  <a:pos x="connsiteX0" y="connsiteY0"/>
                </a:cxn>
                <a:cxn ang="0">
                  <a:pos x="connsiteX1" y="connsiteY1"/>
                </a:cxn>
                <a:cxn ang="0">
                  <a:pos x="connsiteX2" y="connsiteY2"/>
                </a:cxn>
              </a:cxnLst>
              <a:rect l="l" t="t" r="r" b="b"/>
              <a:pathLst>
                <a:path w="880774" h="839244">
                  <a:moveTo>
                    <a:pt x="676405" y="0"/>
                  </a:moveTo>
                  <a:cubicBezTo>
                    <a:pt x="814191" y="205635"/>
                    <a:pt x="951977" y="411271"/>
                    <a:pt x="839243" y="551145"/>
                  </a:cubicBezTo>
                  <a:cubicBezTo>
                    <a:pt x="726509" y="691019"/>
                    <a:pt x="363254" y="765131"/>
                    <a:pt x="0" y="839244"/>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9" name="Freeform 28"/>
            <p:cNvSpPr/>
            <p:nvPr/>
          </p:nvSpPr>
          <p:spPr bwMode="auto">
            <a:xfrm>
              <a:off x="7379355" y="1803748"/>
              <a:ext cx="1213500" cy="551767"/>
            </a:xfrm>
            <a:custGeom>
              <a:avLst/>
              <a:gdLst>
                <a:gd name="connsiteX0" fmla="*/ 11001 w 1213500"/>
                <a:gd name="connsiteY0" fmla="*/ 0 h 551767"/>
                <a:gd name="connsiteX1" fmla="*/ 173840 w 1213500"/>
                <a:gd name="connsiteY1" fmla="*/ 463463 h 551767"/>
                <a:gd name="connsiteX2" fmla="*/ 1213500 w 1213500"/>
                <a:gd name="connsiteY2" fmla="*/ 551145 h 551767"/>
              </a:gdLst>
              <a:ahLst/>
              <a:cxnLst>
                <a:cxn ang="0">
                  <a:pos x="connsiteX0" y="connsiteY0"/>
                </a:cxn>
                <a:cxn ang="0">
                  <a:pos x="connsiteX1" y="connsiteY1"/>
                </a:cxn>
                <a:cxn ang="0">
                  <a:pos x="connsiteX2" y="connsiteY2"/>
                </a:cxn>
              </a:cxnLst>
              <a:rect l="l" t="t" r="r" b="b"/>
              <a:pathLst>
                <a:path w="1213500" h="551767">
                  <a:moveTo>
                    <a:pt x="11001" y="0"/>
                  </a:moveTo>
                  <a:cubicBezTo>
                    <a:pt x="-7788" y="185803"/>
                    <a:pt x="-26576" y="371606"/>
                    <a:pt x="173840" y="463463"/>
                  </a:cubicBezTo>
                  <a:cubicBezTo>
                    <a:pt x="374256" y="555320"/>
                    <a:pt x="793878" y="553232"/>
                    <a:pt x="1213500" y="55114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34" name="Freeform 33"/>
            <p:cNvSpPr/>
            <p:nvPr/>
          </p:nvSpPr>
          <p:spPr bwMode="auto">
            <a:xfrm>
              <a:off x="7340252" y="1853852"/>
              <a:ext cx="1077238" cy="1127343"/>
            </a:xfrm>
            <a:custGeom>
              <a:avLst/>
              <a:gdLst>
                <a:gd name="connsiteX0" fmla="*/ 0 w 1077238"/>
                <a:gd name="connsiteY0" fmla="*/ 0 h 1127343"/>
                <a:gd name="connsiteX1" fmla="*/ 275573 w 1077238"/>
                <a:gd name="connsiteY1" fmla="*/ 651353 h 1127343"/>
                <a:gd name="connsiteX2" fmla="*/ 1077238 w 1077238"/>
                <a:gd name="connsiteY2" fmla="*/ 1127343 h 1127343"/>
              </a:gdLst>
              <a:ahLst/>
              <a:cxnLst>
                <a:cxn ang="0">
                  <a:pos x="connsiteX0" y="connsiteY0"/>
                </a:cxn>
                <a:cxn ang="0">
                  <a:pos x="connsiteX1" y="connsiteY1"/>
                </a:cxn>
                <a:cxn ang="0">
                  <a:pos x="connsiteX2" y="connsiteY2"/>
                </a:cxn>
              </a:cxnLst>
              <a:rect l="l" t="t" r="r" b="b"/>
              <a:pathLst>
                <a:path w="1077238" h="1127343">
                  <a:moveTo>
                    <a:pt x="0" y="0"/>
                  </a:moveTo>
                  <a:cubicBezTo>
                    <a:pt x="48016" y="231731"/>
                    <a:pt x="96033" y="463463"/>
                    <a:pt x="275573" y="651353"/>
                  </a:cubicBezTo>
                  <a:cubicBezTo>
                    <a:pt x="455113" y="839244"/>
                    <a:pt x="766175" y="983293"/>
                    <a:pt x="1077238" y="1127343"/>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52" name="Freeform 51"/>
            <p:cNvSpPr/>
            <p:nvPr/>
          </p:nvSpPr>
          <p:spPr bwMode="auto">
            <a:xfrm>
              <a:off x="7064679" y="1853852"/>
              <a:ext cx="384265" cy="1265129"/>
            </a:xfrm>
            <a:custGeom>
              <a:avLst/>
              <a:gdLst>
                <a:gd name="connsiteX0" fmla="*/ 225469 w 384265"/>
                <a:gd name="connsiteY0" fmla="*/ 0 h 1265129"/>
                <a:gd name="connsiteX1" fmla="*/ 375781 w 384265"/>
                <a:gd name="connsiteY1" fmla="*/ 501041 h 1265129"/>
                <a:gd name="connsiteX2" fmla="*/ 0 w 384265"/>
                <a:gd name="connsiteY2" fmla="*/ 1265129 h 1265129"/>
              </a:gdLst>
              <a:ahLst/>
              <a:cxnLst>
                <a:cxn ang="0">
                  <a:pos x="connsiteX0" y="connsiteY0"/>
                </a:cxn>
                <a:cxn ang="0">
                  <a:pos x="connsiteX1" y="connsiteY1"/>
                </a:cxn>
                <a:cxn ang="0">
                  <a:pos x="connsiteX2" y="connsiteY2"/>
                </a:cxn>
              </a:cxnLst>
              <a:rect l="l" t="t" r="r" b="b"/>
              <a:pathLst>
                <a:path w="384265" h="1265129">
                  <a:moveTo>
                    <a:pt x="225469" y="0"/>
                  </a:moveTo>
                  <a:cubicBezTo>
                    <a:pt x="319414" y="145093"/>
                    <a:pt x="413359" y="290186"/>
                    <a:pt x="375781" y="501041"/>
                  </a:cubicBezTo>
                  <a:cubicBezTo>
                    <a:pt x="338203" y="711896"/>
                    <a:pt x="169101" y="988512"/>
                    <a:pt x="0" y="1265129"/>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53" name="Text Box 47"/>
            <p:cNvSpPr txBox="1">
              <a:spLocks noChangeArrowheads="1"/>
            </p:cNvSpPr>
            <p:nvPr/>
          </p:nvSpPr>
          <p:spPr bwMode="auto">
            <a:xfrm>
              <a:off x="7405918" y="1702838"/>
              <a:ext cx="542609" cy="3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pPr algn="ctr" eaLnBrk="1" hangingPunct="1">
                <a:spcBef>
                  <a:spcPct val="0"/>
                </a:spcBef>
                <a:buClrTx/>
                <a:buSzTx/>
                <a:buFontTx/>
                <a:buNone/>
              </a:pPr>
              <a:r>
                <a:rPr lang="en-US" altLang="en-US" sz="1800" i="1" dirty="0" err="1" smtClean="0"/>
                <a:t>u</a:t>
              </a:r>
              <a:r>
                <a:rPr lang="en-US" altLang="en-US" sz="1800" i="1" baseline="-25000" dirty="0" err="1" smtClean="0"/>
                <a:t>S</a:t>
              </a:r>
              <a:endParaRPr lang="en-US" altLang="en-US" sz="1800" i="1" baseline="-25000" dirty="0"/>
            </a:p>
          </p:txBody>
        </p:sp>
        <p:sp>
          <p:nvSpPr>
            <p:cNvPr id="54" name="Text Box 47"/>
            <p:cNvSpPr txBox="1">
              <a:spLocks noChangeArrowheads="1"/>
            </p:cNvSpPr>
            <p:nvPr/>
          </p:nvSpPr>
          <p:spPr bwMode="auto">
            <a:xfrm>
              <a:off x="7039853" y="2986530"/>
              <a:ext cx="542609" cy="3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pPr algn="ctr" eaLnBrk="1" hangingPunct="1">
                <a:spcBef>
                  <a:spcPct val="0"/>
                </a:spcBef>
                <a:buClrTx/>
                <a:buSzTx/>
                <a:buFontTx/>
                <a:buNone/>
              </a:pPr>
              <a:r>
                <a:rPr lang="en-US" altLang="en-US" sz="1800" i="1" dirty="0" err="1" smtClean="0"/>
                <a:t>d</a:t>
              </a:r>
              <a:r>
                <a:rPr lang="en-US" altLang="en-US" sz="1800" i="1" baseline="-25000" dirty="0" err="1" smtClean="0"/>
                <a:t>P</a:t>
              </a:r>
              <a:endParaRPr lang="en-US" altLang="en-US" sz="1800" i="1" baseline="-25000" dirty="0"/>
            </a:p>
          </p:txBody>
        </p:sp>
        <p:sp>
          <p:nvSpPr>
            <p:cNvPr id="55" name="Text Box 47"/>
            <p:cNvSpPr txBox="1">
              <a:spLocks noChangeArrowheads="1"/>
            </p:cNvSpPr>
            <p:nvPr/>
          </p:nvSpPr>
          <p:spPr bwMode="auto">
            <a:xfrm>
              <a:off x="6651802" y="2742655"/>
              <a:ext cx="542609" cy="3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2000">
                  <a:solidFill>
                    <a:schemeClr val="tx1"/>
                  </a:solidFill>
                  <a:latin typeface="Arial" pitchFamily="34" charset="0"/>
                  <a:ea typeface="ＭＳ Ｐゴシック" pitchFamily="34" charset="-128"/>
                </a:defRPr>
              </a:lvl1pPr>
              <a:lvl2pPr marL="742950" indent="-285750">
                <a:defRPr sz="2000">
                  <a:solidFill>
                    <a:schemeClr val="tx1"/>
                  </a:solidFill>
                  <a:latin typeface="Arial" pitchFamily="34" charset="0"/>
                  <a:ea typeface="ＭＳ Ｐゴシック" pitchFamily="34" charset="-128"/>
                </a:defRPr>
              </a:lvl2pPr>
              <a:lvl3pPr marL="1143000" indent="-228600">
                <a:defRPr sz="2000">
                  <a:solidFill>
                    <a:schemeClr val="tx1"/>
                  </a:solidFill>
                  <a:latin typeface="Arial" pitchFamily="34" charset="0"/>
                  <a:ea typeface="ＭＳ Ｐゴシック" pitchFamily="34" charset="-128"/>
                </a:defRPr>
              </a:lvl3pPr>
              <a:lvl4pPr marL="1600200" indent="-228600">
                <a:defRPr sz="2000">
                  <a:solidFill>
                    <a:schemeClr val="tx1"/>
                  </a:solidFill>
                  <a:latin typeface="Arial" pitchFamily="34" charset="0"/>
                  <a:ea typeface="ＭＳ Ｐゴシック" pitchFamily="34" charset="-128"/>
                </a:defRPr>
              </a:lvl4pPr>
              <a:lvl5pPr marL="2057400" indent="-228600">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accent2"/>
                </a:buClr>
                <a:buSzPct val="85000"/>
                <a:buFont typeface="ZapfDingbats" pitchFamily="82" charset="2"/>
                <a:defRPr sz="2000">
                  <a:solidFill>
                    <a:schemeClr val="tx1"/>
                  </a:solidFill>
                  <a:latin typeface="Arial" pitchFamily="34" charset="0"/>
                  <a:ea typeface="ＭＳ Ｐゴシック" pitchFamily="34" charset="-128"/>
                </a:defRPr>
              </a:lvl9pPr>
            </a:lstStyle>
            <a:p>
              <a:pPr algn="ctr" eaLnBrk="1" hangingPunct="1">
                <a:spcBef>
                  <a:spcPct val="0"/>
                </a:spcBef>
                <a:buClrTx/>
                <a:buSzTx/>
                <a:buFontTx/>
                <a:buNone/>
              </a:pPr>
              <a:r>
                <a:rPr lang="en-US" altLang="en-US" sz="1800" i="1" dirty="0" err="1" smtClean="0"/>
                <a:t>u</a:t>
              </a:r>
              <a:r>
                <a:rPr lang="en-US" altLang="en-US" sz="1800" i="1" baseline="-25000" dirty="0" err="1" smtClean="0"/>
                <a:t>P</a:t>
              </a:r>
              <a:endParaRPr lang="en-US" altLang="en-US" sz="1800" i="1" baseline="-25000" dirty="0"/>
            </a:p>
          </p:txBody>
        </p:sp>
      </p:grpSp>
      <p:sp>
        <p:nvSpPr>
          <p:cNvPr id="4" name="Content Placeholder 2"/>
          <p:cNvSpPr txBox="1">
            <a:spLocks/>
          </p:cNvSpPr>
          <p:nvPr/>
        </p:nvSpPr>
        <p:spPr bwMode="auto">
          <a:xfrm>
            <a:off x="4507196" y="3083422"/>
            <a:ext cx="5551204" cy="4688978"/>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Char char="n"/>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ＭＳ Ｐゴシック" charset="-128"/>
              </a:rPr>
              <a:t>Peer-to-peer case</a:t>
            </a:r>
          </a:p>
          <a:p>
            <a:pPr marL="762000" marR="0" lvl="1" indent="-250825" algn="l" defTabSz="1019175" rtl="0" eaLnBrk="0" fontAlgn="base" latinLnBrk="0" hangingPunct="0">
              <a:lnSpc>
                <a:spcPct val="100000"/>
              </a:lnSpc>
              <a:spcBef>
                <a:spcPct val="20000"/>
              </a:spcBef>
              <a:spcAft>
                <a:spcPct val="0"/>
              </a:spcAft>
              <a:buClr>
                <a:srgbClr val="006600"/>
              </a:buClr>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rPr>
              <a:t>1 initial copy</a:t>
            </a:r>
            <a:r>
              <a:rPr kumimoji="0" lang="en-US" sz="2000" b="0" i="0" u="none" strike="noStrike" kern="0" cap="none" spc="0" normalizeH="0" noProof="0" dirty="0" smtClean="0">
                <a:ln>
                  <a:noFill/>
                </a:ln>
                <a:solidFill>
                  <a:schemeClr val="tx1"/>
                </a:solidFill>
                <a:effectLst/>
                <a:uLnTx/>
                <a:uFillTx/>
                <a:latin typeface="+mn-lt"/>
                <a:ea typeface="+mn-ea"/>
              </a:rPr>
              <a:t> from server </a:t>
            </a:r>
            <a:r>
              <a:rPr kumimoji="0" lang="en-US" sz="2000" b="0" i="1" u="none" strike="noStrike" kern="0" cap="none" spc="0" normalizeH="0" noProof="0" dirty="0" smtClean="0">
                <a:ln>
                  <a:noFill/>
                </a:ln>
                <a:solidFill>
                  <a:schemeClr val="tx1"/>
                </a:solidFill>
                <a:effectLst/>
                <a:uLnTx/>
                <a:uFillTx/>
                <a:latin typeface="+mn-lt"/>
                <a:ea typeface="+mn-ea"/>
              </a:rPr>
              <a:t>F/</a:t>
            </a:r>
            <a:r>
              <a:rPr kumimoji="0" lang="en-US" sz="2000" b="0" i="1" u="none" strike="noStrike" kern="0" cap="none" spc="0" normalizeH="0" noProof="0" dirty="0" err="1" smtClean="0">
                <a:ln>
                  <a:noFill/>
                </a:ln>
                <a:solidFill>
                  <a:schemeClr val="tx1"/>
                </a:solidFill>
                <a:effectLst/>
                <a:uLnTx/>
                <a:uFillTx/>
                <a:latin typeface="+mn-lt"/>
                <a:ea typeface="+mn-ea"/>
              </a:rPr>
              <a:t>u</a:t>
            </a:r>
            <a:r>
              <a:rPr kumimoji="0" lang="en-US" sz="2000" b="0" i="1" u="none" strike="noStrike" kern="0" cap="none" spc="0" normalizeH="0" baseline="-25000" noProof="0" dirty="0" err="1" smtClean="0">
                <a:ln>
                  <a:noFill/>
                </a:ln>
                <a:solidFill>
                  <a:schemeClr val="tx1"/>
                </a:solidFill>
                <a:effectLst/>
                <a:uLnTx/>
                <a:uFillTx/>
                <a:latin typeface="+mn-lt"/>
                <a:ea typeface="+mn-ea"/>
              </a:rPr>
              <a:t>S</a:t>
            </a:r>
            <a:endParaRPr kumimoji="0" lang="en-US" sz="2000" b="0" i="0" u="none" strike="noStrike" kern="0" cap="none" spc="0" normalizeH="0" baseline="-25000" noProof="0" dirty="0" smtClean="0">
              <a:ln>
                <a:noFill/>
              </a:ln>
              <a:solidFill>
                <a:schemeClr val="tx1"/>
              </a:solidFill>
              <a:effectLst/>
              <a:uLnTx/>
              <a:uFillTx/>
              <a:latin typeface="+mn-lt"/>
              <a:ea typeface="+mn-ea"/>
            </a:endParaRPr>
          </a:p>
          <a:p>
            <a:pPr marL="762000" lvl="1" indent="-250825" algn="l" defTabSz="1019175">
              <a:spcBef>
                <a:spcPct val="20000"/>
              </a:spcBef>
              <a:buClr>
                <a:srgbClr val="006600"/>
              </a:buClr>
              <a:buFontTx/>
              <a:buChar char="»"/>
              <a:defRPr/>
            </a:pPr>
            <a:r>
              <a:rPr kumimoji="0" lang="en-US" sz="2000" b="0" i="0" u="none" strike="noStrike" kern="0" cap="none" spc="0" normalizeH="0" baseline="0" noProof="0" dirty="0" smtClean="0">
                <a:ln>
                  <a:noFill/>
                </a:ln>
                <a:solidFill>
                  <a:schemeClr val="tx1"/>
                </a:solidFill>
                <a:effectLst/>
                <a:uLnTx/>
                <a:uFillTx/>
                <a:latin typeface="+mn-lt"/>
                <a:ea typeface="+mn-ea"/>
              </a:rPr>
              <a:t>1 copy to each client </a:t>
            </a:r>
            <a:r>
              <a:rPr lang="en-US" sz="2000" i="1" kern="0" dirty="0" smtClean="0">
                <a:solidFill>
                  <a:schemeClr val="tx1"/>
                </a:solidFill>
                <a:latin typeface="+mn-lt"/>
                <a:cs typeface="Arial" panose="020B0604020202020204" pitchFamily="34" charset="0"/>
              </a:rPr>
              <a:t>F/</a:t>
            </a:r>
            <a:r>
              <a:rPr lang="en-US" sz="2000" i="1" kern="0" dirty="0" err="1" smtClean="0">
                <a:solidFill>
                  <a:schemeClr val="tx1"/>
                </a:solidFill>
                <a:latin typeface="+mn-lt"/>
                <a:cs typeface="Arial" panose="020B0604020202020204" pitchFamily="34" charset="0"/>
              </a:rPr>
              <a:t>d</a:t>
            </a:r>
            <a:r>
              <a:rPr lang="en-US" sz="2000" i="1" kern="0" baseline="-25000" dirty="0" err="1" smtClean="0">
                <a:solidFill>
                  <a:schemeClr val="tx1"/>
                </a:solidFill>
                <a:latin typeface="+mn-lt"/>
                <a:cs typeface="Arial" panose="020B0604020202020204" pitchFamily="34" charset="0"/>
              </a:rPr>
              <a:t>P</a:t>
            </a:r>
            <a:endParaRPr kumimoji="0" lang="en-US" sz="2000" b="0" i="1" u="none" strike="noStrike" kern="0" cap="none" spc="0" normalizeH="0" baseline="-25000" noProof="0" dirty="0" smtClean="0">
              <a:ln>
                <a:noFill/>
              </a:ln>
              <a:solidFill>
                <a:schemeClr val="tx1"/>
              </a:solidFill>
              <a:effectLst/>
              <a:uLnTx/>
              <a:uFillTx/>
              <a:latin typeface="+mn-lt"/>
              <a:ea typeface="+mn-ea"/>
              <a:cs typeface="Arial" panose="020B0604020202020204" pitchFamily="34" charset="0"/>
            </a:endParaRPr>
          </a:p>
          <a:p>
            <a:pPr marL="762000" marR="0" lvl="1" indent="-250825" algn="l" defTabSz="1019175" rtl="0" eaLnBrk="0" fontAlgn="base" latinLnBrk="0" hangingPunct="0">
              <a:lnSpc>
                <a:spcPct val="100000"/>
              </a:lnSpc>
              <a:spcBef>
                <a:spcPct val="20000"/>
              </a:spcBef>
              <a:spcAft>
                <a:spcPct val="0"/>
              </a:spcAft>
              <a:buClr>
                <a:srgbClr val="006600"/>
              </a:buClr>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rPr>
              <a:t>Total across clients </a:t>
            </a:r>
            <a:r>
              <a:rPr kumimoji="0" lang="en-US" sz="2000" b="0" i="1" u="none" strike="noStrike" kern="0" cap="none" spc="0" normalizeH="0" baseline="0" noProof="0" dirty="0" smtClean="0">
                <a:ln>
                  <a:noFill/>
                </a:ln>
                <a:solidFill>
                  <a:schemeClr val="tx1"/>
                </a:solidFill>
                <a:effectLst/>
                <a:uLnTx/>
                <a:uFillTx/>
                <a:latin typeface="+mn-lt"/>
                <a:ea typeface="+mn-ea"/>
              </a:rPr>
              <a:t>NF/</a:t>
            </a:r>
            <a:r>
              <a:rPr kumimoji="0" lang="en-US" sz="2000" b="0" i="1" u="none" strike="noStrike" kern="0" cap="none" spc="0" normalizeH="0" baseline="0" noProof="0" dirty="0" err="1" smtClean="0">
                <a:ln>
                  <a:noFill/>
                </a:ln>
                <a:solidFill>
                  <a:schemeClr val="tx1"/>
                </a:solidFill>
                <a:effectLst/>
                <a:uLnTx/>
                <a:uFillTx/>
                <a:latin typeface="+mn-lt"/>
                <a:ea typeface="+mn-ea"/>
              </a:rPr>
              <a:t>R</a:t>
            </a:r>
            <a:r>
              <a:rPr kumimoji="0" lang="en-US" sz="2000" b="0" i="1" u="none" strike="noStrike" kern="0" cap="none" spc="0" normalizeH="0" baseline="-25000" noProof="0" dirty="0" err="1" smtClean="0">
                <a:ln>
                  <a:noFill/>
                </a:ln>
                <a:solidFill>
                  <a:schemeClr val="tx1"/>
                </a:solidFill>
                <a:effectLst/>
                <a:uLnTx/>
                <a:uFillTx/>
                <a:latin typeface="+mn-lt"/>
                <a:ea typeface="+mn-ea"/>
              </a:rPr>
              <a:t>Agg</a:t>
            </a:r>
            <a:endParaRPr kumimoji="0" lang="en-US" sz="2000" b="0" i="0" u="none" strike="noStrike" kern="0" cap="none" spc="0" normalizeH="0" baseline="-25000" noProof="0" dirty="0" smtClean="0">
              <a:ln>
                <a:noFill/>
              </a:ln>
              <a:solidFill>
                <a:schemeClr val="tx1"/>
              </a:solidFill>
              <a:effectLst/>
              <a:uLnTx/>
              <a:uFillTx/>
              <a:latin typeface="+mn-lt"/>
              <a:ea typeface="+mn-ea"/>
            </a:endParaRPr>
          </a:p>
          <a:p>
            <a:pPr marL="1311275" lvl="2" indent="-342900" algn="l" defTabSz="1019175">
              <a:spcBef>
                <a:spcPct val="20000"/>
              </a:spcBef>
              <a:buFont typeface="Arial" panose="020B0604020202020204" pitchFamily="34" charset="0"/>
              <a:buChar char="•"/>
              <a:defRPr/>
            </a:pPr>
            <a:r>
              <a:rPr lang="en-US" sz="2000" i="1" kern="0" dirty="0" err="1" smtClean="0">
                <a:solidFill>
                  <a:schemeClr val="tx1"/>
                </a:solidFill>
                <a:latin typeface="+mn-lt"/>
                <a:ea typeface="+mn-ea"/>
              </a:rPr>
              <a:t>R</a:t>
            </a:r>
            <a:r>
              <a:rPr lang="en-US" sz="2000" i="1" kern="0" baseline="-25000" dirty="0" err="1" smtClean="0">
                <a:solidFill>
                  <a:schemeClr val="tx1"/>
                </a:solidFill>
                <a:latin typeface="+mn-lt"/>
                <a:ea typeface="+mn-ea"/>
              </a:rPr>
              <a:t>Agg</a:t>
            </a:r>
            <a:r>
              <a:rPr lang="en-US" sz="2000" i="1" kern="0" dirty="0" smtClean="0">
                <a:solidFill>
                  <a:schemeClr val="tx1"/>
                </a:solidFill>
                <a:latin typeface="+mn-lt"/>
                <a:ea typeface="+mn-ea"/>
              </a:rPr>
              <a:t> ≤ </a:t>
            </a:r>
            <a:r>
              <a:rPr lang="en-US" sz="2000" i="1" kern="0" dirty="0" err="1" smtClean="0">
                <a:solidFill>
                  <a:schemeClr val="tx1"/>
                </a:solidFill>
                <a:latin typeface="+mn-lt"/>
                <a:ea typeface="+mn-ea"/>
              </a:rPr>
              <a:t>u</a:t>
            </a:r>
            <a:r>
              <a:rPr lang="en-US" sz="2000" i="1" kern="0" baseline="-25000" dirty="0" err="1" smtClean="0">
                <a:solidFill>
                  <a:schemeClr val="tx1"/>
                </a:solidFill>
                <a:latin typeface="+mn-lt"/>
                <a:ea typeface="+mn-ea"/>
              </a:rPr>
              <a:t>S</a:t>
            </a:r>
            <a:r>
              <a:rPr lang="en-US" sz="2000" i="1" kern="0" dirty="0" err="1" smtClean="0">
                <a:solidFill>
                  <a:schemeClr val="tx1"/>
                </a:solidFill>
                <a:latin typeface="+mn-lt"/>
                <a:ea typeface="+mn-ea"/>
              </a:rPr>
              <a:t>+Nu</a:t>
            </a:r>
            <a:r>
              <a:rPr lang="en-US" sz="2000" i="1" kern="0" baseline="-25000" dirty="0" err="1" smtClean="0">
                <a:solidFill>
                  <a:schemeClr val="tx1"/>
                </a:solidFill>
                <a:latin typeface="+mn-lt"/>
                <a:ea typeface="+mn-ea"/>
              </a:rPr>
              <a:t>P</a:t>
            </a:r>
            <a:endParaRPr lang="en-US" sz="2000" i="1" kern="0" baseline="-25000" dirty="0" smtClean="0">
              <a:solidFill>
                <a:schemeClr val="tx1"/>
              </a:solidFill>
              <a:latin typeface="+mn-lt"/>
              <a:ea typeface="+mn-ea"/>
            </a:endParaRPr>
          </a:p>
          <a:p>
            <a:pPr marL="511175" lvl="1" algn="l" defTabSz="1019175">
              <a:spcBef>
                <a:spcPct val="20000"/>
              </a:spcBef>
              <a:buClr>
                <a:srgbClr val="006600"/>
              </a:buClr>
              <a:defRPr/>
            </a:pPr>
            <a:r>
              <a:rPr lang="en-US" sz="2000" i="1" dirty="0" smtClean="0">
                <a:latin typeface="+mn-lt"/>
              </a:rPr>
              <a:t>	T</a:t>
            </a:r>
            <a:r>
              <a:rPr lang="en-US" sz="2000" dirty="0" smtClean="0">
                <a:latin typeface="+mn-lt"/>
              </a:rPr>
              <a:t>≥</a:t>
            </a:r>
            <a:r>
              <a:rPr lang="en-US" sz="2000" i="1" dirty="0" smtClean="0">
                <a:latin typeface="Verdana" pitchFamily="34" charset="0"/>
                <a:ea typeface="Verdana" pitchFamily="34" charset="0"/>
                <a:cs typeface="Verdana" pitchFamily="34" charset="0"/>
              </a:rPr>
              <a:t>F</a:t>
            </a:r>
            <a:r>
              <a:rPr lang="en-US" sz="2000" dirty="0" smtClean="0">
                <a:latin typeface="Verdana" pitchFamily="34" charset="0"/>
                <a:ea typeface="Verdana" pitchFamily="34" charset="0"/>
                <a:cs typeface="Verdana" pitchFamily="34" charset="0"/>
              </a:rPr>
              <a:t>/</a:t>
            </a:r>
            <a:r>
              <a:rPr lang="en-US" sz="2000" i="1" dirty="0" err="1" smtClean="0">
                <a:latin typeface="Verdana" pitchFamily="34" charset="0"/>
                <a:ea typeface="Verdana" pitchFamily="34" charset="0"/>
                <a:cs typeface="Verdana" pitchFamily="34" charset="0"/>
              </a:rPr>
              <a:t>u</a:t>
            </a:r>
            <a:r>
              <a:rPr lang="en-US" sz="2000" i="1" baseline="-25000" dirty="0" err="1" smtClean="0">
                <a:latin typeface="Verdana" pitchFamily="34" charset="0"/>
                <a:ea typeface="Verdana" pitchFamily="34" charset="0"/>
                <a:cs typeface="Verdana" pitchFamily="34" charset="0"/>
              </a:rPr>
              <a:t>s</a:t>
            </a:r>
            <a:r>
              <a:rPr lang="en-US" sz="2000" dirty="0" err="1" smtClean="0">
                <a:latin typeface="+mn-lt"/>
              </a:rPr>
              <a:t>+max</a:t>
            </a:r>
            <a:r>
              <a:rPr lang="en-US" sz="2000" dirty="0" smtClean="0">
                <a:latin typeface="+mn-lt"/>
              </a:rPr>
              <a:t>{</a:t>
            </a:r>
            <a:r>
              <a:rPr lang="en-US" sz="2000" i="1" dirty="0" smtClean="0">
                <a:latin typeface="+mn-lt"/>
              </a:rPr>
              <a:t>F</a:t>
            </a:r>
            <a:r>
              <a:rPr lang="en-US" sz="2000" dirty="0" smtClean="0">
                <a:latin typeface="+mn-lt"/>
              </a:rPr>
              <a:t>/</a:t>
            </a:r>
            <a:r>
              <a:rPr lang="en-US" sz="2000" i="1" dirty="0" err="1" smtClean="0">
                <a:latin typeface="+mn-lt"/>
              </a:rPr>
              <a:t>d</a:t>
            </a:r>
            <a:r>
              <a:rPr lang="en-US" sz="2000" i="1" baseline="-25000" dirty="0" err="1" smtClean="0">
                <a:latin typeface="+mn-lt"/>
              </a:rPr>
              <a:t>P</a:t>
            </a:r>
            <a:r>
              <a:rPr lang="en-US" sz="2000" i="1" dirty="0" err="1" smtClean="0">
                <a:latin typeface="+mn-lt"/>
              </a:rPr>
              <a:t>,NF</a:t>
            </a:r>
            <a:r>
              <a:rPr lang="en-US" sz="2000" i="1" dirty="0" smtClean="0">
                <a:latin typeface="+mn-lt"/>
              </a:rPr>
              <a:t>/</a:t>
            </a:r>
            <a:r>
              <a:rPr lang="en-US" sz="2000" i="1" dirty="0" err="1" smtClean="0">
                <a:latin typeface="+mn-lt"/>
              </a:rPr>
              <a:t>R</a:t>
            </a:r>
            <a:r>
              <a:rPr lang="en-US" sz="2000" i="1" baseline="-25000" dirty="0" err="1" smtClean="0">
                <a:latin typeface="+mn-lt"/>
              </a:rPr>
              <a:t>Agg</a:t>
            </a:r>
            <a:r>
              <a:rPr lang="en-US" sz="2000" dirty="0" smtClean="0">
                <a:latin typeface="+mn-lt"/>
              </a:rPr>
              <a:t>} </a:t>
            </a:r>
            <a:r>
              <a:rPr lang="en-US" sz="2000" dirty="0" err="1" smtClean="0">
                <a:latin typeface="+mn-lt"/>
              </a:rPr>
              <a:t>secs</a:t>
            </a:r>
            <a:endParaRPr lang="en-US" sz="2000" kern="0" dirty="0">
              <a:solidFill>
                <a:schemeClr val="tx1"/>
              </a:solidFill>
              <a:latin typeface="+mn-lt"/>
              <a:ea typeface="+mn-ea"/>
            </a:endParaRPr>
          </a:p>
          <a:p>
            <a:pPr marL="762000" lvl="1" indent="-250825" algn="l" defTabSz="1019175">
              <a:spcBef>
                <a:spcPct val="20000"/>
              </a:spcBef>
              <a:buClr>
                <a:srgbClr val="006600"/>
              </a:buClr>
              <a:buFontTx/>
              <a:buChar char="»"/>
              <a:defRPr/>
            </a:pPr>
            <a:r>
              <a:rPr lang="en-US" sz="2000" kern="0" dirty="0" smtClean="0">
                <a:solidFill>
                  <a:schemeClr val="tx1"/>
                </a:solidFill>
                <a:latin typeface="+mn-lt"/>
                <a:ea typeface="+mn-ea"/>
              </a:rPr>
              <a:t>Assume</a:t>
            </a:r>
            <a:r>
              <a:rPr lang="en-US" sz="2000" i="1" kern="0" dirty="0" smtClean="0">
                <a:solidFill>
                  <a:schemeClr val="tx1"/>
                </a:solidFill>
                <a:latin typeface="+mn-lt"/>
                <a:ea typeface="+mn-ea"/>
              </a:rPr>
              <a:t> </a:t>
            </a:r>
            <a:r>
              <a:rPr lang="en-US" sz="2000" i="1" kern="0" dirty="0">
                <a:solidFill>
                  <a:schemeClr val="tx1"/>
                </a:solidFill>
                <a:latin typeface="+mn-lt"/>
                <a:ea typeface="+mn-ea"/>
              </a:rPr>
              <a:t>N</a:t>
            </a:r>
            <a:r>
              <a:rPr lang="en-US" sz="2000" kern="0" dirty="0">
                <a:solidFill>
                  <a:schemeClr val="tx1"/>
                </a:solidFill>
                <a:latin typeface="+mn-lt"/>
                <a:ea typeface="+mn-ea"/>
              </a:rPr>
              <a:t>=10</a:t>
            </a:r>
            <a:r>
              <a:rPr lang="en-US" sz="2000" kern="0" baseline="30000" dirty="0">
                <a:solidFill>
                  <a:schemeClr val="tx1"/>
                </a:solidFill>
                <a:latin typeface="+mn-lt"/>
                <a:ea typeface="+mn-ea"/>
              </a:rPr>
              <a:t>4</a:t>
            </a:r>
            <a:r>
              <a:rPr lang="en-US" sz="2000" kern="0" dirty="0">
                <a:solidFill>
                  <a:schemeClr val="tx1"/>
                </a:solidFill>
                <a:latin typeface="+mn-lt"/>
                <a:ea typeface="+mn-ea"/>
              </a:rPr>
              <a:t>, </a:t>
            </a:r>
            <a:r>
              <a:rPr lang="en-US" sz="2000" i="1" kern="0" dirty="0">
                <a:solidFill>
                  <a:schemeClr val="tx1"/>
                </a:solidFill>
                <a:latin typeface="+mn-lt"/>
                <a:ea typeface="+mn-ea"/>
              </a:rPr>
              <a:t>F</a:t>
            </a:r>
            <a:r>
              <a:rPr lang="en-US" sz="2000" kern="0" dirty="0">
                <a:solidFill>
                  <a:schemeClr val="tx1"/>
                </a:solidFill>
                <a:latin typeface="+mn-lt"/>
                <a:ea typeface="+mn-ea"/>
              </a:rPr>
              <a:t>=10 </a:t>
            </a:r>
            <a:r>
              <a:rPr lang="en-US" sz="2000" kern="0" dirty="0" err="1">
                <a:solidFill>
                  <a:schemeClr val="tx1"/>
                </a:solidFill>
                <a:latin typeface="+mn-lt"/>
                <a:ea typeface="+mn-ea"/>
              </a:rPr>
              <a:t>Gbits</a:t>
            </a:r>
            <a:r>
              <a:rPr lang="en-US" sz="2000" i="1" kern="0" dirty="0">
                <a:solidFill>
                  <a:schemeClr val="tx1"/>
                </a:solidFill>
                <a:latin typeface="+mn-lt"/>
                <a:ea typeface="+mn-ea"/>
              </a:rPr>
              <a:t> </a:t>
            </a:r>
          </a:p>
          <a:p>
            <a:pPr marL="1104900" lvl="1" indent="-342900" algn="l" defTabSz="1019175">
              <a:spcBef>
                <a:spcPct val="20000"/>
              </a:spcBef>
              <a:buFont typeface="Arial" panose="020B0604020202020204" pitchFamily="34" charset="0"/>
              <a:buChar char="•"/>
              <a:defRPr/>
            </a:pPr>
            <a:r>
              <a:rPr lang="en-US" sz="2000" i="1" kern="0" dirty="0">
                <a:solidFill>
                  <a:schemeClr val="tx1"/>
                </a:solidFill>
                <a:latin typeface="+mn-lt"/>
                <a:ea typeface="+mn-ea"/>
              </a:rPr>
              <a:t>if u</a:t>
            </a:r>
            <a:r>
              <a:rPr lang="en-US" sz="2000" i="1" kern="0" baseline="-25000" dirty="0">
                <a:solidFill>
                  <a:schemeClr val="tx1"/>
                </a:solidFill>
                <a:latin typeface="+mn-lt"/>
                <a:ea typeface="+mn-ea"/>
              </a:rPr>
              <a:t>s</a:t>
            </a:r>
            <a:r>
              <a:rPr lang="en-US" sz="2000" kern="0" dirty="0">
                <a:solidFill>
                  <a:schemeClr val="tx1"/>
                </a:solidFill>
                <a:latin typeface="+mn-lt"/>
                <a:ea typeface="+mn-ea"/>
              </a:rPr>
              <a:t>=1 Gb/s,</a:t>
            </a:r>
            <a:r>
              <a:rPr lang="en-US" sz="2000" i="1" kern="0" dirty="0">
                <a:solidFill>
                  <a:schemeClr val="tx1"/>
                </a:solidFill>
                <a:latin typeface="+mn-lt"/>
                <a:ea typeface="+mn-ea"/>
              </a:rPr>
              <a:t> </a:t>
            </a:r>
            <a:r>
              <a:rPr lang="en-US" sz="2000" i="1" kern="0" dirty="0" err="1" smtClean="0">
                <a:solidFill>
                  <a:schemeClr val="tx1"/>
                </a:solidFill>
                <a:latin typeface="+mn-lt"/>
                <a:ea typeface="+mn-ea"/>
              </a:rPr>
              <a:t>d</a:t>
            </a:r>
            <a:r>
              <a:rPr lang="en-US" sz="2000" i="1" kern="0" baseline="-25000" dirty="0" err="1" smtClean="0">
                <a:solidFill>
                  <a:schemeClr val="tx1"/>
                </a:solidFill>
                <a:latin typeface="+mn-lt"/>
                <a:ea typeface="+mn-ea"/>
              </a:rPr>
              <a:t>P</a:t>
            </a:r>
            <a:r>
              <a:rPr lang="en-US" sz="2000" i="1" kern="0" dirty="0" smtClean="0">
                <a:solidFill>
                  <a:schemeClr val="tx1"/>
                </a:solidFill>
                <a:latin typeface="+mn-lt"/>
                <a:ea typeface="+mn-ea"/>
              </a:rPr>
              <a:t>=</a:t>
            </a:r>
            <a:r>
              <a:rPr lang="en-US" sz="2000" kern="0" dirty="0" smtClean="0">
                <a:solidFill>
                  <a:schemeClr val="tx1"/>
                </a:solidFill>
                <a:latin typeface="+mn-lt"/>
                <a:ea typeface="+mn-ea"/>
              </a:rPr>
              <a:t>10Mb/s</a:t>
            </a:r>
            <a:r>
              <a:rPr lang="en-US" sz="2000" i="1" kern="0" dirty="0" smtClean="0">
                <a:solidFill>
                  <a:schemeClr val="tx1"/>
                </a:solidFill>
                <a:latin typeface="+mn-lt"/>
                <a:ea typeface="+mn-ea"/>
              </a:rPr>
              <a:t>,</a:t>
            </a:r>
            <a:r>
              <a:rPr lang="en-US" sz="2000" i="1" kern="0" dirty="0">
                <a:solidFill>
                  <a:schemeClr val="tx1"/>
                </a:solidFill>
              </a:rPr>
              <a:t> </a:t>
            </a:r>
            <a:r>
              <a:rPr lang="en-US" sz="2000" i="1" kern="0" dirty="0" err="1" smtClean="0">
                <a:solidFill>
                  <a:schemeClr val="tx1"/>
                </a:solidFill>
                <a:latin typeface="+mn-lt"/>
              </a:rPr>
              <a:t>u</a:t>
            </a:r>
            <a:r>
              <a:rPr lang="en-US" sz="2000" i="1" kern="0" baseline="-25000" dirty="0" err="1" smtClean="0">
                <a:solidFill>
                  <a:schemeClr val="tx1"/>
                </a:solidFill>
                <a:latin typeface="+mn-lt"/>
              </a:rPr>
              <a:t>P</a:t>
            </a:r>
            <a:r>
              <a:rPr lang="en-US" sz="2000" kern="0" dirty="0" smtClean="0">
                <a:solidFill>
                  <a:schemeClr val="tx1"/>
                </a:solidFill>
                <a:latin typeface="+mn-lt"/>
              </a:rPr>
              <a:t>=2Mb/s, then</a:t>
            </a:r>
            <a:r>
              <a:rPr lang="en-US" sz="2000" i="1" kern="0" dirty="0" smtClean="0">
                <a:solidFill>
                  <a:schemeClr val="tx1"/>
                </a:solidFill>
                <a:latin typeface="+mn-lt"/>
                <a:ea typeface="+mn-ea"/>
              </a:rPr>
              <a:t> T</a:t>
            </a:r>
            <a:r>
              <a:rPr lang="en-US" sz="2000" kern="0" dirty="0" smtClean="0">
                <a:solidFill>
                  <a:schemeClr val="tx1"/>
                </a:solidFill>
                <a:latin typeface="+mn-lt"/>
                <a:ea typeface="+mn-ea"/>
              </a:rPr>
              <a:t>~4.7x10</a:t>
            </a:r>
            <a:r>
              <a:rPr lang="en-US" sz="2000" kern="0" baseline="30000" dirty="0" smtClean="0">
                <a:solidFill>
                  <a:schemeClr val="tx1"/>
                </a:solidFill>
                <a:latin typeface="+mn-lt"/>
                <a:ea typeface="+mn-ea"/>
              </a:rPr>
              <a:t>3</a:t>
            </a:r>
            <a:r>
              <a:rPr lang="en-US" sz="2000" kern="0" dirty="0" smtClean="0">
                <a:solidFill>
                  <a:schemeClr val="tx1"/>
                </a:solidFill>
                <a:latin typeface="+mn-lt"/>
                <a:ea typeface="+mn-ea"/>
              </a:rPr>
              <a:t> </a:t>
            </a:r>
            <a:r>
              <a:rPr lang="en-US" sz="2000" kern="0" dirty="0" err="1" smtClean="0">
                <a:solidFill>
                  <a:schemeClr val="tx1"/>
                </a:solidFill>
                <a:latin typeface="+mn-lt"/>
                <a:ea typeface="+mn-ea"/>
              </a:rPr>
              <a:t>secs</a:t>
            </a:r>
            <a:endParaRPr lang="en-US" sz="2000" kern="0" dirty="0" smtClean="0">
              <a:solidFill>
                <a:schemeClr val="tx1"/>
              </a:solidFill>
              <a:latin typeface="+mn-lt"/>
              <a:ea typeface="+mn-ea"/>
            </a:endParaRPr>
          </a:p>
          <a:p>
            <a:pPr marL="1104900" lvl="1" indent="-342900" algn="l" defTabSz="1019175">
              <a:spcBef>
                <a:spcPct val="20000"/>
              </a:spcBef>
              <a:buFont typeface="Arial" panose="020B0604020202020204" pitchFamily="34" charset="0"/>
              <a:buChar char="•"/>
              <a:defRPr/>
            </a:pPr>
            <a:r>
              <a:rPr lang="en-US" sz="2000" i="1" kern="0" dirty="0">
                <a:solidFill>
                  <a:schemeClr val="tx1"/>
                </a:solidFill>
                <a:latin typeface="+mn-lt"/>
              </a:rPr>
              <a:t>if </a:t>
            </a:r>
            <a:r>
              <a:rPr lang="en-US" sz="2000" i="1" kern="0" dirty="0" smtClean="0">
                <a:solidFill>
                  <a:schemeClr val="tx1"/>
                </a:solidFill>
                <a:latin typeface="+mn-lt"/>
              </a:rPr>
              <a:t>u</a:t>
            </a:r>
            <a:r>
              <a:rPr lang="en-US" sz="2000" i="1" kern="0" baseline="-25000" dirty="0" smtClean="0">
                <a:solidFill>
                  <a:schemeClr val="tx1"/>
                </a:solidFill>
                <a:latin typeface="+mn-lt"/>
              </a:rPr>
              <a:t>s</a:t>
            </a:r>
            <a:r>
              <a:rPr lang="en-US" sz="2000" kern="0" dirty="0" smtClean="0">
                <a:solidFill>
                  <a:schemeClr val="tx1"/>
                </a:solidFill>
                <a:latin typeface="+mn-lt"/>
              </a:rPr>
              <a:t>=10 </a:t>
            </a:r>
            <a:r>
              <a:rPr lang="en-US" sz="2000" kern="0" dirty="0">
                <a:solidFill>
                  <a:schemeClr val="tx1"/>
                </a:solidFill>
                <a:latin typeface="+mn-lt"/>
              </a:rPr>
              <a:t>Gb/s,</a:t>
            </a:r>
            <a:r>
              <a:rPr lang="en-US" sz="2000" i="1" kern="0" dirty="0">
                <a:solidFill>
                  <a:schemeClr val="tx1"/>
                </a:solidFill>
                <a:latin typeface="+mn-lt"/>
              </a:rPr>
              <a:t> </a:t>
            </a:r>
            <a:r>
              <a:rPr lang="en-US" sz="2000" i="1" kern="0" dirty="0" err="1">
                <a:solidFill>
                  <a:schemeClr val="tx1"/>
                </a:solidFill>
                <a:latin typeface="+mn-lt"/>
              </a:rPr>
              <a:t>d</a:t>
            </a:r>
            <a:r>
              <a:rPr lang="en-US" sz="2000" i="1" kern="0" baseline="-25000" dirty="0" err="1">
                <a:solidFill>
                  <a:schemeClr val="tx1"/>
                </a:solidFill>
                <a:latin typeface="+mn-lt"/>
              </a:rPr>
              <a:t>P</a:t>
            </a:r>
            <a:r>
              <a:rPr lang="en-US" sz="2000" i="1" kern="0" dirty="0">
                <a:solidFill>
                  <a:schemeClr val="tx1"/>
                </a:solidFill>
                <a:latin typeface="+mn-lt"/>
              </a:rPr>
              <a:t>=</a:t>
            </a:r>
            <a:r>
              <a:rPr lang="en-US" sz="2000" kern="0" dirty="0">
                <a:solidFill>
                  <a:schemeClr val="tx1"/>
                </a:solidFill>
                <a:latin typeface="+mn-lt"/>
              </a:rPr>
              <a:t>10Mb/s</a:t>
            </a:r>
            <a:r>
              <a:rPr lang="en-US" sz="2000" i="1" kern="0" dirty="0">
                <a:solidFill>
                  <a:schemeClr val="tx1"/>
                </a:solidFill>
                <a:latin typeface="+mn-lt"/>
              </a:rPr>
              <a:t>, </a:t>
            </a:r>
            <a:r>
              <a:rPr lang="en-US" sz="2000" i="1" kern="0" dirty="0" err="1" smtClean="0">
                <a:solidFill>
                  <a:schemeClr val="tx1"/>
                </a:solidFill>
                <a:latin typeface="+mn-lt"/>
              </a:rPr>
              <a:t>u</a:t>
            </a:r>
            <a:r>
              <a:rPr lang="en-US" sz="2000" i="1" kern="0" baseline="-25000" dirty="0" err="1" smtClean="0">
                <a:solidFill>
                  <a:schemeClr val="tx1"/>
                </a:solidFill>
                <a:latin typeface="+mn-lt"/>
              </a:rPr>
              <a:t>P</a:t>
            </a:r>
            <a:r>
              <a:rPr lang="en-US" sz="2000" kern="0" dirty="0" smtClean="0">
                <a:solidFill>
                  <a:schemeClr val="tx1"/>
                </a:solidFill>
                <a:latin typeface="+mn-lt"/>
              </a:rPr>
              <a:t>=2Mb/s</a:t>
            </a:r>
            <a:r>
              <a:rPr lang="en-US" sz="2000" kern="0" dirty="0">
                <a:solidFill>
                  <a:schemeClr val="tx1"/>
                </a:solidFill>
                <a:latin typeface="+mn-lt"/>
              </a:rPr>
              <a:t>, then</a:t>
            </a:r>
            <a:r>
              <a:rPr lang="en-US" sz="2000" i="1" kern="0" dirty="0">
                <a:solidFill>
                  <a:schemeClr val="tx1"/>
                </a:solidFill>
                <a:latin typeface="+mn-lt"/>
              </a:rPr>
              <a:t> </a:t>
            </a:r>
            <a:r>
              <a:rPr lang="en-US" sz="2000" i="1" kern="0" dirty="0" smtClean="0">
                <a:solidFill>
                  <a:schemeClr val="tx1"/>
                </a:solidFill>
                <a:latin typeface="+mn-lt"/>
              </a:rPr>
              <a:t>T</a:t>
            </a:r>
            <a:r>
              <a:rPr lang="en-US" sz="2000" kern="0" dirty="0" smtClean="0">
                <a:solidFill>
                  <a:schemeClr val="tx1"/>
                </a:solidFill>
                <a:latin typeface="+mn-lt"/>
              </a:rPr>
              <a:t>~3.3x10</a:t>
            </a:r>
            <a:r>
              <a:rPr lang="en-US" sz="2000" kern="0" baseline="30000" dirty="0" smtClean="0">
                <a:solidFill>
                  <a:schemeClr val="tx1"/>
                </a:solidFill>
                <a:latin typeface="+mn-lt"/>
              </a:rPr>
              <a:t>3</a:t>
            </a:r>
            <a:r>
              <a:rPr lang="en-US" sz="2000" kern="0" dirty="0" smtClean="0">
                <a:solidFill>
                  <a:schemeClr val="tx1"/>
                </a:solidFill>
                <a:latin typeface="+mn-lt"/>
              </a:rPr>
              <a:t> </a:t>
            </a:r>
            <a:r>
              <a:rPr lang="en-US" sz="2000" kern="0" dirty="0" err="1" smtClean="0">
                <a:solidFill>
                  <a:schemeClr val="tx1"/>
                </a:solidFill>
                <a:latin typeface="+mn-lt"/>
              </a:rPr>
              <a:t>secs</a:t>
            </a:r>
            <a:endParaRPr lang="en-US" sz="2000" kern="0" dirty="0" smtClean="0">
              <a:solidFill>
                <a:schemeClr val="tx1"/>
              </a:solidFill>
              <a:latin typeface="+mn-lt"/>
            </a:endParaRPr>
          </a:p>
          <a:p>
            <a:pPr marL="1104900" lvl="1" indent="-342900" algn="l" defTabSz="1019175">
              <a:spcBef>
                <a:spcPct val="20000"/>
              </a:spcBef>
              <a:buFont typeface="Arial" panose="020B0604020202020204" pitchFamily="34" charset="0"/>
              <a:buChar char="•"/>
              <a:defRPr/>
            </a:pPr>
            <a:r>
              <a:rPr lang="en-US" sz="2000" i="1" kern="0" dirty="0">
                <a:solidFill>
                  <a:schemeClr val="tx1"/>
                </a:solidFill>
                <a:latin typeface="+mn-lt"/>
              </a:rPr>
              <a:t>if </a:t>
            </a:r>
            <a:r>
              <a:rPr lang="en-US" sz="2000" i="1" kern="0" dirty="0" smtClean="0">
                <a:solidFill>
                  <a:schemeClr val="tx1"/>
                </a:solidFill>
                <a:latin typeface="+mn-lt"/>
              </a:rPr>
              <a:t>u</a:t>
            </a:r>
            <a:r>
              <a:rPr lang="en-US" sz="2000" i="1" kern="0" baseline="-25000" dirty="0" smtClean="0">
                <a:solidFill>
                  <a:schemeClr val="tx1"/>
                </a:solidFill>
                <a:latin typeface="+mn-lt"/>
              </a:rPr>
              <a:t>s</a:t>
            </a:r>
            <a:r>
              <a:rPr lang="en-US" sz="2000" kern="0" dirty="0" smtClean="0">
                <a:solidFill>
                  <a:schemeClr val="tx1"/>
                </a:solidFill>
                <a:latin typeface="+mn-lt"/>
              </a:rPr>
              <a:t>=1 </a:t>
            </a:r>
            <a:r>
              <a:rPr lang="en-US" sz="2000" kern="0" dirty="0">
                <a:solidFill>
                  <a:schemeClr val="tx1"/>
                </a:solidFill>
                <a:latin typeface="+mn-lt"/>
              </a:rPr>
              <a:t>Gb/s,</a:t>
            </a:r>
            <a:r>
              <a:rPr lang="en-US" sz="2000" i="1" kern="0" dirty="0">
                <a:solidFill>
                  <a:schemeClr val="tx1"/>
                </a:solidFill>
                <a:latin typeface="+mn-lt"/>
              </a:rPr>
              <a:t> </a:t>
            </a:r>
            <a:r>
              <a:rPr lang="en-US" sz="2000" i="1" kern="0" dirty="0" err="1">
                <a:solidFill>
                  <a:schemeClr val="tx1"/>
                </a:solidFill>
                <a:latin typeface="+mn-lt"/>
              </a:rPr>
              <a:t>d</a:t>
            </a:r>
            <a:r>
              <a:rPr lang="en-US" sz="2000" i="1" kern="0" baseline="-25000" dirty="0" err="1">
                <a:solidFill>
                  <a:schemeClr val="tx1"/>
                </a:solidFill>
                <a:latin typeface="+mn-lt"/>
              </a:rPr>
              <a:t>P</a:t>
            </a:r>
            <a:r>
              <a:rPr lang="en-US" sz="2000" i="1" kern="0" dirty="0">
                <a:solidFill>
                  <a:schemeClr val="tx1"/>
                </a:solidFill>
                <a:latin typeface="+mn-lt"/>
              </a:rPr>
              <a:t>=</a:t>
            </a:r>
            <a:r>
              <a:rPr lang="en-US" sz="2000" kern="0" dirty="0">
                <a:solidFill>
                  <a:schemeClr val="tx1"/>
                </a:solidFill>
                <a:latin typeface="+mn-lt"/>
              </a:rPr>
              <a:t>10Mb/s</a:t>
            </a:r>
            <a:r>
              <a:rPr lang="en-US" sz="2000" i="1" kern="0" dirty="0">
                <a:solidFill>
                  <a:schemeClr val="tx1"/>
                </a:solidFill>
                <a:latin typeface="+mn-lt"/>
              </a:rPr>
              <a:t>, </a:t>
            </a:r>
            <a:r>
              <a:rPr lang="en-US" sz="2000" i="1" kern="0" dirty="0" err="1" smtClean="0">
                <a:solidFill>
                  <a:schemeClr val="tx1"/>
                </a:solidFill>
                <a:latin typeface="+mn-lt"/>
              </a:rPr>
              <a:t>u</a:t>
            </a:r>
            <a:r>
              <a:rPr lang="en-US" sz="2000" i="1" kern="0" baseline="-25000" dirty="0" err="1" smtClean="0">
                <a:solidFill>
                  <a:schemeClr val="tx1"/>
                </a:solidFill>
                <a:latin typeface="+mn-lt"/>
              </a:rPr>
              <a:t>P</a:t>
            </a:r>
            <a:r>
              <a:rPr lang="en-US" sz="2000" kern="0" dirty="0" smtClean="0">
                <a:solidFill>
                  <a:schemeClr val="tx1"/>
                </a:solidFill>
                <a:latin typeface="+mn-lt"/>
              </a:rPr>
              <a:t>=10Mb/s</a:t>
            </a:r>
            <a:r>
              <a:rPr lang="en-US" sz="2000" kern="0" dirty="0">
                <a:solidFill>
                  <a:schemeClr val="tx1"/>
                </a:solidFill>
                <a:latin typeface="+mn-lt"/>
              </a:rPr>
              <a:t>, then</a:t>
            </a:r>
            <a:r>
              <a:rPr lang="en-US" sz="2000" i="1" kern="0" dirty="0">
                <a:solidFill>
                  <a:schemeClr val="tx1"/>
                </a:solidFill>
                <a:latin typeface="+mn-lt"/>
              </a:rPr>
              <a:t> </a:t>
            </a:r>
            <a:r>
              <a:rPr lang="en-US" sz="2000" i="1" kern="0" dirty="0" smtClean="0">
                <a:solidFill>
                  <a:schemeClr val="tx1"/>
                </a:solidFill>
                <a:latin typeface="+mn-lt"/>
              </a:rPr>
              <a:t>T</a:t>
            </a:r>
            <a:r>
              <a:rPr lang="en-US" sz="2000" kern="0" dirty="0" smtClean="0">
                <a:solidFill>
                  <a:schemeClr val="tx1"/>
                </a:solidFill>
                <a:latin typeface="+mn-lt"/>
              </a:rPr>
              <a:t>~1,000 </a:t>
            </a:r>
            <a:r>
              <a:rPr lang="en-US" sz="2000" kern="0" dirty="0" err="1" smtClean="0">
                <a:solidFill>
                  <a:schemeClr val="tx1"/>
                </a:solidFill>
                <a:latin typeface="+mn-lt"/>
              </a:rPr>
              <a:t>secs</a:t>
            </a:r>
            <a:endParaRPr lang="en-US" sz="2000" kern="0" dirty="0">
              <a:solidFill>
                <a:schemeClr val="tx1"/>
              </a:solidFill>
              <a:latin typeface="+mn-lt"/>
            </a:endParaRPr>
          </a:p>
        </p:txBody>
      </p:sp>
    </p:spTree>
    <p:extLst>
      <p:ext uri="{BB962C8B-B14F-4D97-AF65-F5344CB8AC3E}">
        <p14:creationId xmlns:p14="http://schemas.microsoft.com/office/powerpoint/2010/main" val="29612865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the P2P Speedup</a:t>
            </a:r>
            <a:endParaRPr lang="en-US" dirty="0"/>
          </a:p>
        </p:txBody>
      </p:sp>
      <p:sp>
        <p:nvSpPr>
          <p:cNvPr id="3" name="Content Placeholder 2"/>
          <p:cNvSpPr>
            <a:spLocks noGrp="1"/>
          </p:cNvSpPr>
          <p:nvPr>
            <p:ph idx="1"/>
          </p:nvPr>
        </p:nvSpPr>
        <p:spPr>
          <a:xfrm>
            <a:off x="14288" y="1798073"/>
            <a:ext cx="10044112" cy="5786437"/>
          </a:xfrm>
        </p:spPr>
        <p:txBody>
          <a:bodyPr/>
          <a:lstStyle/>
          <a:p>
            <a:r>
              <a:rPr lang="en-US" dirty="0" smtClean="0"/>
              <a:t>Let </a:t>
            </a:r>
            <a:r>
              <a:rPr lang="en-US" i="1" dirty="0" smtClean="0"/>
              <a:t>T</a:t>
            </a:r>
            <a:r>
              <a:rPr lang="en-US" i="1" baseline="-25000" dirty="0" smtClean="0"/>
              <a:t>S</a:t>
            </a:r>
            <a:r>
              <a:rPr lang="en-US" dirty="0" smtClean="0"/>
              <a:t> and </a:t>
            </a:r>
            <a:r>
              <a:rPr lang="en-US" i="1" dirty="0" smtClean="0"/>
              <a:t>T</a:t>
            </a:r>
            <a:r>
              <a:rPr lang="en-US" i="1" baseline="-25000" dirty="0" smtClean="0"/>
              <a:t>P</a:t>
            </a:r>
            <a:r>
              <a:rPr lang="en-US" dirty="0" smtClean="0"/>
              <a:t> be transfer time for server and p2p systems, respectively, </a:t>
            </a:r>
            <a:r>
              <a:rPr lang="en-US" i="1" dirty="0" smtClean="0"/>
              <a:t>T</a:t>
            </a:r>
            <a:r>
              <a:rPr lang="en-US" i="1" baseline="-25000" dirty="0" smtClean="0"/>
              <a:t>S</a:t>
            </a:r>
            <a:r>
              <a:rPr lang="en-US" dirty="0" smtClean="0"/>
              <a:t>/</a:t>
            </a:r>
            <a:r>
              <a:rPr lang="en-US" i="1" dirty="0" smtClean="0"/>
              <a:t>T</a:t>
            </a:r>
            <a:r>
              <a:rPr lang="en-US" i="1" baseline="-25000" dirty="0" smtClean="0"/>
              <a:t>P</a:t>
            </a:r>
            <a:r>
              <a:rPr lang="en-US" dirty="0" smtClean="0"/>
              <a:t> is the p2p </a:t>
            </a:r>
            <a:r>
              <a:rPr lang="en-US" i="1" dirty="0" smtClean="0"/>
              <a:t>speedup</a:t>
            </a:r>
          </a:p>
          <a:p>
            <a:pPr lvl="1"/>
            <a:r>
              <a:rPr lang="en-US" sz="2400" dirty="0" smtClean="0"/>
              <a:t>Assume </a:t>
            </a:r>
            <a:r>
              <a:rPr lang="en-US" sz="2400" i="1" dirty="0" err="1" smtClean="0">
                <a:latin typeface="Arial" panose="020B0604020202020204" pitchFamily="34" charset="0"/>
                <a:cs typeface="Arial" panose="020B0604020202020204" pitchFamily="34" charset="0"/>
              </a:rPr>
              <a:t>u</a:t>
            </a:r>
            <a:r>
              <a:rPr lang="en-US" sz="2400" i="1" baseline="-25000" dirty="0" err="1" smtClean="0">
                <a:latin typeface="Arial" panose="020B0604020202020204" pitchFamily="34" charset="0"/>
                <a:cs typeface="Arial" panose="020B0604020202020204" pitchFamily="34" charset="0"/>
              </a:rPr>
              <a:t>P</a:t>
            </a:r>
            <a:r>
              <a:rPr lang="en-US" sz="2400" i="1" dirty="0" smtClean="0">
                <a:latin typeface="Arial" panose="020B0604020202020204" pitchFamily="34" charset="0"/>
                <a:cs typeface="Arial" panose="020B0604020202020204" pitchFamily="34" charset="0"/>
              </a:rPr>
              <a:t> </a:t>
            </a:r>
            <a:r>
              <a:rPr lang="en-US" sz="2400" i="1" dirty="0">
                <a:latin typeface="Arial" panose="020B0604020202020204" pitchFamily="34" charset="0"/>
                <a:cs typeface="Arial" panose="020B0604020202020204" pitchFamily="34" charset="0"/>
              </a:rPr>
              <a:t>&lt; </a:t>
            </a:r>
            <a:r>
              <a:rPr lang="en-US" sz="2400" i="1" dirty="0" err="1" smtClean="0">
                <a:latin typeface="Arial" panose="020B0604020202020204" pitchFamily="34" charset="0"/>
                <a:cs typeface="Arial" panose="020B0604020202020204" pitchFamily="34" charset="0"/>
              </a:rPr>
              <a:t>d</a:t>
            </a:r>
            <a:r>
              <a:rPr lang="en-US" sz="2400" i="1" baseline="-25000" dirty="0" err="1" smtClean="0">
                <a:latin typeface="Arial" panose="020B0604020202020204" pitchFamily="34" charset="0"/>
                <a:cs typeface="Arial" panose="020B0604020202020204" pitchFamily="34" charset="0"/>
              </a:rPr>
              <a:t>P</a:t>
            </a:r>
            <a:r>
              <a:rPr lang="en-US" sz="2400" i="1" dirty="0" smtClean="0">
                <a:latin typeface="Arial" panose="020B0604020202020204" pitchFamily="34" charset="0"/>
                <a:cs typeface="Arial" panose="020B0604020202020204" pitchFamily="34" charset="0"/>
              </a:rPr>
              <a:t>=</a:t>
            </a:r>
            <a:r>
              <a:rPr lang="en-US" sz="2400" i="1" dirty="0" err="1" smtClean="0">
                <a:latin typeface="Arial" panose="020B0604020202020204" pitchFamily="34" charset="0"/>
                <a:cs typeface="Arial" panose="020B0604020202020204" pitchFamily="34" charset="0"/>
              </a:rPr>
              <a:t>d</a:t>
            </a:r>
            <a:r>
              <a:rPr lang="en-US" sz="2400" i="1" baseline="-25000" dirty="0" err="1" smtClean="0">
                <a:latin typeface="Arial" panose="020B0604020202020204" pitchFamily="34" charset="0"/>
                <a:cs typeface="Arial" panose="020B0604020202020204" pitchFamily="34" charset="0"/>
              </a:rPr>
              <a:t>C</a:t>
            </a:r>
            <a:r>
              <a:rPr lang="en-US" dirty="0" smtClean="0"/>
              <a:t> </a:t>
            </a:r>
            <a:r>
              <a:rPr lang="en-US" sz="2400" dirty="0" smtClean="0"/>
              <a:t>and role of “server” in p2p is negligible, </a:t>
            </a:r>
            <a:r>
              <a:rPr lang="en-US" sz="2400" i="1" dirty="0" smtClean="0"/>
              <a:t>i.e., </a:t>
            </a:r>
            <a:r>
              <a:rPr lang="en-US" sz="2400" i="1" dirty="0" err="1" smtClean="0"/>
              <a:t>R</a:t>
            </a:r>
            <a:r>
              <a:rPr lang="en-US" sz="2400" i="1" baseline="-25000" dirty="0" err="1" smtClean="0"/>
              <a:t>agg</a:t>
            </a:r>
            <a:r>
              <a:rPr lang="en-US" sz="2400" i="1" dirty="0" err="1" smtClean="0"/>
              <a:t>~Nu</a:t>
            </a:r>
            <a:r>
              <a:rPr lang="en-US" sz="2400" i="1" baseline="-25000" dirty="0" err="1" smtClean="0"/>
              <a:t>P</a:t>
            </a:r>
            <a:r>
              <a:rPr lang="en-US" sz="2400" dirty="0" smtClean="0"/>
              <a:t>, then</a:t>
            </a:r>
            <a:endParaRPr lang="en-US" sz="2400" baseline="-25000" dirty="0"/>
          </a:p>
          <a:p>
            <a:pPr marL="130175" indent="0" algn="ctr">
              <a:buNone/>
            </a:pPr>
            <a:r>
              <a:rPr lang="en-US" i="1" dirty="0" smtClean="0"/>
              <a:t>T</a:t>
            </a:r>
            <a:r>
              <a:rPr lang="en-US" i="1" baseline="-25000" dirty="0" smtClean="0"/>
              <a:t>S</a:t>
            </a:r>
            <a:r>
              <a:rPr lang="en-US" i="1" dirty="0" smtClean="0"/>
              <a:t>/T</a:t>
            </a:r>
            <a:r>
              <a:rPr lang="en-US" i="1" baseline="-25000" dirty="0" smtClean="0"/>
              <a:t>P</a:t>
            </a:r>
            <a:r>
              <a:rPr lang="en-US" dirty="0" smtClean="0"/>
              <a:t>=max{</a:t>
            </a:r>
            <a:r>
              <a:rPr lang="en-US" i="1" dirty="0" smtClean="0"/>
              <a:t>FN</a:t>
            </a:r>
            <a:r>
              <a:rPr lang="en-US" dirty="0" smtClean="0"/>
              <a:t>/</a:t>
            </a:r>
            <a:r>
              <a:rPr lang="en-US" i="1" dirty="0" err="1" smtClean="0"/>
              <a:t>u</a:t>
            </a:r>
            <a:r>
              <a:rPr lang="en-US" i="1" baseline="-25000" dirty="0" err="1" smtClean="0"/>
              <a:t>S</a:t>
            </a:r>
            <a:r>
              <a:rPr lang="en-US" dirty="0" err="1" smtClean="0"/>
              <a:t>,</a:t>
            </a:r>
            <a:r>
              <a:rPr lang="en-US" i="1" dirty="0" err="1" smtClean="0"/>
              <a:t>F</a:t>
            </a:r>
            <a:r>
              <a:rPr lang="en-US" dirty="0" smtClean="0"/>
              <a:t>/</a:t>
            </a:r>
            <a:r>
              <a:rPr lang="en-US" i="1" dirty="0" err="1" smtClean="0"/>
              <a:t>d</a:t>
            </a:r>
            <a:r>
              <a:rPr lang="en-US" i="1" baseline="-25000" dirty="0" err="1" smtClean="0"/>
              <a:t>C</a:t>
            </a:r>
            <a:r>
              <a:rPr lang="en-US" dirty="0" smtClean="0"/>
              <a:t>}/(</a:t>
            </a:r>
            <a:r>
              <a:rPr lang="en-US" sz="2800" i="1" dirty="0" smtClean="0"/>
              <a:t>F</a:t>
            </a:r>
            <a:r>
              <a:rPr lang="en-US" sz="2800" dirty="0" smtClean="0"/>
              <a:t>/</a:t>
            </a:r>
            <a:r>
              <a:rPr lang="en-US" sz="2800" i="1" dirty="0" err="1" smtClean="0"/>
              <a:t>u</a:t>
            </a:r>
            <a:r>
              <a:rPr lang="en-US" sz="2800" i="1" baseline="-25000" dirty="0" err="1" smtClean="0"/>
              <a:t>P</a:t>
            </a:r>
            <a:r>
              <a:rPr lang="en-US" sz="2800" dirty="0" smtClean="0"/>
              <a:t>)= </a:t>
            </a:r>
            <a:r>
              <a:rPr lang="en-US" sz="2400" i="1" dirty="0" err="1" smtClean="0"/>
              <a:t>u</a:t>
            </a:r>
            <a:r>
              <a:rPr lang="en-US" sz="2400" i="1" baseline="-25000" dirty="0" err="1" smtClean="0"/>
              <a:t>P</a:t>
            </a:r>
            <a:r>
              <a:rPr lang="en-US" dirty="0" err="1" smtClean="0"/>
              <a:t>max</a:t>
            </a:r>
            <a:r>
              <a:rPr lang="en-US" dirty="0" smtClean="0"/>
              <a:t>{</a:t>
            </a:r>
            <a:r>
              <a:rPr lang="en-US" i="1" dirty="0" smtClean="0"/>
              <a:t>N</a:t>
            </a:r>
            <a:r>
              <a:rPr lang="en-US" dirty="0" smtClean="0"/>
              <a:t>/</a:t>
            </a:r>
            <a:r>
              <a:rPr lang="en-US" i="1" dirty="0" smtClean="0"/>
              <a:t>u</a:t>
            </a:r>
            <a:r>
              <a:rPr lang="en-US" i="1" baseline="-25000" dirty="0" smtClean="0"/>
              <a:t>S</a:t>
            </a:r>
            <a:r>
              <a:rPr lang="en-US" dirty="0" smtClean="0"/>
              <a:t>,1/</a:t>
            </a:r>
            <a:r>
              <a:rPr lang="en-US" i="1" dirty="0" err="1" smtClean="0"/>
              <a:t>d</a:t>
            </a:r>
            <a:r>
              <a:rPr lang="en-US" i="1" baseline="-25000" dirty="0" err="1" smtClean="0"/>
              <a:t>C</a:t>
            </a:r>
            <a:r>
              <a:rPr lang="en-US" dirty="0" smtClean="0"/>
              <a:t>}</a:t>
            </a:r>
            <a:endParaRPr lang="en-US" i="1" dirty="0" smtClean="0"/>
          </a:p>
          <a:p>
            <a:r>
              <a:rPr lang="en-US" dirty="0" smtClean="0"/>
              <a:t>When </a:t>
            </a:r>
            <a:r>
              <a:rPr lang="en-US" i="1" dirty="0" smtClean="0"/>
              <a:t>N </a:t>
            </a:r>
            <a:r>
              <a:rPr lang="en-US" dirty="0" smtClean="0"/>
              <a:t>is large, then </a:t>
            </a:r>
            <a:r>
              <a:rPr lang="en-US" i="1" dirty="0" smtClean="0"/>
              <a:t>N/</a:t>
            </a:r>
            <a:r>
              <a:rPr lang="en-US" i="1" dirty="0" err="1" smtClean="0"/>
              <a:t>u</a:t>
            </a:r>
            <a:r>
              <a:rPr lang="en-US" i="1" baseline="-25000" dirty="0" err="1" smtClean="0"/>
              <a:t>S</a:t>
            </a:r>
            <a:r>
              <a:rPr lang="en-US" i="1" dirty="0" smtClean="0"/>
              <a:t>&gt;1</a:t>
            </a:r>
            <a:r>
              <a:rPr lang="en-US" dirty="0" smtClean="0"/>
              <a:t>/</a:t>
            </a:r>
            <a:r>
              <a:rPr lang="en-US" i="1" dirty="0" err="1" smtClean="0"/>
              <a:t>d</a:t>
            </a:r>
            <a:r>
              <a:rPr lang="en-US" i="1" baseline="-25000" dirty="0" err="1" smtClean="0"/>
              <a:t>C</a:t>
            </a:r>
            <a:r>
              <a:rPr lang="en-US" dirty="0" smtClean="0"/>
              <a:t>, so that</a:t>
            </a:r>
            <a:endParaRPr lang="en-US" i="1" baseline="-25000" dirty="0" smtClean="0"/>
          </a:p>
          <a:p>
            <a:pPr marL="130175" indent="0" algn="ctr">
              <a:buNone/>
            </a:pPr>
            <a:r>
              <a:rPr lang="en-US" i="1" dirty="0" smtClean="0"/>
              <a:t>speedup</a:t>
            </a:r>
            <a:r>
              <a:rPr lang="en-US" dirty="0" smtClean="0"/>
              <a:t>=</a:t>
            </a:r>
            <a:r>
              <a:rPr lang="en-US" i="1" dirty="0" err="1" smtClean="0"/>
              <a:t>Nu</a:t>
            </a:r>
            <a:r>
              <a:rPr lang="en-US" i="1" baseline="-25000" dirty="0" err="1" smtClean="0"/>
              <a:t>P</a:t>
            </a:r>
            <a:r>
              <a:rPr lang="en-US" dirty="0" smtClean="0"/>
              <a:t>/</a:t>
            </a:r>
            <a:r>
              <a:rPr lang="en-US" i="1" dirty="0" err="1" smtClean="0"/>
              <a:t>u</a:t>
            </a:r>
            <a:r>
              <a:rPr lang="en-US" i="1" baseline="-25000" dirty="0" err="1" smtClean="0"/>
              <a:t>S</a:t>
            </a:r>
            <a:endParaRPr lang="en-US" i="1" baseline="-25000" dirty="0" smtClean="0"/>
          </a:p>
          <a:p>
            <a:pPr lvl="1"/>
            <a:r>
              <a:rPr lang="en-US" dirty="0" smtClean="0"/>
              <a:t>The dominant factor is the total upload rate, whether it comes from a single server or from </a:t>
            </a:r>
            <a:r>
              <a:rPr lang="en-US" i="1" dirty="0" smtClean="0"/>
              <a:t>N</a:t>
            </a:r>
            <a:r>
              <a:rPr lang="en-US" dirty="0" smtClean="0"/>
              <a:t> peers</a:t>
            </a:r>
          </a:p>
          <a:p>
            <a:pPr lvl="2"/>
            <a:r>
              <a:rPr lang="en-US" dirty="0" smtClean="0"/>
              <a:t>well-provisioned server will outperform a small number of peers, or a large number of peers that are not all willing to contribute</a:t>
            </a:r>
          </a:p>
          <a:p>
            <a:pPr lvl="2"/>
            <a:r>
              <a:rPr lang="en-US" dirty="0" smtClean="0"/>
              <a:t>for large enough </a:t>
            </a:r>
            <a:r>
              <a:rPr lang="en-US" i="1" dirty="0" smtClean="0"/>
              <a:t>N</a:t>
            </a:r>
            <a:r>
              <a:rPr lang="en-US" dirty="0" smtClean="0"/>
              <a:t>, </a:t>
            </a:r>
            <a:r>
              <a:rPr lang="en-US" b="1" i="1" u="sng" dirty="0" smtClean="0"/>
              <a:t>and</a:t>
            </a:r>
            <a:r>
              <a:rPr lang="en-US" dirty="0" smtClean="0"/>
              <a:t> altruistic peers, p2p can be much faster</a:t>
            </a:r>
          </a:p>
          <a:p>
            <a:pPr lvl="2"/>
            <a:r>
              <a:rPr lang="en-US" dirty="0" smtClean="0"/>
              <a:t>p2p systems have proven useful for distributing large files to many users, </a:t>
            </a:r>
            <a:r>
              <a:rPr lang="en-US" i="1" dirty="0" smtClean="0"/>
              <a:t>e.g.,</a:t>
            </a:r>
            <a:r>
              <a:rPr lang="en-US" dirty="0" smtClean="0"/>
              <a:t> software updates</a:t>
            </a:r>
          </a:p>
        </p:txBody>
      </p:sp>
      <p:sp>
        <p:nvSpPr>
          <p:cNvPr id="4" name="Slide Number Placeholder 3"/>
          <p:cNvSpPr>
            <a:spLocks noGrp="1"/>
          </p:cNvSpPr>
          <p:nvPr>
            <p:ph type="sldNum" sz="quarter" idx="10"/>
          </p:nvPr>
        </p:nvSpPr>
        <p:spPr/>
        <p:txBody>
          <a:bodyPr/>
          <a:lstStyle/>
          <a:p>
            <a:fld id="{26AEC085-82DF-CA45-B264-9F77D94B971E}" type="slidenum">
              <a:rPr lang="en-US" smtClean="0"/>
              <a:pPr/>
              <a:t>6</a:t>
            </a:fld>
            <a:endParaRPr lang="en-US"/>
          </a:p>
        </p:txBody>
      </p:sp>
    </p:spTree>
    <p:extLst>
      <p:ext uri="{BB962C8B-B14F-4D97-AF65-F5344CB8AC3E}">
        <p14:creationId xmlns:p14="http://schemas.microsoft.com/office/powerpoint/2010/main" val="15020581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806" y="573315"/>
            <a:ext cx="9625012" cy="827172"/>
          </a:xfrm>
        </p:spPr>
        <p:txBody>
          <a:bodyPr/>
          <a:lstStyle/>
          <a:p>
            <a:r>
              <a:rPr lang="en-US" dirty="0" err="1" smtClean="0"/>
              <a:t>BitTorrent</a:t>
            </a:r>
            <a:endParaRPr lang="en-US" dirty="0"/>
          </a:p>
        </p:txBody>
      </p:sp>
      <p:sp>
        <p:nvSpPr>
          <p:cNvPr id="3" name="Content Placeholder 2"/>
          <p:cNvSpPr>
            <a:spLocks noGrp="1"/>
          </p:cNvSpPr>
          <p:nvPr>
            <p:ph idx="1"/>
          </p:nvPr>
        </p:nvSpPr>
        <p:spPr>
          <a:xfrm>
            <a:off x="14288" y="1293669"/>
            <a:ext cx="10044112" cy="6491962"/>
          </a:xfrm>
        </p:spPr>
        <p:txBody>
          <a:bodyPr/>
          <a:lstStyle/>
          <a:p>
            <a:r>
              <a:rPr lang="en-US" dirty="0" smtClean="0"/>
              <a:t>In a real file-distribution system, peers come and go over time and may be greedy</a:t>
            </a:r>
          </a:p>
          <a:p>
            <a:pPr lvl="1"/>
            <a:r>
              <a:rPr lang="en-US" dirty="0" smtClean="0"/>
              <a:t>protocol must accommodate changing set of peers</a:t>
            </a:r>
          </a:p>
          <a:p>
            <a:pPr lvl="1"/>
            <a:r>
              <a:rPr lang="en-US" dirty="0" smtClean="0"/>
              <a:t>and must encourage “socially beneficial” behavior</a:t>
            </a:r>
          </a:p>
          <a:p>
            <a:r>
              <a:rPr lang="en-US" dirty="0" smtClean="0"/>
              <a:t>In </a:t>
            </a:r>
            <a:r>
              <a:rPr lang="en-US" dirty="0" err="1" smtClean="0"/>
              <a:t>BitTorrent</a:t>
            </a:r>
            <a:endParaRPr lang="en-US" dirty="0" smtClean="0"/>
          </a:p>
          <a:p>
            <a:pPr lvl="1"/>
            <a:r>
              <a:rPr lang="en-US" dirty="0" smtClean="0"/>
              <a:t>to distribute a file, a source creates a </a:t>
            </a:r>
            <a:r>
              <a:rPr lang="en-US" i="1" dirty="0" smtClean="0"/>
              <a:t>torrent file</a:t>
            </a:r>
            <a:r>
              <a:rPr lang="en-US" dirty="0" smtClean="0"/>
              <a:t> that contains metadata about the file and the URL of a </a:t>
            </a:r>
            <a:r>
              <a:rPr lang="en-US" i="1" dirty="0" smtClean="0"/>
              <a:t>tracker</a:t>
            </a:r>
            <a:r>
              <a:rPr lang="en-US" dirty="0" smtClean="0"/>
              <a:t> site</a:t>
            </a:r>
          </a:p>
          <a:p>
            <a:pPr lvl="1"/>
            <a:r>
              <a:rPr lang="en-US" dirty="0" smtClean="0"/>
              <a:t>new peers register with the </a:t>
            </a:r>
            <a:r>
              <a:rPr lang="en-US" b="1" u="sng" dirty="0" smtClean="0"/>
              <a:t>tracker</a:t>
            </a:r>
            <a:r>
              <a:rPr lang="en-US" dirty="0" smtClean="0"/>
              <a:t>, which provides each new peer with a list of other peers (a random subset)</a:t>
            </a:r>
          </a:p>
          <a:p>
            <a:pPr lvl="1"/>
            <a:r>
              <a:rPr lang="en-US" dirty="0" smtClean="0"/>
              <a:t>files are broken up into smaller </a:t>
            </a:r>
            <a:r>
              <a:rPr lang="en-US" i="1" dirty="0" smtClean="0"/>
              <a:t>chunks</a:t>
            </a:r>
            <a:r>
              <a:rPr lang="en-US" dirty="0" smtClean="0"/>
              <a:t> and the chunks are the basic unit of distribution</a:t>
            </a:r>
          </a:p>
          <a:p>
            <a:pPr lvl="1"/>
            <a:r>
              <a:rPr lang="en-US" dirty="0" smtClean="0"/>
              <a:t>a peer connects (TCP) to others peers, learns what chunks they have and then requests the chunks it doesn’t have</a:t>
            </a:r>
          </a:p>
          <a:p>
            <a:pPr lvl="2"/>
            <a:r>
              <a:rPr lang="en-US" dirty="0" smtClean="0"/>
              <a:t>A peer periodically asks its peers for an updated list of chunks.</a:t>
            </a:r>
          </a:p>
          <a:p>
            <a:pPr lvl="1"/>
            <a:r>
              <a:rPr lang="en-US" dirty="0" smtClean="0"/>
              <a:t>a host will typically have tens of peers</a:t>
            </a:r>
          </a:p>
          <a:p>
            <a:pPr lvl="2"/>
            <a:r>
              <a:rPr lang="en-US" dirty="0" smtClean="0"/>
              <a:t>the set of peers changes continuously</a:t>
            </a:r>
          </a:p>
        </p:txBody>
      </p:sp>
      <p:sp>
        <p:nvSpPr>
          <p:cNvPr id="4" name="Slide Number Placeholder 3"/>
          <p:cNvSpPr>
            <a:spLocks noGrp="1"/>
          </p:cNvSpPr>
          <p:nvPr>
            <p:ph type="sldNum" sz="quarter" idx="10"/>
          </p:nvPr>
        </p:nvSpPr>
        <p:spPr/>
        <p:txBody>
          <a:bodyPr/>
          <a:lstStyle/>
          <a:p>
            <a:fld id="{26AEC085-82DF-CA45-B264-9F77D94B971E}" type="slidenum">
              <a:rPr lang="en-US" smtClean="0"/>
              <a:pPr/>
              <a:t>7</a:t>
            </a:fld>
            <a:endParaRPr lang="en-US"/>
          </a:p>
        </p:txBody>
      </p:sp>
    </p:spTree>
    <p:extLst>
      <p:ext uri="{BB962C8B-B14F-4D97-AF65-F5344CB8AC3E}">
        <p14:creationId xmlns:p14="http://schemas.microsoft.com/office/powerpoint/2010/main" val="922789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Details</a:t>
            </a:r>
            <a:endParaRPr lang="en-US" dirty="0"/>
          </a:p>
        </p:txBody>
      </p:sp>
      <p:sp>
        <p:nvSpPr>
          <p:cNvPr id="3" name="Content Placeholder 2"/>
          <p:cNvSpPr>
            <a:spLocks noGrp="1"/>
          </p:cNvSpPr>
          <p:nvPr>
            <p:ph idx="1"/>
          </p:nvPr>
        </p:nvSpPr>
        <p:spPr>
          <a:xfrm>
            <a:off x="14288" y="1376749"/>
            <a:ext cx="10044112" cy="6395651"/>
          </a:xfrm>
        </p:spPr>
        <p:txBody>
          <a:bodyPr/>
          <a:lstStyle/>
          <a:p>
            <a:r>
              <a:rPr lang="en-US" dirty="0" smtClean="0"/>
              <a:t>Peers request the </a:t>
            </a:r>
            <a:r>
              <a:rPr lang="en-US" i="1" dirty="0" smtClean="0"/>
              <a:t>rarest chunks first</a:t>
            </a:r>
          </a:p>
          <a:p>
            <a:pPr lvl="1"/>
            <a:r>
              <a:rPr lang="en-US" dirty="0" smtClean="0"/>
              <a:t>this is intended to increase the number of copies of rare chunks, enabling more peers to get a copy</a:t>
            </a:r>
          </a:p>
          <a:p>
            <a:r>
              <a:rPr lang="en-US" dirty="0" smtClean="0"/>
              <a:t>A peer responds to chunk requests by favoring other peers that have supplied it with the most data recently</a:t>
            </a:r>
          </a:p>
          <a:p>
            <a:pPr lvl="1"/>
            <a:r>
              <a:rPr lang="en-US" dirty="0" smtClean="0"/>
              <a:t>a peer measures number of bits received from its neighbors and preferentially responds to requests from the “best suppliers”</a:t>
            </a:r>
          </a:p>
          <a:p>
            <a:pPr lvl="2"/>
            <a:r>
              <a:rPr lang="en-US" dirty="0" smtClean="0"/>
              <a:t>This encourages good behavior.</a:t>
            </a:r>
          </a:p>
          <a:p>
            <a:pPr lvl="1"/>
            <a:r>
              <a:rPr lang="en-US" dirty="0" smtClean="0"/>
              <a:t>a peer also randomly selects other neighbors and responds to their requests in order to expand set of “trading partners”</a:t>
            </a:r>
          </a:p>
          <a:p>
            <a:r>
              <a:rPr lang="en-US" dirty="0" smtClean="0"/>
              <a:t>Torrent files contain </a:t>
            </a:r>
            <a:r>
              <a:rPr lang="en-US" dirty="0" err="1" smtClean="0"/>
              <a:t>crytpographic</a:t>
            </a:r>
            <a:r>
              <a:rPr lang="en-US" dirty="0" smtClean="0"/>
              <a:t> hashes of each file chunk to prevent malicious corruption of files</a:t>
            </a:r>
          </a:p>
          <a:p>
            <a:pPr lvl="1"/>
            <a:r>
              <a:rPr lang="en-US" dirty="0" smtClean="0"/>
              <a:t>peers compute the hash of chunks they receive and compare against the torrent file, discarding chunks that don’t match</a:t>
            </a:r>
          </a:p>
          <a:p>
            <a:pPr>
              <a:tabLst>
                <a:tab pos="7658100" algn="l"/>
              </a:tabLst>
            </a:pPr>
            <a:r>
              <a:rPr lang="en-US" dirty="0" smtClean="0"/>
              <a:t>Variety of </a:t>
            </a:r>
            <a:r>
              <a:rPr lang="en-US" dirty="0" err="1" smtClean="0"/>
              <a:t>BitTorrent</a:t>
            </a:r>
            <a:r>
              <a:rPr lang="en-US" dirty="0" smtClean="0"/>
              <a:t> clients, with varying behavior</a:t>
            </a:r>
          </a:p>
          <a:p>
            <a:pPr lvl="1"/>
            <a:endParaRPr lang="en-US" dirty="0" smtClean="0"/>
          </a:p>
          <a:p>
            <a:endParaRPr lang="en-US" dirty="0"/>
          </a:p>
        </p:txBody>
      </p:sp>
      <p:sp>
        <p:nvSpPr>
          <p:cNvPr id="4" name="Slide Number Placeholder 3"/>
          <p:cNvSpPr>
            <a:spLocks noGrp="1"/>
          </p:cNvSpPr>
          <p:nvPr>
            <p:ph type="sldNum" sz="quarter" idx="10"/>
          </p:nvPr>
        </p:nvSpPr>
        <p:spPr/>
        <p:txBody>
          <a:bodyPr/>
          <a:lstStyle/>
          <a:p>
            <a:fld id="{26AEC085-82DF-CA45-B264-9F77D94B971E}" type="slidenum">
              <a:rPr lang="en-US" smtClean="0"/>
              <a:pPr/>
              <a:t>8</a:t>
            </a:fld>
            <a:endParaRPr lang="en-US"/>
          </a:p>
        </p:txBody>
      </p:sp>
    </p:spTree>
    <p:extLst>
      <p:ext uri="{BB962C8B-B14F-4D97-AF65-F5344CB8AC3E}">
        <p14:creationId xmlns:p14="http://schemas.microsoft.com/office/powerpoint/2010/main" val="36585366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Distributed Hash Tables</a:t>
            </a:r>
            <a:endParaRPr lang="en-US" dirty="0"/>
          </a:p>
        </p:txBody>
      </p:sp>
      <p:sp>
        <p:nvSpPr>
          <p:cNvPr id="3" name="Content Placeholder 2"/>
          <p:cNvSpPr>
            <a:spLocks noGrp="1"/>
          </p:cNvSpPr>
          <p:nvPr>
            <p:ph idx="1"/>
          </p:nvPr>
        </p:nvSpPr>
        <p:spPr>
          <a:xfrm>
            <a:off x="14288" y="1680519"/>
            <a:ext cx="10044112" cy="6091881"/>
          </a:xfrm>
        </p:spPr>
        <p:txBody>
          <a:bodyPr>
            <a:normAutofit/>
          </a:bodyPr>
          <a:lstStyle/>
          <a:p>
            <a:r>
              <a:rPr lang="en-US" dirty="0" smtClean="0"/>
              <a:t>A hash table implements a </a:t>
            </a:r>
            <a:r>
              <a:rPr lang="en-US" i="1" dirty="0" smtClean="0"/>
              <a:t>map </a:t>
            </a:r>
            <a:r>
              <a:rPr lang="en-US" dirty="0" smtClean="0"/>
              <a:t>data structure</a:t>
            </a:r>
          </a:p>
          <a:p>
            <a:pPr lvl="1"/>
            <a:r>
              <a:rPr lang="en-US" dirty="0" smtClean="0"/>
              <a:t>stores set of (</a:t>
            </a:r>
            <a:r>
              <a:rPr lang="en-US" i="1" dirty="0" err="1" smtClean="0"/>
              <a:t>key</a:t>
            </a:r>
            <a:r>
              <a:rPr lang="en-US" dirty="0" err="1" smtClean="0"/>
              <a:t>,</a:t>
            </a:r>
            <a:r>
              <a:rPr lang="en-US" i="1" dirty="0" err="1" smtClean="0"/>
              <a:t>value</a:t>
            </a:r>
            <a:r>
              <a:rPr lang="en-US" dirty="0" smtClean="0"/>
              <a:t>) pairs, where each </a:t>
            </a:r>
            <a:r>
              <a:rPr lang="en-US" i="1" dirty="0" smtClean="0"/>
              <a:t>key </a:t>
            </a:r>
            <a:r>
              <a:rPr lang="en-US" dirty="0" smtClean="0"/>
              <a:t>is unique</a:t>
            </a:r>
          </a:p>
          <a:p>
            <a:pPr lvl="1"/>
            <a:r>
              <a:rPr lang="en-US" i="1" dirty="0" err="1" smtClean="0"/>
              <a:t>get</a:t>
            </a:r>
            <a:r>
              <a:rPr lang="en-US" dirty="0" err="1" smtClean="0"/>
              <a:t>(</a:t>
            </a:r>
            <a:r>
              <a:rPr lang="en-US" i="1" dirty="0" err="1" smtClean="0"/>
              <a:t>key</a:t>
            </a:r>
            <a:r>
              <a:rPr lang="en-US" dirty="0" smtClean="0"/>
              <a:t>) operation returns associated </a:t>
            </a:r>
            <a:r>
              <a:rPr lang="en-US" i="1" dirty="0" smtClean="0"/>
              <a:t>value</a:t>
            </a:r>
            <a:r>
              <a:rPr lang="en-US" dirty="0" smtClean="0"/>
              <a:t>, </a:t>
            </a:r>
          </a:p>
          <a:p>
            <a:pPr lvl="1"/>
            <a:r>
              <a:rPr lang="en-US" i="1" dirty="0" err="1" smtClean="0"/>
              <a:t>put</a:t>
            </a:r>
            <a:r>
              <a:rPr lang="en-US" dirty="0" err="1" smtClean="0"/>
              <a:t>(</a:t>
            </a:r>
            <a:r>
              <a:rPr lang="en-US" i="1" dirty="0" err="1" smtClean="0"/>
              <a:t>key</a:t>
            </a:r>
            <a:r>
              <a:rPr lang="en-US" dirty="0" err="1" smtClean="0"/>
              <a:t>,</a:t>
            </a:r>
            <a:r>
              <a:rPr lang="en-US" i="1" dirty="0" err="1" smtClean="0"/>
              <a:t>value</a:t>
            </a:r>
            <a:r>
              <a:rPr lang="en-US" dirty="0" smtClean="0"/>
              <a:t>) adds the pair (</a:t>
            </a:r>
            <a:r>
              <a:rPr lang="en-US" i="1" dirty="0" err="1" smtClean="0"/>
              <a:t>key</a:t>
            </a:r>
            <a:r>
              <a:rPr lang="en-US" dirty="0" err="1" smtClean="0"/>
              <a:t>,</a:t>
            </a:r>
            <a:r>
              <a:rPr lang="en-US" i="1" dirty="0" err="1" smtClean="0"/>
              <a:t>value</a:t>
            </a:r>
            <a:r>
              <a:rPr lang="en-US" dirty="0" smtClean="0"/>
              <a:t>) to the set, possibly replacing an existing pair</a:t>
            </a:r>
          </a:p>
          <a:p>
            <a:pPr lvl="1"/>
            <a:r>
              <a:rPr lang="en-US" dirty="0" smtClean="0"/>
              <a:t>hash function converts key into an integer</a:t>
            </a:r>
          </a:p>
          <a:p>
            <a:r>
              <a:rPr lang="en-US" dirty="0" smtClean="0"/>
              <a:t>In a DHT, the (</a:t>
            </a:r>
            <a:r>
              <a:rPr lang="en-US" i="1" dirty="0" err="1" smtClean="0"/>
              <a:t>key</a:t>
            </a:r>
            <a:r>
              <a:rPr lang="en-US" dirty="0" err="1" smtClean="0"/>
              <a:t>,</a:t>
            </a:r>
            <a:r>
              <a:rPr lang="en-US" i="1" dirty="0" err="1" smtClean="0"/>
              <a:t>value</a:t>
            </a:r>
            <a:r>
              <a:rPr lang="en-US" dirty="0" smtClean="0"/>
              <a:t>) pairs are distributed among a large (possibly changing) collection of servers</a:t>
            </a:r>
          </a:p>
          <a:p>
            <a:pPr lvl="1"/>
            <a:r>
              <a:rPr lang="en-US" dirty="0" smtClean="0"/>
              <a:t>each server is responsible for a sub-set of the keys</a:t>
            </a:r>
          </a:p>
          <a:p>
            <a:pPr lvl="2"/>
            <a:r>
              <a:rPr lang="en-US" dirty="0" smtClean="0"/>
              <a:t>a server handles keys with a hash value within a certain range, </a:t>
            </a:r>
            <a:r>
              <a:rPr lang="en-US" i="1" dirty="0" smtClean="0"/>
              <a:t>e.g., </a:t>
            </a:r>
            <a:r>
              <a:rPr lang="en-US" dirty="0" smtClean="0"/>
              <a:t>those for which its own </a:t>
            </a:r>
            <a:r>
              <a:rPr lang="en-US" i="1" dirty="0" smtClean="0"/>
              <a:t>identifier</a:t>
            </a:r>
            <a:r>
              <a:rPr lang="en-US" dirty="0" smtClean="0"/>
              <a:t> is the “closest”</a:t>
            </a:r>
          </a:p>
          <a:p>
            <a:pPr lvl="1"/>
            <a:r>
              <a:rPr lang="en-US" dirty="0"/>
              <a:t>g</a:t>
            </a:r>
            <a:r>
              <a:rPr lang="en-US" dirty="0" smtClean="0"/>
              <a:t>oal is to balance load among servers, and allow fast retrieval</a:t>
            </a:r>
          </a:p>
          <a:p>
            <a:r>
              <a:rPr lang="en-US" dirty="0" smtClean="0"/>
              <a:t>Key design issues for </a:t>
            </a:r>
            <a:r>
              <a:rPr lang="en-US" dirty="0" err="1" smtClean="0"/>
              <a:t>DHTs</a:t>
            </a:r>
            <a:endParaRPr lang="en-US" dirty="0" smtClean="0"/>
          </a:p>
          <a:p>
            <a:pPr lvl="1"/>
            <a:r>
              <a:rPr lang="en-US" dirty="0" smtClean="0"/>
              <a:t>how to find server for a given key</a:t>
            </a:r>
          </a:p>
          <a:p>
            <a:pPr lvl="1"/>
            <a:r>
              <a:rPr lang="en-US" dirty="0" smtClean="0"/>
              <a:t>how to reconfigure DHT as servers come and go</a:t>
            </a:r>
            <a:endParaRPr lang="en-US" dirty="0"/>
          </a:p>
        </p:txBody>
      </p:sp>
      <p:sp>
        <p:nvSpPr>
          <p:cNvPr id="4" name="Slide Number Placeholder 3"/>
          <p:cNvSpPr>
            <a:spLocks noGrp="1"/>
          </p:cNvSpPr>
          <p:nvPr>
            <p:ph type="sldNum" sz="quarter" idx="10"/>
          </p:nvPr>
        </p:nvSpPr>
        <p:spPr/>
        <p:txBody>
          <a:bodyPr/>
          <a:lstStyle/>
          <a:p>
            <a:fld id="{26AEC085-82DF-CA45-B264-9F77D94B971E}" type="slidenum">
              <a:rPr lang="en-US" smtClean="0"/>
              <a:pPr/>
              <a:t>9</a:t>
            </a:fld>
            <a:endParaRPr lang="en-US"/>
          </a:p>
        </p:txBody>
      </p:sp>
    </p:spTree>
    <p:extLst>
      <p:ext uri="{BB962C8B-B14F-4D97-AF65-F5344CB8AC3E}">
        <p14:creationId xmlns:p14="http://schemas.microsoft.com/office/powerpoint/2010/main" val="2721066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Blank Presentation">
  <a:themeElements>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c:\winapps\msoffice\powerpnt\template\clrovrhd\dbllinec.ppt</Template>
  <TotalTime>80152842</TotalTime>
  <Pages>9</Pages>
  <Words>5231</Words>
  <Application>Microsoft Office PowerPoint</Application>
  <PresentationFormat>Custom</PresentationFormat>
  <Paragraphs>444</Paragraphs>
  <Slides>38</Slides>
  <Notes>38</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38</vt:i4>
      </vt:variant>
    </vt:vector>
  </HeadingPairs>
  <TitlesOfParts>
    <vt:vector size="41" baseType="lpstr">
      <vt:lpstr>1_Blank Presentation</vt:lpstr>
      <vt:lpstr>Blank Presentation</vt:lpstr>
      <vt:lpstr>Equation</vt:lpstr>
      <vt:lpstr>8. Peer-to-Peer Applications</vt:lpstr>
      <vt:lpstr>Questions about Lab2 or Quiz2?</vt:lpstr>
      <vt:lpstr>Client-Server vs. Peer-to-Peer</vt:lpstr>
      <vt:lpstr>File distribution</vt:lpstr>
      <vt:lpstr>Transfer Time Approximation</vt:lpstr>
      <vt:lpstr>Understanding the P2P Speedup</vt:lpstr>
      <vt:lpstr>BitTorrent</vt:lpstr>
      <vt:lpstr>Some Details</vt:lpstr>
      <vt:lpstr>Distributed Hash Tables</vt:lpstr>
      <vt:lpstr>Simple Circular DHT</vt:lpstr>
      <vt:lpstr>Improving Circular DHT</vt:lpstr>
      <vt:lpstr>Adding and Removing Servers</vt:lpstr>
      <vt:lpstr>Deletion &amp; Addition Expanded</vt:lpstr>
      <vt:lpstr>Deletion and Addition - Examples</vt:lpstr>
      <vt:lpstr>Maintaining Data in Dynamic DHTs</vt:lpstr>
      <vt:lpstr>Caching in DHTs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in ATM Network Control</dc:title>
  <dc:creator>Roch</dc:creator>
  <cp:lastModifiedBy>Roch</cp:lastModifiedBy>
  <cp:revision>940</cp:revision>
  <cp:lastPrinted>2014-09-20T21:25:58Z</cp:lastPrinted>
  <dcterms:created xsi:type="dcterms:W3CDTF">2013-07-05T09:41:47Z</dcterms:created>
  <dcterms:modified xsi:type="dcterms:W3CDTF">2017-10-21T17:36:08Z</dcterms:modified>
</cp:coreProperties>
</file>