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  <p:sldMasterId id="2147483674" r:id="rId3"/>
    <p:sldMasterId id="2147483676" r:id="rId4"/>
  </p:sldMasterIdLst>
  <p:notesMasterIdLst>
    <p:notesMasterId r:id="rId32"/>
  </p:notesMasterIdLst>
  <p:handoutMasterIdLst>
    <p:handoutMasterId r:id="rId33"/>
  </p:handoutMasterIdLst>
  <p:sldIdLst>
    <p:sldId id="362" r:id="rId5"/>
    <p:sldId id="485" r:id="rId6"/>
    <p:sldId id="486" r:id="rId7"/>
    <p:sldId id="487" r:id="rId8"/>
    <p:sldId id="488" r:id="rId9"/>
    <p:sldId id="544" r:id="rId10"/>
    <p:sldId id="511" r:id="rId11"/>
    <p:sldId id="491" r:id="rId12"/>
    <p:sldId id="543" r:id="rId13"/>
    <p:sldId id="489" r:id="rId14"/>
    <p:sldId id="490" r:id="rId15"/>
    <p:sldId id="492" r:id="rId16"/>
    <p:sldId id="493" r:id="rId17"/>
    <p:sldId id="508" r:id="rId18"/>
    <p:sldId id="494" r:id="rId19"/>
    <p:sldId id="495" r:id="rId20"/>
    <p:sldId id="496" r:id="rId21"/>
    <p:sldId id="542" r:id="rId22"/>
    <p:sldId id="514" r:id="rId23"/>
    <p:sldId id="534" r:id="rId24"/>
    <p:sldId id="535" r:id="rId25"/>
    <p:sldId id="536" r:id="rId26"/>
    <p:sldId id="537" r:id="rId27"/>
    <p:sldId id="538" r:id="rId28"/>
    <p:sldId id="539" r:id="rId29"/>
    <p:sldId id="540" r:id="rId30"/>
    <p:sldId id="541" r:id="rId31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800040"/>
    <a:srgbClr val="CAFEB2"/>
    <a:srgbClr val="70898E"/>
    <a:srgbClr val="8BA8AD"/>
    <a:srgbClr val="A7C8CD"/>
    <a:srgbClr val="50B1CB"/>
    <a:srgbClr val="C3B954"/>
    <a:srgbClr val="53B6C3"/>
    <a:srgbClr val="39393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1104" autoAdjust="0"/>
  </p:normalViewPr>
  <p:slideViewPr>
    <p:cSldViewPr snapToGrid="0">
      <p:cViewPr varScale="1">
        <p:scale>
          <a:sx n="93" d="100"/>
          <a:sy n="93" d="100"/>
        </p:scale>
        <p:origin x="-120" y="-15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5" y="-1641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t" anchorCtr="0" compatLnSpc="1">
            <a:prstTxWarp prst="textNoShape">
              <a:avLst/>
            </a:prstTxWarp>
          </a:bodyPr>
          <a:lstStyle>
            <a:lvl1pPr algn="l" defTabSz="98828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6" y="-1641"/>
            <a:ext cx="3168925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t" anchorCtr="0" compatLnSpc="1">
            <a:prstTxWarp prst="textNoShape">
              <a:avLst/>
            </a:prstTxWarp>
          </a:bodyPr>
          <a:lstStyle>
            <a:lvl1pPr defTabSz="98828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5" y="9122453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b" anchorCtr="0" compatLnSpc="1">
            <a:prstTxWarp prst="textNoShape">
              <a:avLst/>
            </a:prstTxWarp>
          </a:bodyPr>
          <a:lstStyle>
            <a:lvl1pPr algn="l" defTabSz="988283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6" y="9122453"/>
            <a:ext cx="3168925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b" anchorCtr="0" compatLnSpc="1">
            <a:prstTxWarp prst="textNoShape">
              <a:avLst/>
            </a:prstTxWarp>
          </a:bodyPr>
          <a:lstStyle>
            <a:lvl1pPr defTabSz="988283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115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5" y="-1641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t" anchorCtr="0" compatLnSpc="1">
            <a:prstTxWarp prst="textNoShape">
              <a:avLst/>
            </a:prstTxWarp>
          </a:bodyPr>
          <a:lstStyle>
            <a:lvl1pPr algn="l" defTabSz="98828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6" y="-1641"/>
            <a:ext cx="3168925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t" anchorCtr="0" compatLnSpc="1">
            <a:prstTxWarp prst="textNoShape">
              <a:avLst/>
            </a:prstTxWarp>
          </a:bodyPr>
          <a:lstStyle>
            <a:lvl1pPr defTabSz="98828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5" y="9122453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b" anchorCtr="0" compatLnSpc="1">
            <a:prstTxWarp prst="textNoShape">
              <a:avLst/>
            </a:prstTxWarp>
          </a:bodyPr>
          <a:lstStyle>
            <a:lvl1pPr algn="l" defTabSz="98828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6" y="9122453"/>
            <a:ext cx="3168925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6" tIns="0" rIns="19776" bIns="0" numCol="1" anchor="b" anchorCtr="0" compatLnSpc="1">
            <a:prstTxWarp prst="textNoShape">
              <a:avLst/>
            </a:prstTxWarp>
          </a:bodyPr>
          <a:lstStyle>
            <a:lvl1pPr defTabSz="988283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9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27" tIns="49438" rIns="97227" bIns="494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347267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725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450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588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5313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828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99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036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213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451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6905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742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139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139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13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2140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039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0391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85623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85623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9721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9721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1392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13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43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90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451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451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451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r>
              <a:rPr lang="en-US" baseline="0" dirty="0" smtClean="0"/>
              <a:t> 1 bit sequence number!!!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54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  <a:r>
              <a:rPr lang="en-US" baseline="0" dirty="0" smtClean="0"/>
              <a:t> 1 bit sequence number!!!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54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8" y="1985963"/>
            <a:ext cx="4365625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985963"/>
            <a:ext cx="4367212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4725" y="644525"/>
            <a:ext cx="2435225" cy="6005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8" y="644525"/>
            <a:ext cx="7158037" cy="6005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8763" algn="l" defTabSz="1019175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54347" y="7486402"/>
            <a:ext cx="309981" cy="2154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CAA77503-7BDB-B54F-9367-5E17C192C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290513" indent="-290513" algn="l" defTabSz="1019175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568325" indent="-223838" algn="l" defTabSz="1019175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860425" indent="-225425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4263" indent="-171450" algn="l" defTabSz="10191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309688" indent="-171450" algn="l" defTabSz="10191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7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9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11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83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PPT_ban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3" name="Group 171"/>
          <p:cNvGrpSpPr>
            <a:grpSpLocks/>
          </p:cNvGrpSpPr>
          <p:nvPr/>
        </p:nvGrpSpPr>
        <p:grpSpPr bwMode="auto">
          <a:xfrm>
            <a:off x="0" y="0"/>
            <a:ext cx="10058400" cy="7772400"/>
            <a:chOff x="0" y="0"/>
            <a:chExt cx="6336" cy="4896"/>
          </a:xfrm>
        </p:grpSpPr>
        <p:sp>
          <p:nvSpPr>
            <p:cNvPr id="133127" name="Line 7"/>
            <p:cNvSpPr>
              <a:spLocks noChangeShapeType="1"/>
            </p:cNvSpPr>
            <p:nvPr userDrawn="1"/>
          </p:nvSpPr>
          <p:spPr bwMode="auto">
            <a:xfrm flipH="1">
              <a:off x="0" y="182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28" name="Line 8"/>
            <p:cNvSpPr>
              <a:spLocks noChangeShapeType="1"/>
            </p:cNvSpPr>
            <p:nvPr userDrawn="1"/>
          </p:nvSpPr>
          <p:spPr bwMode="auto">
            <a:xfrm flipH="1">
              <a:off x="0" y="192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29" name="Line 9"/>
            <p:cNvSpPr>
              <a:spLocks noChangeShapeType="1"/>
            </p:cNvSpPr>
            <p:nvPr userDrawn="1"/>
          </p:nvSpPr>
          <p:spPr bwMode="auto">
            <a:xfrm flipH="1">
              <a:off x="0" y="201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0" name="Line 10"/>
            <p:cNvSpPr>
              <a:spLocks noChangeShapeType="1"/>
            </p:cNvSpPr>
            <p:nvPr userDrawn="1"/>
          </p:nvSpPr>
          <p:spPr bwMode="auto">
            <a:xfrm flipH="1">
              <a:off x="0" y="2113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1" name="Line 11"/>
            <p:cNvSpPr>
              <a:spLocks noChangeShapeType="1"/>
            </p:cNvSpPr>
            <p:nvPr userDrawn="1"/>
          </p:nvSpPr>
          <p:spPr bwMode="auto">
            <a:xfrm flipH="1">
              <a:off x="0" y="220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2" name="Line 12"/>
            <p:cNvSpPr>
              <a:spLocks noChangeShapeType="1"/>
            </p:cNvSpPr>
            <p:nvPr userDrawn="1"/>
          </p:nvSpPr>
          <p:spPr bwMode="auto">
            <a:xfrm flipH="1">
              <a:off x="0" y="230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3" name="Line 13"/>
            <p:cNvSpPr>
              <a:spLocks noChangeShapeType="1"/>
            </p:cNvSpPr>
            <p:nvPr userDrawn="1"/>
          </p:nvSpPr>
          <p:spPr bwMode="auto">
            <a:xfrm flipH="1">
              <a:off x="0" y="240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4" name="Line 14"/>
            <p:cNvSpPr>
              <a:spLocks noChangeShapeType="1"/>
            </p:cNvSpPr>
            <p:nvPr userDrawn="1"/>
          </p:nvSpPr>
          <p:spPr bwMode="auto">
            <a:xfrm flipH="1">
              <a:off x="0" y="249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5" name="Line 15"/>
            <p:cNvSpPr>
              <a:spLocks noChangeShapeType="1"/>
            </p:cNvSpPr>
            <p:nvPr userDrawn="1"/>
          </p:nvSpPr>
          <p:spPr bwMode="auto">
            <a:xfrm flipH="1">
              <a:off x="0" y="259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6" name="Line 16"/>
            <p:cNvSpPr>
              <a:spLocks noChangeShapeType="1"/>
            </p:cNvSpPr>
            <p:nvPr userDrawn="1"/>
          </p:nvSpPr>
          <p:spPr bwMode="auto">
            <a:xfrm flipH="1">
              <a:off x="0" y="268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7" name="Line 17"/>
            <p:cNvSpPr>
              <a:spLocks noChangeShapeType="1"/>
            </p:cNvSpPr>
            <p:nvPr userDrawn="1"/>
          </p:nvSpPr>
          <p:spPr bwMode="auto">
            <a:xfrm flipH="1">
              <a:off x="0" y="2783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8" name="Line 18"/>
            <p:cNvSpPr>
              <a:spLocks noChangeShapeType="1"/>
            </p:cNvSpPr>
            <p:nvPr userDrawn="1"/>
          </p:nvSpPr>
          <p:spPr bwMode="auto">
            <a:xfrm flipH="1">
              <a:off x="0" y="288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39" name="Line 19"/>
            <p:cNvSpPr>
              <a:spLocks noChangeShapeType="1"/>
            </p:cNvSpPr>
            <p:nvPr userDrawn="1"/>
          </p:nvSpPr>
          <p:spPr bwMode="auto">
            <a:xfrm flipH="1">
              <a:off x="0" y="297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0" name="Line 20"/>
            <p:cNvSpPr>
              <a:spLocks noChangeShapeType="1"/>
            </p:cNvSpPr>
            <p:nvPr userDrawn="1"/>
          </p:nvSpPr>
          <p:spPr bwMode="auto">
            <a:xfrm flipH="1">
              <a:off x="0" y="307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1" name="Line 21"/>
            <p:cNvSpPr>
              <a:spLocks noChangeShapeType="1"/>
            </p:cNvSpPr>
            <p:nvPr userDrawn="1"/>
          </p:nvSpPr>
          <p:spPr bwMode="auto">
            <a:xfrm flipH="1">
              <a:off x="0" y="316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2" name="Line 22"/>
            <p:cNvSpPr>
              <a:spLocks noChangeShapeType="1"/>
            </p:cNvSpPr>
            <p:nvPr userDrawn="1"/>
          </p:nvSpPr>
          <p:spPr bwMode="auto">
            <a:xfrm flipH="1">
              <a:off x="0" y="326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3" name="Line 23"/>
            <p:cNvSpPr>
              <a:spLocks noChangeShapeType="1"/>
            </p:cNvSpPr>
            <p:nvPr userDrawn="1"/>
          </p:nvSpPr>
          <p:spPr bwMode="auto">
            <a:xfrm flipH="1">
              <a:off x="0" y="336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4" name="Line 24"/>
            <p:cNvSpPr>
              <a:spLocks noChangeShapeType="1"/>
            </p:cNvSpPr>
            <p:nvPr userDrawn="1"/>
          </p:nvSpPr>
          <p:spPr bwMode="auto">
            <a:xfrm flipH="1">
              <a:off x="0" y="345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5" name="Line 25"/>
            <p:cNvSpPr>
              <a:spLocks noChangeShapeType="1"/>
            </p:cNvSpPr>
            <p:nvPr userDrawn="1"/>
          </p:nvSpPr>
          <p:spPr bwMode="auto">
            <a:xfrm flipH="1">
              <a:off x="0" y="355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6" name="Line 26"/>
            <p:cNvSpPr>
              <a:spLocks noChangeShapeType="1"/>
            </p:cNvSpPr>
            <p:nvPr userDrawn="1"/>
          </p:nvSpPr>
          <p:spPr bwMode="auto">
            <a:xfrm flipH="1">
              <a:off x="0" y="364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7" name="Line 27"/>
            <p:cNvSpPr>
              <a:spLocks noChangeShapeType="1"/>
            </p:cNvSpPr>
            <p:nvPr userDrawn="1"/>
          </p:nvSpPr>
          <p:spPr bwMode="auto">
            <a:xfrm flipH="1">
              <a:off x="0" y="3745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8" name="Line 28"/>
            <p:cNvSpPr>
              <a:spLocks noChangeShapeType="1"/>
            </p:cNvSpPr>
            <p:nvPr userDrawn="1"/>
          </p:nvSpPr>
          <p:spPr bwMode="auto">
            <a:xfrm flipH="1">
              <a:off x="0" y="384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49" name="Line 29"/>
            <p:cNvSpPr>
              <a:spLocks noChangeShapeType="1"/>
            </p:cNvSpPr>
            <p:nvPr userDrawn="1"/>
          </p:nvSpPr>
          <p:spPr bwMode="auto">
            <a:xfrm flipH="1">
              <a:off x="0" y="393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0" name="Line 30"/>
            <p:cNvSpPr>
              <a:spLocks noChangeShapeType="1"/>
            </p:cNvSpPr>
            <p:nvPr userDrawn="1"/>
          </p:nvSpPr>
          <p:spPr bwMode="auto">
            <a:xfrm flipH="1">
              <a:off x="0" y="403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1" name="Line 31"/>
            <p:cNvSpPr>
              <a:spLocks noChangeShapeType="1"/>
            </p:cNvSpPr>
            <p:nvPr userDrawn="1"/>
          </p:nvSpPr>
          <p:spPr bwMode="auto">
            <a:xfrm flipH="1">
              <a:off x="0" y="412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2" name="Line 32"/>
            <p:cNvSpPr>
              <a:spLocks noChangeShapeType="1"/>
            </p:cNvSpPr>
            <p:nvPr userDrawn="1"/>
          </p:nvSpPr>
          <p:spPr bwMode="auto">
            <a:xfrm flipH="1">
              <a:off x="0" y="422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3" name="Line 33"/>
            <p:cNvSpPr>
              <a:spLocks noChangeShapeType="1"/>
            </p:cNvSpPr>
            <p:nvPr userDrawn="1"/>
          </p:nvSpPr>
          <p:spPr bwMode="auto">
            <a:xfrm flipH="1">
              <a:off x="0" y="432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4" name="Line 34"/>
            <p:cNvSpPr>
              <a:spLocks noChangeShapeType="1"/>
            </p:cNvSpPr>
            <p:nvPr userDrawn="1"/>
          </p:nvSpPr>
          <p:spPr bwMode="auto">
            <a:xfrm flipH="1">
              <a:off x="0" y="4415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5" name="Line 35"/>
            <p:cNvSpPr>
              <a:spLocks noChangeShapeType="1"/>
            </p:cNvSpPr>
            <p:nvPr userDrawn="1"/>
          </p:nvSpPr>
          <p:spPr bwMode="auto">
            <a:xfrm flipH="1">
              <a:off x="0" y="451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6" name="Line 36"/>
            <p:cNvSpPr>
              <a:spLocks noChangeShapeType="1"/>
            </p:cNvSpPr>
            <p:nvPr userDrawn="1"/>
          </p:nvSpPr>
          <p:spPr bwMode="auto">
            <a:xfrm flipH="1">
              <a:off x="0" y="460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7" name="Line 37"/>
            <p:cNvSpPr>
              <a:spLocks noChangeShapeType="1"/>
            </p:cNvSpPr>
            <p:nvPr userDrawn="1"/>
          </p:nvSpPr>
          <p:spPr bwMode="auto">
            <a:xfrm flipH="1">
              <a:off x="0" y="470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8" name="Line 38"/>
            <p:cNvSpPr>
              <a:spLocks noChangeShapeType="1"/>
            </p:cNvSpPr>
            <p:nvPr userDrawn="1"/>
          </p:nvSpPr>
          <p:spPr bwMode="auto">
            <a:xfrm flipH="1">
              <a:off x="0" y="480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59" name="Line 39"/>
            <p:cNvSpPr>
              <a:spLocks noChangeShapeType="1"/>
            </p:cNvSpPr>
            <p:nvPr userDrawn="1"/>
          </p:nvSpPr>
          <p:spPr bwMode="auto">
            <a:xfrm flipH="1">
              <a:off x="0" y="57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0" name="Line 40"/>
            <p:cNvSpPr>
              <a:spLocks noChangeShapeType="1"/>
            </p:cNvSpPr>
            <p:nvPr userDrawn="1"/>
          </p:nvSpPr>
          <p:spPr bwMode="auto">
            <a:xfrm flipH="1">
              <a:off x="0" y="67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1" name="Line 41"/>
            <p:cNvSpPr>
              <a:spLocks noChangeShapeType="1"/>
            </p:cNvSpPr>
            <p:nvPr userDrawn="1"/>
          </p:nvSpPr>
          <p:spPr bwMode="auto">
            <a:xfrm flipH="1">
              <a:off x="0" y="76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2" name="Line 42"/>
            <p:cNvSpPr>
              <a:spLocks noChangeShapeType="1"/>
            </p:cNvSpPr>
            <p:nvPr userDrawn="1"/>
          </p:nvSpPr>
          <p:spPr bwMode="auto">
            <a:xfrm flipH="1">
              <a:off x="0" y="86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3" name="Line 43"/>
            <p:cNvSpPr>
              <a:spLocks noChangeShapeType="1"/>
            </p:cNvSpPr>
            <p:nvPr userDrawn="1"/>
          </p:nvSpPr>
          <p:spPr bwMode="auto">
            <a:xfrm flipH="1">
              <a:off x="0" y="96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4" name="Line 44"/>
            <p:cNvSpPr>
              <a:spLocks noChangeShapeType="1"/>
            </p:cNvSpPr>
            <p:nvPr userDrawn="1"/>
          </p:nvSpPr>
          <p:spPr bwMode="auto">
            <a:xfrm flipH="1">
              <a:off x="0" y="105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5" name="Line 45"/>
            <p:cNvSpPr>
              <a:spLocks noChangeShapeType="1"/>
            </p:cNvSpPr>
            <p:nvPr userDrawn="1"/>
          </p:nvSpPr>
          <p:spPr bwMode="auto">
            <a:xfrm flipH="1">
              <a:off x="0" y="1151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6" name="Line 46"/>
            <p:cNvSpPr>
              <a:spLocks noChangeShapeType="1"/>
            </p:cNvSpPr>
            <p:nvPr userDrawn="1"/>
          </p:nvSpPr>
          <p:spPr bwMode="auto">
            <a:xfrm flipH="1">
              <a:off x="0" y="124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7" name="Line 47"/>
            <p:cNvSpPr>
              <a:spLocks noChangeShapeType="1"/>
            </p:cNvSpPr>
            <p:nvPr userDrawn="1"/>
          </p:nvSpPr>
          <p:spPr bwMode="auto">
            <a:xfrm flipH="1">
              <a:off x="0" y="1344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8" name="Line 48"/>
            <p:cNvSpPr>
              <a:spLocks noChangeShapeType="1"/>
            </p:cNvSpPr>
            <p:nvPr userDrawn="1"/>
          </p:nvSpPr>
          <p:spPr bwMode="auto">
            <a:xfrm flipH="1">
              <a:off x="0" y="1440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69" name="Line 49"/>
            <p:cNvSpPr>
              <a:spLocks noChangeShapeType="1"/>
            </p:cNvSpPr>
            <p:nvPr userDrawn="1"/>
          </p:nvSpPr>
          <p:spPr bwMode="auto">
            <a:xfrm flipH="1">
              <a:off x="0" y="1536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0" name="Line 50"/>
            <p:cNvSpPr>
              <a:spLocks noChangeShapeType="1"/>
            </p:cNvSpPr>
            <p:nvPr userDrawn="1"/>
          </p:nvSpPr>
          <p:spPr bwMode="auto">
            <a:xfrm flipH="1">
              <a:off x="0" y="1632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1" name="Line 51"/>
            <p:cNvSpPr>
              <a:spLocks noChangeShapeType="1"/>
            </p:cNvSpPr>
            <p:nvPr userDrawn="1"/>
          </p:nvSpPr>
          <p:spPr bwMode="auto">
            <a:xfrm flipH="1">
              <a:off x="0" y="1728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2" name="Line 52"/>
            <p:cNvSpPr>
              <a:spLocks noChangeShapeType="1"/>
            </p:cNvSpPr>
            <p:nvPr userDrawn="1"/>
          </p:nvSpPr>
          <p:spPr bwMode="auto">
            <a:xfrm flipH="1">
              <a:off x="0" y="481"/>
              <a:ext cx="633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3" name="Line 53"/>
            <p:cNvSpPr>
              <a:spLocks noChangeShapeType="1"/>
            </p:cNvSpPr>
            <p:nvPr userDrawn="1"/>
          </p:nvSpPr>
          <p:spPr bwMode="auto">
            <a:xfrm flipH="1">
              <a:off x="0" y="384"/>
              <a:ext cx="4259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7" name="Line 97"/>
            <p:cNvSpPr>
              <a:spLocks noChangeShapeType="1"/>
            </p:cNvSpPr>
            <p:nvPr userDrawn="1"/>
          </p:nvSpPr>
          <p:spPr bwMode="auto">
            <a:xfrm rot="16200000" flipH="1">
              <a:off x="1962" y="2632"/>
              <a:ext cx="452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8" name="Line 98"/>
            <p:cNvSpPr>
              <a:spLocks noChangeShapeType="1"/>
            </p:cNvSpPr>
            <p:nvPr userDrawn="1"/>
          </p:nvSpPr>
          <p:spPr bwMode="auto">
            <a:xfrm rot="16200000" flipH="1">
              <a:off x="2085" y="2661"/>
              <a:ext cx="4470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9" name="Line 99"/>
            <p:cNvSpPr>
              <a:spLocks noChangeShapeType="1"/>
            </p:cNvSpPr>
            <p:nvPr userDrawn="1"/>
          </p:nvSpPr>
          <p:spPr bwMode="auto">
            <a:xfrm rot="16200000" flipH="1">
              <a:off x="2195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0" name="Line 100"/>
            <p:cNvSpPr>
              <a:spLocks noChangeShapeType="1"/>
            </p:cNvSpPr>
            <p:nvPr userDrawn="1"/>
          </p:nvSpPr>
          <p:spPr bwMode="auto">
            <a:xfrm rot="16200000" flipH="1">
              <a:off x="2290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1" name="Line 101"/>
            <p:cNvSpPr>
              <a:spLocks noChangeShapeType="1"/>
            </p:cNvSpPr>
            <p:nvPr userDrawn="1"/>
          </p:nvSpPr>
          <p:spPr bwMode="auto">
            <a:xfrm rot="16200000" flipH="1">
              <a:off x="2386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2" name="Line 102"/>
            <p:cNvSpPr>
              <a:spLocks noChangeShapeType="1"/>
            </p:cNvSpPr>
            <p:nvPr userDrawn="1"/>
          </p:nvSpPr>
          <p:spPr bwMode="auto">
            <a:xfrm rot="16200000" flipH="1">
              <a:off x="2482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3" name="Line 103"/>
            <p:cNvSpPr>
              <a:spLocks noChangeShapeType="1"/>
            </p:cNvSpPr>
            <p:nvPr userDrawn="1"/>
          </p:nvSpPr>
          <p:spPr bwMode="auto">
            <a:xfrm rot="16200000" flipH="1">
              <a:off x="2578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4" name="Line 104"/>
            <p:cNvSpPr>
              <a:spLocks noChangeShapeType="1"/>
            </p:cNvSpPr>
            <p:nvPr userDrawn="1"/>
          </p:nvSpPr>
          <p:spPr bwMode="auto">
            <a:xfrm rot="16200000" flipH="1">
              <a:off x="2674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5" name="Line 105"/>
            <p:cNvSpPr>
              <a:spLocks noChangeShapeType="1"/>
            </p:cNvSpPr>
            <p:nvPr userDrawn="1"/>
          </p:nvSpPr>
          <p:spPr bwMode="auto">
            <a:xfrm rot="16200000" flipH="1">
              <a:off x="2770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6" name="Line 106"/>
            <p:cNvSpPr>
              <a:spLocks noChangeShapeType="1"/>
            </p:cNvSpPr>
            <p:nvPr userDrawn="1"/>
          </p:nvSpPr>
          <p:spPr bwMode="auto">
            <a:xfrm rot="16200000" flipH="1">
              <a:off x="2866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7" name="Line 107"/>
            <p:cNvSpPr>
              <a:spLocks noChangeShapeType="1"/>
            </p:cNvSpPr>
            <p:nvPr userDrawn="1"/>
          </p:nvSpPr>
          <p:spPr bwMode="auto">
            <a:xfrm rot="16200000" flipH="1">
              <a:off x="2962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8" name="Line 108"/>
            <p:cNvSpPr>
              <a:spLocks noChangeShapeType="1"/>
            </p:cNvSpPr>
            <p:nvPr userDrawn="1"/>
          </p:nvSpPr>
          <p:spPr bwMode="auto">
            <a:xfrm rot="16200000" flipH="1">
              <a:off x="3058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29" name="Line 109"/>
            <p:cNvSpPr>
              <a:spLocks noChangeShapeType="1"/>
            </p:cNvSpPr>
            <p:nvPr userDrawn="1"/>
          </p:nvSpPr>
          <p:spPr bwMode="auto">
            <a:xfrm rot="16200000" flipH="1">
              <a:off x="3154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0" name="Line 110"/>
            <p:cNvSpPr>
              <a:spLocks noChangeShapeType="1"/>
            </p:cNvSpPr>
            <p:nvPr userDrawn="1"/>
          </p:nvSpPr>
          <p:spPr bwMode="auto">
            <a:xfrm rot="16200000" flipH="1">
              <a:off x="3251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1" name="Line 111"/>
            <p:cNvSpPr>
              <a:spLocks noChangeShapeType="1"/>
            </p:cNvSpPr>
            <p:nvPr userDrawn="1"/>
          </p:nvSpPr>
          <p:spPr bwMode="auto">
            <a:xfrm rot="16200000" flipH="1">
              <a:off x="3346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2" name="Line 112"/>
            <p:cNvSpPr>
              <a:spLocks noChangeShapeType="1"/>
            </p:cNvSpPr>
            <p:nvPr userDrawn="1"/>
          </p:nvSpPr>
          <p:spPr bwMode="auto">
            <a:xfrm rot="16200000" flipH="1">
              <a:off x="3442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3" name="Line 113"/>
            <p:cNvSpPr>
              <a:spLocks noChangeShapeType="1"/>
            </p:cNvSpPr>
            <p:nvPr userDrawn="1"/>
          </p:nvSpPr>
          <p:spPr bwMode="auto">
            <a:xfrm rot="16200000" flipH="1">
              <a:off x="3538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4" name="Line 114"/>
            <p:cNvSpPr>
              <a:spLocks noChangeShapeType="1"/>
            </p:cNvSpPr>
            <p:nvPr userDrawn="1"/>
          </p:nvSpPr>
          <p:spPr bwMode="auto">
            <a:xfrm rot="16200000" flipH="1">
              <a:off x="3634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5" name="Line 115"/>
            <p:cNvSpPr>
              <a:spLocks noChangeShapeType="1"/>
            </p:cNvSpPr>
            <p:nvPr userDrawn="1"/>
          </p:nvSpPr>
          <p:spPr bwMode="auto">
            <a:xfrm rot="16200000" flipH="1">
              <a:off x="3730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6" name="Line 116"/>
            <p:cNvSpPr>
              <a:spLocks noChangeShapeType="1"/>
            </p:cNvSpPr>
            <p:nvPr userDrawn="1"/>
          </p:nvSpPr>
          <p:spPr bwMode="auto">
            <a:xfrm rot="16200000" flipH="1">
              <a:off x="3826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7" name="Line 117"/>
            <p:cNvSpPr>
              <a:spLocks noChangeShapeType="1"/>
            </p:cNvSpPr>
            <p:nvPr userDrawn="1"/>
          </p:nvSpPr>
          <p:spPr bwMode="auto">
            <a:xfrm rot="16200000" flipH="1">
              <a:off x="3922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38" name="Line 118"/>
            <p:cNvSpPr>
              <a:spLocks noChangeShapeType="1"/>
            </p:cNvSpPr>
            <p:nvPr userDrawn="1"/>
          </p:nvSpPr>
          <p:spPr bwMode="auto">
            <a:xfrm rot="16200000" flipH="1">
              <a:off x="4018" y="2674"/>
              <a:ext cx="444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5" name="Line 55"/>
            <p:cNvSpPr>
              <a:spLocks noChangeShapeType="1"/>
            </p:cNvSpPr>
            <p:nvPr userDrawn="1"/>
          </p:nvSpPr>
          <p:spPr bwMode="auto">
            <a:xfrm rot="16200000" flipH="1">
              <a:off x="-189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6" name="Line 56"/>
            <p:cNvSpPr>
              <a:spLocks noChangeShapeType="1"/>
            </p:cNvSpPr>
            <p:nvPr userDrawn="1"/>
          </p:nvSpPr>
          <p:spPr bwMode="auto">
            <a:xfrm rot="16200000" flipH="1">
              <a:off x="-179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7" name="Line 57"/>
            <p:cNvSpPr>
              <a:spLocks noChangeShapeType="1"/>
            </p:cNvSpPr>
            <p:nvPr userDrawn="1"/>
          </p:nvSpPr>
          <p:spPr bwMode="auto">
            <a:xfrm rot="16200000" flipH="1">
              <a:off x="-169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8" name="Line 58"/>
            <p:cNvSpPr>
              <a:spLocks noChangeShapeType="1"/>
            </p:cNvSpPr>
            <p:nvPr userDrawn="1"/>
          </p:nvSpPr>
          <p:spPr bwMode="auto">
            <a:xfrm rot="16200000" flipH="1">
              <a:off x="-160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9" name="Line 59"/>
            <p:cNvSpPr>
              <a:spLocks noChangeShapeType="1"/>
            </p:cNvSpPr>
            <p:nvPr userDrawn="1"/>
          </p:nvSpPr>
          <p:spPr bwMode="auto">
            <a:xfrm rot="16200000" flipH="1">
              <a:off x="-150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0" name="Line 60"/>
            <p:cNvSpPr>
              <a:spLocks noChangeShapeType="1"/>
            </p:cNvSpPr>
            <p:nvPr userDrawn="1"/>
          </p:nvSpPr>
          <p:spPr bwMode="auto">
            <a:xfrm rot="16200000" flipH="1">
              <a:off x="-1411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1" name="Line 61"/>
            <p:cNvSpPr>
              <a:spLocks noChangeShapeType="1"/>
            </p:cNvSpPr>
            <p:nvPr userDrawn="1"/>
          </p:nvSpPr>
          <p:spPr bwMode="auto">
            <a:xfrm rot="16200000" flipH="1">
              <a:off x="-131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2" name="Line 62"/>
            <p:cNvSpPr>
              <a:spLocks noChangeShapeType="1"/>
            </p:cNvSpPr>
            <p:nvPr userDrawn="1"/>
          </p:nvSpPr>
          <p:spPr bwMode="auto">
            <a:xfrm rot="16200000" flipH="1">
              <a:off x="-121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3" name="Line 63"/>
            <p:cNvSpPr>
              <a:spLocks noChangeShapeType="1"/>
            </p:cNvSpPr>
            <p:nvPr userDrawn="1"/>
          </p:nvSpPr>
          <p:spPr bwMode="auto">
            <a:xfrm rot="16200000" flipH="1">
              <a:off x="-112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4" name="Line 64"/>
            <p:cNvSpPr>
              <a:spLocks noChangeShapeType="1"/>
            </p:cNvSpPr>
            <p:nvPr userDrawn="1"/>
          </p:nvSpPr>
          <p:spPr bwMode="auto">
            <a:xfrm rot="16200000" flipH="1">
              <a:off x="-102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5" name="Line 65"/>
            <p:cNvSpPr>
              <a:spLocks noChangeShapeType="1"/>
            </p:cNvSpPr>
            <p:nvPr userDrawn="1"/>
          </p:nvSpPr>
          <p:spPr bwMode="auto">
            <a:xfrm rot="16200000" flipH="1">
              <a:off x="-93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6" name="Line 66"/>
            <p:cNvSpPr>
              <a:spLocks noChangeShapeType="1"/>
            </p:cNvSpPr>
            <p:nvPr userDrawn="1"/>
          </p:nvSpPr>
          <p:spPr bwMode="auto">
            <a:xfrm rot="16200000" flipH="1">
              <a:off x="-83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7" name="Line 67"/>
            <p:cNvSpPr>
              <a:spLocks noChangeShapeType="1"/>
            </p:cNvSpPr>
            <p:nvPr userDrawn="1"/>
          </p:nvSpPr>
          <p:spPr bwMode="auto">
            <a:xfrm rot="16200000" flipH="1">
              <a:off x="-73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8" name="Line 68"/>
            <p:cNvSpPr>
              <a:spLocks noChangeShapeType="1"/>
            </p:cNvSpPr>
            <p:nvPr userDrawn="1"/>
          </p:nvSpPr>
          <p:spPr bwMode="auto">
            <a:xfrm rot="16200000" flipH="1">
              <a:off x="-64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89" name="Line 69"/>
            <p:cNvSpPr>
              <a:spLocks noChangeShapeType="1"/>
            </p:cNvSpPr>
            <p:nvPr userDrawn="1"/>
          </p:nvSpPr>
          <p:spPr bwMode="auto">
            <a:xfrm rot="16200000" flipH="1">
              <a:off x="-54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0" name="Line 70"/>
            <p:cNvSpPr>
              <a:spLocks noChangeShapeType="1"/>
            </p:cNvSpPr>
            <p:nvPr userDrawn="1"/>
          </p:nvSpPr>
          <p:spPr bwMode="auto">
            <a:xfrm rot="16200000" flipH="1">
              <a:off x="-45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1" name="Line 71"/>
            <p:cNvSpPr>
              <a:spLocks noChangeShapeType="1"/>
            </p:cNvSpPr>
            <p:nvPr userDrawn="1"/>
          </p:nvSpPr>
          <p:spPr bwMode="auto">
            <a:xfrm rot="16200000" flipH="1">
              <a:off x="-355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2" name="Line 72"/>
            <p:cNvSpPr>
              <a:spLocks noChangeShapeType="1"/>
            </p:cNvSpPr>
            <p:nvPr userDrawn="1"/>
          </p:nvSpPr>
          <p:spPr bwMode="auto">
            <a:xfrm rot="16200000" flipH="1">
              <a:off x="-25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3" name="Line 73"/>
            <p:cNvSpPr>
              <a:spLocks noChangeShapeType="1"/>
            </p:cNvSpPr>
            <p:nvPr userDrawn="1"/>
          </p:nvSpPr>
          <p:spPr bwMode="auto">
            <a:xfrm rot="16200000" flipH="1">
              <a:off x="-16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4" name="Line 74"/>
            <p:cNvSpPr>
              <a:spLocks noChangeShapeType="1"/>
            </p:cNvSpPr>
            <p:nvPr userDrawn="1"/>
          </p:nvSpPr>
          <p:spPr bwMode="auto">
            <a:xfrm rot="16200000" flipH="1">
              <a:off x="-6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5" name="Line 75"/>
            <p:cNvSpPr>
              <a:spLocks noChangeShapeType="1"/>
            </p:cNvSpPr>
            <p:nvPr userDrawn="1"/>
          </p:nvSpPr>
          <p:spPr bwMode="auto">
            <a:xfrm rot="16200000" flipH="1">
              <a:off x="3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6" name="Line 76"/>
            <p:cNvSpPr>
              <a:spLocks noChangeShapeType="1"/>
            </p:cNvSpPr>
            <p:nvPr userDrawn="1"/>
          </p:nvSpPr>
          <p:spPr bwMode="auto">
            <a:xfrm rot="16200000" flipH="1">
              <a:off x="12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7" name="Line 77"/>
            <p:cNvSpPr>
              <a:spLocks noChangeShapeType="1"/>
            </p:cNvSpPr>
            <p:nvPr userDrawn="1"/>
          </p:nvSpPr>
          <p:spPr bwMode="auto">
            <a:xfrm rot="16200000" flipH="1">
              <a:off x="22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8" name="Line 78"/>
            <p:cNvSpPr>
              <a:spLocks noChangeShapeType="1"/>
            </p:cNvSpPr>
            <p:nvPr userDrawn="1"/>
          </p:nvSpPr>
          <p:spPr bwMode="auto">
            <a:xfrm rot="16200000" flipH="1">
              <a:off x="31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99" name="Line 79"/>
            <p:cNvSpPr>
              <a:spLocks noChangeShapeType="1"/>
            </p:cNvSpPr>
            <p:nvPr userDrawn="1"/>
          </p:nvSpPr>
          <p:spPr bwMode="auto">
            <a:xfrm rot="16200000" flipH="1">
              <a:off x="41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0" name="Line 80"/>
            <p:cNvSpPr>
              <a:spLocks noChangeShapeType="1"/>
            </p:cNvSpPr>
            <p:nvPr userDrawn="1"/>
          </p:nvSpPr>
          <p:spPr bwMode="auto">
            <a:xfrm rot="16200000" flipH="1">
              <a:off x="51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1" name="Line 81"/>
            <p:cNvSpPr>
              <a:spLocks noChangeShapeType="1"/>
            </p:cNvSpPr>
            <p:nvPr userDrawn="1"/>
          </p:nvSpPr>
          <p:spPr bwMode="auto">
            <a:xfrm rot="16200000" flipH="1">
              <a:off x="60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2" name="Line 82"/>
            <p:cNvSpPr>
              <a:spLocks noChangeShapeType="1"/>
            </p:cNvSpPr>
            <p:nvPr userDrawn="1"/>
          </p:nvSpPr>
          <p:spPr bwMode="auto">
            <a:xfrm rot="16200000" flipH="1">
              <a:off x="701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3" name="Line 83"/>
            <p:cNvSpPr>
              <a:spLocks noChangeShapeType="1"/>
            </p:cNvSpPr>
            <p:nvPr userDrawn="1"/>
          </p:nvSpPr>
          <p:spPr bwMode="auto">
            <a:xfrm rot="16200000" flipH="1">
              <a:off x="79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4" name="Line 84"/>
            <p:cNvSpPr>
              <a:spLocks noChangeShapeType="1"/>
            </p:cNvSpPr>
            <p:nvPr userDrawn="1"/>
          </p:nvSpPr>
          <p:spPr bwMode="auto">
            <a:xfrm rot="16200000" flipH="1">
              <a:off x="89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5" name="Line 85"/>
            <p:cNvSpPr>
              <a:spLocks noChangeShapeType="1"/>
            </p:cNvSpPr>
            <p:nvPr userDrawn="1"/>
          </p:nvSpPr>
          <p:spPr bwMode="auto">
            <a:xfrm rot="16200000" flipH="1">
              <a:off x="99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6" name="Line 86"/>
            <p:cNvSpPr>
              <a:spLocks noChangeShapeType="1"/>
            </p:cNvSpPr>
            <p:nvPr userDrawn="1"/>
          </p:nvSpPr>
          <p:spPr bwMode="auto">
            <a:xfrm rot="16200000" flipH="1">
              <a:off x="-227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7" name="Line 87"/>
            <p:cNvSpPr>
              <a:spLocks noChangeShapeType="1"/>
            </p:cNvSpPr>
            <p:nvPr userDrawn="1"/>
          </p:nvSpPr>
          <p:spPr bwMode="auto">
            <a:xfrm rot="16200000" flipH="1">
              <a:off x="-217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8" name="Line 88"/>
            <p:cNvSpPr>
              <a:spLocks noChangeShapeType="1"/>
            </p:cNvSpPr>
            <p:nvPr userDrawn="1"/>
          </p:nvSpPr>
          <p:spPr bwMode="auto">
            <a:xfrm rot="16200000" flipH="1">
              <a:off x="-208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09" name="Line 89"/>
            <p:cNvSpPr>
              <a:spLocks noChangeShapeType="1"/>
            </p:cNvSpPr>
            <p:nvPr userDrawn="1"/>
          </p:nvSpPr>
          <p:spPr bwMode="auto">
            <a:xfrm rot="16200000" flipH="1">
              <a:off x="-198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2" name="Line 92"/>
            <p:cNvSpPr>
              <a:spLocks noChangeShapeType="1"/>
            </p:cNvSpPr>
            <p:nvPr userDrawn="1"/>
          </p:nvSpPr>
          <p:spPr bwMode="auto">
            <a:xfrm rot="16200000" flipH="1">
              <a:off x="1470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3" name="Line 93"/>
            <p:cNvSpPr>
              <a:spLocks noChangeShapeType="1"/>
            </p:cNvSpPr>
            <p:nvPr userDrawn="1"/>
          </p:nvSpPr>
          <p:spPr bwMode="auto">
            <a:xfrm rot="16200000" flipH="1">
              <a:off x="156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4" name="Line 94"/>
            <p:cNvSpPr>
              <a:spLocks noChangeShapeType="1"/>
            </p:cNvSpPr>
            <p:nvPr userDrawn="1"/>
          </p:nvSpPr>
          <p:spPr bwMode="auto">
            <a:xfrm rot="16200000" flipH="1">
              <a:off x="166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5" name="Line 95"/>
            <p:cNvSpPr>
              <a:spLocks noChangeShapeType="1"/>
            </p:cNvSpPr>
            <p:nvPr userDrawn="1"/>
          </p:nvSpPr>
          <p:spPr bwMode="auto">
            <a:xfrm rot="16200000" flipH="1">
              <a:off x="1757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16" name="Line 96"/>
            <p:cNvSpPr>
              <a:spLocks noChangeShapeType="1"/>
            </p:cNvSpPr>
            <p:nvPr userDrawn="1"/>
          </p:nvSpPr>
          <p:spPr bwMode="auto">
            <a:xfrm rot="16200000" flipH="1">
              <a:off x="185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43" name="Line 123"/>
            <p:cNvSpPr>
              <a:spLocks noChangeShapeType="1"/>
            </p:cNvSpPr>
            <p:nvPr userDrawn="1"/>
          </p:nvSpPr>
          <p:spPr bwMode="auto">
            <a:xfrm rot="16200000" flipH="1">
              <a:off x="1086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44" name="Line 124"/>
            <p:cNvSpPr>
              <a:spLocks noChangeShapeType="1"/>
            </p:cNvSpPr>
            <p:nvPr userDrawn="1"/>
          </p:nvSpPr>
          <p:spPr bwMode="auto">
            <a:xfrm rot="16200000" flipH="1">
              <a:off x="1182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45" name="Line 125"/>
            <p:cNvSpPr>
              <a:spLocks noChangeShapeType="1"/>
            </p:cNvSpPr>
            <p:nvPr userDrawn="1"/>
          </p:nvSpPr>
          <p:spPr bwMode="auto">
            <a:xfrm rot="16200000" flipH="1">
              <a:off x="1278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46" name="Line 126"/>
            <p:cNvSpPr>
              <a:spLocks noChangeShapeType="1"/>
            </p:cNvSpPr>
            <p:nvPr userDrawn="1"/>
          </p:nvSpPr>
          <p:spPr bwMode="auto">
            <a:xfrm rot="16200000" flipH="1">
              <a:off x="1374" y="2622"/>
              <a:ext cx="4548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74" name="Line 54"/>
            <p:cNvSpPr>
              <a:spLocks noChangeShapeType="1"/>
            </p:cNvSpPr>
            <p:nvPr userDrawn="1"/>
          </p:nvSpPr>
          <p:spPr bwMode="auto">
            <a:xfrm flipH="1" flipV="1">
              <a:off x="4344" y="77"/>
              <a:ext cx="1992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57" name="Line 137"/>
            <p:cNvSpPr>
              <a:spLocks noChangeShapeType="1"/>
            </p:cNvSpPr>
            <p:nvPr userDrawn="1"/>
          </p:nvSpPr>
          <p:spPr bwMode="auto">
            <a:xfrm rot="16200000" flipH="1">
              <a:off x="4283" y="37"/>
              <a:ext cx="74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58" name="Line 138"/>
            <p:cNvSpPr>
              <a:spLocks noChangeShapeType="1"/>
            </p:cNvSpPr>
            <p:nvPr userDrawn="1"/>
          </p:nvSpPr>
          <p:spPr bwMode="auto">
            <a:xfrm rot="16200000" flipH="1">
              <a:off x="4368" y="48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59" name="Line 139"/>
            <p:cNvSpPr>
              <a:spLocks noChangeShapeType="1"/>
            </p:cNvSpPr>
            <p:nvPr userDrawn="1"/>
          </p:nvSpPr>
          <p:spPr bwMode="auto">
            <a:xfrm rot="16200000" flipH="1">
              <a:off x="4464" y="48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0" name="Line 140"/>
            <p:cNvSpPr>
              <a:spLocks noChangeShapeType="1"/>
            </p:cNvSpPr>
            <p:nvPr userDrawn="1"/>
          </p:nvSpPr>
          <p:spPr bwMode="auto">
            <a:xfrm rot="16200000" flipH="1">
              <a:off x="4560" y="48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1" name="Line 141"/>
            <p:cNvSpPr>
              <a:spLocks noChangeShapeType="1"/>
            </p:cNvSpPr>
            <p:nvPr userDrawn="1"/>
          </p:nvSpPr>
          <p:spPr bwMode="auto">
            <a:xfrm rot="16200000" flipH="1">
              <a:off x="4655" y="49"/>
              <a:ext cx="97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2" name="Line 142"/>
            <p:cNvSpPr>
              <a:spLocks noChangeShapeType="1"/>
            </p:cNvSpPr>
            <p:nvPr userDrawn="1"/>
          </p:nvSpPr>
          <p:spPr bwMode="auto">
            <a:xfrm rot="16200000" flipH="1">
              <a:off x="4751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3" name="Line 143"/>
            <p:cNvSpPr>
              <a:spLocks noChangeShapeType="1"/>
            </p:cNvSpPr>
            <p:nvPr userDrawn="1"/>
          </p:nvSpPr>
          <p:spPr bwMode="auto">
            <a:xfrm rot="16200000" flipH="1">
              <a:off x="4847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4" name="Line 144"/>
            <p:cNvSpPr>
              <a:spLocks noChangeShapeType="1"/>
            </p:cNvSpPr>
            <p:nvPr userDrawn="1"/>
          </p:nvSpPr>
          <p:spPr bwMode="auto">
            <a:xfrm rot="16200000" flipH="1">
              <a:off x="4943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5" name="Line 145"/>
            <p:cNvSpPr>
              <a:spLocks noChangeShapeType="1"/>
            </p:cNvSpPr>
            <p:nvPr userDrawn="1"/>
          </p:nvSpPr>
          <p:spPr bwMode="auto">
            <a:xfrm rot="16200000" flipH="1">
              <a:off x="5039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6" name="Line 146"/>
            <p:cNvSpPr>
              <a:spLocks noChangeShapeType="1"/>
            </p:cNvSpPr>
            <p:nvPr userDrawn="1"/>
          </p:nvSpPr>
          <p:spPr bwMode="auto">
            <a:xfrm rot="16200000" flipH="1">
              <a:off x="5135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7" name="Line 147"/>
            <p:cNvSpPr>
              <a:spLocks noChangeShapeType="1"/>
            </p:cNvSpPr>
            <p:nvPr userDrawn="1"/>
          </p:nvSpPr>
          <p:spPr bwMode="auto">
            <a:xfrm rot="16200000" flipH="1">
              <a:off x="5231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8" name="Line 148"/>
            <p:cNvSpPr>
              <a:spLocks noChangeShapeType="1"/>
            </p:cNvSpPr>
            <p:nvPr userDrawn="1"/>
          </p:nvSpPr>
          <p:spPr bwMode="auto">
            <a:xfrm rot="16200000" flipH="1">
              <a:off x="5325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69" name="Line 149"/>
            <p:cNvSpPr>
              <a:spLocks noChangeShapeType="1"/>
            </p:cNvSpPr>
            <p:nvPr userDrawn="1"/>
          </p:nvSpPr>
          <p:spPr bwMode="auto">
            <a:xfrm rot="16200000" flipH="1">
              <a:off x="5423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0" name="Line 150"/>
            <p:cNvSpPr>
              <a:spLocks noChangeShapeType="1"/>
            </p:cNvSpPr>
            <p:nvPr userDrawn="1"/>
          </p:nvSpPr>
          <p:spPr bwMode="auto">
            <a:xfrm rot="16200000" flipH="1">
              <a:off x="5519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1" name="Line 151"/>
            <p:cNvSpPr>
              <a:spLocks noChangeShapeType="1"/>
            </p:cNvSpPr>
            <p:nvPr userDrawn="1"/>
          </p:nvSpPr>
          <p:spPr bwMode="auto">
            <a:xfrm rot="16200000" flipH="1">
              <a:off x="5615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2" name="Line 152"/>
            <p:cNvSpPr>
              <a:spLocks noChangeShapeType="1"/>
            </p:cNvSpPr>
            <p:nvPr userDrawn="1"/>
          </p:nvSpPr>
          <p:spPr bwMode="auto">
            <a:xfrm rot="16200000" flipH="1">
              <a:off x="5710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3" name="Line 153"/>
            <p:cNvSpPr>
              <a:spLocks noChangeShapeType="1"/>
            </p:cNvSpPr>
            <p:nvPr userDrawn="1"/>
          </p:nvSpPr>
          <p:spPr bwMode="auto">
            <a:xfrm rot="16200000" flipH="1">
              <a:off x="5807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4" name="Line 154"/>
            <p:cNvSpPr>
              <a:spLocks noChangeShapeType="1"/>
            </p:cNvSpPr>
            <p:nvPr userDrawn="1"/>
          </p:nvSpPr>
          <p:spPr bwMode="auto">
            <a:xfrm rot="16200000" flipH="1">
              <a:off x="5903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5" name="Line 155"/>
            <p:cNvSpPr>
              <a:spLocks noChangeShapeType="1"/>
            </p:cNvSpPr>
            <p:nvPr userDrawn="1"/>
          </p:nvSpPr>
          <p:spPr bwMode="auto">
            <a:xfrm rot="16200000" flipH="1">
              <a:off x="5999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6" name="Line 156"/>
            <p:cNvSpPr>
              <a:spLocks noChangeShapeType="1"/>
            </p:cNvSpPr>
            <p:nvPr userDrawn="1"/>
          </p:nvSpPr>
          <p:spPr bwMode="auto">
            <a:xfrm rot="16200000" flipH="1">
              <a:off x="6095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277" name="Line 157"/>
            <p:cNvSpPr>
              <a:spLocks noChangeShapeType="1"/>
            </p:cNvSpPr>
            <p:nvPr userDrawn="1"/>
          </p:nvSpPr>
          <p:spPr bwMode="auto">
            <a:xfrm rot="16200000" flipH="1">
              <a:off x="6191" y="49"/>
              <a:ext cx="96" cy="0"/>
            </a:xfrm>
            <a:prstGeom prst="line">
              <a:avLst/>
            </a:prstGeom>
            <a:noFill/>
            <a:ln w="12700">
              <a:solidFill>
                <a:srgbClr val="CC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33125" name="Text Box 5"/>
            <p:cNvSpPr txBox="1">
              <a:spLocks noChangeArrowheads="1"/>
            </p:cNvSpPr>
            <p:nvPr userDrawn="1"/>
          </p:nvSpPr>
          <p:spPr bwMode="auto">
            <a:xfrm>
              <a:off x="6122" y="4741"/>
              <a:ext cx="181" cy="126"/>
            </a:xfrm>
            <a:prstGeom prst="rect">
              <a:avLst/>
            </a:prstGeom>
            <a:noFill/>
            <a:ln w="12700">
              <a:solidFill>
                <a:srgbClr val="CCFFFF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1017588">
                <a:spcBef>
                  <a:spcPct val="50000"/>
                </a:spcBef>
                <a:defRPr/>
              </a:pPr>
              <a:fld id="{5043B229-7D4D-054A-9C7F-36E84D3AB263}" type="slidenum">
                <a:rPr lang="en-US" sz="1300">
                  <a:solidFill>
                    <a:srgbClr val="000000"/>
                  </a:solidFill>
                  <a:latin typeface="Verdana" charset="0"/>
                </a:rPr>
                <a:pPr defTabSz="1017588">
                  <a:spcBef>
                    <a:spcPct val="50000"/>
                  </a:spcBef>
                  <a:defRPr/>
                </a:pPr>
                <a:t>‹#›</a:t>
              </a:fld>
              <a:endParaRPr lang="en-US" sz="1300">
                <a:solidFill>
                  <a:srgbClr val="000000"/>
                </a:solidFill>
                <a:latin typeface="Verdana" charset="0"/>
              </a:endParaRPr>
            </a:p>
          </p:txBody>
        </p:sp>
      </p:grp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46" tIns="50923" rIns="101846" bIns="509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46" tIns="50923" rIns="101846" bIns="509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093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187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279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372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2413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0413" indent="-249238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1413" indent="-2524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58913" indent="-1889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6413" indent="-1889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265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358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0451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7545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PPT_ban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26" name="Line 6"/>
          <p:cNvSpPr>
            <a:spLocks noChangeShapeType="1"/>
          </p:cNvSpPr>
          <p:nvPr/>
        </p:nvSpPr>
        <p:spPr bwMode="auto">
          <a:xfrm flipH="1">
            <a:off x="0" y="2895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 flipH="1">
            <a:off x="0" y="3048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28" name="Line 8"/>
          <p:cNvSpPr>
            <a:spLocks noChangeShapeType="1"/>
          </p:cNvSpPr>
          <p:nvPr/>
        </p:nvSpPr>
        <p:spPr bwMode="auto">
          <a:xfrm flipH="1">
            <a:off x="0" y="3200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29" name="Line 9"/>
          <p:cNvSpPr>
            <a:spLocks noChangeShapeType="1"/>
          </p:cNvSpPr>
          <p:nvPr/>
        </p:nvSpPr>
        <p:spPr bwMode="auto">
          <a:xfrm flipH="1">
            <a:off x="0" y="3354388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 flipH="1">
            <a:off x="0" y="3505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1" name="Line 11"/>
          <p:cNvSpPr>
            <a:spLocks noChangeShapeType="1"/>
          </p:cNvSpPr>
          <p:nvPr/>
        </p:nvSpPr>
        <p:spPr bwMode="auto">
          <a:xfrm flipH="1">
            <a:off x="0" y="3657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2" name="Line 12"/>
          <p:cNvSpPr>
            <a:spLocks noChangeShapeType="1"/>
          </p:cNvSpPr>
          <p:nvPr/>
        </p:nvSpPr>
        <p:spPr bwMode="auto">
          <a:xfrm flipH="1">
            <a:off x="0" y="3810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 flipH="1">
            <a:off x="0" y="3962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H="1">
            <a:off x="0" y="4114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5" name="Line 15"/>
          <p:cNvSpPr>
            <a:spLocks noChangeShapeType="1"/>
          </p:cNvSpPr>
          <p:nvPr/>
        </p:nvSpPr>
        <p:spPr bwMode="auto">
          <a:xfrm flipH="1">
            <a:off x="0" y="4267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 flipH="1">
            <a:off x="0" y="4418013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 flipH="1">
            <a:off x="0" y="4572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H="1">
            <a:off x="0" y="4724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H="1">
            <a:off x="0" y="4876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0" name="Line 20"/>
          <p:cNvSpPr>
            <a:spLocks noChangeShapeType="1"/>
          </p:cNvSpPr>
          <p:nvPr/>
        </p:nvSpPr>
        <p:spPr bwMode="auto">
          <a:xfrm flipH="1">
            <a:off x="0" y="5029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1" name="Line 21"/>
          <p:cNvSpPr>
            <a:spLocks noChangeShapeType="1"/>
          </p:cNvSpPr>
          <p:nvPr/>
        </p:nvSpPr>
        <p:spPr bwMode="auto">
          <a:xfrm flipH="1">
            <a:off x="0" y="5181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 flipH="1">
            <a:off x="0" y="5334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3" name="Line 23"/>
          <p:cNvSpPr>
            <a:spLocks noChangeShapeType="1"/>
          </p:cNvSpPr>
          <p:nvPr/>
        </p:nvSpPr>
        <p:spPr bwMode="auto">
          <a:xfrm flipH="1">
            <a:off x="0" y="5486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 flipH="1">
            <a:off x="0" y="5638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 flipH="1">
            <a:off x="0" y="5791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6" name="Line 26"/>
          <p:cNvSpPr>
            <a:spLocks noChangeShapeType="1"/>
          </p:cNvSpPr>
          <p:nvPr/>
        </p:nvSpPr>
        <p:spPr bwMode="auto">
          <a:xfrm flipH="1">
            <a:off x="0" y="5945188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7" name="Line 27"/>
          <p:cNvSpPr>
            <a:spLocks noChangeShapeType="1"/>
          </p:cNvSpPr>
          <p:nvPr/>
        </p:nvSpPr>
        <p:spPr bwMode="auto">
          <a:xfrm flipH="1">
            <a:off x="0" y="6096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>
            <a:off x="0" y="6248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49" name="Line 29"/>
          <p:cNvSpPr>
            <a:spLocks noChangeShapeType="1"/>
          </p:cNvSpPr>
          <p:nvPr/>
        </p:nvSpPr>
        <p:spPr bwMode="auto">
          <a:xfrm flipH="1">
            <a:off x="0" y="6400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0" name="Line 30"/>
          <p:cNvSpPr>
            <a:spLocks noChangeShapeType="1"/>
          </p:cNvSpPr>
          <p:nvPr/>
        </p:nvSpPr>
        <p:spPr bwMode="auto">
          <a:xfrm flipH="1">
            <a:off x="0" y="6553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1" name="Line 31"/>
          <p:cNvSpPr>
            <a:spLocks noChangeShapeType="1"/>
          </p:cNvSpPr>
          <p:nvPr/>
        </p:nvSpPr>
        <p:spPr bwMode="auto">
          <a:xfrm flipH="1">
            <a:off x="0" y="6705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2" name="Line 32"/>
          <p:cNvSpPr>
            <a:spLocks noChangeShapeType="1"/>
          </p:cNvSpPr>
          <p:nvPr/>
        </p:nvSpPr>
        <p:spPr bwMode="auto">
          <a:xfrm flipH="1">
            <a:off x="0" y="6858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 flipH="1">
            <a:off x="0" y="7008813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4" name="Line 34"/>
          <p:cNvSpPr>
            <a:spLocks noChangeShapeType="1"/>
          </p:cNvSpPr>
          <p:nvPr/>
        </p:nvSpPr>
        <p:spPr bwMode="auto">
          <a:xfrm flipH="1">
            <a:off x="0" y="7162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5" name="Line 35"/>
          <p:cNvSpPr>
            <a:spLocks noChangeShapeType="1"/>
          </p:cNvSpPr>
          <p:nvPr/>
        </p:nvSpPr>
        <p:spPr bwMode="auto">
          <a:xfrm flipH="1">
            <a:off x="0" y="7315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 flipH="1">
            <a:off x="0" y="7467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7" name="Line 37"/>
          <p:cNvSpPr>
            <a:spLocks noChangeShapeType="1"/>
          </p:cNvSpPr>
          <p:nvPr/>
        </p:nvSpPr>
        <p:spPr bwMode="auto">
          <a:xfrm flipH="1">
            <a:off x="0" y="7620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8" name="Line 38"/>
          <p:cNvSpPr>
            <a:spLocks noChangeShapeType="1"/>
          </p:cNvSpPr>
          <p:nvPr/>
        </p:nvSpPr>
        <p:spPr bwMode="auto">
          <a:xfrm flipH="1">
            <a:off x="0" y="914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59" name="Line 39"/>
          <p:cNvSpPr>
            <a:spLocks noChangeShapeType="1"/>
          </p:cNvSpPr>
          <p:nvPr/>
        </p:nvSpPr>
        <p:spPr bwMode="auto">
          <a:xfrm flipH="1">
            <a:off x="0" y="1066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0" y="1219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1" name="Line 41"/>
          <p:cNvSpPr>
            <a:spLocks noChangeShapeType="1"/>
          </p:cNvSpPr>
          <p:nvPr/>
        </p:nvSpPr>
        <p:spPr bwMode="auto">
          <a:xfrm flipH="1">
            <a:off x="0" y="1371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H="1">
            <a:off x="0" y="1524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3" name="Line 43"/>
          <p:cNvSpPr>
            <a:spLocks noChangeShapeType="1"/>
          </p:cNvSpPr>
          <p:nvPr/>
        </p:nvSpPr>
        <p:spPr bwMode="auto">
          <a:xfrm flipH="1">
            <a:off x="0" y="1676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 flipH="1">
            <a:off x="0" y="1827213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 flipH="1">
            <a:off x="0" y="1981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6" name="Line 46"/>
          <p:cNvSpPr>
            <a:spLocks noChangeShapeType="1"/>
          </p:cNvSpPr>
          <p:nvPr/>
        </p:nvSpPr>
        <p:spPr bwMode="auto">
          <a:xfrm flipH="1">
            <a:off x="0" y="21336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0" y="22860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8" name="Line 48"/>
          <p:cNvSpPr>
            <a:spLocks noChangeShapeType="1"/>
          </p:cNvSpPr>
          <p:nvPr/>
        </p:nvSpPr>
        <p:spPr bwMode="auto">
          <a:xfrm flipH="1">
            <a:off x="0" y="24384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69" name="Line 49"/>
          <p:cNvSpPr>
            <a:spLocks noChangeShapeType="1"/>
          </p:cNvSpPr>
          <p:nvPr/>
        </p:nvSpPr>
        <p:spPr bwMode="auto">
          <a:xfrm flipH="1">
            <a:off x="0" y="25908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70" name="Line 50"/>
          <p:cNvSpPr>
            <a:spLocks noChangeShapeType="1"/>
          </p:cNvSpPr>
          <p:nvPr/>
        </p:nvSpPr>
        <p:spPr bwMode="auto">
          <a:xfrm flipH="1">
            <a:off x="0" y="2743200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71" name="Line 51"/>
          <p:cNvSpPr>
            <a:spLocks noChangeShapeType="1"/>
          </p:cNvSpPr>
          <p:nvPr/>
        </p:nvSpPr>
        <p:spPr bwMode="auto">
          <a:xfrm flipH="1">
            <a:off x="0" y="763588"/>
            <a:ext cx="10058400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9972" name="Line 52"/>
          <p:cNvSpPr>
            <a:spLocks noChangeShapeType="1"/>
          </p:cNvSpPr>
          <p:nvPr/>
        </p:nvSpPr>
        <p:spPr bwMode="auto">
          <a:xfrm flipH="1">
            <a:off x="0" y="609600"/>
            <a:ext cx="6761163" cy="0"/>
          </a:xfrm>
          <a:prstGeom prst="line">
            <a:avLst/>
          </a:prstGeom>
          <a:noFill/>
          <a:ln w="12700">
            <a:solidFill>
              <a:srgbClr val="D5FFFF"/>
            </a:solidFill>
            <a:round/>
            <a:headEnd type="none" w="sm" len="sm"/>
            <a:tailEnd type="none" w="sm" len="sm"/>
          </a:ln>
          <a:effectLst/>
        </p:spPr>
        <p:txBody>
          <a:bodyPr lIns="101870" tIns="50935" rIns="101870" bIns="50935"/>
          <a:lstStyle/>
          <a:p>
            <a:pPr>
              <a:defRPr/>
            </a:pPr>
            <a:endParaRPr lang="en-US">
              <a:ea typeface="+mn-ea"/>
            </a:endParaRPr>
          </a:p>
        </p:txBody>
      </p:sp>
      <p:grpSp>
        <p:nvGrpSpPr>
          <p:cNvPr id="27698" name="Group 144"/>
          <p:cNvGrpSpPr>
            <a:grpSpLocks/>
          </p:cNvGrpSpPr>
          <p:nvPr/>
        </p:nvGrpSpPr>
        <p:grpSpPr bwMode="auto">
          <a:xfrm>
            <a:off x="0" y="552450"/>
            <a:ext cx="9906000" cy="7219950"/>
            <a:chOff x="0" y="487456"/>
            <a:chExt cx="9005455" cy="6371244"/>
          </a:xfrm>
        </p:grpSpPr>
        <p:sp>
          <p:nvSpPr>
            <p:cNvPr id="209995" name="Line 75"/>
            <p:cNvSpPr>
              <a:spLocks noChangeShapeType="1"/>
            </p:cNvSpPr>
            <p:nvPr userDrawn="1"/>
          </p:nvSpPr>
          <p:spPr bwMode="auto">
            <a:xfrm rot="16200000" flipH="1">
              <a:off x="-2631440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09996" name="Line 76"/>
            <p:cNvSpPr>
              <a:spLocks noChangeShapeType="1"/>
            </p:cNvSpPr>
            <p:nvPr userDrawn="1"/>
          </p:nvSpPr>
          <p:spPr bwMode="auto">
            <a:xfrm rot="16200000" flipH="1">
              <a:off x="-2492895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09997" name="Line 77"/>
            <p:cNvSpPr>
              <a:spLocks noChangeShapeType="1"/>
            </p:cNvSpPr>
            <p:nvPr userDrawn="1"/>
          </p:nvSpPr>
          <p:spPr bwMode="auto">
            <a:xfrm rot="16200000" flipH="1">
              <a:off x="-2354349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09998" name="Line 78"/>
            <p:cNvSpPr>
              <a:spLocks noChangeShapeType="1"/>
            </p:cNvSpPr>
            <p:nvPr userDrawn="1"/>
          </p:nvSpPr>
          <p:spPr bwMode="auto">
            <a:xfrm rot="16200000" flipH="1">
              <a:off x="-2215804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09999" name="Line 79"/>
            <p:cNvSpPr>
              <a:spLocks noChangeShapeType="1"/>
            </p:cNvSpPr>
            <p:nvPr userDrawn="1"/>
          </p:nvSpPr>
          <p:spPr bwMode="auto">
            <a:xfrm rot="16200000" flipH="1">
              <a:off x="-2077258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0" name="Line 80"/>
            <p:cNvSpPr>
              <a:spLocks noChangeShapeType="1"/>
            </p:cNvSpPr>
            <p:nvPr userDrawn="1"/>
          </p:nvSpPr>
          <p:spPr bwMode="auto">
            <a:xfrm rot="16200000" flipH="1">
              <a:off x="-1940156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1" name="Line 81"/>
            <p:cNvSpPr>
              <a:spLocks noChangeShapeType="1"/>
            </p:cNvSpPr>
            <p:nvPr userDrawn="1"/>
          </p:nvSpPr>
          <p:spPr bwMode="auto">
            <a:xfrm rot="16200000" flipH="1">
              <a:off x="-1800167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2" name="Line 82"/>
            <p:cNvSpPr>
              <a:spLocks noChangeShapeType="1"/>
            </p:cNvSpPr>
            <p:nvPr userDrawn="1"/>
          </p:nvSpPr>
          <p:spPr bwMode="auto">
            <a:xfrm rot="16200000" flipH="1">
              <a:off x="-1661622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3" name="Line 83"/>
            <p:cNvSpPr>
              <a:spLocks noChangeShapeType="1"/>
            </p:cNvSpPr>
            <p:nvPr userDrawn="1"/>
          </p:nvSpPr>
          <p:spPr bwMode="auto">
            <a:xfrm rot="16200000" flipH="1">
              <a:off x="-1523076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4" name="Line 84"/>
            <p:cNvSpPr>
              <a:spLocks noChangeShapeType="1"/>
            </p:cNvSpPr>
            <p:nvPr userDrawn="1"/>
          </p:nvSpPr>
          <p:spPr bwMode="auto">
            <a:xfrm rot="16200000" flipH="1">
              <a:off x="-1384531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5" name="Line 85"/>
            <p:cNvSpPr>
              <a:spLocks noChangeShapeType="1"/>
            </p:cNvSpPr>
            <p:nvPr userDrawn="1"/>
          </p:nvSpPr>
          <p:spPr bwMode="auto">
            <a:xfrm rot="16200000" flipH="1">
              <a:off x="-1245986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6" name="Line 86"/>
            <p:cNvSpPr>
              <a:spLocks noChangeShapeType="1"/>
            </p:cNvSpPr>
            <p:nvPr userDrawn="1"/>
          </p:nvSpPr>
          <p:spPr bwMode="auto">
            <a:xfrm rot="16200000" flipH="1">
              <a:off x="-1107440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7" name="Line 87"/>
            <p:cNvSpPr>
              <a:spLocks noChangeShapeType="1"/>
            </p:cNvSpPr>
            <p:nvPr userDrawn="1"/>
          </p:nvSpPr>
          <p:spPr bwMode="auto">
            <a:xfrm rot="16200000" flipH="1">
              <a:off x="-968895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8" name="Line 88"/>
            <p:cNvSpPr>
              <a:spLocks noChangeShapeType="1"/>
            </p:cNvSpPr>
            <p:nvPr userDrawn="1"/>
          </p:nvSpPr>
          <p:spPr bwMode="auto">
            <a:xfrm rot="16200000" flipH="1">
              <a:off x="-830349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09" name="Line 89"/>
            <p:cNvSpPr>
              <a:spLocks noChangeShapeType="1"/>
            </p:cNvSpPr>
            <p:nvPr userDrawn="1"/>
          </p:nvSpPr>
          <p:spPr bwMode="auto">
            <a:xfrm rot="16200000" flipH="1">
              <a:off x="-691804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26" name="Line 106"/>
            <p:cNvSpPr>
              <a:spLocks noChangeShapeType="1"/>
            </p:cNvSpPr>
            <p:nvPr userDrawn="1"/>
          </p:nvSpPr>
          <p:spPr bwMode="auto">
            <a:xfrm rot="16200000" flipH="1">
              <a:off x="-3185622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27" name="Line 107"/>
            <p:cNvSpPr>
              <a:spLocks noChangeShapeType="1"/>
            </p:cNvSpPr>
            <p:nvPr userDrawn="1"/>
          </p:nvSpPr>
          <p:spPr bwMode="auto">
            <a:xfrm rot="16200000" flipH="1">
              <a:off x="-3047077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28" name="Line 108"/>
            <p:cNvSpPr>
              <a:spLocks noChangeShapeType="1"/>
            </p:cNvSpPr>
            <p:nvPr userDrawn="1"/>
          </p:nvSpPr>
          <p:spPr bwMode="auto">
            <a:xfrm rot="16200000" flipH="1">
              <a:off x="-2908531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29" name="Line 109"/>
            <p:cNvSpPr>
              <a:spLocks noChangeShapeType="1"/>
            </p:cNvSpPr>
            <p:nvPr userDrawn="1"/>
          </p:nvSpPr>
          <p:spPr bwMode="auto">
            <a:xfrm rot="16200000" flipH="1">
              <a:off x="-2769986" y="3673078"/>
              <a:ext cx="6371244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grpSp>
          <p:nvGrpSpPr>
            <p:cNvPr id="27744" name="Group 143"/>
            <p:cNvGrpSpPr>
              <a:grpSpLocks/>
            </p:cNvGrpSpPr>
            <p:nvPr userDrawn="1"/>
          </p:nvGrpSpPr>
          <p:grpSpPr bwMode="auto">
            <a:xfrm>
              <a:off x="2632364" y="487456"/>
              <a:ext cx="6373091" cy="6371244"/>
              <a:chOff x="2632364" y="487456"/>
              <a:chExt cx="6373091" cy="6371244"/>
            </a:xfrm>
          </p:grpSpPr>
          <p:sp>
            <p:nvSpPr>
              <p:cNvPr id="209973" name="Line 5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927189" y="3689889"/>
                <a:ext cx="6337623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4" name="Line 5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102115" y="3727713"/>
                <a:ext cx="6261975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5" name="Line 55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260316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6" name="Line 56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398861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7" name="Line 57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537406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8" name="Line 58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674509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79" name="Line 59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814497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0" name="Line 60"/>
              <p:cNvSpPr>
                <a:spLocks noChangeShapeType="1"/>
              </p:cNvSpPr>
              <p:nvPr userDrawn="1"/>
            </p:nvSpPr>
            <p:spPr bwMode="auto">
              <a:xfrm rot="16200000" flipH="1">
                <a:off x="3953043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1" name="Line 61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091588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2" name="Line 62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230134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3" name="Line 6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368679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4" name="Line 6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507225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5" name="Line 65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644327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6" name="Line 66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784316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7" name="Line 67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922861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8" name="Line 68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061406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89" name="Line 69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199952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90" name="Line 70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338497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91" name="Line 71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477043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92" name="Line 72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615588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93" name="Line 7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754134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9994" name="Line 7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892679" y="3745924"/>
                <a:ext cx="6225552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0" name="Line 90"/>
              <p:cNvSpPr>
                <a:spLocks noChangeShapeType="1"/>
              </p:cNvSpPr>
              <p:nvPr userDrawn="1"/>
            </p:nvSpPr>
            <p:spPr bwMode="auto">
              <a:xfrm rot="16200000" flipH="1">
                <a:off x="-553258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1" name="Line 91"/>
              <p:cNvSpPr>
                <a:spLocks noChangeShapeType="1"/>
              </p:cNvSpPr>
              <p:nvPr userDrawn="1"/>
            </p:nvSpPr>
            <p:spPr bwMode="auto">
              <a:xfrm rot="16200000" flipH="1">
                <a:off x="-416155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2" name="Line 92"/>
              <p:cNvSpPr>
                <a:spLocks noChangeShapeType="1"/>
              </p:cNvSpPr>
              <p:nvPr userDrawn="1"/>
            </p:nvSpPr>
            <p:spPr bwMode="auto">
              <a:xfrm rot="16200000" flipH="1">
                <a:off x="-276167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3" name="Line 9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-137622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4" name="Line 9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924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5" name="Line 95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38027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6" name="Line 96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78015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7" name="Line 97"/>
              <p:cNvSpPr>
                <a:spLocks noChangeShapeType="1"/>
              </p:cNvSpPr>
              <p:nvPr userDrawn="1"/>
            </p:nvSpPr>
            <p:spPr bwMode="auto">
              <a:xfrm rot="16200000" flipH="1">
                <a:off x="416560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8" name="Line 98"/>
              <p:cNvSpPr>
                <a:spLocks noChangeShapeType="1"/>
              </p:cNvSpPr>
              <p:nvPr userDrawn="1"/>
            </p:nvSpPr>
            <p:spPr bwMode="auto">
              <a:xfrm rot="16200000" flipH="1">
                <a:off x="553663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19" name="Line 99"/>
              <p:cNvSpPr>
                <a:spLocks noChangeShapeType="1"/>
              </p:cNvSpPr>
              <p:nvPr userDrawn="1"/>
            </p:nvSpPr>
            <p:spPr bwMode="auto">
              <a:xfrm rot="16200000" flipH="1">
                <a:off x="693651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0" name="Line 100"/>
              <p:cNvSpPr>
                <a:spLocks noChangeShapeType="1"/>
              </p:cNvSpPr>
              <p:nvPr userDrawn="1"/>
            </p:nvSpPr>
            <p:spPr bwMode="auto">
              <a:xfrm rot="16200000" flipH="1">
                <a:off x="832197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1" name="Line 101"/>
              <p:cNvSpPr>
                <a:spLocks noChangeShapeType="1"/>
              </p:cNvSpPr>
              <p:nvPr userDrawn="1"/>
            </p:nvSpPr>
            <p:spPr bwMode="auto">
              <a:xfrm rot="16200000" flipH="1">
                <a:off x="970742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2" name="Line 102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107845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3" name="Line 10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247833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4" name="Line 10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386378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25" name="Line 105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524924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0" name="Line 110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217651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1" name="Line 111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356197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2" name="Line 112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494742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3" name="Line 113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631845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4" name="Line 114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771833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5" name="Line 115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663469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6" name="Line 116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802015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7" name="Line 117"/>
              <p:cNvSpPr>
                <a:spLocks noChangeShapeType="1"/>
              </p:cNvSpPr>
              <p:nvPr userDrawn="1"/>
            </p:nvSpPr>
            <p:spPr bwMode="auto">
              <a:xfrm rot="16200000" flipH="1">
                <a:off x="1940560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0038" name="Line 118"/>
              <p:cNvSpPr>
                <a:spLocks noChangeShapeType="1"/>
              </p:cNvSpPr>
              <p:nvPr userDrawn="1"/>
            </p:nvSpPr>
            <p:spPr bwMode="auto">
              <a:xfrm rot="16200000" flipH="1">
                <a:off x="2077663" y="3673078"/>
                <a:ext cx="6371244" cy="0"/>
              </a:xfrm>
              <a:prstGeom prst="line">
                <a:avLst/>
              </a:prstGeom>
              <a:noFill/>
              <a:ln w="12700">
                <a:solidFill>
                  <a:srgbClr val="D5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</p:grpSp>
      <p:grpSp>
        <p:nvGrpSpPr>
          <p:cNvPr id="27699" name="Group 141"/>
          <p:cNvGrpSpPr>
            <a:grpSpLocks/>
          </p:cNvGrpSpPr>
          <p:nvPr/>
        </p:nvGrpSpPr>
        <p:grpSpPr bwMode="auto">
          <a:xfrm>
            <a:off x="6858000" y="-22225"/>
            <a:ext cx="3200400" cy="155575"/>
            <a:chOff x="6234545" y="-1"/>
            <a:chExt cx="2909455" cy="136572"/>
          </a:xfrm>
        </p:grpSpPr>
        <p:sp>
          <p:nvSpPr>
            <p:cNvPr id="210039" name="Line 119"/>
            <p:cNvSpPr>
              <a:spLocks noChangeShapeType="1"/>
            </p:cNvSpPr>
            <p:nvPr userDrawn="1"/>
          </p:nvSpPr>
          <p:spPr bwMode="auto">
            <a:xfrm flipH="1" flipV="1">
              <a:off x="6269181" y="107306"/>
              <a:ext cx="287481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0" name="Line 120"/>
            <p:cNvSpPr>
              <a:spLocks noChangeShapeType="1"/>
            </p:cNvSpPr>
            <p:nvPr userDrawn="1"/>
          </p:nvSpPr>
          <p:spPr bwMode="auto">
            <a:xfrm rot="16200000" flipH="1">
              <a:off x="6182982" y="51562"/>
              <a:ext cx="103126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1" name="Line 121"/>
            <p:cNvSpPr>
              <a:spLocks noChangeShapeType="1"/>
            </p:cNvSpPr>
            <p:nvPr userDrawn="1"/>
          </p:nvSpPr>
          <p:spPr bwMode="auto">
            <a:xfrm rot="16200000" flipH="1">
              <a:off x="6305501" y="67588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2" name="Line 122"/>
            <p:cNvSpPr>
              <a:spLocks noChangeShapeType="1"/>
            </p:cNvSpPr>
            <p:nvPr userDrawn="1"/>
          </p:nvSpPr>
          <p:spPr bwMode="auto">
            <a:xfrm rot="16200000" flipH="1">
              <a:off x="6444047" y="67588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3" name="Line 123"/>
            <p:cNvSpPr>
              <a:spLocks noChangeShapeType="1"/>
            </p:cNvSpPr>
            <p:nvPr userDrawn="1"/>
          </p:nvSpPr>
          <p:spPr bwMode="auto">
            <a:xfrm rot="16200000" flipH="1">
              <a:off x="6582592" y="67588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4" name="Line 124"/>
            <p:cNvSpPr>
              <a:spLocks noChangeShapeType="1"/>
            </p:cNvSpPr>
            <p:nvPr userDrawn="1"/>
          </p:nvSpPr>
          <p:spPr bwMode="auto">
            <a:xfrm rot="16200000" flipH="1">
              <a:off x="6720440" y="68285"/>
              <a:ext cx="136572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5" name="Line 125"/>
            <p:cNvSpPr>
              <a:spLocks noChangeShapeType="1"/>
            </p:cNvSpPr>
            <p:nvPr userDrawn="1"/>
          </p:nvSpPr>
          <p:spPr bwMode="auto">
            <a:xfrm rot="16200000" flipH="1">
              <a:off x="6859683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6" name="Line 126"/>
            <p:cNvSpPr>
              <a:spLocks noChangeShapeType="1"/>
            </p:cNvSpPr>
            <p:nvPr userDrawn="1"/>
          </p:nvSpPr>
          <p:spPr bwMode="auto">
            <a:xfrm rot="16200000" flipH="1">
              <a:off x="6996786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7" name="Line 127"/>
            <p:cNvSpPr>
              <a:spLocks noChangeShapeType="1"/>
            </p:cNvSpPr>
            <p:nvPr userDrawn="1"/>
          </p:nvSpPr>
          <p:spPr bwMode="auto">
            <a:xfrm rot="16200000" flipH="1">
              <a:off x="7135331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8" name="Line 128"/>
            <p:cNvSpPr>
              <a:spLocks noChangeShapeType="1"/>
            </p:cNvSpPr>
            <p:nvPr userDrawn="1"/>
          </p:nvSpPr>
          <p:spPr bwMode="auto">
            <a:xfrm rot="16200000" flipH="1">
              <a:off x="7273877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49" name="Line 129"/>
            <p:cNvSpPr>
              <a:spLocks noChangeShapeType="1"/>
            </p:cNvSpPr>
            <p:nvPr userDrawn="1"/>
          </p:nvSpPr>
          <p:spPr bwMode="auto">
            <a:xfrm rot="16200000" flipH="1">
              <a:off x="7412422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0" name="Line 130"/>
            <p:cNvSpPr>
              <a:spLocks noChangeShapeType="1"/>
            </p:cNvSpPr>
            <p:nvPr userDrawn="1"/>
          </p:nvSpPr>
          <p:spPr bwMode="auto">
            <a:xfrm rot="16200000" flipH="1">
              <a:off x="7550968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1" name="Line 131"/>
            <p:cNvSpPr>
              <a:spLocks noChangeShapeType="1"/>
            </p:cNvSpPr>
            <p:nvPr userDrawn="1"/>
          </p:nvSpPr>
          <p:spPr bwMode="auto">
            <a:xfrm rot="16200000" flipH="1">
              <a:off x="7689513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2" name="Line 132"/>
            <p:cNvSpPr>
              <a:spLocks noChangeShapeType="1"/>
            </p:cNvSpPr>
            <p:nvPr userDrawn="1"/>
          </p:nvSpPr>
          <p:spPr bwMode="auto">
            <a:xfrm rot="16200000" flipH="1">
              <a:off x="7829501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3" name="Line 133"/>
            <p:cNvSpPr>
              <a:spLocks noChangeShapeType="1"/>
            </p:cNvSpPr>
            <p:nvPr userDrawn="1"/>
          </p:nvSpPr>
          <p:spPr bwMode="auto">
            <a:xfrm rot="16200000" flipH="1">
              <a:off x="7966604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4" name="Line 134"/>
            <p:cNvSpPr>
              <a:spLocks noChangeShapeType="1"/>
            </p:cNvSpPr>
            <p:nvPr userDrawn="1"/>
          </p:nvSpPr>
          <p:spPr bwMode="auto">
            <a:xfrm rot="16200000" flipH="1">
              <a:off x="8105150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5" name="Line 135"/>
            <p:cNvSpPr>
              <a:spLocks noChangeShapeType="1"/>
            </p:cNvSpPr>
            <p:nvPr userDrawn="1"/>
          </p:nvSpPr>
          <p:spPr bwMode="auto">
            <a:xfrm rot="16200000" flipH="1">
              <a:off x="8243695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6" name="Line 136"/>
            <p:cNvSpPr>
              <a:spLocks noChangeShapeType="1"/>
            </p:cNvSpPr>
            <p:nvPr userDrawn="1"/>
          </p:nvSpPr>
          <p:spPr bwMode="auto">
            <a:xfrm rot="16200000" flipH="1">
              <a:off x="8382240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7" name="Line 137"/>
            <p:cNvSpPr>
              <a:spLocks noChangeShapeType="1"/>
            </p:cNvSpPr>
            <p:nvPr userDrawn="1"/>
          </p:nvSpPr>
          <p:spPr bwMode="auto">
            <a:xfrm rot="16200000" flipH="1">
              <a:off x="8520786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8" name="Line 138"/>
            <p:cNvSpPr>
              <a:spLocks noChangeShapeType="1"/>
            </p:cNvSpPr>
            <p:nvPr userDrawn="1"/>
          </p:nvSpPr>
          <p:spPr bwMode="auto">
            <a:xfrm rot="16200000" flipH="1">
              <a:off x="8659331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59" name="Line 139"/>
            <p:cNvSpPr>
              <a:spLocks noChangeShapeType="1"/>
            </p:cNvSpPr>
            <p:nvPr userDrawn="1"/>
          </p:nvSpPr>
          <p:spPr bwMode="auto">
            <a:xfrm rot="16200000" flipH="1">
              <a:off x="8799320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0060" name="Line 140"/>
            <p:cNvSpPr>
              <a:spLocks noChangeShapeType="1"/>
            </p:cNvSpPr>
            <p:nvPr userDrawn="1"/>
          </p:nvSpPr>
          <p:spPr bwMode="auto">
            <a:xfrm rot="16200000" flipH="1">
              <a:off x="8936422" y="68982"/>
              <a:ext cx="135179" cy="0"/>
            </a:xfrm>
            <a:prstGeom prst="line">
              <a:avLst/>
            </a:prstGeom>
            <a:noFill/>
            <a:ln w="12700">
              <a:solidFill>
                <a:srgbClr val="D5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210061" name="Text Box 141"/>
          <p:cNvSpPr txBox="1">
            <a:spLocks noChangeArrowheads="1"/>
          </p:cNvSpPr>
          <p:nvPr/>
        </p:nvSpPr>
        <p:spPr bwMode="auto">
          <a:xfrm>
            <a:off x="9718675" y="7526338"/>
            <a:ext cx="287338" cy="200025"/>
          </a:xfrm>
          <a:prstGeom prst="rect">
            <a:avLst/>
          </a:prstGeom>
          <a:noFill/>
          <a:ln w="12700">
            <a:solidFill>
              <a:srgbClr val="D5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629DAC7F-BF25-6546-B738-09EDC9DD3E89}" type="slidenum">
              <a:rPr lang="en-US" sz="1300">
                <a:solidFill>
                  <a:schemeClr val="tx1"/>
                </a:solidFill>
                <a:latin typeface="Verdana" charset="0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3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7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775" tIns="50888" rIns="101775" bIns="508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70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775" tIns="50888" rIns="101775" bIns="508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509115" algn="l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1018228" algn="l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527344" algn="l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2036458" algn="l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1000" indent="-250825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9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0413" indent="-249238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500">
          <a:solidFill>
            <a:schemeClr val="tx1"/>
          </a:solidFill>
          <a:latin typeface="+mn-lt"/>
          <a:ea typeface="+mn-ea"/>
        </a:defRPr>
      </a:lvl2pPr>
      <a:lvl3pPr marL="1139825" indent="-250825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458913" indent="-1889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6413" indent="-1889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87479" indent="-19091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2796595" indent="-19091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3305709" indent="-19091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3814822" indent="-190918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15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28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44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458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574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686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802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2914" algn="l" defTabSz="101822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6238" y="1338263"/>
            <a:ext cx="9790112" cy="1665287"/>
          </a:xfrm>
          <a:noFill/>
        </p:spPr>
        <p:txBody>
          <a:bodyPr/>
          <a:lstStyle/>
          <a:p>
            <a:pPr marL="1082675" indent="-1082675" eaLnBrk="1" hangingPunct="1"/>
            <a:r>
              <a:rPr lang="en-US" sz="4400" dirty="0"/>
              <a:t>9</a:t>
            </a:r>
            <a:r>
              <a:rPr lang="en-US" sz="4400" dirty="0" smtClean="0"/>
              <a:t>. Principles of Reliable Data </a:t>
            </a:r>
            <a:r>
              <a:rPr lang="en-US" sz="4400" smtClean="0"/>
              <a:t>Transport – Part 1</a:t>
            </a:r>
            <a:endParaRPr lang="en-US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41004"/>
            <a:ext cx="9607630" cy="2528220"/>
          </a:xfrm>
          <a:noFill/>
        </p:spPr>
        <p:txBody>
          <a:bodyPr/>
          <a:lstStyle/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Basic concepts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Stop-and-wait protocol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Go-Back-</a:t>
            </a:r>
            <a:r>
              <a:rPr lang="en-US" sz="2800" i="1" dirty="0" smtClean="0">
                <a:solidFill>
                  <a:schemeClr val="bg1">
                    <a:lumMod val="75000"/>
                  </a:schemeClr>
                </a:solidFill>
              </a:rPr>
              <a:t>N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protocol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Selective Repeat protocol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2" y="6282267"/>
            <a:ext cx="9348161" cy="141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8" tIns="50929" rIns="101858" bIns="50929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4938" y="644525"/>
            <a:ext cx="9625012" cy="949325"/>
          </a:xfrm>
        </p:spPr>
        <p:txBody>
          <a:bodyPr>
            <a:normAutofit/>
          </a:bodyPr>
          <a:lstStyle/>
          <a:p>
            <a:r>
              <a:rPr lang="en-US" dirty="0" smtClean="0"/>
              <a:t>RDT 2.2 Receiver Specification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549074" y="1710162"/>
            <a:ext cx="6210574" cy="4372552"/>
            <a:chOff x="1549074" y="1710162"/>
            <a:chExt cx="6210574" cy="4372552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617874" y="1929814"/>
              <a:ext cx="2336981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+mn-lt"/>
                </a:rPr>
                <a:t>W</a:t>
              </a:r>
              <a:r>
                <a:rPr lang="en-US" sz="1600" baseline="-25000" dirty="0" smtClean="0">
                  <a:latin typeface="+mn-lt"/>
                </a:rPr>
                <a:t>0</a:t>
              </a:r>
              <a:r>
                <a:rPr lang="en-US" sz="1600" dirty="0" smtClean="0">
                  <a:latin typeface="+mn-lt"/>
                </a:rPr>
                <a:t>: wait for packet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2559052" y="4795781"/>
              <a:ext cx="2395803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W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packet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5004582" y="2229242"/>
              <a:ext cx="275506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5018082" y="1710162"/>
              <a:ext cx="2684829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1 or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received corrupted packet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50831" y="2243367"/>
              <a:ext cx="1113085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2657428" y="4006264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Arc 37"/>
            <p:cNvSpPr/>
            <p:nvPr/>
          </p:nvSpPr>
          <p:spPr bwMode="auto">
            <a:xfrm>
              <a:off x="4791723" y="2364172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4482664" y="3816896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4406583" y="3298772"/>
              <a:ext cx="1820110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0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no errors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575906" y="3818492"/>
              <a:ext cx="156613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and 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 bwMode="auto">
            <a:xfrm rot="16200000" flipH="1">
              <a:off x="3525251" y="3997670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5000397" y="5095675"/>
              <a:ext cx="275506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5013897" y="4576595"/>
              <a:ext cx="2684829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0 or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received corrupted packet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46646" y="5109800"/>
              <a:ext cx="1113085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6" name="Arc 25"/>
            <p:cNvSpPr/>
            <p:nvPr/>
          </p:nvSpPr>
          <p:spPr bwMode="auto">
            <a:xfrm>
              <a:off x="4787538" y="5230605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607757" y="419547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549074" y="3659951"/>
              <a:ext cx="1820110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1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no errors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718397" y="4214467"/>
              <a:ext cx="156613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 packet</a:t>
              </a:r>
            </a:p>
            <a:p>
              <a:pPr algn="ctr"/>
              <a:r>
                <a:rPr lang="en-US" sz="1600" dirty="0" smtClean="0">
                  <a:latin typeface="+mn-lt"/>
                </a:rPr>
                <a:t>and 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  <p:sp>
        <p:nvSpPr>
          <p:cNvPr id="33" name="Content Placeholder 6"/>
          <p:cNvSpPr>
            <a:spLocks noGrp="1"/>
          </p:cNvSpPr>
          <p:nvPr>
            <p:ph idx="1"/>
          </p:nvPr>
        </p:nvSpPr>
        <p:spPr>
          <a:xfrm>
            <a:off x="-3110" y="6245756"/>
            <a:ext cx="10044112" cy="1526643"/>
          </a:xfrm>
        </p:spPr>
        <p:txBody>
          <a:bodyPr/>
          <a:lstStyle/>
          <a:p>
            <a:r>
              <a:rPr lang="en-US" dirty="0" smtClean="0"/>
              <a:t>State machine specifies behavior</a:t>
            </a:r>
          </a:p>
          <a:p>
            <a:pPr lvl="1"/>
            <a:r>
              <a:rPr lang="en-US" dirty="0" smtClean="0"/>
              <a:t>States, events, and state </a:t>
            </a:r>
            <a:r>
              <a:rPr lang="en-US" dirty="0" err="1" smtClean="0"/>
              <a:t>transition+action</a:t>
            </a:r>
            <a:endParaRPr lang="en-US" dirty="0" smtClean="0"/>
          </a:p>
          <a:p>
            <a:pPr lvl="1"/>
            <a:r>
              <a:rPr lang="en-US" dirty="0" smtClean="0"/>
              <a:t>Used to guide implementation and to analyze behavior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956383"/>
            <a:ext cx="132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State</a:t>
            </a:r>
            <a:endParaRPr lang="en-US" i="1" dirty="0"/>
          </a:p>
        </p:txBody>
      </p:sp>
      <p:cxnSp>
        <p:nvCxnSpPr>
          <p:cNvPr id="4" name="Straight Arrow Connector 3"/>
          <p:cNvCxnSpPr>
            <a:stCxn id="2" idx="3"/>
            <a:endCxn id="8" idx="1"/>
          </p:cNvCxnSpPr>
          <p:nvPr/>
        </p:nvCxnSpPr>
        <p:spPr bwMode="auto">
          <a:xfrm>
            <a:off x="1549074" y="2141049"/>
            <a:ext cx="1068800" cy="4322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6200" y="3755972"/>
            <a:ext cx="812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Event</a:t>
            </a:r>
            <a:endParaRPr lang="en-US" i="1" dirty="0"/>
          </a:p>
        </p:txBody>
      </p:sp>
      <p:cxnSp>
        <p:nvCxnSpPr>
          <p:cNvPr id="11" name="Straight Arrow Connector 10"/>
          <p:cNvCxnSpPr>
            <a:stCxn id="7" idx="3"/>
            <a:endCxn id="28" idx="1"/>
          </p:cNvCxnSpPr>
          <p:nvPr/>
        </p:nvCxnSpPr>
        <p:spPr bwMode="auto">
          <a:xfrm flipV="1">
            <a:off x="888674" y="3906173"/>
            <a:ext cx="660400" cy="34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6200" y="43209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Action</a:t>
            </a:r>
            <a:endParaRPr lang="en-US" i="1" dirty="0"/>
          </a:p>
        </p:txBody>
      </p:sp>
      <p:cxnSp>
        <p:nvCxnSpPr>
          <p:cNvPr id="14" name="Straight Arrow Connector 13"/>
          <p:cNvCxnSpPr>
            <a:stCxn id="12" idx="3"/>
            <a:endCxn id="29" idx="1"/>
          </p:cNvCxnSpPr>
          <p:nvPr/>
        </p:nvCxnSpPr>
        <p:spPr bwMode="auto">
          <a:xfrm flipV="1">
            <a:off x="990600" y="4460689"/>
            <a:ext cx="727797" cy="44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7800" y="2946983"/>
            <a:ext cx="1727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State transition</a:t>
            </a:r>
            <a:endParaRPr lang="en-US" i="1" dirty="0"/>
          </a:p>
        </p:txBody>
      </p:sp>
      <p:cxnSp>
        <p:nvCxnSpPr>
          <p:cNvPr id="18" name="Straight Arrow Connector 17"/>
          <p:cNvCxnSpPr>
            <a:stCxn id="35" idx="3"/>
          </p:cNvCxnSpPr>
          <p:nvPr/>
        </p:nvCxnSpPr>
        <p:spPr bwMode="auto">
          <a:xfrm>
            <a:off x="1905674" y="3131649"/>
            <a:ext cx="1542066" cy="4133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265571" y="5642033"/>
            <a:ext cx="1727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State transition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6" idx="1"/>
          </p:cNvCxnSpPr>
          <p:nvPr/>
        </p:nvCxnSpPr>
        <p:spPr bwMode="auto">
          <a:xfrm flipH="1" flipV="1">
            <a:off x="5413337" y="5439247"/>
            <a:ext cx="852234" cy="387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4938" y="644525"/>
            <a:ext cx="9625012" cy="949325"/>
          </a:xfrm>
        </p:spPr>
        <p:txBody>
          <a:bodyPr/>
          <a:lstStyle/>
          <a:p>
            <a:r>
              <a:rPr lang="en-US" dirty="0" smtClean="0"/>
              <a:t>RDT 2.2 Sender Specification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218846" y="1867589"/>
            <a:ext cx="9542692" cy="5153813"/>
            <a:chOff x="218846" y="1867589"/>
            <a:chExt cx="9542692" cy="5153813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1939095" y="2503937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to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send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104695" y="2503937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939095" y="5369904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104695" y="5369904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to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send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cxnSp>
          <p:nvCxnSpPr>
            <p:cNvPr id="13" name="Straight Arrow Connector 12"/>
            <p:cNvCxnSpPr>
              <a:stCxn id="8" idx="3"/>
              <a:endCxn id="9" idx="1"/>
            </p:cNvCxnSpPr>
            <p:nvPr/>
          </p:nvCxnSpPr>
          <p:spPr bwMode="auto">
            <a:xfrm>
              <a:off x="3937229" y="3147404"/>
              <a:ext cx="2167466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208159" y="2580131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4213576" y="2078939"/>
              <a:ext cx="165710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available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to send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22673" y="2578473"/>
              <a:ext cx="1306648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4236503" y="6530617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4241920" y="6029425"/>
              <a:ext cx="165710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available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to send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51017" y="6528959"/>
              <a:ext cx="1306648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3" name="Straight Arrow Connector 22"/>
            <p:cNvCxnSpPr>
              <a:stCxn id="11" idx="1"/>
              <a:endCxn id="10" idx="3"/>
            </p:cNvCxnSpPr>
            <p:nvPr/>
          </p:nvCxnSpPr>
          <p:spPr bwMode="auto">
            <a:xfrm rot="10800000">
              <a:off x="3937229" y="6013371"/>
              <a:ext cx="2167466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9" idx="2"/>
              <a:endCxn id="11" idx="0"/>
            </p:cNvCxnSpPr>
            <p:nvPr/>
          </p:nvCxnSpPr>
          <p:spPr bwMode="auto">
            <a:xfrm rot="5400000">
              <a:off x="6314245" y="4580387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10" idx="0"/>
              <a:endCxn id="8" idx="2"/>
            </p:cNvCxnSpPr>
            <p:nvPr/>
          </p:nvCxnSpPr>
          <p:spPr bwMode="auto">
            <a:xfrm rot="5400000" flipH="1" flipV="1">
              <a:off x="2148645" y="4580387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7179959" y="457826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7268333" y="4060139"/>
              <a:ext cx="1491193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 received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correctly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64580" y="4581184"/>
              <a:ext cx="1583366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do nothing else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8" name="Arc 37"/>
            <p:cNvSpPr/>
            <p:nvPr/>
          </p:nvSpPr>
          <p:spPr bwMode="auto">
            <a:xfrm>
              <a:off x="7949472" y="2902519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8042805" y="238571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8025231" y="1867589"/>
              <a:ext cx="1703090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 received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or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corrupted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94503" y="2367115"/>
              <a:ext cx="1449215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3" name="Arc 42"/>
            <p:cNvSpPr/>
            <p:nvPr/>
          </p:nvSpPr>
          <p:spPr bwMode="auto">
            <a:xfrm flipH="1">
              <a:off x="1464632" y="5810214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236420" y="5275000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218846" y="4756876"/>
              <a:ext cx="1703090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 received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or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corrupted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8118" y="5256402"/>
              <a:ext cx="1449215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3021531" y="4564999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109905" y="4046875"/>
              <a:ext cx="1491193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 received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correctly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06152" y="4567920"/>
              <a:ext cx="1583366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do nothing else</a:t>
              </a:r>
              <a:endParaRPr lang="en-US" sz="16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Protocol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608667"/>
            <a:ext cx="10044112" cy="6163733"/>
          </a:xfrm>
        </p:spPr>
        <p:txBody>
          <a:bodyPr/>
          <a:lstStyle/>
          <a:p>
            <a:r>
              <a:rPr lang="en-US" dirty="0" smtClean="0"/>
              <a:t>RDT 2.x assumed the channel can corrupt packets but never loses them entirely</a:t>
            </a:r>
          </a:p>
          <a:p>
            <a:pPr lvl="1"/>
            <a:r>
              <a:rPr lang="en-US" dirty="0" smtClean="0"/>
              <a:t>means receiver always gets something whenever a packet is sent and sender always receives an “</a:t>
            </a:r>
            <a:r>
              <a:rPr lang="en-US" dirty="0" err="1" smtClean="0"/>
              <a:t>ack</a:t>
            </a:r>
            <a:r>
              <a:rPr lang="en-US" dirty="0" smtClean="0"/>
              <a:t>” after sending a packet</a:t>
            </a:r>
          </a:p>
          <a:p>
            <a:r>
              <a:rPr lang="en-US" dirty="0" smtClean="0"/>
              <a:t>In practice, packets can also be lost “without a trace”</a:t>
            </a:r>
          </a:p>
          <a:p>
            <a:pPr lvl="1"/>
            <a:r>
              <a:rPr lang="en-US" dirty="0" smtClean="0"/>
              <a:t>receiver never </a:t>
            </a:r>
            <a:r>
              <a:rPr lang="en-US" dirty="0" err="1" smtClean="0"/>
              <a:t>acks</a:t>
            </a:r>
            <a:r>
              <a:rPr lang="en-US" dirty="0" smtClean="0"/>
              <a:t> lost packet, since does not know it was sent</a:t>
            </a:r>
          </a:p>
          <a:p>
            <a:pPr lvl="1"/>
            <a:r>
              <a:rPr lang="en-US" dirty="0" smtClean="0"/>
              <a:t>sender left waiting for </a:t>
            </a:r>
            <a:r>
              <a:rPr lang="en-US" dirty="0" err="1" smtClean="0"/>
              <a:t>ack</a:t>
            </a:r>
            <a:r>
              <a:rPr lang="en-US" dirty="0" smtClean="0"/>
              <a:t>, but no </a:t>
            </a:r>
            <a:r>
              <a:rPr lang="en-US" dirty="0" err="1" smtClean="0"/>
              <a:t>ack</a:t>
            </a:r>
            <a:r>
              <a:rPr lang="en-US" dirty="0" smtClean="0"/>
              <a:t> ever comes</a:t>
            </a:r>
          </a:p>
          <a:p>
            <a:r>
              <a:rPr lang="en-US" dirty="0" smtClean="0"/>
              <a:t>Recovering from lost packets</a:t>
            </a:r>
          </a:p>
          <a:p>
            <a:pPr lvl="1"/>
            <a:r>
              <a:rPr lang="en-US" dirty="0" smtClean="0"/>
              <a:t>option 1: keep sending packet repeatedly until </a:t>
            </a:r>
            <a:r>
              <a:rPr lang="en-US" dirty="0" err="1" smtClean="0"/>
              <a:t>ack</a:t>
            </a:r>
            <a:r>
              <a:rPr lang="en-US" dirty="0" smtClean="0"/>
              <a:t> received</a:t>
            </a:r>
          </a:p>
          <a:p>
            <a:pPr lvl="2"/>
            <a:r>
              <a:rPr lang="en-US" dirty="0" smtClean="0"/>
              <a:t>means that in normal case, sender/receiver both do extra work</a:t>
            </a:r>
          </a:p>
          <a:p>
            <a:pPr lvl="1"/>
            <a:r>
              <a:rPr lang="en-US" dirty="0" smtClean="0"/>
              <a:t>option 2: sender waits for </a:t>
            </a:r>
            <a:r>
              <a:rPr lang="en-US" dirty="0" err="1" smtClean="0"/>
              <a:t>ack</a:t>
            </a:r>
            <a:r>
              <a:rPr lang="en-US" dirty="0" smtClean="0"/>
              <a:t> for a limited time period, </a:t>
            </a:r>
            <a:br>
              <a:rPr lang="en-US" dirty="0" smtClean="0"/>
            </a:br>
            <a:r>
              <a:rPr lang="en-US" dirty="0" smtClean="0"/>
              <a:t>then re-sends the packet if </a:t>
            </a:r>
            <a:r>
              <a:rPr lang="en-US" dirty="0" err="1" smtClean="0"/>
              <a:t>ack</a:t>
            </a:r>
            <a:r>
              <a:rPr lang="en-US" dirty="0" smtClean="0"/>
              <a:t> fails to arrive in time</a:t>
            </a:r>
          </a:p>
          <a:p>
            <a:pPr lvl="2"/>
            <a:r>
              <a:rPr lang="en-US" dirty="0" smtClean="0"/>
              <a:t>works well if maximum </a:t>
            </a:r>
            <a:r>
              <a:rPr lang="en-US" dirty="0" err="1" smtClean="0"/>
              <a:t>ack</a:t>
            </a:r>
            <a:r>
              <a:rPr lang="en-US" dirty="0" smtClean="0"/>
              <a:t> delay is known and does not change</a:t>
            </a:r>
          </a:p>
          <a:p>
            <a:r>
              <a:rPr lang="en-US" dirty="0" smtClean="0"/>
              <a:t>Still operating with 1-bit sequence number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RDT 3.0 Behavior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689143" y="7486402"/>
            <a:ext cx="309981" cy="215444"/>
          </a:xfrm>
        </p:spPr>
        <p:txBody>
          <a:bodyPr/>
          <a:lstStyle/>
          <a:p>
            <a:fld id="{CAA77503-7BDB-B54F-9367-5E17C192C244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468134" y="1895697"/>
            <a:ext cx="2300467" cy="5249937"/>
            <a:chOff x="3704188" y="1997297"/>
            <a:chExt cx="2648342" cy="5249937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 rot="5400000">
              <a:off x="16785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rot="5400000">
              <a:off x="37357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4091212" y="2818956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4640504" y="2592727"/>
              <a:ext cx="10998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4082746" y="31787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4879242" y="2986422"/>
              <a:ext cx="69021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>
              <a:off x="4095445" y="3640223"/>
              <a:ext cx="1738289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644737" y="3408142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4103912" y="491870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609342" y="4648523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flipH="1">
              <a:off x="4095446" y="527853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788137" y="5080318"/>
              <a:ext cx="66095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4108145" y="573997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613575" y="5495190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H="1">
              <a:off x="4099679" y="609980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715035" y="5926985"/>
              <a:ext cx="72367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33202" y="1997297"/>
              <a:ext cx="1768435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36696" y="3622896"/>
              <a:ext cx="379562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79" name="Freeform 78"/>
            <p:cNvSpPr/>
            <p:nvPr/>
          </p:nvSpPr>
          <p:spPr bwMode="auto">
            <a:xfrm>
              <a:off x="6149330" y="2888992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0" name="Freeform 79"/>
            <p:cNvSpPr/>
            <p:nvPr/>
          </p:nvSpPr>
          <p:spPr bwMode="auto">
            <a:xfrm>
              <a:off x="6149330" y="498874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6149330" y="582059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5" name="Left Bracket 84"/>
            <p:cNvSpPr/>
            <p:nvPr/>
          </p:nvSpPr>
          <p:spPr bwMode="auto">
            <a:xfrm>
              <a:off x="3987801" y="3636108"/>
              <a:ext cx="84666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 rot="16200000">
              <a:off x="3448370" y="4117660"/>
              <a:ext cx="795089" cy="2834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808233" y="1870297"/>
            <a:ext cx="2313168" cy="5249937"/>
            <a:chOff x="3808233" y="1870297"/>
            <a:chExt cx="2313168" cy="5249937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 rot="5400000">
              <a:off x="17317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2" name="Straight Arrow Connector 91"/>
            <p:cNvCxnSpPr/>
            <p:nvPr/>
          </p:nvCxnSpPr>
          <p:spPr bwMode="auto">
            <a:xfrm rot="5400000">
              <a:off x="35187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>
              <a:off x="41444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46215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 bwMode="auto">
            <a:xfrm flipH="1">
              <a:off x="41370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48289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7" name="Straight Arrow Connector 96"/>
            <p:cNvCxnSpPr/>
            <p:nvPr/>
          </p:nvCxnSpPr>
          <p:spPr bwMode="auto">
            <a:xfrm flipH="1">
              <a:off x="4402097" y="3906923"/>
              <a:ext cx="1509955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46252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 bwMode="auto">
            <a:xfrm>
              <a:off x="41554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4556391" y="45342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01" name="Straight Arrow Connector 100"/>
            <p:cNvCxnSpPr/>
            <p:nvPr/>
          </p:nvCxnSpPr>
          <p:spPr bwMode="auto">
            <a:xfrm flipH="1">
              <a:off x="4148098" y="51515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4686300" y="49533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 bwMode="auto">
            <a:xfrm>
              <a:off x="4159129" y="56129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4" name="TextBox 103"/>
            <p:cNvSpPr txBox="1"/>
            <p:nvPr/>
          </p:nvSpPr>
          <p:spPr>
            <a:xfrm>
              <a:off x="4598168" y="53681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05" name="Straight Arrow Connector 104"/>
            <p:cNvCxnSpPr/>
            <p:nvPr/>
          </p:nvCxnSpPr>
          <p:spPr bwMode="auto">
            <a:xfrm flipH="1">
              <a:off x="4151775" y="59728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4673600" y="57999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420159" y="1870297"/>
              <a:ext cx="1280189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229596" y="3889596"/>
              <a:ext cx="32970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9" name="Freeform 108"/>
            <p:cNvSpPr/>
            <p:nvPr/>
          </p:nvSpPr>
          <p:spPr bwMode="auto">
            <a:xfrm>
              <a:off x="59321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10" name="Freeform 109"/>
            <p:cNvSpPr/>
            <p:nvPr/>
          </p:nvSpPr>
          <p:spPr bwMode="auto">
            <a:xfrm>
              <a:off x="5944892" y="36044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5932192" y="56935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12" name="Left Bracket 111"/>
            <p:cNvSpPr/>
            <p:nvPr/>
          </p:nvSpPr>
          <p:spPr bwMode="auto">
            <a:xfrm>
              <a:off x="40545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 rot="16200000">
              <a:off x="35337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>
              <a:off x="4157120" y="35174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4858598" y="3708718"/>
              <a:ext cx="577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6907033" y="1716409"/>
            <a:ext cx="2313168" cy="5403825"/>
            <a:chOff x="6907033" y="1716409"/>
            <a:chExt cx="2313168" cy="5403825"/>
          </a:xfrm>
        </p:grpSpPr>
        <p:cxnSp>
          <p:nvCxnSpPr>
            <p:cNvPr id="118" name="Straight Arrow Connector 117"/>
            <p:cNvCxnSpPr/>
            <p:nvPr/>
          </p:nvCxnSpPr>
          <p:spPr bwMode="auto">
            <a:xfrm rot="5400000">
              <a:off x="48305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9" name="Straight Arrow Connector 118"/>
            <p:cNvCxnSpPr/>
            <p:nvPr/>
          </p:nvCxnSpPr>
          <p:spPr bwMode="auto">
            <a:xfrm rot="5400000">
              <a:off x="66175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0" name="Straight Arrow Connector 119"/>
            <p:cNvCxnSpPr/>
            <p:nvPr/>
          </p:nvCxnSpPr>
          <p:spPr bwMode="auto">
            <a:xfrm>
              <a:off x="72432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77203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 bwMode="auto">
            <a:xfrm flipH="1">
              <a:off x="72358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79277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4" name="Straight Arrow Connector 123"/>
            <p:cNvCxnSpPr/>
            <p:nvPr/>
          </p:nvCxnSpPr>
          <p:spPr bwMode="auto">
            <a:xfrm rot="10800000" flipV="1">
              <a:off x="7264402" y="3987800"/>
              <a:ext cx="1752598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5" name="TextBox 124"/>
            <p:cNvSpPr txBox="1"/>
            <p:nvPr/>
          </p:nvSpPr>
          <p:spPr>
            <a:xfrm>
              <a:off x="77240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6" name="Straight Arrow Connector 125"/>
            <p:cNvCxnSpPr/>
            <p:nvPr/>
          </p:nvCxnSpPr>
          <p:spPr bwMode="auto">
            <a:xfrm>
              <a:off x="72542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8010791" y="45850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30" name="Straight Arrow Connector 129"/>
            <p:cNvCxnSpPr/>
            <p:nvPr/>
          </p:nvCxnSpPr>
          <p:spPr bwMode="auto">
            <a:xfrm>
              <a:off x="7257929" y="52446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1" name="TextBox 130"/>
            <p:cNvSpPr txBox="1"/>
            <p:nvPr/>
          </p:nvSpPr>
          <p:spPr>
            <a:xfrm>
              <a:off x="7798568" y="53808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32" name="Straight Arrow Connector 131"/>
            <p:cNvCxnSpPr/>
            <p:nvPr/>
          </p:nvCxnSpPr>
          <p:spPr bwMode="auto">
            <a:xfrm flipH="1">
              <a:off x="7250575" y="56553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3" name="TextBox 132"/>
            <p:cNvSpPr txBox="1"/>
            <p:nvPr/>
          </p:nvSpPr>
          <p:spPr>
            <a:xfrm>
              <a:off x="7810500" y="57364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327901" y="1716409"/>
              <a:ext cx="1496648" cy="61555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premature</a:t>
              </a:r>
              <a:br>
                <a:rPr lang="en-US" sz="2000" i="1" dirty="0" smtClean="0">
                  <a:latin typeface="+mn-lt"/>
                </a:rPr>
              </a:br>
              <a:r>
                <a:rPr lang="en-US" sz="2000" i="1" dirty="0" smtClean="0">
                  <a:latin typeface="+mn-lt"/>
                </a:rPr>
                <a:t>timeout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36" name="Freeform 135"/>
            <p:cNvSpPr/>
            <p:nvPr/>
          </p:nvSpPr>
          <p:spPr bwMode="auto">
            <a:xfrm>
              <a:off x="90309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9043692" y="36806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8" name="Freeform 137"/>
            <p:cNvSpPr/>
            <p:nvPr/>
          </p:nvSpPr>
          <p:spPr bwMode="auto">
            <a:xfrm>
              <a:off x="9030992" y="53379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9" name="Left Bracket 138"/>
            <p:cNvSpPr/>
            <p:nvPr/>
          </p:nvSpPr>
          <p:spPr bwMode="auto">
            <a:xfrm>
              <a:off x="71533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 rot="16200000">
              <a:off x="66325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timeout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141" name="Straight Arrow Connector 140"/>
            <p:cNvCxnSpPr/>
            <p:nvPr/>
          </p:nvCxnSpPr>
          <p:spPr bwMode="auto">
            <a:xfrm>
              <a:off x="7255920" y="3530156"/>
              <a:ext cx="1787772" cy="290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2" name="TextBox 141"/>
            <p:cNvSpPr txBox="1"/>
            <p:nvPr/>
          </p:nvSpPr>
          <p:spPr>
            <a:xfrm>
              <a:off x="7906598" y="4038918"/>
              <a:ext cx="6151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5" name="Straight Arrow Connector 144"/>
            <p:cNvCxnSpPr/>
            <p:nvPr/>
          </p:nvCxnSpPr>
          <p:spPr bwMode="auto">
            <a:xfrm flipH="1">
              <a:off x="7234198" y="51388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6" name="TextBox 145"/>
            <p:cNvSpPr txBox="1"/>
            <p:nvPr/>
          </p:nvSpPr>
          <p:spPr>
            <a:xfrm>
              <a:off x="7835900" y="49279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Long Should </a:t>
            </a:r>
            <a:r>
              <a:rPr lang="en-US" i="1" dirty="0" smtClean="0"/>
              <a:t>timeout</a:t>
            </a:r>
            <a:r>
              <a:rPr lang="en-US" dirty="0" smtClean="0"/>
              <a:t> Be</a:t>
            </a:r>
            <a:r>
              <a:rPr lang="en-US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469" y="1985963"/>
            <a:ext cx="9775031" cy="5786437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i="1" dirty="0" smtClean="0"/>
              <a:t>timeout</a:t>
            </a:r>
            <a:r>
              <a:rPr lang="en-US" dirty="0" smtClean="0"/>
              <a:t> should be at least equal to </a:t>
            </a:r>
            <a:r>
              <a:rPr lang="en-US" i="1" dirty="0" smtClean="0"/>
              <a:t>roundtrip time </a:t>
            </a:r>
            <a:r>
              <a:rPr lang="en-US" dirty="0" smtClean="0"/>
              <a:t>(RTT)</a:t>
            </a:r>
            <a:r>
              <a:rPr lang="en-US" i="1" dirty="0" smtClean="0"/>
              <a:t>, i.e.,</a:t>
            </a:r>
            <a:r>
              <a:rPr lang="en-US" dirty="0" smtClean="0"/>
              <a:t> </a:t>
            </a:r>
            <a:r>
              <a:rPr lang="en-US" dirty="0" err="1" smtClean="0"/>
              <a:t>transmission+propagation+queueing</a:t>
            </a:r>
            <a:r>
              <a:rPr lang="en-US" dirty="0" smtClean="0"/>
              <a:t> of packet &amp; </a:t>
            </a:r>
            <a:r>
              <a:rPr lang="en-US" dirty="0" err="1" smtClean="0"/>
              <a:t>ack</a:t>
            </a:r>
            <a:r>
              <a:rPr lang="en-US" dirty="0" smtClean="0"/>
              <a:t> + processing time at receiver</a:t>
            </a:r>
          </a:p>
          <a:p>
            <a:pPr lvl="1"/>
            <a:r>
              <a:rPr lang="en-US" i="1" dirty="0" smtClean="0"/>
              <a:t>timeout </a:t>
            </a:r>
            <a:r>
              <a:rPr lang="en-US" dirty="0" smtClean="0"/>
              <a:t>≥ RTT</a:t>
            </a:r>
          </a:p>
          <a:p>
            <a:r>
              <a:rPr lang="en-US" dirty="0" smtClean="0"/>
              <a:t>The challenge lies in (accurately) estimating RTT, when its components are unknown and variable (more on this later, when we discuss TCP)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714625" y="2019300"/>
            <a:ext cx="5045075" cy="2268787"/>
            <a:chOff x="1431925" y="2133600"/>
            <a:chExt cx="5045075" cy="2268787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1431925" y="2540000"/>
              <a:ext cx="50450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431925" y="3683000"/>
              <a:ext cx="50450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736725" y="21336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010024" y="3446706"/>
              <a:ext cx="419100" cy="2308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900" dirty="0" smtClean="0"/>
                <a:t>ack0</a:t>
              </a:r>
              <a:endParaRPr lang="en-US" altLang="en-US" sz="2000" dirty="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2270124" y="2540000"/>
              <a:ext cx="930275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2" name="Straight Connector 31"/>
            <p:cNvCxnSpPr>
              <a:stCxn id="13" idx="0"/>
            </p:cNvCxnSpPr>
            <p:nvPr/>
          </p:nvCxnSpPr>
          <p:spPr bwMode="auto">
            <a:xfrm>
              <a:off x="2270124" y="25400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3184524" y="25400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879626" y="3638322"/>
              <a:ext cx="13398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Propagation + queueing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 flipV="1">
              <a:off x="4433887" y="2540000"/>
              <a:ext cx="1379538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40075" y="3663723"/>
              <a:ext cx="7080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Pkt. Proc.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4010024" y="25400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4429124" y="25400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5813424" y="25273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3775075" y="3663723"/>
              <a:ext cx="70802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latin typeface="+mn-lt"/>
                </a:rPr>
                <a:t>ack</a:t>
              </a:r>
              <a:r>
                <a:rPr lang="en-US" sz="1400" dirty="0" smtClean="0">
                  <a:latin typeface="+mn-lt"/>
                </a:rPr>
                <a:t> </a:t>
              </a:r>
              <a:r>
                <a:rPr lang="en-US" sz="1400" dirty="0" err="1" smtClean="0">
                  <a:latin typeface="+mn-lt"/>
                </a:rPr>
                <a:t>xmit</a:t>
              </a:r>
              <a:r>
                <a:rPr lang="en-US" sz="1400" dirty="0" smtClean="0">
                  <a:latin typeface="+mn-lt"/>
                </a:rPr>
                <a:t> time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73600" y="3640842"/>
              <a:ext cx="13398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Propagation + queueing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5394324" y="2291006"/>
              <a:ext cx="419100" cy="2308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900" dirty="0" smtClean="0"/>
                <a:t>ack0</a:t>
              </a:r>
              <a:endParaRPr lang="en-US" altLang="en-US" sz="2000" dirty="0"/>
            </a:p>
          </p:txBody>
        </p:sp>
        <p:sp>
          <p:nvSpPr>
            <p:cNvPr id="45" name="Line 10"/>
            <p:cNvSpPr>
              <a:spLocks noChangeShapeType="1"/>
            </p:cNvSpPr>
            <p:nvPr/>
          </p:nvSpPr>
          <p:spPr bwMode="auto">
            <a:xfrm flipV="1">
              <a:off x="4027487" y="2540000"/>
              <a:ext cx="1379538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10"/>
            <p:cNvSpPr>
              <a:spLocks noChangeShapeType="1"/>
            </p:cNvSpPr>
            <p:nvPr/>
          </p:nvSpPr>
          <p:spPr bwMode="auto">
            <a:xfrm>
              <a:off x="1736724" y="2540000"/>
              <a:ext cx="930275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297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RDT 3.0 Receiver Specification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5691883" y="2468837"/>
            <a:ext cx="4366518" cy="3942237"/>
          </a:xfrm>
        </p:spPr>
        <p:txBody>
          <a:bodyPr>
            <a:normAutofit/>
          </a:bodyPr>
          <a:lstStyle/>
          <a:p>
            <a:r>
              <a:rPr lang="en-US" dirty="0" smtClean="0"/>
              <a:t>Note that it is simpler than RDT 2.2</a:t>
            </a:r>
          </a:p>
          <a:p>
            <a:pPr lvl="1"/>
            <a:r>
              <a:rPr lang="en-US" dirty="0" smtClean="0"/>
              <a:t>No need to send </a:t>
            </a:r>
            <a:r>
              <a:rPr lang="en-US" dirty="0" err="1" smtClean="0"/>
              <a:t>ack’s</a:t>
            </a:r>
            <a:r>
              <a:rPr lang="en-US" dirty="0" smtClean="0"/>
              <a:t> when corrupted packets are received</a:t>
            </a:r>
          </a:p>
          <a:p>
            <a:pPr lvl="1"/>
            <a:r>
              <a:rPr lang="en-US" dirty="0" smtClean="0"/>
              <a:t>The timeout at the sender now serves as the trigger for packet retransmissions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120988" y="2228988"/>
            <a:ext cx="5497243" cy="4162451"/>
            <a:chOff x="1549074" y="1920263"/>
            <a:chExt cx="5497243" cy="4162451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662292" y="1929814"/>
              <a:ext cx="2279603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+mn-lt"/>
                </a:rPr>
                <a:t>W</a:t>
              </a:r>
              <a:r>
                <a:rPr lang="en-US" sz="1600" baseline="-25000" dirty="0" smtClean="0">
                  <a:latin typeface="+mn-lt"/>
                </a:rPr>
                <a:t>0</a:t>
              </a:r>
              <a:r>
                <a:rPr lang="en-US" sz="1600" dirty="0" smtClean="0">
                  <a:latin typeface="+mn-lt"/>
                </a:rPr>
                <a:t>: wait for packet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2604914" y="4795781"/>
              <a:ext cx="2336981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W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packet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5213358" y="2229242"/>
              <a:ext cx="1763362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5206869" y="1920263"/>
              <a:ext cx="1820110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1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07259" y="2243367"/>
              <a:ext cx="1113085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2657428" y="4006264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Arc 37"/>
            <p:cNvSpPr/>
            <p:nvPr/>
          </p:nvSpPr>
          <p:spPr bwMode="auto">
            <a:xfrm>
              <a:off x="4791723" y="2364172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4447868" y="3712508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4371787" y="3439281"/>
              <a:ext cx="1820110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541110" y="3714104"/>
              <a:ext cx="156613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and 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 bwMode="auto">
            <a:xfrm rot="16200000" flipH="1">
              <a:off x="3525251" y="3997670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5149901" y="5097263"/>
              <a:ext cx="189641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5185286" y="4821492"/>
              <a:ext cx="1820110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5676" y="5109800"/>
              <a:ext cx="1113085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6" name="Arc 25"/>
            <p:cNvSpPr/>
            <p:nvPr/>
          </p:nvSpPr>
          <p:spPr bwMode="auto">
            <a:xfrm>
              <a:off x="4787538" y="5230605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607757" y="419547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549074" y="3904848"/>
              <a:ext cx="1820110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received packet 1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666203" y="4214467"/>
              <a:ext cx="156613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 packet</a:t>
              </a:r>
            </a:p>
            <a:p>
              <a:pPr algn="ctr"/>
              <a:r>
                <a:rPr lang="en-US" sz="1600" dirty="0" smtClean="0">
                  <a:latin typeface="+mn-lt"/>
                </a:rPr>
                <a:t>and send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4938" y="644525"/>
            <a:ext cx="9625012" cy="949325"/>
          </a:xfrm>
        </p:spPr>
        <p:txBody>
          <a:bodyPr/>
          <a:lstStyle/>
          <a:p>
            <a:r>
              <a:rPr lang="en-US" dirty="0" smtClean="0"/>
              <a:t>RDT 3.0 Sender Specification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121786" y="1764526"/>
            <a:ext cx="9814828" cy="5496373"/>
            <a:chOff x="121786" y="1764526"/>
            <a:chExt cx="9814828" cy="5496373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1939095" y="2503937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to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send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104695" y="2503937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0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939095" y="5369904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for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lang="en-US" sz="1600" dirty="0" err="1" smtClean="0">
                  <a:latin typeface="+mn-lt"/>
                </a:rPr>
                <a:t>ack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104695" y="5369904"/>
              <a:ext cx="1998134" cy="1286933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: wait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to</a:t>
              </a:r>
              <a:r>
                <a:rPr lang="en-US" sz="1600" dirty="0" smtClean="0"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send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1</a:t>
              </a:r>
            </a:p>
          </p:txBody>
        </p:sp>
        <p:cxnSp>
          <p:nvCxnSpPr>
            <p:cNvPr id="13" name="Straight Arrow Connector 12"/>
            <p:cNvCxnSpPr>
              <a:stCxn id="8" idx="3"/>
              <a:endCxn id="9" idx="1"/>
            </p:cNvCxnSpPr>
            <p:nvPr/>
          </p:nvCxnSpPr>
          <p:spPr bwMode="auto">
            <a:xfrm>
              <a:off x="3937229" y="3147404"/>
              <a:ext cx="2167466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208159" y="2371355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4213576" y="1852765"/>
              <a:ext cx="165710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available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to send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64377" y="2368373"/>
              <a:ext cx="1623241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0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 and start timer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3" name="Straight Arrow Connector 22"/>
            <p:cNvCxnSpPr>
              <a:stCxn id="11" idx="1"/>
              <a:endCxn id="10" idx="3"/>
            </p:cNvCxnSpPr>
            <p:nvPr/>
          </p:nvCxnSpPr>
          <p:spPr bwMode="auto">
            <a:xfrm rot="10800000">
              <a:off x="3937229" y="6013371"/>
              <a:ext cx="2167466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9" idx="2"/>
              <a:endCxn id="11" idx="0"/>
            </p:cNvCxnSpPr>
            <p:nvPr/>
          </p:nvCxnSpPr>
          <p:spPr bwMode="auto">
            <a:xfrm rot="5400000">
              <a:off x="6314245" y="4580387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10" idx="0"/>
              <a:endCxn id="8" idx="2"/>
            </p:cNvCxnSpPr>
            <p:nvPr/>
          </p:nvCxnSpPr>
          <p:spPr bwMode="auto">
            <a:xfrm rot="5400000" flipH="1" flipV="1">
              <a:off x="2148645" y="4580387"/>
              <a:ext cx="1579034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7179959" y="457826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7268333" y="4287638"/>
              <a:ext cx="1491193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 received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24233" y="4581184"/>
              <a:ext cx="126406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cancel timer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8" name="Arc 37"/>
            <p:cNvSpPr/>
            <p:nvPr/>
          </p:nvSpPr>
          <p:spPr bwMode="auto">
            <a:xfrm>
              <a:off x="7949472" y="2902519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8164591" y="2037753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8601019" y="1764526"/>
              <a:ext cx="795089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60448" y="2052627"/>
              <a:ext cx="1760899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0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and restart timer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3" name="Arc 42"/>
            <p:cNvSpPr/>
            <p:nvPr/>
          </p:nvSpPr>
          <p:spPr bwMode="auto">
            <a:xfrm flipH="1">
              <a:off x="1464632" y="5810214"/>
              <a:ext cx="625799" cy="411428"/>
            </a:xfrm>
            <a:prstGeom prst="arc">
              <a:avLst>
                <a:gd name="adj1" fmla="val 13749419"/>
                <a:gd name="adj2" fmla="val 789525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3056327" y="4564999"/>
              <a:ext cx="1589022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109905" y="4291772"/>
              <a:ext cx="1491193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 received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65805" y="4567920"/>
              <a:ext cx="126406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cancel timer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4221376" y="6525217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4226793" y="6006627"/>
              <a:ext cx="1657104" cy="49244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available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to send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77594" y="6522235"/>
              <a:ext cx="1623241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1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 and start timer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>
              <a:off x="125929" y="4904186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562357" y="4630959"/>
              <a:ext cx="795089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1786" y="4919060"/>
              <a:ext cx="1760899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resend packet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with </a:t>
              </a:r>
              <a:r>
                <a:rPr lang="en-US" sz="1600" dirty="0" err="1" smtClean="0">
                  <a:latin typeface="+mn-lt"/>
                </a:rPr>
                <a:t>seq</a:t>
              </a:r>
              <a:r>
                <a:rPr lang="en-US" sz="1600" dirty="0" smtClean="0">
                  <a:latin typeface="+mn-lt"/>
                </a:rPr>
                <a:t> # 1</a:t>
              </a:r>
              <a:br>
                <a:rPr lang="en-US" sz="1600" dirty="0" smtClean="0">
                  <a:latin typeface="+mn-lt"/>
                </a:rPr>
              </a:br>
              <a:r>
                <a:rPr lang="en-US" sz="1600" dirty="0" smtClean="0">
                  <a:latin typeface="+mn-lt"/>
                </a:rPr>
                <a:t>and restart timer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8217881" y="3599815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8306255" y="3309190"/>
              <a:ext cx="1491193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 received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42409" y="3602736"/>
              <a:ext cx="1103567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do nothing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121786" y="6570634"/>
              <a:ext cx="1718733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210160" y="6280009"/>
              <a:ext cx="1491193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 received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6314" y="6573555"/>
              <a:ext cx="1103567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do nothing</a:t>
              </a:r>
              <a:endParaRPr lang="en-US" sz="16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RDT 3.0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31140"/>
            <a:ext cx="10044112" cy="5841260"/>
          </a:xfrm>
        </p:spPr>
        <p:txBody>
          <a:bodyPr/>
          <a:lstStyle/>
          <a:p>
            <a:r>
              <a:rPr lang="en-US" dirty="0" smtClean="0"/>
              <a:t>RDT 3.0 sends only one packet at a time</a:t>
            </a:r>
          </a:p>
          <a:p>
            <a:pPr lvl="1"/>
            <a:r>
              <a:rPr lang="en-US" dirty="0" smtClean="0"/>
              <a:t>works well if delay between sender and receiver is small</a:t>
            </a:r>
          </a:p>
          <a:p>
            <a:pPr lvl="1"/>
            <a:r>
              <a:rPr lang="en-US" dirty="0" smtClean="0"/>
              <a:t>inefficient if RTT &gt;&gt; transmission time of a packet 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pkt</a:t>
            </a:r>
            <a:r>
              <a:rPr lang="en-US" i="1" dirty="0" smtClean="0"/>
              <a:t>=L/C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/>
              <a:t>Consider a 1 Gb/s link with 10 </a:t>
            </a:r>
            <a:r>
              <a:rPr lang="en-US" dirty="0" err="1"/>
              <a:t>ms</a:t>
            </a:r>
            <a:r>
              <a:rPr lang="en-US" dirty="0"/>
              <a:t> delay in each direction</a:t>
            </a:r>
          </a:p>
          <a:p>
            <a:pPr lvl="1"/>
            <a:r>
              <a:rPr lang="en-US" dirty="0"/>
              <a:t>RDT 3.0 sends only one packet every 20 </a:t>
            </a:r>
            <a:r>
              <a:rPr lang="en-US" dirty="0" err="1"/>
              <a:t>ms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but link is capable of sending 20 million bits in 20 </a:t>
            </a:r>
            <a:r>
              <a:rPr lang="en-US" dirty="0" err="1"/>
              <a:t>ms</a:t>
            </a:r>
            <a:r>
              <a:rPr lang="en-US" dirty="0"/>
              <a:t>, so for typical packet sizes, only tiny fraction of link’s capacity is </a:t>
            </a:r>
            <a:r>
              <a:rPr lang="en-US" dirty="0" smtClean="0"/>
              <a:t>used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RDT 3.0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31140"/>
            <a:ext cx="10044112" cy="5841260"/>
          </a:xfrm>
        </p:spPr>
        <p:txBody>
          <a:bodyPr/>
          <a:lstStyle/>
          <a:p>
            <a:r>
              <a:rPr lang="en-US" dirty="0" smtClean="0"/>
              <a:t>RDT 3.0 sends only one packet at a time</a:t>
            </a:r>
          </a:p>
          <a:p>
            <a:pPr lvl="1"/>
            <a:r>
              <a:rPr lang="en-US" dirty="0" smtClean="0"/>
              <a:t>works well if delay between sender and receiver is small</a:t>
            </a:r>
          </a:p>
          <a:p>
            <a:pPr lvl="1"/>
            <a:r>
              <a:rPr lang="en-US" dirty="0" smtClean="0"/>
              <a:t>inefficient if RTT &gt;&gt; transmission time of a packet 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pkt</a:t>
            </a:r>
            <a:r>
              <a:rPr lang="en-US" i="1" dirty="0" smtClean="0"/>
              <a:t>=L/C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RDT 3.0 performance as a function of</a:t>
            </a:r>
          </a:p>
          <a:p>
            <a:pPr lvl="1"/>
            <a:r>
              <a:rPr lang="en-US" dirty="0" smtClean="0"/>
              <a:t>RTT (= </a:t>
            </a:r>
            <a:r>
              <a:rPr lang="en-US" i="1" dirty="0" smtClean="0"/>
              <a:t>t</a:t>
            </a:r>
            <a:r>
              <a:rPr lang="en-US" i="1" baseline="-25000" dirty="0" smtClean="0"/>
              <a:t>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link speed </a:t>
            </a:r>
            <a:r>
              <a:rPr lang="en-US" i="1" dirty="0" smtClean="0"/>
              <a:t>C</a:t>
            </a:r>
          </a:p>
          <a:p>
            <a:pPr lvl="1"/>
            <a:r>
              <a:rPr lang="en-US" dirty="0" smtClean="0"/>
              <a:t>average packet size </a:t>
            </a:r>
            <a:r>
              <a:rPr lang="en-US" i="1" dirty="0" smtClean="0"/>
              <a:t>L</a:t>
            </a:r>
          </a:p>
          <a:p>
            <a:pPr lvl="1"/>
            <a:r>
              <a:rPr lang="en-US" dirty="0" smtClean="0"/>
              <a:t>packet/</a:t>
            </a:r>
            <a:r>
              <a:rPr lang="en-US" dirty="0" err="1" smtClean="0"/>
              <a:t>ack</a:t>
            </a:r>
            <a:r>
              <a:rPr lang="en-US" dirty="0" smtClean="0"/>
              <a:t> loss/corruption probability </a:t>
            </a:r>
            <a:r>
              <a:rPr lang="en-US" i="1" dirty="0" smtClean="0"/>
              <a:t>q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1143000" y="3119438"/>
            <a:ext cx="7010400" cy="2220913"/>
            <a:chOff x="720" y="2253"/>
            <a:chExt cx="4416" cy="1399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720" y="2726"/>
              <a:ext cx="4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720" y="3446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1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608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248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944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304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99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/>
                <a:t>0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flipV="1">
              <a:off x="1473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 rot="16857110">
              <a:off x="1216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984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2640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161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 rot="16857110">
              <a:off x="1904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 flipV="1">
              <a:off x="2856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 rot="16857110">
              <a:off x="2599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4320" y="2726"/>
              <a:ext cx="144" cy="72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4536" y="2726"/>
              <a:ext cx="144" cy="72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 rot="16857110">
              <a:off x="4279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ACK1</a:t>
              </a:r>
              <a:endParaRPr lang="en-US" altLang="en-US" sz="1600" dirty="0"/>
            </a:p>
          </p:txBody>
        </p:sp>
        <p:sp>
          <p:nvSpPr>
            <p:cNvPr id="28" name="Oval 33"/>
            <p:cNvSpPr>
              <a:spLocks noChangeArrowheads="1"/>
            </p:cNvSpPr>
            <p:nvPr/>
          </p:nvSpPr>
          <p:spPr bwMode="auto">
            <a:xfrm>
              <a:off x="3312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3504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3696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Oval 36"/>
            <p:cNvSpPr>
              <a:spLocks noChangeArrowheads="1"/>
            </p:cNvSpPr>
            <p:nvPr/>
          </p:nvSpPr>
          <p:spPr bwMode="auto">
            <a:xfrm>
              <a:off x="3888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1304" y="2838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/>
                <a:t>or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1999" y="283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or</a:t>
              </a: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2694" y="2834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or</a:t>
              </a: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1100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1552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2247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2942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9" name="Text Box 44"/>
            <p:cNvSpPr txBox="1">
              <a:spLocks noChangeArrowheads="1"/>
            </p:cNvSpPr>
            <p:nvPr/>
          </p:nvSpPr>
          <p:spPr bwMode="auto">
            <a:xfrm>
              <a:off x="4610" y="2806"/>
              <a:ext cx="3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-p’</a:t>
              </a:r>
            </a:p>
          </p:txBody>
        </p: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1820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2528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42" name="Text Box 47"/>
            <p:cNvSpPr txBox="1">
              <a:spLocks noChangeArrowheads="1"/>
            </p:cNvSpPr>
            <p:nvPr/>
          </p:nvSpPr>
          <p:spPr bwMode="auto">
            <a:xfrm>
              <a:off x="4058" y="2806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-p</a:t>
              </a:r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auto">
            <a:xfrm>
              <a:off x="935" y="3398"/>
              <a:ext cx="1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 dirty="0"/>
                <a:t>q = p+</a:t>
              </a:r>
              <a:r>
                <a:rPr lang="en-US" altLang="en-US" sz="2000" dirty="0"/>
                <a:t>(1</a:t>
              </a:r>
              <a:r>
                <a:rPr lang="en-US" altLang="en-US" sz="2000" i="1" dirty="0"/>
                <a:t>-p</a:t>
              </a:r>
              <a:r>
                <a:rPr lang="en-US" altLang="en-US" sz="2000" dirty="0"/>
                <a:t>)</a:t>
              </a:r>
              <a:r>
                <a:rPr lang="en-US" altLang="en-US" sz="2000" i="1" dirty="0"/>
                <a:t>p’</a:t>
              </a:r>
            </a:p>
          </p:txBody>
        </p:sp>
        <p:sp>
          <p:nvSpPr>
            <p:cNvPr id="44" name="Rectangle 51"/>
            <p:cNvSpPr>
              <a:spLocks noChangeArrowheads="1"/>
            </p:cNvSpPr>
            <p:nvPr/>
          </p:nvSpPr>
          <p:spPr bwMode="auto">
            <a:xfrm>
              <a:off x="467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45" name="Text Box 52"/>
            <p:cNvSpPr txBox="1">
              <a:spLocks noChangeArrowheads="1"/>
            </p:cNvSpPr>
            <p:nvPr/>
          </p:nvSpPr>
          <p:spPr bwMode="auto">
            <a:xfrm>
              <a:off x="1170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1861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7" name="Text Box 54"/>
            <p:cNvSpPr txBox="1">
              <a:spLocks noChangeArrowheads="1"/>
            </p:cNvSpPr>
            <p:nvPr/>
          </p:nvSpPr>
          <p:spPr bwMode="auto">
            <a:xfrm>
              <a:off x="2560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2016" y="3400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q</a:t>
              </a:r>
            </a:p>
          </p:txBody>
        </p:sp>
        <p:sp>
          <p:nvSpPr>
            <p:cNvPr id="49" name="Text Box 57"/>
            <p:cNvSpPr txBox="1">
              <a:spLocks noChangeArrowheads="1"/>
            </p:cNvSpPr>
            <p:nvPr/>
          </p:nvSpPr>
          <p:spPr bwMode="auto">
            <a:xfrm>
              <a:off x="2720" y="3402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q</a:t>
              </a:r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4320" y="3400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-q</a:t>
              </a:r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4250" y="2491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820" y="2253"/>
              <a:ext cx="5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 dirty="0" smtClean="0"/>
                <a:t>&lt;</a:t>
              </a:r>
              <a:r>
                <a:rPr lang="en-US" altLang="en-US" sz="2000" i="1" dirty="0" err="1" smtClean="0"/>
                <a:t>t</a:t>
              </a:r>
              <a:r>
                <a:rPr lang="en-US" altLang="en-US" sz="2000" i="1" baseline="-25000" dirty="0" err="1" smtClean="0"/>
                <a:t>pkt</a:t>
              </a:r>
              <a:r>
                <a:rPr lang="en-US" altLang="en-US" sz="2000" i="1" dirty="0" smtClean="0"/>
                <a:t>&gt;</a:t>
              </a:r>
              <a:endParaRPr lang="en-US" altLang="en-US" sz="2000" i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90214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RDT 3.0 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0488" y="3560762"/>
            <a:ext cx="10044112" cy="4084637"/>
          </a:xfrm>
        </p:spPr>
        <p:txBody>
          <a:bodyPr/>
          <a:lstStyle/>
          <a:p>
            <a:r>
              <a:rPr lang="en-US" dirty="0"/>
              <a:t>RDT 3.0 performance as a function of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RTT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i="1" baseline="-25000" dirty="0" smtClean="0"/>
              <a:t>, </a:t>
            </a:r>
            <a:r>
              <a:rPr lang="en-US" dirty="0" smtClean="0"/>
              <a:t>link </a:t>
            </a:r>
            <a:r>
              <a:rPr lang="en-US" dirty="0"/>
              <a:t>speed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dirty="0" smtClean="0"/>
              <a:t>, </a:t>
            </a:r>
            <a:r>
              <a:rPr lang="en-US" dirty="0" smtClean="0"/>
              <a:t>average </a:t>
            </a:r>
            <a:r>
              <a:rPr lang="en-US" dirty="0"/>
              <a:t>packet size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, and packet/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r>
              <a:rPr lang="en-US" dirty="0"/>
              <a:t>loss/corruption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r>
              <a:rPr lang="en-US" dirty="0" smtClean="0"/>
              <a:t>Expected time between successful transmissions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Throughput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L/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succ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)/(1+RTT/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pkt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/>
              <a:t>Improves 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dirty="0" smtClean="0"/>
              <a:t> </a:t>
            </a:r>
            <a:r>
              <a:rPr lang="en-US" dirty="0" smtClean="0"/>
              <a:t>gets smaller (no surprise)</a:t>
            </a:r>
          </a:p>
          <a:p>
            <a:pPr lvl="1"/>
            <a:r>
              <a:rPr lang="en-US" dirty="0" smtClean="0"/>
              <a:t>Improves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RTT</a:t>
            </a:r>
            <a:r>
              <a:rPr lang="en-US" dirty="0" smtClean="0"/>
              <a:t> gets smaller compared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pkt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1168400" y="1417638"/>
            <a:ext cx="7010400" cy="2220913"/>
            <a:chOff x="720" y="2253"/>
            <a:chExt cx="4416" cy="1399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720" y="2726"/>
              <a:ext cx="4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720" y="3446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1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608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248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944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304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99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/>
                <a:t>0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flipV="1">
              <a:off x="1473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 rot="16857110">
              <a:off x="1216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984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2640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161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 rot="16857110">
              <a:off x="1904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 flipV="1">
              <a:off x="2856" y="2726"/>
              <a:ext cx="144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 rot="16857110">
              <a:off x="2599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ACK0</a:t>
              </a:r>
              <a:endParaRPr lang="en-US" altLang="en-US" sz="1600" dirty="0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4320" y="2726"/>
              <a:ext cx="144" cy="72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4536" y="2726"/>
              <a:ext cx="144" cy="72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 rot="16857110">
              <a:off x="4279" y="3099"/>
              <a:ext cx="4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ACK1</a:t>
              </a:r>
              <a:endParaRPr lang="en-US" altLang="en-US" sz="1600" dirty="0"/>
            </a:p>
          </p:txBody>
        </p:sp>
        <p:sp>
          <p:nvSpPr>
            <p:cNvPr id="28" name="Oval 33"/>
            <p:cNvSpPr>
              <a:spLocks noChangeArrowheads="1"/>
            </p:cNvSpPr>
            <p:nvPr/>
          </p:nvSpPr>
          <p:spPr bwMode="auto">
            <a:xfrm>
              <a:off x="3312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3504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3696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Oval 36"/>
            <p:cNvSpPr>
              <a:spLocks noChangeArrowheads="1"/>
            </p:cNvSpPr>
            <p:nvPr/>
          </p:nvSpPr>
          <p:spPr bwMode="auto">
            <a:xfrm>
              <a:off x="3888" y="304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1304" y="2838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/>
                <a:t>or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1999" y="283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or</a:t>
              </a: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2694" y="2834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or</a:t>
              </a: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1100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1552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2247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2942" y="2806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p’</a:t>
              </a:r>
            </a:p>
          </p:txBody>
        </p:sp>
        <p:sp>
          <p:nvSpPr>
            <p:cNvPr id="39" name="Text Box 44"/>
            <p:cNvSpPr txBox="1">
              <a:spLocks noChangeArrowheads="1"/>
            </p:cNvSpPr>
            <p:nvPr/>
          </p:nvSpPr>
          <p:spPr bwMode="auto">
            <a:xfrm>
              <a:off x="4610" y="2806"/>
              <a:ext cx="3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-p’</a:t>
              </a:r>
            </a:p>
          </p:txBody>
        </p: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1820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2528" y="28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p</a:t>
              </a:r>
            </a:p>
          </p:txBody>
        </p:sp>
        <p:sp>
          <p:nvSpPr>
            <p:cNvPr id="42" name="Text Box 47"/>
            <p:cNvSpPr txBox="1">
              <a:spLocks noChangeArrowheads="1"/>
            </p:cNvSpPr>
            <p:nvPr/>
          </p:nvSpPr>
          <p:spPr bwMode="auto">
            <a:xfrm>
              <a:off x="4058" y="2806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-p</a:t>
              </a:r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auto">
            <a:xfrm>
              <a:off x="935" y="3398"/>
              <a:ext cx="1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 dirty="0"/>
                <a:t>q = p+</a:t>
              </a:r>
              <a:r>
                <a:rPr lang="en-US" altLang="en-US" sz="2000" dirty="0"/>
                <a:t>(</a:t>
              </a:r>
              <a:r>
                <a:rPr lang="en-US" altLang="en-US" sz="2000" i="1" dirty="0"/>
                <a:t>1-p</a:t>
              </a:r>
              <a:r>
                <a:rPr lang="en-US" altLang="en-US" sz="2000" dirty="0"/>
                <a:t>)</a:t>
              </a:r>
              <a:r>
                <a:rPr lang="en-US" altLang="en-US" sz="2000" i="1" dirty="0"/>
                <a:t>p’</a:t>
              </a:r>
            </a:p>
          </p:txBody>
        </p:sp>
        <p:sp>
          <p:nvSpPr>
            <p:cNvPr id="44" name="Rectangle 51"/>
            <p:cNvSpPr>
              <a:spLocks noChangeArrowheads="1"/>
            </p:cNvSpPr>
            <p:nvPr/>
          </p:nvSpPr>
          <p:spPr bwMode="auto">
            <a:xfrm>
              <a:off x="4672" y="2470"/>
              <a:ext cx="336" cy="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45" name="Text Box 52"/>
            <p:cNvSpPr txBox="1">
              <a:spLocks noChangeArrowheads="1"/>
            </p:cNvSpPr>
            <p:nvPr/>
          </p:nvSpPr>
          <p:spPr bwMode="auto">
            <a:xfrm>
              <a:off x="1172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1861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7" name="Text Box 54"/>
            <p:cNvSpPr txBox="1">
              <a:spLocks noChangeArrowheads="1"/>
            </p:cNvSpPr>
            <p:nvPr/>
          </p:nvSpPr>
          <p:spPr bwMode="auto">
            <a:xfrm>
              <a:off x="2560" y="2489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2016" y="3400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q</a:t>
              </a:r>
            </a:p>
          </p:txBody>
        </p:sp>
        <p:sp>
          <p:nvSpPr>
            <p:cNvPr id="49" name="Text Box 57"/>
            <p:cNvSpPr txBox="1">
              <a:spLocks noChangeArrowheads="1"/>
            </p:cNvSpPr>
            <p:nvPr/>
          </p:nvSpPr>
          <p:spPr bwMode="auto">
            <a:xfrm>
              <a:off x="2720" y="3402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/>
                <a:t>q</a:t>
              </a:r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4320" y="3400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/>
                <a:t>1</a:t>
              </a:r>
              <a:r>
                <a:rPr lang="en-US" altLang="en-US" sz="2000" i="1"/>
                <a:t>-q</a:t>
              </a:r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4250" y="2491"/>
              <a:ext cx="51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i="1" dirty="0" smtClean="0"/>
                <a:t>&lt;</a:t>
              </a:r>
              <a:r>
                <a:rPr lang="en-US" altLang="en-US" sz="1600" dirty="0" smtClean="0"/>
                <a:t>RTT</a:t>
              </a:r>
              <a:r>
                <a:rPr lang="en-US" altLang="en-US" sz="1600" i="1" dirty="0" smtClean="0"/>
                <a:t>&gt;</a:t>
              </a:r>
              <a:endParaRPr lang="en-US" altLang="en-US" sz="1600" i="1" baseline="-25000" dirty="0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820" y="2253"/>
              <a:ext cx="5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i="1" dirty="0" smtClean="0"/>
                <a:t>&lt;</a:t>
              </a:r>
              <a:r>
                <a:rPr lang="en-US" altLang="en-US" sz="2000" i="1" dirty="0" err="1" smtClean="0"/>
                <a:t>t</a:t>
              </a:r>
              <a:r>
                <a:rPr lang="en-US" altLang="en-US" sz="2000" i="1" baseline="-25000" dirty="0" err="1" smtClean="0"/>
                <a:t>pkt</a:t>
              </a:r>
              <a:r>
                <a:rPr lang="en-US" altLang="en-US" sz="2000" i="1" dirty="0" smtClean="0"/>
                <a:t>&gt;</a:t>
              </a:r>
              <a:endParaRPr lang="en-US" altLang="en-US" sz="2000" i="1" baseline="-25000" dirty="0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1384343"/>
              </p:ext>
            </p:extLst>
          </p:nvPr>
        </p:nvGraphicFramePr>
        <p:xfrm>
          <a:off x="-28575" y="5194300"/>
          <a:ext cx="10079038" cy="927100"/>
        </p:xfrm>
        <a:graphic>
          <a:graphicData uri="http://schemas.openxmlformats.org/presentationml/2006/ole">
            <p:oleObj spid="_x0000_s1084" name="Equation" r:id="rId4" imgW="491472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043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767723"/>
            <a:ext cx="10044112" cy="6004678"/>
          </a:xfrm>
        </p:spPr>
        <p:txBody>
          <a:bodyPr/>
          <a:lstStyle/>
          <a:p>
            <a:r>
              <a:rPr lang="en-US" dirty="0" smtClean="0"/>
              <a:t>Physical channels are never completely reliable</a:t>
            </a:r>
          </a:p>
          <a:p>
            <a:pPr lvl="1"/>
            <a:r>
              <a:rPr lang="en-US" dirty="0" smtClean="0"/>
              <a:t>wireless links subject to interference</a:t>
            </a:r>
          </a:p>
          <a:p>
            <a:pPr lvl="1"/>
            <a:r>
              <a:rPr lang="en-US" dirty="0" smtClean="0"/>
              <a:t>transmission noise can introduce bit errors</a:t>
            </a:r>
          </a:p>
          <a:p>
            <a:pPr lvl="1"/>
            <a:r>
              <a:rPr lang="en-US" dirty="0" smtClean="0"/>
              <a:t>routers &amp; switches may drop packets due to buffer overflow</a:t>
            </a:r>
          </a:p>
          <a:p>
            <a:r>
              <a:rPr lang="en-US" dirty="0" smtClean="0"/>
              <a:t>Reliable communication relies on (1) detection (of lost or corrupted packets) and (2) retransmissions as necessary</a:t>
            </a:r>
          </a:p>
          <a:p>
            <a:pPr lvl="1"/>
            <a:r>
              <a:rPr lang="en-US" dirty="0" smtClean="0"/>
              <a:t>sender retains copy until it knows packet has been received</a:t>
            </a:r>
          </a:p>
          <a:p>
            <a:pPr lvl="1"/>
            <a:r>
              <a:rPr lang="en-US" dirty="0" smtClean="0"/>
              <a:t>receiver notifies sender and delivers (to application) each piece of data once, and only once, preferably in order</a:t>
            </a:r>
          </a:p>
          <a:p>
            <a:r>
              <a:rPr lang="en-US" dirty="0" smtClean="0"/>
              <a:t>Protocol design specifies coordination between sender and receiver, </a:t>
            </a:r>
            <a:r>
              <a:rPr lang="en-US" b="1" u="sng" dirty="0" smtClean="0"/>
              <a:t>and</a:t>
            </a:r>
            <a:r>
              <a:rPr lang="en-US" dirty="0" smtClean="0"/>
              <a:t> depends on nature of “channel”</a:t>
            </a:r>
          </a:p>
          <a:p>
            <a:pPr lvl="1"/>
            <a:r>
              <a:rPr lang="en-US" dirty="0" smtClean="0"/>
              <a:t>may corrupt packets, but never lose them</a:t>
            </a:r>
          </a:p>
          <a:p>
            <a:pPr lvl="1"/>
            <a:r>
              <a:rPr lang="en-US" dirty="0" smtClean="0"/>
              <a:t>may corrupt and/or lose packets but never re-order them</a:t>
            </a:r>
          </a:p>
          <a:p>
            <a:pPr lvl="1"/>
            <a:r>
              <a:rPr lang="en-US" dirty="0" smtClean="0"/>
              <a:t>may corrupt, lose or re-order packets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676401"/>
            <a:ext cx="5561012" cy="6096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this scenario for RDT </a:t>
            </a:r>
            <a:r>
              <a:rPr lang="en-US" dirty="0" smtClean="0"/>
              <a:t>2.2 (no losses). </a:t>
            </a:r>
            <a:r>
              <a:rPr lang="en-US" dirty="0" smtClean="0"/>
              <a:t>Two packets are sent.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first packet and its </a:t>
            </a:r>
            <a:r>
              <a:rPr lang="en-US" dirty="0" err="1" smtClean="0"/>
              <a:t>ack</a:t>
            </a:r>
            <a:r>
              <a:rPr lang="en-US" dirty="0" smtClean="0"/>
              <a:t> are not corrupted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second packet is corrupted, but when it is sent a second time, the packet is not corrupted, but the </a:t>
            </a:r>
            <a:r>
              <a:rPr lang="en-US" dirty="0" err="1" smtClean="0"/>
              <a:t>ack</a:t>
            </a:r>
            <a:r>
              <a:rPr lang="en-US" dirty="0" smtClean="0"/>
              <a:t> is</a:t>
            </a:r>
          </a:p>
          <a:p>
            <a:pPr marL="285750" indent="0">
              <a:buNone/>
            </a:pPr>
            <a:r>
              <a:rPr lang="en-US" dirty="0" smtClean="0"/>
              <a:t>Draw a time-space diagram (like those on the previous slide) describing this scenario, showing how RDT 2.2 recovers and delivers packets to the receiving application.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 rot="5400000">
            <a:off x="4091541" y="4935369"/>
            <a:ext cx="4825343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5400000">
            <a:off x="6148741" y="4935369"/>
            <a:ext cx="4825343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326412" y="1792609"/>
            <a:ext cx="2385788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i="1" dirty="0" smtClean="0">
                <a:latin typeface="+mn-lt"/>
              </a:rPr>
              <a:t>corrupted packet + corrupted </a:t>
            </a:r>
            <a:r>
              <a:rPr lang="en-US" sz="2000" i="1" dirty="0" err="1" smtClean="0">
                <a:latin typeface="+mn-lt"/>
              </a:rPr>
              <a:t>ack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9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557867"/>
            <a:ext cx="5561012" cy="621453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this scenario for RDT </a:t>
            </a:r>
            <a:r>
              <a:rPr lang="en-US" dirty="0" smtClean="0"/>
              <a:t>2.2 (no losses). </a:t>
            </a:r>
            <a:r>
              <a:rPr lang="en-US" dirty="0" smtClean="0"/>
              <a:t>Two packets are sent.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first packet and its </a:t>
            </a:r>
            <a:r>
              <a:rPr lang="en-US" dirty="0" err="1" smtClean="0"/>
              <a:t>ack</a:t>
            </a:r>
            <a:r>
              <a:rPr lang="en-US" dirty="0" smtClean="0"/>
              <a:t> are not corrupted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second packet is corrupted, but when it is sent a second time, the packet is not corrupted, but the </a:t>
            </a:r>
            <a:r>
              <a:rPr lang="en-US" dirty="0" err="1" smtClean="0"/>
              <a:t>ack</a:t>
            </a:r>
            <a:r>
              <a:rPr lang="en-US" dirty="0" smtClean="0"/>
              <a:t> is</a:t>
            </a:r>
          </a:p>
          <a:p>
            <a:pPr marL="285750" indent="0">
              <a:buNone/>
            </a:pPr>
            <a:r>
              <a:rPr lang="en-US" dirty="0" smtClean="0"/>
              <a:t>Draw a time-space diagram (like those on the previous slide) describing this scenario, showing how RDT 2.2 recovers and delivers packets to the receiving application.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326412" y="1792609"/>
            <a:ext cx="2439118" cy="5556225"/>
            <a:chOff x="3861218" y="1621417"/>
            <a:chExt cx="2439118" cy="5556225"/>
          </a:xfrm>
        </p:grpSpPr>
        <p:cxnSp>
          <p:nvCxnSpPr>
            <p:cNvPr id="9" name="Straight Arrow Connector 8"/>
            <p:cNvCxnSpPr/>
            <p:nvPr/>
          </p:nvCxnSpPr>
          <p:spPr bwMode="auto">
            <a:xfrm rot="5400000">
              <a:off x="16263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rot="5400000">
              <a:off x="36835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4039018" y="27493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4588310" y="25172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4030552" y="31091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841669" y="29363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4043251" y="35706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4592543" y="33385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4034785" y="39304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845902" y="37576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4051718" y="44765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601010" y="42444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H="1">
              <a:off x="4043252" y="48363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4854369" y="46635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4055951" y="52978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605243" y="50657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H="1">
              <a:off x="4047485" y="56576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858602" y="54848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61218" y="1621417"/>
              <a:ext cx="2385788" cy="61555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 packet + corrupted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02263" y="3399419"/>
              <a:ext cx="299762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4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~</a:t>
              </a:r>
              <a:endParaRPr lang="en-US" sz="4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60971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6097136" y="45466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28492" y="4662096"/>
              <a:ext cx="269304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~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4051718" y="60513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4601010" y="58192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H="1">
              <a:off x="4043252" y="64111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854369" y="62383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6097136" y="6121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750300" y="2914392"/>
            <a:ext cx="304800" cy="378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763000" y="4666992"/>
            <a:ext cx="304800" cy="378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775700" y="6216392"/>
            <a:ext cx="304800" cy="378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1368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338263"/>
            <a:ext cx="10044112" cy="5786437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200" dirty="0" smtClean="0"/>
              <a:t>For each of the time-space diagrams on slide </a:t>
            </a:r>
            <a:r>
              <a:rPr lang="en-US" sz="2200" dirty="0" smtClean="0"/>
              <a:t>9, </a:t>
            </a:r>
            <a:r>
              <a:rPr lang="en-US" sz="2200" dirty="0" smtClean="0"/>
              <a:t>show the sender state and the receiver state at each point in time (just add state labels to the diagram next to the vertical lines).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43780" y="2505295"/>
            <a:ext cx="2843934" cy="5148337"/>
            <a:chOff x="543780" y="2042003"/>
            <a:chExt cx="2843934" cy="5148337"/>
          </a:xfrm>
        </p:grpSpPr>
        <p:grpSp>
          <p:nvGrpSpPr>
            <p:cNvPr id="9" name="Group 72"/>
            <p:cNvGrpSpPr/>
            <p:nvPr/>
          </p:nvGrpSpPr>
          <p:grpSpPr>
            <a:xfrm>
              <a:off x="543780" y="2042003"/>
              <a:ext cx="2078349" cy="5148337"/>
              <a:chOff x="561178" y="2042003"/>
              <a:chExt cx="2078349" cy="5148337"/>
            </a:xfrm>
          </p:grpSpPr>
          <p:cxnSp>
            <p:nvCxnSpPr>
              <p:cNvPr id="15" name="Straight Arrow Connector 14"/>
              <p:cNvCxnSpPr/>
              <p:nvPr/>
            </p:nvCxnSpPr>
            <p:spPr bwMode="auto">
              <a:xfrm rot="5400000">
                <a:off x="-1843027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rot="5400000">
                <a:off x="214173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>
                <a:off x="569644" y="27620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1118936" y="25299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 bwMode="auto">
              <a:xfrm flipH="1">
                <a:off x="561178" y="31218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372295" y="29490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 bwMode="auto">
              <a:xfrm>
                <a:off x="573877" y="35833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1123169" y="33512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 bwMode="auto">
              <a:xfrm flipH="1">
                <a:off x="565411" y="39431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1376528" y="37703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582344" y="44892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131636" y="42571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 flipH="1">
                <a:off x="573878" y="48490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1384994" y="46762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586577" y="53105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0" name="TextBox 29"/>
              <p:cNvSpPr txBox="1"/>
              <p:nvPr/>
            </p:nvSpPr>
            <p:spPr>
              <a:xfrm>
                <a:off x="1135869" y="50784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 bwMode="auto">
              <a:xfrm flipH="1">
                <a:off x="578111" y="56703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2" name="TextBox 31"/>
              <p:cNvSpPr txBox="1"/>
              <p:nvPr/>
            </p:nvSpPr>
            <p:spPr>
              <a:xfrm>
                <a:off x="1389228" y="54975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05612" y="2042003"/>
                <a:ext cx="16367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+mn-lt"/>
                  </a:rPr>
                  <a:t>normal case</a:t>
                </a:r>
                <a:endParaRPr lang="en-US" sz="2000" i="1" dirty="0">
                  <a:latin typeface="+mn-lt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597617" y="5968357"/>
                <a:ext cx="111960" cy="110799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endParaRPr lang="en-US" sz="2400" dirty="0">
                  <a:latin typeface="+mn-lt"/>
                </a:endParaRPr>
              </a:p>
            </p:txBody>
          </p:sp>
        </p:grpSp>
        <p:sp>
          <p:nvSpPr>
            <p:cNvPr id="10" name="Freeform 9"/>
            <p:cNvSpPr/>
            <p:nvPr/>
          </p:nvSpPr>
          <p:spPr bwMode="auto">
            <a:xfrm>
              <a:off x="26046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95617" y="2568081"/>
              <a:ext cx="692097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2610986" y="36703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2623686" y="45720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2610986" y="5368796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713346" y="2517997"/>
            <a:ext cx="2687454" cy="5122937"/>
            <a:chOff x="3661152" y="2054705"/>
            <a:chExt cx="2687454" cy="5122937"/>
          </a:xfrm>
        </p:grpSpPr>
        <p:cxnSp>
          <p:nvCxnSpPr>
            <p:cNvPr id="36" name="Straight Arrow Connector 35"/>
            <p:cNvCxnSpPr/>
            <p:nvPr/>
          </p:nvCxnSpPr>
          <p:spPr bwMode="auto">
            <a:xfrm rot="5400000">
              <a:off x="16263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rot="5400000">
              <a:off x="36835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039018" y="27493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4588310" y="25172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H="1">
              <a:off x="4030552" y="31091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841669" y="29363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4043251" y="35706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592543" y="33385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 flipH="1">
              <a:off x="4034785" y="39304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845902" y="37576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4051718" y="44765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601010" y="42444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 flipH="1">
              <a:off x="4043252" y="48363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854369" y="46635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4055951" y="52978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4605243" y="50657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 flipH="1">
              <a:off x="4047485" y="56576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4858602" y="54848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661152" y="2054705"/>
              <a:ext cx="268745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 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23902" y="3553305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03489" y="5955657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60971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6097136" y="45466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6097136" y="53784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124700" y="2513818"/>
            <a:ext cx="2578100" cy="5122937"/>
            <a:chOff x="7072506" y="2050526"/>
            <a:chExt cx="2578100" cy="5122937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rot="5400000">
              <a:off x="49452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5400000">
              <a:off x="70024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7357911" y="27451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7907203" y="25131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flipH="1">
              <a:off x="7349445" y="31050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8160562" y="29321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7362144" y="35664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7911436" y="33343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H="1">
              <a:off x="7353678" y="39262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8129999" y="373606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>
              <a:off x="7370611" y="44723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7919903" y="42403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flipH="1">
              <a:off x="7362145" y="48322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8173262" y="46593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7374844" y="52936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7924136" y="50615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H="1">
              <a:off x="7366378" y="56534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8177495" y="5480666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072506" y="2050526"/>
              <a:ext cx="2578100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659731" y="3914484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322382" y="5951478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9437236" y="28067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9437236" y="36449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9424536" y="53657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3050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338263"/>
            <a:ext cx="10044112" cy="1265237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200" dirty="0" smtClean="0"/>
              <a:t>For each of the time-space diagrams on slide </a:t>
            </a:r>
            <a:r>
              <a:rPr lang="en-US" sz="2200" dirty="0" smtClean="0"/>
              <a:t>9, </a:t>
            </a:r>
            <a:r>
              <a:rPr lang="en-US" sz="2200" dirty="0" smtClean="0"/>
              <a:t>show the sender state and the receiver state at each point in time (just add state labels to the diagram next to the vertical lines).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43780" y="2568795"/>
            <a:ext cx="2283106" cy="5148337"/>
            <a:chOff x="543780" y="2042003"/>
            <a:chExt cx="2283106" cy="5148337"/>
          </a:xfrm>
        </p:grpSpPr>
        <p:grpSp>
          <p:nvGrpSpPr>
            <p:cNvPr id="9" name="Group 8"/>
            <p:cNvGrpSpPr/>
            <p:nvPr/>
          </p:nvGrpSpPr>
          <p:grpSpPr>
            <a:xfrm>
              <a:off x="543780" y="2042003"/>
              <a:ext cx="2078349" cy="5148337"/>
              <a:chOff x="561178" y="2042003"/>
              <a:chExt cx="2078349" cy="5148337"/>
            </a:xfrm>
          </p:grpSpPr>
          <p:cxnSp>
            <p:nvCxnSpPr>
              <p:cNvPr id="15" name="Straight Arrow Connector 14"/>
              <p:cNvCxnSpPr/>
              <p:nvPr/>
            </p:nvCxnSpPr>
            <p:spPr bwMode="auto">
              <a:xfrm rot="5400000">
                <a:off x="-1843027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rot="5400000">
                <a:off x="214173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>
                <a:off x="569644" y="27620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1118936" y="25299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 bwMode="auto">
              <a:xfrm flipH="1">
                <a:off x="561178" y="31218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372295" y="29490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 bwMode="auto">
              <a:xfrm>
                <a:off x="573877" y="35833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1123169" y="33512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 bwMode="auto">
              <a:xfrm flipH="1">
                <a:off x="565411" y="39431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1376528" y="37703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582344" y="44892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131636" y="42571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 flipH="1">
                <a:off x="573878" y="48490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1384994" y="46762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586577" y="53105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0" name="TextBox 29"/>
              <p:cNvSpPr txBox="1"/>
              <p:nvPr/>
            </p:nvSpPr>
            <p:spPr>
              <a:xfrm>
                <a:off x="1135869" y="50784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 bwMode="auto">
              <a:xfrm flipH="1">
                <a:off x="578111" y="56703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2" name="TextBox 31"/>
              <p:cNvSpPr txBox="1"/>
              <p:nvPr/>
            </p:nvSpPr>
            <p:spPr>
              <a:xfrm>
                <a:off x="1389228" y="54975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05612" y="2042003"/>
                <a:ext cx="16367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+mn-lt"/>
                  </a:rPr>
                  <a:t>normal case</a:t>
                </a:r>
                <a:endParaRPr lang="en-US" sz="2000" i="1" dirty="0">
                  <a:latin typeface="+mn-lt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597617" y="5968357"/>
                <a:ext cx="111960" cy="110799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endParaRPr lang="en-US" sz="2400" dirty="0">
                  <a:latin typeface="+mn-lt"/>
                </a:endParaRPr>
              </a:p>
            </p:txBody>
          </p:sp>
        </p:grpSp>
        <p:sp>
          <p:nvSpPr>
            <p:cNvPr id="10" name="Freeform 9"/>
            <p:cNvSpPr/>
            <p:nvPr/>
          </p:nvSpPr>
          <p:spPr bwMode="auto">
            <a:xfrm>
              <a:off x="26046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2610986" y="36703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2623686" y="45720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2610986" y="5368796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24512" y="2543397"/>
            <a:ext cx="2601688" cy="5161037"/>
            <a:chOff x="3772318" y="2016605"/>
            <a:chExt cx="2601688" cy="5161037"/>
          </a:xfrm>
        </p:grpSpPr>
        <p:cxnSp>
          <p:nvCxnSpPr>
            <p:cNvPr id="36" name="Straight Arrow Connector 35"/>
            <p:cNvCxnSpPr/>
            <p:nvPr/>
          </p:nvCxnSpPr>
          <p:spPr bwMode="auto">
            <a:xfrm rot="5400000">
              <a:off x="16263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rot="5400000">
              <a:off x="36835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039018" y="27493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4588310" y="25172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H="1">
              <a:off x="4030552" y="31091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841669" y="29363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4043251" y="35706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592543" y="33385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 flipH="1">
              <a:off x="4034785" y="39304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845902" y="37576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4051718" y="44765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601010" y="42444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 flipH="1">
              <a:off x="4043252" y="48363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854369" y="46635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4055951" y="52978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4605243" y="50657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 flipH="1">
              <a:off x="4047485" y="56576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4858602" y="54848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72318" y="2016605"/>
              <a:ext cx="2601688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 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23902" y="3553305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03489" y="5955657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60971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6097136" y="45466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6097136" y="53784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401639" y="2539218"/>
            <a:ext cx="2290991" cy="5161037"/>
            <a:chOff x="7349445" y="2012426"/>
            <a:chExt cx="2290991" cy="5161037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rot="5400000">
              <a:off x="49452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5400000">
              <a:off x="70024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7357911" y="27451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7907203" y="25131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flipH="1">
              <a:off x="7349445" y="31050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8160562" y="29321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7362144" y="35664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7911436" y="33343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H="1">
              <a:off x="7353678" y="39262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8129999" y="373606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>
              <a:off x="7370611" y="44723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7919903" y="42403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flipH="1">
              <a:off x="7362145" y="48322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8173262" y="46593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7374844" y="52936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7924136" y="50615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H="1">
              <a:off x="7366378" y="56534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8177495" y="5480666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527379" y="2012426"/>
              <a:ext cx="1769716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659731" y="3914484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322382" y="5951478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9437236" y="28067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9437236" y="36449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9424536" y="53657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89200" y="30147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89200" y="37386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489200" y="47165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489200" y="54404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489200" y="62913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-1" y="28503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8900" y="33334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-1" y="37647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8900" y="41589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-1" y="46156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8900" y="50987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-1" y="54665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8900" y="58607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-1" y="64063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518103" y="2916554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607004" y="3399657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530519" y="3756178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619420" y="41503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19420" y="46202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619420" y="50901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518104" y="5493601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607004" y="5888857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530519" y="6410478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996930" y="2991298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996930" y="3715198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996930" y="4578798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996930" y="5505898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996930" y="6229798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267180" y="2986864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267180" y="3710764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267180" y="4688664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267180" y="5412564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267180" y="6263464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820103" y="2916554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909004" y="3399657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832519" y="3756178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921420" y="41503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921420" y="46202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921420" y="5090181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820104" y="5493601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909004" y="5888857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832519" y="6410478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7114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414463"/>
            <a:ext cx="10044112" cy="1201737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200" dirty="0" smtClean="0"/>
              <a:t>For each of the time-space diagrams on slide </a:t>
            </a:r>
            <a:r>
              <a:rPr lang="en-US" sz="2200" dirty="0" smtClean="0"/>
              <a:t>13, </a:t>
            </a:r>
            <a:r>
              <a:rPr lang="en-US" sz="2200" dirty="0" smtClean="0"/>
              <a:t>show the sender state and the receiver state at each point in time (just add state labels to the diagram next to the vertical lines).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468134" y="2644997"/>
            <a:ext cx="2300467" cy="4995937"/>
            <a:chOff x="3704188" y="2251297"/>
            <a:chExt cx="2648342" cy="4995937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 rot="5400000">
              <a:off x="16785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rot="5400000">
              <a:off x="37357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>
              <a:off x="4091212" y="2818956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4640504" y="2592727"/>
              <a:ext cx="10998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0" name="Straight Arrow Connector 89"/>
            <p:cNvCxnSpPr/>
            <p:nvPr/>
          </p:nvCxnSpPr>
          <p:spPr bwMode="auto">
            <a:xfrm flipH="1">
              <a:off x="4082746" y="31787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4879242" y="2986422"/>
              <a:ext cx="69021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 bwMode="auto">
            <a:xfrm>
              <a:off x="4095445" y="3640223"/>
              <a:ext cx="1738289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93" name="TextBox 92"/>
            <p:cNvSpPr txBox="1"/>
            <p:nvPr/>
          </p:nvSpPr>
          <p:spPr>
            <a:xfrm>
              <a:off x="4644737" y="3408142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>
              <a:off x="4103912" y="491870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4609342" y="4648523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 bwMode="auto">
            <a:xfrm flipH="1">
              <a:off x="4095446" y="527853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4788137" y="5080318"/>
              <a:ext cx="66095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98" name="Straight Arrow Connector 97"/>
            <p:cNvCxnSpPr/>
            <p:nvPr/>
          </p:nvCxnSpPr>
          <p:spPr bwMode="auto">
            <a:xfrm>
              <a:off x="4108145" y="573997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4613575" y="5495190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 bwMode="auto">
            <a:xfrm flipH="1">
              <a:off x="4099679" y="609980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4715035" y="5926985"/>
              <a:ext cx="72367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233202" y="2251297"/>
              <a:ext cx="1768435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636696" y="3622896"/>
              <a:ext cx="379562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4" name="Freeform 103"/>
            <p:cNvSpPr/>
            <p:nvPr/>
          </p:nvSpPr>
          <p:spPr bwMode="auto">
            <a:xfrm>
              <a:off x="6149330" y="2888992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05" name="Freeform 104"/>
            <p:cNvSpPr/>
            <p:nvPr/>
          </p:nvSpPr>
          <p:spPr bwMode="auto">
            <a:xfrm>
              <a:off x="6149330" y="498874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06" name="Freeform 105"/>
            <p:cNvSpPr/>
            <p:nvPr/>
          </p:nvSpPr>
          <p:spPr bwMode="auto">
            <a:xfrm>
              <a:off x="6149330" y="582059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07" name="Left Bracket 106"/>
            <p:cNvSpPr/>
            <p:nvPr/>
          </p:nvSpPr>
          <p:spPr bwMode="auto">
            <a:xfrm>
              <a:off x="3987801" y="3636108"/>
              <a:ext cx="84666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 rot="16200000">
              <a:off x="3448370" y="4117660"/>
              <a:ext cx="795089" cy="2834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808233" y="2619597"/>
            <a:ext cx="2313168" cy="4995937"/>
            <a:chOff x="3808233" y="2124297"/>
            <a:chExt cx="2313168" cy="4995937"/>
          </a:xfrm>
        </p:grpSpPr>
        <p:cxnSp>
          <p:nvCxnSpPr>
            <p:cNvPr id="110" name="Straight Arrow Connector 109"/>
            <p:cNvCxnSpPr/>
            <p:nvPr/>
          </p:nvCxnSpPr>
          <p:spPr bwMode="auto">
            <a:xfrm rot="5400000">
              <a:off x="17317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1" name="Straight Arrow Connector 110"/>
            <p:cNvCxnSpPr/>
            <p:nvPr/>
          </p:nvCxnSpPr>
          <p:spPr bwMode="auto">
            <a:xfrm rot="5400000">
              <a:off x="35187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2" name="Straight Arrow Connector 111"/>
            <p:cNvCxnSpPr/>
            <p:nvPr/>
          </p:nvCxnSpPr>
          <p:spPr bwMode="auto">
            <a:xfrm>
              <a:off x="41444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3" name="TextBox 112"/>
            <p:cNvSpPr txBox="1"/>
            <p:nvPr/>
          </p:nvSpPr>
          <p:spPr>
            <a:xfrm>
              <a:off x="46215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 flipH="1">
              <a:off x="41370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48289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16" name="Straight Arrow Connector 115"/>
            <p:cNvCxnSpPr/>
            <p:nvPr/>
          </p:nvCxnSpPr>
          <p:spPr bwMode="auto">
            <a:xfrm flipH="1">
              <a:off x="4402097" y="3906923"/>
              <a:ext cx="1509955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46252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 bwMode="auto">
            <a:xfrm>
              <a:off x="41554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9" name="TextBox 118"/>
            <p:cNvSpPr txBox="1"/>
            <p:nvPr/>
          </p:nvSpPr>
          <p:spPr>
            <a:xfrm>
              <a:off x="4556391" y="45342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 bwMode="auto">
            <a:xfrm flipH="1">
              <a:off x="4148098" y="51515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4686300" y="49533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 bwMode="auto">
            <a:xfrm>
              <a:off x="4159129" y="56129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4598168" y="53681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24" name="Straight Arrow Connector 123"/>
            <p:cNvCxnSpPr/>
            <p:nvPr/>
          </p:nvCxnSpPr>
          <p:spPr bwMode="auto">
            <a:xfrm flipH="1">
              <a:off x="4151775" y="59728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5" name="TextBox 124"/>
            <p:cNvSpPr txBox="1"/>
            <p:nvPr/>
          </p:nvSpPr>
          <p:spPr>
            <a:xfrm>
              <a:off x="4673600" y="57999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420159" y="2124297"/>
              <a:ext cx="1280189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229596" y="3889596"/>
              <a:ext cx="32970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28" name="Freeform 127"/>
            <p:cNvSpPr/>
            <p:nvPr/>
          </p:nvSpPr>
          <p:spPr bwMode="auto">
            <a:xfrm>
              <a:off x="59321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29" name="Freeform 128"/>
            <p:cNvSpPr/>
            <p:nvPr/>
          </p:nvSpPr>
          <p:spPr bwMode="auto">
            <a:xfrm>
              <a:off x="5944892" y="36044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0" name="Freeform 129"/>
            <p:cNvSpPr/>
            <p:nvPr/>
          </p:nvSpPr>
          <p:spPr bwMode="auto">
            <a:xfrm>
              <a:off x="5932192" y="56935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1" name="Left Bracket 130"/>
            <p:cNvSpPr/>
            <p:nvPr/>
          </p:nvSpPr>
          <p:spPr bwMode="auto">
            <a:xfrm>
              <a:off x="40545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 rot="16200000">
              <a:off x="35337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33" name="Straight Arrow Connector 132"/>
            <p:cNvCxnSpPr/>
            <p:nvPr/>
          </p:nvCxnSpPr>
          <p:spPr bwMode="auto">
            <a:xfrm>
              <a:off x="4157120" y="35174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4" name="TextBox 133"/>
            <p:cNvSpPr txBox="1"/>
            <p:nvPr/>
          </p:nvSpPr>
          <p:spPr>
            <a:xfrm>
              <a:off x="4858598" y="3708718"/>
              <a:ext cx="577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6907033" y="2402209"/>
            <a:ext cx="2313168" cy="5213325"/>
            <a:chOff x="6907033" y="1906909"/>
            <a:chExt cx="2313168" cy="5213325"/>
          </a:xfrm>
        </p:grpSpPr>
        <p:cxnSp>
          <p:nvCxnSpPr>
            <p:cNvPr id="136" name="Straight Arrow Connector 135"/>
            <p:cNvCxnSpPr/>
            <p:nvPr/>
          </p:nvCxnSpPr>
          <p:spPr bwMode="auto">
            <a:xfrm rot="5400000">
              <a:off x="48305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7" name="Straight Arrow Connector 136"/>
            <p:cNvCxnSpPr/>
            <p:nvPr/>
          </p:nvCxnSpPr>
          <p:spPr bwMode="auto">
            <a:xfrm rot="5400000">
              <a:off x="66175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>
              <a:off x="72432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9" name="TextBox 138"/>
            <p:cNvSpPr txBox="1"/>
            <p:nvPr/>
          </p:nvSpPr>
          <p:spPr>
            <a:xfrm>
              <a:off x="77203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 flipH="1">
              <a:off x="72358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79277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 bwMode="auto">
            <a:xfrm rot="10800000" flipV="1">
              <a:off x="7264402" y="3987800"/>
              <a:ext cx="1752598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7240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4" name="Straight Arrow Connector 143"/>
            <p:cNvCxnSpPr/>
            <p:nvPr/>
          </p:nvCxnSpPr>
          <p:spPr bwMode="auto">
            <a:xfrm>
              <a:off x="72542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5" name="TextBox 144"/>
            <p:cNvSpPr txBox="1"/>
            <p:nvPr/>
          </p:nvSpPr>
          <p:spPr>
            <a:xfrm>
              <a:off x="8010791" y="45850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6" name="Straight Arrow Connector 145"/>
            <p:cNvCxnSpPr/>
            <p:nvPr/>
          </p:nvCxnSpPr>
          <p:spPr bwMode="auto">
            <a:xfrm>
              <a:off x="7257929" y="52446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7" name="TextBox 146"/>
            <p:cNvSpPr txBox="1"/>
            <p:nvPr/>
          </p:nvSpPr>
          <p:spPr>
            <a:xfrm>
              <a:off x="7798568" y="53808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48" name="Straight Arrow Connector 147"/>
            <p:cNvCxnSpPr/>
            <p:nvPr/>
          </p:nvCxnSpPr>
          <p:spPr bwMode="auto">
            <a:xfrm flipH="1">
              <a:off x="7250575" y="56553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7810500" y="57364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327901" y="1906909"/>
              <a:ext cx="1496648" cy="61555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premature</a:t>
              </a:r>
              <a:br>
                <a:rPr lang="en-US" sz="2000" i="1" dirty="0" smtClean="0">
                  <a:latin typeface="+mn-lt"/>
                </a:rPr>
              </a:br>
              <a:r>
                <a:rPr lang="en-US" sz="2000" i="1" dirty="0" smtClean="0">
                  <a:latin typeface="+mn-lt"/>
                </a:rPr>
                <a:t>timeout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51" name="Freeform 150"/>
            <p:cNvSpPr/>
            <p:nvPr/>
          </p:nvSpPr>
          <p:spPr bwMode="auto">
            <a:xfrm>
              <a:off x="90309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52" name="Freeform 151"/>
            <p:cNvSpPr/>
            <p:nvPr/>
          </p:nvSpPr>
          <p:spPr bwMode="auto">
            <a:xfrm>
              <a:off x="9043692" y="36806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53" name="Freeform 152"/>
            <p:cNvSpPr/>
            <p:nvPr/>
          </p:nvSpPr>
          <p:spPr bwMode="auto">
            <a:xfrm>
              <a:off x="9030992" y="53379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54" name="Left Bracket 153"/>
            <p:cNvSpPr/>
            <p:nvPr/>
          </p:nvSpPr>
          <p:spPr bwMode="auto">
            <a:xfrm>
              <a:off x="71533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 rot="16200000">
              <a:off x="66325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56" name="Straight Arrow Connector 155"/>
            <p:cNvCxnSpPr/>
            <p:nvPr/>
          </p:nvCxnSpPr>
          <p:spPr bwMode="auto">
            <a:xfrm>
              <a:off x="7255920" y="3530156"/>
              <a:ext cx="1787772" cy="290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57" name="TextBox 156"/>
            <p:cNvSpPr txBox="1"/>
            <p:nvPr/>
          </p:nvSpPr>
          <p:spPr>
            <a:xfrm>
              <a:off x="7906598" y="4038918"/>
              <a:ext cx="6151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58" name="Straight Arrow Connector 157"/>
            <p:cNvCxnSpPr/>
            <p:nvPr/>
          </p:nvCxnSpPr>
          <p:spPr bwMode="auto">
            <a:xfrm flipH="1">
              <a:off x="7234198" y="51388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59" name="TextBox 158"/>
            <p:cNvSpPr txBox="1"/>
            <p:nvPr/>
          </p:nvSpPr>
          <p:spPr>
            <a:xfrm>
              <a:off x="7835900" y="49279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202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414463"/>
            <a:ext cx="10044112" cy="1201737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200" dirty="0" smtClean="0"/>
              <a:t>For each of the time-space diagrams on slide </a:t>
            </a:r>
            <a:r>
              <a:rPr lang="en-US" sz="2200" dirty="0" smtClean="0"/>
              <a:t>13, </a:t>
            </a:r>
            <a:r>
              <a:rPr lang="en-US" sz="2200" dirty="0" smtClean="0"/>
              <a:t>show the sender state and the receiver state at each point in time (just add state labels to the diagram next to the vertical lines).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68134" y="2581497"/>
            <a:ext cx="2300467" cy="5059437"/>
            <a:chOff x="3704188" y="2187797"/>
            <a:chExt cx="2648342" cy="5059437"/>
          </a:xfrm>
        </p:grpSpPr>
        <p:cxnSp>
          <p:nvCxnSpPr>
            <p:cNvPr id="9" name="Straight Arrow Connector 8"/>
            <p:cNvCxnSpPr/>
            <p:nvPr/>
          </p:nvCxnSpPr>
          <p:spPr bwMode="auto">
            <a:xfrm rot="5400000">
              <a:off x="16785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rot="5400000">
              <a:off x="3735741" y="4833769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4091212" y="2818956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4640504" y="2592727"/>
              <a:ext cx="10998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4082746" y="31787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879242" y="2986422"/>
              <a:ext cx="69021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4095445" y="3640223"/>
              <a:ext cx="1738289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4644737" y="3408142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4103912" y="491870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609342" y="4648523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4095446" y="527853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788137" y="5080318"/>
              <a:ext cx="66095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4108145" y="573997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4613575" y="5495190"/>
              <a:ext cx="10617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4099679" y="609980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715035" y="5926985"/>
              <a:ext cx="72367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33202" y="2187797"/>
              <a:ext cx="1768435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36696" y="3622896"/>
              <a:ext cx="379562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6149330" y="2888992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6149330" y="498874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6149330" y="582059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30" name="Left Bracket 29"/>
            <p:cNvSpPr/>
            <p:nvPr/>
          </p:nvSpPr>
          <p:spPr bwMode="auto">
            <a:xfrm>
              <a:off x="3987801" y="3636108"/>
              <a:ext cx="84666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3448370" y="4117660"/>
              <a:ext cx="795089" cy="2834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08233" y="2556097"/>
            <a:ext cx="2313168" cy="5059437"/>
            <a:chOff x="3808233" y="2060797"/>
            <a:chExt cx="2313168" cy="5059437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rot="5400000">
              <a:off x="17317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rot="5400000">
              <a:off x="35187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41444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6215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flipH="1">
              <a:off x="41370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48289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H="1">
              <a:off x="4402097" y="3906923"/>
              <a:ext cx="1509955" cy="1570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6252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 bwMode="auto">
            <a:xfrm>
              <a:off x="41554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4556391" y="45342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H="1">
              <a:off x="4148098" y="51515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4686300" y="49533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4159129" y="56129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598168" y="53681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 flipH="1">
              <a:off x="4151775" y="59728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4673600" y="57999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20159" y="2060797"/>
              <a:ext cx="1280189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lost </a:t>
              </a: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229596" y="3889596"/>
              <a:ext cx="32970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59321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5944892" y="36044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5932192" y="56935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4" name="Left Bracket 53"/>
            <p:cNvSpPr/>
            <p:nvPr/>
          </p:nvSpPr>
          <p:spPr bwMode="auto">
            <a:xfrm>
              <a:off x="40545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16200000">
              <a:off x="35337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>
              <a:off x="4157120" y="35174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4858598" y="3708718"/>
              <a:ext cx="5770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907033" y="2402209"/>
            <a:ext cx="2313168" cy="5213325"/>
            <a:chOff x="6907033" y="1906909"/>
            <a:chExt cx="2313168" cy="5213325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 rot="5400000">
              <a:off x="4830549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rot="5400000">
              <a:off x="6617524" y="4706873"/>
              <a:ext cx="4825343" cy="13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7243220" y="2691956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7720359" y="2465727"/>
              <a:ext cx="95541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 flipH="1">
              <a:off x="7235866" y="3051785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7927738" y="2859422"/>
              <a:ext cx="59954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rot="10800000" flipV="1">
              <a:off x="7264402" y="3987800"/>
              <a:ext cx="1752598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7724036" y="3281142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7254252" y="4791704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8010791" y="4585023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>
              <a:off x="7257929" y="5244671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7798568" y="5380890"/>
              <a:ext cx="92232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 flipH="1">
              <a:off x="7250575" y="5655300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7810500" y="5736485"/>
              <a:ext cx="64131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327901" y="1906909"/>
              <a:ext cx="1496648" cy="61555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premature</a:t>
              </a:r>
              <a:br>
                <a:rPr lang="en-US" sz="2000" i="1" dirty="0" smtClean="0">
                  <a:latin typeface="+mn-lt"/>
                </a:rPr>
              </a:br>
              <a:r>
                <a:rPr lang="en-US" sz="2000" i="1" dirty="0" smtClean="0">
                  <a:latin typeface="+mn-lt"/>
                </a:rPr>
                <a:t>timeout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74" name="Freeform 73"/>
            <p:cNvSpPr/>
            <p:nvPr/>
          </p:nvSpPr>
          <p:spPr bwMode="auto">
            <a:xfrm>
              <a:off x="9030992" y="2761992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5" name="Freeform 74"/>
            <p:cNvSpPr/>
            <p:nvPr/>
          </p:nvSpPr>
          <p:spPr bwMode="auto">
            <a:xfrm>
              <a:off x="9043692" y="368064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9030992" y="5337990"/>
              <a:ext cx="176509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7" name="Left Bracket 76"/>
            <p:cNvSpPr/>
            <p:nvPr/>
          </p:nvSpPr>
          <p:spPr bwMode="auto">
            <a:xfrm>
              <a:off x="7153393" y="3509108"/>
              <a:ext cx="73545" cy="1266091"/>
            </a:xfrm>
            <a:prstGeom prst="leftBracke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 rot="16200000">
              <a:off x="6632599" y="4009277"/>
              <a:ext cx="795089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timeout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7255920" y="3530156"/>
              <a:ext cx="1787772" cy="290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7906598" y="4038918"/>
              <a:ext cx="615101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 flipH="1">
              <a:off x="7234198" y="5138833"/>
              <a:ext cx="1783283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7835900" y="4927918"/>
              <a:ext cx="637637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2489200" y="30147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489200" y="37386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89200" y="47165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489200" y="58849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489200" y="66723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791200" y="29512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791200" y="36751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791200" y="46530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791200" y="58214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791200" y="66088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890000" y="29512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890000" y="36751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890000" y="49705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890000" y="6481883"/>
            <a:ext cx="622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W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-1" y="28122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4300" y="33334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5399" y="36885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4300" y="47304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5399" y="57586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4300" y="61528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5399" y="66984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314699" y="27360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429000" y="32572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340099" y="36631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429000" y="46542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340099" y="57840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429000" y="61782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40099" y="67238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438899" y="27360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553200" y="32572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464299" y="36758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553200" y="46542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476999" y="54538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553200" y="5848092"/>
            <a:ext cx="48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</a:t>
            </a:r>
            <a:r>
              <a:rPr lang="en-US" sz="1600" baseline="-25000" dirty="0" smtClean="0">
                <a:latin typeface="+mn-lt"/>
              </a:rPr>
              <a:t>0</a:t>
            </a:r>
            <a:endParaRPr lang="en-US" sz="1600" baseline="-25000" dirty="0">
              <a:latin typeface="+mn-lt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464299" y="6380989"/>
            <a:ext cx="58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</a:t>
            </a:r>
            <a:r>
              <a:rPr lang="en-US" sz="1600" baseline="-25000" dirty="0" smtClean="0">
                <a:latin typeface="+mn-lt"/>
              </a:rPr>
              <a:t>1</a:t>
            </a:r>
            <a:endParaRPr lang="en-US" sz="160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286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31140"/>
            <a:ext cx="10044112" cy="539676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1 Gb/s link with 20 </a:t>
            </a:r>
            <a:r>
              <a:rPr lang="en-US" dirty="0" err="1" smtClean="0"/>
              <a:t>ms</a:t>
            </a:r>
            <a:r>
              <a:rPr lang="en-US" dirty="0" smtClean="0"/>
              <a:t> RTT, </a:t>
            </a:r>
            <a:r>
              <a:rPr lang="en-US" i="1" dirty="0" smtClean="0"/>
              <a:t>L</a:t>
            </a:r>
            <a:r>
              <a:rPr lang="en-US" dirty="0" smtClean="0"/>
              <a:t>=10,000 bits, </a:t>
            </a:r>
            <a:r>
              <a:rPr lang="en-US" i="1" dirty="0" smtClean="0"/>
              <a:t>q</a:t>
            </a:r>
            <a:r>
              <a:rPr lang="en-US" dirty="0" smtClean="0"/>
              <a:t>=10</a:t>
            </a:r>
            <a:r>
              <a:rPr lang="en-US" baseline="30000" dirty="0" smtClean="0"/>
              <a:t>-6</a:t>
            </a:r>
          </a:p>
          <a:p>
            <a:pPr lvl="1"/>
            <a:r>
              <a:rPr lang="en-US" dirty="0" smtClean="0"/>
              <a:t>What is the link throughput under RDT 3.0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the best possible throughput if the maximum packet size is 12,000 bits?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879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31140"/>
            <a:ext cx="9766710" cy="539676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1 Gb/s link with 20 </a:t>
            </a:r>
            <a:r>
              <a:rPr lang="en-US" dirty="0" err="1" smtClean="0"/>
              <a:t>ms</a:t>
            </a:r>
            <a:r>
              <a:rPr lang="en-US" dirty="0" smtClean="0"/>
              <a:t> RTT, </a:t>
            </a:r>
            <a:r>
              <a:rPr lang="en-US" i="1" dirty="0" smtClean="0"/>
              <a:t>L</a:t>
            </a:r>
            <a:r>
              <a:rPr lang="en-US" dirty="0" smtClean="0"/>
              <a:t>=10,000 bits, </a:t>
            </a:r>
            <a:r>
              <a:rPr lang="en-US" i="1" dirty="0" smtClean="0"/>
              <a:t>q</a:t>
            </a:r>
            <a:r>
              <a:rPr lang="en-US" dirty="0" smtClean="0"/>
              <a:t>=10</a:t>
            </a:r>
            <a:r>
              <a:rPr lang="en-US" baseline="30000" dirty="0" smtClean="0"/>
              <a:t>-6</a:t>
            </a:r>
          </a:p>
          <a:p>
            <a:pPr lvl="1"/>
            <a:r>
              <a:rPr lang="en-US" dirty="0" smtClean="0"/>
              <a:t>What is the link throughput under RDT 3.0</a:t>
            </a:r>
          </a:p>
          <a:p>
            <a:pPr lvl="1"/>
            <a:endParaRPr lang="en-US" dirty="0" smtClean="0"/>
          </a:p>
          <a:p>
            <a:pPr marL="344487" lvl="1" indent="0">
              <a:buNone/>
            </a:pPr>
            <a:r>
              <a:rPr lang="en-US" i="1" dirty="0"/>
              <a:t>Throughput = </a:t>
            </a:r>
            <a:r>
              <a:rPr lang="en-US" i="1" dirty="0" smtClean="0"/>
              <a:t>C(1-q</a:t>
            </a:r>
            <a:r>
              <a:rPr lang="en-US" i="1" dirty="0"/>
              <a:t>)/(1+RTT/</a:t>
            </a:r>
            <a:r>
              <a:rPr lang="en-US" i="1" dirty="0" err="1"/>
              <a:t>t</a:t>
            </a:r>
            <a:r>
              <a:rPr lang="en-US" i="1" baseline="-25000" dirty="0" err="1"/>
              <a:t>pkt</a:t>
            </a:r>
            <a:r>
              <a:rPr lang="en-US" i="1" dirty="0" smtClean="0"/>
              <a:t>)=10</a:t>
            </a:r>
            <a:r>
              <a:rPr lang="en-US" i="1" baseline="30000" dirty="0" smtClean="0"/>
              <a:t>9</a:t>
            </a:r>
            <a:r>
              <a:rPr lang="en-US" i="1" dirty="0" smtClean="0"/>
              <a:t>(1-10</a:t>
            </a:r>
            <a:r>
              <a:rPr lang="en-US" i="1" baseline="30000" dirty="0" smtClean="0"/>
              <a:t>-6</a:t>
            </a:r>
            <a:r>
              <a:rPr lang="en-US" i="1" dirty="0" smtClean="0"/>
              <a:t>)/(1+2x10</a:t>
            </a:r>
            <a:r>
              <a:rPr lang="en-US" i="1" baseline="30000" dirty="0" smtClean="0"/>
              <a:t>-2</a:t>
            </a:r>
            <a:r>
              <a:rPr lang="en-US" i="1" dirty="0" smtClean="0"/>
              <a:t>/10</a:t>
            </a:r>
            <a:r>
              <a:rPr lang="en-US" i="1" baseline="30000" dirty="0" smtClean="0"/>
              <a:t>-5</a:t>
            </a:r>
            <a:r>
              <a:rPr lang="en-US" i="1" dirty="0" smtClean="0"/>
              <a:t>)</a:t>
            </a:r>
          </a:p>
          <a:p>
            <a:pPr marL="344487" lvl="1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~ 10</a:t>
            </a:r>
            <a:r>
              <a:rPr lang="en-US" i="1" baseline="30000" dirty="0" smtClean="0"/>
              <a:t>9</a:t>
            </a:r>
            <a:r>
              <a:rPr lang="en-US" i="1" dirty="0" smtClean="0"/>
              <a:t>/2001~500 kbps</a:t>
            </a:r>
          </a:p>
          <a:p>
            <a:pPr marL="344487" lvl="1" indent="0">
              <a:buNone/>
            </a:pPr>
            <a:endParaRPr lang="en-US" i="1" dirty="0" smtClean="0"/>
          </a:p>
          <a:p>
            <a:pPr lvl="1"/>
            <a:r>
              <a:rPr lang="en-US" dirty="0" smtClean="0"/>
              <a:t>What is the best possible throughput if the maximum packet size is 12,000 bits?</a:t>
            </a:r>
          </a:p>
          <a:p>
            <a:pPr lvl="1"/>
            <a:endParaRPr lang="en-US" dirty="0" smtClean="0"/>
          </a:p>
          <a:p>
            <a:pPr marL="344487" lvl="1" indent="0">
              <a:buNone/>
            </a:pPr>
            <a:r>
              <a:rPr lang="en-US" i="1" dirty="0" smtClean="0"/>
              <a:t>If q is unchanged, the </a:t>
            </a:r>
            <a:r>
              <a:rPr lang="en-US" i="1" dirty="0" smtClean="0"/>
              <a:t>only difference is that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pkt</a:t>
            </a:r>
            <a:r>
              <a:rPr lang="en-US" i="1" dirty="0" smtClean="0"/>
              <a:t> increases to 1.2x10</a:t>
            </a:r>
            <a:r>
              <a:rPr lang="en-US" i="1" baseline="30000" dirty="0" smtClean="0"/>
              <a:t>-5</a:t>
            </a:r>
            <a:r>
              <a:rPr lang="en-US" i="1" dirty="0" smtClean="0"/>
              <a:t>, so that the throughput is now about 600 kbps.  Still about 2000 times slower than the link capacity</a:t>
            </a:r>
            <a:r>
              <a:rPr lang="en-US" i="1" dirty="0" smtClean="0"/>
              <a:t>!</a:t>
            </a:r>
          </a:p>
          <a:p>
            <a:pPr marL="344487" lvl="1" indent="0">
              <a:buNone/>
            </a:pPr>
            <a:r>
              <a:rPr lang="en-US" i="1" dirty="0" smtClean="0"/>
              <a:t>If we assume q=0, the throughput hardly improves since            1-10</a:t>
            </a:r>
            <a:r>
              <a:rPr lang="en-US" i="1" baseline="30000" dirty="0" smtClean="0"/>
              <a:t>-6</a:t>
            </a:r>
            <a:r>
              <a:rPr lang="en-US" i="1" dirty="0" smtClean="0"/>
              <a:t>~1-0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06931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9118" y="644525"/>
            <a:ext cx="10029282" cy="949325"/>
          </a:xfrm>
        </p:spPr>
        <p:txBody>
          <a:bodyPr/>
          <a:lstStyle/>
          <a:p>
            <a:r>
              <a:rPr lang="en-US" dirty="0" smtClean="0"/>
              <a:t>Model for Reliable Communication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0"/>
            <a:ext cx="10058400" cy="1676400"/>
          </a:xfrm>
        </p:spPr>
        <p:txBody>
          <a:bodyPr/>
          <a:lstStyle/>
          <a:p>
            <a:r>
              <a:rPr lang="en-US" sz="2400" dirty="0" smtClean="0"/>
              <a:t>Reliable data transfer layer provides send/receive methods used by applications to transfer packets</a:t>
            </a:r>
          </a:p>
          <a:p>
            <a:r>
              <a:rPr lang="en-US" sz="2400" dirty="0" smtClean="0"/>
              <a:t>Reliable data transfer layer uses fields in packet header to coordinate with peer – this is transparent to application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1711696" y="1879600"/>
            <a:ext cx="6847647" cy="4072464"/>
            <a:chOff x="1711696" y="1879600"/>
            <a:chExt cx="6847647" cy="4072464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 rot="16200000" flipV="1">
              <a:off x="2904043" y="3124202"/>
              <a:ext cx="694267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" name="Rectangle 7"/>
            <p:cNvSpPr/>
            <p:nvPr/>
          </p:nvSpPr>
          <p:spPr bwMode="auto">
            <a:xfrm>
              <a:off x="1981176" y="1879600"/>
              <a:ext cx="1638300" cy="914400"/>
            </a:xfrm>
            <a:prstGeom prst="rect">
              <a:avLst/>
            </a:prstGeom>
            <a:solidFill>
              <a:srgbClr val="FFFF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application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68476" y="3721100"/>
              <a:ext cx="1651000" cy="12827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reliable data transfer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267461" y="3428913"/>
              <a:ext cx="255585" cy="560481"/>
              <a:chOff x="2843215" y="2474787"/>
              <a:chExt cx="201612" cy="442122"/>
            </a:xfrm>
            <a:solidFill>
              <a:srgbClr val="CCFFCC"/>
            </a:solidFill>
          </p:grpSpPr>
          <p:sp>
            <p:nvSpPr>
              <p:cNvPr id="10" name="Rectangle 9"/>
              <p:cNvSpPr/>
              <p:nvPr/>
            </p:nvSpPr>
            <p:spPr bwMode="auto">
              <a:xfrm>
                <a:off x="2844801" y="2603500"/>
                <a:ext cx="190499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 rot="10800000" flipH="1">
                <a:off x="2844800" y="2806700"/>
                <a:ext cx="190499" cy="1588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10800000" flipH="1">
                <a:off x="2844800" y="2700584"/>
                <a:ext cx="190499" cy="1588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 rot="10800000" flipH="1">
                <a:off x="2844800" y="2905125"/>
                <a:ext cx="190499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rot="5400000" flipH="1" flipV="1">
                <a:off x="2622949" y="2695053"/>
                <a:ext cx="442120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 rot="5400000" flipH="1" flipV="1">
                <a:off x="2822973" y="2695055"/>
                <a:ext cx="442120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3" name="Group 22"/>
            <p:cNvGrpSpPr/>
            <p:nvPr/>
          </p:nvGrpSpPr>
          <p:grpSpPr>
            <a:xfrm flipV="1">
              <a:off x="3116247" y="3443728"/>
              <a:ext cx="255585" cy="560481"/>
              <a:chOff x="2843215" y="2474787"/>
              <a:chExt cx="201612" cy="442122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2844801" y="2603500"/>
                <a:ext cx="190499" cy="304800"/>
              </a:xfrm>
              <a:prstGeom prst="rect">
                <a:avLst/>
              </a:prstGeom>
              <a:solidFill>
                <a:srgbClr val="CC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 rot="10800000" flipH="1">
                <a:off x="2844800" y="2806700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rot="10800000" flipH="1">
                <a:off x="2844800" y="2700585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 rot="10800000" flipH="1">
                <a:off x="2844800" y="2905125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2622949" y="2695053"/>
                <a:ext cx="44212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 rot="5400000" flipH="1" flipV="1">
                <a:off x="2822973" y="2695055"/>
                <a:ext cx="44212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1" name="Straight Arrow Connector 30"/>
            <p:cNvCxnSpPr/>
            <p:nvPr/>
          </p:nvCxnSpPr>
          <p:spPr bwMode="auto">
            <a:xfrm rot="5400000">
              <a:off x="2048910" y="3141134"/>
              <a:ext cx="694267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3440762" y="3329689"/>
              <a:ext cx="737081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11696" y="3321222"/>
              <a:ext cx="486812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 bwMode="auto">
            <a:xfrm rot="16200000" flipV="1">
              <a:off x="7285543" y="3149602"/>
              <a:ext cx="694267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2" name="Rectangle 41"/>
            <p:cNvSpPr/>
            <p:nvPr/>
          </p:nvSpPr>
          <p:spPr bwMode="auto">
            <a:xfrm>
              <a:off x="6362676" y="1905000"/>
              <a:ext cx="1638300" cy="914400"/>
            </a:xfrm>
            <a:prstGeom prst="rect">
              <a:avLst/>
            </a:prstGeom>
            <a:solidFill>
              <a:srgbClr val="FFFF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application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349976" y="3746500"/>
              <a:ext cx="1651000" cy="12827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reliable data transfer</a:t>
              </a: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648961" y="3454313"/>
              <a:ext cx="255585" cy="560481"/>
              <a:chOff x="2843215" y="2474787"/>
              <a:chExt cx="201612" cy="442122"/>
            </a:xfrm>
            <a:solidFill>
              <a:srgbClr val="CCFFCC"/>
            </a:solidFill>
          </p:grpSpPr>
          <p:sp>
            <p:nvSpPr>
              <p:cNvPr id="45" name="Rectangle 44"/>
              <p:cNvSpPr/>
              <p:nvPr/>
            </p:nvSpPr>
            <p:spPr bwMode="auto">
              <a:xfrm>
                <a:off x="2844801" y="2603500"/>
                <a:ext cx="190499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 rot="10800000" flipH="1">
                <a:off x="2844800" y="2806700"/>
                <a:ext cx="190499" cy="1588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rot="10800000" flipH="1">
                <a:off x="2844800" y="2700584"/>
                <a:ext cx="190499" cy="1588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 rot="10800000" flipH="1">
                <a:off x="2844800" y="2905125"/>
                <a:ext cx="190499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rot="5400000" flipH="1" flipV="1">
                <a:off x="2622949" y="2695053"/>
                <a:ext cx="442120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400000" flipH="1" flipV="1">
                <a:off x="2822973" y="2695055"/>
                <a:ext cx="442120" cy="1588"/>
              </a:xfrm>
              <a:prstGeom prst="lin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1" name="Group 50"/>
            <p:cNvGrpSpPr/>
            <p:nvPr/>
          </p:nvGrpSpPr>
          <p:grpSpPr>
            <a:xfrm flipV="1">
              <a:off x="7497747" y="3469128"/>
              <a:ext cx="255585" cy="560481"/>
              <a:chOff x="2843215" y="2474787"/>
              <a:chExt cx="201612" cy="442122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2844801" y="2603500"/>
                <a:ext cx="190499" cy="304800"/>
              </a:xfrm>
              <a:prstGeom prst="rect">
                <a:avLst/>
              </a:prstGeom>
              <a:solidFill>
                <a:srgbClr val="CC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53" name="Straight Connector 52"/>
              <p:cNvCxnSpPr/>
              <p:nvPr/>
            </p:nvCxnSpPr>
            <p:spPr bwMode="auto">
              <a:xfrm rot="10800000" flipH="1">
                <a:off x="2844800" y="2806700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rot="10800000" flipH="1">
                <a:off x="2844800" y="2700585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10800000" flipH="1">
                <a:off x="2844800" y="2905125"/>
                <a:ext cx="190499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5400000" flipH="1" flipV="1">
                <a:off x="2622949" y="2695053"/>
                <a:ext cx="44212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rot="5400000" flipH="1" flipV="1">
                <a:off x="2822973" y="2695055"/>
                <a:ext cx="44212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8" name="Straight Arrow Connector 57"/>
            <p:cNvCxnSpPr/>
            <p:nvPr/>
          </p:nvCxnSpPr>
          <p:spPr bwMode="auto">
            <a:xfrm rot="5400000">
              <a:off x="6430410" y="3166534"/>
              <a:ext cx="694267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7822262" y="3355089"/>
              <a:ext cx="737081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receive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093196" y="3346622"/>
              <a:ext cx="486812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send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6" name="Freeform 65"/>
            <p:cNvSpPr/>
            <p:nvPr/>
          </p:nvSpPr>
          <p:spPr bwMode="auto">
            <a:xfrm>
              <a:off x="2349476" y="5045318"/>
              <a:ext cx="5243651" cy="798334"/>
            </a:xfrm>
            <a:custGeom>
              <a:avLst/>
              <a:gdLst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06425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21846"/>
                <a:gd name="connsiteY0" fmla="*/ 3175 h 307975"/>
                <a:gd name="connsiteX1" fmla="*/ 0 w 621846"/>
                <a:gd name="connsiteY1" fmla="*/ 307975 h 307975"/>
                <a:gd name="connsiteX2" fmla="*/ 612775 w 621846"/>
                <a:gd name="connsiteY2" fmla="*/ 301625 h 307975"/>
                <a:gd name="connsiteX3" fmla="*/ 621208 w 621846"/>
                <a:gd name="connsiteY3" fmla="*/ 0 h 307975"/>
                <a:gd name="connsiteX0" fmla="*/ 0 w 612976"/>
                <a:gd name="connsiteY0" fmla="*/ 3175 h 307975"/>
                <a:gd name="connsiteX1" fmla="*/ 0 w 612976"/>
                <a:gd name="connsiteY1" fmla="*/ 307975 h 307975"/>
                <a:gd name="connsiteX2" fmla="*/ 612775 w 612976"/>
                <a:gd name="connsiteY2" fmla="*/ 301625 h 307975"/>
                <a:gd name="connsiteX3" fmla="*/ 612338 w 612976"/>
                <a:gd name="connsiteY3" fmla="*/ 0 h 30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976" h="307975">
                  <a:moveTo>
                    <a:pt x="0" y="3175"/>
                  </a:moveTo>
                  <a:lnTo>
                    <a:pt x="0" y="307975"/>
                  </a:lnTo>
                  <a:lnTo>
                    <a:pt x="612775" y="301625"/>
                  </a:lnTo>
                  <a:cubicBezTo>
                    <a:pt x="612137" y="201083"/>
                    <a:pt x="612976" y="100542"/>
                    <a:pt x="612338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67" name="Freeform 66"/>
            <p:cNvSpPr/>
            <p:nvPr/>
          </p:nvSpPr>
          <p:spPr bwMode="auto">
            <a:xfrm flipH="1">
              <a:off x="3206723" y="5010523"/>
              <a:ext cx="3524251" cy="685427"/>
            </a:xfrm>
            <a:custGeom>
              <a:avLst/>
              <a:gdLst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06425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12775"/>
                <a:gd name="connsiteY0" fmla="*/ 3175 h 307975"/>
                <a:gd name="connsiteX1" fmla="*/ 0 w 612775"/>
                <a:gd name="connsiteY1" fmla="*/ 307975 h 307975"/>
                <a:gd name="connsiteX2" fmla="*/ 612775 w 612775"/>
                <a:gd name="connsiteY2" fmla="*/ 301625 h 307975"/>
                <a:gd name="connsiteX3" fmla="*/ 610860 w 612775"/>
                <a:gd name="connsiteY3" fmla="*/ 0 h 307975"/>
                <a:gd name="connsiteX0" fmla="*/ 0 w 621846"/>
                <a:gd name="connsiteY0" fmla="*/ 3175 h 307975"/>
                <a:gd name="connsiteX1" fmla="*/ 0 w 621846"/>
                <a:gd name="connsiteY1" fmla="*/ 307975 h 307975"/>
                <a:gd name="connsiteX2" fmla="*/ 612775 w 621846"/>
                <a:gd name="connsiteY2" fmla="*/ 301625 h 307975"/>
                <a:gd name="connsiteX3" fmla="*/ 621208 w 621846"/>
                <a:gd name="connsiteY3" fmla="*/ 0 h 307975"/>
                <a:gd name="connsiteX0" fmla="*/ 0 w 612976"/>
                <a:gd name="connsiteY0" fmla="*/ 3175 h 307975"/>
                <a:gd name="connsiteX1" fmla="*/ 0 w 612976"/>
                <a:gd name="connsiteY1" fmla="*/ 307975 h 307975"/>
                <a:gd name="connsiteX2" fmla="*/ 612775 w 612976"/>
                <a:gd name="connsiteY2" fmla="*/ 301625 h 307975"/>
                <a:gd name="connsiteX3" fmla="*/ 612338 w 612976"/>
                <a:gd name="connsiteY3" fmla="*/ 0 h 30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976" h="307975">
                  <a:moveTo>
                    <a:pt x="0" y="3175"/>
                  </a:moveTo>
                  <a:lnTo>
                    <a:pt x="0" y="307975"/>
                  </a:lnTo>
                  <a:lnTo>
                    <a:pt x="612775" y="301625"/>
                  </a:lnTo>
                  <a:cubicBezTo>
                    <a:pt x="612137" y="201083"/>
                    <a:pt x="612976" y="100542"/>
                    <a:pt x="612338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68" name="Can 67"/>
            <p:cNvSpPr/>
            <p:nvPr/>
          </p:nvSpPr>
          <p:spPr bwMode="auto">
            <a:xfrm rot="16200000">
              <a:off x="4775199" y="4529665"/>
              <a:ext cx="364065" cy="2480734"/>
            </a:xfrm>
            <a:prstGeom prst="can">
              <a:avLst/>
            </a:prstGeom>
            <a:solidFill>
              <a:schemeClr val="accent1">
                <a:alpha val="5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973192" y="5293954"/>
              <a:ext cx="1882026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unreliable channel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71" name="Straight Connector 70"/>
            <p:cNvCxnSpPr>
              <a:stCxn id="9" idx="0"/>
              <a:endCxn id="9" idx="2"/>
            </p:cNvCxnSpPr>
            <p:nvPr/>
          </p:nvCxnSpPr>
          <p:spPr bwMode="auto">
            <a:xfrm rot="16200000" flipH="1">
              <a:off x="2152626" y="4362450"/>
              <a:ext cx="12827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16200000" flipH="1">
              <a:off x="6555293" y="4396315"/>
              <a:ext cx="12827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0188" y="1803400"/>
            <a:ext cx="9637712" cy="5842000"/>
          </a:xfrm>
        </p:spPr>
        <p:txBody>
          <a:bodyPr/>
          <a:lstStyle/>
          <a:p>
            <a:r>
              <a:rPr lang="en-US" dirty="0" smtClean="0"/>
              <a:t>focus separately on </a:t>
            </a:r>
            <a:r>
              <a:rPr lang="en-US" i="1" dirty="0" smtClean="0"/>
              <a:t>sender </a:t>
            </a:r>
            <a:r>
              <a:rPr lang="en-US" dirty="0" smtClean="0"/>
              <a:t>and </a:t>
            </a:r>
            <a:r>
              <a:rPr lang="en-US" i="1" dirty="0" smtClean="0"/>
              <a:t>receiver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receiver </a:t>
            </a:r>
            <a:r>
              <a:rPr lang="en-US" i="1" dirty="0" smtClean="0"/>
              <a:t>acknowledges </a:t>
            </a:r>
            <a:r>
              <a:rPr lang="en-US" dirty="0" smtClean="0"/>
              <a:t>packets from sender</a:t>
            </a:r>
          </a:p>
          <a:p>
            <a:pPr lvl="1"/>
            <a:r>
              <a:rPr lang="en-US" dirty="0" smtClean="0"/>
              <a:t>positive </a:t>
            </a:r>
            <a:r>
              <a:rPr lang="en-US" dirty="0" err="1" smtClean="0"/>
              <a:t>acks</a:t>
            </a:r>
            <a:r>
              <a:rPr lang="en-US" dirty="0" smtClean="0"/>
              <a:t> and/or negative </a:t>
            </a:r>
            <a:r>
              <a:rPr lang="en-US" dirty="0" err="1" smtClean="0"/>
              <a:t>acks</a:t>
            </a:r>
            <a:r>
              <a:rPr lang="en-US" dirty="0" smtClean="0"/>
              <a:t> (</a:t>
            </a:r>
            <a:r>
              <a:rPr lang="en-US" dirty="0" err="1" smtClean="0"/>
              <a:t>nack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sender </a:t>
            </a:r>
            <a:r>
              <a:rPr lang="en-US" i="1" dirty="0" smtClean="0"/>
              <a:t>transmits</a:t>
            </a:r>
            <a:r>
              <a:rPr lang="en-US" dirty="0" smtClean="0"/>
              <a:t> and </a:t>
            </a:r>
            <a:r>
              <a:rPr lang="en-US" i="1" dirty="0" smtClean="0"/>
              <a:t>retransmits</a:t>
            </a:r>
            <a:r>
              <a:rPr lang="en-US" dirty="0" smtClean="0"/>
              <a:t> based on information provided by </a:t>
            </a:r>
            <a:r>
              <a:rPr lang="en-US" smtClean="0"/>
              <a:t>the receiver</a:t>
            </a:r>
            <a:endParaRPr lang="en-US" dirty="0" smtClean="0"/>
          </a:p>
          <a:p>
            <a:pPr lvl="1"/>
            <a:r>
              <a:rPr lang="en-US" dirty="0" smtClean="0"/>
              <a:t>time-out to trigger action if </a:t>
            </a:r>
            <a:r>
              <a:rPr lang="en-US" dirty="0" err="1" smtClean="0"/>
              <a:t>ack</a:t>
            </a:r>
            <a:r>
              <a:rPr lang="en-US" dirty="0" smtClean="0"/>
              <a:t>/</a:t>
            </a:r>
            <a:r>
              <a:rPr lang="en-US" dirty="0" err="1" smtClean="0"/>
              <a:t>nack</a:t>
            </a:r>
            <a:r>
              <a:rPr lang="en-US" dirty="0" smtClean="0"/>
              <a:t> is not received within a certain time-frame</a:t>
            </a:r>
          </a:p>
          <a:p>
            <a:pPr lvl="1"/>
            <a:r>
              <a:rPr lang="en-US" dirty="0" smtClean="0"/>
              <a:t>both packets and </a:t>
            </a:r>
            <a:r>
              <a:rPr lang="en-US" dirty="0" err="1" smtClean="0"/>
              <a:t>acks</a:t>
            </a:r>
            <a:r>
              <a:rPr lang="en-US" dirty="0" smtClean="0"/>
              <a:t> can get lost</a:t>
            </a:r>
          </a:p>
          <a:p>
            <a:r>
              <a:rPr lang="en-US" dirty="0" smtClean="0"/>
              <a:t>sequence numbers in each packet</a:t>
            </a:r>
          </a:p>
          <a:p>
            <a:pPr lvl="1"/>
            <a:r>
              <a:rPr lang="en-US" dirty="0" smtClean="0"/>
              <a:t>sequence number in </a:t>
            </a:r>
            <a:r>
              <a:rPr lang="en-US" dirty="0" err="1" smtClean="0"/>
              <a:t>ack</a:t>
            </a:r>
            <a:r>
              <a:rPr lang="en-US" dirty="0" smtClean="0"/>
              <a:t> identifies received packet(s)</a:t>
            </a:r>
          </a:p>
          <a:p>
            <a:pPr lvl="1"/>
            <a:r>
              <a:rPr lang="en-US" dirty="0" smtClean="0"/>
              <a:t>size of seq. num. field determines # packets that can be sent before acknowledgments must be received</a:t>
            </a:r>
          </a:p>
          <a:p>
            <a:pPr lvl="2"/>
            <a:r>
              <a:rPr lang="en-US" dirty="0" smtClean="0"/>
              <a:t>simplest protocol uses 1 bit sequence number</a:t>
            </a:r>
          </a:p>
          <a:p>
            <a:pPr lvl="3"/>
            <a:r>
              <a:rPr lang="en-US" dirty="0" smtClean="0"/>
              <a:t>sends one packet and waits for </a:t>
            </a:r>
            <a:r>
              <a:rPr lang="en-US" dirty="0" err="1" smtClean="0"/>
              <a:t>ack</a:t>
            </a:r>
            <a:r>
              <a:rPr lang="en-US" dirty="0" smtClean="0"/>
              <a:t> before sending another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Protocols – RDT 1.0 – 3.0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456268"/>
            <a:ext cx="10044112" cy="6316132"/>
          </a:xfrm>
        </p:spPr>
        <p:txBody>
          <a:bodyPr/>
          <a:lstStyle/>
          <a:p>
            <a:r>
              <a:rPr lang="en-US" dirty="0" smtClean="0"/>
              <a:t>RDT 1.0: RDT over reliable channel</a:t>
            </a:r>
          </a:p>
          <a:p>
            <a:r>
              <a:rPr lang="en-US" dirty="0" smtClean="0"/>
              <a:t>RDT 2.0: RDT over channel with bit errors</a:t>
            </a:r>
          </a:p>
          <a:p>
            <a:pPr lvl="1"/>
            <a:r>
              <a:rPr lang="en-US" dirty="0"/>
              <a:t>Stop and wait</a:t>
            </a:r>
          </a:p>
          <a:p>
            <a:pPr lvl="1"/>
            <a:r>
              <a:rPr lang="en-US" dirty="0" err="1" smtClean="0"/>
              <a:t>Acks</a:t>
            </a:r>
            <a:r>
              <a:rPr lang="en-US" dirty="0" smtClean="0"/>
              <a:t> and </a:t>
            </a:r>
            <a:r>
              <a:rPr lang="en-US" dirty="0" err="1" smtClean="0"/>
              <a:t>Nacks</a:t>
            </a:r>
            <a:endParaRPr lang="en-US" dirty="0" smtClean="0"/>
          </a:p>
          <a:p>
            <a:r>
              <a:rPr lang="en-US" dirty="0" smtClean="0"/>
              <a:t>RDT 2.1: RDT 2.0 plus 1-bit sequence number</a:t>
            </a:r>
          </a:p>
          <a:p>
            <a:r>
              <a:rPr lang="en-US" dirty="0" smtClean="0"/>
              <a:t>RDT 2.2: RDT 2.1 with duplicate </a:t>
            </a:r>
            <a:r>
              <a:rPr lang="en-US" dirty="0" err="1" smtClean="0"/>
              <a:t>Acks</a:t>
            </a:r>
            <a:r>
              <a:rPr lang="en-US" dirty="0" smtClean="0"/>
              <a:t> instead of </a:t>
            </a:r>
            <a:r>
              <a:rPr lang="en-US" dirty="0" err="1" smtClean="0"/>
              <a:t>Nacks</a:t>
            </a:r>
            <a:endParaRPr lang="en-US" dirty="0" smtClean="0"/>
          </a:p>
          <a:p>
            <a:pPr lvl="1"/>
            <a:r>
              <a:rPr lang="en-US" dirty="0"/>
              <a:t>Stop and wait</a:t>
            </a:r>
          </a:p>
          <a:p>
            <a:pPr lvl="1"/>
            <a:r>
              <a:rPr lang="en-US" dirty="0" err="1" smtClean="0"/>
              <a:t>Acks</a:t>
            </a:r>
            <a:r>
              <a:rPr lang="en-US" dirty="0" smtClean="0"/>
              <a:t> but no need for </a:t>
            </a:r>
            <a:r>
              <a:rPr lang="en-US" dirty="0" err="1" smtClean="0"/>
              <a:t>Nacks</a:t>
            </a:r>
            <a:endParaRPr lang="en-US" dirty="0" smtClean="0"/>
          </a:p>
          <a:p>
            <a:r>
              <a:rPr lang="en-US" dirty="0" smtClean="0"/>
              <a:t>RDT 3.0: RDT over channel with bit errors and </a:t>
            </a:r>
            <a:r>
              <a:rPr lang="en-US" dirty="0" err="1" smtClean="0"/>
              <a:t>pkt</a:t>
            </a:r>
            <a:r>
              <a:rPr lang="en-US" dirty="0" smtClean="0"/>
              <a:t> loss</a:t>
            </a:r>
          </a:p>
          <a:p>
            <a:pPr lvl="1"/>
            <a:r>
              <a:rPr lang="en-US" dirty="0" smtClean="0"/>
              <a:t>Stop and wait. Also called alternating-bit protocol</a:t>
            </a:r>
          </a:p>
          <a:p>
            <a:pPr lvl="1"/>
            <a:r>
              <a:rPr lang="en-US" dirty="0" smtClean="0"/>
              <a:t>RDT 2.2 plus timeouts</a:t>
            </a:r>
          </a:p>
          <a:p>
            <a:pPr lvl="2"/>
            <a:r>
              <a:rPr lang="en-US" dirty="0" smtClean="0"/>
              <a:t>Sender can ignore duplicate </a:t>
            </a:r>
            <a:r>
              <a:rPr lang="en-US" dirty="0" err="1" smtClean="0"/>
              <a:t>Acks</a:t>
            </a:r>
            <a:r>
              <a:rPr lang="en-US" dirty="0" smtClean="0"/>
              <a:t> and wait for timeout</a:t>
            </a:r>
          </a:p>
          <a:p>
            <a:r>
              <a:rPr lang="en-US" dirty="0" smtClean="0"/>
              <a:t>And beyond…</a:t>
            </a:r>
          </a:p>
          <a:p>
            <a:pPr lvl="1"/>
            <a:r>
              <a:rPr lang="en-US" dirty="0" smtClean="0"/>
              <a:t>Pipelined RDT protocols (next time)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 – RDT 2.x (2.0 &amp; 2.1)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2"/>
            <a:ext cx="10044112" cy="5786437"/>
          </a:xfrm>
        </p:spPr>
        <p:txBody>
          <a:bodyPr/>
          <a:lstStyle/>
          <a:p>
            <a:r>
              <a:rPr lang="en-US" dirty="0" smtClean="0"/>
              <a:t>Assume channel may corrupt but never lose packets</a:t>
            </a:r>
          </a:p>
          <a:p>
            <a:pPr lvl="1"/>
            <a:r>
              <a:rPr lang="en-US" dirty="0" smtClean="0"/>
              <a:t>receiver can always detect if packet has been corrupted</a:t>
            </a:r>
          </a:p>
          <a:p>
            <a:r>
              <a:rPr lang="en-US" dirty="0" smtClean="0"/>
              <a:t>Simple protocol for such a channel uses </a:t>
            </a:r>
            <a:r>
              <a:rPr lang="en-US" dirty="0" err="1" smtClean="0"/>
              <a:t>acks</a:t>
            </a:r>
            <a:r>
              <a:rPr lang="en-US" dirty="0" smtClean="0"/>
              <a:t> and </a:t>
            </a:r>
            <a:r>
              <a:rPr lang="en-US" dirty="0" err="1" smtClean="0"/>
              <a:t>nacks</a:t>
            </a:r>
            <a:endParaRPr lang="en-US" dirty="0" smtClean="0"/>
          </a:p>
          <a:p>
            <a:pPr lvl="1"/>
            <a:r>
              <a:rPr lang="en-US" dirty="0" smtClean="0"/>
              <a:t>sender transmits one packet at a time and waits for </a:t>
            </a:r>
            <a:r>
              <a:rPr lang="en-US" dirty="0" err="1" smtClean="0"/>
              <a:t>ack</a:t>
            </a:r>
            <a:r>
              <a:rPr lang="en-US" dirty="0" smtClean="0"/>
              <a:t>/</a:t>
            </a:r>
            <a:r>
              <a:rPr lang="en-US" dirty="0" err="1" smtClean="0"/>
              <a:t>nack</a:t>
            </a:r>
            <a:r>
              <a:rPr lang="en-US" dirty="0" smtClean="0"/>
              <a:t> or erroneous packet</a:t>
            </a:r>
          </a:p>
          <a:p>
            <a:pPr lvl="1"/>
            <a:r>
              <a:rPr lang="en-US" dirty="0" smtClean="0"/>
              <a:t>receiver sends </a:t>
            </a:r>
            <a:r>
              <a:rPr lang="en-US" dirty="0" err="1" smtClean="0"/>
              <a:t>ack</a:t>
            </a:r>
            <a:r>
              <a:rPr lang="en-US" dirty="0" smtClean="0"/>
              <a:t> when it receives packet correctly, sends </a:t>
            </a:r>
            <a:r>
              <a:rPr lang="en-US" dirty="0" err="1" smtClean="0"/>
              <a:t>nack</a:t>
            </a:r>
            <a:r>
              <a:rPr lang="en-US" dirty="0" smtClean="0"/>
              <a:t> when it receives a packet with an error</a:t>
            </a:r>
          </a:p>
          <a:p>
            <a:r>
              <a:rPr lang="en-US" dirty="0" smtClean="0"/>
              <a:t>Is this enough?</a:t>
            </a:r>
          </a:p>
          <a:p>
            <a:pPr lvl="1"/>
            <a:r>
              <a:rPr lang="en-US" dirty="0" smtClean="0"/>
              <a:t>packets, </a:t>
            </a:r>
            <a:r>
              <a:rPr lang="en-US" dirty="0" err="1" smtClean="0"/>
              <a:t>acks</a:t>
            </a:r>
            <a:r>
              <a:rPr lang="en-US" dirty="0" smtClean="0"/>
              <a:t> and </a:t>
            </a:r>
            <a:r>
              <a:rPr lang="en-US" dirty="0" err="1" smtClean="0"/>
              <a:t>nacks</a:t>
            </a:r>
            <a:r>
              <a:rPr lang="en-US" dirty="0" smtClean="0"/>
              <a:t> can all get corrupted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2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 – RDT 2.x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2"/>
            <a:ext cx="10044112" cy="5786437"/>
          </a:xfrm>
        </p:spPr>
        <p:txBody>
          <a:bodyPr/>
          <a:lstStyle/>
          <a:p>
            <a:r>
              <a:rPr lang="en-US" dirty="0" smtClean="0"/>
              <a:t>many things can go wrong?</a:t>
            </a:r>
          </a:p>
          <a:p>
            <a:pPr lvl="1"/>
            <a:r>
              <a:rPr lang="en-US" dirty="0" smtClean="0"/>
              <a:t>Corruption of </a:t>
            </a:r>
            <a:r>
              <a:rPr lang="en-US" dirty="0" err="1" smtClean="0"/>
              <a:t>acks</a:t>
            </a:r>
            <a:r>
              <a:rPr lang="en-US" dirty="0" smtClean="0"/>
              <a:t>, </a:t>
            </a:r>
            <a:r>
              <a:rPr lang="en-US" dirty="0" err="1" smtClean="0"/>
              <a:t>nacks</a:t>
            </a:r>
            <a:r>
              <a:rPr lang="en-US" dirty="0" smtClean="0"/>
              <a:t>, or packets means that sender may not be able to tell which packet was received correctly or not</a:t>
            </a:r>
          </a:p>
          <a:p>
            <a:pPr lvl="2"/>
            <a:r>
              <a:rPr lang="en-US" dirty="0" smtClean="0"/>
              <a:t>if sender retransmits the packet, the receiver could deliver the same packet to the application twice.  If it transmits a new one, the receiver can fail to deliver a packet to the application.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344487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solution is to add a 1 bit sequence number</a:t>
            </a:r>
          </a:p>
          <a:p>
            <a:pPr lvl="1"/>
            <a:r>
              <a:rPr lang="en-US" dirty="0" smtClean="0"/>
              <a:t>in this case, it is sufficient to use positive </a:t>
            </a:r>
            <a:r>
              <a:rPr lang="en-US" dirty="0" err="1" smtClean="0"/>
              <a:t>acks</a:t>
            </a:r>
            <a:r>
              <a:rPr lang="en-US" dirty="0" smtClean="0"/>
              <a:t>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77503-7BDB-B54F-9367-5E17C192C244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1193800" y="4508500"/>
            <a:ext cx="7010400" cy="2006600"/>
            <a:chOff x="1193800" y="3975100"/>
            <a:chExt cx="7010400" cy="2006600"/>
          </a:xfrm>
        </p:grpSpPr>
        <p:sp>
          <p:nvSpPr>
            <p:cNvPr id="49" name="Line 5"/>
            <p:cNvSpPr>
              <a:spLocks noChangeShapeType="1"/>
            </p:cNvSpPr>
            <p:nvPr/>
          </p:nvSpPr>
          <p:spPr bwMode="auto">
            <a:xfrm flipV="1">
              <a:off x="1193800" y="4381500"/>
              <a:ext cx="693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Line 6"/>
            <p:cNvSpPr>
              <a:spLocks noChangeShapeType="1"/>
            </p:cNvSpPr>
            <p:nvPr/>
          </p:nvSpPr>
          <p:spPr bwMode="auto">
            <a:xfrm flipV="1">
              <a:off x="1193800" y="5524500"/>
              <a:ext cx="701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Rectangle 7"/>
            <p:cNvSpPr>
              <a:spLocks noChangeArrowheads="1"/>
            </p:cNvSpPr>
            <p:nvPr/>
          </p:nvSpPr>
          <p:spPr bwMode="auto">
            <a:xfrm>
              <a:off x="1498600" y="39751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2743200" y="39751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20320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4" name="Line 11"/>
            <p:cNvSpPr>
              <a:spLocks noChangeShapeType="1"/>
            </p:cNvSpPr>
            <p:nvPr/>
          </p:nvSpPr>
          <p:spPr bwMode="auto">
            <a:xfrm>
              <a:off x="32893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 flipV="1">
              <a:off x="2501900" y="4381500"/>
              <a:ext cx="228600" cy="1143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Rectangle 13"/>
            <p:cNvSpPr>
              <a:spLocks noChangeArrowheads="1"/>
            </p:cNvSpPr>
            <p:nvPr/>
          </p:nvSpPr>
          <p:spPr bwMode="auto">
            <a:xfrm>
              <a:off x="4597400" y="39751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 flipV="1">
              <a:off x="43561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15"/>
            <p:cNvSpPr>
              <a:spLocks noChangeShapeType="1"/>
            </p:cNvSpPr>
            <p:nvPr/>
          </p:nvSpPr>
          <p:spPr bwMode="auto">
            <a:xfrm>
              <a:off x="5130800" y="4381500"/>
              <a:ext cx="228600" cy="11430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Rectangle 16"/>
            <p:cNvSpPr>
              <a:spLocks noChangeArrowheads="1"/>
            </p:cNvSpPr>
            <p:nvPr/>
          </p:nvSpPr>
          <p:spPr bwMode="auto">
            <a:xfrm>
              <a:off x="5867400" y="39751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1</a:t>
              </a:r>
              <a:endParaRPr lang="en-US" altLang="en-US" sz="2000" dirty="0"/>
            </a:p>
          </p:txBody>
        </p:sp>
        <p:sp>
          <p:nvSpPr>
            <p:cNvPr id="60" name="Text Box 17"/>
            <p:cNvSpPr txBox="1">
              <a:spLocks noChangeArrowheads="1"/>
            </p:cNvSpPr>
            <p:nvPr/>
          </p:nvSpPr>
          <p:spPr bwMode="auto">
            <a:xfrm rot="16857110">
              <a:off x="2145428" y="4973430"/>
              <a:ext cx="6399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>
                  <a:solidFill>
                    <a:srgbClr val="FF0000"/>
                  </a:solidFill>
                </a:rPr>
                <a:t>ACK</a:t>
              </a:r>
              <a:endParaRPr lang="en-US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 Box 18"/>
            <p:cNvSpPr txBox="1">
              <a:spLocks noChangeArrowheads="1"/>
            </p:cNvSpPr>
            <p:nvPr/>
          </p:nvSpPr>
          <p:spPr bwMode="auto">
            <a:xfrm rot="16904791">
              <a:off x="5198956" y="4836905"/>
              <a:ext cx="80983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>
                  <a:solidFill>
                    <a:srgbClr val="FF0000"/>
                  </a:solidFill>
                </a:rPr>
                <a:t>NACK</a:t>
              </a:r>
              <a:endParaRPr lang="en-US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 Box 19"/>
            <p:cNvSpPr txBox="1">
              <a:spLocks noChangeArrowheads="1"/>
            </p:cNvSpPr>
            <p:nvPr/>
          </p:nvSpPr>
          <p:spPr bwMode="auto">
            <a:xfrm rot="16857110">
              <a:off x="4032965" y="4822617"/>
              <a:ext cx="6399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</a:t>
              </a:r>
              <a:endParaRPr lang="en-US" altLang="en-US" sz="1600" dirty="0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flipV="1">
              <a:off x="5613400" y="4381500"/>
              <a:ext cx="228600" cy="1143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4" name="Rectangle 21"/>
            <p:cNvSpPr>
              <a:spLocks noChangeArrowheads="1"/>
            </p:cNvSpPr>
            <p:nvPr/>
          </p:nvSpPr>
          <p:spPr bwMode="auto">
            <a:xfrm>
              <a:off x="6959600" y="3975100"/>
              <a:ext cx="533400" cy="406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2000" dirty="0" smtClean="0"/>
                <a:t>0</a:t>
              </a:r>
              <a:endParaRPr lang="en-US" altLang="en-US" sz="2000" dirty="0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>
              <a:off x="74930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 flipV="1">
              <a:off x="67310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Text Box 24"/>
            <p:cNvSpPr txBox="1">
              <a:spLocks noChangeArrowheads="1"/>
            </p:cNvSpPr>
            <p:nvPr/>
          </p:nvSpPr>
          <p:spPr bwMode="auto">
            <a:xfrm rot="16857110">
              <a:off x="6425328" y="4744830"/>
              <a:ext cx="6399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buSzPct val="50000"/>
                <a:buFont typeface="Monotype Sorts" pitchFamily="2" charset="2"/>
                <a:buNone/>
              </a:pPr>
              <a:r>
                <a:rPr lang="en-US" altLang="en-US" sz="1600" dirty="0" smtClean="0"/>
                <a:t>ACK</a:t>
              </a:r>
              <a:endParaRPr lang="en-US" altLang="en-US" sz="1600" dirty="0"/>
            </a:p>
          </p:txBody>
        </p:sp>
        <p:sp>
          <p:nvSpPr>
            <p:cNvPr id="68" name="Line 26"/>
            <p:cNvSpPr>
              <a:spLocks noChangeShapeType="1"/>
            </p:cNvSpPr>
            <p:nvPr/>
          </p:nvSpPr>
          <p:spPr bwMode="auto">
            <a:xfrm>
              <a:off x="6400800" y="4381500"/>
              <a:ext cx="228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438400" y="462742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03800" y="464012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>
              <a:off x="2260600" y="55245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1879600" y="5612368"/>
              <a:ext cx="35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>
              <a:off x="6616700" y="55245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6235700" y="5612368"/>
              <a:ext cx="35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7734300" y="55245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7353300" y="5612368"/>
              <a:ext cx="35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3517900" y="55245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3136900" y="5612368"/>
              <a:ext cx="35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26373" y="40132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?</a:t>
              </a:r>
              <a:endParaRPr lang="en-US" b="1" dirty="0"/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3873500" y="3987800"/>
              <a:ext cx="0" cy="19431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5588000" y="439882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650573" y="40132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?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237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Diagrams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689143" y="7486402"/>
            <a:ext cx="309981" cy="215444"/>
          </a:xfrm>
        </p:spPr>
        <p:txBody>
          <a:bodyPr/>
          <a:lstStyle/>
          <a:p>
            <a:fld id="{CAA77503-7BDB-B54F-9367-5E17C192C244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574846" y="2094661"/>
            <a:ext cx="2843934" cy="5148337"/>
            <a:chOff x="543780" y="2042003"/>
            <a:chExt cx="2843934" cy="5148337"/>
          </a:xfrm>
        </p:grpSpPr>
        <p:grpSp>
          <p:nvGrpSpPr>
            <p:cNvPr id="73" name="Group 72"/>
            <p:cNvGrpSpPr/>
            <p:nvPr/>
          </p:nvGrpSpPr>
          <p:grpSpPr>
            <a:xfrm>
              <a:off x="543780" y="2042003"/>
              <a:ext cx="2078349" cy="5148337"/>
              <a:chOff x="561178" y="2042003"/>
              <a:chExt cx="2078349" cy="5148337"/>
            </a:xfrm>
          </p:grpSpPr>
          <p:cxnSp>
            <p:nvCxnSpPr>
              <p:cNvPr id="9" name="Straight Arrow Connector 8"/>
              <p:cNvCxnSpPr/>
              <p:nvPr/>
            </p:nvCxnSpPr>
            <p:spPr bwMode="auto">
              <a:xfrm rot="5400000">
                <a:off x="-1843027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0" name="Straight Arrow Connector 9"/>
              <p:cNvCxnSpPr/>
              <p:nvPr/>
            </p:nvCxnSpPr>
            <p:spPr bwMode="auto">
              <a:xfrm rot="5400000">
                <a:off x="214173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69644" y="27620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1118936" y="25299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 flipH="1">
                <a:off x="561178" y="31218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1473033" y="2949076"/>
                <a:ext cx="3526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 bwMode="auto">
              <a:xfrm>
                <a:off x="573877" y="35833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1123169" y="33512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 bwMode="auto">
              <a:xfrm flipH="1">
                <a:off x="565411" y="39431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477266" y="3770343"/>
                <a:ext cx="3526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 bwMode="auto">
              <a:xfrm>
                <a:off x="582344" y="44892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1131636" y="42571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 bwMode="auto">
              <a:xfrm flipH="1">
                <a:off x="573878" y="48490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1420811" y="4676276"/>
                <a:ext cx="4825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nack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586577" y="53105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135869" y="50784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</a:t>
                </a:r>
                <a:r>
                  <a:rPr lang="en-US" sz="1600" dirty="0" smtClean="0">
                    <a:latin typeface="+mn-lt"/>
                  </a:rPr>
                  <a:t>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 flipH="1">
                <a:off x="578111" y="56703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1489966" y="5497543"/>
                <a:ext cx="3526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05612" y="2042003"/>
                <a:ext cx="16367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+mn-lt"/>
                  </a:rPr>
                  <a:t>normal case</a:t>
                </a:r>
                <a:endParaRPr lang="en-US" sz="2000" i="1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597617" y="5968357"/>
                <a:ext cx="111960" cy="110799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endParaRPr lang="en-US" sz="2400" dirty="0">
                  <a:latin typeface="+mn-lt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094398" y="4508361"/>
                <a:ext cx="1218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+mn-lt"/>
                  </a:rPr>
                  <a:t>x</a:t>
                </a:r>
                <a:endParaRPr lang="en-US" sz="1600" dirty="0">
                  <a:solidFill>
                    <a:srgbClr val="FF0000"/>
                  </a:solidFill>
                  <a:latin typeface="+mn-lt"/>
                </a:endParaRPr>
              </a:p>
            </p:txBody>
          </p:sp>
        </p:grpSp>
        <p:sp>
          <p:nvSpPr>
            <p:cNvPr id="74" name="Freeform 73"/>
            <p:cNvSpPr/>
            <p:nvPr/>
          </p:nvSpPr>
          <p:spPr bwMode="auto">
            <a:xfrm>
              <a:off x="26046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95617" y="2568081"/>
              <a:ext cx="692097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2610986" y="36703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7" name="Freeform 76"/>
            <p:cNvSpPr/>
            <p:nvPr/>
          </p:nvSpPr>
          <p:spPr bwMode="auto">
            <a:xfrm>
              <a:off x="2623686" y="45720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2610986" y="5368796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849833" y="4300964"/>
            <a:ext cx="1708000" cy="49244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SENDER</a:t>
            </a:r>
            <a:endParaRPr lang="en-US" sz="3200" dirty="0"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39342" y="4148564"/>
            <a:ext cx="2090316" cy="49244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RECEIVER</a:t>
            </a:r>
            <a:endParaRPr lang="en-US" sz="3200" dirty="0"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2534" y="1854783"/>
            <a:ext cx="2582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packet being sent from sender to receiver</a:t>
            </a:r>
            <a:endParaRPr lang="en-US" i="1" dirty="0"/>
          </a:p>
        </p:txBody>
      </p:sp>
      <p:cxnSp>
        <p:nvCxnSpPr>
          <p:cNvPr id="92" name="Straight Arrow Connector 91"/>
          <p:cNvCxnSpPr/>
          <p:nvPr/>
        </p:nvCxnSpPr>
        <p:spPr bwMode="auto">
          <a:xfrm>
            <a:off x="2937608" y="2194883"/>
            <a:ext cx="1109459" cy="616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6333067" y="1354667"/>
            <a:ext cx="1464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Packet ID</a:t>
            </a:r>
            <a:endParaRPr lang="en-US" i="1" dirty="0"/>
          </a:p>
        </p:txBody>
      </p:sp>
      <p:cxnSp>
        <p:nvCxnSpPr>
          <p:cNvPr id="94" name="Straight Arrow Connector 93"/>
          <p:cNvCxnSpPr>
            <a:endCxn id="13" idx="3"/>
          </p:cNvCxnSpPr>
          <p:nvPr/>
        </p:nvCxnSpPr>
        <p:spPr bwMode="auto">
          <a:xfrm flipH="1">
            <a:off x="5015658" y="1727200"/>
            <a:ext cx="1808475" cy="9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6231467" y="1811867"/>
            <a:ext cx="1464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Ack</a:t>
            </a:r>
            <a:r>
              <a:rPr lang="en-US" i="1" dirty="0" smtClean="0"/>
              <a:t> ID</a:t>
            </a:r>
            <a:endParaRPr lang="en-US" i="1" dirty="0"/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4914058" y="2184400"/>
            <a:ext cx="1808475" cy="9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237068" y="2803050"/>
            <a:ext cx="2582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An acknowledgement being sent from receiver to sender</a:t>
            </a:r>
            <a:endParaRPr lang="en-US" i="1" dirty="0"/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2760133" y="3031067"/>
            <a:ext cx="1270001" cy="2709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7366000" y="2895601"/>
            <a:ext cx="250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packet being delivered to upper layer in receiver</a:t>
            </a:r>
            <a:endParaRPr lang="en-US" i="1" dirty="0"/>
          </a:p>
        </p:txBody>
      </p:sp>
      <p:cxnSp>
        <p:nvCxnSpPr>
          <p:cNvPr id="100" name="Straight Arrow Connector 99"/>
          <p:cNvCxnSpPr>
            <a:endCxn id="74" idx="1"/>
          </p:cNvCxnSpPr>
          <p:nvPr/>
        </p:nvCxnSpPr>
        <p:spPr bwMode="auto">
          <a:xfrm flipH="1" flipV="1">
            <a:off x="5838902" y="3075258"/>
            <a:ext cx="1696431" cy="175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626534" y="6816250"/>
            <a:ext cx="258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Passage of time</a:t>
            </a:r>
            <a:endParaRPr lang="en-US" i="1" dirty="0"/>
          </a:p>
        </p:txBody>
      </p:sp>
      <p:cxnSp>
        <p:nvCxnSpPr>
          <p:cNvPr id="104" name="Straight Arrow Connector 103"/>
          <p:cNvCxnSpPr>
            <a:stCxn id="103" idx="3"/>
          </p:cNvCxnSpPr>
          <p:nvPr/>
        </p:nvCxnSpPr>
        <p:spPr bwMode="auto">
          <a:xfrm flipV="1">
            <a:off x="3208542" y="6722534"/>
            <a:ext cx="347458" cy="2783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>
            <a:stCxn id="103" idx="3"/>
          </p:cNvCxnSpPr>
          <p:nvPr/>
        </p:nvCxnSpPr>
        <p:spPr bwMode="auto">
          <a:xfrm flipV="1">
            <a:off x="3208542" y="6841068"/>
            <a:ext cx="2447191" cy="159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4938" y="644525"/>
            <a:ext cx="9789898" cy="949325"/>
          </a:xfrm>
        </p:spPr>
        <p:txBody>
          <a:bodyPr/>
          <a:lstStyle/>
          <a:p>
            <a:r>
              <a:rPr lang="en-US" dirty="0" smtClean="0"/>
              <a:t>RDT 2.2 </a:t>
            </a:r>
            <a:r>
              <a:rPr lang="en-US" dirty="0" smtClean="0"/>
              <a:t>Behavior – Eliminating </a:t>
            </a:r>
            <a:r>
              <a:rPr lang="en-US" dirty="0" err="1" smtClean="0"/>
              <a:t>Nack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689143" y="7486402"/>
            <a:ext cx="309981" cy="215444"/>
          </a:xfrm>
        </p:spPr>
        <p:txBody>
          <a:bodyPr/>
          <a:lstStyle/>
          <a:p>
            <a:fld id="{CAA77503-7BDB-B54F-9367-5E17C192C244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543780" y="2111595"/>
            <a:ext cx="2843934" cy="5148337"/>
            <a:chOff x="543780" y="2042003"/>
            <a:chExt cx="2843934" cy="5148337"/>
          </a:xfrm>
        </p:grpSpPr>
        <p:grpSp>
          <p:nvGrpSpPr>
            <p:cNvPr id="73" name="Group 72"/>
            <p:cNvGrpSpPr/>
            <p:nvPr/>
          </p:nvGrpSpPr>
          <p:grpSpPr>
            <a:xfrm>
              <a:off x="543780" y="2042003"/>
              <a:ext cx="2078349" cy="5148337"/>
              <a:chOff x="561178" y="2042003"/>
              <a:chExt cx="2078349" cy="5148337"/>
            </a:xfrm>
          </p:grpSpPr>
          <p:cxnSp>
            <p:nvCxnSpPr>
              <p:cNvPr id="9" name="Straight Arrow Connector 8"/>
              <p:cNvCxnSpPr/>
              <p:nvPr/>
            </p:nvCxnSpPr>
            <p:spPr bwMode="auto">
              <a:xfrm rot="5400000">
                <a:off x="-1843027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0" name="Straight Arrow Connector 9"/>
              <p:cNvCxnSpPr/>
              <p:nvPr/>
            </p:nvCxnSpPr>
            <p:spPr bwMode="auto">
              <a:xfrm rot="5400000">
                <a:off x="214173" y="4776875"/>
                <a:ext cx="4825343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69644" y="27620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1118936" y="25299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 flipH="1">
                <a:off x="561178" y="31218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1372295" y="29490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 bwMode="auto">
              <a:xfrm>
                <a:off x="573877" y="35833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1123169" y="33512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 bwMode="auto">
              <a:xfrm flipH="1">
                <a:off x="565411" y="39431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376528" y="37703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 bwMode="auto">
              <a:xfrm>
                <a:off x="582344" y="4489262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1131636" y="4257181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 bwMode="auto">
              <a:xfrm flipH="1">
                <a:off x="573878" y="4849091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1384994" y="4676276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0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586577" y="5310529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135869" y="5078448"/>
                <a:ext cx="883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packet 1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 flipH="1">
                <a:off x="578111" y="5670358"/>
                <a:ext cx="2052950" cy="19047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1389228" y="5497543"/>
                <a:ext cx="5541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err="1" smtClean="0">
                    <a:latin typeface="+mn-lt"/>
                  </a:rPr>
                  <a:t>ack</a:t>
                </a:r>
                <a:r>
                  <a:rPr lang="en-US" sz="1600" dirty="0" smtClean="0">
                    <a:latin typeface="+mn-lt"/>
                  </a:rPr>
                  <a:t> 1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05612" y="2042003"/>
                <a:ext cx="16367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000" i="1" dirty="0" smtClean="0">
                    <a:latin typeface="+mn-lt"/>
                  </a:rPr>
                  <a:t>normal case</a:t>
                </a:r>
                <a:endParaRPr lang="en-US" sz="2000" i="1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597617" y="5968357"/>
                <a:ext cx="111960" cy="110799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br>
                  <a:rPr lang="en-US" sz="2400" dirty="0" smtClean="0">
                    <a:latin typeface="+mn-lt"/>
                  </a:rPr>
                </a:br>
                <a:r>
                  <a:rPr lang="en-US" sz="2400" dirty="0" smtClean="0">
                    <a:latin typeface="+mn-lt"/>
                  </a:rPr>
                  <a:t>.</a:t>
                </a:r>
                <a:endParaRPr lang="en-US" sz="2400" dirty="0">
                  <a:latin typeface="+mn-lt"/>
                </a:endParaRPr>
              </a:p>
            </p:txBody>
          </p:sp>
        </p:grpSp>
        <p:sp>
          <p:nvSpPr>
            <p:cNvPr id="74" name="Freeform 73"/>
            <p:cNvSpPr/>
            <p:nvPr/>
          </p:nvSpPr>
          <p:spPr bwMode="auto">
            <a:xfrm>
              <a:off x="26046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95617" y="2568081"/>
              <a:ext cx="692097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deliver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2610986" y="36703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7" name="Freeform 76"/>
            <p:cNvSpPr/>
            <p:nvPr/>
          </p:nvSpPr>
          <p:spPr bwMode="auto">
            <a:xfrm>
              <a:off x="2623686" y="45720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2610986" y="5368796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082746" y="1843409"/>
            <a:ext cx="2269784" cy="5403825"/>
            <a:chOff x="4030552" y="1773817"/>
            <a:chExt cx="2269784" cy="5403825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 rot="5400000">
              <a:off x="16263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rot="5400000">
              <a:off x="3683547" y="4764177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4039018" y="27493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4588310" y="25172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4030552" y="31091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4841669" y="29363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>
              <a:off x="4043251" y="35706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592543" y="33385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H="1">
              <a:off x="4034785" y="39304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4845902" y="37576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4051718" y="447656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4601010" y="4244483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flipH="1">
              <a:off x="4043252" y="4836393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854369" y="466357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4055951" y="529783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4605243" y="5065750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H="1">
              <a:off x="4047485" y="5657660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858602" y="5484845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35852" y="1773817"/>
              <a:ext cx="1314981" cy="61555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</a:t>
              </a:r>
              <a:br>
                <a:rPr lang="en-US" sz="2000" i="1" dirty="0" smtClean="0">
                  <a:latin typeface="+mn-lt"/>
                </a:rPr>
              </a:br>
              <a:r>
                <a:rPr lang="en-US" sz="2000" i="1" dirty="0" smtClean="0">
                  <a:latin typeface="+mn-lt"/>
                </a:rPr>
                <a:t>packet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23902" y="3553305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03489" y="5955657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79" name="Freeform 78"/>
            <p:cNvSpPr/>
            <p:nvPr/>
          </p:nvSpPr>
          <p:spPr bwMode="auto">
            <a:xfrm>
              <a:off x="6097136" y="28194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0" name="Freeform 79"/>
            <p:cNvSpPr/>
            <p:nvPr/>
          </p:nvSpPr>
          <p:spPr bwMode="auto">
            <a:xfrm>
              <a:off x="6097136" y="45466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6097136" y="53784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7401639" y="1839230"/>
            <a:ext cx="2290991" cy="5403825"/>
            <a:chOff x="7349445" y="1769638"/>
            <a:chExt cx="2290991" cy="5403825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 rot="5400000">
              <a:off x="49452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rot="5400000">
              <a:off x="7002440" y="4759998"/>
              <a:ext cx="4825343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7357911" y="27451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7907203" y="25131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H="1">
              <a:off x="7349445" y="31050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8160562" y="29321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7362144" y="35664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7911436" y="33343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flipH="1">
              <a:off x="7353678" y="39262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8129999" y="3736068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>
              <a:off x="7370611" y="4472385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7919903" y="4240304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 bwMode="auto">
            <a:xfrm flipH="1">
              <a:off x="7362145" y="4832214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8173262" y="4659399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1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>
              <a:off x="7374844" y="5293652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7924136" y="5061571"/>
              <a:ext cx="883054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packet 0</a:t>
              </a:r>
              <a:endParaRPr lang="en-US" sz="1600" dirty="0">
                <a:latin typeface="+mn-lt"/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 bwMode="auto">
            <a:xfrm flipH="1">
              <a:off x="7366378" y="5653481"/>
              <a:ext cx="2052950" cy="1904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9" name="TextBox 68"/>
            <p:cNvSpPr txBox="1"/>
            <p:nvPr/>
          </p:nvSpPr>
          <p:spPr>
            <a:xfrm>
              <a:off x="8177495" y="5480666"/>
              <a:ext cx="554138" cy="24622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600" dirty="0" err="1" smtClean="0">
                  <a:latin typeface="+mn-lt"/>
                </a:rPr>
                <a:t>ack</a:t>
              </a:r>
              <a:r>
                <a:rPr lang="en-US" sz="1600" dirty="0" smtClean="0">
                  <a:latin typeface="+mn-lt"/>
                </a:rPr>
                <a:t> 0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754745" y="1769638"/>
              <a:ext cx="1314981" cy="61555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corrupted</a:t>
              </a:r>
              <a:br>
                <a:rPr lang="en-US" sz="2000" i="1" dirty="0" smtClean="0">
                  <a:latin typeface="+mn-lt"/>
                </a:rPr>
              </a:br>
              <a:r>
                <a:rPr lang="en-US" sz="2000" i="1" dirty="0" err="1" smtClean="0">
                  <a:latin typeface="+mn-lt"/>
                </a:rPr>
                <a:t>ack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659731" y="3914484"/>
              <a:ext cx="256481" cy="307777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✕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322382" y="5951478"/>
              <a:ext cx="111960" cy="110799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br>
                <a:rPr lang="en-US" sz="2400" dirty="0" smtClean="0">
                  <a:latin typeface="+mn-lt"/>
                </a:rPr>
              </a:br>
              <a:r>
                <a:rPr lang="en-US" sz="2400" dirty="0" smtClean="0">
                  <a:latin typeface="+mn-lt"/>
                </a:rPr>
                <a:t>.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9437236" y="28067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9437236" y="364490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9424536" y="5365750"/>
              <a:ext cx="203200" cy="203200"/>
            </a:xfrm>
            <a:custGeom>
              <a:avLst/>
              <a:gdLst>
                <a:gd name="connsiteX0" fmla="*/ 0 w 203200"/>
                <a:gd name="connsiteY0" fmla="*/ 203200 h 203200"/>
                <a:gd name="connsiteX1" fmla="*/ 203200 w 203200"/>
                <a:gd name="connsiteY1" fmla="*/ 203200 h 203200"/>
                <a:gd name="connsiteX2" fmla="*/ 196850 w 203200"/>
                <a:gd name="connsiteY2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203200">
                  <a:moveTo>
                    <a:pt x="0" y="203200"/>
                  </a:moveTo>
                  <a:lnTo>
                    <a:pt x="203200" y="203200"/>
                  </a:lnTo>
                  <a:lnTo>
                    <a:pt x="19685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508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80148955</TotalTime>
  <Pages>9</Pages>
  <Words>2320</Words>
  <Application>Microsoft Office PowerPoint</Application>
  <PresentationFormat>Custom</PresentationFormat>
  <Paragraphs>692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1_Blank Presentation</vt:lpstr>
      <vt:lpstr>Blank Presentation</vt:lpstr>
      <vt:lpstr>3_Blank Presentation</vt:lpstr>
      <vt:lpstr>2_Blank Presentation</vt:lpstr>
      <vt:lpstr>Microsoft Equation 3.0</vt:lpstr>
      <vt:lpstr>9. Principles of Reliable Data Transport – Part 1</vt:lpstr>
      <vt:lpstr>Preliminaries</vt:lpstr>
      <vt:lpstr>Model for Reliable Communication</vt:lpstr>
      <vt:lpstr>Basic Concepts</vt:lpstr>
      <vt:lpstr>Basic Protocols – RDT 1.0 – 3.0</vt:lpstr>
      <vt:lpstr>Basic Protocol – RDT 2.x (2.0 &amp; 2.1)</vt:lpstr>
      <vt:lpstr>Basic Protocol – RDT 2.x</vt:lpstr>
      <vt:lpstr>Protocol Diagrams</vt:lpstr>
      <vt:lpstr>RDT 2.2 Behavior – Eliminating Nack</vt:lpstr>
      <vt:lpstr>RDT 2.2 Receiver Specification</vt:lpstr>
      <vt:lpstr>RDT 2.2 Sender Specification</vt:lpstr>
      <vt:lpstr>A More Realistic Protocol</vt:lpstr>
      <vt:lpstr>RDT 3.0 Behavior</vt:lpstr>
      <vt:lpstr>How Long Should timeout Be?</vt:lpstr>
      <vt:lpstr>RDT 3.0 Receiver Specification</vt:lpstr>
      <vt:lpstr>RDT 3.0 Sender Specification</vt:lpstr>
      <vt:lpstr>RDT 3.0 Performance</vt:lpstr>
      <vt:lpstr>RDT 3.0 Performance</vt:lpstr>
      <vt:lpstr>RDT 3.0 Performance</vt:lpstr>
      <vt:lpstr>Exercise</vt:lpstr>
      <vt:lpstr>Exercise</vt:lpstr>
      <vt:lpstr>Exercise</vt:lpstr>
      <vt:lpstr>Exercise</vt:lpstr>
      <vt:lpstr>Exercise</vt:lpstr>
      <vt:lpstr>Exercise</vt:lpstr>
      <vt:lpstr>Exercise</vt:lpstr>
      <vt:lpstr>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Guerin</dc:creator>
  <cp:lastModifiedBy>Roch Guerin</cp:lastModifiedBy>
  <cp:revision>1023</cp:revision>
  <cp:lastPrinted>2014-09-13T21:47:00Z</cp:lastPrinted>
  <dcterms:created xsi:type="dcterms:W3CDTF">2013-07-16T19:53:31Z</dcterms:created>
  <dcterms:modified xsi:type="dcterms:W3CDTF">2017-09-27T14:25:40Z</dcterms:modified>
</cp:coreProperties>
</file>