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50" r:id="rId2"/>
  </p:sldMasterIdLst>
  <p:notesMasterIdLst>
    <p:notesMasterId r:id="rId33"/>
  </p:notesMasterIdLst>
  <p:handoutMasterIdLst>
    <p:handoutMasterId r:id="rId34"/>
  </p:handoutMasterIdLst>
  <p:sldIdLst>
    <p:sldId id="362" r:id="rId3"/>
    <p:sldId id="479" r:id="rId4"/>
    <p:sldId id="491" r:id="rId5"/>
    <p:sldId id="481" r:id="rId6"/>
    <p:sldId id="483" r:id="rId7"/>
    <p:sldId id="484" r:id="rId8"/>
    <p:sldId id="527" r:id="rId9"/>
    <p:sldId id="546" r:id="rId10"/>
    <p:sldId id="545" r:id="rId11"/>
    <p:sldId id="543" r:id="rId12"/>
    <p:sldId id="528" r:id="rId13"/>
    <p:sldId id="529" r:id="rId14"/>
    <p:sldId id="530" r:id="rId15"/>
    <p:sldId id="480" r:id="rId16"/>
    <p:sldId id="482" r:id="rId17"/>
    <p:sldId id="478" r:id="rId18"/>
    <p:sldId id="485" r:id="rId19"/>
    <p:sldId id="531" r:id="rId20"/>
    <p:sldId id="550" r:id="rId21"/>
    <p:sldId id="532" r:id="rId22"/>
    <p:sldId id="533" r:id="rId23"/>
    <p:sldId id="534" r:id="rId24"/>
    <p:sldId id="549" r:id="rId25"/>
    <p:sldId id="535" r:id="rId26"/>
    <p:sldId id="536" r:id="rId27"/>
    <p:sldId id="537" r:id="rId28"/>
    <p:sldId id="540" r:id="rId29"/>
    <p:sldId id="547" r:id="rId30"/>
    <p:sldId id="542" r:id="rId31"/>
    <p:sldId id="548" r:id="rId32"/>
  </p:sldIdLst>
  <p:sldSz cx="10058400" cy="7772400"/>
  <p:notesSz cx="7315200" cy="9601200"/>
  <p:defaultTextStyle>
    <a:defPPr>
      <a:defRPr lang="en-US"/>
    </a:defPPr>
    <a:lvl1pPr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1pPr>
    <a:lvl2pPr marL="457093"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2pPr>
    <a:lvl3pPr marL="914187"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3pPr>
    <a:lvl4pPr marL="1371279"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4pPr>
    <a:lvl5pPr marL="1828372" algn="r" rtl="0" eaLnBrk="0" fontAlgn="base" hangingPunct="0">
      <a:spcBef>
        <a:spcPct val="0"/>
      </a:spcBef>
      <a:spcAft>
        <a:spcPct val="0"/>
      </a:spcAft>
      <a:defRPr kern="1200">
        <a:solidFill>
          <a:schemeClr val="tx2"/>
        </a:solidFill>
        <a:latin typeface="Book Antiqua" charset="0"/>
        <a:ea typeface="ＭＳ Ｐゴシック" charset="-128"/>
        <a:cs typeface="ＭＳ Ｐゴシック" charset="-128"/>
      </a:defRPr>
    </a:lvl5pPr>
    <a:lvl6pPr marL="2285465" algn="l" defTabSz="457093" rtl="0" eaLnBrk="1" latinLnBrk="0" hangingPunct="1">
      <a:defRPr kern="1200">
        <a:solidFill>
          <a:schemeClr val="tx2"/>
        </a:solidFill>
        <a:latin typeface="Book Antiqua" charset="0"/>
        <a:ea typeface="ＭＳ Ｐゴシック" charset="-128"/>
        <a:cs typeface="ＭＳ Ｐゴシック" charset="-128"/>
      </a:defRPr>
    </a:lvl6pPr>
    <a:lvl7pPr marL="2742560" algn="l" defTabSz="457093" rtl="0" eaLnBrk="1" latinLnBrk="0" hangingPunct="1">
      <a:defRPr kern="1200">
        <a:solidFill>
          <a:schemeClr val="tx2"/>
        </a:solidFill>
        <a:latin typeface="Book Antiqua" charset="0"/>
        <a:ea typeface="ＭＳ Ｐゴシック" charset="-128"/>
        <a:cs typeface="ＭＳ Ｐゴシック" charset="-128"/>
      </a:defRPr>
    </a:lvl7pPr>
    <a:lvl8pPr marL="3199651" algn="l" defTabSz="457093" rtl="0" eaLnBrk="1" latinLnBrk="0" hangingPunct="1">
      <a:defRPr kern="1200">
        <a:solidFill>
          <a:schemeClr val="tx2"/>
        </a:solidFill>
        <a:latin typeface="Book Antiqua" charset="0"/>
        <a:ea typeface="ＭＳ Ｐゴシック" charset="-128"/>
        <a:cs typeface="ＭＳ Ｐゴシック" charset="-128"/>
      </a:defRPr>
    </a:lvl8pPr>
    <a:lvl9pPr marL="3656744" algn="l" defTabSz="457093" rtl="0" eaLnBrk="1" latinLnBrk="0" hangingPunct="1">
      <a:defRPr kern="1200">
        <a:solidFill>
          <a:schemeClr val="tx2"/>
        </a:solidFill>
        <a:latin typeface="Book Antiqua"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bg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0000"/>
    <a:srgbClr val="FF3300"/>
    <a:srgbClr val="C5F0FF"/>
    <a:srgbClr val="800000"/>
    <a:srgbClr val="FFFF9B"/>
    <a:srgbClr val="FFFF70"/>
    <a:srgbClr val="FFFF00"/>
    <a:srgbClr val="66FFFF"/>
    <a:srgbClr val="DDFFE6"/>
    <a:srgbClr val="CAFEB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44" autoAdjust="0"/>
  </p:normalViewPr>
  <p:slideViewPr>
    <p:cSldViewPr snapToGrid="0">
      <p:cViewPr varScale="1">
        <p:scale>
          <a:sx n="78" d="100"/>
          <a:sy n="78" d="100"/>
        </p:scale>
        <p:origin x="-96" y="-44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656"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lvl1pPr>
          </a:lstStyle>
          <a:p>
            <a:pPr>
              <a:defRPr/>
            </a:pPr>
            <a:endParaRPr lang="en-US"/>
          </a:p>
        </p:txBody>
      </p:sp>
      <p:sp>
        <p:nvSpPr>
          <p:cNvPr id="3075" name="Rectangle 3"/>
          <p:cNvSpPr>
            <a:spLocks noGrp="1" noChangeArrowheads="1"/>
          </p:cNvSpPr>
          <p:nvPr>
            <p:ph type="dt" sz="quarter"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lvl1pPr>
          </a:lstStyle>
          <a:p>
            <a:pPr>
              <a:defRPr/>
            </a:pPr>
            <a:endParaRPr lang="en-US"/>
          </a:p>
        </p:txBody>
      </p:sp>
      <p:sp>
        <p:nvSpPr>
          <p:cNvPr id="3076" name="Rectangle 4"/>
          <p:cNvSpPr>
            <a:spLocks noGrp="1" noChangeArrowheads="1"/>
          </p:cNvSpPr>
          <p:nvPr>
            <p:ph type="ftr" sz="quarter" idx="2"/>
          </p:nvPr>
        </p:nvSpPr>
        <p:spPr bwMode="auto">
          <a:xfrm>
            <a:off x="-1656"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lvl1pPr>
          </a:lstStyle>
          <a:p>
            <a:pPr>
              <a:defRPr/>
            </a:pPr>
            <a:endParaRPr lang="en-US"/>
          </a:p>
        </p:txBody>
      </p:sp>
      <p:sp>
        <p:nvSpPr>
          <p:cNvPr id="3077" name="Rectangle 5"/>
          <p:cNvSpPr>
            <a:spLocks noGrp="1" noChangeArrowheads="1"/>
          </p:cNvSpPr>
          <p:nvPr>
            <p:ph type="sldNum" sz="quarter" idx="3"/>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lvl1pPr>
          </a:lstStyle>
          <a:p>
            <a:pPr>
              <a:defRPr/>
            </a:pPr>
            <a:fld id="{9FFC03EE-2879-4F41-A72A-15A9C64D4D23}" type="slidenum">
              <a:rPr lang="en-US"/>
              <a:pPr>
                <a:defRPr/>
              </a:pPr>
              <a:t>‹#›</a:t>
            </a:fld>
            <a:endParaRPr lang="en-US"/>
          </a:p>
        </p:txBody>
      </p:sp>
    </p:spTree>
    <p:extLst>
      <p:ext uri="{BB962C8B-B14F-4D97-AF65-F5344CB8AC3E}">
        <p14:creationId xmlns="" xmlns:p14="http://schemas.microsoft.com/office/powerpoint/2010/main" val="2309591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656" y="-1641"/>
            <a:ext cx="3168927"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1" name="Rectangle 3"/>
          <p:cNvSpPr>
            <a:spLocks noGrp="1" noChangeArrowheads="1"/>
          </p:cNvSpPr>
          <p:nvPr>
            <p:ph type="dt" idx="1"/>
          </p:nvPr>
        </p:nvSpPr>
        <p:spPr bwMode="auto">
          <a:xfrm>
            <a:off x="4146275" y="-1641"/>
            <a:ext cx="3168926" cy="480388"/>
          </a:xfrm>
          <a:prstGeom prst="rect">
            <a:avLst/>
          </a:prstGeom>
          <a:noFill/>
          <a:ln w="9525">
            <a:noFill/>
            <a:miter lim="800000"/>
            <a:headEnd/>
            <a:tailEnd/>
          </a:ln>
          <a:effectLst/>
        </p:spPr>
        <p:txBody>
          <a:bodyPr vert="horz" wrap="square" lIns="19771" tIns="0" rIns="19771" bIns="0" numCol="1" anchor="t" anchorCtr="0" compatLnSpc="1">
            <a:prstTxWarp prst="textNoShape">
              <a:avLst/>
            </a:prstTxWarp>
          </a:bodyPr>
          <a:lstStyle>
            <a:lvl1pPr defTabSz="988028">
              <a:defRPr sz="1000" i="1">
                <a:solidFill>
                  <a:schemeClr val="tx1"/>
                </a:solidFill>
                <a:latin typeface="Times New Roman" charset="0"/>
              </a:defRPr>
            </a:lvl1pPr>
          </a:lstStyle>
          <a:p>
            <a:pPr>
              <a:defRPr/>
            </a:pPr>
            <a:endParaRPr lang="en-US"/>
          </a:p>
        </p:txBody>
      </p:sp>
      <p:sp>
        <p:nvSpPr>
          <p:cNvPr id="2052" name="Rectangle 4"/>
          <p:cNvSpPr>
            <a:spLocks noGrp="1" noChangeArrowheads="1"/>
          </p:cNvSpPr>
          <p:nvPr>
            <p:ph type="ftr" sz="quarter" idx="4"/>
          </p:nvPr>
        </p:nvSpPr>
        <p:spPr bwMode="auto">
          <a:xfrm>
            <a:off x="-1656" y="9122453"/>
            <a:ext cx="3168927"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algn="l" defTabSz="988028">
              <a:defRPr sz="1000" i="1">
                <a:solidFill>
                  <a:schemeClr val="tx1"/>
                </a:solidFill>
                <a:latin typeface="Times New Roman" charset="0"/>
              </a:defRPr>
            </a:lvl1pPr>
          </a:lstStyle>
          <a:p>
            <a:pPr>
              <a:defRPr/>
            </a:pPr>
            <a:endParaRPr lang="en-US"/>
          </a:p>
        </p:txBody>
      </p:sp>
      <p:sp>
        <p:nvSpPr>
          <p:cNvPr id="2053" name="Rectangle 5"/>
          <p:cNvSpPr>
            <a:spLocks noGrp="1" noChangeArrowheads="1"/>
          </p:cNvSpPr>
          <p:nvPr>
            <p:ph type="sldNum" sz="quarter" idx="5"/>
          </p:nvPr>
        </p:nvSpPr>
        <p:spPr bwMode="auto">
          <a:xfrm>
            <a:off x="4146275" y="9122453"/>
            <a:ext cx="3168926" cy="480388"/>
          </a:xfrm>
          <a:prstGeom prst="rect">
            <a:avLst/>
          </a:prstGeom>
          <a:noFill/>
          <a:ln w="9525">
            <a:noFill/>
            <a:miter lim="800000"/>
            <a:headEnd/>
            <a:tailEnd/>
          </a:ln>
          <a:effectLst/>
        </p:spPr>
        <p:txBody>
          <a:bodyPr vert="horz" wrap="square" lIns="19771" tIns="0" rIns="19771" bIns="0" numCol="1" anchor="b" anchorCtr="0" compatLnSpc="1">
            <a:prstTxWarp prst="textNoShape">
              <a:avLst/>
            </a:prstTxWarp>
          </a:bodyPr>
          <a:lstStyle>
            <a:lvl1pPr defTabSz="988028">
              <a:defRPr sz="1000" i="1">
                <a:solidFill>
                  <a:schemeClr val="tx1"/>
                </a:solidFill>
                <a:latin typeface="Times New Roman" charset="0"/>
              </a:defRPr>
            </a:lvl1pPr>
          </a:lstStyle>
          <a:p>
            <a:pPr>
              <a:defRPr/>
            </a:pPr>
            <a:fld id="{3FA952C1-0F39-B041-8D51-B7A31F96C81E}" type="slidenum">
              <a:rPr lang="en-US"/>
              <a:pPr>
                <a:defRPr/>
              </a:pPr>
              <a:t>‹#›</a:t>
            </a:fld>
            <a:endParaRPr lang="en-US"/>
          </a:p>
        </p:txBody>
      </p:sp>
      <p:sp>
        <p:nvSpPr>
          <p:cNvPr id="2054" name="Rectangle 6"/>
          <p:cNvSpPr>
            <a:spLocks noGrp="1" noChangeArrowheads="1"/>
          </p:cNvSpPr>
          <p:nvPr>
            <p:ph type="body" sz="quarter" idx="3"/>
          </p:nvPr>
        </p:nvSpPr>
        <p:spPr bwMode="auto">
          <a:xfrm>
            <a:off x="975693" y="4561227"/>
            <a:ext cx="5362160" cy="4318573"/>
          </a:xfrm>
          <a:prstGeom prst="rect">
            <a:avLst/>
          </a:prstGeom>
          <a:noFill/>
          <a:ln w="9525">
            <a:noFill/>
            <a:miter lim="800000"/>
            <a:headEnd/>
            <a:tailEnd/>
          </a:ln>
          <a:effectLst/>
        </p:spPr>
        <p:txBody>
          <a:bodyPr vert="horz" wrap="square" lIns="97202" tIns="49425" rIns="97202" bIns="49425"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7" name="Rectangle 7"/>
          <p:cNvSpPr>
            <a:spLocks noGrp="1" noRot="1" noChangeAspect="1" noChangeArrowheads="1" noTextEdit="1"/>
          </p:cNvSpPr>
          <p:nvPr>
            <p:ph type="sldImg" idx="2"/>
          </p:nvPr>
        </p:nvSpPr>
        <p:spPr bwMode="auto">
          <a:xfrm>
            <a:off x="1325563" y="720725"/>
            <a:ext cx="4660900" cy="3602038"/>
          </a:xfrm>
          <a:prstGeom prst="rect">
            <a:avLst/>
          </a:prstGeom>
          <a:noFill/>
          <a:ln w="12700">
            <a:solidFill>
              <a:schemeClr val="tx1"/>
            </a:solidFill>
            <a:miter lim="800000"/>
            <a:headEnd/>
            <a:tailEnd/>
          </a:ln>
        </p:spPr>
      </p:sp>
    </p:spTree>
    <p:extLst>
      <p:ext uri="{BB962C8B-B14F-4D97-AF65-F5344CB8AC3E}">
        <p14:creationId xmlns="" xmlns:p14="http://schemas.microsoft.com/office/powerpoint/2010/main" val="1963746884"/>
      </p:ext>
    </p:extLst>
  </p:cSld>
  <p:clrMap bg1="lt1" tx1="dk1" bg2="lt2" tx2="dk2" accent1="accent1" accent2="accent2" accent3="accent3" accent4="accent4" accent5="accent5" accent6="accent6" hlink="hlink" folHlink="folHlink"/>
  <p:notesStyle>
    <a:lvl1pPr algn="l" defTabSz="952278"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66616" algn="l" defTabSz="952278"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33232" algn="l" defTabSz="952278"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98262" algn="l" defTabSz="952278"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64877" algn="l" defTabSz="952278"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5465" algn="l" defTabSz="914187" rtl="0" eaLnBrk="1" latinLnBrk="0" hangingPunct="1">
      <a:defRPr sz="1200" kern="1200">
        <a:solidFill>
          <a:schemeClr val="tx1"/>
        </a:solidFill>
        <a:latin typeface="+mn-lt"/>
        <a:ea typeface="+mn-ea"/>
        <a:cs typeface="+mn-cs"/>
      </a:defRPr>
    </a:lvl6pPr>
    <a:lvl7pPr marL="2742560" algn="l" defTabSz="914187" rtl="0" eaLnBrk="1" latinLnBrk="0" hangingPunct="1">
      <a:defRPr sz="1200" kern="1200">
        <a:solidFill>
          <a:schemeClr val="tx1"/>
        </a:solidFill>
        <a:latin typeface="+mn-lt"/>
        <a:ea typeface="+mn-ea"/>
        <a:cs typeface="+mn-cs"/>
      </a:defRPr>
    </a:lvl7pPr>
    <a:lvl8pPr marL="3199651" algn="l" defTabSz="914187" rtl="0" eaLnBrk="1" latinLnBrk="0" hangingPunct="1">
      <a:defRPr sz="1200" kern="1200">
        <a:solidFill>
          <a:schemeClr val="tx1"/>
        </a:solidFill>
        <a:latin typeface="+mn-lt"/>
        <a:ea typeface="+mn-ea"/>
        <a:cs typeface="+mn-cs"/>
      </a:defRPr>
    </a:lvl8pPr>
    <a:lvl9pPr marL="3656744" algn="l" defTabSz="9141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a:xfrm>
            <a:off x="1325563" y="720725"/>
            <a:ext cx="4660900" cy="3602038"/>
          </a:xfrm>
          <a:ln/>
        </p:spPr>
      </p:sp>
      <p:sp>
        <p:nvSpPr>
          <p:cNvPr id="32771" name="Notes Placeholder 2"/>
          <p:cNvSpPr>
            <a:spLocks noGrp="1"/>
          </p:cNvSpPr>
          <p:nvPr>
            <p:ph type="body" idx="1"/>
          </p:nvPr>
        </p:nvSpPr>
        <p:spPr>
          <a:noFill/>
          <a:ln/>
        </p:spPr>
        <p:txBody>
          <a:bodyPr/>
          <a:lstStyle/>
          <a:p>
            <a:endParaRPr lang="en-US"/>
          </a:p>
        </p:txBody>
      </p:sp>
      <p:sp>
        <p:nvSpPr>
          <p:cNvPr id="32772" name="Slide Number Placeholder 3"/>
          <p:cNvSpPr>
            <a:spLocks noGrp="1"/>
          </p:cNvSpPr>
          <p:nvPr>
            <p:ph type="sldNum" sz="quarter" idx="5"/>
          </p:nvPr>
        </p:nvSpPr>
        <p:spPr>
          <a:noFill/>
        </p:spPr>
        <p:txBody>
          <a:bodyPr/>
          <a:lstStyle/>
          <a:p>
            <a:fld id="{EAE66E4A-7140-6A48-9BA4-B7989D740E0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12</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14</a:t>
            </a:fld>
            <a:endParaRPr lang="en-US"/>
          </a:p>
        </p:txBody>
      </p:sp>
    </p:spTree>
    <p:extLst>
      <p:ext uri="{BB962C8B-B14F-4D97-AF65-F5344CB8AC3E}">
        <p14:creationId xmlns="" xmlns:p14="http://schemas.microsoft.com/office/powerpoint/2010/main" val="3322180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defTabSz="965058"/>
            <a:fld id="{13CCEAAD-9560-324A-8140-648DE0F054DC}" type="slidenum">
              <a:rPr lang="en-US">
                <a:solidFill>
                  <a:srgbClr val="000000"/>
                </a:solidFill>
              </a:rPr>
              <a:pPr defTabSz="965058"/>
              <a:t>15</a:t>
            </a:fld>
            <a:endParaRPr lang="en-US" dirty="0">
              <a:solidFill>
                <a:srgbClr val="000000"/>
              </a:solidFill>
            </a:endParaRPr>
          </a:p>
        </p:txBody>
      </p:sp>
      <p:sp>
        <p:nvSpPr>
          <p:cNvPr id="162819" name="Rectangle 2"/>
          <p:cNvSpPr>
            <a:spLocks noGrp="1" noRot="1" noChangeAspect="1" noChangeArrowheads="1" noTextEdit="1"/>
          </p:cNvSpPr>
          <p:nvPr>
            <p:ph type="sldImg"/>
          </p:nvPr>
        </p:nvSpPr>
        <p:spPr>
          <a:xfrm>
            <a:off x="1325563" y="720725"/>
            <a:ext cx="4660900" cy="3602038"/>
          </a:xfrm>
          <a:ln/>
        </p:spPr>
      </p:sp>
      <p:sp>
        <p:nvSpPr>
          <p:cNvPr id="16282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a:latin typeface="Times New Roman" charset="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16</a:t>
            </a:fld>
            <a:endParaRPr lang="en-US"/>
          </a:p>
        </p:txBody>
      </p:sp>
    </p:spTree>
    <p:extLst>
      <p:ext uri="{BB962C8B-B14F-4D97-AF65-F5344CB8AC3E}">
        <p14:creationId xmlns="" xmlns:p14="http://schemas.microsoft.com/office/powerpoint/2010/main" val="2879749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17</a:t>
            </a:fld>
            <a:endParaRPr lang="en-US"/>
          </a:p>
        </p:txBody>
      </p:sp>
    </p:spTree>
    <p:extLst>
      <p:ext uri="{BB962C8B-B14F-4D97-AF65-F5344CB8AC3E}">
        <p14:creationId xmlns="" xmlns:p14="http://schemas.microsoft.com/office/powerpoint/2010/main" val="3190615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a:t>
            </a:fld>
            <a:endParaRPr lang="en-US"/>
          </a:p>
        </p:txBody>
      </p:sp>
    </p:spTree>
    <p:extLst>
      <p:ext uri="{BB962C8B-B14F-4D97-AF65-F5344CB8AC3E}">
        <p14:creationId xmlns="" xmlns:p14="http://schemas.microsoft.com/office/powerpoint/2010/main" val="41151222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27</a:t>
            </a:fld>
            <a:endParaRPr lang="en-US"/>
          </a:p>
        </p:txBody>
      </p:sp>
    </p:spTree>
    <p:extLst>
      <p:ext uri="{BB962C8B-B14F-4D97-AF65-F5344CB8AC3E}">
        <p14:creationId xmlns="" xmlns:p14="http://schemas.microsoft.com/office/powerpoint/2010/main" val="38971356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28</a:t>
            </a:fld>
            <a:endParaRPr lang="en-US"/>
          </a:p>
        </p:txBody>
      </p:sp>
    </p:spTree>
    <p:extLst>
      <p:ext uri="{BB962C8B-B14F-4D97-AF65-F5344CB8AC3E}">
        <p14:creationId xmlns="" xmlns:p14="http://schemas.microsoft.com/office/powerpoint/2010/main" val="38971356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29</a:t>
            </a:fld>
            <a:endParaRPr lang="en-US"/>
          </a:p>
        </p:txBody>
      </p:sp>
    </p:spTree>
    <p:extLst>
      <p:ext uri="{BB962C8B-B14F-4D97-AF65-F5344CB8AC3E}">
        <p14:creationId xmlns="" xmlns:p14="http://schemas.microsoft.com/office/powerpoint/2010/main" val="113857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a:t>
            </a:fld>
            <a:endParaRPr lang="en-US"/>
          </a:p>
        </p:txBody>
      </p:sp>
    </p:spTree>
    <p:extLst>
      <p:ext uri="{BB962C8B-B14F-4D97-AF65-F5344CB8AC3E}">
        <p14:creationId xmlns="" xmlns:p14="http://schemas.microsoft.com/office/powerpoint/2010/main" val="35285712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30</a:t>
            </a:fld>
            <a:endParaRPr lang="en-US"/>
          </a:p>
        </p:txBody>
      </p:sp>
    </p:spTree>
    <p:extLst>
      <p:ext uri="{BB962C8B-B14F-4D97-AF65-F5344CB8AC3E}">
        <p14:creationId xmlns="" xmlns:p14="http://schemas.microsoft.com/office/powerpoint/2010/main" val="1138574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4</a:t>
            </a:fld>
            <a:endParaRPr lang="en-US"/>
          </a:p>
        </p:txBody>
      </p:sp>
    </p:spTree>
    <p:extLst>
      <p:ext uri="{BB962C8B-B14F-4D97-AF65-F5344CB8AC3E}">
        <p14:creationId xmlns="" xmlns:p14="http://schemas.microsoft.com/office/powerpoint/2010/main" val="157690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5</a:t>
            </a:fld>
            <a:endParaRPr lang="en-US"/>
          </a:p>
        </p:txBody>
      </p:sp>
    </p:spTree>
    <p:extLst>
      <p:ext uri="{BB962C8B-B14F-4D97-AF65-F5344CB8AC3E}">
        <p14:creationId xmlns="" xmlns:p14="http://schemas.microsoft.com/office/powerpoint/2010/main" val="2796283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A952C1-0F39-B041-8D51-B7A31F96C81E}" type="slidenum">
              <a:rPr lang="en-US" smtClean="0"/>
              <a:pPr>
                <a:defRPr/>
              </a:pPr>
              <a:t>6</a:t>
            </a:fld>
            <a:endParaRPr lang="en-US"/>
          </a:p>
        </p:txBody>
      </p:sp>
    </p:spTree>
    <p:extLst>
      <p:ext uri="{BB962C8B-B14F-4D97-AF65-F5344CB8AC3E}">
        <p14:creationId xmlns="" xmlns:p14="http://schemas.microsoft.com/office/powerpoint/2010/main" val="1301410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25563" y="720725"/>
            <a:ext cx="4660900" cy="36020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F5EC1C4-BD54-40D3-87E2-4FA72A18265D}" type="slidenum">
              <a:rPr lang="en-US" altLang="zh-CN" smtClean="0"/>
              <a:pPr>
                <a:defRPr/>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5" y="2414590"/>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7" y="4403726"/>
            <a:ext cx="7042151" cy="1987550"/>
          </a:xfrm>
        </p:spPr>
        <p:txBody>
          <a:bodyPr/>
          <a:lstStyle>
            <a:lvl1pPr marL="0" indent="0" algn="ctr">
              <a:buNone/>
              <a:defRPr/>
            </a:lvl1pPr>
            <a:lvl2pPr marL="457093" indent="0" algn="ctr">
              <a:buNone/>
              <a:defRPr/>
            </a:lvl2pPr>
            <a:lvl3pPr marL="914187" indent="0" algn="ctr">
              <a:buNone/>
              <a:defRPr/>
            </a:lvl3pPr>
            <a:lvl4pPr marL="1371279" indent="0" algn="ctr">
              <a:buNone/>
              <a:defRPr/>
            </a:lvl4pPr>
            <a:lvl5pPr marL="1828372" indent="0" algn="ctr">
              <a:buNone/>
              <a:defRPr/>
            </a:lvl5pPr>
            <a:lvl6pPr marL="2285465" indent="0" algn="ctr">
              <a:buNone/>
              <a:defRPr/>
            </a:lvl6pPr>
            <a:lvl7pPr marL="2742560" indent="0" algn="ctr">
              <a:buNone/>
              <a:defRPr/>
            </a:lvl7pPr>
            <a:lvl8pPr marL="3199651" indent="0" algn="ctr">
              <a:buNone/>
              <a:defRPr/>
            </a:lvl8pPr>
            <a:lvl9pPr marL="3656744"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4727" y="644527"/>
            <a:ext cx="2435225" cy="6005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290" y="644527"/>
            <a:ext cx="7158037" cy="6005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2920" y="1813560"/>
            <a:ext cx="4442460" cy="5129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442460" cy="5129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15145" y="7077922"/>
            <a:ext cx="6106636" cy="539750"/>
          </a:xfrm>
          <a:prstGeom prst="rect">
            <a:avLst/>
          </a:prstGeom>
          <a:ln/>
        </p:spPr>
        <p:txBody>
          <a:bodyPr lIns="101882" tIns="50941" rIns="101882" bIns="50941"/>
          <a:lstStyle>
            <a:lvl1pPr>
              <a:defRPr sz="1200">
                <a:solidFill>
                  <a:schemeClr val="bg1">
                    <a:lumMod val="65000"/>
                  </a:schemeClr>
                </a:solidFill>
              </a:defRPr>
            </a:lvl1pPr>
          </a:lstStyle>
          <a:p>
            <a:pPr>
              <a:defRPr/>
            </a:pPr>
            <a:r>
              <a:rPr lang="en-US" smtClean="0"/>
              <a:t>TCOM 500 Introduction to Networks and Protocols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C8BEEAC6-85A8-47A0-9EDB-B43A1B8942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40"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40" y="3294063"/>
            <a:ext cx="8548687" cy="1700212"/>
          </a:xfrm>
        </p:spPr>
        <p:txBody>
          <a:bodyPr anchor="b"/>
          <a:lstStyle>
            <a:lvl1pPr marL="0" indent="0">
              <a:buNone/>
              <a:defRPr sz="2000"/>
            </a:lvl1pPr>
            <a:lvl2pPr marL="457093" indent="0">
              <a:buNone/>
              <a:defRPr sz="1800"/>
            </a:lvl2pPr>
            <a:lvl3pPr marL="914187" indent="0">
              <a:buNone/>
              <a:defRPr sz="1600"/>
            </a:lvl3pPr>
            <a:lvl4pPr marL="1371279" indent="0">
              <a:buNone/>
              <a:defRPr sz="1400"/>
            </a:lvl4pPr>
            <a:lvl5pPr marL="1828372" indent="0">
              <a:buNone/>
              <a:defRPr sz="1400"/>
            </a:lvl5pPr>
            <a:lvl6pPr marL="2285465" indent="0">
              <a:buNone/>
              <a:defRPr sz="1400"/>
            </a:lvl6pPr>
            <a:lvl7pPr marL="2742560" indent="0">
              <a:buNone/>
              <a:defRPr sz="1400"/>
            </a:lvl7pPr>
            <a:lvl8pPr marL="3199651" indent="0">
              <a:buNone/>
              <a:defRPr sz="1400"/>
            </a:lvl8pPr>
            <a:lvl9pPr marL="3656744" indent="0">
              <a:buNone/>
              <a:defRPr sz="1400"/>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290" y="1985965"/>
            <a:ext cx="9807804" cy="52881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626" y="1934594"/>
            <a:ext cx="4619356" cy="5452525"/>
          </a:xfrm>
        </p:spPr>
        <p:txBody>
          <a:bodyPr/>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0643" y="1914045"/>
            <a:ext cx="4625475" cy="5452526"/>
          </a:xfrm>
        </p:spPr>
        <p:txBody>
          <a:bodyPr/>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40"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7"/>
          </a:xfrm>
        </p:spPr>
        <p:txBody>
          <a:bodyPr anchor="b"/>
          <a:lstStyle>
            <a:lvl1pPr marL="0" indent="0">
              <a:buNone/>
              <a:defRPr sz="2500" b="1"/>
            </a:lvl1pPr>
            <a:lvl2pPr marL="457093" indent="0">
              <a:buNone/>
              <a:defRPr sz="2000" b="1"/>
            </a:lvl2pPr>
            <a:lvl3pPr marL="914187" indent="0">
              <a:buNone/>
              <a:defRPr sz="1800" b="1"/>
            </a:lvl3pPr>
            <a:lvl4pPr marL="1371279" indent="0">
              <a:buNone/>
              <a:defRPr sz="1600" b="1"/>
            </a:lvl4pPr>
            <a:lvl5pPr marL="1828372" indent="0">
              <a:buNone/>
              <a:defRPr sz="1600" b="1"/>
            </a:lvl5pPr>
            <a:lvl6pPr marL="2285465" indent="0">
              <a:buNone/>
              <a:defRPr sz="1600" b="1"/>
            </a:lvl6pPr>
            <a:lvl7pPr marL="2742560" indent="0">
              <a:buNone/>
              <a:defRPr sz="1600" b="1"/>
            </a:lvl7pPr>
            <a:lvl8pPr marL="3199651" indent="0">
              <a:buNone/>
              <a:defRPr sz="1600" b="1"/>
            </a:lvl8pPr>
            <a:lvl9pPr marL="365674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4112" y="2465390"/>
            <a:ext cx="4792538" cy="4993648"/>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5" y="1739900"/>
            <a:ext cx="4445000" cy="725487"/>
          </a:xfrm>
        </p:spPr>
        <p:txBody>
          <a:bodyPr anchor="b"/>
          <a:lstStyle>
            <a:lvl1pPr marL="0" indent="0">
              <a:buNone/>
              <a:defRPr sz="2500" b="1"/>
            </a:lvl1pPr>
            <a:lvl2pPr marL="457093" indent="0">
              <a:buNone/>
              <a:defRPr sz="2000" b="1"/>
            </a:lvl2pPr>
            <a:lvl3pPr marL="914187" indent="0">
              <a:buNone/>
              <a:defRPr sz="1800" b="1"/>
            </a:lvl3pPr>
            <a:lvl4pPr marL="1371279" indent="0">
              <a:buNone/>
              <a:defRPr sz="1600" b="1"/>
            </a:lvl4pPr>
            <a:lvl5pPr marL="1828372" indent="0">
              <a:buNone/>
              <a:defRPr sz="1600" b="1"/>
            </a:lvl5pPr>
            <a:lvl6pPr marL="2285465" indent="0">
              <a:buNone/>
              <a:defRPr sz="1600" b="1"/>
            </a:lvl6pPr>
            <a:lvl7pPr marL="2742560" indent="0">
              <a:buNone/>
              <a:defRPr sz="1600" b="1"/>
            </a:lvl7pPr>
            <a:lvl8pPr marL="3199651" indent="0">
              <a:buNone/>
              <a:defRPr sz="1600" b="1"/>
            </a:lvl8pPr>
            <a:lvl9pPr marL="365674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5" y="2465390"/>
            <a:ext cx="4506446" cy="500392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1"/>
          <p:cNvSpPr>
            <a:spLocks noGrp="1"/>
          </p:cNvSpPr>
          <p:nvPr>
            <p:ph type="sldNum" sz="quarter" idx="10"/>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40"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5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40" y="1627189"/>
            <a:ext cx="3308350" cy="5316537"/>
          </a:xfrm>
        </p:spPr>
        <p:txBody>
          <a:bodyPr/>
          <a:lstStyle>
            <a:lvl1pPr marL="0" indent="0">
              <a:buNone/>
              <a:defRPr sz="1400"/>
            </a:lvl1pPr>
            <a:lvl2pPr marL="457093" indent="0">
              <a:buNone/>
              <a:defRPr sz="1200"/>
            </a:lvl2pPr>
            <a:lvl3pPr marL="914187" indent="0">
              <a:buNone/>
              <a:defRPr sz="1000"/>
            </a:lvl3pPr>
            <a:lvl4pPr marL="1371279" indent="0">
              <a:buNone/>
              <a:defRPr sz="900"/>
            </a:lvl4pPr>
            <a:lvl5pPr marL="1828372" indent="0">
              <a:buNone/>
              <a:defRPr sz="900"/>
            </a:lvl5pPr>
            <a:lvl6pPr marL="2285465" indent="0">
              <a:buNone/>
              <a:defRPr sz="900"/>
            </a:lvl6pPr>
            <a:lvl7pPr marL="2742560" indent="0">
              <a:buNone/>
              <a:defRPr sz="900"/>
            </a:lvl7pPr>
            <a:lvl8pPr marL="3199651" indent="0">
              <a:buNone/>
              <a:defRPr sz="900"/>
            </a:lvl8pPr>
            <a:lvl9pPr marL="3656744" indent="0">
              <a:buNone/>
              <a:defRPr sz="900"/>
            </a:lvl9pPr>
          </a:lstStyle>
          <a:p>
            <a:pPr lvl="0"/>
            <a:r>
              <a:rPr lang="en-US" smtClean="0"/>
              <a:t>Click to edit Master text styles</a:t>
            </a:r>
          </a:p>
        </p:txBody>
      </p:sp>
      <p:sp>
        <p:nvSpPr>
          <p:cNvPr id="5"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7" y="5440365"/>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7" y="693738"/>
            <a:ext cx="6035675" cy="4664075"/>
          </a:xfrm>
        </p:spPr>
        <p:txBody>
          <a:bodyPr/>
          <a:lstStyle>
            <a:lvl1pPr marL="0" indent="0">
              <a:buNone/>
              <a:defRPr sz="3200"/>
            </a:lvl1pPr>
            <a:lvl2pPr marL="457093" indent="0">
              <a:buNone/>
              <a:defRPr sz="2800"/>
            </a:lvl2pPr>
            <a:lvl3pPr marL="914187" indent="0">
              <a:buNone/>
              <a:defRPr sz="2500"/>
            </a:lvl3pPr>
            <a:lvl4pPr marL="1371279" indent="0">
              <a:buNone/>
              <a:defRPr sz="2000"/>
            </a:lvl4pPr>
            <a:lvl5pPr marL="1828372" indent="0">
              <a:buNone/>
              <a:defRPr sz="2000"/>
            </a:lvl5pPr>
            <a:lvl6pPr marL="2285465" indent="0">
              <a:buNone/>
              <a:defRPr sz="2000"/>
            </a:lvl6pPr>
            <a:lvl7pPr marL="2742560" indent="0">
              <a:buNone/>
              <a:defRPr sz="2000"/>
            </a:lvl7pPr>
            <a:lvl8pPr marL="3199651" indent="0">
              <a:buNone/>
              <a:defRPr sz="2000"/>
            </a:lvl8pPr>
            <a:lvl9pPr marL="3656744" indent="0">
              <a:buNone/>
              <a:defRPr sz="2000"/>
            </a:lvl9pPr>
          </a:lstStyle>
          <a:p>
            <a:pPr lvl="0"/>
            <a:endParaRPr lang="en-US" noProof="0" smtClean="0"/>
          </a:p>
        </p:txBody>
      </p:sp>
      <p:sp>
        <p:nvSpPr>
          <p:cNvPr id="4" name="Text Placeholder 3"/>
          <p:cNvSpPr>
            <a:spLocks noGrp="1"/>
          </p:cNvSpPr>
          <p:nvPr>
            <p:ph type="body" sz="half" idx="2"/>
          </p:nvPr>
        </p:nvSpPr>
        <p:spPr>
          <a:xfrm>
            <a:off x="1971677" y="6083300"/>
            <a:ext cx="6035675" cy="911225"/>
          </a:xfrm>
        </p:spPr>
        <p:txBody>
          <a:bodyPr/>
          <a:lstStyle>
            <a:lvl1pPr marL="0" indent="0">
              <a:buNone/>
              <a:defRPr sz="1400"/>
            </a:lvl1pPr>
            <a:lvl2pPr marL="457093" indent="0">
              <a:buNone/>
              <a:defRPr sz="1200"/>
            </a:lvl2pPr>
            <a:lvl3pPr marL="914187" indent="0">
              <a:buNone/>
              <a:defRPr sz="1000"/>
            </a:lvl3pPr>
            <a:lvl4pPr marL="1371279" indent="0">
              <a:buNone/>
              <a:defRPr sz="900"/>
            </a:lvl4pPr>
            <a:lvl5pPr marL="1828372" indent="0">
              <a:buNone/>
              <a:defRPr sz="900"/>
            </a:lvl5pPr>
            <a:lvl6pPr marL="2285465" indent="0">
              <a:buNone/>
              <a:defRPr sz="900"/>
            </a:lvl6pPr>
            <a:lvl7pPr marL="2742560" indent="0">
              <a:buNone/>
              <a:defRPr sz="900"/>
            </a:lvl7pPr>
            <a:lvl8pPr marL="3199651" indent="0">
              <a:buNone/>
              <a:defRPr sz="900"/>
            </a:lvl8pPr>
            <a:lvl9pPr marL="3656744" indent="0">
              <a:buNone/>
              <a:defRPr sz="900"/>
            </a:lvl9pPr>
          </a:lstStyle>
          <a:p>
            <a:pPr lvl="0"/>
            <a:r>
              <a:rPr lang="en-US" smtClean="0"/>
              <a:t>Click to edit Master text styles</a:t>
            </a:r>
          </a:p>
        </p:txBody>
      </p:sp>
      <p:sp>
        <p:nvSpPr>
          <p:cNvPr id="5"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PPT_banner"/>
          <p:cNvPicPr>
            <a:picLocks noChangeAspect="1" noChangeArrowheads="1"/>
          </p:cNvPicPr>
          <p:nvPr userDrawn="1"/>
        </p:nvPicPr>
        <p:blipFill>
          <a:blip r:embed="rId4" cstate="print"/>
          <a:srcRect/>
          <a:stretch>
            <a:fillRect/>
          </a:stretch>
        </p:blipFill>
        <p:spPr bwMode="auto">
          <a:xfrm>
            <a:off x="0" y="0"/>
            <a:ext cx="10059988" cy="706438"/>
          </a:xfrm>
          <a:prstGeom prst="rect">
            <a:avLst/>
          </a:prstGeom>
          <a:noFill/>
          <a:ln w="9525">
            <a:noFill/>
            <a:miter lim="800000"/>
            <a:headEnd/>
            <a:tailEnd/>
          </a:ln>
        </p:spPr>
      </p:pic>
      <p:sp>
        <p:nvSpPr>
          <p:cNvPr id="1028" name="Rectangle 2"/>
          <p:cNvSpPr>
            <a:spLocks noGrp="1" noChangeArrowheads="1"/>
          </p:cNvSpPr>
          <p:nvPr>
            <p:ph type="title"/>
          </p:nvPr>
        </p:nvSpPr>
        <p:spPr bwMode="auto">
          <a:xfrm>
            <a:off x="434975" y="1557338"/>
            <a:ext cx="8921750" cy="950912"/>
          </a:xfrm>
          <a:prstGeom prst="rect">
            <a:avLst/>
          </a:prstGeom>
          <a:noFill/>
          <a:ln w="9525">
            <a:noFill/>
            <a:miter lim="800000"/>
            <a:headEnd/>
            <a:tailEnd/>
          </a:ln>
        </p:spPr>
        <p:txBody>
          <a:bodyPr vert="horz" wrap="square" lIns="101835" tIns="50917" rIns="101835" bIns="50917" numCol="1" anchor="ctr" anchorCtr="0" compatLnSpc="1">
            <a:prstTxWarp prst="textNoShape">
              <a:avLst/>
            </a:prstTxWarp>
          </a:bodyPr>
          <a:lstStyle/>
          <a:p>
            <a:pPr lvl="0"/>
            <a:r>
              <a:rPr lang="en-US"/>
              <a:t>Click to edit Master title style</a:t>
            </a:r>
          </a:p>
        </p:txBody>
      </p:sp>
      <p:sp>
        <p:nvSpPr>
          <p:cNvPr id="134148" name="Rectangle 4"/>
          <p:cNvSpPr>
            <a:spLocks noChangeArrowheads="1"/>
          </p:cNvSpPr>
          <p:nvPr userDrawn="1"/>
        </p:nvSpPr>
        <p:spPr bwMode="auto">
          <a:xfrm>
            <a:off x="0" y="3886200"/>
            <a:ext cx="10058400" cy="3886200"/>
          </a:xfrm>
          <a:prstGeom prst="rect">
            <a:avLst/>
          </a:prstGeom>
          <a:solidFill>
            <a:srgbClr val="7F0813"/>
          </a:solidFill>
          <a:ln w="0">
            <a:noFill/>
            <a:miter lim="800000"/>
            <a:headEnd/>
            <a:tailEnd/>
          </a:ln>
        </p:spPr>
        <p:txBody>
          <a:bodyPr wrap="none" lIns="91418" tIns="45710" rIns="91418" bIns="45710" anchor="ctr">
            <a:prstTxWarp prst="textNoShape">
              <a:avLst/>
            </a:prstTxWarp>
          </a:bodyPr>
          <a:lstStyle/>
          <a:p>
            <a:pPr>
              <a:defRPr/>
            </a:pPr>
            <a:endParaRPr lang="en-US"/>
          </a:p>
        </p:txBody>
      </p:sp>
      <p:sp>
        <p:nvSpPr>
          <p:cNvPr id="1030" name="Rectangle 5"/>
          <p:cNvSpPr>
            <a:spLocks noGrp="1" noChangeArrowheads="1"/>
          </p:cNvSpPr>
          <p:nvPr>
            <p:ph type="body" idx="1"/>
          </p:nvPr>
        </p:nvSpPr>
        <p:spPr bwMode="auto">
          <a:xfrm>
            <a:off x="314327" y="5072063"/>
            <a:ext cx="8885238" cy="1296987"/>
          </a:xfrm>
          <a:prstGeom prst="rect">
            <a:avLst/>
          </a:prstGeom>
          <a:noFill/>
          <a:ln w="9525">
            <a:noFill/>
            <a:miter lim="800000"/>
            <a:headEnd/>
            <a:tailEnd/>
          </a:ln>
        </p:spPr>
        <p:txBody>
          <a:bodyPr vert="horz" wrap="square" lIns="101835" tIns="50917" rIns="101835" bIns="50917" numCol="1" anchor="t" anchorCtr="0" compatLnSpc="1">
            <a:prstTxWarp prst="textNoShape">
              <a:avLst/>
            </a:prstTxWarp>
          </a:bodyPr>
          <a:lstStyle/>
          <a:p>
            <a:pPr lvl="0"/>
            <a:r>
              <a:rPr lang="en-US"/>
              <a:t>Click to edit Master text styles</a:t>
            </a:r>
          </a:p>
        </p:txBody>
      </p:sp>
    </p:spTree>
  </p:cSld>
  <p:clrMap bg1="lt1" tx1="dk1" bg2="lt2" tx2="dk2" accent1="accent1" accent2="accent2" accent3="accent3" accent4="accent4" accent5="accent5" accent6="accent6" hlink="hlink" folHlink="folHlink"/>
  <p:sldLayoutIdLst>
    <p:sldLayoutId id="2147483677" r:id="rId1"/>
    <p:sldLayoutId id="2147483679" r:id="rId2"/>
  </p:sldLayoutIdLst>
  <p:timing>
    <p:tnLst>
      <p:par>
        <p:cTn id="1" dur="indefinite" restart="never" nodeType="tmRoot"/>
      </p:par>
    </p:tnLst>
  </p:timing>
  <p:txStyles>
    <p:titleStyle>
      <a:lvl1pPr algn="l" defTabSz="1018937" rtl="0" eaLnBrk="0" fontAlgn="base" hangingPunct="0">
        <a:spcBef>
          <a:spcPct val="0"/>
        </a:spcBef>
        <a:spcAft>
          <a:spcPct val="0"/>
        </a:spcAft>
        <a:defRPr sz="4700">
          <a:solidFill>
            <a:srgbClr val="7F0813"/>
          </a:solidFill>
          <a:latin typeface="+mj-lt"/>
          <a:ea typeface="+mj-ea"/>
          <a:cs typeface="ＭＳ Ｐゴシック" charset="-128"/>
        </a:defRPr>
      </a:lvl1pPr>
      <a:lvl2pPr algn="l" defTabSz="1018937"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2pPr>
      <a:lvl3pPr algn="l" defTabSz="1018937"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3pPr>
      <a:lvl4pPr algn="l" defTabSz="1018937"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4pPr>
      <a:lvl5pPr algn="l" defTabSz="1018937" rtl="0" eaLnBrk="0" fontAlgn="base" hangingPunct="0">
        <a:spcBef>
          <a:spcPct val="0"/>
        </a:spcBef>
        <a:spcAft>
          <a:spcPct val="0"/>
        </a:spcAft>
        <a:defRPr sz="4700">
          <a:solidFill>
            <a:srgbClr val="7F0813"/>
          </a:solidFill>
          <a:latin typeface="Verdana" pitchFamily="34" charset="0"/>
          <a:ea typeface="ＭＳ Ｐゴシック" pitchFamily="1" charset="-128"/>
          <a:cs typeface="ＭＳ Ｐゴシック" charset="-128"/>
        </a:defRPr>
      </a:lvl5pPr>
      <a:lvl6pPr marL="457093" algn="l" defTabSz="1018937" rtl="0" fontAlgn="base">
        <a:spcBef>
          <a:spcPct val="0"/>
        </a:spcBef>
        <a:spcAft>
          <a:spcPct val="0"/>
        </a:spcAft>
        <a:defRPr sz="4700">
          <a:solidFill>
            <a:srgbClr val="7F0813"/>
          </a:solidFill>
          <a:latin typeface="Verdana" pitchFamily="34" charset="0"/>
          <a:ea typeface="ＭＳ Ｐゴシック" pitchFamily="1" charset="-128"/>
        </a:defRPr>
      </a:lvl6pPr>
      <a:lvl7pPr marL="914187" algn="l" defTabSz="1018937" rtl="0" fontAlgn="base">
        <a:spcBef>
          <a:spcPct val="0"/>
        </a:spcBef>
        <a:spcAft>
          <a:spcPct val="0"/>
        </a:spcAft>
        <a:defRPr sz="4700">
          <a:solidFill>
            <a:srgbClr val="7F0813"/>
          </a:solidFill>
          <a:latin typeface="Verdana" pitchFamily="34" charset="0"/>
          <a:ea typeface="ＭＳ Ｐゴシック" pitchFamily="1" charset="-128"/>
        </a:defRPr>
      </a:lvl7pPr>
      <a:lvl8pPr marL="1371279" algn="l" defTabSz="1018937" rtl="0" fontAlgn="base">
        <a:spcBef>
          <a:spcPct val="0"/>
        </a:spcBef>
        <a:spcAft>
          <a:spcPct val="0"/>
        </a:spcAft>
        <a:defRPr sz="4700">
          <a:solidFill>
            <a:srgbClr val="7F0813"/>
          </a:solidFill>
          <a:latin typeface="Verdana" pitchFamily="34" charset="0"/>
          <a:ea typeface="ＭＳ Ｐゴシック" pitchFamily="1" charset="-128"/>
        </a:defRPr>
      </a:lvl8pPr>
      <a:lvl9pPr marL="1828372" algn="l" defTabSz="1018937" rtl="0" fontAlgn="base">
        <a:spcBef>
          <a:spcPct val="0"/>
        </a:spcBef>
        <a:spcAft>
          <a:spcPct val="0"/>
        </a:spcAft>
        <a:defRPr sz="4700">
          <a:solidFill>
            <a:srgbClr val="7F0813"/>
          </a:solidFill>
          <a:latin typeface="Verdana" pitchFamily="34" charset="0"/>
          <a:ea typeface="ＭＳ Ｐゴシック" pitchFamily="1" charset="-128"/>
        </a:defRPr>
      </a:lvl9pPr>
    </p:titleStyle>
    <p:bodyStyle>
      <a:lvl1pPr marL="382498" indent="-258703" algn="l" defTabSz="1018937" rtl="0" eaLnBrk="0" fontAlgn="base" hangingPunct="0">
        <a:spcBef>
          <a:spcPct val="20000"/>
        </a:spcBef>
        <a:spcAft>
          <a:spcPct val="0"/>
        </a:spcAft>
        <a:defRPr sz="3300">
          <a:solidFill>
            <a:schemeClr val="bg1"/>
          </a:solidFill>
          <a:latin typeface="+mn-lt"/>
          <a:ea typeface="+mn-ea"/>
          <a:cs typeface="ＭＳ Ｐゴシック" charset="-128"/>
        </a:defRPr>
      </a:lvl1pPr>
      <a:lvl2pPr marL="826896" indent="-317426" algn="l" defTabSz="1018937" rtl="0" eaLnBrk="0" fontAlgn="base" hangingPunct="0">
        <a:spcBef>
          <a:spcPct val="20000"/>
        </a:spcBef>
        <a:spcAft>
          <a:spcPct val="0"/>
        </a:spcAft>
        <a:buChar char="–"/>
        <a:defRPr sz="3100">
          <a:solidFill>
            <a:schemeClr val="bg1"/>
          </a:solidFill>
          <a:latin typeface="Arial" charset="0"/>
          <a:ea typeface="+mn-ea"/>
        </a:defRPr>
      </a:lvl2pPr>
      <a:lvl3pPr marL="1272878" indent="-253942" algn="l" defTabSz="1018937" rtl="0" eaLnBrk="0" fontAlgn="base" hangingPunct="0">
        <a:spcBef>
          <a:spcPct val="20000"/>
        </a:spcBef>
        <a:spcAft>
          <a:spcPct val="0"/>
        </a:spcAft>
        <a:buChar char="•"/>
        <a:defRPr sz="2700">
          <a:solidFill>
            <a:schemeClr val="bg1"/>
          </a:solidFill>
          <a:latin typeface="Arial" charset="0"/>
          <a:ea typeface="+mn-ea"/>
        </a:defRPr>
      </a:lvl3pPr>
      <a:lvl4pPr marL="1782347" indent="-253942" algn="l" defTabSz="1018937" rtl="0" eaLnBrk="0" fontAlgn="base" hangingPunct="0">
        <a:spcBef>
          <a:spcPct val="20000"/>
        </a:spcBef>
        <a:spcAft>
          <a:spcPct val="0"/>
        </a:spcAft>
        <a:buChar char="–"/>
        <a:defRPr sz="2200">
          <a:solidFill>
            <a:schemeClr val="bg1"/>
          </a:solidFill>
          <a:latin typeface="Arial" charset="0"/>
          <a:ea typeface="+mn-ea"/>
        </a:defRPr>
      </a:lvl4pPr>
      <a:lvl5pPr marL="2291814" indent="-253942" algn="l" defTabSz="1018937" rtl="0" eaLnBrk="0" fontAlgn="base" hangingPunct="0">
        <a:spcBef>
          <a:spcPct val="20000"/>
        </a:spcBef>
        <a:spcAft>
          <a:spcPct val="0"/>
        </a:spcAft>
        <a:buChar char="»"/>
        <a:defRPr sz="2200">
          <a:solidFill>
            <a:schemeClr val="bg1"/>
          </a:solidFill>
          <a:latin typeface="Arial" charset="0"/>
          <a:ea typeface="+mn-ea"/>
        </a:defRPr>
      </a:lvl5pPr>
      <a:lvl6pPr marL="2748906" indent="-253942" algn="l" defTabSz="1018937" rtl="0" fontAlgn="base">
        <a:spcBef>
          <a:spcPct val="20000"/>
        </a:spcBef>
        <a:spcAft>
          <a:spcPct val="0"/>
        </a:spcAft>
        <a:buChar char="»"/>
        <a:defRPr sz="2200">
          <a:solidFill>
            <a:schemeClr val="bg1"/>
          </a:solidFill>
          <a:latin typeface="Arial" charset="0"/>
          <a:ea typeface="+mn-ea"/>
        </a:defRPr>
      </a:lvl6pPr>
      <a:lvl7pPr marL="3206000" indent="-253942" algn="l" defTabSz="1018937" rtl="0" fontAlgn="base">
        <a:spcBef>
          <a:spcPct val="20000"/>
        </a:spcBef>
        <a:spcAft>
          <a:spcPct val="0"/>
        </a:spcAft>
        <a:buChar char="»"/>
        <a:defRPr sz="2200">
          <a:solidFill>
            <a:schemeClr val="bg1"/>
          </a:solidFill>
          <a:latin typeface="Arial" charset="0"/>
          <a:ea typeface="+mn-ea"/>
        </a:defRPr>
      </a:lvl7pPr>
      <a:lvl8pPr marL="3663094" indent="-253942" algn="l" defTabSz="1018937" rtl="0" fontAlgn="base">
        <a:spcBef>
          <a:spcPct val="20000"/>
        </a:spcBef>
        <a:spcAft>
          <a:spcPct val="0"/>
        </a:spcAft>
        <a:buChar char="»"/>
        <a:defRPr sz="2200">
          <a:solidFill>
            <a:schemeClr val="bg1"/>
          </a:solidFill>
          <a:latin typeface="Arial" charset="0"/>
          <a:ea typeface="+mn-ea"/>
        </a:defRPr>
      </a:lvl8pPr>
      <a:lvl9pPr marL="4120186" indent="-253942" algn="l" defTabSz="1018937" rtl="0" fontAlgn="base">
        <a:spcBef>
          <a:spcPct val="20000"/>
        </a:spcBef>
        <a:spcAft>
          <a:spcPct val="0"/>
        </a:spcAft>
        <a:buChar char="»"/>
        <a:defRPr sz="2200">
          <a:solidFill>
            <a:schemeClr val="bg1"/>
          </a:solidFill>
          <a:latin typeface="Arial" charset="0"/>
          <a:ea typeface="+mn-ea"/>
        </a:defRPr>
      </a:lvl9pPr>
    </p:bodyStyle>
    <p:otherStyle>
      <a:defPPr>
        <a:defRPr lang="en-US"/>
      </a:defPPr>
      <a:lvl1pPr marL="0" algn="l" defTabSz="914187" rtl="0" eaLnBrk="1" latinLnBrk="0" hangingPunct="1">
        <a:defRPr sz="1800" kern="1200">
          <a:solidFill>
            <a:schemeClr val="tx1"/>
          </a:solidFill>
          <a:latin typeface="+mn-lt"/>
          <a:ea typeface="+mn-ea"/>
          <a:cs typeface="+mn-cs"/>
        </a:defRPr>
      </a:lvl1pPr>
      <a:lvl2pPr marL="457093" algn="l" defTabSz="914187" rtl="0" eaLnBrk="1" latinLnBrk="0" hangingPunct="1">
        <a:defRPr sz="1800" kern="1200">
          <a:solidFill>
            <a:schemeClr val="tx1"/>
          </a:solidFill>
          <a:latin typeface="+mn-lt"/>
          <a:ea typeface="+mn-ea"/>
          <a:cs typeface="+mn-cs"/>
        </a:defRPr>
      </a:lvl2pPr>
      <a:lvl3pPr marL="914187" algn="l" defTabSz="914187" rtl="0" eaLnBrk="1" latinLnBrk="0" hangingPunct="1">
        <a:defRPr sz="1800" kern="1200">
          <a:solidFill>
            <a:schemeClr val="tx1"/>
          </a:solidFill>
          <a:latin typeface="+mn-lt"/>
          <a:ea typeface="+mn-ea"/>
          <a:cs typeface="+mn-cs"/>
        </a:defRPr>
      </a:lvl3pPr>
      <a:lvl4pPr marL="1371279" algn="l" defTabSz="914187" rtl="0" eaLnBrk="1" latinLnBrk="0" hangingPunct="1">
        <a:defRPr sz="1800" kern="1200">
          <a:solidFill>
            <a:schemeClr val="tx1"/>
          </a:solidFill>
          <a:latin typeface="+mn-lt"/>
          <a:ea typeface="+mn-ea"/>
          <a:cs typeface="+mn-cs"/>
        </a:defRPr>
      </a:lvl4pPr>
      <a:lvl5pPr marL="1828372" algn="l" defTabSz="914187" rtl="0" eaLnBrk="1" latinLnBrk="0" hangingPunct="1">
        <a:defRPr sz="1800" kern="1200">
          <a:solidFill>
            <a:schemeClr val="tx1"/>
          </a:solidFill>
          <a:latin typeface="+mn-lt"/>
          <a:ea typeface="+mn-ea"/>
          <a:cs typeface="+mn-cs"/>
        </a:defRPr>
      </a:lvl5pPr>
      <a:lvl6pPr marL="2285465" algn="l" defTabSz="914187" rtl="0" eaLnBrk="1" latinLnBrk="0" hangingPunct="1">
        <a:defRPr sz="1800" kern="1200">
          <a:solidFill>
            <a:schemeClr val="tx1"/>
          </a:solidFill>
          <a:latin typeface="+mn-lt"/>
          <a:ea typeface="+mn-ea"/>
          <a:cs typeface="+mn-cs"/>
        </a:defRPr>
      </a:lvl6pPr>
      <a:lvl7pPr marL="2742560" algn="l" defTabSz="914187" rtl="0" eaLnBrk="1" latinLnBrk="0" hangingPunct="1">
        <a:defRPr sz="1800" kern="1200">
          <a:solidFill>
            <a:schemeClr val="tx1"/>
          </a:solidFill>
          <a:latin typeface="+mn-lt"/>
          <a:ea typeface="+mn-ea"/>
          <a:cs typeface="+mn-cs"/>
        </a:defRPr>
      </a:lvl7pPr>
      <a:lvl8pPr marL="3199651" algn="l" defTabSz="914187" rtl="0" eaLnBrk="1" latinLnBrk="0" hangingPunct="1">
        <a:defRPr sz="1800" kern="1200">
          <a:solidFill>
            <a:schemeClr val="tx1"/>
          </a:solidFill>
          <a:latin typeface="+mn-lt"/>
          <a:ea typeface="+mn-ea"/>
          <a:cs typeface="+mn-cs"/>
        </a:defRPr>
      </a:lvl8pPr>
      <a:lvl9pPr marL="3656744" algn="l" defTabSz="91418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314" name="Picture 4" descr="PPT_banner"/>
          <p:cNvPicPr>
            <a:picLocks noChangeAspect="1" noChangeArrowheads="1"/>
          </p:cNvPicPr>
          <p:nvPr userDrawn="1"/>
        </p:nvPicPr>
        <p:blipFill>
          <a:blip r:embed="rId12" cstate="print"/>
          <a:srcRect/>
          <a:stretch>
            <a:fillRect/>
          </a:stretch>
        </p:blipFill>
        <p:spPr bwMode="auto">
          <a:xfrm>
            <a:off x="0" y="0"/>
            <a:ext cx="10059988" cy="706438"/>
          </a:xfrm>
          <a:prstGeom prst="rect">
            <a:avLst/>
          </a:prstGeom>
          <a:noFill/>
          <a:ln w="9525">
            <a:noFill/>
            <a:miter lim="800000"/>
            <a:headEnd/>
            <a:tailEnd/>
          </a:ln>
        </p:spPr>
      </p:pic>
      <p:sp>
        <p:nvSpPr>
          <p:cNvPr id="13316" name="Rectangle 2"/>
          <p:cNvSpPr>
            <a:spLocks noGrp="1" noChangeArrowheads="1"/>
          </p:cNvSpPr>
          <p:nvPr>
            <p:ph type="body" idx="1"/>
          </p:nvPr>
        </p:nvSpPr>
        <p:spPr bwMode="auto">
          <a:xfrm>
            <a:off x="14290" y="1985965"/>
            <a:ext cx="9879723" cy="5360057"/>
          </a:xfrm>
          <a:prstGeom prst="rect">
            <a:avLst/>
          </a:prstGeom>
          <a:noFill/>
          <a:ln w="9525">
            <a:noFill/>
            <a:miter lim="800000"/>
            <a:headEnd/>
            <a:tailEnd/>
          </a:ln>
        </p:spPr>
        <p:txBody>
          <a:bodyPr vert="horz" wrap="square" lIns="101846" tIns="50923" rIns="101846" bIns="50923"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317" name="Rectangle 3"/>
          <p:cNvSpPr>
            <a:spLocks noGrp="1" noChangeArrowheads="1"/>
          </p:cNvSpPr>
          <p:nvPr>
            <p:ph type="title"/>
          </p:nvPr>
        </p:nvSpPr>
        <p:spPr bwMode="auto">
          <a:xfrm>
            <a:off x="134940" y="644527"/>
            <a:ext cx="9625012" cy="949325"/>
          </a:xfrm>
          <a:prstGeom prst="rect">
            <a:avLst/>
          </a:prstGeom>
          <a:noFill/>
          <a:ln w="9525">
            <a:noFill/>
            <a:miter lim="800000"/>
            <a:headEnd/>
            <a:tailEnd/>
          </a:ln>
        </p:spPr>
        <p:txBody>
          <a:bodyPr vert="horz" wrap="square" lIns="101846" tIns="50923" rIns="101846" bIns="50923" numCol="1" anchor="ctr" anchorCtr="0" compatLnSpc="1">
            <a:prstTxWarp prst="textNoShape">
              <a:avLst/>
            </a:prstTxWarp>
          </a:bodyPr>
          <a:lstStyle/>
          <a:p>
            <a:pPr lvl="0"/>
            <a:r>
              <a:rPr lang="en-US"/>
              <a:t>Click to edit Master title style</a:t>
            </a:r>
          </a:p>
        </p:txBody>
      </p:sp>
      <p:sp>
        <p:nvSpPr>
          <p:cNvPr id="2" name="Slide Number Placeholder 1"/>
          <p:cNvSpPr>
            <a:spLocks noGrp="1"/>
          </p:cNvSpPr>
          <p:nvPr>
            <p:ph type="sldNum" sz="quarter" idx="4"/>
          </p:nvPr>
        </p:nvSpPr>
        <p:spPr>
          <a:xfrm>
            <a:off x="9626885" y="7358062"/>
            <a:ext cx="431515" cy="414338"/>
          </a:xfrm>
          <a:prstGeom prst="rect">
            <a:avLst/>
          </a:prstGeom>
        </p:spPr>
        <p:txBody>
          <a:bodyPr vert="horz" lIns="91440" tIns="45720" rIns="91440" bIns="45720" rtlCol="0" anchor="ctr"/>
          <a:lstStyle>
            <a:lvl1pPr algn="r">
              <a:defRPr sz="1200">
                <a:solidFill>
                  <a:schemeClr val="tx1"/>
                </a:solidFill>
              </a:defRPr>
            </a:lvl1pPr>
          </a:lstStyle>
          <a:p>
            <a:fld id="{72BF56E0-109F-4E56-92A3-DF3942938DB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Lst>
  <p:timing>
    <p:tnLst>
      <p:par>
        <p:cTn id="1" dur="indefinite" restart="never" nodeType="tmRoot"/>
      </p:par>
    </p:tnLst>
  </p:timing>
  <p:hf hdr="0" ftr="0" dt="0"/>
  <p:txStyles>
    <p:titleStyle>
      <a:lvl1pPr algn="l" defTabSz="1018937" rtl="0" eaLnBrk="0" fontAlgn="base" hangingPunct="0">
        <a:spcBef>
          <a:spcPct val="0"/>
        </a:spcBef>
        <a:spcAft>
          <a:spcPct val="0"/>
        </a:spcAft>
        <a:defRPr sz="4000">
          <a:solidFill>
            <a:srgbClr val="7F0813"/>
          </a:solidFill>
          <a:latin typeface="+mj-lt"/>
          <a:ea typeface="+mj-ea"/>
          <a:cs typeface="ＭＳ Ｐゴシック" charset="-128"/>
        </a:defRPr>
      </a:lvl1pPr>
      <a:lvl2pPr algn="l" defTabSz="1018937"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2pPr>
      <a:lvl3pPr algn="l" defTabSz="1018937"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3pPr>
      <a:lvl4pPr algn="l" defTabSz="1018937"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4pPr>
      <a:lvl5pPr algn="l" defTabSz="1018937" rtl="0" eaLnBrk="0" fontAlgn="base" hangingPunct="0">
        <a:spcBef>
          <a:spcPct val="0"/>
        </a:spcBef>
        <a:spcAft>
          <a:spcPct val="0"/>
        </a:spcAft>
        <a:defRPr sz="4000">
          <a:solidFill>
            <a:srgbClr val="7F0813"/>
          </a:solidFill>
          <a:latin typeface="Verdana" pitchFamily="34" charset="0"/>
          <a:ea typeface="ＭＳ Ｐゴシック" pitchFamily="1" charset="-128"/>
          <a:cs typeface="ＭＳ Ｐゴシック" charset="-128"/>
        </a:defRPr>
      </a:lvl5pPr>
      <a:lvl6pPr marL="457093" algn="l" defTabSz="1018937" rtl="0" fontAlgn="base">
        <a:spcBef>
          <a:spcPct val="0"/>
        </a:spcBef>
        <a:spcAft>
          <a:spcPct val="0"/>
        </a:spcAft>
        <a:defRPr sz="4000">
          <a:solidFill>
            <a:srgbClr val="7F0813"/>
          </a:solidFill>
          <a:latin typeface="Verdana" pitchFamily="34" charset="0"/>
          <a:ea typeface="ＭＳ Ｐゴシック" pitchFamily="1" charset="-128"/>
        </a:defRPr>
      </a:lvl6pPr>
      <a:lvl7pPr marL="914187" algn="l" defTabSz="1018937" rtl="0" fontAlgn="base">
        <a:spcBef>
          <a:spcPct val="0"/>
        </a:spcBef>
        <a:spcAft>
          <a:spcPct val="0"/>
        </a:spcAft>
        <a:defRPr sz="4000">
          <a:solidFill>
            <a:srgbClr val="7F0813"/>
          </a:solidFill>
          <a:latin typeface="Verdana" pitchFamily="34" charset="0"/>
          <a:ea typeface="ＭＳ Ｐゴシック" pitchFamily="1" charset="-128"/>
        </a:defRPr>
      </a:lvl7pPr>
      <a:lvl8pPr marL="1371279" algn="l" defTabSz="1018937" rtl="0" fontAlgn="base">
        <a:spcBef>
          <a:spcPct val="0"/>
        </a:spcBef>
        <a:spcAft>
          <a:spcPct val="0"/>
        </a:spcAft>
        <a:defRPr sz="4000">
          <a:solidFill>
            <a:srgbClr val="7F0813"/>
          </a:solidFill>
          <a:latin typeface="Verdana" pitchFamily="34" charset="0"/>
          <a:ea typeface="ＭＳ Ｐゴシック" pitchFamily="1" charset="-128"/>
        </a:defRPr>
      </a:lvl8pPr>
      <a:lvl9pPr marL="1828372" algn="l" defTabSz="1018937" rtl="0" fontAlgn="base">
        <a:spcBef>
          <a:spcPct val="0"/>
        </a:spcBef>
        <a:spcAft>
          <a:spcPct val="0"/>
        </a:spcAft>
        <a:defRPr sz="4000">
          <a:solidFill>
            <a:srgbClr val="7F0813"/>
          </a:solidFill>
          <a:latin typeface="Verdana" pitchFamily="34" charset="0"/>
          <a:ea typeface="ＭＳ Ｐゴシック" pitchFamily="1" charset="-128"/>
        </a:defRPr>
      </a:lvl9pPr>
    </p:titleStyle>
    <p:bodyStyle>
      <a:lvl1pPr marL="384085" indent="-253942" algn="l" defTabSz="1018937" rtl="0" eaLnBrk="0" fontAlgn="base" hangingPunct="0">
        <a:spcBef>
          <a:spcPct val="20000"/>
        </a:spcBef>
        <a:spcAft>
          <a:spcPct val="0"/>
        </a:spcAft>
        <a:buClr>
          <a:srgbClr val="993300"/>
        </a:buClr>
        <a:buSzPct val="75000"/>
        <a:buFont typeface="Wingdings" charset="2"/>
        <a:buChar char="n"/>
        <a:defRPr sz="2600">
          <a:solidFill>
            <a:schemeClr val="tx1"/>
          </a:solidFill>
          <a:latin typeface="+mn-lt"/>
          <a:ea typeface="+mn-ea"/>
          <a:cs typeface="ＭＳ Ｐゴシック" charset="-128"/>
        </a:defRPr>
      </a:lvl1pPr>
      <a:lvl2pPr marL="761822" indent="-250765" algn="l" defTabSz="1018937" rtl="0" eaLnBrk="0" fontAlgn="base" hangingPunct="0">
        <a:spcBef>
          <a:spcPct val="20000"/>
        </a:spcBef>
        <a:spcAft>
          <a:spcPct val="0"/>
        </a:spcAft>
        <a:buClr>
          <a:srgbClr val="006600"/>
        </a:buClr>
        <a:buChar char="»"/>
        <a:defRPr sz="2200">
          <a:solidFill>
            <a:schemeClr val="tx1"/>
          </a:solidFill>
          <a:latin typeface="+mn-lt"/>
          <a:ea typeface="+mn-ea"/>
        </a:defRPr>
      </a:lvl2pPr>
      <a:lvl3pPr marL="1142732" indent="-253942" algn="l" defTabSz="1018937" rtl="0" eaLnBrk="0" fontAlgn="base" hangingPunct="0">
        <a:spcBef>
          <a:spcPct val="20000"/>
        </a:spcBef>
        <a:spcAft>
          <a:spcPct val="0"/>
        </a:spcAft>
        <a:buChar char="•"/>
        <a:defRPr sz="2000">
          <a:solidFill>
            <a:schemeClr val="tx1"/>
          </a:solidFill>
          <a:latin typeface="+mn-lt"/>
          <a:ea typeface="+mn-ea"/>
        </a:defRPr>
      </a:lvl3pPr>
      <a:lvl4pPr marL="1460159" indent="-190456" algn="l" defTabSz="1018937" rtl="0" eaLnBrk="0" fontAlgn="base" hangingPunct="0">
        <a:spcBef>
          <a:spcPct val="20000"/>
        </a:spcBef>
        <a:spcAft>
          <a:spcPct val="0"/>
        </a:spcAft>
        <a:buChar char="–"/>
        <a:defRPr>
          <a:solidFill>
            <a:schemeClr val="tx1"/>
          </a:solidFill>
          <a:latin typeface="+mn-lt"/>
          <a:ea typeface="+mn-ea"/>
        </a:defRPr>
      </a:lvl4pPr>
      <a:lvl5pPr marL="1779172" indent="-190456" algn="l" defTabSz="1018937" rtl="0" eaLnBrk="0" fontAlgn="base" hangingPunct="0">
        <a:spcBef>
          <a:spcPct val="20000"/>
        </a:spcBef>
        <a:spcAft>
          <a:spcPct val="0"/>
        </a:spcAft>
        <a:buChar char="»"/>
        <a:defRPr>
          <a:solidFill>
            <a:schemeClr val="tx1"/>
          </a:solidFill>
          <a:latin typeface="+mn-lt"/>
          <a:ea typeface="+mn-ea"/>
        </a:defRPr>
      </a:lvl5pPr>
      <a:lvl6pPr marL="2236265" indent="-190456" algn="l" defTabSz="1018937" rtl="0" fontAlgn="base">
        <a:spcBef>
          <a:spcPct val="20000"/>
        </a:spcBef>
        <a:spcAft>
          <a:spcPct val="0"/>
        </a:spcAft>
        <a:buChar char="»"/>
        <a:defRPr>
          <a:solidFill>
            <a:schemeClr val="tx1"/>
          </a:solidFill>
          <a:latin typeface="+mn-lt"/>
          <a:ea typeface="+mn-ea"/>
        </a:defRPr>
      </a:lvl6pPr>
      <a:lvl7pPr marL="2693358" indent="-190456" algn="l" defTabSz="1018937" rtl="0" fontAlgn="base">
        <a:spcBef>
          <a:spcPct val="20000"/>
        </a:spcBef>
        <a:spcAft>
          <a:spcPct val="0"/>
        </a:spcAft>
        <a:buChar char="»"/>
        <a:defRPr>
          <a:solidFill>
            <a:schemeClr val="tx1"/>
          </a:solidFill>
          <a:latin typeface="+mn-lt"/>
          <a:ea typeface="+mn-ea"/>
        </a:defRPr>
      </a:lvl7pPr>
      <a:lvl8pPr marL="3150451" indent="-190456" algn="l" defTabSz="1018937" rtl="0" fontAlgn="base">
        <a:spcBef>
          <a:spcPct val="20000"/>
        </a:spcBef>
        <a:spcAft>
          <a:spcPct val="0"/>
        </a:spcAft>
        <a:buChar char="»"/>
        <a:defRPr>
          <a:solidFill>
            <a:schemeClr val="tx1"/>
          </a:solidFill>
          <a:latin typeface="+mn-lt"/>
          <a:ea typeface="+mn-ea"/>
        </a:defRPr>
      </a:lvl8pPr>
      <a:lvl9pPr marL="3607545" indent="-190456" algn="l" defTabSz="1018937"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187" rtl="0" eaLnBrk="1" latinLnBrk="0" hangingPunct="1">
        <a:defRPr sz="1800" kern="1200">
          <a:solidFill>
            <a:schemeClr val="tx1"/>
          </a:solidFill>
          <a:latin typeface="+mn-lt"/>
          <a:ea typeface="+mn-ea"/>
          <a:cs typeface="+mn-cs"/>
        </a:defRPr>
      </a:lvl1pPr>
      <a:lvl2pPr marL="457093" algn="l" defTabSz="914187" rtl="0" eaLnBrk="1" latinLnBrk="0" hangingPunct="1">
        <a:defRPr sz="1800" kern="1200">
          <a:solidFill>
            <a:schemeClr val="tx1"/>
          </a:solidFill>
          <a:latin typeface="+mn-lt"/>
          <a:ea typeface="+mn-ea"/>
          <a:cs typeface="+mn-cs"/>
        </a:defRPr>
      </a:lvl2pPr>
      <a:lvl3pPr marL="914187" algn="l" defTabSz="914187" rtl="0" eaLnBrk="1" latinLnBrk="0" hangingPunct="1">
        <a:defRPr sz="1800" kern="1200">
          <a:solidFill>
            <a:schemeClr val="tx1"/>
          </a:solidFill>
          <a:latin typeface="+mn-lt"/>
          <a:ea typeface="+mn-ea"/>
          <a:cs typeface="+mn-cs"/>
        </a:defRPr>
      </a:lvl3pPr>
      <a:lvl4pPr marL="1371279" algn="l" defTabSz="914187" rtl="0" eaLnBrk="1" latinLnBrk="0" hangingPunct="1">
        <a:defRPr sz="1800" kern="1200">
          <a:solidFill>
            <a:schemeClr val="tx1"/>
          </a:solidFill>
          <a:latin typeface="+mn-lt"/>
          <a:ea typeface="+mn-ea"/>
          <a:cs typeface="+mn-cs"/>
        </a:defRPr>
      </a:lvl4pPr>
      <a:lvl5pPr marL="1828372" algn="l" defTabSz="914187" rtl="0" eaLnBrk="1" latinLnBrk="0" hangingPunct="1">
        <a:defRPr sz="1800" kern="1200">
          <a:solidFill>
            <a:schemeClr val="tx1"/>
          </a:solidFill>
          <a:latin typeface="+mn-lt"/>
          <a:ea typeface="+mn-ea"/>
          <a:cs typeface="+mn-cs"/>
        </a:defRPr>
      </a:lvl5pPr>
      <a:lvl6pPr marL="2285465" algn="l" defTabSz="914187" rtl="0" eaLnBrk="1" latinLnBrk="0" hangingPunct="1">
        <a:defRPr sz="1800" kern="1200">
          <a:solidFill>
            <a:schemeClr val="tx1"/>
          </a:solidFill>
          <a:latin typeface="+mn-lt"/>
          <a:ea typeface="+mn-ea"/>
          <a:cs typeface="+mn-cs"/>
        </a:defRPr>
      </a:lvl6pPr>
      <a:lvl7pPr marL="2742560" algn="l" defTabSz="914187" rtl="0" eaLnBrk="1" latinLnBrk="0" hangingPunct="1">
        <a:defRPr sz="1800" kern="1200">
          <a:solidFill>
            <a:schemeClr val="tx1"/>
          </a:solidFill>
          <a:latin typeface="+mn-lt"/>
          <a:ea typeface="+mn-ea"/>
          <a:cs typeface="+mn-cs"/>
        </a:defRPr>
      </a:lvl7pPr>
      <a:lvl8pPr marL="3199651" algn="l" defTabSz="914187" rtl="0" eaLnBrk="1" latinLnBrk="0" hangingPunct="1">
        <a:defRPr sz="1800" kern="1200">
          <a:solidFill>
            <a:schemeClr val="tx1"/>
          </a:solidFill>
          <a:latin typeface="+mn-lt"/>
          <a:ea typeface="+mn-ea"/>
          <a:cs typeface="+mn-cs"/>
        </a:defRPr>
      </a:lvl8pPr>
      <a:lvl9pPr marL="3656744" algn="l" defTabSz="91418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0.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image" Target="../media/image11.jpe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0" y="1338266"/>
            <a:ext cx="10058400" cy="1917377"/>
          </a:xfrm>
          <a:noFill/>
        </p:spPr>
        <p:txBody>
          <a:bodyPr/>
          <a:lstStyle/>
          <a:p>
            <a:pPr eaLnBrk="1" hangingPunct="1"/>
            <a:r>
              <a:rPr lang="en-US" sz="4400" dirty="0" smtClean="0"/>
              <a:t>20. </a:t>
            </a:r>
            <a:r>
              <a:rPr lang="en-US" sz="4400" dirty="0"/>
              <a:t>Switched Local Area </a:t>
            </a:r>
            <a:r>
              <a:rPr lang="en-US" sz="4400" dirty="0" smtClean="0"/>
              <a:t>Networks</a:t>
            </a:r>
            <a:endParaRPr lang="en-US" sz="4400" i="1" dirty="0" smtClean="0"/>
          </a:p>
        </p:txBody>
      </p:sp>
      <p:sp>
        <p:nvSpPr>
          <p:cNvPr id="120835" name="Rectangle 3"/>
          <p:cNvSpPr>
            <a:spLocks noGrp="1" noChangeArrowheads="1"/>
          </p:cNvSpPr>
          <p:nvPr>
            <p:ph type="subTitle" idx="1"/>
          </p:nvPr>
        </p:nvSpPr>
        <p:spPr>
          <a:xfrm>
            <a:off x="91264" y="3923852"/>
            <a:ext cx="9607630" cy="2688704"/>
          </a:xfrm>
          <a:noFill/>
        </p:spPr>
        <p:txBody>
          <a:bodyPr>
            <a:normAutofit fontScale="92500" lnSpcReduction="10000"/>
          </a:bodyPr>
          <a:lstStyle/>
          <a:p>
            <a:pPr indent="339645" algn="l" eaLnBrk="1" hangingPunct="1">
              <a:buClr>
                <a:srgbClr val="50B1CB"/>
              </a:buClr>
              <a:buSzPct val="75000"/>
              <a:buFont typeface="Wingdings" charset="2"/>
              <a:buChar char="n"/>
            </a:pPr>
            <a:r>
              <a:rPr lang="en-US" sz="2800" dirty="0" smtClean="0">
                <a:solidFill>
                  <a:srgbClr val="7F7F7F"/>
                </a:solidFill>
              </a:rPr>
              <a:t>Addressing in LANs (ARP)</a:t>
            </a:r>
          </a:p>
          <a:p>
            <a:pPr indent="339645" algn="l" eaLnBrk="1" hangingPunct="1">
              <a:buClr>
                <a:srgbClr val="50B1CB"/>
              </a:buClr>
              <a:buSzPct val="75000"/>
              <a:buFont typeface="Wingdings" charset="2"/>
              <a:buChar char="n"/>
            </a:pPr>
            <a:r>
              <a:rPr lang="en-US" sz="2800" dirty="0" smtClean="0">
                <a:solidFill>
                  <a:srgbClr val="7F7F7F"/>
                </a:solidFill>
              </a:rPr>
              <a:t>Spanning </a:t>
            </a:r>
            <a:r>
              <a:rPr lang="en-US" sz="2800" dirty="0">
                <a:solidFill>
                  <a:srgbClr val="7F7F7F"/>
                </a:solidFill>
              </a:rPr>
              <a:t>tree algorithm</a:t>
            </a:r>
          </a:p>
          <a:p>
            <a:pPr indent="339645" algn="l" eaLnBrk="1" hangingPunct="1">
              <a:buClr>
                <a:srgbClr val="50B1CB"/>
              </a:buClr>
              <a:buSzPct val="75000"/>
              <a:buFont typeface="Wingdings" charset="2"/>
              <a:buChar char="n"/>
            </a:pPr>
            <a:r>
              <a:rPr lang="en-US" sz="2800" dirty="0" smtClean="0">
                <a:solidFill>
                  <a:srgbClr val="7F7F7F"/>
                </a:solidFill>
              </a:rPr>
              <a:t>Forwarding in switched Ethernet LANs</a:t>
            </a:r>
          </a:p>
          <a:p>
            <a:pPr indent="339645" algn="l" eaLnBrk="1" hangingPunct="1">
              <a:buClr>
                <a:srgbClr val="50B1CB"/>
              </a:buClr>
              <a:buSzPct val="75000"/>
              <a:buFont typeface="Wingdings" charset="2"/>
              <a:buChar char="n"/>
            </a:pPr>
            <a:r>
              <a:rPr lang="en-US" sz="2800" dirty="0" smtClean="0"/>
              <a:t>Virtual </a:t>
            </a:r>
            <a:r>
              <a:rPr lang="en-US" sz="2800" dirty="0"/>
              <a:t>LANs</a:t>
            </a:r>
          </a:p>
          <a:p>
            <a:pPr indent="339645" algn="l" eaLnBrk="1" hangingPunct="1">
              <a:buClr>
                <a:srgbClr val="50B1CB"/>
              </a:buClr>
              <a:buSzPct val="75000"/>
              <a:buFont typeface="Wingdings" charset="2"/>
              <a:buChar char="n"/>
            </a:pPr>
            <a:r>
              <a:rPr lang="en-US" sz="2800" dirty="0"/>
              <a:t>Layer 3 switching</a:t>
            </a:r>
          </a:p>
          <a:p>
            <a:pPr indent="339645" algn="l" eaLnBrk="1" hangingPunct="1">
              <a:buClr>
                <a:srgbClr val="50B1CB"/>
              </a:buClr>
              <a:buSzPct val="75000"/>
              <a:buFont typeface="Wingdings" charset="2"/>
              <a:buChar char="n"/>
            </a:pPr>
            <a:r>
              <a:rPr lang="en-US" sz="2800" dirty="0"/>
              <a:t>Datacenter networks</a:t>
            </a:r>
          </a:p>
          <a:p>
            <a:pPr indent="339645" algn="l" eaLnBrk="1" hangingPunct="1">
              <a:buClr>
                <a:srgbClr val="50B1CB"/>
              </a:buClr>
              <a:buSzPct val="75000"/>
              <a:buFont typeface="Wingdings" charset="2"/>
              <a:buChar char="n"/>
            </a:pPr>
            <a:endParaRPr lang="en-US" sz="2800" dirty="0"/>
          </a:p>
          <a:p>
            <a:pPr indent="339645" algn="l" eaLnBrk="1" hangingPunct="1">
              <a:buClr>
                <a:srgbClr val="50B1CB"/>
              </a:buClr>
              <a:buSzPct val="75000"/>
              <a:buFont typeface="Wingdings" charset="2"/>
              <a:buChar char="n"/>
            </a:pPr>
            <a:endParaRPr lang="en-US" sz="2800" dirty="0"/>
          </a:p>
        </p:txBody>
      </p:sp>
      <p:sp>
        <p:nvSpPr>
          <p:cNvPr id="120836" name="Rectangle 4"/>
          <p:cNvSpPr>
            <a:spLocks noChangeArrowheads="1"/>
          </p:cNvSpPr>
          <p:nvPr/>
        </p:nvSpPr>
        <p:spPr bwMode="auto">
          <a:xfrm>
            <a:off x="89274" y="6499123"/>
            <a:ext cx="9969126" cy="1152961"/>
          </a:xfrm>
          <a:prstGeom prst="rect">
            <a:avLst/>
          </a:prstGeom>
          <a:noFill/>
          <a:ln w="9525">
            <a:noFill/>
            <a:miter lim="800000"/>
            <a:headEnd/>
            <a:tailEnd/>
          </a:ln>
        </p:spPr>
        <p:txBody>
          <a:bodyPr lIns="101835" tIns="50917" rIns="101835" bIns="50917">
            <a:prstTxWarp prst="textNoShape">
              <a:avLst/>
            </a:prstTxWarp>
          </a:bodyPr>
          <a:lstStyle/>
          <a:p>
            <a:pPr algn="l" defTabSz="1019175" eaLnBrk="1" hangingPunct="1">
              <a:spcBef>
                <a:spcPct val="20000"/>
              </a:spcBef>
              <a:buClr>
                <a:srgbClr val="99FF99"/>
              </a:buClr>
              <a:buSzPct val="75000"/>
            </a:pPr>
            <a:r>
              <a:rPr lang="en-US" sz="2200" i="1" dirty="0" smtClean="0">
                <a:solidFill>
                  <a:schemeClr val="bg1"/>
                </a:solidFill>
                <a:latin typeface="Verdana" charset="0"/>
              </a:rPr>
              <a:t>Roch Guerin</a:t>
            </a:r>
          </a:p>
          <a:p>
            <a:pPr algn="l" defTabSz="1019175" eaLnBrk="1" hangingPunct="1">
              <a:spcBef>
                <a:spcPct val="20000"/>
              </a:spcBef>
              <a:buClr>
                <a:srgbClr val="99FF99"/>
              </a:buClr>
              <a:buSzPct val="75000"/>
            </a:pPr>
            <a:r>
              <a:rPr lang="en-US" sz="2200" i="1" dirty="0" smtClean="0">
                <a:solidFill>
                  <a:schemeClr val="bg1"/>
                </a:solidFill>
                <a:latin typeface="Verdana" charset="0"/>
              </a:rPr>
              <a:t>(with adaptations from Jon Turner and John </a:t>
            </a:r>
            <a:r>
              <a:rPr lang="en-US" sz="2200" i="1" dirty="0" err="1" smtClean="0">
                <a:solidFill>
                  <a:schemeClr val="bg1"/>
                </a:solidFill>
                <a:latin typeface="Verdana" charset="0"/>
              </a:rPr>
              <a:t>DeHart</a:t>
            </a:r>
            <a:r>
              <a:rPr lang="en-US" sz="2200" i="1" dirty="0" smtClean="0">
                <a:solidFill>
                  <a:schemeClr val="bg1"/>
                </a:solidFill>
                <a:latin typeface="Verdana" charset="0"/>
              </a:rPr>
              <a:t>, and material from Kurose and Ross)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3971" name="Slide Number Placeholder 5"/>
          <p:cNvSpPr>
            <a:spLocks noGrp="1"/>
          </p:cNvSpPr>
          <p:nvPr>
            <p:ph type="sldNum" sz="quarter" idx="11"/>
          </p:nvPr>
        </p:nvSpPr>
        <p:spPr>
          <a:noFill/>
        </p:spPr>
        <p:txBody>
          <a:bodyPr/>
          <a:lstStyle/>
          <a:p>
            <a:fld id="{D73D344C-294C-42EE-99F1-0A248FC13060}" type="slidenum">
              <a:rPr lang="en-US" smtClean="0"/>
              <a:pPr/>
              <a:t>10</a:t>
            </a:fld>
            <a:endParaRPr lang="en-US" smtClean="0"/>
          </a:p>
        </p:txBody>
      </p:sp>
      <p:sp>
        <p:nvSpPr>
          <p:cNvPr id="83972" name="Rectangle 2"/>
          <p:cNvSpPr>
            <a:spLocks noGrp="1" noChangeArrowheads="1"/>
          </p:cNvSpPr>
          <p:nvPr>
            <p:ph type="title"/>
          </p:nvPr>
        </p:nvSpPr>
        <p:spPr/>
        <p:txBody>
          <a:bodyPr/>
          <a:lstStyle/>
          <a:p>
            <a:pPr eaLnBrk="1" hangingPunct="1"/>
            <a:r>
              <a:rPr lang="en-US" dirty="0" smtClean="0"/>
              <a:t>Base MPLS Label Distribution</a:t>
            </a:r>
          </a:p>
        </p:txBody>
      </p:sp>
      <p:sp>
        <p:nvSpPr>
          <p:cNvPr id="83973" name="Rectangle 3"/>
          <p:cNvSpPr>
            <a:spLocks noGrp="1" noChangeArrowheads="1"/>
          </p:cNvSpPr>
          <p:nvPr>
            <p:ph type="body" sz="half" idx="1"/>
          </p:nvPr>
        </p:nvSpPr>
        <p:spPr>
          <a:xfrm>
            <a:off x="502921" y="1813560"/>
            <a:ext cx="5106035" cy="5775960"/>
          </a:xfrm>
        </p:spPr>
        <p:txBody>
          <a:bodyPr/>
          <a:lstStyle/>
          <a:p>
            <a:pPr eaLnBrk="1" hangingPunct="1"/>
            <a:r>
              <a:rPr lang="en-US" sz="2700" dirty="0"/>
              <a:t>Relies on fact that all routers </a:t>
            </a:r>
            <a:r>
              <a:rPr lang="en-US" sz="2700" u="sng" dirty="0"/>
              <a:t>in a domain </a:t>
            </a:r>
            <a:r>
              <a:rPr lang="en-US" sz="2700" dirty="0" smtClean="0"/>
              <a:t>share the same routing table</a:t>
            </a:r>
            <a:endParaRPr lang="en-US" sz="2700" dirty="0"/>
          </a:p>
          <a:p>
            <a:pPr lvl="1" eaLnBrk="1" hangingPunct="1"/>
            <a:r>
              <a:rPr lang="en-US" dirty="0"/>
              <a:t>Routers distribute labels </a:t>
            </a:r>
            <a:r>
              <a:rPr lang="en-US" i="1" dirty="0"/>
              <a:t>together</a:t>
            </a:r>
            <a:r>
              <a:rPr lang="en-US" dirty="0"/>
              <a:t> with route entries</a:t>
            </a:r>
          </a:p>
          <a:p>
            <a:pPr lvl="1" eaLnBrk="1" hangingPunct="1"/>
            <a:r>
              <a:rPr lang="en-US" dirty="0">
                <a:solidFill>
                  <a:schemeClr val="tx1">
                    <a:lumMod val="65000"/>
                    <a:lumOff val="35000"/>
                  </a:schemeClr>
                </a:solidFill>
              </a:rPr>
              <a:t>IP packets are “pre-pended” with corresponding label by ingress routers</a:t>
            </a:r>
          </a:p>
          <a:p>
            <a:pPr lvl="1" eaLnBrk="1" hangingPunct="1"/>
            <a:r>
              <a:rPr lang="en-US" dirty="0">
                <a:solidFill>
                  <a:schemeClr val="tx1">
                    <a:lumMod val="65000"/>
                    <a:lumOff val="35000"/>
                  </a:schemeClr>
                </a:solidFill>
              </a:rPr>
              <a:t>Routers swap labels at each hop based on downstream mapping</a:t>
            </a:r>
          </a:p>
          <a:p>
            <a:pPr lvl="1" eaLnBrk="1" hangingPunct="1"/>
            <a:r>
              <a:rPr lang="en-US" dirty="0">
                <a:solidFill>
                  <a:schemeClr val="tx1">
                    <a:lumMod val="65000"/>
                    <a:lumOff val="35000"/>
                  </a:schemeClr>
                </a:solidFill>
              </a:rPr>
              <a:t>Egress router removes label before forwarding the IP packet</a:t>
            </a:r>
          </a:p>
          <a:p>
            <a:pPr lvl="1" eaLnBrk="1" hangingPunct="1"/>
            <a:endParaRPr lang="en-US" dirty="0"/>
          </a:p>
        </p:txBody>
      </p:sp>
      <p:pic>
        <p:nvPicPr>
          <p:cNvPr id="83974" name="Picture 5"/>
          <p:cNvPicPr>
            <a:picLocks noChangeArrowheads="1"/>
          </p:cNvPicPr>
          <p:nvPr/>
        </p:nvPicPr>
        <p:blipFill>
          <a:blip r:embed="rId3" cstate="print"/>
          <a:srcRect/>
          <a:stretch>
            <a:fillRect/>
          </a:stretch>
        </p:blipFill>
        <p:spPr bwMode="auto">
          <a:xfrm>
            <a:off x="7914005" y="6334867"/>
            <a:ext cx="520383" cy="278870"/>
          </a:xfrm>
          <a:prstGeom prst="rect">
            <a:avLst/>
          </a:prstGeom>
          <a:noFill/>
          <a:ln w="9525">
            <a:noFill/>
            <a:miter lim="800000"/>
            <a:headEnd/>
            <a:tailEnd/>
          </a:ln>
        </p:spPr>
      </p:pic>
      <p:pic>
        <p:nvPicPr>
          <p:cNvPr id="83975" name="Picture 6"/>
          <p:cNvPicPr>
            <a:picLocks noChangeArrowheads="1"/>
          </p:cNvPicPr>
          <p:nvPr/>
        </p:nvPicPr>
        <p:blipFill>
          <a:blip r:embed="rId3" cstate="print"/>
          <a:srcRect/>
          <a:stretch>
            <a:fillRect/>
          </a:stretch>
        </p:blipFill>
        <p:spPr bwMode="auto">
          <a:xfrm>
            <a:off x="8673625" y="5354321"/>
            <a:ext cx="520383" cy="278871"/>
          </a:xfrm>
          <a:prstGeom prst="rect">
            <a:avLst/>
          </a:prstGeom>
          <a:noFill/>
          <a:ln w="9525">
            <a:noFill/>
            <a:miter lim="800000"/>
            <a:headEnd/>
            <a:tailEnd/>
          </a:ln>
        </p:spPr>
      </p:pic>
      <p:pic>
        <p:nvPicPr>
          <p:cNvPr id="83976" name="Picture 7"/>
          <p:cNvPicPr>
            <a:picLocks noChangeArrowheads="1"/>
          </p:cNvPicPr>
          <p:nvPr/>
        </p:nvPicPr>
        <p:blipFill>
          <a:blip r:embed="rId3" cstate="print"/>
          <a:srcRect/>
          <a:stretch>
            <a:fillRect/>
          </a:stretch>
        </p:blipFill>
        <p:spPr bwMode="auto">
          <a:xfrm>
            <a:off x="9386095" y="4703022"/>
            <a:ext cx="520383" cy="278871"/>
          </a:xfrm>
          <a:prstGeom prst="rect">
            <a:avLst/>
          </a:prstGeom>
          <a:noFill/>
          <a:ln w="9525">
            <a:noFill/>
            <a:miter lim="800000"/>
            <a:headEnd/>
            <a:tailEnd/>
          </a:ln>
        </p:spPr>
      </p:pic>
      <p:pic>
        <p:nvPicPr>
          <p:cNvPr id="83977" name="Picture 8"/>
          <p:cNvPicPr>
            <a:picLocks noChangeArrowheads="1"/>
          </p:cNvPicPr>
          <p:nvPr/>
        </p:nvPicPr>
        <p:blipFill>
          <a:blip r:embed="rId3" cstate="print"/>
          <a:srcRect/>
          <a:stretch>
            <a:fillRect/>
          </a:stretch>
        </p:blipFill>
        <p:spPr bwMode="auto">
          <a:xfrm>
            <a:off x="9386095" y="3314066"/>
            <a:ext cx="520383" cy="278871"/>
          </a:xfrm>
          <a:prstGeom prst="rect">
            <a:avLst/>
          </a:prstGeom>
          <a:noFill/>
          <a:ln w="9525">
            <a:noFill/>
            <a:miter lim="800000"/>
            <a:headEnd/>
            <a:tailEnd/>
          </a:ln>
        </p:spPr>
      </p:pic>
      <p:pic>
        <p:nvPicPr>
          <p:cNvPr id="83978" name="Picture 9"/>
          <p:cNvPicPr>
            <a:picLocks noChangeArrowheads="1"/>
          </p:cNvPicPr>
          <p:nvPr/>
        </p:nvPicPr>
        <p:blipFill>
          <a:blip r:embed="rId3" cstate="print"/>
          <a:srcRect/>
          <a:stretch>
            <a:fillRect/>
          </a:stretch>
        </p:blipFill>
        <p:spPr bwMode="auto">
          <a:xfrm>
            <a:off x="7168357" y="5354321"/>
            <a:ext cx="520383" cy="278871"/>
          </a:xfrm>
          <a:prstGeom prst="rect">
            <a:avLst/>
          </a:prstGeom>
          <a:noFill/>
          <a:ln w="9525">
            <a:noFill/>
            <a:miter lim="800000"/>
            <a:headEnd/>
            <a:tailEnd/>
          </a:ln>
        </p:spPr>
      </p:pic>
      <p:pic>
        <p:nvPicPr>
          <p:cNvPr id="83979" name="Picture 10"/>
          <p:cNvPicPr>
            <a:picLocks noChangeArrowheads="1"/>
          </p:cNvPicPr>
          <p:nvPr/>
        </p:nvPicPr>
        <p:blipFill>
          <a:blip r:embed="rId3" cstate="print"/>
          <a:srcRect/>
          <a:stretch>
            <a:fillRect/>
          </a:stretch>
        </p:blipFill>
        <p:spPr bwMode="auto">
          <a:xfrm>
            <a:off x="6375560" y="4620261"/>
            <a:ext cx="520383" cy="278871"/>
          </a:xfrm>
          <a:prstGeom prst="rect">
            <a:avLst/>
          </a:prstGeom>
          <a:noFill/>
          <a:ln w="9525">
            <a:noFill/>
            <a:miter lim="800000"/>
            <a:headEnd/>
            <a:tailEnd/>
          </a:ln>
        </p:spPr>
      </p:pic>
      <p:pic>
        <p:nvPicPr>
          <p:cNvPr id="83980" name="Picture 11"/>
          <p:cNvPicPr>
            <a:picLocks noChangeArrowheads="1"/>
          </p:cNvPicPr>
          <p:nvPr/>
        </p:nvPicPr>
        <p:blipFill>
          <a:blip r:embed="rId3" cstate="print"/>
          <a:srcRect/>
          <a:stretch>
            <a:fillRect/>
          </a:stretch>
        </p:blipFill>
        <p:spPr bwMode="auto">
          <a:xfrm>
            <a:off x="7880827" y="3314066"/>
            <a:ext cx="520383" cy="278871"/>
          </a:xfrm>
          <a:prstGeom prst="rect">
            <a:avLst/>
          </a:prstGeom>
          <a:noFill/>
          <a:ln w="9525">
            <a:noFill/>
            <a:miter lim="800000"/>
            <a:headEnd/>
            <a:tailEnd/>
          </a:ln>
        </p:spPr>
      </p:pic>
      <p:pic>
        <p:nvPicPr>
          <p:cNvPr id="83981" name="Picture 12"/>
          <p:cNvPicPr>
            <a:picLocks noChangeArrowheads="1"/>
          </p:cNvPicPr>
          <p:nvPr/>
        </p:nvPicPr>
        <p:blipFill>
          <a:blip r:embed="rId3" cstate="print"/>
          <a:srcRect/>
          <a:stretch>
            <a:fillRect/>
          </a:stretch>
        </p:blipFill>
        <p:spPr bwMode="auto">
          <a:xfrm>
            <a:off x="6375560" y="3314066"/>
            <a:ext cx="520383" cy="278871"/>
          </a:xfrm>
          <a:prstGeom prst="rect">
            <a:avLst/>
          </a:prstGeom>
          <a:noFill/>
          <a:ln w="9525">
            <a:noFill/>
            <a:miter lim="800000"/>
            <a:headEnd/>
            <a:tailEnd/>
          </a:ln>
        </p:spPr>
      </p:pic>
      <p:pic>
        <p:nvPicPr>
          <p:cNvPr id="83982" name="Picture 13"/>
          <p:cNvPicPr>
            <a:picLocks noChangeArrowheads="1"/>
          </p:cNvPicPr>
          <p:nvPr/>
        </p:nvPicPr>
        <p:blipFill>
          <a:blip r:embed="rId3" cstate="print"/>
          <a:srcRect/>
          <a:stretch>
            <a:fillRect/>
          </a:stretch>
        </p:blipFill>
        <p:spPr bwMode="auto">
          <a:xfrm>
            <a:off x="6375560" y="2254357"/>
            <a:ext cx="520383" cy="278870"/>
          </a:xfrm>
          <a:prstGeom prst="rect">
            <a:avLst/>
          </a:prstGeom>
          <a:noFill/>
          <a:ln w="9525">
            <a:noFill/>
            <a:miter lim="800000"/>
            <a:headEnd/>
            <a:tailEnd/>
          </a:ln>
        </p:spPr>
      </p:pic>
      <p:pic>
        <p:nvPicPr>
          <p:cNvPr id="83983" name="Picture 14"/>
          <p:cNvPicPr>
            <a:picLocks noChangeArrowheads="1"/>
          </p:cNvPicPr>
          <p:nvPr/>
        </p:nvPicPr>
        <p:blipFill>
          <a:blip r:embed="rId3" cstate="print"/>
          <a:srcRect/>
          <a:stretch>
            <a:fillRect/>
          </a:stretch>
        </p:blipFill>
        <p:spPr bwMode="auto">
          <a:xfrm>
            <a:off x="7880827" y="2254357"/>
            <a:ext cx="520383" cy="278870"/>
          </a:xfrm>
          <a:prstGeom prst="rect">
            <a:avLst/>
          </a:prstGeom>
          <a:noFill/>
          <a:ln w="9525">
            <a:noFill/>
            <a:miter lim="800000"/>
            <a:headEnd/>
            <a:tailEnd/>
          </a:ln>
        </p:spPr>
      </p:pic>
      <p:pic>
        <p:nvPicPr>
          <p:cNvPr id="83984" name="Picture 15"/>
          <p:cNvPicPr>
            <a:picLocks noChangeArrowheads="1"/>
          </p:cNvPicPr>
          <p:nvPr/>
        </p:nvPicPr>
        <p:blipFill>
          <a:blip r:embed="rId3" cstate="print"/>
          <a:srcRect/>
          <a:stretch>
            <a:fillRect/>
          </a:stretch>
        </p:blipFill>
        <p:spPr bwMode="auto">
          <a:xfrm>
            <a:off x="9386095" y="2254357"/>
            <a:ext cx="520383" cy="278870"/>
          </a:xfrm>
          <a:prstGeom prst="rect">
            <a:avLst/>
          </a:prstGeom>
          <a:noFill/>
          <a:ln w="9525">
            <a:noFill/>
            <a:miter lim="800000"/>
            <a:headEnd/>
            <a:tailEnd/>
          </a:ln>
        </p:spPr>
      </p:pic>
      <p:cxnSp>
        <p:nvCxnSpPr>
          <p:cNvPr id="83985" name="AutoShape 16"/>
          <p:cNvCxnSpPr>
            <a:cxnSpLocks noChangeShapeType="1"/>
          </p:cNvCxnSpPr>
          <p:nvPr/>
        </p:nvCxnSpPr>
        <p:spPr bwMode="auto">
          <a:xfrm flipH="1" flipV="1">
            <a:off x="7428548" y="5633191"/>
            <a:ext cx="485458" cy="842010"/>
          </a:xfrm>
          <a:prstGeom prst="straightConnector1">
            <a:avLst/>
          </a:prstGeom>
          <a:noFill/>
          <a:ln w="9525">
            <a:solidFill>
              <a:schemeClr val="tx1"/>
            </a:solidFill>
            <a:round/>
            <a:headEnd/>
            <a:tailEnd/>
          </a:ln>
        </p:spPr>
      </p:cxnSp>
      <p:cxnSp>
        <p:nvCxnSpPr>
          <p:cNvPr id="83986" name="AutoShape 17"/>
          <p:cNvCxnSpPr>
            <a:cxnSpLocks noChangeShapeType="1"/>
          </p:cNvCxnSpPr>
          <p:nvPr/>
        </p:nvCxnSpPr>
        <p:spPr bwMode="auto">
          <a:xfrm flipV="1">
            <a:off x="8434388" y="5633191"/>
            <a:ext cx="499428" cy="842010"/>
          </a:xfrm>
          <a:prstGeom prst="straightConnector1">
            <a:avLst/>
          </a:prstGeom>
          <a:noFill/>
          <a:ln w="9525">
            <a:solidFill>
              <a:schemeClr val="tx1"/>
            </a:solidFill>
            <a:round/>
            <a:headEnd/>
            <a:tailEnd/>
          </a:ln>
        </p:spPr>
      </p:cxnSp>
      <p:cxnSp>
        <p:nvCxnSpPr>
          <p:cNvPr id="83987" name="AutoShape 18"/>
          <p:cNvCxnSpPr>
            <a:cxnSpLocks noChangeShapeType="1"/>
          </p:cNvCxnSpPr>
          <p:nvPr/>
        </p:nvCxnSpPr>
        <p:spPr bwMode="auto">
          <a:xfrm flipV="1">
            <a:off x="8933815" y="4981893"/>
            <a:ext cx="712470" cy="372427"/>
          </a:xfrm>
          <a:prstGeom prst="straightConnector1">
            <a:avLst/>
          </a:prstGeom>
          <a:noFill/>
          <a:ln w="9525">
            <a:solidFill>
              <a:schemeClr val="tx1"/>
            </a:solidFill>
            <a:round/>
            <a:headEnd/>
            <a:tailEnd/>
          </a:ln>
        </p:spPr>
      </p:cxnSp>
      <p:cxnSp>
        <p:nvCxnSpPr>
          <p:cNvPr id="83988" name="AutoShape 19"/>
          <p:cNvCxnSpPr>
            <a:cxnSpLocks noChangeShapeType="1"/>
          </p:cNvCxnSpPr>
          <p:nvPr/>
        </p:nvCxnSpPr>
        <p:spPr bwMode="auto">
          <a:xfrm flipH="1" flipV="1">
            <a:off x="6635750" y="4899132"/>
            <a:ext cx="792798" cy="455189"/>
          </a:xfrm>
          <a:prstGeom prst="straightConnector1">
            <a:avLst/>
          </a:prstGeom>
          <a:noFill/>
          <a:ln w="9525">
            <a:solidFill>
              <a:schemeClr val="tx1"/>
            </a:solidFill>
            <a:round/>
            <a:headEnd/>
            <a:tailEnd/>
          </a:ln>
        </p:spPr>
      </p:cxnSp>
      <p:cxnSp>
        <p:nvCxnSpPr>
          <p:cNvPr id="83989" name="AutoShape 20"/>
          <p:cNvCxnSpPr>
            <a:cxnSpLocks noChangeShapeType="1"/>
          </p:cNvCxnSpPr>
          <p:nvPr/>
        </p:nvCxnSpPr>
        <p:spPr bwMode="auto">
          <a:xfrm>
            <a:off x="8141018" y="3592936"/>
            <a:ext cx="0" cy="1027324"/>
          </a:xfrm>
          <a:prstGeom prst="straightConnector1">
            <a:avLst/>
          </a:prstGeom>
          <a:noFill/>
          <a:ln w="9525">
            <a:solidFill>
              <a:schemeClr val="tx1"/>
            </a:solidFill>
            <a:round/>
            <a:headEnd/>
            <a:tailEnd/>
          </a:ln>
        </p:spPr>
      </p:cxnSp>
      <p:cxnSp>
        <p:nvCxnSpPr>
          <p:cNvPr id="83990" name="AutoShape 21"/>
          <p:cNvCxnSpPr>
            <a:cxnSpLocks noChangeShapeType="1"/>
          </p:cNvCxnSpPr>
          <p:nvPr/>
        </p:nvCxnSpPr>
        <p:spPr bwMode="auto">
          <a:xfrm>
            <a:off x="6635750" y="3592936"/>
            <a:ext cx="0" cy="1027324"/>
          </a:xfrm>
          <a:prstGeom prst="straightConnector1">
            <a:avLst/>
          </a:prstGeom>
          <a:noFill/>
          <a:ln w="9525">
            <a:solidFill>
              <a:schemeClr val="tx1"/>
            </a:solidFill>
            <a:round/>
            <a:headEnd/>
            <a:tailEnd/>
          </a:ln>
        </p:spPr>
      </p:cxnSp>
      <p:cxnSp>
        <p:nvCxnSpPr>
          <p:cNvPr id="83991" name="AutoShape 22"/>
          <p:cNvCxnSpPr>
            <a:cxnSpLocks noChangeShapeType="1"/>
          </p:cNvCxnSpPr>
          <p:nvPr/>
        </p:nvCxnSpPr>
        <p:spPr bwMode="auto">
          <a:xfrm>
            <a:off x="8141018" y="4899132"/>
            <a:ext cx="33179" cy="1435735"/>
          </a:xfrm>
          <a:prstGeom prst="straightConnector1">
            <a:avLst/>
          </a:prstGeom>
          <a:noFill/>
          <a:ln w="9525">
            <a:solidFill>
              <a:schemeClr val="tx1"/>
            </a:solidFill>
            <a:round/>
            <a:headEnd/>
            <a:tailEnd/>
          </a:ln>
        </p:spPr>
      </p:cxnSp>
      <p:cxnSp>
        <p:nvCxnSpPr>
          <p:cNvPr id="83992" name="AutoShape 23"/>
          <p:cNvCxnSpPr>
            <a:cxnSpLocks noChangeShapeType="1"/>
          </p:cNvCxnSpPr>
          <p:nvPr/>
        </p:nvCxnSpPr>
        <p:spPr bwMode="auto">
          <a:xfrm flipV="1">
            <a:off x="9646285" y="3592937"/>
            <a:ext cx="0" cy="1110085"/>
          </a:xfrm>
          <a:prstGeom prst="straightConnector1">
            <a:avLst/>
          </a:prstGeom>
          <a:noFill/>
          <a:ln w="9525">
            <a:solidFill>
              <a:schemeClr val="tx1"/>
            </a:solidFill>
            <a:round/>
            <a:headEnd/>
            <a:tailEnd/>
          </a:ln>
        </p:spPr>
      </p:cxnSp>
      <p:cxnSp>
        <p:nvCxnSpPr>
          <p:cNvPr id="83993" name="AutoShape 24"/>
          <p:cNvCxnSpPr>
            <a:cxnSpLocks noChangeShapeType="1"/>
          </p:cNvCxnSpPr>
          <p:nvPr/>
        </p:nvCxnSpPr>
        <p:spPr bwMode="auto">
          <a:xfrm flipV="1">
            <a:off x="9646285" y="2533227"/>
            <a:ext cx="0" cy="780838"/>
          </a:xfrm>
          <a:prstGeom prst="straightConnector1">
            <a:avLst/>
          </a:prstGeom>
          <a:noFill/>
          <a:ln w="9525">
            <a:solidFill>
              <a:schemeClr val="tx1"/>
            </a:solidFill>
            <a:round/>
            <a:headEnd/>
            <a:tailEnd/>
          </a:ln>
        </p:spPr>
      </p:cxnSp>
      <p:cxnSp>
        <p:nvCxnSpPr>
          <p:cNvPr id="83994" name="AutoShape 26"/>
          <p:cNvCxnSpPr>
            <a:cxnSpLocks noChangeShapeType="1"/>
          </p:cNvCxnSpPr>
          <p:nvPr/>
        </p:nvCxnSpPr>
        <p:spPr bwMode="auto">
          <a:xfrm flipV="1">
            <a:off x="6635750" y="2533227"/>
            <a:ext cx="0" cy="780838"/>
          </a:xfrm>
          <a:prstGeom prst="straightConnector1">
            <a:avLst/>
          </a:prstGeom>
          <a:noFill/>
          <a:ln w="9525">
            <a:solidFill>
              <a:schemeClr val="tx1"/>
            </a:solidFill>
            <a:round/>
            <a:headEnd/>
            <a:tailEnd/>
          </a:ln>
        </p:spPr>
      </p:cxnSp>
      <p:cxnSp>
        <p:nvCxnSpPr>
          <p:cNvPr id="83995" name="AutoShape 27"/>
          <p:cNvCxnSpPr>
            <a:cxnSpLocks noChangeShapeType="1"/>
          </p:cNvCxnSpPr>
          <p:nvPr/>
        </p:nvCxnSpPr>
        <p:spPr bwMode="auto">
          <a:xfrm flipV="1">
            <a:off x="8141018" y="2533227"/>
            <a:ext cx="0" cy="780838"/>
          </a:xfrm>
          <a:prstGeom prst="straightConnector1">
            <a:avLst/>
          </a:prstGeom>
          <a:noFill/>
          <a:ln w="9525">
            <a:solidFill>
              <a:schemeClr val="tx1"/>
            </a:solidFill>
            <a:round/>
            <a:headEnd/>
            <a:tailEnd/>
          </a:ln>
        </p:spPr>
      </p:cxnSp>
      <p:pic>
        <p:nvPicPr>
          <p:cNvPr id="83996" name="Picture 28"/>
          <p:cNvPicPr>
            <a:picLocks noChangeArrowheads="1"/>
          </p:cNvPicPr>
          <p:nvPr/>
        </p:nvPicPr>
        <p:blipFill>
          <a:blip r:embed="rId3" cstate="print"/>
          <a:srcRect/>
          <a:stretch>
            <a:fillRect/>
          </a:stretch>
        </p:blipFill>
        <p:spPr bwMode="auto">
          <a:xfrm>
            <a:off x="7880827" y="4620261"/>
            <a:ext cx="520383" cy="278871"/>
          </a:xfrm>
          <a:prstGeom prst="rect">
            <a:avLst/>
          </a:prstGeom>
          <a:noFill/>
          <a:ln w="9525">
            <a:noFill/>
            <a:miter lim="800000"/>
            <a:headEnd/>
            <a:tailEnd/>
          </a:ln>
        </p:spPr>
      </p:pic>
      <p:sp>
        <p:nvSpPr>
          <p:cNvPr id="83997" name="Line 29"/>
          <p:cNvSpPr>
            <a:spLocks noChangeShapeType="1"/>
          </p:cNvSpPr>
          <p:nvPr/>
        </p:nvSpPr>
        <p:spPr bwMode="auto">
          <a:xfrm flipV="1">
            <a:off x="6534468" y="274373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3998" name="Line 30"/>
          <p:cNvSpPr>
            <a:spLocks noChangeShapeType="1"/>
          </p:cNvSpPr>
          <p:nvPr/>
        </p:nvSpPr>
        <p:spPr bwMode="auto">
          <a:xfrm flipV="1">
            <a:off x="8039735" y="274373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3999" name="Line 31"/>
          <p:cNvSpPr>
            <a:spLocks noChangeShapeType="1"/>
          </p:cNvSpPr>
          <p:nvPr/>
        </p:nvSpPr>
        <p:spPr bwMode="auto">
          <a:xfrm flipV="1">
            <a:off x="9543257" y="274373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0" name="Line 32"/>
          <p:cNvSpPr>
            <a:spLocks noChangeShapeType="1"/>
          </p:cNvSpPr>
          <p:nvPr/>
        </p:nvSpPr>
        <p:spPr bwMode="auto">
          <a:xfrm flipV="1">
            <a:off x="6534468" y="388620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1" name="Line 33"/>
          <p:cNvSpPr>
            <a:spLocks noChangeShapeType="1"/>
          </p:cNvSpPr>
          <p:nvPr/>
        </p:nvSpPr>
        <p:spPr bwMode="auto">
          <a:xfrm flipV="1">
            <a:off x="8039735" y="388620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2" name="Line 34"/>
          <p:cNvSpPr>
            <a:spLocks noChangeShapeType="1"/>
          </p:cNvSpPr>
          <p:nvPr/>
        </p:nvSpPr>
        <p:spPr bwMode="auto">
          <a:xfrm flipV="1">
            <a:off x="9543257" y="3886200"/>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3" name="Line 35"/>
          <p:cNvSpPr>
            <a:spLocks noChangeShapeType="1"/>
          </p:cNvSpPr>
          <p:nvPr/>
        </p:nvSpPr>
        <p:spPr bwMode="auto">
          <a:xfrm flipH="1" flipV="1">
            <a:off x="6614795" y="5028671"/>
            <a:ext cx="47498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4" name="Line 36"/>
          <p:cNvSpPr>
            <a:spLocks noChangeShapeType="1"/>
          </p:cNvSpPr>
          <p:nvPr/>
        </p:nvSpPr>
        <p:spPr bwMode="auto">
          <a:xfrm flipV="1">
            <a:off x="8039735" y="5028672"/>
            <a:ext cx="0" cy="489373"/>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5" name="Line 37"/>
          <p:cNvSpPr>
            <a:spLocks noChangeShapeType="1"/>
          </p:cNvSpPr>
          <p:nvPr/>
        </p:nvSpPr>
        <p:spPr bwMode="auto">
          <a:xfrm flipV="1">
            <a:off x="9148604" y="5111433"/>
            <a:ext cx="47498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6" name="Line 38"/>
          <p:cNvSpPr>
            <a:spLocks noChangeShapeType="1"/>
          </p:cNvSpPr>
          <p:nvPr/>
        </p:nvSpPr>
        <p:spPr bwMode="auto">
          <a:xfrm flipV="1">
            <a:off x="8673624" y="5845493"/>
            <a:ext cx="237490" cy="406612"/>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7" name="Line 39"/>
          <p:cNvSpPr>
            <a:spLocks noChangeShapeType="1"/>
          </p:cNvSpPr>
          <p:nvPr/>
        </p:nvSpPr>
        <p:spPr bwMode="auto">
          <a:xfrm flipH="1" flipV="1">
            <a:off x="7430294" y="5843694"/>
            <a:ext cx="237490" cy="408411"/>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4008" name="Text Box 40"/>
          <p:cNvSpPr txBox="1">
            <a:spLocks noChangeArrowheads="1"/>
          </p:cNvSpPr>
          <p:nvPr/>
        </p:nvSpPr>
        <p:spPr bwMode="auto">
          <a:xfrm>
            <a:off x="5608956" y="2824692"/>
            <a:ext cx="1108869"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L2,R1</a:t>
            </a:r>
            <a:r>
              <a:rPr lang="en-US" sz="1600" dirty="0"/>
              <a:t>&gt;</a:t>
            </a:r>
          </a:p>
        </p:txBody>
      </p:sp>
      <p:sp>
        <p:nvSpPr>
          <p:cNvPr id="84009" name="Text Box 41"/>
          <p:cNvSpPr txBox="1">
            <a:spLocks noChangeArrowheads="1"/>
          </p:cNvSpPr>
          <p:nvPr/>
        </p:nvSpPr>
        <p:spPr bwMode="auto">
          <a:xfrm>
            <a:off x="7168357" y="2824692"/>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L6,R1</a:t>
            </a:r>
            <a:r>
              <a:rPr lang="en-US" sz="1600" dirty="0"/>
              <a:t>&gt;</a:t>
            </a:r>
          </a:p>
        </p:txBody>
      </p:sp>
      <p:sp>
        <p:nvSpPr>
          <p:cNvPr id="84010" name="Text Box 42"/>
          <p:cNvSpPr txBox="1">
            <a:spLocks noChangeArrowheads="1"/>
          </p:cNvSpPr>
          <p:nvPr/>
        </p:nvSpPr>
        <p:spPr bwMode="auto">
          <a:xfrm>
            <a:off x="8673624" y="2824692"/>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L5,R1</a:t>
            </a:r>
            <a:r>
              <a:rPr lang="en-US" sz="1600" dirty="0"/>
              <a:t>&gt;</a:t>
            </a:r>
          </a:p>
        </p:txBody>
      </p:sp>
      <p:sp>
        <p:nvSpPr>
          <p:cNvPr id="84011" name="Text Box 43"/>
          <p:cNvSpPr txBox="1">
            <a:spLocks noChangeArrowheads="1"/>
          </p:cNvSpPr>
          <p:nvPr/>
        </p:nvSpPr>
        <p:spPr bwMode="auto">
          <a:xfrm>
            <a:off x="5584508" y="3949171"/>
            <a:ext cx="1108869"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L2,R1</a:t>
            </a:r>
            <a:r>
              <a:rPr lang="en-US" sz="1600" dirty="0"/>
              <a:t>&gt;</a:t>
            </a:r>
          </a:p>
        </p:txBody>
      </p:sp>
      <p:sp>
        <p:nvSpPr>
          <p:cNvPr id="84012" name="Text Box 44"/>
          <p:cNvSpPr txBox="1">
            <a:spLocks noChangeArrowheads="1"/>
          </p:cNvSpPr>
          <p:nvPr/>
        </p:nvSpPr>
        <p:spPr bwMode="auto">
          <a:xfrm>
            <a:off x="7143909" y="3949171"/>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L6,R1</a:t>
            </a:r>
            <a:r>
              <a:rPr lang="en-US" sz="1600" dirty="0"/>
              <a:t>&gt;</a:t>
            </a:r>
          </a:p>
        </p:txBody>
      </p:sp>
      <p:sp>
        <p:nvSpPr>
          <p:cNvPr id="84013" name="Text Box 45"/>
          <p:cNvSpPr txBox="1">
            <a:spLocks noChangeArrowheads="1"/>
          </p:cNvSpPr>
          <p:nvPr/>
        </p:nvSpPr>
        <p:spPr bwMode="auto">
          <a:xfrm>
            <a:off x="8649177" y="3949171"/>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L4,R1</a:t>
            </a:r>
            <a:r>
              <a:rPr lang="en-US" sz="1600" dirty="0"/>
              <a:t>&gt;</a:t>
            </a:r>
          </a:p>
        </p:txBody>
      </p:sp>
      <p:sp>
        <p:nvSpPr>
          <p:cNvPr id="84014" name="Text Box 46"/>
          <p:cNvSpPr txBox="1">
            <a:spLocks noChangeArrowheads="1"/>
          </p:cNvSpPr>
          <p:nvPr/>
        </p:nvSpPr>
        <p:spPr bwMode="auto">
          <a:xfrm>
            <a:off x="5821998" y="5028671"/>
            <a:ext cx="1108869"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L2,R1</a:t>
            </a:r>
            <a:r>
              <a:rPr lang="en-US" sz="1600" dirty="0"/>
              <a:t>&gt;</a:t>
            </a:r>
          </a:p>
        </p:txBody>
      </p:sp>
      <p:sp>
        <p:nvSpPr>
          <p:cNvPr id="84015" name="Text Box 47"/>
          <p:cNvSpPr txBox="1">
            <a:spLocks noChangeArrowheads="1"/>
          </p:cNvSpPr>
          <p:nvPr/>
        </p:nvSpPr>
        <p:spPr bwMode="auto">
          <a:xfrm>
            <a:off x="7168357" y="4821767"/>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&lt;L6,R1&gt;</a:t>
            </a:r>
          </a:p>
        </p:txBody>
      </p:sp>
      <p:sp>
        <p:nvSpPr>
          <p:cNvPr id="84016" name="Text Box 48"/>
          <p:cNvSpPr txBox="1">
            <a:spLocks noChangeArrowheads="1"/>
          </p:cNvSpPr>
          <p:nvPr/>
        </p:nvSpPr>
        <p:spPr bwMode="auto">
          <a:xfrm>
            <a:off x="8355807" y="5008880"/>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a:t>
            </a:r>
            <a:r>
              <a:rPr lang="en-US" sz="1600" dirty="0" smtClean="0"/>
              <a:t>L4,R1</a:t>
            </a:r>
            <a:r>
              <a:rPr lang="en-US" sz="1600" dirty="0"/>
              <a:t>&gt;</a:t>
            </a:r>
          </a:p>
        </p:txBody>
      </p:sp>
      <p:sp>
        <p:nvSpPr>
          <p:cNvPr id="84017" name="Text Box 49"/>
          <p:cNvSpPr txBox="1">
            <a:spLocks noChangeArrowheads="1"/>
          </p:cNvSpPr>
          <p:nvPr/>
        </p:nvSpPr>
        <p:spPr bwMode="auto">
          <a:xfrm>
            <a:off x="8739982" y="5926455"/>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dirty="0"/>
              <a:t>&lt;L4,R1&gt;</a:t>
            </a:r>
          </a:p>
        </p:txBody>
      </p:sp>
      <p:sp>
        <p:nvSpPr>
          <p:cNvPr id="84018" name="Text Box 50"/>
          <p:cNvSpPr txBox="1">
            <a:spLocks noChangeArrowheads="1"/>
          </p:cNvSpPr>
          <p:nvPr/>
        </p:nvSpPr>
        <p:spPr bwMode="auto">
          <a:xfrm>
            <a:off x="6668929" y="5926455"/>
            <a:ext cx="110886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&lt;L2,R1&gt;</a:t>
            </a:r>
          </a:p>
        </p:txBody>
      </p:sp>
      <p:sp>
        <p:nvSpPr>
          <p:cNvPr id="84019" name="Text Box 51"/>
          <p:cNvSpPr txBox="1">
            <a:spLocks noChangeArrowheads="1"/>
          </p:cNvSpPr>
          <p:nvPr/>
        </p:nvSpPr>
        <p:spPr bwMode="auto">
          <a:xfrm>
            <a:off x="7246937" y="6660515"/>
            <a:ext cx="1901667"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R1:158.130.0.0/16</a:t>
            </a:r>
          </a:p>
        </p:txBody>
      </p:sp>
    </p:spTree>
    <p:extLst>
      <p:ext uri="{BB962C8B-B14F-4D97-AF65-F5344CB8AC3E}">
        <p14:creationId xmlns="" xmlns:p14="http://schemas.microsoft.com/office/powerpoint/2010/main" val="9113609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7043" name="Slide Number Placeholder 5"/>
          <p:cNvSpPr>
            <a:spLocks noGrp="1"/>
          </p:cNvSpPr>
          <p:nvPr>
            <p:ph type="sldNum" sz="quarter" idx="11"/>
          </p:nvPr>
        </p:nvSpPr>
        <p:spPr>
          <a:noFill/>
        </p:spPr>
        <p:txBody>
          <a:bodyPr/>
          <a:lstStyle/>
          <a:p>
            <a:fld id="{6B7E1EED-8C83-46D3-9298-6A7B224FB3DD}" type="slidenum">
              <a:rPr lang="en-US" smtClean="0"/>
              <a:pPr/>
              <a:t>11</a:t>
            </a:fld>
            <a:endParaRPr lang="en-US" smtClean="0"/>
          </a:p>
        </p:txBody>
      </p:sp>
      <p:sp>
        <p:nvSpPr>
          <p:cNvPr id="87044" name="Rectangle 2"/>
          <p:cNvSpPr>
            <a:spLocks noGrp="1" noChangeArrowheads="1"/>
          </p:cNvSpPr>
          <p:nvPr>
            <p:ph type="title"/>
          </p:nvPr>
        </p:nvSpPr>
        <p:spPr/>
        <p:txBody>
          <a:bodyPr/>
          <a:lstStyle/>
          <a:p>
            <a:pPr eaLnBrk="1" hangingPunct="1"/>
            <a:r>
              <a:rPr lang="en-US" dirty="0" smtClean="0"/>
              <a:t>Base MPLS Packet Forwarding</a:t>
            </a:r>
          </a:p>
        </p:txBody>
      </p:sp>
      <p:sp>
        <p:nvSpPr>
          <p:cNvPr id="87045" name="Rectangle 3"/>
          <p:cNvSpPr>
            <a:spLocks noGrp="1" noChangeArrowheads="1"/>
          </p:cNvSpPr>
          <p:nvPr>
            <p:ph type="body" sz="half" idx="1"/>
          </p:nvPr>
        </p:nvSpPr>
        <p:spPr>
          <a:xfrm>
            <a:off x="502921" y="1813560"/>
            <a:ext cx="5109209" cy="5129425"/>
          </a:xfrm>
        </p:spPr>
        <p:txBody>
          <a:bodyPr/>
          <a:lstStyle/>
          <a:p>
            <a:pPr eaLnBrk="1" hangingPunct="1"/>
            <a:r>
              <a:rPr lang="en-US" sz="2700" dirty="0"/>
              <a:t>Relies on fact that all routers </a:t>
            </a:r>
            <a:r>
              <a:rPr lang="en-US" sz="2700" u="sng" dirty="0"/>
              <a:t>in a domain </a:t>
            </a:r>
            <a:r>
              <a:rPr lang="en-US" sz="2700" dirty="0"/>
              <a:t>share the same routing </a:t>
            </a:r>
            <a:r>
              <a:rPr lang="en-US" sz="2700" dirty="0" smtClean="0"/>
              <a:t>table</a:t>
            </a:r>
            <a:endParaRPr lang="en-US" sz="2700" dirty="0"/>
          </a:p>
          <a:p>
            <a:pPr lvl="1" eaLnBrk="1" hangingPunct="1"/>
            <a:r>
              <a:rPr lang="en-US" dirty="0">
                <a:solidFill>
                  <a:schemeClr val="bg2"/>
                </a:solidFill>
              </a:rPr>
              <a:t>Routers distribute labels together with route entries</a:t>
            </a:r>
          </a:p>
          <a:p>
            <a:pPr lvl="1" eaLnBrk="1" hangingPunct="1"/>
            <a:r>
              <a:rPr lang="en-US" dirty="0"/>
              <a:t>IP packets are “pre-pended” with corresponding label by ingress routers</a:t>
            </a:r>
          </a:p>
          <a:p>
            <a:pPr lvl="1" eaLnBrk="1" hangingPunct="1"/>
            <a:r>
              <a:rPr lang="en-US" dirty="0"/>
              <a:t>Routers swap labels at each hop based on downstream mapping</a:t>
            </a:r>
          </a:p>
          <a:p>
            <a:pPr lvl="1" eaLnBrk="1" hangingPunct="1"/>
            <a:r>
              <a:rPr lang="en-US" dirty="0"/>
              <a:t>Egress router removes label before forwarding the IP packet</a:t>
            </a:r>
          </a:p>
        </p:txBody>
      </p:sp>
      <p:pic>
        <p:nvPicPr>
          <p:cNvPr id="87046" name="Picture 4"/>
          <p:cNvPicPr>
            <a:picLocks noChangeArrowheads="1"/>
          </p:cNvPicPr>
          <p:nvPr/>
        </p:nvPicPr>
        <p:blipFill>
          <a:blip r:embed="rId3" cstate="print"/>
          <a:srcRect/>
          <a:stretch>
            <a:fillRect/>
          </a:stretch>
        </p:blipFill>
        <p:spPr bwMode="auto">
          <a:xfrm>
            <a:off x="7914005" y="6334867"/>
            <a:ext cx="520383" cy="278870"/>
          </a:xfrm>
          <a:prstGeom prst="rect">
            <a:avLst/>
          </a:prstGeom>
          <a:noFill/>
          <a:ln w="9525">
            <a:noFill/>
            <a:miter lim="800000"/>
            <a:headEnd/>
            <a:tailEnd/>
          </a:ln>
        </p:spPr>
      </p:pic>
      <p:pic>
        <p:nvPicPr>
          <p:cNvPr id="87047" name="Picture 5"/>
          <p:cNvPicPr>
            <a:picLocks noChangeArrowheads="1"/>
          </p:cNvPicPr>
          <p:nvPr/>
        </p:nvPicPr>
        <p:blipFill>
          <a:blip r:embed="rId3" cstate="print"/>
          <a:srcRect/>
          <a:stretch>
            <a:fillRect/>
          </a:stretch>
        </p:blipFill>
        <p:spPr bwMode="auto">
          <a:xfrm>
            <a:off x="8673625" y="5354321"/>
            <a:ext cx="520383" cy="278871"/>
          </a:xfrm>
          <a:prstGeom prst="rect">
            <a:avLst/>
          </a:prstGeom>
          <a:noFill/>
          <a:ln w="9525">
            <a:noFill/>
            <a:miter lim="800000"/>
            <a:headEnd/>
            <a:tailEnd/>
          </a:ln>
        </p:spPr>
      </p:pic>
      <p:pic>
        <p:nvPicPr>
          <p:cNvPr id="87048" name="Picture 6"/>
          <p:cNvPicPr>
            <a:picLocks noChangeArrowheads="1"/>
          </p:cNvPicPr>
          <p:nvPr/>
        </p:nvPicPr>
        <p:blipFill>
          <a:blip r:embed="rId3" cstate="print"/>
          <a:srcRect/>
          <a:stretch>
            <a:fillRect/>
          </a:stretch>
        </p:blipFill>
        <p:spPr bwMode="auto">
          <a:xfrm>
            <a:off x="9386095" y="4703022"/>
            <a:ext cx="520383" cy="278871"/>
          </a:xfrm>
          <a:prstGeom prst="rect">
            <a:avLst/>
          </a:prstGeom>
          <a:noFill/>
          <a:ln w="9525">
            <a:noFill/>
            <a:miter lim="800000"/>
            <a:headEnd/>
            <a:tailEnd/>
          </a:ln>
        </p:spPr>
      </p:pic>
      <p:pic>
        <p:nvPicPr>
          <p:cNvPr id="87049" name="Picture 7"/>
          <p:cNvPicPr>
            <a:picLocks noChangeArrowheads="1"/>
          </p:cNvPicPr>
          <p:nvPr/>
        </p:nvPicPr>
        <p:blipFill>
          <a:blip r:embed="rId3" cstate="print"/>
          <a:srcRect/>
          <a:stretch>
            <a:fillRect/>
          </a:stretch>
        </p:blipFill>
        <p:spPr bwMode="auto">
          <a:xfrm>
            <a:off x="9386095" y="3314066"/>
            <a:ext cx="520383" cy="278871"/>
          </a:xfrm>
          <a:prstGeom prst="rect">
            <a:avLst/>
          </a:prstGeom>
          <a:noFill/>
          <a:ln w="9525">
            <a:noFill/>
            <a:miter lim="800000"/>
            <a:headEnd/>
            <a:tailEnd/>
          </a:ln>
        </p:spPr>
      </p:pic>
      <p:pic>
        <p:nvPicPr>
          <p:cNvPr id="87050" name="Picture 8"/>
          <p:cNvPicPr>
            <a:picLocks noChangeArrowheads="1"/>
          </p:cNvPicPr>
          <p:nvPr/>
        </p:nvPicPr>
        <p:blipFill>
          <a:blip r:embed="rId3" cstate="print"/>
          <a:srcRect/>
          <a:stretch>
            <a:fillRect/>
          </a:stretch>
        </p:blipFill>
        <p:spPr bwMode="auto">
          <a:xfrm>
            <a:off x="7168357" y="5354321"/>
            <a:ext cx="520383" cy="278871"/>
          </a:xfrm>
          <a:prstGeom prst="rect">
            <a:avLst/>
          </a:prstGeom>
          <a:noFill/>
          <a:ln w="9525">
            <a:noFill/>
            <a:miter lim="800000"/>
            <a:headEnd/>
            <a:tailEnd/>
          </a:ln>
        </p:spPr>
      </p:pic>
      <p:pic>
        <p:nvPicPr>
          <p:cNvPr id="87051" name="Picture 9"/>
          <p:cNvPicPr>
            <a:picLocks noChangeArrowheads="1"/>
          </p:cNvPicPr>
          <p:nvPr/>
        </p:nvPicPr>
        <p:blipFill>
          <a:blip r:embed="rId3" cstate="print"/>
          <a:srcRect/>
          <a:stretch>
            <a:fillRect/>
          </a:stretch>
        </p:blipFill>
        <p:spPr bwMode="auto">
          <a:xfrm>
            <a:off x="6375560" y="4620261"/>
            <a:ext cx="520383" cy="278871"/>
          </a:xfrm>
          <a:prstGeom prst="rect">
            <a:avLst/>
          </a:prstGeom>
          <a:noFill/>
          <a:ln w="9525">
            <a:noFill/>
            <a:miter lim="800000"/>
            <a:headEnd/>
            <a:tailEnd/>
          </a:ln>
        </p:spPr>
      </p:pic>
      <p:pic>
        <p:nvPicPr>
          <p:cNvPr id="87052" name="Picture 10"/>
          <p:cNvPicPr>
            <a:picLocks noChangeArrowheads="1"/>
          </p:cNvPicPr>
          <p:nvPr/>
        </p:nvPicPr>
        <p:blipFill>
          <a:blip r:embed="rId3" cstate="print"/>
          <a:srcRect/>
          <a:stretch>
            <a:fillRect/>
          </a:stretch>
        </p:blipFill>
        <p:spPr bwMode="auto">
          <a:xfrm>
            <a:off x="7880827" y="3314066"/>
            <a:ext cx="520383" cy="278871"/>
          </a:xfrm>
          <a:prstGeom prst="rect">
            <a:avLst/>
          </a:prstGeom>
          <a:noFill/>
          <a:ln w="9525">
            <a:noFill/>
            <a:miter lim="800000"/>
            <a:headEnd/>
            <a:tailEnd/>
          </a:ln>
        </p:spPr>
      </p:pic>
      <p:pic>
        <p:nvPicPr>
          <p:cNvPr id="87053" name="Picture 11"/>
          <p:cNvPicPr>
            <a:picLocks noChangeArrowheads="1"/>
          </p:cNvPicPr>
          <p:nvPr/>
        </p:nvPicPr>
        <p:blipFill>
          <a:blip r:embed="rId3" cstate="print"/>
          <a:srcRect/>
          <a:stretch>
            <a:fillRect/>
          </a:stretch>
        </p:blipFill>
        <p:spPr bwMode="auto">
          <a:xfrm>
            <a:off x="6375560" y="3314066"/>
            <a:ext cx="520383" cy="278871"/>
          </a:xfrm>
          <a:prstGeom prst="rect">
            <a:avLst/>
          </a:prstGeom>
          <a:noFill/>
          <a:ln w="9525">
            <a:noFill/>
            <a:miter lim="800000"/>
            <a:headEnd/>
            <a:tailEnd/>
          </a:ln>
        </p:spPr>
      </p:pic>
      <p:pic>
        <p:nvPicPr>
          <p:cNvPr id="87054" name="Picture 12"/>
          <p:cNvPicPr>
            <a:picLocks noChangeArrowheads="1"/>
          </p:cNvPicPr>
          <p:nvPr/>
        </p:nvPicPr>
        <p:blipFill>
          <a:blip r:embed="rId3" cstate="print"/>
          <a:srcRect/>
          <a:stretch>
            <a:fillRect/>
          </a:stretch>
        </p:blipFill>
        <p:spPr bwMode="auto">
          <a:xfrm>
            <a:off x="6375560" y="2254357"/>
            <a:ext cx="520383" cy="278870"/>
          </a:xfrm>
          <a:prstGeom prst="rect">
            <a:avLst/>
          </a:prstGeom>
          <a:noFill/>
          <a:ln w="9525">
            <a:noFill/>
            <a:miter lim="800000"/>
            <a:headEnd/>
            <a:tailEnd/>
          </a:ln>
        </p:spPr>
      </p:pic>
      <p:pic>
        <p:nvPicPr>
          <p:cNvPr id="87055" name="Picture 13"/>
          <p:cNvPicPr>
            <a:picLocks noChangeArrowheads="1"/>
          </p:cNvPicPr>
          <p:nvPr/>
        </p:nvPicPr>
        <p:blipFill>
          <a:blip r:embed="rId3" cstate="print"/>
          <a:srcRect/>
          <a:stretch>
            <a:fillRect/>
          </a:stretch>
        </p:blipFill>
        <p:spPr bwMode="auto">
          <a:xfrm>
            <a:off x="7880827" y="2254357"/>
            <a:ext cx="520383" cy="278870"/>
          </a:xfrm>
          <a:prstGeom prst="rect">
            <a:avLst/>
          </a:prstGeom>
          <a:noFill/>
          <a:ln w="9525">
            <a:noFill/>
            <a:miter lim="800000"/>
            <a:headEnd/>
            <a:tailEnd/>
          </a:ln>
        </p:spPr>
      </p:pic>
      <p:pic>
        <p:nvPicPr>
          <p:cNvPr id="87056" name="Picture 14"/>
          <p:cNvPicPr>
            <a:picLocks noChangeArrowheads="1"/>
          </p:cNvPicPr>
          <p:nvPr/>
        </p:nvPicPr>
        <p:blipFill>
          <a:blip r:embed="rId3" cstate="print"/>
          <a:srcRect/>
          <a:stretch>
            <a:fillRect/>
          </a:stretch>
        </p:blipFill>
        <p:spPr bwMode="auto">
          <a:xfrm>
            <a:off x="9386095" y="2254357"/>
            <a:ext cx="520383" cy="278870"/>
          </a:xfrm>
          <a:prstGeom prst="rect">
            <a:avLst/>
          </a:prstGeom>
          <a:noFill/>
          <a:ln w="9525">
            <a:noFill/>
            <a:miter lim="800000"/>
            <a:headEnd/>
            <a:tailEnd/>
          </a:ln>
        </p:spPr>
      </p:pic>
      <p:cxnSp>
        <p:nvCxnSpPr>
          <p:cNvPr id="87057" name="AutoShape 15"/>
          <p:cNvCxnSpPr>
            <a:cxnSpLocks noChangeShapeType="1"/>
          </p:cNvCxnSpPr>
          <p:nvPr/>
        </p:nvCxnSpPr>
        <p:spPr bwMode="auto">
          <a:xfrm flipH="1" flipV="1">
            <a:off x="7428548" y="5633191"/>
            <a:ext cx="485458" cy="842010"/>
          </a:xfrm>
          <a:prstGeom prst="straightConnector1">
            <a:avLst/>
          </a:prstGeom>
          <a:noFill/>
          <a:ln w="9525">
            <a:solidFill>
              <a:schemeClr val="tx1"/>
            </a:solidFill>
            <a:round/>
            <a:headEnd/>
            <a:tailEnd/>
          </a:ln>
        </p:spPr>
      </p:cxnSp>
      <p:cxnSp>
        <p:nvCxnSpPr>
          <p:cNvPr id="87058" name="AutoShape 16"/>
          <p:cNvCxnSpPr>
            <a:cxnSpLocks noChangeShapeType="1"/>
          </p:cNvCxnSpPr>
          <p:nvPr/>
        </p:nvCxnSpPr>
        <p:spPr bwMode="auto">
          <a:xfrm flipV="1">
            <a:off x="8434388" y="5633191"/>
            <a:ext cx="499428" cy="842010"/>
          </a:xfrm>
          <a:prstGeom prst="straightConnector1">
            <a:avLst/>
          </a:prstGeom>
          <a:noFill/>
          <a:ln w="9525">
            <a:solidFill>
              <a:schemeClr val="tx1"/>
            </a:solidFill>
            <a:round/>
            <a:headEnd/>
            <a:tailEnd/>
          </a:ln>
        </p:spPr>
      </p:cxnSp>
      <p:cxnSp>
        <p:nvCxnSpPr>
          <p:cNvPr id="87059" name="AutoShape 17"/>
          <p:cNvCxnSpPr>
            <a:cxnSpLocks noChangeShapeType="1"/>
          </p:cNvCxnSpPr>
          <p:nvPr/>
        </p:nvCxnSpPr>
        <p:spPr bwMode="auto">
          <a:xfrm flipV="1">
            <a:off x="8933815" y="4981893"/>
            <a:ext cx="712470" cy="372427"/>
          </a:xfrm>
          <a:prstGeom prst="straightConnector1">
            <a:avLst/>
          </a:prstGeom>
          <a:noFill/>
          <a:ln w="9525">
            <a:solidFill>
              <a:schemeClr val="tx1"/>
            </a:solidFill>
            <a:round/>
            <a:headEnd/>
            <a:tailEnd/>
          </a:ln>
        </p:spPr>
      </p:cxnSp>
      <p:cxnSp>
        <p:nvCxnSpPr>
          <p:cNvPr id="87060" name="AutoShape 18"/>
          <p:cNvCxnSpPr>
            <a:cxnSpLocks noChangeShapeType="1"/>
          </p:cNvCxnSpPr>
          <p:nvPr/>
        </p:nvCxnSpPr>
        <p:spPr bwMode="auto">
          <a:xfrm flipH="1" flipV="1">
            <a:off x="6635750" y="4899132"/>
            <a:ext cx="792798" cy="455189"/>
          </a:xfrm>
          <a:prstGeom prst="straightConnector1">
            <a:avLst/>
          </a:prstGeom>
          <a:noFill/>
          <a:ln w="9525">
            <a:solidFill>
              <a:schemeClr val="tx1"/>
            </a:solidFill>
            <a:round/>
            <a:headEnd/>
            <a:tailEnd/>
          </a:ln>
        </p:spPr>
      </p:cxnSp>
      <p:cxnSp>
        <p:nvCxnSpPr>
          <p:cNvPr id="87061" name="AutoShape 19"/>
          <p:cNvCxnSpPr>
            <a:cxnSpLocks noChangeShapeType="1"/>
          </p:cNvCxnSpPr>
          <p:nvPr/>
        </p:nvCxnSpPr>
        <p:spPr bwMode="auto">
          <a:xfrm>
            <a:off x="8141018" y="3592936"/>
            <a:ext cx="0" cy="1027324"/>
          </a:xfrm>
          <a:prstGeom prst="straightConnector1">
            <a:avLst/>
          </a:prstGeom>
          <a:noFill/>
          <a:ln w="9525">
            <a:solidFill>
              <a:schemeClr val="tx1"/>
            </a:solidFill>
            <a:round/>
            <a:headEnd/>
            <a:tailEnd/>
          </a:ln>
        </p:spPr>
      </p:cxnSp>
      <p:cxnSp>
        <p:nvCxnSpPr>
          <p:cNvPr id="87062" name="AutoShape 20"/>
          <p:cNvCxnSpPr>
            <a:cxnSpLocks noChangeShapeType="1"/>
          </p:cNvCxnSpPr>
          <p:nvPr/>
        </p:nvCxnSpPr>
        <p:spPr bwMode="auto">
          <a:xfrm>
            <a:off x="6635750" y="3592936"/>
            <a:ext cx="0" cy="1027324"/>
          </a:xfrm>
          <a:prstGeom prst="straightConnector1">
            <a:avLst/>
          </a:prstGeom>
          <a:noFill/>
          <a:ln w="9525">
            <a:solidFill>
              <a:schemeClr val="tx1"/>
            </a:solidFill>
            <a:round/>
            <a:headEnd/>
            <a:tailEnd/>
          </a:ln>
        </p:spPr>
      </p:cxnSp>
      <p:cxnSp>
        <p:nvCxnSpPr>
          <p:cNvPr id="87063" name="AutoShape 21"/>
          <p:cNvCxnSpPr>
            <a:cxnSpLocks noChangeShapeType="1"/>
          </p:cNvCxnSpPr>
          <p:nvPr/>
        </p:nvCxnSpPr>
        <p:spPr bwMode="auto">
          <a:xfrm>
            <a:off x="8141018" y="4899132"/>
            <a:ext cx="33179" cy="1435735"/>
          </a:xfrm>
          <a:prstGeom prst="straightConnector1">
            <a:avLst/>
          </a:prstGeom>
          <a:noFill/>
          <a:ln w="9525">
            <a:solidFill>
              <a:schemeClr val="tx1"/>
            </a:solidFill>
            <a:round/>
            <a:headEnd/>
            <a:tailEnd/>
          </a:ln>
        </p:spPr>
      </p:cxnSp>
      <p:cxnSp>
        <p:nvCxnSpPr>
          <p:cNvPr id="87064" name="AutoShape 22"/>
          <p:cNvCxnSpPr>
            <a:cxnSpLocks noChangeShapeType="1"/>
          </p:cNvCxnSpPr>
          <p:nvPr/>
        </p:nvCxnSpPr>
        <p:spPr bwMode="auto">
          <a:xfrm flipV="1">
            <a:off x="9646285" y="3592937"/>
            <a:ext cx="0" cy="1110085"/>
          </a:xfrm>
          <a:prstGeom prst="straightConnector1">
            <a:avLst/>
          </a:prstGeom>
          <a:noFill/>
          <a:ln w="9525">
            <a:solidFill>
              <a:schemeClr val="tx1"/>
            </a:solidFill>
            <a:round/>
            <a:headEnd/>
            <a:tailEnd/>
          </a:ln>
        </p:spPr>
      </p:cxnSp>
      <p:cxnSp>
        <p:nvCxnSpPr>
          <p:cNvPr id="87065" name="AutoShape 23"/>
          <p:cNvCxnSpPr>
            <a:cxnSpLocks noChangeShapeType="1"/>
          </p:cNvCxnSpPr>
          <p:nvPr/>
        </p:nvCxnSpPr>
        <p:spPr bwMode="auto">
          <a:xfrm flipV="1">
            <a:off x="9646285" y="2533227"/>
            <a:ext cx="0" cy="780838"/>
          </a:xfrm>
          <a:prstGeom prst="straightConnector1">
            <a:avLst/>
          </a:prstGeom>
          <a:noFill/>
          <a:ln w="9525">
            <a:solidFill>
              <a:schemeClr val="tx1"/>
            </a:solidFill>
            <a:round/>
            <a:headEnd/>
            <a:tailEnd/>
          </a:ln>
        </p:spPr>
      </p:cxnSp>
      <p:cxnSp>
        <p:nvCxnSpPr>
          <p:cNvPr id="87066" name="AutoShape 24"/>
          <p:cNvCxnSpPr>
            <a:cxnSpLocks noChangeShapeType="1"/>
          </p:cNvCxnSpPr>
          <p:nvPr/>
        </p:nvCxnSpPr>
        <p:spPr bwMode="auto">
          <a:xfrm flipV="1">
            <a:off x="6635750" y="2533227"/>
            <a:ext cx="0" cy="780838"/>
          </a:xfrm>
          <a:prstGeom prst="straightConnector1">
            <a:avLst/>
          </a:prstGeom>
          <a:noFill/>
          <a:ln w="9525">
            <a:solidFill>
              <a:schemeClr val="tx1"/>
            </a:solidFill>
            <a:round/>
            <a:headEnd/>
            <a:tailEnd/>
          </a:ln>
        </p:spPr>
      </p:cxnSp>
      <p:cxnSp>
        <p:nvCxnSpPr>
          <p:cNvPr id="87067" name="AutoShape 25"/>
          <p:cNvCxnSpPr>
            <a:cxnSpLocks noChangeShapeType="1"/>
          </p:cNvCxnSpPr>
          <p:nvPr/>
        </p:nvCxnSpPr>
        <p:spPr bwMode="auto">
          <a:xfrm flipV="1">
            <a:off x="8141018" y="2533227"/>
            <a:ext cx="0" cy="780838"/>
          </a:xfrm>
          <a:prstGeom prst="straightConnector1">
            <a:avLst/>
          </a:prstGeom>
          <a:noFill/>
          <a:ln w="9525">
            <a:solidFill>
              <a:schemeClr val="tx1"/>
            </a:solidFill>
            <a:round/>
            <a:headEnd/>
            <a:tailEnd/>
          </a:ln>
        </p:spPr>
      </p:cxnSp>
      <p:pic>
        <p:nvPicPr>
          <p:cNvPr id="87068" name="Picture 26"/>
          <p:cNvPicPr>
            <a:picLocks noChangeArrowheads="1"/>
          </p:cNvPicPr>
          <p:nvPr/>
        </p:nvPicPr>
        <p:blipFill>
          <a:blip r:embed="rId3" cstate="print"/>
          <a:srcRect/>
          <a:stretch>
            <a:fillRect/>
          </a:stretch>
        </p:blipFill>
        <p:spPr bwMode="auto">
          <a:xfrm>
            <a:off x="7880827" y="4620261"/>
            <a:ext cx="520383" cy="278871"/>
          </a:xfrm>
          <a:prstGeom prst="rect">
            <a:avLst/>
          </a:prstGeom>
          <a:noFill/>
          <a:ln w="9525">
            <a:noFill/>
            <a:miter lim="800000"/>
            <a:headEnd/>
            <a:tailEnd/>
          </a:ln>
        </p:spPr>
      </p:pic>
      <p:sp>
        <p:nvSpPr>
          <p:cNvPr id="87069" name="Line 27"/>
          <p:cNvSpPr>
            <a:spLocks noChangeShapeType="1"/>
          </p:cNvSpPr>
          <p:nvPr/>
        </p:nvSpPr>
        <p:spPr bwMode="auto">
          <a:xfrm flipV="1">
            <a:off x="8039735" y="274373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0" name="Line 28"/>
          <p:cNvSpPr>
            <a:spLocks noChangeShapeType="1"/>
          </p:cNvSpPr>
          <p:nvPr/>
        </p:nvSpPr>
        <p:spPr bwMode="auto">
          <a:xfrm flipV="1">
            <a:off x="9543257" y="274373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1" name="Line 29"/>
          <p:cNvSpPr>
            <a:spLocks noChangeShapeType="1"/>
          </p:cNvSpPr>
          <p:nvPr/>
        </p:nvSpPr>
        <p:spPr bwMode="auto">
          <a:xfrm flipV="1">
            <a:off x="6534468" y="388620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2" name="Line 30"/>
          <p:cNvSpPr>
            <a:spLocks noChangeShapeType="1"/>
          </p:cNvSpPr>
          <p:nvPr/>
        </p:nvSpPr>
        <p:spPr bwMode="auto">
          <a:xfrm flipV="1">
            <a:off x="8039735" y="388620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3" name="Line 31"/>
          <p:cNvSpPr>
            <a:spLocks noChangeShapeType="1"/>
          </p:cNvSpPr>
          <p:nvPr/>
        </p:nvSpPr>
        <p:spPr bwMode="auto">
          <a:xfrm flipV="1">
            <a:off x="9543257" y="388620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4" name="Line 32"/>
          <p:cNvSpPr>
            <a:spLocks noChangeShapeType="1"/>
          </p:cNvSpPr>
          <p:nvPr/>
        </p:nvSpPr>
        <p:spPr bwMode="auto">
          <a:xfrm flipH="1" flipV="1">
            <a:off x="6614795" y="5028671"/>
            <a:ext cx="474980" cy="244687"/>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5" name="Line 33"/>
          <p:cNvSpPr>
            <a:spLocks noChangeShapeType="1"/>
          </p:cNvSpPr>
          <p:nvPr/>
        </p:nvSpPr>
        <p:spPr bwMode="auto">
          <a:xfrm flipV="1">
            <a:off x="8039735" y="5028672"/>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6" name="Line 34"/>
          <p:cNvSpPr>
            <a:spLocks noChangeShapeType="1"/>
          </p:cNvSpPr>
          <p:nvPr/>
        </p:nvSpPr>
        <p:spPr bwMode="auto">
          <a:xfrm flipV="1">
            <a:off x="9148604" y="5111433"/>
            <a:ext cx="474980" cy="244687"/>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7" name="Line 35"/>
          <p:cNvSpPr>
            <a:spLocks noChangeShapeType="1"/>
          </p:cNvSpPr>
          <p:nvPr/>
        </p:nvSpPr>
        <p:spPr bwMode="auto">
          <a:xfrm flipV="1">
            <a:off x="8673624" y="5845493"/>
            <a:ext cx="237490" cy="406612"/>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8" name="Line 36"/>
          <p:cNvSpPr>
            <a:spLocks noChangeShapeType="1"/>
          </p:cNvSpPr>
          <p:nvPr/>
        </p:nvSpPr>
        <p:spPr bwMode="auto">
          <a:xfrm flipH="1" flipV="1">
            <a:off x="7430294" y="5843694"/>
            <a:ext cx="237490" cy="408411"/>
          </a:xfrm>
          <a:prstGeom prst="line">
            <a:avLst/>
          </a:prstGeom>
          <a:noFill/>
          <a:ln w="9525">
            <a:solidFill>
              <a:schemeClr val="tx1"/>
            </a:solidFill>
            <a:round/>
            <a:headEnd type="triangle" w="med" len="med"/>
            <a:tailEnd/>
          </a:ln>
        </p:spPr>
        <p:txBody>
          <a:bodyPr lIns="101882" tIns="50941" rIns="101882" bIns="50941" anchor="ctr"/>
          <a:lstStyle/>
          <a:p>
            <a:endParaRPr lang="en-US"/>
          </a:p>
        </p:txBody>
      </p:sp>
      <p:sp>
        <p:nvSpPr>
          <p:cNvPr id="87079" name="Text Box 37"/>
          <p:cNvSpPr txBox="1">
            <a:spLocks noChangeArrowheads="1"/>
          </p:cNvSpPr>
          <p:nvPr/>
        </p:nvSpPr>
        <p:spPr bwMode="auto">
          <a:xfrm>
            <a:off x="5200332" y="2580005"/>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L2, </a:t>
            </a:r>
            <a:r>
              <a:rPr lang="en-US" sz="1100" dirty="0"/>
              <a:t>158.130.14.67&gt;</a:t>
            </a:r>
          </a:p>
        </p:txBody>
      </p:sp>
      <p:sp>
        <p:nvSpPr>
          <p:cNvPr id="87080" name="Text Box 38"/>
          <p:cNvSpPr txBox="1">
            <a:spLocks noChangeArrowheads="1"/>
          </p:cNvSpPr>
          <p:nvPr/>
        </p:nvSpPr>
        <p:spPr bwMode="auto">
          <a:xfrm>
            <a:off x="6850540" y="1682221"/>
            <a:ext cx="245522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Packet to: 158.130.14.67</a:t>
            </a:r>
          </a:p>
        </p:txBody>
      </p:sp>
      <p:sp>
        <p:nvSpPr>
          <p:cNvPr id="87081" name="Line 41"/>
          <p:cNvSpPr>
            <a:spLocks noChangeShapeType="1"/>
          </p:cNvSpPr>
          <p:nvPr/>
        </p:nvSpPr>
        <p:spPr bwMode="auto">
          <a:xfrm flipV="1">
            <a:off x="6522244" y="2743730"/>
            <a:ext cx="0" cy="489373"/>
          </a:xfrm>
          <a:prstGeom prst="line">
            <a:avLst/>
          </a:prstGeom>
          <a:noFill/>
          <a:ln w="9525">
            <a:solidFill>
              <a:schemeClr val="tx1"/>
            </a:solidFill>
            <a:round/>
            <a:headEnd type="triangle" w="med" len="med"/>
            <a:tailEnd/>
          </a:ln>
        </p:spPr>
        <p:txBody>
          <a:bodyPr lIns="101882" tIns="50941" rIns="101882" bIns="50941" anchor="ctr"/>
          <a:lstStyle/>
          <a:p>
            <a:endParaRPr lang="en-US"/>
          </a:p>
        </p:txBody>
      </p:sp>
      <p:cxnSp>
        <p:nvCxnSpPr>
          <p:cNvPr id="87082" name="AutoShape 50"/>
          <p:cNvCxnSpPr>
            <a:cxnSpLocks noChangeShapeType="1"/>
          </p:cNvCxnSpPr>
          <p:nvPr/>
        </p:nvCxnSpPr>
        <p:spPr bwMode="auto">
          <a:xfrm flipH="1">
            <a:off x="8172450" y="6613737"/>
            <a:ext cx="1747" cy="492972"/>
          </a:xfrm>
          <a:prstGeom prst="straightConnector1">
            <a:avLst/>
          </a:prstGeom>
          <a:noFill/>
          <a:ln w="9525">
            <a:solidFill>
              <a:schemeClr val="tx1"/>
            </a:solidFill>
            <a:round/>
            <a:headEnd/>
            <a:tailEnd type="triangle" w="med" len="med"/>
          </a:ln>
        </p:spPr>
      </p:cxnSp>
      <p:sp>
        <p:nvSpPr>
          <p:cNvPr id="87083" name="Text Box 51"/>
          <p:cNvSpPr txBox="1">
            <a:spLocks noChangeArrowheads="1"/>
          </p:cNvSpPr>
          <p:nvPr/>
        </p:nvSpPr>
        <p:spPr bwMode="auto">
          <a:xfrm>
            <a:off x="8196897" y="6743277"/>
            <a:ext cx="1559402" cy="277072"/>
          </a:xfrm>
          <a:prstGeom prst="rect">
            <a:avLst/>
          </a:prstGeom>
          <a:noFill/>
          <a:ln w="9525" algn="ctr">
            <a:noFill/>
            <a:miter lim="800000"/>
            <a:headEnd/>
            <a:tailEnd/>
          </a:ln>
        </p:spPr>
        <p:txBody>
          <a:bodyPr lIns="101882" tIns="50941" rIns="101882" bIns="50941">
            <a:spAutoFit/>
          </a:bodyPr>
          <a:lstStyle/>
          <a:p>
            <a:pPr algn="l">
              <a:spcBef>
                <a:spcPct val="50000"/>
              </a:spcBef>
            </a:pPr>
            <a:r>
              <a:rPr lang="en-US" sz="1100" dirty="0"/>
              <a:t>&lt;158.130.14.67&gt;</a:t>
            </a:r>
          </a:p>
        </p:txBody>
      </p:sp>
      <p:sp>
        <p:nvSpPr>
          <p:cNvPr id="87084" name="Text Box 52"/>
          <p:cNvSpPr txBox="1">
            <a:spLocks noChangeArrowheads="1"/>
          </p:cNvSpPr>
          <p:nvPr/>
        </p:nvSpPr>
        <p:spPr bwMode="auto">
          <a:xfrm>
            <a:off x="6717825" y="2580005"/>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L6, </a:t>
            </a:r>
            <a:r>
              <a:rPr lang="en-US" sz="1100" dirty="0"/>
              <a:t>158.130.14.67&gt;</a:t>
            </a:r>
          </a:p>
        </p:txBody>
      </p:sp>
      <p:sp>
        <p:nvSpPr>
          <p:cNvPr id="87085" name="Text Box 53"/>
          <p:cNvSpPr txBox="1">
            <a:spLocks noChangeArrowheads="1"/>
          </p:cNvSpPr>
          <p:nvPr/>
        </p:nvSpPr>
        <p:spPr bwMode="auto">
          <a:xfrm>
            <a:off x="8235315" y="2580005"/>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L4, </a:t>
            </a:r>
            <a:r>
              <a:rPr lang="en-US" sz="1100" dirty="0"/>
              <a:t>158.130.14.67&gt;</a:t>
            </a:r>
          </a:p>
        </p:txBody>
      </p:sp>
      <p:sp>
        <p:nvSpPr>
          <p:cNvPr id="87086" name="Text Box 54"/>
          <p:cNvSpPr txBox="1">
            <a:spLocks noChangeArrowheads="1"/>
          </p:cNvSpPr>
          <p:nvPr/>
        </p:nvSpPr>
        <p:spPr bwMode="auto">
          <a:xfrm>
            <a:off x="5188110" y="3690092"/>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L2, </a:t>
            </a:r>
            <a:r>
              <a:rPr lang="en-US" sz="1100" dirty="0"/>
              <a:t>158.130.14.67&gt;</a:t>
            </a:r>
          </a:p>
        </p:txBody>
      </p:sp>
      <p:sp>
        <p:nvSpPr>
          <p:cNvPr id="87087" name="Text Box 55"/>
          <p:cNvSpPr txBox="1">
            <a:spLocks noChangeArrowheads="1"/>
          </p:cNvSpPr>
          <p:nvPr/>
        </p:nvSpPr>
        <p:spPr bwMode="auto">
          <a:xfrm>
            <a:off x="6705600" y="3690092"/>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L6, </a:t>
            </a:r>
            <a:r>
              <a:rPr lang="en-US" sz="1100" dirty="0"/>
              <a:t>158.130.14.67&gt;</a:t>
            </a:r>
          </a:p>
        </p:txBody>
      </p:sp>
      <p:sp>
        <p:nvSpPr>
          <p:cNvPr id="87088" name="Text Box 56"/>
          <p:cNvSpPr txBox="1">
            <a:spLocks noChangeArrowheads="1"/>
          </p:cNvSpPr>
          <p:nvPr/>
        </p:nvSpPr>
        <p:spPr bwMode="auto">
          <a:xfrm>
            <a:off x="8223092" y="3690092"/>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L4, </a:t>
            </a:r>
            <a:r>
              <a:rPr lang="en-US" sz="1100" dirty="0"/>
              <a:t>158.130.14.67&gt;</a:t>
            </a:r>
          </a:p>
        </p:txBody>
      </p:sp>
      <p:sp>
        <p:nvSpPr>
          <p:cNvPr id="87089" name="Text Box 57"/>
          <p:cNvSpPr txBox="1">
            <a:spLocks noChangeArrowheads="1"/>
          </p:cNvSpPr>
          <p:nvPr/>
        </p:nvSpPr>
        <p:spPr bwMode="auto">
          <a:xfrm>
            <a:off x="5175885" y="4864947"/>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L2, </a:t>
            </a:r>
            <a:r>
              <a:rPr lang="en-US" sz="1100" dirty="0"/>
              <a:t>158.130.14.67&gt;</a:t>
            </a:r>
          </a:p>
        </p:txBody>
      </p:sp>
      <p:sp>
        <p:nvSpPr>
          <p:cNvPr id="87090" name="Text Box 58"/>
          <p:cNvSpPr txBox="1">
            <a:spLocks noChangeArrowheads="1"/>
          </p:cNvSpPr>
          <p:nvPr/>
        </p:nvSpPr>
        <p:spPr bwMode="auto">
          <a:xfrm>
            <a:off x="6693377" y="4864947"/>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a:t>&lt;L6, 158.130.14.67&gt;</a:t>
            </a:r>
          </a:p>
        </p:txBody>
      </p:sp>
      <p:sp>
        <p:nvSpPr>
          <p:cNvPr id="87091" name="Text Box 59"/>
          <p:cNvSpPr txBox="1">
            <a:spLocks noChangeArrowheads="1"/>
          </p:cNvSpPr>
          <p:nvPr/>
        </p:nvSpPr>
        <p:spPr bwMode="auto">
          <a:xfrm>
            <a:off x="8210867" y="4864947"/>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dirty="0"/>
              <a:t>&lt;</a:t>
            </a:r>
            <a:r>
              <a:rPr lang="en-US" sz="1100" dirty="0" smtClean="0"/>
              <a:t>L4, </a:t>
            </a:r>
            <a:r>
              <a:rPr lang="en-US" sz="1100" dirty="0"/>
              <a:t>158.130.14.67&gt;</a:t>
            </a:r>
          </a:p>
        </p:txBody>
      </p:sp>
      <p:sp>
        <p:nvSpPr>
          <p:cNvPr id="87092" name="Text Box 60"/>
          <p:cNvSpPr txBox="1">
            <a:spLocks noChangeArrowheads="1"/>
          </p:cNvSpPr>
          <p:nvPr/>
        </p:nvSpPr>
        <p:spPr bwMode="auto">
          <a:xfrm>
            <a:off x="6005355" y="5845493"/>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a:t>&lt;L2, 158.130.14.67&gt;</a:t>
            </a:r>
          </a:p>
        </p:txBody>
      </p:sp>
      <p:sp>
        <p:nvSpPr>
          <p:cNvPr id="87093" name="Text Box 61"/>
          <p:cNvSpPr txBox="1">
            <a:spLocks noChangeArrowheads="1"/>
          </p:cNvSpPr>
          <p:nvPr/>
        </p:nvSpPr>
        <p:spPr bwMode="auto">
          <a:xfrm>
            <a:off x="8499000" y="6252105"/>
            <a:ext cx="1559401" cy="277072"/>
          </a:xfrm>
          <a:prstGeom prst="rect">
            <a:avLst/>
          </a:prstGeom>
          <a:noFill/>
          <a:ln w="9525" algn="ctr">
            <a:noFill/>
            <a:miter lim="800000"/>
            <a:headEnd/>
            <a:tailEnd/>
          </a:ln>
        </p:spPr>
        <p:txBody>
          <a:bodyPr lIns="101882" tIns="50941" rIns="101882" bIns="50941">
            <a:spAutoFit/>
          </a:bodyPr>
          <a:lstStyle/>
          <a:p>
            <a:pPr algn="l">
              <a:spcBef>
                <a:spcPct val="50000"/>
              </a:spcBef>
            </a:pPr>
            <a:r>
              <a:rPr lang="en-US" sz="1100"/>
              <a:t>&lt;L4, 158.130.14.67&gt;</a:t>
            </a:r>
          </a:p>
        </p:txBody>
      </p:sp>
    </p:spTree>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Slide Number Placeholder 5"/>
          <p:cNvSpPr>
            <a:spLocks noGrp="1"/>
          </p:cNvSpPr>
          <p:nvPr>
            <p:ph type="sldNum" sz="quarter" idx="11"/>
          </p:nvPr>
        </p:nvSpPr>
        <p:spPr>
          <a:noFill/>
        </p:spPr>
        <p:txBody>
          <a:bodyPr/>
          <a:lstStyle/>
          <a:p>
            <a:fld id="{363DD1BC-6D26-4D54-9C93-040FD5379078}" type="slidenum">
              <a:rPr lang="en-US" smtClean="0"/>
              <a:pPr/>
              <a:t>12</a:t>
            </a:fld>
            <a:endParaRPr lang="en-US" smtClean="0"/>
          </a:p>
        </p:txBody>
      </p:sp>
      <p:sp>
        <p:nvSpPr>
          <p:cNvPr id="88068" name="Rectangle 2"/>
          <p:cNvSpPr>
            <a:spLocks noGrp="1" noChangeArrowheads="1"/>
          </p:cNvSpPr>
          <p:nvPr>
            <p:ph type="title"/>
          </p:nvPr>
        </p:nvSpPr>
        <p:spPr/>
        <p:txBody>
          <a:bodyPr/>
          <a:lstStyle/>
          <a:p>
            <a:pPr eaLnBrk="1" hangingPunct="1"/>
            <a:r>
              <a:rPr lang="en-US" smtClean="0"/>
              <a:t>Explicit Routing</a:t>
            </a:r>
          </a:p>
        </p:txBody>
      </p:sp>
      <p:sp>
        <p:nvSpPr>
          <p:cNvPr id="88069" name="Rectangle 3"/>
          <p:cNvSpPr>
            <a:spLocks noGrp="1" noChangeArrowheads="1"/>
          </p:cNvSpPr>
          <p:nvPr>
            <p:ph type="body" sz="half" idx="1"/>
          </p:nvPr>
        </p:nvSpPr>
        <p:spPr>
          <a:xfrm>
            <a:off x="502921" y="1813560"/>
            <a:ext cx="5349239" cy="5129425"/>
          </a:xfrm>
        </p:spPr>
        <p:txBody>
          <a:bodyPr/>
          <a:lstStyle/>
          <a:p>
            <a:pPr eaLnBrk="1" hangingPunct="1"/>
            <a:r>
              <a:rPr lang="en-US" sz="3100" dirty="0"/>
              <a:t>Overcome the shortest path, destination-based constraint of standard IP forwarding</a:t>
            </a:r>
          </a:p>
          <a:p>
            <a:pPr lvl="1" eaLnBrk="1" hangingPunct="1"/>
            <a:r>
              <a:rPr lang="en-US" sz="2700" dirty="0"/>
              <a:t>Greater flexibility and control in distributing traffic across links</a:t>
            </a:r>
          </a:p>
        </p:txBody>
      </p:sp>
      <p:pic>
        <p:nvPicPr>
          <p:cNvPr id="88070" name="Picture 4"/>
          <p:cNvPicPr>
            <a:picLocks noChangeArrowheads="1"/>
          </p:cNvPicPr>
          <p:nvPr/>
        </p:nvPicPr>
        <p:blipFill>
          <a:blip r:embed="rId3" cstate="print"/>
          <a:srcRect/>
          <a:stretch>
            <a:fillRect/>
          </a:stretch>
        </p:blipFill>
        <p:spPr bwMode="auto">
          <a:xfrm>
            <a:off x="7880827" y="6334867"/>
            <a:ext cx="520383" cy="278870"/>
          </a:xfrm>
          <a:prstGeom prst="rect">
            <a:avLst/>
          </a:prstGeom>
          <a:noFill/>
          <a:ln w="9525">
            <a:noFill/>
            <a:miter lim="800000"/>
            <a:headEnd/>
            <a:tailEnd/>
          </a:ln>
        </p:spPr>
      </p:pic>
      <p:pic>
        <p:nvPicPr>
          <p:cNvPr id="88071" name="Picture 5"/>
          <p:cNvPicPr>
            <a:picLocks noChangeArrowheads="1"/>
          </p:cNvPicPr>
          <p:nvPr/>
        </p:nvPicPr>
        <p:blipFill>
          <a:blip r:embed="rId3" cstate="print"/>
          <a:srcRect/>
          <a:stretch>
            <a:fillRect/>
          </a:stretch>
        </p:blipFill>
        <p:spPr bwMode="auto">
          <a:xfrm>
            <a:off x="8673625" y="5354321"/>
            <a:ext cx="520383" cy="278871"/>
          </a:xfrm>
          <a:prstGeom prst="rect">
            <a:avLst/>
          </a:prstGeom>
          <a:noFill/>
          <a:ln w="9525">
            <a:noFill/>
            <a:miter lim="800000"/>
            <a:headEnd/>
            <a:tailEnd/>
          </a:ln>
        </p:spPr>
      </p:pic>
      <p:pic>
        <p:nvPicPr>
          <p:cNvPr id="88072" name="Picture 6"/>
          <p:cNvPicPr>
            <a:picLocks noChangeArrowheads="1"/>
          </p:cNvPicPr>
          <p:nvPr/>
        </p:nvPicPr>
        <p:blipFill>
          <a:blip r:embed="rId3" cstate="print"/>
          <a:srcRect/>
          <a:stretch>
            <a:fillRect/>
          </a:stretch>
        </p:blipFill>
        <p:spPr bwMode="auto">
          <a:xfrm>
            <a:off x="9386095" y="4703022"/>
            <a:ext cx="520383" cy="278871"/>
          </a:xfrm>
          <a:prstGeom prst="rect">
            <a:avLst/>
          </a:prstGeom>
          <a:noFill/>
          <a:ln w="9525">
            <a:noFill/>
            <a:miter lim="800000"/>
            <a:headEnd/>
            <a:tailEnd/>
          </a:ln>
        </p:spPr>
      </p:pic>
      <p:pic>
        <p:nvPicPr>
          <p:cNvPr id="88073" name="Picture 8"/>
          <p:cNvPicPr>
            <a:picLocks noChangeArrowheads="1"/>
          </p:cNvPicPr>
          <p:nvPr/>
        </p:nvPicPr>
        <p:blipFill>
          <a:blip r:embed="rId3" cstate="print"/>
          <a:srcRect/>
          <a:stretch>
            <a:fillRect/>
          </a:stretch>
        </p:blipFill>
        <p:spPr bwMode="auto">
          <a:xfrm>
            <a:off x="7168357" y="5354321"/>
            <a:ext cx="520383" cy="278871"/>
          </a:xfrm>
          <a:prstGeom prst="rect">
            <a:avLst/>
          </a:prstGeom>
          <a:noFill/>
          <a:ln w="9525">
            <a:noFill/>
            <a:miter lim="800000"/>
            <a:headEnd/>
            <a:tailEnd/>
          </a:ln>
        </p:spPr>
      </p:pic>
      <p:pic>
        <p:nvPicPr>
          <p:cNvPr id="88074" name="Picture 9"/>
          <p:cNvPicPr>
            <a:picLocks noChangeArrowheads="1"/>
          </p:cNvPicPr>
          <p:nvPr/>
        </p:nvPicPr>
        <p:blipFill>
          <a:blip r:embed="rId3" cstate="print"/>
          <a:srcRect/>
          <a:stretch>
            <a:fillRect/>
          </a:stretch>
        </p:blipFill>
        <p:spPr bwMode="auto">
          <a:xfrm>
            <a:off x="6375560" y="4620261"/>
            <a:ext cx="520383" cy="278871"/>
          </a:xfrm>
          <a:prstGeom prst="rect">
            <a:avLst/>
          </a:prstGeom>
          <a:noFill/>
          <a:ln w="9525">
            <a:noFill/>
            <a:miter lim="800000"/>
            <a:headEnd/>
            <a:tailEnd/>
          </a:ln>
        </p:spPr>
      </p:pic>
      <p:pic>
        <p:nvPicPr>
          <p:cNvPr id="88075" name="Picture 10"/>
          <p:cNvPicPr>
            <a:picLocks noChangeArrowheads="1"/>
          </p:cNvPicPr>
          <p:nvPr/>
        </p:nvPicPr>
        <p:blipFill>
          <a:blip r:embed="rId3" cstate="print"/>
          <a:srcRect/>
          <a:stretch>
            <a:fillRect/>
          </a:stretch>
        </p:blipFill>
        <p:spPr bwMode="auto">
          <a:xfrm>
            <a:off x="7880827" y="3314066"/>
            <a:ext cx="520383" cy="278871"/>
          </a:xfrm>
          <a:prstGeom prst="rect">
            <a:avLst/>
          </a:prstGeom>
          <a:noFill/>
          <a:ln w="9525">
            <a:noFill/>
            <a:miter lim="800000"/>
            <a:headEnd/>
            <a:tailEnd/>
          </a:ln>
        </p:spPr>
      </p:pic>
      <p:pic>
        <p:nvPicPr>
          <p:cNvPr id="88076" name="Picture 12"/>
          <p:cNvPicPr>
            <a:picLocks noChangeArrowheads="1"/>
          </p:cNvPicPr>
          <p:nvPr/>
        </p:nvPicPr>
        <p:blipFill>
          <a:blip r:embed="rId3" cstate="print"/>
          <a:srcRect/>
          <a:stretch>
            <a:fillRect/>
          </a:stretch>
        </p:blipFill>
        <p:spPr bwMode="auto">
          <a:xfrm>
            <a:off x="6375560" y="2254357"/>
            <a:ext cx="520383" cy="278870"/>
          </a:xfrm>
          <a:prstGeom prst="rect">
            <a:avLst/>
          </a:prstGeom>
          <a:noFill/>
          <a:ln w="9525">
            <a:noFill/>
            <a:miter lim="800000"/>
            <a:headEnd/>
            <a:tailEnd/>
          </a:ln>
        </p:spPr>
      </p:pic>
      <p:pic>
        <p:nvPicPr>
          <p:cNvPr id="88077" name="Picture 13"/>
          <p:cNvPicPr>
            <a:picLocks noChangeArrowheads="1"/>
          </p:cNvPicPr>
          <p:nvPr/>
        </p:nvPicPr>
        <p:blipFill>
          <a:blip r:embed="rId3" cstate="print"/>
          <a:srcRect/>
          <a:stretch>
            <a:fillRect/>
          </a:stretch>
        </p:blipFill>
        <p:spPr bwMode="auto">
          <a:xfrm>
            <a:off x="7880827" y="2254357"/>
            <a:ext cx="520383" cy="278870"/>
          </a:xfrm>
          <a:prstGeom prst="rect">
            <a:avLst/>
          </a:prstGeom>
          <a:noFill/>
          <a:ln w="9525">
            <a:noFill/>
            <a:miter lim="800000"/>
            <a:headEnd/>
            <a:tailEnd/>
          </a:ln>
        </p:spPr>
      </p:pic>
      <p:pic>
        <p:nvPicPr>
          <p:cNvPr id="88078" name="Picture 14"/>
          <p:cNvPicPr>
            <a:picLocks noChangeArrowheads="1"/>
          </p:cNvPicPr>
          <p:nvPr/>
        </p:nvPicPr>
        <p:blipFill>
          <a:blip r:embed="rId3" cstate="print"/>
          <a:srcRect/>
          <a:stretch>
            <a:fillRect/>
          </a:stretch>
        </p:blipFill>
        <p:spPr bwMode="auto">
          <a:xfrm>
            <a:off x="9305767" y="2254357"/>
            <a:ext cx="520383" cy="278870"/>
          </a:xfrm>
          <a:prstGeom prst="rect">
            <a:avLst/>
          </a:prstGeom>
          <a:noFill/>
          <a:ln w="9525">
            <a:noFill/>
            <a:miter lim="800000"/>
            <a:headEnd/>
            <a:tailEnd/>
          </a:ln>
        </p:spPr>
      </p:pic>
      <p:cxnSp>
        <p:nvCxnSpPr>
          <p:cNvPr id="88079" name="AutoShape 15"/>
          <p:cNvCxnSpPr>
            <a:cxnSpLocks noChangeShapeType="1"/>
          </p:cNvCxnSpPr>
          <p:nvPr/>
        </p:nvCxnSpPr>
        <p:spPr bwMode="auto">
          <a:xfrm flipH="1" flipV="1">
            <a:off x="7428548" y="5633191"/>
            <a:ext cx="452279" cy="842010"/>
          </a:xfrm>
          <a:prstGeom prst="straightConnector1">
            <a:avLst/>
          </a:prstGeom>
          <a:noFill/>
          <a:ln w="9525">
            <a:solidFill>
              <a:schemeClr val="tx1"/>
            </a:solidFill>
            <a:round/>
            <a:headEnd/>
            <a:tailEnd/>
          </a:ln>
        </p:spPr>
      </p:cxnSp>
      <p:cxnSp>
        <p:nvCxnSpPr>
          <p:cNvPr id="88080" name="AutoShape 16"/>
          <p:cNvCxnSpPr>
            <a:cxnSpLocks noChangeShapeType="1"/>
          </p:cNvCxnSpPr>
          <p:nvPr/>
        </p:nvCxnSpPr>
        <p:spPr bwMode="auto">
          <a:xfrm flipV="1">
            <a:off x="8401210" y="5633191"/>
            <a:ext cx="532606" cy="842010"/>
          </a:xfrm>
          <a:prstGeom prst="straightConnector1">
            <a:avLst/>
          </a:prstGeom>
          <a:noFill/>
          <a:ln w="9525">
            <a:solidFill>
              <a:schemeClr val="tx1"/>
            </a:solidFill>
            <a:round/>
            <a:headEnd/>
            <a:tailEnd/>
          </a:ln>
        </p:spPr>
      </p:cxnSp>
      <p:cxnSp>
        <p:nvCxnSpPr>
          <p:cNvPr id="88081" name="AutoShape 17"/>
          <p:cNvCxnSpPr>
            <a:cxnSpLocks noChangeShapeType="1"/>
          </p:cNvCxnSpPr>
          <p:nvPr/>
        </p:nvCxnSpPr>
        <p:spPr bwMode="auto">
          <a:xfrm flipV="1">
            <a:off x="8933815" y="4981893"/>
            <a:ext cx="712470" cy="372427"/>
          </a:xfrm>
          <a:prstGeom prst="straightConnector1">
            <a:avLst/>
          </a:prstGeom>
          <a:noFill/>
          <a:ln w="9525">
            <a:solidFill>
              <a:schemeClr val="tx1"/>
            </a:solidFill>
            <a:round/>
            <a:headEnd/>
            <a:tailEnd/>
          </a:ln>
        </p:spPr>
      </p:cxnSp>
      <p:cxnSp>
        <p:nvCxnSpPr>
          <p:cNvPr id="88082" name="AutoShape 18"/>
          <p:cNvCxnSpPr>
            <a:cxnSpLocks noChangeShapeType="1"/>
          </p:cNvCxnSpPr>
          <p:nvPr/>
        </p:nvCxnSpPr>
        <p:spPr bwMode="auto">
          <a:xfrm flipH="1" flipV="1">
            <a:off x="6635750" y="4899132"/>
            <a:ext cx="792798" cy="455189"/>
          </a:xfrm>
          <a:prstGeom prst="straightConnector1">
            <a:avLst/>
          </a:prstGeom>
          <a:noFill/>
          <a:ln w="9525">
            <a:solidFill>
              <a:schemeClr val="tx1"/>
            </a:solidFill>
            <a:round/>
            <a:headEnd/>
            <a:tailEnd/>
          </a:ln>
        </p:spPr>
      </p:cxnSp>
      <p:cxnSp>
        <p:nvCxnSpPr>
          <p:cNvPr id="88083" name="AutoShape 19"/>
          <p:cNvCxnSpPr>
            <a:cxnSpLocks noChangeShapeType="1"/>
          </p:cNvCxnSpPr>
          <p:nvPr/>
        </p:nvCxnSpPr>
        <p:spPr bwMode="auto">
          <a:xfrm>
            <a:off x="8141018" y="3592936"/>
            <a:ext cx="0" cy="1027324"/>
          </a:xfrm>
          <a:prstGeom prst="straightConnector1">
            <a:avLst/>
          </a:prstGeom>
          <a:noFill/>
          <a:ln w="9525">
            <a:solidFill>
              <a:schemeClr val="tx1"/>
            </a:solidFill>
            <a:round/>
            <a:headEnd/>
            <a:tailEnd/>
          </a:ln>
        </p:spPr>
      </p:cxnSp>
      <p:cxnSp>
        <p:nvCxnSpPr>
          <p:cNvPr id="88084" name="AutoShape 20"/>
          <p:cNvCxnSpPr>
            <a:cxnSpLocks noChangeShapeType="1"/>
          </p:cNvCxnSpPr>
          <p:nvPr/>
        </p:nvCxnSpPr>
        <p:spPr bwMode="auto">
          <a:xfrm flipH="1">
            <a:off x="6635750" y="3454400"/>
            <a:ext cx="1245077" cy="1165860"/>
          </a:xfrm>
          <a:prstGeom prst="straightConnector1">
            <a:avLst/>
          </a:prstGeom>
          <a:noFill/>
          <a:ln w="9525">
            <a:solidFill>
              <a:schemeClr val="tx1"/>
            </a:solidFill>
            <a:round/>
            <a:headEnd/>
            <a:tailEnd/>
          </a:ln>
        </p:spPr>
      </p:cxnSp>
      <p:cxnSp>
        <p:nvCxnSpPr>
          <p:cNvPr id="88085" name="AutoShape 21"/>
          <p:cNvCxnSpPr>
            <a:cxnSpLocks noChangeShapeType="1"/>
          </p:cNvCxnSpPr>
          <p:nvPr/>
        </p:nvCxnSpPr>
        <p:spPr bwMode="auto">
          <a:xfrm>
            <a:off x="8141018" y="4899132"/>
            <a:ext cx="0" cy="1435735"/>
          </a:xfrm>
          <a:prstGeom prst="straightConnector1">
            <a:avLst/>
          </a:prstGeom>
          <a:noFill/>
          <a:ln w="9525">
            <a:solidFill>
              <a:schemeClr val="tx1"/>
            </a:solidFill>
            <a:round/>
            <a:headEnd/>
            <a:tailEnd/>
          </a:ln>
        </p:spPr>
      </p:cxnSp>
      <p:cxnSp>
        <p:nvCxnSpPr>
          <p:cNvPr id="88086" name="AutoShape 22"/>
          <p:cNvCxnSpPr>
            <a:cxnSpLocks noChangeShapeType="1"/>
          </p:cNvCxnSpPr>
          <p:nvPr/>
        </p:nvCxnSpPr>
        <p:spPr bwMode="auto">
          <a:xfrm flipH="1" flipV="1">
            <a:off x="8401210" y="3454400"/>
            <a:ext cx="1245076" cy="1248622"/>
          </a:xfrm>
          <a:prstGeom prst="straightConnector1">
            <a:avLst/>
          </a:prstGeom>
          <a:noFill/>
          <a:ln w="9525">
            <a:solidFill>
              <a:schemeClr val="tx1"/>
            </a:solidFill>
            <a:round/>
            <a:headEnd/>
            <a:tailEnd/>
          </a:ln>
        </p:spPr>
      </p:cxnSp>
      <p:cxnSp>
        <p:nvCxnSpPr>
          <p:cNvPr id="88087" name="AutoShape 23"/>
          <p:cNvCxnSpPr>
            <a:cxnSpLocks noChangeShapeType="1"/>
          </p:cNvCxnSpPr>
          <p:nvPr/>
        </p:nvCxnSpPr>
        <p:spPr bwMode="auto">
          <a:xfrm flipV="1">
            <a:off x="8401209" y="2533227"/>
            <a:ext cx="1164748" cy="921173"/>
          </a:xfrm>
          <a:prstGeom prst="straightConnector1">
            <a:avLst/>
          </a:prstGeom>
          <a:noFill/>
          <a:ln w="9525">
            <a:solidFill>
              <a:schemeClr val="tx1"/>
            </a:solidFill>
            <a:round/>
            <a:headEnd/>
            <a:tailEnd/>
          </a:ln>
        </p:spPr>
      </p:cxnSp>
      <p:cxnSp>
        <p:nvCxnSpPr>
          <p:cNvPr id="88088" name="AutoShape 24"/>
          <p:cNvCxnSpPr>
            <a:cxnSpLocks noChangeShapeType="1"/>
          </p:cNvCxnSpPr>
          <p:nvPr/>
        </p:nvCxnSpPr>
        <p:spPr bwMode="auto">
          <a:xfrm flipH="1" flipV="1">
            <a:off x="6635750" y="2533227"/>
            <a:ext cx="1245077" cy="921173"/>
          </a:xfrm>
          <a:prstGeom prst="straightConnector1">
            <a:avLst/>
          </a:prstGeom>
          <a:noFill/>
          <a:ln w="9525">
            <a:solidFill>
              <a:schemeClr val="tx1"/>
            </a:solidFill>
            <a:round/>
            <a:headEnd/>
            <a:tailEnd/>
          </a:ln>
        </p:spPr>
      </p:cxnSp>
      <p:cxnSp>
        <p:nvCxnSpPr>
          <p:cNvPr id="88089" name="AutoShape 25"/>
          <p:cNvCxnSpPr>
            <a:cxnSpLocks noChangeShapeType="1"/>
          </p:cNvCxnSpPr>
          <p:nvPr/>
        </p:nvCxnSpPr>
        <p:spPr bwMode="auto">
          <a:xfrm flipV="1">
            <a:off x="8141018" y="2533227"/>
            <a:ext cx="0" cy="780838"/>
          </a:xfrm>
          <a:prstGeom prst="straightConnector1">
            <a:avLst/>
          </a:prstGeom>
          <a:noFill/>
          <a:ln w="9525">
            <a:solidFill>
              <a:schemeClr val="tx1"/>
            </a:solidFill>
            <a:round/>
            <a:headEnd/>
            <a:tailEnd/>
          </a:ln>
        </p:spPr>
      </p:cxnSp>
      <p:pic>
        <p:nvPicPr>
          <p:cNvPr id="88090" name="Picture 26"/>
          <p:cNvPicPr>
            <a:picLocks noChangeArrowheads="1"/>
          </p:cNvPicPr>
          <p:nvPr/>
        </p:nvPicPr>
        <p:blipFill>
          <a:blip r:embed="rId3" cstate="print"/>
          <a:srcRect/>
          <a:stretch>
            <a:fillRect/>
          </a:stretch>
        </p:blipFill>
        <p:spPr bwMode="auto">
          <a:xfrm>
            <a:off x="7880827" y="4620261"/>
            <a:ext cx="520383" cy="278871"/>
          </a:xfrm>
          <a:prstGeom prst="rect">
            <a:avLst/>
          </a:prstGeom>
          <a:noFill/>
          <a:ln w="9525">
            <a:noFill/>
            <a:miter lim="800000"/>
            <a:headEnd/>
            <a:tailEnd/>
          </a:ln>
        </p:spPr>
      </p:pic>
      <p:sp>
        <p:nvSpPr>
          <p:cNvPr id="88091" name="Text Box 38"/>
          <p:cNvSpPr txBox="1">
            <a:spLocks noChangeArrowheads="1"/>
          </p:cNvSpPr>
          <p:nvPr/>
        </p:nvSpPr>
        <p:spPr bwMode="auto">
          <a:xfrm>
            <a:off x="6850540" y="1682221"/>
            <a:ext cx="2614136"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Packets to: 158.130.0.0/16</a:t>
            </a:r>
          </a:p>
        </p:txBody>
      </p:sp>
      <p:cxnSp>
        <p:nvCxnSpPr>
          <p:cNvPr id="88092" name="AutoShape 40"/>
          <p:cNvCxnSpPr>
            <a:cxnSpLocks noChangeShapeType="1"/>
          </p:cNvCxnSpPr>
          <p:nvPr/>
        </p:nvCxnSpPr>
        <p:spPr bwMode="auto">
          <a:xfrm flipH="1">
            <a:off x="8139272" y="6613737"/>
            <a:ext cx="1746" cy="492972"/>
          </a:xfrm>
          <a:prstGeom prst="straightConnector1">
            <a:avLst/>
          </a:prstGeom>
          <a:noFill/>
          <a:ln w="9525">
            <a:solidFill>
              <a:schemeClr val="tx1"/>
            </a:solidFill>
            <a:round/>
            <a:headEnd/>
            <a:tailEnd type="triangle" w="med" len="med"/>
          </a:ln>
        </p:spPr>
      </p:cxnSp>
      <p:sp>
        <p:nvSpPr>
          <p:cNvPr id="88093" name="Text Box 41"/>
          <p:cNvSpPr txBox="1">
            <a:spLocks noChangeArrowheads="1"/>
          </p:cNvSpPr>
          <p:nvPr/>
        </p:nvSpPr>
        <p:spPr bwMode="auto">
          <a:xfrm>
            <a:off x="8196897" y="6743277"/>
            <a:ext cx="1559402"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a:t>&lt;158.130.14.67&gt;</a:t>
            </a:r>
          </a:p>
        </p:txBody>
      </p:sp>
      <p:sp>
        <p:nvSpPr>
          <p:cNvPr id="88094" name="Line 52"/>
          <p:cNvSpPr>
            <a:spLocks noChangeShapeType="1"/>
          </p:cNvSpPr>
          <p:nvPr/>
        </p:nvSpPr>
        <p:spPr bwMode="auto">
          <a:xfrm>
            <a:off x="6613049"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8095" name="Line 53"/>
          <p:cNvSpPr>
            <a:spLocks noChangeShapeType="1"/>
          </p:cNvSpPr>
          <p:nvPr/>
        </p:nvSpPr>
        <p:spPr bwMode="auto">
          <a:xfrm>
            <a:off x="8118317"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8096" name="Line 54"/>
          <p:cNvSpPr>
            <a:spLocks noChangeShapeType="1"/>
          </p:cNvSpPr>
          <p:nvPr/>
        </p:nvSpPr>
        <p:spPr bwMode="auto">
          <a:xfrm>
            <a:off x="9567704"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8097" name="Line 55"/>
          <p:cNvSpPr>
            <a:spLocks noChangeShapeType="1"/>
          </p:cNvSpPr>
          <p:nvPr/>
        </p:nvSpPr>
        <p:spPr bwMode="auto">
          <a:xfrm>
            <a:off x="8069422" y="2554817"/>
            <a:ext cx="0" cy="4407958"/>
          </a:xfrm>
          <a:prstGeom prst="line">
            <a:avLst/>
          </a:prstGeom>
          <a:noFill/>
          <a:ln w="57150">
            <a:solidFill>
              <a:srgbClr val="FF0000"/>
            </a:solidFill>
            <a:round/>
            <a:headEnd/>
            <a:tailEnd type="triangle" w="med" len="med"/>
          </a:ln>
        </p:spPr>
        <p:txBody>
          <a:bodyPr lIns="101882" tIns="50941" rIns="101882" bIns="50941" anchor="ctr"/>
          <a:lstStyle/>
          <a:p>
            <a:endParaRPr lang="en-US"/>
          </a:p>
        </p:txBody>
      </p:sp>
      <p:sp>
        <p:nvSpPr>
          <p:cNvPr id="88098" name="Freeform 56"/>
          <p:cNvSpPr>
            <a:spLocks/>
          </p:cNvSpPr>
          <p:nvPr/>
        </p:nvSpPr>
        <p:spPr bwMode="auto">
          <a:xfrm>
            <a:off x="6613050" y="2009670"/>
            <a:ext cx="1491298" cy="1468120"/>
          </a:xfrm>
          <a:custGeom>
            <a:avLst/>
            <a:gdLst>
              <a:gd name="T0" fmla="*/ 2147483647 w 854"/>
              <a:gd name="T1" fmla="*/ 0 h 816"/>
              <a:gd name="T2" fmla="*/ 2147483647 w 854"/>
              <a:gd name="T3" fmla="*/ 2147483647 h 816"/>
              <a:gd name="T4" fmla="*/ 2147483647 w 854"/>
              <a:gd name="T5" fmla="*/ 2147483647 h 816"/>
              <a:gd name="T6" fmla="*/ 2147483647 w 854"/>
              <a:gd name="T7" fmla="*/ 2147483647 h 816"/>
              <a:gd name="T8" fmla="*/ 2147483647 w 854"/>
              <a:gd name="T9" fmla="*/ 2147483647 h 816"/>
              <a:gd name="T10" fmla="*/ 0 60000 65536"/>
              <a:gd name="T11" fmla="*/ 0 60000 65536"/>
              <a:gd name="T12" fmla="*/ 0 60000 65536"/>
              <a:gd name="T13" fmla="*/ 0 60000 65536"/>
              <a:gd name="T14" fmla="*/ 0 60000 65536"/>
              <a:gd name="T15" fmla="*/ 0 w 854"/>
              <a:gd name="T16" fmla="*/ 0 h 816"/>
              <a:gd name="T17" fmla="*/ 854 w 854"/>
              <a:gd name="T18" fmla="*/ 816 h 816"/>
            </a:gdLst>
            <a:ahLst/>
            <a:cxnLst>
              <a:cxn ang="T10">
                <a:pos x="T0" y="T1"/>
              </a:cxn>
              <a:cxn ang="T11">
                <a:pos x="T2" y="T3"/>
              </a:cxn>
              <a:cxn ang="T12">
                <a:pos x="T4" y="T5"/>
              </a:cxn>
              <a:cxn ang="T13">
                <a:pos x="T6" y="T7"/>
              </a:cxn>
              <a:cxn ang="T14">
                <a:pos x="T8" y="T9"/>
              </a:cxn>
            </a:cxnLst>
            <a:rect l="T15" t="T16" r="T17" b="T18"/>
            <a:pathLst>
              <a:path w="854" h="816">
                <a:moveTo>
                  <a:pt x="53" y="0"/>
                </a:moveTo>
                <a:cubicBezTo>
                  <a:pt x="26" y="76"/>
                  <a:pt x="0" y="152"/>
                  <a:pt x="53" y="227"/>
                </a:cubicBezTo>
                <a:cubicBezTo>
                  <a:pt x="106" y="302"/>
                  <a:pt x="249" y="378"/>
                  <a:pt x="370" y="453"/>
                </a:cubicBezTo>
                <a:cubicBezTo>
                  <a:pt x="491" y="528"/>
                  <a:pt x="702" y="620"/>
                  <a:pt x="778" y="680"/>
                </a:cubicBezTo>
                <a:cubicBezTo>
                  <a:pt x="854" y="740"/>
                  <a:pt x="839" y="778"/>
                  <a:pt x="824" y="816"/>
                </a:cubicBezTo>
              </a:path>
            </a:pathLst>
          </a:custGeom>
          <a:noFill/>
          <a:ln w="38100">
            <a:solidFill>
              <a:srgbClr val="FF0000"/>
            </a:solidFill>
            <a:round/>
            <a:headEnd/>
            <a:tailEnd/>
          </a:ln>
        </p:spPr>
        <p:txBody>
          <a:bodyPr lIns="101882" tIns="50941" rIns="101882" bIns="50941" anchor="ctr"/>
          <a:lstStyle/>
          <a:p>
            <a:endParaRPr lang="en-US"/>
          </a:p>
        </p:txBody>
      </p:sp>
      <p:sp>
        <p:nvSpPr>
          <p:cNvPr id="88099" name="Freeform 57"/>
          <p:cNvSpPr>
            <a:spLocks/>
          </p:cNvSpPr>
          <p:nvPr/>
        </p:nvSpPr>
        <p:spPr bwMode="auto">
          <a:xfrm flipH="1">
            <a:off x="8039735" y="2009670"/>
            <a:ext cx="1491298" cy="1468120"/>
          </a:xfrm>
          <a:custGeom>
            <a:avLst/>
            <a:gdLst>
              <a:gd name="T0" fmla="*/ 2147483647 w 854"/>
              <a:gd name="T1" fmla="*/ 0 h 816"/>
              <a:gd name="T2" fmla="*/ 2147483647 w 854"/>
              <a:gd name="T3" fmla="*/ 2147483647 h 816"/>
              <a:gd name="T4" fmla="*/ 2147483647 w 854"/>
              <a:gd name="T5" fmla="*/ 2147483647 h 816"/>
              <a:gd name="T6" fmla="*/ 2147483647 w 854"/>
              <a:gd name="T7" fmla="*/ 2147483647 h 816"/>
              <a:gd name="T8" fmla="*/ 2147483647 w 854"/>
              <a:gd name="T9" fmla="*/ 2147483647 h 816"/>
              <a:gd name="T10" fmla="*/ 0 60000 65536"/>
              <a:gd name="T11" fmla="*/ 0 60000 65536"/>
              <a:gd name="T12" fmla="*/ 0 60000 65536"/>
              <a:gd name="T13" fmla="*/ 0 60000 65536"/>
              <a:gd name="T14" fmla="*/ 0 60000 65536"/>
              <a:gd name="T15" fmla="*/ 0 w 854"/>
              <a:gd name="T16" fmla="*/ 0 h 816"/>
              <a:gd name="T17" fmla="*/ 854 w 854"/>
              <a:gd name="T18" fmla="*/ 816 h 816"/>
            </a:gdLst>
            <a:ahLst/>
            <a:cxnLst>
              <a:cxn ang="T10">
                <a:pos x="T0" y="T1"/>
              </a:cxn>
              <a:cxn ang="T11">
                <a:pos x="T2" y="T3"/>
              </a:cxn>
              <a:cxn ang="T12">
                <a:pos x="T4" y="T5"/>
              </a:cxn>
              <a:cxn ang="T13">
                <a:pos x="T6" y="T7"/>
              </a:cxn>
              <a:cxn ang="T14">
                <a:pos x="T8" y="T9"/>
              </a:cxn>
            </a:cxnLst>
            <a:rect l="T15" t="T16" r="T17" b="T18"/>
            <a:pathLst>
              <a:path w="854" h="816">
                <a:moveTo>
                  <a:pt x="53" y="0"/>
                </a:moveTo>
                <a:cubicBezTo>
                  <a:pt x="26" y="76"/>
                  <a:pt x="0" y="152"/>
                  <a:pt x="53" y="227"/>
                </a:cubicBezTo>
                <a:cubicBezTo>
                  <a:pt x="106" y="302"/>
                  <a:pt x="249" y="378"/>
                  <a:pt x="370" y="453"/>
                </a:cubicBezTo>
                <a:cubicBezTo>
                  <a:pt x="491" y="528"/>
                  <a:pt x="702" y="620"/>
                  <a:pt x="778" y="680"/>
                </a:cubicBezTo>
                <a:cubicBezTo>
                  <a:pt x="854" y="740"/>
                  <a:pt x="839" y="778"/>
                  <a:pt x="824" y="816"/>
                </a:cubicBezTo>
              </a:path>
            </a:pathLst>
          </a:custGeom>
          <a:noFill/>
          <a:ln w="38100">
            <a:solidFill>
              <a:srgbClr val="FF0000"/>
            </a:solidFill>
            <a:round/>
            <a:headEnd/>
            <a:tailEnd/>
          </a:ln>
        </p:spPr>
        <p:txBody>
          <a:bodyPr lIns="101882" tIns="50941" rIns="101882" bIns="50941" anchor="ctr"/>
          <a:lstStyle/>
          <a:p>
            <a:endParaRPr lang="en-US"/>
          </a:p>
        </p:txBody>
      </p:sp>
      <p:sp>
        <p:nvSpPr>
          <p:cNvPr id="88100" name="Text Box 58"/>
          <p:cNvSpPr txBox="1">
            <a:spLocks noChangeArrowheads="1"/>
          </p:cNvSpPr>
          <p:nvPr/>
        </p:nvSpPr>
        <p:spPr bwMode="auto">
          <a:xfrm>
            <a:off x="5741670" y="3314066"/>
            <a:ext cx="1901667" cy="379876"/>
          </a:xfrm>
          <a:prstGeom prst="rect">
            <a:avLst/>
          </a:prstGeom>
          <a:noFill/>
          <a:ln w="9525" algn="ctr">
            <a:noFill/>
            <a:miter lim="800000"/>
            <a:headEnd/>
            <a:tailEnd/>
          </a:ln>
        </p:spPr>
        <p:txBody>
          <a:bodyPr lIns="101882" tIns="50941" rIns="101882" bIns="50941">
            <a:spAutoFit/>
          </a:bodyPr>
          <a:lstStyle/>
          <a:p>
            <a:pPr>
              <a:spcBef>
                <a:spcPct val="50000"/>
              </a:spcBef>
            </a:pPr>
            <a:r>
              <a:rPr lang="en-US"/>
              <a:t>IP Forwarding</a:t>
            </a:r>
          </a:p>
        </p:txBody>
      </p:sp>
      <p:sp>
        <p:nvSpPr>
          <p:cNvPr id="88101" name="Text Box 59"/>
          <p:cNvSpPr txBox="1">
            <a:spLocks noChangeArrowheads="1"/>
          </p:cNvSpPr>
          <p:nvPr/>
        </p:nvSpPr>
        <p:spPr bwMode="auto">
          <a:xfrm>
            <a:off x="6138069"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R1</a:t>
            </a:r>
          </a:p>
        </p:txBody>
      </p:sp>
      <p:sp>
        <p:nvSpPr>
          <p:cNvPr id="88102" name="Text Box 60"/>
          <p:cNvSpPr txBox="1">
            <a:spLocks noChangeArrowheads="1"/>
          </p:cNvSpPr>
          <p:nvPr/>
        </p:nvSpPr>
        <p:spPr bwMode="auto">
          <a:xfrm>
            <a:off x="7721918"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R2</a:t>
            </a:r>
          </a:p>
        </p:txBody>
      </p:sp>
      <p:sp>
        <p:nvSpPr>
          <p:cNvPr id="88103" name="Text Box 61"/>
          <p:cNvSpPr txBox="1">
            <a:spLocks noChangeArrowheads="1"/>
          </p:cNvSpPr>
          <p:nvPr/>
        </p:nvSpPr>
        <p:spPr bwMode="auto">
          <a:xfrm>
            <a:off x="9545003"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Slide Number Placeholder 5"/>
          <p:cNvSpPr>
            <a:spLocks noGrp="1"/>
          </p:cNvSpPr>
          <p:nvPr>
            <p:ph type="sldNum" sz="quarter" idx="11"/>
          </p:nvPr>
        </p:nvSpPr>
        <p:spPr>
          <a:noFill/>
        </p:spPr>
        <p:txBody>
          <a:bodyPr/>
          <a:lstStyle/>
          <a:p>
            <a:fld id="{B9E253D3-994E-440C-9BD3-F47A8C7D09E0}" type="slidenum">
              <a:rPr lang="en-US" smtClean="0"/>
              <a:pPr/>
              <a:t>13</a:t>
            </a:fld>
            <a:endParaRPr lang="en-US" smtClean="0"/>
          </a:p>
        </p:txBody>
      </p:sp>
      <p:sp>
        <p:nvSpPr>
          <p:cNvPr id="89092" name="Rectangle 2"/>
          <p:cNvSpPr>
            <a:spLocks noGrp="1" noChangeArrowheads="1"/>
          </p:cNvSpPr>
          <p:nvPr>
            <p:ph type="title"/>
          </p:nvPr>
        </p:nvSpPr>
        <p:spPr/>
        <p:txBody>
          <a:bodyPr/>
          <a:lstStyle/>
          <a:p>
            <a:pPr eaLnBrk="1" hangingPunct="1"/>
            <a:r>
              <a:rPr lang="en-US" smtClean="0"/>
              <a:t>Explicit Routing</a:t>
            </a:r>
          </a:p>
        </p:txBody>
      </p:sp>
      <p:sp>
        <p:nvSpPr>
          <p:cNvPr id="89093" name="Rectangle 3"/>
          <p:cNvSpPr>
            <a:spLocks noGrp="1" noChangeArrowheads="1"/>
          </p:cNvSpPr>
          <p:nvPr>
            <p:ph type="body" sz="half" idx="1"/>
          </p:nvPr>
        </p:nvSpPr>
        <p:spPr>
          <a:xfrm>
            <a:off x="502921" y="1813560"/>
            <a:ext cx="5397658" cy="5129425"/>
          </a:xfrm>
        </p:spPr>
        <p:txBody>
          <a:bodyPr/>
          <a:lstStyle/>
          <a:p>
            <a:pPr eaLnBrk="1" hangingPunct="1"/>
            <a:r>
              <a:rPr lang="en-US" sz="3100" dirty="0"/>
              <a:t>Overcome the shortest path, destination-based constraint of standard IP forwarding</a:t>
            </a:r>
          </a:p>
          <a:p>
            <a:pPr lvl="1" eaLnBrk="1" hangingPunct="1"/>
            <a:r>
              <a:rPr lang="en-US" sz="2700" dirty="0"/>
              <a:t>Greater flexibility and control in distributing traffic across links</a:t>
            </a:r>
          </a:p>
        </p:txBody>
      </p:sp>
      <p:pic>
        <p:nvPicPr>
          <p:cNvPr id="89094" name="Picture 4"/>
          <p:cNvPicPr>
            <a:picLocks noChangeArrowheads="1"/>
          </p:cNvPicPr>
          <p:nvPr/>
        </p:nvPicPr>
        <p:blipFill>
          <a:blip r:embed="rId3" cstate="print"/>
          <a:srcRect/>
          <a:stretch>
            <a:fillRect/>
          </a:stretch>
        </p:blipFill>
        <p:spPr bwMode="auto">
          <a:xfrm>
            <a:off x="7880827" y="6334867"/>
            <a:ext cx="520383" cy="278870"/>
          </a:xfrm>
          <a:prstGeom prst="rect">
            <a:avLst/>
          </a:prstGeom>
          <a:noFill/>
          <a:ln w="9525">
            <a:noFill/>
            <a:miter lim="800000"/>
            <a:headEnd/>
            <a:tailEnd/>
          </a:ln>
        </p:spPr>
      </p:pic>
      <p:pic>
        <p:nvPicPr>
          <p:cNvPr id="89095" name="Picture 5"/>
          <p:cNvPicPr>
            <a:picLocks noChangeArrowheads="1"/>
          </p:cNvPicPr>
          <p:nvPr/>
        </p:nvPicPr>
        <p:blipFill>
          <a:blip r:embed="rId3" cstate="print"/>
          <a:srcRect/>
          <a:stretch>
            <a:fillRect/>
          </a:stretch>
        </p:blipFill>
        <p:spPr bwMode="auto">
          <a:xfrm>
            <a:off x="8673625" y="5354321"/>
            <a:ext cx="520383" cy="278871"/>
          </a:xfrm>
          <a:prstGeom prst="rect">
            <a:avLst/>
          </a:prstGeom>
          <a:noFill/>
          <a:ln w="9525">
            <a:noFill/>
            <a:miter lim="800000"/>
            <a:headEnd/>
            <a:tailEnd/>
          </a:ln>
        </p:spPr>
      </p:pic>
      <p:pic>
        <p:nvPicPr>
          <p:cNvPr id="89096" name="Picture 6"/>
          <p:cNvPicPr>
            <a:picLocks noChangeArrowheads="1"/>
          </p:cNvPicPr>
          <p:nvPr/>
        </p:nvPicPr>
        <p:blipFill>
          <a:blip r:embed="rId3" cstate="print"/>
          <a:srcRect/>
          <a:stretch>
            <a:fillRect/>
          </a:stretch>
        </p:blipFill>
        <p:spPr bwMode="auto">
          <a:xfrm>
            <a:off x="9386095" y="4703022"/>
            <a:ext cx="520383" cy="278871"/>
          </a:xfrm>
          <a:prstGeom prst="rect">
            <a:avLst/>
          </a:prstGeom>
          <a:noFill/>
          <a:ln w="9525">
            <a:noFill/>
            <a:miter lim="800000"/>
            <a:headEnd/>
            <a:tailEnd/>
          </a:ln>
        </p:spPr>
      </p:pic>
      <p:pic>
        <p:nvPicPr>
          <p:cNvPr id="89097" name="Picture 7"/>
          <p:cNvPicPr>
            <a:picLocks noChangeArrowheads="1"/>
          </p:cNvPicPr>
          <p:nvPr/>
        </p:nvPicPr>
        <p:blipFill>
          <a:blip r:embed="rId3" cstate="print"/>
          <a:srcRect/>
          <a:stretch>
            <a:fillRect/>
          </a:stretch>
        </p:blipFill>
        <p:spPr bwMode="auto">
          <a:xfrm>
            <a:off x="7168357" y="5354321"/>
            <a:ext cx="520383" cy="278871"/>
          </a:xfrm>
          <a:prstGeom prst="rect">
            <a:avLst/>
          </a:prstGeom>
          <a:noFill/>
          <a:ln w="9525">
            <a:noFill/>
            <a:miter lim="800000"/>
            <a:headEnd/>
            <a:tailEnd/>
          </a:ln>
        </p:spPr>
      </p:pic>
      <p:pic>
        <p:nvPicPr>
          <p:cNvPr id="89098" name="Picture 8"/>
          <p:cNvPicPr>
            <a:picLocks noChangeArrowheads="1"/>
          </p:cNvPicPr>
          <p:nvPr/>
        </p:nvPicPr>
        <p:blipFill>
          <a:blip r:embed="rId3" cstate="print"/>
          <a:srcRect/>
          <a:stretch>
            <a:fillRect/>
          </a:stretch>
        </p:blipFill>
        <p:spPr bwMode="auto">
          <a:xfrm>
            <a:off x="6375560" y="4620261"/>
            <a:ext cx="520383" cy="278871"/>
          </a:xfrm>
          <a:prstGeom prst="rect">
            <a:avLst/>
          </a:prstGeom>
          <a:noFill/>
          <a:ln w="9525">
            <a:noFill/>
            <a:miter lim="800000"/>
            <a:headEnd/>
            <a:tailEnd/>
          </a:ln>
        </p:spPr>
      </p:pic>
      <p:pic>
        <p:nvPicPr>
          <p:cNvPr id="89099" name="Picture 9"/>
          <p:cNvPicPr>
            <a:picLocks noChangeArrowheads="1"/>
          </p:cNvPicPr>
          <p:nvPr/>
        </p:nvPicPr>
        <p:blipFill>
          <a:blip r:embed="rId3" cstate="print"/>
          <a:srcRect/>
          <a:stretch>
            <a:fillRect/>
          </a:stretch>
        </p:blipFill>
        <p:spPr bwMode="auto">
          <a:xfrm>
            <a:off x="7880827" y="3314066"/>
            <a:ext cx="520383" cy="278871"/>
          </a:xfrm>
          <a:prstGeom prst="rect">
            <a:avLst/>
          </a:prstGeom>
          <a:noFill/>
          <a:ln w="9525">
            <a:noFill/>
            <a:miter lim="800000"/>
            <a:headEnd/>
            <a:tailEnd/>
          </a:ln>
        </p:spPr>
      </p:pic>
      <p:pic>
        <p:nvPicPr>
          <p:cNvPr id="89100" name="Picture 10"/>
          <p:cNvPicPr>
            <a:picLocks noChangeArrowheads="1"/>
          </p:cNvPicPr>
          <p:nvPr/>
        </p:nvPicPr>
        <p:blipFill>
          <a:blip r:embed="rId3" cstate="print"/>
          <a:srcRect/>
          <a:stretch>
            <a:fillRect/>
          </a:stretch>
        </p:blipFill>
        <p:spPr bwMode="auto">
          <a:xfrm>
            <a:off x="6375560" y="2254357"/>
            <a:ext cx="520383" cy="278870"/>
          </a:xfrm>
          <a:prstGeom prst="rect">
            <a:avLst/>
          </a:prstGeom>
          <a:noFill/>
          <a:ln w="9525">
            <a:noFill/>
            <a:miter lim="800000"/>
            <a:headEnd/>
            <a:tailEnd/>
          </a:ln>
        </p:spPr>
      </p:pic>
      <p:pic>
        <p:nvPicPr>
          <p:cNvPr id="89101" name="Picture 11"/>
          <p:cNvPicPr>
            <a:picLocks noChangeArrowheads="1"/>
          </p:cNvPicPr>
          <p:nvPr/>
        </p:nvPicPr>
        <p:blipFill>
          <a:blip r:embed="rId3" cstate="print"/>
          <a:srcRect/>
          <a:stretch>
            <a:fillRect/>
          </a:stretch>
        </p:blipFill>
        <p:spPr bwMode="auto">
          <a:xfrm>
            <a:off x="7880827" y="2254357"/>
            <a:ext cx="520383" cy="278870"/>
          </a:xfrm>
          <a:prstGeom prst="rect">
            <a:avLst/>
          </a:prstGeom>
          <a:noFill/>
          <a:ln w="9525">
            <a:noFill/>
            <a:miter lim="800000"/>
            <a:headEnd/>
            <a:tailEnd/>
          </a:ln>
        </p:spPr>
      </p:pic>
      <p:pic>
        <p:nvPicPr>
          <p:cNvPr id="89102" name="Picture 12"/>
          <p:cNvPicPr>
            <a:picLocks noChangeArrowheads="1"/>
          </p:cNvPicPr>
          <p:nvPr/>
        </p:nvPicPr>
        <p:blipFill>
          <a:blip r:embed="rId3" cstate="print"/>
          <a:srcRect/>
          <a:stretch>
            <a:fillRect/>
          </a:stretch>
        </p:blipFill>
        <p:spPr bwMode="auto">
          <a:xfrm>
            <a:off x="9305767" y="2254357"/>
            <a:ext cx="520383" cy="278870"/>
          </a:xfrm>
          <a:prstGeom prst="rect">
            <a:avLst/>
          </a:prstGeom>
          <a:noFill/>
          <a:ln w="9525">
            <a:noFill/>
            <a:miter lim="800000"/>
            <a:headEnd/>
            <a:tailEnd/>
          </a:ln>
        </p:spPr>
      </p:pic>
      <p:cxnSp>
        <p:nvCxnSpPr>
          <p:cNvPr id="89103" name="AutoShape 13"/>
          <p:cNvCxnSpPr>
            <a:cxnSpLocks noChangeShapeType="1"/>
          </p:cNvCxnSpPr>
          <p:nvPr/>
        </p:nvCxnSpPr>
        <p:spPr bwMode="auto">
          <a:xfrm flipH="1" flipV="1">
            <a:off x="7428548" y="5633191"/>
            <a:ext cx="452279" cy="842010"/>
          </a:xfrm>
          <a:prstGeom prst="straightConnector1">
            <a:avLst/>
          </a:prstGeom>
          <a:noFill/>
          <a:ln w="9525">
            <a:solidFill>
              <a:schemeClr val="tx1"/>
            </a:solidFill>
            <a:round/>
            <a:headEnd/>
            <a:tailEnd/>
          </a:ln>
        </p:spPr>
      </p:cxnSp>
      <p:cxnSp>
        <p:nvCxnSpPr>
          <p:cNvPr id="89104" name="AutoShape 14"/>
          <p:cNvCxnSpPr>
            <a:cxnSpLocks noChangeShapeType="1"/>
          </p:cNvCxnSpPr>
          <p:nvPr/>
        </p:nvCxnSpPr>
        <p:spPr bwMode="auto">
          <a:xfrm flipV="1">
            <a:off x="8401210" y="5633191"/>
            <a:ext cx="532606" cy="842010"/>
          </a:xfrm>
          <a:prstGeom prst="straightConnector1">
            <a:avLst/>
          </a:prstGeom>
          <a:noFill/>
          <a:ln w="9525">
            <a:solidFill>
              <a:schemeClr val="tx1"/>
            </a:solidFill>
            <a:round/>
            <a:headEnd/>
            <a:tailEnd/>
          </a:ln>
        </p:spPr>
      </p:cxnSp>
      <p:cxnSp>
        <p:nvCxnSpPr>
          <p:cNvPr id="89105" name="AutoShape 15"/>
          <p:cNvCxnSpPr>
            <a:cxnSpLocks noChangeShapeType="1"/>
          </p:cNvCxnSpPr>
          <p:nvPr/>
        </p:nvCxnSpPr>
        <p:spPr bwMode="auto">
          <a:xfrm flipV="1">
            <a:off x="8933815" y="4981893"/>
            <a:ext cx="712470" cy="372427"/>
          </a:xfrm>
          <a:prstGeom prst="straightConnector1">
            <a:avLst/>
          </a:prstGeom>
          <a:noFill/>
          <a:ln w="9525">
            <a:solidFill>
              <a:schemeClr val="tx1"/>
            </a:solidFill>
            <a:round/>
            <a:headEnd/>
            <a:tailEnd/>
          </a:ln>
        </p:spPr>
      </p:cxnSp>
      <p:cxnSp>
        <p:nvCxnSpPr>
          <p:cNvPr id="89106" name="AutoShape 16"/>
          <p:cNvCxnSpPr>
            <a:cxnSpLocks noChangeShapeType="1"/>
          </p:cNvCxnSpPr>
          <p:nvPr/>
        </p:nvCxnSpPr>
        <p:spPr bwMode="auto">
          <a:xfrm flipH="1" flipV="1">
            <a:off x="6635750" y="4899132"/>
            <a:ext cx="792798" cy="455189"/>
          </a:xfrm>
          <a:prstGeom prst="straightConnector1">
            <a:avLst/>
          </a:prstGeom>
          <a:noFill/>
          <a:ln w="9525">
            <a:solidFill>
              <a:schemeClr val="tx1"/>
            </a:solidFill>
            <a:round/>
            <a:headEnd/>
            <a:tailEnd/>
          </a:ln>
        </p:spPr>
      </p:cxnSp>
      <p:cxnSp>
        <p:nvCxnSpPr>
          <p:cNvPr id="89107" name="AutoShape 17"/>
          <p:cNvCxnSpPr>
            <a:cxnSpLocks noChangeShapeType="1"/>
          </p:cNvCxnSpPr>
          <p:nvPr/>
        </p:nvCxnSpPr>
        <p:spPr bwMode="auto">
          <a:xfrm>
            <a:off x="8141018" y="3592936"/>
            <a:ext cx="0" cy="1027324"/>
          </a:xfrm>
          <a:prstGeom prst="straightConnector1">
            <a:avLst/>
          </a:prstGeom>
          <a:noFill/>
          <a:ln w="9525">
            <a:solidFill>
              <a:schemeClr val="tx1"/>
            </a:solidFill>
            <a:round/>
            <a:headEnd/>
            <a:tailEnd/>
          </a:ln>
        </p:spPr>
      </p:cxnSp>
      <p:cxnSp>
        <p:nvCxnSpPr>
          <p:cNvPr id="89108" name="AutoShape 18"/>
          <p:cNvCxnSpPr>
            <a:cxnSpLocks noChangeShapeType="1"/>
          </p:cNvCxnSpPr>
          <p:nvPr/>
        </p:nvCxnSpPr>
        <p:spPr bwMode="auto">
          <a:xfrm flipH="1">
            <a:off x="6635750" y="3454400"/>
            <a:ext cx="1245077" cy="1165860"/>
          </a:xfrm>
          <a:prstGeom prst="straightConnector1">
            <a:avLst/>
          </a:prstGeom>
          <a:noFill/>
          <a:ln w="9525">
            <a:solidFill>
              <a:schemeClr val="tx1"/>
            </a:solidFill>
            <a:round/>
            <a:headEnd/>
            <a:tailEnd/>
          </a:ln>
        </p:spPr>
      </p:cxnSp>
      <p:cxnSp>
        <p:nvCxnSpPr>
          <p:cNvPr id="89109" name="AutoShape 19"/>
          <p:cNvCxnSpPr>
            <a:cxnSpLocks noChangeShapeType="1"/>
          </p:cNvCxnSpPr>
          <p:nvPr/>
        </p:nvCxnSpPr>
        <p:spPr bwMode="auto">
          <a:xfrm>
            <a:off x="8141018" y="4899132"/>
            <a:ext cx="0" cy="1435735"/>
          </a:xfrm>
          <a:prstGeom prst="straightConnector1">
            <a:avLst/>
          </a:prstGeom>
          <a:noFill/>
          <a:ln w="9525">
            <a:solidFill>
              <a:schemeClr val="tx1"/>
            </a:solidFill>
            <a:round/>
            <a:headEnd/>
            <a:tailEnd/>
          </a:ln>
        </p:spPr>
      </p:cxnSp>
      <p:cxnSp>
        <p:nvCxnSpPr>
          <p:cNvPr id="89110" name="AutoShape 20"/>
          <p:cNvCxnSpPr>
            <a:cxnSpLocks noChangeShapeType="1"/>
          </p:cNvCxnSpPr>
          <p:nvPr/>
        </p:nvCxnSpPr>
        <p:spPr bwMode="auto">
          <a:xfrm flipH="1" flipV="1">
            <a:off x="8401210" y="3454400"/>
            <a:ext cx="1245076" cy="1248622"/>
          </a:xfrm>
          <a:prstGeom prst="straightConnector1">
            <a:avLst/>
          </a:prstGeom>
          <a:noFill/>
          <a:ln w="9525">
            <a:solidFill>
              <a:schemeClr val="tx1"/>
            </a:solidFill>
            <a:round/>
            <a:headEnd/>
            <a:tailEnd/>
          </a:ln>
        </p:spPr>
      </p:cxnSp>
      <p:cxnSp>
        <p:nvCxnSpPr>
          <p:cNvPr id="89111" name="AutoShape 21"/>
          <p:cNvCxnSpPr>
            <a:cxnSpLocks noChangeShapeType="1"/>
          </p:cNvCxnSpPr>
          <p:nvPr/>
        </p:nvCxnSpPr>
        <p:spPr bwMode="auto">
          <a:xfrm flipV="1">
            <a:off x="8401209" y="2533227"/>
            <a:ext cx="1164748" cy="921173"/>
          </a:xfrm>
          <a:prstGeom prst="straightConnector1">
            <a:avLst/>
          </a:prstGeom>
          <a:noFill/>
          <a:ln w="9525">
            <a:solidFill>
              <a:schemeClr val="tx1"/>
            </a:solidFill>
            <a:round/>
            <a:headEnd/>
            <a:tailEnd/>
          </a:ln>
        </p:spPr>
      </p:cxnSp>
      <p:cxnSp>
        <p:nvCxnSpPr>
          <p:cNvPr id="89112" name="AutoShape 22"/>
          <p:cNvCxnSpPr>
            <a:cxnSpLocks noChangeShapeType="1"/>
          </p:cNvCxnSpPr>
          <p:nvPr/>
        </p:nvCxnSpPr>
        <p:spPr bwMode="auto">
          <a:xfrm flipH="1" flipV="1">
            <a:off x="6635750" y="2533227"/>
            <a:ext cx="1245077" cy="921173"/>
          </a:xfrm>
          <a:prstGeom prst="straightConnector1">
            <a:avLst/>
          </a:prstGeom>
          <a:noFill/>
          <a:ln w="9525">
            <a:solidFill>
              <a:schemeClr val="tx1"/>
            </a:solidFill>
            <a:round/>
            <a:headEnd/>
            <a:tailEnd/>
          </a:ln>
        </p:spPr>
      </p:cxnSp>
      <p:cxnSp>
        <p:nvCxnSpPr>
          <p:cNvPr id="89113" name="AutoShape 23"/>
          <p:cNvCxnSpPr>
            <a:cxnSpLocks noChangeShapeType="1"/>
          </p:cNvCxnSpPr>
          <p:nvPr/>
        </p:nvCxnSpPr>
        <p:spPr bwMode="auto">
          <a:xfrm flipV="1">
            <a:off x="8141018" y="2533227"/>
            <a:ext cx="0" cy="780838"/>
          </a:xfrm>
          <a:prstGeom prst="straightConnector1">
            <a:avLst/>
          </a:prstGeom>
          <a:noFill/>
          <a:ln w="9525">
            <a:solidFill>
              <a:schemeClr val="tx1"/>
            </a:solidFill>
            <a:round/>
            <a:headEnd/>
            <a:tailEnd/>
          </a:ln>
        </p:spPr>
      </p:cxnSp>
      <p:pic>
        <p:nvPicPr>
          <p:cNvPr id="89114" name="Picture 24"/>
          <p:cNvPicPr>
            <a:picLocks noChangeArrowheads="1"/>
          </p:cNvPicPr>
          <p:nvPr/>
        </p:nvPicPr>
        <p:blipFill>
          <a:blip r:embed="rId3" cstate="print"/>
          <a:srcRect/>
          <a:stretch>
            <a:fillRect/>
          </a:stretch>
        </p:blipFill>
        <p:spPr bwMode="auto">
          <a:xfrm>
            <a:off x="7880827" y="4620261"/>
            <a:ext cx="520383" cy="278871"/>
          </a:xfrm>
          <a:prstGeom prst="rect">
            <a:avLst/>
          </a:prstGeom>
          <a:noFill/>
          <a:ln w="9525">
            <a:noFill/>
            <a:miter lim="800000"/>
            <a:headEnd/>
            <a:tailEnd/>
          </a:ln>
        </p:spPr>
      </p:pic>
      <p:sp>
        <p:nvSpPr>
          <p:cNvPr id="89115" name="Text Box 25"/>
          <p:cNvSpPr txBox="1">
            <a:spLocks noChangeArrowheads="1"/>
          </p:cNvSpPr>
          <p:nvPr/>
        </p:nvSpPr>
        <p:spPr bwMode="auto">
          <a:xfrm>
            <a:off x="6850540" y="1682221"/>
            <a:ext cx="2614136"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Packets to: 158.130.0.0/16</a:t>
            </a:r>
          </a:p>
        </p:txBody>
      </p:sp>
      <p:cxnSp>
        <p:nvCxnSpPr>
          <p:cNvPr id="89116" name="AutoShape 26"/>
          <p:cNvCxnSpPr>
            <a:cxnSpLocks noChangeShapeType="1"/>
          </p:cNvCxnSpPr>
          <p:nvPr/>
        </p:nvCxnSpPr>
        <p:spPr bwMode="auto">
          <a:xfrm flipH="1">
            <a:off x="8139272" y="6613737"/>
            <a:ext cx="1746" cy="492972"/>
          </a:xfrm>
          <a:prstGeom prst="straightConnector1">
            <a:avLst/>
          </a:prstGeom>
          <a:noFill/>
          <a:ln w="9525">
            <a:solidFill>
              <a:schemeClr val="tx1"/>
            </a:solidFill>
            <a:round/>
            <a:headEnd/>
            <a:tailEnd type="triangle" w="med" len="med"/>
          </a:ln>
        </p:spPr>
      </p:cxnSp>
      <p:sp>
        <p:nvSpPr>
          <p:cNvPr id="89117" name="Text Box 27"/>
          <p:cNvSpPr txBox="1">
            <a:spLocks noChangeArrowheads="1"/>
          </p:cNvSpPr>
          <p:nvPr/>
        </p:nvSpPr>
        <p:spPr bwMode="auto">
          <a:xfrm>
            <a:off x="7325520" y="7149889"/>
            <a:ext cx="1559401" cy="277072"/>
          </a:xfrm>
          <a:prstGeom prst="rect">
            <a:avLst/>
          </a:prstGeom>
          <a:noFill/>
          <a:ln w="9525" algn="ctr">
            <a:noFill/>
            <a:miter lim="800000"/>
            <a:headEnd/>
            <a:tailEnd/>
          </a:ln>
        </p:spPr>
        <p:txBody>
          <a:bodyPr lIns="101882" tIns="50941" rIns="101882" bIns="50941">
            <a:spAutoFit/>
          </a:bodyPr>
          <a:lstStyle/>
          <a:p>
            <a:pPr>
              <a:spcBef>
                <a:spcPct val="50000"/>
              </a:spcBef>
            </a:pPr>
            <a:r>
              <a:rPr lang="en-US" sz="1100"/>
              <a:t>&lt;158.130.14.67&gt;</a:t>
            </a:r>
          </a:p>
        </p:txBody>
      </p:sp>
      <p:sp>
        <p:nvSpPr>
          <p:cNvPr id="89118" name="Line 28"/>
          <p:cNvSpPr>
            <a:spLocks noChangeShapeType="1"/>
          </p:cNvSpPr>
          <p:nvPr/>
        </p:nvSpPr>
        <p:spPr bwMode="auto">
          <a:xfrm>
            <a:off x="6613049"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9119" name="Line 29"/>
          <p:cNvSpPr>
            <a:spLocks noChangeShapeType="1"/>
          </p:cNvSpPr>
          <p:nvPr/>
        </p:nvSpPr>
        <p:spPr bwMode="auto">
          <a:xfrm>
            <a:off x="8118317"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9120" name="Line 30"/>
          <p:cNvSpPr>
            <a:spLocks noChangeShapeType="1"/>
          </p:cNvSpPr>
          <p:nvPr/>
        </p:nvSpPr>
        <p:spPr bwMode="auto">
          <a:xfrm>
            <a:off x="9567704" y="2009670"/>
            <a:ext cx="0" cy="244687"/>
          </a:xfrm>
          <a:prstGeom prst="line">
            <a:avLst/>
          </a:prstGeom>
          <a:noFill/>
          <a:ln w="9525">
            <a:solidFill>
              <a:schemeClr val="tx1"/>
            </a:solidFill>
            <a:round/>
            <a:headEnd/>
            <a:tailEnd type="triangle" w="med" len="med"/>
          </a:ln>
        </p:spPr>
        <p:txBody>
          <a:bodyPr lIns="101882" tIns="50941" rIns="101882" bIns="50941" anchor="ctr"/>
          <a:lstStyle/>
          <a:p>
            <a:endParaRPr lang="en-US"/>
          </a:p>
        </p:txBody>
      </p:sp>
      <p:sp>
        <p:nvSpPr>
          <p:cNvPr id="89121" name="Line 31"/>
          <p:cNvSpPr>
            <a:spLocks noChangeShapeType="1"/>
          </p:cNvSpPr>
          <p:nvPr/>
        </p:nvSpPr>
        <p:spPr bwMode="auto">
          <a:xfrm>
            <a:off x="8069422" y="2554817"/>
            <a:ext cx="0" cy="4407958"/>
          </a:xfrm>
          <a:prstGeom prst="line">
            <a:avLst/>
          </a:prstGeom>
          <a:noFill/>
          <a:ln w="38100">
            <a:solidFill>
              <a:srgbClr val="FF0000"/>
            </a:solidFill>
            <a:round/>
            <a:headEnd/>
            <a:tailEnd type="triangle" w="med" len="med"/>
          </a:ln>
        </p:spPr>
        <p:txBody>
          <a:bodyPr lIns="101882" tIns="50941" rIns="101882" bIns="50941" anchor="ctr"/>
          <a:lstStyle/>
          <a:p>
            <a:endParaRPr lang="en-US"/>
          </a:p>
        </p:txBody>
      </p:sp>
      <p:sp>
        <p:nvSpPr>
          <p:cNvPr id="89122" name="Text Box 34"/>
          <p:cNvSpPr txBox="1">
            <a:spLocks noChangeArrowheads="1"/>
          </p:cNvSpPr>
          <p:nvPr/>
        </p:nvSpPr>
        <p:spPr bwMode="auto">
          <a:xfrm>
            <a:off x="5741670" y="3314065"/>
            <a:ext cx="1901667" cy="656875"/>
          </a:xfrm>
          <a:prstGeom prst="rect">
            <a:avLst/>
          </a:prstGeom>
          <a:noFill/>
          <a:ln w="9525" algn="ctr">
            <a:noFill/>
            <a:miter lim="800000"/>
            <a:headEnd/>
            <a:tailEnd/>
          </a:ln>
        </p:spPr>
        <p:txBody>
          <a:bodyPr lIns="101882" tIns="50941" rIns="101882" bIns="50941">
            <a:spAutoFit/>
          </a:bodyPr>
          <a:lstStyle/>
          <a:p>
            <a:pPr>
              <a:spcBef>
                <a:spcPct val="50000"/>
              </a:spcBef>
            </a:pPr>
            <a:r>
              <a:rPr lang="en-US"/>
              <a:t>MPLS Forwarding</a:t>
            </a:r>
          </a:p>
        </p:txBody>
      </p:sp>
      <p:sp>
        <p:nvSpPr>
          <p:cNvPr id="89123" name="Text Box 35"/>
          <p:cNvSpPr txBox="1">
            <a:spLocks noChangeArrowheads="1"/>
          </p:cNvSpPr>
          <p:nvPr/>
        </p:nvSpPr>
        <p:spPr bwMode="auto">
          <a:xfrm>
            <a:off x="6138069"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R1</a:t>
            </a:r>
          </a:p>
        </p:txBody>
      </p:sp>
      <p:sp>
        <p:nvSpPr>
          <p:cNvPr id="89124" name="Text Box 36"/>
          <p:cNvSpPr txBox="1">
            <a:spLocks noChangeArrowheads="1"/>
          </p:cNvSpPr>
          <p:nvPr/>
        </p:nvSpPr>
        <p:spPr bwMode="auto">
          <a:xfrm>
            <a:off x="7721918"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R2</a:t>
            </a:r>
          </a:p>
        </p:txBody>
      </p:sp>
      <p:sp>
        <p:nvSpPr>
          <p:cNvPr id="89125" name="Text Box 37"/>
          <p:cNvSpPr txBox="1">
            <a:spLocks noChangeArrowheads="1"/>
          </p:cNvSpPr>
          <p:nvPr/>
        </p:nvSpPr>
        <p:spPr bwMode="auto">
          <a:xfrm>
            <a:off x="9545003" y="1989878"/>
            <a:ext cx="474980"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R3</a:t>
            </a:r>
          </a:p>
        </p:txBody>
      </p:sp>
      <p:sp>
        <p:nvSpPr>
          <p:cNvPr id="89126" name="Freeform 38"/>
          <p:cNvSpPr>
            <a:spLocks/>
          </p:cNvSpPr>
          <p:nvPr/>
        </p:nvSpPr>
        <p:spPr bwMode="auto">
          <a:xfrm>
            <a:off x="6586855" y="2009670"/>
            <a:ext cx="1412717" cy="4978294"/>
          </a:xfrm>
          <a:custGeom>
            <a:avLst/>
            <a:gdLst>
              <a:gd name="T0" fmla="*/ 2147483647 w 809"/>
              <a:gd name="T1" fmla="*/ 0 h 2767"/>
              <a:gd name="T2" fmla="*/ 2147483647 w 809"/>
              <a:gd name="T3" fmla="*/ 2147483647 h 2767"/>
              <a:gd name="T4" fmla="*/ 2147483647 w 809"/>
              <a:gd name="T5" fmla="*/ 2147483647 h 2767"/>
              <a:gd name="T6" fmla="*/ 2147483647 w 809"/>
              <a:gd name="T7" fmla="*/ 2147483647 h 2767"/>
              <a:gd name="T8" fmla="*/ 2147483647 w 809"/>
              <a:gd name="T9" fmla="*/ 2147483647 h 2767"/>
              <a:gd name="T10" fmla="*/ 2147483647 w 809"/>
              <a:gd name="T11" fmla="*/ 2147483647 h 2767"/>
              <a:gd name="T12" fmla="*/ 2147483647 w 809"/>
              <a:gd name="T13" fmla="*/ 2147483647 h 2767"/>
              <a:gd name="T14" fmla="*/ 2147483647 w 809"/>
              <a:gd name="T15" fmla="*/ 2147483647 h 2767"/>
              <a:gd name="T16" fmla="*/ 2147483647 w 809"/>
              <a:gd name="T17" fmla="*/ 2147483647 h 2767"/>
              <a:gd name="T18" fmla="*/ 2147483647 w 809"/>
              <a:gd name="T19" fmla="*/ 2147483647 h 2767"/>
              <a:gd name="T20" fmla="*/ 2147483647 w 809"/>
              <a:gd name="T21" fmla="*/ 2147483647 h 2767"/>
              <a:gd name="T22" fmla="*/ 2147483647 w 809"/>
              <a:gd name="T23" fmla="*/ 2147483647 h 2767"/>
              <a:gd name="T24" fmla="*/ 2147483647 w 809"/>
              <a:gd name="T25" fmla="*/ 2147483647 h 2767"/>
              <a:gd name="T26" fmla="*/ 2147483647 w 809"/>
              <a:gd name="T27" fmla="*/ 2147483647 h 2767"/>
              <a:gd name="T28" fmla="*/ 2147483647 w 809"/>
              <a:gd name="T29" fmla="*/ 2147483647 h 2767"/>
              <a:gd name="T30" fmla="*/ 2147483647 w 809"/>
              <a:gd name="T31" fmla="*/ 2147483647 h 27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9"/>
              <a:gd name="T49" fmla="*/ 0 h 2767"/>
              <a:gd name="T50" fmla="*/ 809 w 809"/>
              <a:gd name="T51" fmla="*/ 2767 h 27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9" h="2767">
                <a:moveTo>
                  <a:pt x="15" y="0"/>
                </a:moveTo>
                <a:cubicBezTo>
                  <a:pt x="7" y="68"/>
                  <a:pt x="0" y="136"/>
                  <a:pt x="15" y="181"/>
                </a:cubicBezTo>
                <a:cubicBezTo>
                  <a:pt x="30" y="226"/>
                  <a:pt x="38" y="219"/>
                  <a:pt x="106" y="272"/>
                </a:cubicBezTo>
                <a:cubicBezTo>
                  <a:pt x="174" y="325"/>
                  <a:pt x="317" y="424"/>
                  <a:pt x="423" y="499"/>
                </a:cubicBezTo>
                <a:cubicBezTo>
                  <a:pt x="529" y="574"/>
                  <a:pt x="680" y="672"/>
                  <a:pt x="741" y="725"/>
                </a:cubicBezTo>
                <a:cubicBezTo>
                  <a:pt x="802" y="778"/>
                  <a:pt x="793" y="778"/>
                  <a:pt x="786" y="816"/>
                </a:cubicBezTo>
                <a:cubicBezTo>
                  <a:pt x="779" y="854"/>
                  <a:pt x="764" y="876"/>
                  <a:pt x="696" y="952"/>
                </a:cubicBezTo>
                <a:cubicBezTo>
                  <a:pt x="628" y="1028"/>
                  <a:pt x="476" y="1187"/>
                  <a:pt x="378" y="1270"/>
                </a:cubicBezTo>
                <a:cubicBezTo>
                  <a:pt x="280" y="1353"/>
                  <a:pt x="151" y="1398"/>
                  <a:pt x="106" y="1451"/>
                </a:cubicBezTo>
                <a:cubicBezTo>
                  <a:pt x="61" y="1504"/>
                  <a:pt x="68" y="1542"/>
                  <a:pt x="106" y="1587"/>
                </a:cubicBezTo>
                <a:cubicBezTo>
                  <a:pt x="144" y="1632"/>
                  <a:pt x="258" y="1685"/>
                  <a:pt x="333" y="1723"/>
                </a:cubicBezTo>
                <a:cubicBezTo>
                  <a:pt x="408" y="1761"/>
                  <a:pt x="515" y="1754"/>
                  <a:pt x="560" y="1814"/>
                </a:cubicBezTo>
                <a:cubicBezTo>
                  <a:pt x="605" y="1874"/>
                  <a:pt x="590" y="2018"/>
                  <a:pt x="605" y="2086"/>
                </a:cubicBezTo>
                <a:cubicBezTo>
                  <a:pt x="620" y="2154"/>
                  <a:pt x="620" y="2169"/>
                  <a:pt x="650" y="2222"/>
                </a:cubicBezTo>
                <a:cubicBezTo>
                  <a:pt x="680" y="2275"/>
                  <a:pt x="763" y="2313"/>
                  <a:pt x="786" y="2404"/>
                </a:cubicBezTo>
                <a:cubicBezTo>
                  <a:pt x="809" y="2495"/>
                  <a:pt x="797" y="2631"/>
                  <a:pt x="786" y="2767"/>
                </a:cubicBezTo>
              </a:path>
            </a:pathLst>
          </a:custGeom>
          <a:noFill/>
          <a:ln w="38100">
            <a:solidFill>
              <a:srgbClr val="FF0000"/>
            </a:solidFill>
            <a:round/>
            <a:headEnd/>
            <a:tailEnd type="triangle" w="med" len="med"/>
          </a:ln>
        </p:spPr>
        <p:txBody>
          <a:bodyPr lIns="101882" tIns="50941" rIns="101882" bIns="50941" anchor="ctr"/>
          <a:lstStyle/>
          <a:p>
            <a:endParaRPr lang="en-US"/>
          </a:p>
        </p:txBody>
      </p:sp>
      <p:sp>
        <p:nvSpPr>
          <p:cNvPr id="89127" name="Freeform 39"/>
          <p:cNvSpPr>
            <a:spLocks/>
          </p:cNvSpPr>
          <p:nvPr/>
        </p:nvSpPr>
        <p:spPr bwMode="auto">
          <a:xfrm flipH="1">
            <a:off x="8196897" y="2009670"/>
            <a:ext cx="1412717" cy="4978294"/>
          </a:xfrm>
          <a:custGeom>
            <a:avLst/>
            <a:gdLst>
              <a:gd name="T0" fmla="*/ 2147483647 w 809"/>
              <a:gd name="T1" fmla="*/ 0 h 2767"/>
              <a:gd name="T2" fmla="*/ 2147483647 w 809"/>
              <a:gd name="T3" fmla="*/ 2147483647 h 2767"/>
              <a:gd name="T4" fmla="*/ 2147483647 w 809"/>
              <a:gd name="T5" fmla="*/ 2147483647 h 2767"/>
              <a:gd name="T6" fmla="*/ 2147483647 w 809"/>
              <a:gd name="T7" fmla="*/ 2147483647 h 2767"/>
              <a:gd name="T8" fmla="*/ 2147483647 w 809"/>
              <a:gd name="T9" fmla="*/ 2147483647 h 2767"/>
              <a:gd name="T10" fmla="*/ 2147483647 w 809"/>
              <a:gd name="T11" fmla="*/ 2147483647 h 2767"/>
              <a:gd name="T12" fmla="*/ 2147483647 w 809"/>
              <a:gd name="T13" fmla="*/ 2147483647 h 2767"/>
              <a:gd name="T14" fmla="*/ 2147483647 w 809"/>
              <a:gd name="T15" fmla="*/ 2147483647 h 2767"/>
              <a:gd name="T16" fmla="*/ 2147483647 w 809"/>
              <a:gd name="T17" fmla="*/ 2147483647 h 2767"/>
              <a:gd name="T18" fmla="*/ 2147483647 w 809"/>
              <a:gd name="T19" fmla="*/ 2147483647 h 2767"/>
              <a:gd name="T20" fmla="*/ 2147483647 w 809"/>
              <a:gd name="T21" fmla="*/ 2147483647 h 2767"/>
              <a:gd name="T22" fmla="*/ 2147483647 w 809"/>
              <a:gd name="T23" fmla="*/ 2147483647 h 2767"/>
              <a:gd name="T24" fmla="*/ 2147483647 w 809"/>
              <a:gd name="T25" fmla="*/ 2147483647 h 2767"/>
              <a:gd name="T26" fmla="*/ 2147483647 w 809"/>
              <a:gd name="T27" fmla="*/ 2147483647 h 2767"/>
              <a:gd name="T28" fmla="*/ 2147483647 w 809"/>
              <a:gd name="T29" fmla="*/ 2147483647 h 2767"/>
              <a:gd name="T30" fmla="*/ 2147483647 w 809"/>
              <a:gd name="T31" fmla="*/ 2147483647 h 27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9"/>
              <a:gd name="T49" fmla="*/ 0 h 2767"/>
              <a:gd name="T50" fmla="*/ 809 w 809"/>
              <a:gd name="T51" fmla="*/ 2767 h 27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9" h="2767">
                <a:moveTo>
                  <a:pt x="15" y="0"/>
                </a:moveTo>
                <a:cubicBezTo>
                  <a:pt x="7" y="68"/>
                  <a:pt x="0" y="136"/>
                  <a:pt x="15" y="181"/>
                </a:cubicBezTo>
                <a:cubicBezTo>
                  <a:pt x="30" y="226"/>
                  <a:pt x="38" y="219"/>
                  <a:pt x="106" y="272"/>
                </a:cubicBezTo>
                <a:cubicBezTo>
                  <a:pt x="174" y="325"/>
                  <a:pt x="317" y="424"/>
                  <a:pt x="423" y="499"/>
                </a:cubicBezTo>
                <a:cubicBezTo>
                  <a:pt x="529" y="574"/>
                  <a:pt x="680" y="672"/>
                  <a:pt x="741" y="725"/>
                </a:cubicBezTo>
                <a:cubicBezTo>
                  <a:pt x="802" y="778"/>
                  <a:pt x="793" y="778"/>
                  <a:pt x="786" y="816"/>
                </a:cubicBezTo>
                <a:cubicBezTo>
                  <a:pt x="779" y="854"/>
                  <a:pt x="764" y="876"/>
                  <a:pt x="696" y="952"/>
                </a:cubicBezTo>
                <a:cubicBezTo>
                  <a:pt x="628" y="1028"/>
                  <a:pt x="476" y="1187"/>
                  <a:pt x="378" y="1270"/>
                </a:cubicBezTo>
                <a:cubicBezTo>
                  <a:pt x="280" y="1353"/>
                  <a:pt x="151" y="1398"/>
                  <a:pt x="106" y="1451"/>
                </a:cubicBezTo>
                <a:cubicBezTo>
                  <a:pt x="61" y="1504"/>
                  <a:pt x="68" y="1542"/>
                  <a:pt x="106" y="1587"/>
                </a:cubicBezTo>
                <a:cubicBezTo>
                  <a:pt x="144" y="1632"/>
                  <a:pt x="258" y="1685"/>
                  <a:pt x="333" y="1723"/>
                </a:cubicBezTo>
                <a:cubicBezTo>
                  <a:pt x="408" y="1761"/>
                  <a:pt x="515" y="1754"/>
                  <a:pt x="560" y="1814"/>
                </a:cubicBezTo>
                <a:cubicBezTo>
                  <a:pt x="605" y="1874"/>
                  <a:pt x="590" y="2018"/>
                  <a:pt x="605" y="2086"/>
                </a:cubicBezTo>
                <a:cubicBezTo>
                  <a:pt x="620" y="2154"/>
                  <a:pt x="620" y="2169"/>
                  <a:pt x="650" y="2222"/>
                </a:cubicBezTo>
                <a:cubicBezTo>
                  <a:pt x="680" y="2275"/>
                  <a:pt x="763" y="2313"/>
                  <a:pt x="786" y="2404"/>
                </a:cubicBezTo>
                <a:cubicBezTo>
                  <a:pt x="809" y="2495"/>
                  <a:pt x="797" y="2631"/>
                  <a:pt x="786" y="2767"/>
                </a:cubicBezTo>
              </a:path>
            </a:pathLst>
          </a:custGeom>
          <a:noFill/>
          <a:ln w="38100">
            <a:solidFill>
              <a:srgbClr val="FF0000"/>
            </a:solidFill>
            <a:round/>
            <a:headEnd/>
            <a:tailEnd type="triangle" w="med" len="med"/>
          </a:ln>
        </p:spPr>
        <p:txBody>
          <a:bodyPr lIns="101882" tIns="50941" rIns="101882" bIns="50941" anchor="ctr"/>
          <a:lstStyle/>
          <a:p>
            <a:endParaRPr lang="en-US"/>
          </a:p>
        </p:txBody>
      </p:sp>
      <p:sp>
        <p:nvSpPr>
          <p:cNvPr id="89128" name="Text Box 40"/>
          <p:cNvSpPr txBox="1">
            <a:spLocks noChangeArrowheads="1"/>
          </p:cNvSpPr>
          <p:nvPr/>
        </p:nvSpPr>
        <p:spPr bwMode="auto">
          <a:xfrm>
            <a:off x="5900579" y="2731136"/>
            <a:ext cx="633888" cy="379876"/>
          </a:xfrm>
          <a:prstGeom prst="rect">
            <a:avLst/>
          </a:prstGeom>
          <a:noFill/>
          <a:ln w="9525" algn="ctr">
            <a:noFill/>
            <a:miter lim="800000"/>
            <a:headEnd/>
            <a:tailEnd/>
          </a:ln>
        </p:spPr>
        <p:txBody>
          <a:bodyPr lIns="101882" tIns="50941" rIns="101882" bIns="50941">
            <a:spAutoFit/>
          </a:bodyPr>
          <a:lstStyle/>
          <a:p>
            <a:pPr>
              <a:spcBef>
                <a:spcPct val="50000"/>
              </a:spcBef>
            </a:pPr>
            <a:endParaRPr lang="en-US"/>
          </a:p>
        </p:txBody>
      </p:sp>
      <p:sp>
        <p:nvSpPr>
          <p:cNvPr id="89129" name="Text Box 41"/>
          <p:cNvSpPr txBox="1">
            <a:spLocks noChangeArrowheads="1"/>
          </p:cNvSpPr>
          <p:nvPr/>
        </p:nvSpPr>
        <p:spPr bwMode="auto">
          <a:xfrm>
            <a:off x="6138070" y="2743730"/>
            <a:ext cx="103028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From R1</a:t>
            </a:r>
          </a:p>
        </p:txBody>
      </p:sp>
      <p:sp>
        <p:nvSpPr>
          <p:cNvPr id="89130" name="Text Box 42"/>
          <p:cNvSpPr txBox="1">
            <a:spLocks noChangeArrowheads="1"/>
          </p:cNvSpPr>
          <p:nvPr/>
        </p:nvSpPr>
        <p:spPr bwMode="auto">
          <a:xfrm>
            <a:off x="7168357" y="2580005"/>
            <a:ext cx="103028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From R2</a:t>
            </a:r>
          </a:p>
        </p:txBody>
      </p:sp>
      <p:sp>
        <p:nvSpPr>
          <p:cNvPr id="89131" name="Text Box 43"/>
          <p:cNvSpPr txBox="1">
            <a:spLocks noChangeArrowheads="1"/>
          </p:cNvSpPr>
          <p:nvPr/>
        </p:nvSpPr>
        <p:spPr bwMode="auto">
          <a:xfrm>
            <a:off x="9068277" y="2723938"/>
            <a:ext cx="1030288" cy="349098"/>
          </a:xfrm>
          <a:prstGeom prst="rect">
            <a:avLst/>
          </a:prstGeom>
          <a:noFill/>
          <a:ln w="9525" algn="ctr">
            <a:noFill/>
            <a:miter lim="800000"/>
            <a:headEnd/>
            <a:tailEnd/>
          </a:ln>
        </p:spPr>
        <p:txBody>
          <a:bodyPr lIns="101882" tIns="50941" rIns="101882" bIns="50941">
            <a:spAutoFit/>
          </a:bodyPr>
          <a:lstStyle/>
          <a:p>
            <a:pPr>
              <a:spcBef>
                <a:spcPct val="50000"/>
              </a:spcBef>
            </a:pPr>
            <a:r>
              <a:rPr lang="en-US" sz="1600"/>
              <a:t>From R3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 3 Switching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Many switches have extensive support for IP routing</a:t>
            </a:r>
          </a:p>
          <a:p>
            <a:pPr lvl="1"/>
            <a:r>
              <a:rPr lang="en-US" dirty="0" smtClean="0"/>
              <a:t>routing features first added to connect subnets in different </a:t>
            </a:r>
            <a:r>
              <a:rPr lang="en-US" dirty="0" err="1" smtClean="0"/>
              <a:t>VLANs</a:t>
            </a:r>
            <a:endParaRPr lang="en-US" dirty="0" smtClean="0"/>
          </a:p>
          <a:p>
            <a:pPr lvl="1"/>
            <a:r>
              <a:rPr lang="en-US" dirty="0" smtClean="0"/>
              <a:t>feature sets have expanded as way to “add value” to products</a:t>
            </a:r>
          </a:p>
          <a:p>
            <a:r>
              <a:rPr lang="en-US" dirty="0" smtClean="0"/>
              <a:t>Example features</a:t>
            </a:r>
          </a:p>
          <a:p>
            <a:pPr lvl="1"/>
            <a:r>
              <a:rPr lang="en-US" dirty="0" smtClean="0"/>
              <a:t>IP forwarding, ARP, ICMP, DHCP, RIP, ...</a:t>
            </a:r>
          </a:p>
          <a:p>
            <a:pPr lvl="1"/>
            <a:r>
              <a:rPr lang="en-US" dirty="0" err="1" smtClean="0"/>
              <a:t>Diffserv</a:t>
            </a:r>
            <a:r>
              <a:rPr lang="en-US" dirty="0" smtClean="0"/>
              <a:t> </a:t>
            </a:r>
            <a:r>
              <a:rPr lang="en-US" dirty="0" err="1" smtClean="0"/>
              <a:t>QoS</a:t>
            </a:r>
            <a:r>
              <a:rPr lang="en-US" dirty="0" smtClean="0"/>
              <a:t> with 8 queues per link</a:t>
            </a:r>
          </a:p>
          <a:p>
            <a:pPr lvl="1"/>
            <a:r>
              <a:rPr lang="en-US" dirty="0" smtClean="0"/>
              <a:t>IGMP support (snooping and </a:t>
            </a:r>
            <a:r>
              <a:rPr lang="en-US" dirty="0" err="1" smtClean="0"/>
              <a:t>querier</a:t>
            </a:r>
            <a:r>
              <a:rPr lang="en-US" dirty="0" smtClean="0"/>
              <a:t> functions)</a:t>
            </a:r>
          </a:p>
          <a:p>
            <a:pPr lvl="1"/>
            <a:r>
              <a:rPr lang="en-US" dirty="0" smtClean="0"/>
              <a:t>Access Control lists (firewall functions)</a:t>
            </a:r>
          </a:p>
          <a:p>
            <a:r>
              <a:rPr lang="en-US" dirty="0" smtClean="0"/>
              <a:t>Getting harder to distinguish routers and switches</a:t>
            </a:r>
          </a:p>
          <a:p>
            <a:pPr lvl="1"/>
            <a:r>
              <a:rPr lang="en-US" dirty="0" smtClean="0"/>
              <a:t>routers support different kinds of layer 2 links (not just Ethernet) and support multiple L3 protocols (not just IP)</a:t>
            </a:r>
          </a:p>
          <a:p>
            <a:pPr lvl="1"/>
            <a:r>
              <a:rPr lang="en-US" dirty="0" smtClean="0"/>
              <a:t>routers have more extensive feature sets, more configurable</a:t>
            </a:r>
          </a:p>
          <a:p>
            <a:pPr lvl="1"/>
            <a:r>
              <a:rPr lang="en-US" dirty="0" smtClean="0"/>
              <a:t>routers have larger routing tables &amp; buffers, flexible </a:t>
            </a:r>
            <a:r>
              <a:rPr lang="en-US" dirty="0" err="1" smtClean="0"/>
              <a:t>queueing</a:t>
            </a:r>
            <a:endParaRPr lang="en-US" dirty="0" smtClean="0"/>
          </a:p>
          <a:p>
            <a:pPr lvl="1"/>
            <a:r>
              <a:rPr lang="en-US" dirty="0" smtClean="0"/>
              <a:t>switches generally less expensive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5"/>
          <p:cNvSpPr>
            <a:spLocks noGrp="1" noChangeArrowheads="1"/>
          </p:cNvSpPr>
          <p:nvPr>
            <p:ph type="title"/>
          </p:nvPr>
        </p:nvSpPr>
        <p:spPr/>
        <p:txBody>
          <a:bodyPr/>
          <a:lstStyle/>
          <a:p>
            <a:pPr>
              <a:defRPr/>
            </a:pPr>
            <a:r>
              <a:rPr lang="en-US" dirty="0" smtClean="0">
                <a:cs typeface="+mj-cs"/>
              </a:rPr>
              <a:t>Data Center Networks </a:t>
            </a:r>
            <a:endParaRPr lang="en-US" dirty="0">
              <a:cs typeface="+mj-cs"/>
            </a:endParaRPr>
          </a:p>
        </p:txBody>
      </p:sp>
      <p:sp>
        <p:nvSpPr>
          <p:cNvPr id="68613" name="Rectangle 6"/>
          <p:cNvSpPr>
            <a:spLocks noGrp="1" noChangeArrowheads="1"/>
          </p:cNvSpPr>
          <p:nvPr>
            <p:ph idx="1"/>
          </p:nvPr>
        </p:nvSpPr>
        <p:spPr>
          <a:xfrm>
            <a:off x="14290" y="1593700"/>
            <a:ext cx="9807804" cy="6178700"/>
          </a:xfrm>
        </p:spPr>
        <p:txBody>
          <a:bodyPr/>
          <a:lstStyle/>
          <a:p>
            <a:r>
              <a:rPr lang="en-US" dirty="0">
                <a:ea typeface="ＭＳ Ｐゴシック" charset="-128"/>
                <a:cs typeface="ＭＳ Ｐゴシック" charset="-128"/>
              </a:rPr>
              <a:t>10’s to 100’s of thousands of hosts, often closely coupled, in close proximity:</a:t>
            </a:r>
          </a:p>
          <a:p>
            <a:pPr lvl="1"/>
            <a:r>
              <a:rPr lang="en-US" dirty="0"/>
              <a:t>e-business (</a:t>
            </a:r>
            <a:r>
              <a:rPr lang="en-US" i="1" dirty="0"/>
              <a:t>e.g</a:t>
            </a:r>
            <a:r>
              <a:rPr lang="en-US" i="1" dirty="0" smtClean="0"/>
              <a:t>.,</a:t>
            </a:r>
            <a:r>
              <a:rPr lang="en-US" dirty="0" smtClean="0"/>
              <a:t> </a:t>
            </a:r>
            <a:r>
              <a:rPr lang="en-US" dirty="0"/>
              <a:t>Amazon)</a:t>
            </a:r>
          </a:p>
          <a:p>
            <a:pPr lvl="1"/>
            <a:r>
              <a:rPr lang="en-US" dirty="0"/>
              <a:t>content-servers (</a:t>
            </a:r>
            <a:r>
              <a:rPr lang="en-US" i="1" dirty="0"/>
              <a:t>e.g., </a:t>
            </a:r>
            <a:r>
              <a:rPr lang="en-US" dirty="0"/>
              <a:t>YouTube, </a:t>
            </a:r>
            <a:r>
              <a:rPr lang="en-US" dirty="0" err="1"/>
              <a:t>Akamai</a:t>
            </a:r>
            <a:r>
              <a:rPr lang="en-US" dirty="0"/>
              <a:t>, Apple, Microsoft)</a:t>
            </a:r>
          </a:p>
          <a:p>
            <a:pPr lvl="1"/>
            <a:r>
              <a:rPr lang="en-US" dirty="0"/>
              <a:t>search engines, data mining (</a:t>
            </a:r>
            <a:r>
              <a:rPr lang="en-US" i="1" dirty="0"/>
              <a:t>e.g., </a:t>
            </a:r>
            <a:r>
              <a:rPr lang="en-US" dirty="0"/>
              <a:t>Google</a:t>
            </a:r>
            <a:r>
              <a:rPr lang="en-US" dirty="0" smtClean="0"/>
              <a:t>)</a:t>
            </a:r>
          </a:p>
          <a:p>
            <a:r>
              <a:rPr lang="en-US" dirty="0" smtClean="0"/>
              <a:t>Challenges</a:t>
            </a:r>
          </a:p>
          <a:p>
            <a:pPr lvl="1"/>
            <a:r>
              <a:rPr lang="en-US" dirty="0" smtClean="0"/>
              <a:t>multiple applications, each</a:t>
            </a:r>
            <a:br>
              <a:rPr lang="en-US" dirty="0" smtClean="0"/>
            </a:br>
            <a:r>
              <a:rPr lang="en-US" dirty="0" smtClean="0"/>
              <a:t>serving many clients</a:t>
            </a:r>
          </a:p>
          <a:p>
            <a:pPr lvl="1"/>
            <a:r>
              <a:rPr lang="en-US" dirty="0" smtClean="0"/>
              <a:t>managing/balancing load</a:t>
            </a:r>
          </a:p>
          <a:p>
            <a:pPr lvl="1"/>
            <a:r>
              <a:rPr lang="en-US" dirty="0" smtClean="0"/>
              <a:t>multiple “tenants”</a:t>
            </a:r>
          </a:p>
          <a:p>
            <a:pPr lvl="2"/>
            <a:r>
              <a:rPr lang="en-US" dirty="0" smtClean="0"/>
              <a:t>must keep tenants isolated</a:t>
            </a:r>
          </a:p>
          <a:p>
            <a:pPr lvl="2"/>
            <a:r>
              <a:rPr lang="en-US" dirty="0" smtClean="0"/>
              <a:t>actions of one tenant must not</a:t>
            </a:r>
            <a:br>
              <a:rPr lang="en-US" dirty="0" smtClean="0"/>
            </a:br>
            <a:r>
              <a:rPr lang="en-US" dirty="0" smtClean="0"/>
              <a:t>interfere with another</a:t>
            </a:r>
          </a:p>
        </p:txBody>
      </p:sp>
      <p:grpSp>
        <p:nvGrpSpPr>
          <p:cNvPr id="10" name="Group 9"/>
          <p:cNvGrpSpPr/>
          <p:nvPr/>
        </p:nvGrpSpPr>
        <p:grpSpPr>
          <a:xfrm>
            <a:off x="5880451" y="4208633"/>
            <a:ext cx="3880168" cy="3429007"/>
            <a:chOff x="5853430" y="3911389"/>
            <a:chExt cx="3880168" cy="3429007"/>
          </a:xfrm>
        </p:grpSpPr>
        <p:pic>
          <p:nvPicPr>
            <p:cNvPr id="202759" name="Picture 1"/>
            <p:cNvPicPr>
              <a:picLocks noChangeAspect="1"/>
            </p:cNvPicPr>
            <p:nvPr/>
          </p:nvPicPr>
          <p:blipFill>
            <a:blip r:embed="rId3" cstate="print"/>
            <a:srcRect/>
            <a:stretch>
              <a:fillRect/>
            </a:stretch>
          </p:blipFill>
          <p:spPr bwMode="auto">
            <a:xfrm>
              <a:off x="5853430" y="3911389"/>
              <a:ext cx="3880168" cy="2858876"/>
            </a:xfrm>
            <a:prstGeom prst="rect">
              <a:avLst/>
            </a:prstGeom>
            <a:noFill/>
            <a:ln w="28575" cap="flat" cmpd="sng" algn="ctr">
              <a:solidFill>
                <a:schemeClr val="tx1"/>
              </a:solidFill>
              <a:prstDash val="solid"/>
              <a:miter lim="800000"/>
              <a:headEnd type="none" w="med" len="med"/>
              <a:tailEnd type="none" w="med" len="med"/>
            </a:ln>
          </p:spPr>
        </p:pic>
        <p:sp>
          <p:nvSpPr>
            <p:cNvPr id="202760" name="TextBox 3"/>
            <p:cNvSpPr txBox="1">
              <a:spLocks noChangeArrowheads="1"/>
            </p:cNvSpPr>
            <p:nvPr/>
          </p:nvSpPr>
          <p:spPr bwMode="auto">
            <a:xfrm>
              <a:off x="6148965" y="6745077"/>
              <a:ext cx="3228015" cy="595319"/>
            </a:xfrm>
            <a:prstGeom prst="rect">
              <a:avLst/>
            </a:prstGeom>
            <a:noFill/>
            <a:ln w="9525">
              <a:noFill/>
              <a:miter lim="800000"/>
              <a:headEnd/>
              <a:tailEnd/>
            </a:ln>
          </p:spPr>
          <p:txBody>
            <a:bodyPr wrap="none" lIns="101882" tIns="50941" rIns="101882" bIns="50941">
              <a:prstTxWarp prst="textNoShape">
                <a:avLst/>
              </a:prstTxWarp>
              <a:spAutoFit/>
            </a:bodyPr>
            <a:lstStyle/>
            <a:p>
              <a:pPr algn="ctr"/>
              <a:r>
                <a:rPr lang="en-US" sz="1600" dirty="0">
                  <a:latin typeface="Arial" charset="0"/>
                  <a:ea typeface="Arial" charset="0"/>
                  <a:cs typeface="Arial" charset="0"/>
                </a:rPr>
                <a:t>Inside a 40-ft Microsoft container, </a:t>
              </a:r>
            </a:p>
            <a:p>
              <a:pPr algn="ctr"/>
              <a:r>
                <a:rPr lang="en-US" sz="1600" dirty="0">
                  <a:latin typeface="Arial" charset="0"/>
                  <a:ea typeface="Arial" charset="0"/>
                  <a:cs typeface="Arial" charset="0"/>
                </a:rPr>
                <a:t>Chicago data center</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Up</a:t>
            </a:r>
            <a:endParaRPr lang="en-US" dirty="0"/>
          </a:p>
        </p:txBody>
      </p:sp>
      <p:sp>
        <p:nvSpPr>
          <p:cNvPr id="3" name="Content Placeholder 2"/>
          <p:cNvSpPr>
            <a:spLocks noGrp="1"/>
          </p:cNvSpPr>
          <p:nvPr>
            <p:ph idx="1"/>
          </p:nvPr>
        </p:nvSpPr>
        <p:spPr>
          <a:xfrm>
            <a:off x="14290" y="1481643"/>
            <a:ext cx="9807804" cy="5792460"/>
          </a:xfrm>
        </p:spPr>
        <p:txBody>
          <a:bodyPr>
            <a:normAutofit fontScale="70000" lnSpcReduction="20000"/>
          </a:bodyPr>
          <a:lstStyle/>
          <a:p>
            <a:pPr>
              <a:lnSpc>
                <a:spcPct val="120000"/>
              </a:lnSpc>
            </a:pPr>
            <a:r>
              <a:rPr lang="en-US" dirty="0" smtClean="0"/>
              <a:t>Example</a:t>
            </a:r>
          </a:p>
          <a:p>
            <a:pPr lvl="1">
              <a:lnSpc>
                <a:spcPct val="120000"/>
              </a:lnSpc>
            </a:pPr>
            <a:r>
              <a:rPr lang="en-US" dirty="0" smtClean="0"/>
              <a:t>Each rack has</a:t>
            </a:r>
          </a:p>
          <a:p>
            <a:pPr lvl="2">
              <a:lnSpc>
                <a:spcPct val="120000"/>
              </a:lnSpc>
            </a:pPr>
            <a:r>
              <a:rPr lang="en-US" dirty="0" smtClean="0"/>
              <a:t>32 servers each with</a:t>
            </a:r>
            <a:br>
              <a:rPr lang="en-US" dirty="0" smtClean="0"/>
            </a:br>
            <a:r>
              <a:rPr lang="en-US" dirty="0" smtClean="0"/>
              <a:t>32 cores</a:t>
            </a:r>
          </a:p>
          <a:p>
            <a:pPr lvl="2">
              <a:lnSpc>
                <a:spcPct val="120000"/>
              </a:lnSpc>
            </a:pPr>
            <a:r>
              <a:rPr lang="en-US" dirty="0" smtClean="0"/>
              <a:t>TOR switch with 10G</a:t>
            </a:r>
            <a:br>
              <a:rPr lang="en-US" dirty="0" smtClean="0"/>
            </a:br>
            <a:r>
              <a:rPr lang="en-US" dirty="0" smtClean="0"/>
              <a:t>and/or 40G links</a:t>
            </a:r>
          </a:p>
          <a:p>
            <a:pPr lvl="1">
              <a:lnSpc>
                <a:spcPct val="120000"/>
              </a:lnSpc>
            </a:pPr>
            <a:r>
              <a:rPr lang="en-US" dirty="0" smtClean="0"/>
              <a:t>32 rack pod has 1024</a:t>
            </a:r>
            <a:br>
              <a:rPr lang="en-US" dirty="0" smtClean="0"/>
            </a:br>
            <a:r>
              <a:rPr lang="en-US" dirty="0" smtClean="0"/>
              <a:t>servers, and 32K cores</a:t>
            </a:r>
          </a:p>
          <a:p>
            <a:pPr lvl="1">
              <a:lnSpc>
                <a:spcPct val="120000"/>
              </a:lnSpc>
            </a:pPr>
            <a:r>
              <a:rPr lang="en-US" dirty="0" smtClean="0"/>
              <a:t>64 pod configuration has</a:t>
            </a:r>
            <a:br>
              <a:rPr lang="en-US" dirty="0" smtClean="0"/>
            </a:br>
            <a:r>
              <a:rPr lang="en-US" dirty="0" smtClean="0"/>
              <a:t>32K servers, 1M cores</a:t>
            </a:r>
          </a:p>
          <a:p>
            <a:pPr>
              <a:lnSpc>
                <a:spcPct val="120000"/>
              </a:lnSpc>
            </a:pPr>
            <a:r>
              <a:rPr lang="en-US" dirty="0" smtClean="0"/>
              <a:t>Networking challenges</a:t>
            </a:r>
          </a:p>
          <a:p>
            <a:pPr lvl="1">
              <a:lnSpc>
                <a:spcPct val="120000"/>
              </a:lnSpc>
            </a:pPr>
            <a:r>
              <a:rPr lang="en-US" dirty="0" smtClean="0"/>
              <a:t>addressing – too many L2 addresses for typical switches</a:t>
            </a:r>
          </a:p>
          <a:p>
            <a:pPr lvl="1">
              <a:lnSpc>
                <a:spcPct val="120000"/>
              </a:lnSpc>
            </a:pPr>
            <a:r>
              <a:rPr lang="en-US" dirty="0" smtClean="0"/>
              <a:t>must balance load across many paths</a:t>
            </a:r>
          </a:p>
          <a:p>
            <a:pPr lvl="2">
              <a:lnSpc>
                <a:spcPct val="120000"/>
              </a:lnSpc>
            </a:pPr>
            <a:r>
              <a:rPr lang="en-US" dirty="0" smtClean="0"/>
              <a:t>Ethernet routing too restrictive (even with advanced routing features)</a:t>
            </a:r>
          </a:p>
          <a:p>
            <a:pPr lvl="2">
              <a:lnSpc>
                <a:spcPct val="120000"/>
              </a:lnSpc>
            </a:pPr>
            <a:r>
              <a:rPr lang="en-US" dirty="0" smtClean="0"/>
              <a:t>basic options: per packet load-balancing, flow-based load balancing</a:t>
            </a:r>
          </a:p>
          <a:p>
            <a:pPr lvl="1">
              <a:lnSpc>
                <a:spcPct val="120000"/>
              </a:lnSpc>
            </a:pPr>
            <a:r>
              <a:rPr lang="en-US" dirty="0" smtClean="0"/>
              <a:t>requires new class of </a:t>
            </a:r>
            <a:r>
              <a:rPr lang="en-US" i="1" dirty="0" smtClean="0"/>
              <a:t>data center switches</a:t>
            </a:r>
            <a:r>
              <a:rPr lang="en-US" dirty="0" smtClean="0"/>
              <a:t> </a:t>
            </a:r>
          </a:p>
          <a:p>
            <a:pPr>
              <a:lnSpc>
                <a:spcPct val="120000"/>
              </a:lnSpc>
            </a:pPr>
            <a:r>
              <a:rPr lang="en-US" dirty="0" smtClean="0"/>
              <a:t>Some analysis of Amazon’s AWS scale:</a:t>
            </a:r>
          </a:p>
          <a:p>
            <a:pPr lvl="1">
              <a:lnSpc>
                <a:spcPct val="120000"/>
              </a:lnSpc>
            </a:pPr>
            <a:r>
              <a:rPr lang="en-US" sz="2400" dirty="0"/>
              <a:t>http://</a:t>
            </a:r>
            <a:r>
              <a:rPr lang="en-US" sz="2400" dirty="0" err="1"/>
              <a:t>www.enterprisetech.com</a:t>
            </a:r>
            <a:r>
              <a:rPr lang="en-US" sz="2400" dirty="0"/>
              <a:t>/2014/11/14/rare-peek-massive-scale-</a:t>
            </a:r>
            <a:r>
              <a:rPr lang="en-US" sz="2400" dirty="0" err="1"/>
              <a:t>aws</a:t>
            </a:r>
            <a:r>
              <a:rPr lang="en-US" sz="2400" dirty="0"/>
              <a:t>/</a:t>
            </a:r>
          </a:p>
          <a:p>
            <a:pPr lvl="1">
              <a:lnSpc>
                <a:spcPct val="120000"/>
              </a:lnSpc>
            </a:pPr>
            <a:endParaRPr lang="en-US" dirty="0" smtClean="0"/>
          </a:p>
        </p:txBody>
      </p:sp>
      <p:grpSp>
        <p:nvGrpSpPr>
          <p:cNvPr id="57" name="Group 56"/>
          <p:cNvGrpSpPr/>
          <p:nvPr/>
        </p:nvGrpSpPr>
        <p:grpSpPr>
          <a:xfrm>
            <a:off x="3753374" y="1020755"/>
            <a:ext cx="6176746" cy="3143437"/>
            <a:chOff x="29320" y="1665631"/>
            <a:chExt cx="6176746" cy="3143437"/>
          </a:xfrm>
        </p:grpSpPr>
        <p:sp>
          <p:nvSpPr>
            <p:cNvPr id="38" name="Rectangle 37"/>
            <p:cNvSpPr/>
            <p:nvPr/>
          </p:nvSpPr>
          <p:spPr bwMode="auto">
            <a:xfrm>
              <a:off x="1329266" y="2633135"/>
              <a:ext cx="2294466" cy="2175933"/>
            </a:xfrm>
            <a:prstGeom prst="rect">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grpSp>
          <p:nvGrpSpPr>
            <p:cNvPr id="44" name="Group 43"/>
            <p:cNvGrpSpPr/>
            <p:nvPr/>
          </p:nvGrpSpPr>
          <p:grpSpPr>
            <a:xfrm>
              <a:off x="1490134" y="2878666"/>
              <a:ext cx="1938867" cy="508004"/>
              <a:chOff x="1490134" y="2878666"/>
              <a:chExt cx="1938867" cy="508004"/>
            </a:xfrm>
          </p:grpSpPr>
          <p:cxnSp>
            <p:nvCxnSpPr>
              <p:cNvPr id="28" name="Straight Connector 27"/>
              <p:cNvCxnSpPr/>
              <p:nvPr/>
            </p:nvCxnSpPr>
            <p:spPr bwMode="auto">
              <a:xfrm rot="16200000" flipH="1">
                <a:off x="1265765" y="3153835"/>
                <a:ext cx="457204" cy="846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rot="16200000" flipH="1">
                <a:off x="3191933" y="3107268"/>
                <a:ext cx="465669" cy="846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rot="10800000" flipV="1">
                <a:off x="1955801" y="2895600"/>
                <a:ext cx="982135" cy="482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10800000">
                <a:off x="1862668" y="2929468"/>
                <a:ext cx="1109133" cy="397933"/>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0" name="TextBox 9"/>
            <p:cNvSpPr txBox="1"/>
            <p:nvPr/>
          </p:nvSpPr>
          <p:spPr>
            <a:xfrm>
              <a:off x="409796" y="3778421"/>
              <a:ext cx="753011" cy="246221"/>
            </a:xfrm>
            <a:prstGeom prst="rect">
              <a:avLst/>
            </a:prstGeom>
            <a:noFill/>
          </p:spPr>
          <p:txBody>
            <a:bodyPr wrap="none" lIns="0" tIns="0" rIns="0" bIns="0" rtlCol="0" anchor="ctr">
              <a:spAutoFit/>
            </a:bodyPr>
            <a:lstStyle/>
            <a:p>
              <a:pPr algn="ctr"/>
              <a:r>
                <a:rPr lang="en-US" sz="1600" dirty="0">
                  <a:latin typeface="+mn-lt"/>
                </a:rPr>
                <a:t>servers</a:t>
              </a:r>
            </a:p>
          </p:txBody>
        </p:sp>
        <p:sp>
          <p:nvSpPr>
            <p:cNvPr id="12" name="TextBox 11"/>
            <p:cNvSpPr txBox="1"/>
            <p:nvPr/>
          </p:nvSpPr>
          <p:spPr>
            <a:xfrm>
              <a:off x="29320" y="3164232"/>
              <a:ext cx="1261964" cy="424732"/>
            </a:xfrm>
            <a:prstGeom prst="rect">
              <a:avLst/>
            </a:prstGeom>
            <a:noFill/>
          </p:spPr>
          <p:txBody>
            <a:bodyPr wrap="none" lIns="0" tIns="0" rIns="0" bIns="0" rtlCol="0" anchor="ctr">
              <a:spAutoFit/>
            </a:bodyPr>
            <a:lstStyle/>
            <a:p>
              <a:pPr algn="ctr">
                <a:lnSpc>
                  <a:spcPct val="85000"/>
                </a:lnSpc>
              </a:pPr>
              <a:r>
                <a:rPr lang="en-US" sz="1600" dirty="0">
                  <a:latin typeface="+mn-lt"/>
                </a:rPr>
                <a:t>T</a:t>
              </a:r>
              <a:r>
                <a:rPr lang="en-US" sz="1600" dirty="0" smtClean="0">
                  <a:latin typeface="+mn-lt"/>
                </a:rPr>
                <a:t>op-Of-Rack</a:t>
              </a:r>
              <a:r>
                <a:rPr lang="en-US" sz="1600" dirty="0">
                  <a:latin typeface="+mn-lt"/>
                </a:rPr>
                <a:t/>
              </a:r>
              <a:br>
                <a:rPr lang="en-US" sz="1600" dirty="0">
                  <a:latin typeface="+mn-lt"/>
                </a:rPr>
              </a:br>
              <a:r>
                <a:rPr lang="en-US" sz="1600" dirty="0">
                  <a:latin typeface="+mn-lt"/>
                </a:rPr>
                <a:t>switch</a:t>
              </a:r>
            </a:p>
          </p:txBody>
        </p:sp>
        <p:grpSp>
          <p:nvGrpSpPr>
            <p:cNvPr id="14" name="Group 13"/>
            <p:cNvGrpSpPr/>
            <p:nvPr/>
          </p:nvGrpSpPr>
          <p:grpSpPr>
            <a:xfrm>
              <a:off x="1375999" y="2726962"/>
              <a:ext cx="743065" cy="1918023"/>
              <a:chOff x="1375999" y="2726962"/>
              <a:chExt cx="743065" cy="1918023"/>
            </a:xfrm>
          </p:grpSpPr>
          <p:sp>
            <p:nvSpPr>
              <p:cNvPr id="5" name="Cube 4"/>
              <p:cNvSpPr/>
              <p:nvPr/>
            </p:nvSpPr>
            <p:spPr bwMode="auto">
              <a:xfrm>
                <a:off x="1375999" y="40223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6" name="Cube 5"/>
              <p:cNvSpPr/>
              <p:nvPr/>
            </p:nvSpPr>
            <p:spPr bwMode="auto">
              <a:xfrm>
                <a:off x="1375999" y="390171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7" name="Cube 6"/>
              <p:cNvSpPr/>
              <p:nvPr/>
            </p:nvSpPr>
            <p:spPr bwMode="auto">
              <a:xfrm>
                <a:off x="1375999" y="37810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8" name="Cube 7"/>
              <p:cNvSpPr/>
              <p:nvPr/>
            </p:nvSpPr>
            <p:spPr bwMode="auto">
              <a:xfrm>
                <a:off x="1375999" y="366041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9" name="Cube 8"/>
              <p:cNvSpPr/>
              <p:nvPr/>
            </p:nvSpPr>
            <p:spPr bwMode="auto">
              <a:xfrm>
                <a:off x="1375999" y="35397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4" name="Cube 3"/>
              <p:cNvSpPr/>
              <p:nvPr/>
            </p:nvSpPr>
            <p:spPr bwMode="auto">
              <a:xfrm>
                <a:off x="1375999" y="3345029"/>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1" name="TextBox 10"/>
              <p:cNvSpPr txBox="1"/>
              <p:nvPr/>
            </p:nvSpPr>
            <p:spPr>
              <a:xfrm rot="5400000">
                <a:off x="1596749" y="4156390"/>
                <a:ext cx="453970" cy="523220"/>
              </a:xfrm>
              <a:prstGeom prst="rect">
                <a:avLst/>
              </a:prstGeom>
              <a:noFill/>
            </p:spPr>
            <p:txBody>
              <a:bodyPr wrap="none" rtlCol="0" anchor="ctr">
                <a:spAutoFit/>
              </a:bodyPr>
              <a:lstStyle/>
              <a:p>
                <a:pPr algn="ctr"/>
                <a:r>
                  <a:rPr lang="en-US" sz="2800" dirty="0"/>
                  <a:t>...</a:t>
                </a:r>
              </a:p>
            </p:txBody>
          </p:sp>
          <p:sp>
            <p:nvSpPr>
              <p:cNvPr id="13" name="Cube 12"/>
              <p:cNvSpPr/>
              <p:nvPr/>
            </p:nvSpPr>
            <p:spPr bwMode="auto">
              <a:xfrm>
                <a:off x="1375999" y="2726962"/>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grpSp>
        <p:grpSp>
          <p:nvGrpSpPr>
            <p:cNvPr id="15" name="Group 14"/>
            <p:cNvGrpSpPr/>
            <p:nvPr/>
          </p:nvGrpSpPr>
          <p:grpSpPr>
            <a:xfrm>
              <a:off x="2815335" y="2710029"/>
              <a:ext cx="743065" cy="1918023"/>
              <a:chOff x="1375999" y="2726962"/>
              <a:chExt cx="743065" cy="1918023"/>
            </a:xfrm>
          </p:grpSpPr>
          <p:sp>
            <p:nvSpPr>
              <p:cNvPr id="16" name="Cube 15"/>
              <p:cNvSpPr/>
              <p:nvPr/>
            </p:nvSpPr>
            <p:spPr bwMode="auto">
              <a:xfrm>
                <a:off x="1375999" y="40223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7" name="Cube 16"/>
              <p:cNvSpPr/>
              <p:nvPr/>
            </p:nvSpPr>
            <p:spPr bwMode="auto">
              <a:xfrm>
                <a:off x="1375999" y="390171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8" name="Cube 17"/>
              <p:cNvSpPr/>
              <p:nvPr/>
            </p:nvSpPr>
            <p:spPr bwMode="auto">
              <a:xfrm>
                <a:off x="1375999" y="37810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9" name="Cube 18"/>
              <p:cNvSpPr/>
              <p:nvPr/>
            </p:nvSpPr>
            <p:spPr bwMode="auto">
              <a:xfrm>
                <a:off x="1375999" y="366041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0" name="Cube 19"/>
              <p:cNvSpPr/>
              <p:nvPr/>
            </p:nvSpPr>
            <p:spPr bwMode="auto">
              <a:xfrm>
                <a:off x="1375999" y="3539762"/>
                <a:ext cx="743065" cy="143238"/>
              </a:xfrm>
              <a:prstGeom prst="cube">
                <a:avLst>
                  <a:gd name="adj" fmla="val 48499"/>
                </a:avLst>
              </a:prstGeom>
              <a:solidFill>
                <a:schemeClr val="accent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1" name="Cube 20"/>
              <p:cNvSpPr/>
              <p:nvPr/>
            </p:nvSpPr>
            <p:spPr bwMode="auto">
              <a:xfrm>
                <a:off x="1375999" y="3345029"/>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2" name="TextBox 21"/>
              <p:cNvSpPr txBox="1"/>
              <p:nvPr/>
            </p:nvSpPr>
            <p:spPr>
              <a:xfrm rot="5400000">
                <a:off x="1596749" y="4156390"/>
                <a:ext cx="453970" cy="523220"/>
              </a:xfrm>
              <a:prstGeom prst="rect">
                <a:avLst/>
              </a:prstGeom>
              <a:noFill/>
            </p:spPr>
            <p:txBody>
              <a:bodyPr wrap="none" rtlCol="0" anchor="ctr">
                <a:spAutoFit/>
              </a:bodyPr>
              <a:lstStyle/>
              <a:p>
                <a:pPr algn="ctr"/>
                <a:r>
                  <a:rPr lang="en-US" sz="2800" dirty="0"/>
                  <a:t>...</a:t>
                </a:r>
              </a:p>
            </p:txBody>
          </p:sp>
          <p:sp>
            <p:nvSpPr>
              <p:cNvPr id="23" name="Cube 22"/>
              <p:cNvSpPr/>
              <p:nvPr/>
            </p:nvSpPr>
            <p:spPr bwMode="auto">
              <a:xfrm>
                <a:off x="1375999" y="2726962"/>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grpSp>
        <p:sp>
          <p:nvSpPr>
            <p:cNvPr id="24" name="TextBox 23"/>
            <p:cNvSpPr txBox="1"/>
            <p:nvPr/>
          </p:nvSpPr>
          <p:spPr>
            <a:xfrm>
              <a:off x="2345219" y="3585227"/>
              <a:ext cx="251909" cy="276999"/>
            </a:xfrm>
            <a:prstGeom prst="rect">
              <a:avLst/>
            </a:prstGeom>
            <a:noFill/>
          </p:spPr>
          <p:txBody>
            <a:bodyPr wrap="none" lIns="0" tIns="0" rIns="0" bIns="0" rtlCol="0" anchor="ctr">
              <a:spAutoFit/>
            </a:bodyPr>
            <a:lstStyle/>
            <a:p>
              <a:pPr algn="ctr"/>
              <a:r>
                <a:rPr lang="en-US" dirty="0" smtClean="0">
                  <a:latin typeface="+mn-lt"/>
                </a:rPr>
                <a:t>...</a:t>
              </a:r>
              <a:endParaRPr lang="en-US" dirty="0">
                <a:latin typeface="+mn-lt"/>
              </a:endParaRPr>
            </a:p>
          </p:txBody>
        </p:sp>
        <p:sp>
          <p:nvSpPr>
            <p:cNvPr id="25" name="TextBox 24"/>
            <p:cNvSpPr txBox="1"/>
            <p:nvPr/>
          </p:nvSpPr>
          <p:spPr>
            <a:xfrm>
              <a:off x="2362153" y="2620029"/>
              <a:ext cx="251909" cy="276999"/>
            </a:xfrm>
            <a:prstGeom prst="rect">
              <a:avLst/>
            </a:prstGeom>
            <a:noFill/>
          </p:spPr>
          <p:txBody>
            <a:bodyPr wrap="none" lIns="0" tIns="0" rIns="0" bIns="0" rtlCol="0" anchor="ctr">
              <a:spAutoFit/>
            </a:bodyPr>
            <a:lstStyle/>
            <a:p>
              <a:pPr algn="ctr"/>
              <a:r>
                <a:rPr lang="en-US" dirty="0" smtClean="0">
                  <a:latin typeface="+mn-lt"/>
                </a:rPr>
                <a:t>...</a:t>
              </a:r>
              <a:endParaRPr lang="en-US" dirty="0">
                <a:latin typeface="+mn-lt"/>
              </a:endParaRPr>
            </a:p>
          </p:txBody>
        </p:sp>
        <p:sp>
          <p:nvSpPr>
            <p:cNvPr id="26" name="TextBox 25"/>
            <p:cNvSpPr txBox="1"/>
            <p:nvPr/>
          </p:nvSpPr>
          <p:spPr>
            <a:xfrm>
              <a:off x="445014" y="2537698"/>
              <a:ext cx="648715" cy="424732"/>
            </a:xfrm>
            <a:prstGeom prst="rect">
              <a:avLst/>
            </a:prstGeom>
            <a:noFill/>
          </p:spPr>
          <p:txBody>
            <a:bodyPr wrap="none" lIns="0" tIns="0" rIns="0" bIns="0" rtlCol="0" anchor="ctr">
              <a:spAutoFit/>
            </a:bodyPr>
            <a:lstStyle/>
            <a:p>
              <a:pPr algn="ctr">
                <a:lnSpc>
                  <a:spcPct val="85000"/>
                </a:lnSpc>
              </a:pPr>
              <a:r>
                <a:rPr lang="en-US" sz="1600" dirty="0">
                  <a:latin typeface="+mn-lt"/>
                </a:rPr>
                <a:t>pod</a:t>
              </a:r>
              <a:br>
                <a:rPr lang="en-US" sz="1600" dirty="0">
                  <a:latin typeface="+mn-lt"/>
                </a:rPr>
              </a:br>
              <a:r>
                <a:rPr lang="en-US" sz="1600" dirty="0">
                  <a:latin typeface="+mn-lt"/>
                </a:rPr>
                <a:t>switch</a:t>
              </a:r>
            </a:p>
          </p:txBody>
        </p:sp>
        <p:sp>
          <p:nvSpPr>
            <p:cNvPr id="39" name="Rectangle 38"/>
            <p:cNvSpPr/>
            <p:nvPr/>
          </p:nvSpPr>
          <p:spPr bwMode="auto">
            <a:xfrm>
              <a:off x="4749800" y="2616202"/>
              <a:ext cx="1456266" cy="2175933"/>
            </a:xfrm>
            <a:prstGeom prst="rect">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40" name="TextBox 39"/>
            <p:cNvSpPr txBox="1"/>
            <p:nvPr/>
          </p:nvSpPr>
          <p:spPr>
            <a:xfrm>
              <a:off x="3999730" y="3534428"/>
              <a:ext cx="414213" cy="276999"/>
            </a:xfrm>
            <a:prstGeom prst="rect">
              <a:avLst/>
            </a:prstGeom>
            <a:noFill/>
          </p:spPr>
          <p:txBody>
            <a:bodyPr wrap="none" lIns="0" tIns="0" rIns="0" bIns="0" rtlCol="0" anchor="ctr">
              <a:spAutoFit/>
            </a:bodyPr>
            <a:lstStyle/>
            <a:p>
              <a:pPr algn="ctr"/>
              <a:r>
                <a:rPr lang="en-US" dirty="0" smtClean="0">
                  <a:latin typeface="+mn-lt"/>
                </a:rPr>
                <a:t>. . . </a:t>
              </a:r>
              <a:endParaRPr lang="en-US" dirty="0">
                <a:latin typeface="+mn-lt"/>
              </a:endParaRPr>
            </a:p>
          </p:txBody>
        </p:sp>
        <p:sp>
          <p:nvSpPr>
            <p:cNvPr id="43" name="TextBox 42"/>
            <p:cNvSpPr txBox="1"/>
            <p:nvPr/>
          </p:nvSpPr>
          <p:spPr>
            <a:xfrm>
              <a:off x="3652663" y="4515020"/>
              <a:ext cx="380212" cy="246221"/>
            </a:xfrm>
            <a:prstGeom prst="rect">
              <a:avLst/>
            </a:prstGeom>
            <a:noFill/>
          </p:spPr>
          <p:txBody>
            <a:bodyPr wrap="none" lIns="0" tIns="0" rIns="0" bIns="0" rtlCol="0" anchor="ctr">
              <a:spAutoFit/>
            </a:bodyPr>
            <a:lstStyle/>
            <a:p>
              <a:pPr algn="ctr"/>
              <a:r>
                <a:rPr lang="en-US" sz="1600" dirty="0">
                  <a:latin typeface="+mn-lt"/>
                </a:rPr>
                <a:t>pod</a:t>
              </a:r>
            </a:p>
          </p:txBody>
        </p:sp>
        <p:grpSp>
          <p:nvGrpSpPr>
            <p:cNvPr id="45" name="Group 44"/>
            <p:cNvGrpSpPr/>
            <p:nvPr/>
          </p:nvGrpSpPr>
          <p:grpSpPr>
            <a:xfrm>
              <a:off x="1532470" y="1964612"/>
              <a:ext cx="4418751" cy="761659"/>
              <a:chOff x="1490135" y="2902533"/>
              <a:chExt cx="1931095" cy="531394"/>
            </a:xfrm>
          </p:grpSpPr>
          <p:cxnSp>
            <p:nvCxnSpPr>
              <p:cNvPr id="46" name="Straight Connector 45"/>
              <p:cNvCxnSpPr/>
              <p:nvPr/>
            </p:nvCxnSpPr>
            <p:spPr bwMode="auto">
              <a:xfrm rot="16200000" flipH="1">
                <a:off x="1239754" y="3179847"/>
                <a:ext cx="504461" cy="3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p:cNvCxnSpPr/>
              <p:nvPr/>
            </p:nvCxnSpPr>
            <p:spPr bwMode="auto">
              <a:xfrm flipH="1">
                <a:off x="3417899" y="2902533"/>
                <a:ext cx="3331" cy="46050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Straight Connector 47"/>
              <p:cNvCxnSpPr/>
              <p:nvPr/>
            </p:nvCxnSpPr>
            <p:spPr bwMode="auto">
              <a:xfrm rot="10800000" flipV="1">
                <a:off x="2329514" y="2920013"/>
                <a:ext cx="903380" cy="4995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9" name="Straight Connector 48"/>
              <p:cNvCxnSpPr/>
              <p:nvPr/>
            </p:nvCxnSpPr>
            <p:spPr bwMode="auto">
              <a:xfrm rot="10800000">
                <a:off x="1638139" y="2914112"/>
                <a:ext cx="1343146" cy="437119"/>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41" name="Cube 40"/>
            <p:cNvSpPr/>
            <p:nvPr/>
          </p:nvSpPr>
          <p:spPr bwMode="auto">
            <a:xfrm>
              <a:off x="5372269" y="1778696"/>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42" name="Cube 41"/>
            <p:cNvSpPr/>
            <p:nvPr/>
          </p:nvSpPr>
          <p:spPr bwMode="auto">
            <a:xfrm>
              <a:off x="1392935" y="1770227"/>
              <a:ext cx="743065" cy="216182"/>
            </a:xfrm>
            <a:prstGeom prst="cube">
              <a:avLst>
                <a:gd name="adj" fmla="val 48499"/>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56" name="TextBox 55"/>
            <p:cNvSpPr txBox="1"/>
            <p:nvPr/>
          </p:nvSpPr>
          <p:spPr>
            <a:xfrm>
              <a:off x="345187" y="1665631"/>
              <a:ext cx="983843" cy="424732"/>
            </a:xfrm>
            <a:prstGeom prst="rect">
              <a:avLst/>
            </a:prstGeom>
            <a:noFill/>
          </p:spPr>
          <p:txBody>
            <a:bodyPr wrap="none" lIns="0" tIns="0" rIns="0" bIns="0" rtlCol="0" anchor="ctr">
              <a:spAutoFit/>
            </a:bodyPr>
            <a:lstStyle/>
            <a:p>
              <a:pPr algn="ctr">
                <a:lnSpc>
                  <a:spcPct val="85000"/>
                </a:lnSpc>
              </a:pPr>
              <a:r>
                <a:rPr lang="en-US" sz="1600" dirty="0">
                  <a:latin typeface="+mn-lt"/>
                </a:rPr>
                <a:t>backbone</a:t>
              </a:r>
              <a:br>
                <a:rPr lang="en-US" sz="1600" dirty="0">
                  <a:latin typeface="+mn-lt"/>
                </a:rPr>
              </a:br>
              <a:r>
                <a:rPr lang="en-US" sz="1600" dirty="0">
                  <a:latin typeface="+mn-lt"/>
                </a:rPr>
                <a:t>switch</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Blurring the L2/L3 Boundary</a:t>
            </a:r>
            <a:endParaRPr lang="en-US" dirty="0"/>
          </a:p>
        </p:txBody>
      </p:sp>
      <p:sp>
        <p:nvSpPr>
          <p:cNvPr id="3" name="Content Placeholder 2"/>
          <p:cNvSpPr>
            <a:spLocks noGrp="1"/>
          </p:cNvSpPr>
          <p:nvPr>
            <p:ph idx="1"/>
          </p:nvPr>
        </p:nvSpPr>
        <p:spPr/>
        <p:txBody>
          <a:bodyPr>
            <a:normAutofit fontScale="92500"/>
          </a:bodyPr>
          <a:lstStyle/>
          <a:p>
            <a:r>
              <a:rPr lang="en-US" dirty="0" smtClean="0"/>
              <a:t>Market forces are pushing Ethernet beyond the LAN</a:t>
            </a:r>
          </a:p>
          <a:p>
            <a:pPr lvl="1"/>
            <a:r>
              <a:rPr lang="en-US" dirty="0" smtClean="0"/>
              <a:t>traditionally, large volume of switch market has kept prices low</a:t>
            </a:r>
          </a:p>
          <a:p>
            <a:pPr lvl="1"/>
            <a:r>
              <a:rPr lang="en-US" dirty="0" smtClean="0"/>
              <a:t>smaller sales volume for routers kept prices high</a:t>
            </a:r>
          </a:p>
          <a:p>
            <a:r>
              <a:rPr lang="en-US" dirty="0" smtClean="0"/>
              <a:t>Technology improvements support greater capability</a:t>
            </a:r>
          </a:p>
          <a:p>
            <a:pPr lvl="1"/>
            <a:r>
              <a:rPr lang="en-US" dirty="0" smtClean="0"/>
              <a:t>early switches were simple and cheap (no </a:t>
            </a:r>
            <a:r>
              <a:rPr lang="en-US" dirty="0" err="1" smtClean="0"/>
              <a:t>VLANs</a:t>
            </a:r>
            <a:r>
              <a:rPr lang="en-US" dirty="0" smtClean="0"/>
              <a:t>, a few thousand routing table entries)</a:t>
            </a:r>
          </a:p>
          <a:p>
            <a:pPr lvl="1"/>
            <a:r>
              <a:rPr lang="en-US" dirty="0" smtClean="0"/>
              <a:t>modern switches can have &gt;100K routing table entries and support thousands of </a:t>
            </a:r>
            <a:r>
              <a:rPr lang="en-US" dirty="0" err="1" smtClean="0"/>
              <a:t>VLANs</a:t>
            </a:r>
            <a:r>
              <a:rPr lang="en-US" dirty="0" smtClean="0"/>
              <a:t>, extensive IP features, ...</a:t>
            </a:r>
          </a:p>
          <a:p>
            <a:pPr lvl="1"/>
            <a:r>
              <a:rPr lang="en-US" dirty="0" smtClean="0"/>
              <a:t>market expectations have kept prices moderate, even as feature sets have ballooned</a:t>
            </a:r>
          </a:p>
          <a:p>
            <a:r>
              <a:rPr lang="en-US" dirty="0" smtClean="0"/>
              <a:t>Not clear how successful some advanced features will be</a:t>
            </a:r>
          </a:p>
          <a:p>
            <a:pPr lvl="1"/>
            <a:r>
              <a:rPr lang="en-US" dirty="0" smtClean="0"/>
              <a:t>big attraction of Ethernet is simple operation, but advanced features compromise simplicity</a:t>
            </a:r>
          </a:p>
          <a:p>
            <a:pPr lvl="1"/>
            <a:r>
              <a:rPr lang="en-US" dirty="0" smtClean="0"/>
              <a:t>challenge for new switches to interoperate with “legacy” switches</a:t>
            </a:r>
            <a:endParaRPr lang="en-US" dirty="0"/>
          </a:p>
        </p:txBody>
      </p:sp>
      <p:sp>
        <p:nvSpPr>
          <p:cNvPr id="4" name="Slide Number Placeholder 3"/>
          <p:cNvSpPr>
            <a:spLocks noGrp="1"/>
          </p:cNvSpPr>
          <p:nvPr>
            <p:ph type="sldNum" sz="quarter" idx="4"/>
          </p:nvPr>
        </p:nvSpPr>
        <p:spPr/>
        <p:txBody>
          <a:bodyPr/>
          <a:lstStyle/>
          <a:p>
            <a:fld id="{72BF56E0-109F-4E56-92A3-DF3942938DBC}"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3" name="Freeform 406"/>
          <p:cNvSpPr>
            <a:spLocks/>
          </p:cNvSpPr>
          <p:nvPr/>
        </p:nvSpPr>
        <p:spPr bwMode="auto">
          <a:xfrm>
            <a:off x="5226527" y="1692170"/>
            <a:ext cx="4283551" cy="3618124"/>
          </a:xfrm>
          <a:custGeom>
            <a:avLst/>
            <a:gdLst>
              <a:gd name="T0" fmla="*/ 2147483647 w 2453"/>
              <a:gd name="T1" fmla="*/ 2147483647 h 2011"/>
              <a:gd name="T2" fmla="*/ 2147483647 w 2453"/>
              <a:gd name="T3" fmla="*/ 2147483647 h 2011"/>
              <a:gd name="T4" fmla="*/ 2147483647 w 2453"/>
              <a:gd name="T5" fmla="*/ 2147483647 h 2011"/>
              <a:gd name="T6" fmla="*/ 2147483647 w 2453"/>
              <a:gd name="T7" fmla="*/ 2147483647 h 2011"/>
              <a:gd name="T8" fmla="*/ 2147483647 w 2453"/>
              <a:gd name="T9" fmla="*/ 2147483647 h 2011"/>
              <a:gd name="T10" fmla="*/ 2147483647 w 2453"/>
              <a:gd name="T11" fmla="*/ 2147483647 h 2011"/>
              <a:gd name="T12" fmla="*/ 2147483647 w 2453"/>
              <a:gd name="T13" fmla="*/ 2147483647 h 2011"/>
              <a:gd name="T14" fmla="*/ 2147483647 w 2453"/>
              <a:gd name="T15" fmla="*/ 2147483647 h 2011"/>
              <a:gd name="T16" fmla="*/ 2147483647 w 2453"/>
              <a:gd name="T17" fmla="*/ 2147483647 h 2011"/>
              <a:gd name="T18" fmla="*/ 2147483647 w 2453"/>
              <a:gd name="T19" fmla="*/ 2147483647 h 2011"/>
              <a:gd name="T20" fmla="*/ 2147483647 w 2453"/>
              <a:gd name="T21" fmla="*/ 2147483647 h 2011"/>
              <a:gd name="T22" fmla="*/ 2147483647 w 2453"/>
              <a:gd name="T23" fmla="*/ 2147483647 h 2011"/>
              <a:gd name="T24" fmla="*/ 2147483647 w 2453"/>
              <a:gd name="T25" fmla="*/ 2147483647 h 2011"/>
              <a:gd name="T26" fmla="*/ 2147483647 w 2453"/>
              <a:gd name="T27" fmla="*/ 2147483647 h 2011"/>
              <a:gd name="T28" fmla="*/ 2147483647 w 2453"/>
              <a:gd name="T29" fmla="*/ 2147483647 h 2011"/>
              <a:gd name="T30" fmla="*/ 2147483647 w 2453"/>
              <a:gd name="T31" fmla="*/ 2147483647 h 2011"/>
              <a:gd name="T32" fmla="*/ 2147483647 w 2453"/>
              <a:gd name="T33" fmla="*/ 2147483647 h 2011"/>
              <a:gd name="T34" fmla="*/ 2147483647 w 2453"/>
              <a:gd name="T35" fmla="*/ 2147483647 h 2011"/>
              <a:gd name="T36" fmla="*/ 2147483647 w 2453"/>
              <a:gd name="T37" fmla="*/ 2147483647 h 2011"/>
              <a:gd name="T38" fmla="*/ 2147483647 w 2453"/>
              <a:gd name="T39" fmla="*/ 2147483647 h 2011"/>
              <a:gd name="T40" fmla="*/ 2147483647 w 2453"/>
              <a:gd name="T41" fmla="*/ 2147483647 h 2011"/>
              <a:gd name="T42" fmla="*/ 2147483647 w 2453"/>
              <a:gd name="T43" fmla="*/ 2147483647 h 2011"/>
              <a:gd name="T44" fmla="*/ 2147483647 w 2453"/>
              <a:gd name="T45" fmla="*/ 2147483647 h 2011"/>
              <a:gd name="T46" fmla="*/ 2147483647 w 2453"/>
              <a:gd name="T47" fmla="*/ 2147483647 h 20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453" h="2011">
                <a:moveTo>
                  <a:pt x="84" y="632"/>
                </a:moveTo>
                <a:cubicBezTo>
                  <a:pt x="51" y="704"/>
                  <a:pt x="28" y="747"/>
                  <a:pt x="16" y="809"/>
                </a:cubicBezTo>
                <a:cubicBezTo>
                  <a:pt x="4" y="871"/>
                  <a:pt x="0" y="949"/>
                  <a:pt x="9" y="1005"/>
                </a:cubicBezTo>
                <a:cubicBezTo>
                  <a:pt x="18" y="1061"/>
                  <a:pt x="44" y="1087"/>
                  <a:pt x="70" y="1147"/>
                </a:cubicBezTo>
                <a:cubicBezTo>
                  <a:pt x="96" y="1207"/>
                  <a:pt x="130" y="1314"/>
                  <a:pt x="165" y="1364"/>
                </a:cubicBezTo>
                <a:cubicBezTo>
                  <a:pt x="200" y="1414"/>
                  <a:pt x="216" y="1402"/>
                  <a:pt x="280" y="1446"/>
                </a:cubicBezTo>
                <a:cubicBezTo>
                  <a:pt x="344" y="1490"/>
                  <a:pt x="404" y="1587"/>
                  <a:pt x="549" y="1627"/>
                </a:cubicBezTo>
                <a:cubicBezTo>
                  <a:pt x="694" y="1667"/>
                  <a:pt x="987" y="1631"/>
                  <a:pt x="1152" y="1687"/>
                </a:cubicBezTo>
                <a:cubicBezTo>
                  <a:pt x="1317" y="1743"/>
                  <a:pt x="1455" y="1919"/>
                  <a:pt x="1542" y="1965"/>
                </a:cubicBezTo>
                <a:cubicBezTo>
                  <a:pt x="1629" y="2011"/>
                  <a:pt x="1610" y="1968"/>
                  <a:pt x="1675" y="1965"/>
                </a:cubicBezTo>
                <a:cubicBezTo>
                  <a:pt x="1740" y="1962"/>
                  <a:pt x="1816" y="1974"/>
                  <a:pt x="1933" y="1945"/>
                </a:cubicBezTo>
                <a:cubicBezTo>
                  <a:pt x="2050" y="1916"/>
                  <a:pt x="2299" y="1866"/>
                  <a:pt x="2376" y="1793"/>
                </a:cubicBezTo>
                <a:cubicBezTo>
                  <a:pt x="2453" y="1720"/>
                  <a:pt x="2410" y="1591"/>
                  <a:pt x="2396" y="1508"/>
                </a:cubicBezTo>
                <a:cubicBezTo>
                  <a:pt x="2382" y="1425"/>
                  <a:pt x="2301" y="1408"/>
                  <a:pt x="2293" y="1297"/>
                </a:cubicBezTo>
                <a:cubicBezTo>
                  <a:pt x="2285" y="1186"/>
                  <a:pt x="2339" y="950"/>
                  <a:pt x="2347" y="843"/>
                </a:cubicBezTo>
                <a:cubicBezTo>
                  <a:pt x="2355" y="736"/>
                  <a:pt x="2368" y="717"/>
                  <a:pt x="2340" y="653"/>
                </a:cubicBezTo>
                <a:cubicBezTo>
                  <a:pt x="2312" y="589"/>
                  <a:pt x="2247" y="537"/>
                  <a:pt x="2177" y="456"/>
                </a:cubicBezTo>
                <a:cubicBezTo>
                  <a:pt x="2107" y="375"/>
                  <a:pt x="2016" y="235"/>
                  <a:pt x="1920" y="165"/>
                </a:cubicBezTo>
                <a:cubicBezTo>
                  <a:pt x="1824" y="95"/>
                  <a:pt x="1716" y="61"/>
                  <a:pt x="1601" y="36"/>
                </a:cubicBezTo>
                <a:cubicBezTo>
                  <a:pt x="1486" y="11"/>
                  <a:pt x="1343" y="0"/>
                  <a:pt x="1229" y="16"/>
                </a:cubicBezTo>
                <a:cubicBezTo>
                  <a:pt x="1115" y="32"/>
                  <a:pt x="1042" y="90"/>
                  <a:pt x="917" y="131"/>
                </a:cubicBezTo>
                <a:cubicBezTo>
                  <a:pt x="792" y="172"/>
                  <a:pt x="595" y="219"/>
                  <a:pt x="477" y="260"/>
                </a:cubicBezTo>
                <a:cubicBezTo>
                  <a:pt x="359" y="301"/>
                  <a:pt x="280" y="311"/>
                  <a:pt x="212" y="375"/>
                </a:cubicBezTo>
                <a:cubicBezTo>
                  <a:pt x="144" y="439"/>
                  <a:pt x="117" y="560"/>
                  <a:pt x="84" y="632"/>
                </a:cubicBezTo>
                <a:close/>
              </a:path>
            </a:pathLst>
          </a:custGeom>
          <a:solidFill>
            <a:srgbClr val="00CCFF"/>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sp>
        <p:nvSpPr>
          <p:cNvPr id="87045" name="Rectangle 2"/>
          <p:cNvSpPr>
            <a:spLocks noGrp="1" noChangeArrowheads="1"/>
          </p:cNvSpPr>
          <p:nvPr>
            <p:ph type="title"/>
          </p:nvPr>
        </p:nvSpPr>
        <p:spPr>
          <a:xfrm>
            <a:off x="0" y="509800"/>
            <a:ext cx="10058400" cy="1102889"/>
          </a:xfrm>
        </p:spPr>
        <p:txBody>
          <a:bodyPr>
            <a:normAutofit fontScale="90000"/>
          </a:bodyPr>
          <a:lstStyle/>
          <a:p>
            <a:pPr>
              <a:defRPr/>
            </a:pPr>
            <a:r>
              <a:rPr lang="en-US" sz="3600" dirty="0" smtClean="0">
                <a:ea typeface="ＭＳ Ｐゴシック" charset="0"/>
                <a:cs typeface="+mj-cs"/>
              </a:rPr>
              <a:t>Putting It Together – An End-to-End Scenario</a:t>
            </a:r>
            <a:endParaRPr lang="en-US" sz="3600" dirty="0">
              <a:ea typeface="ＭＳ Ｐゴシック" charset="0"/>
              <a:cs typeface="+mj-cs"/>
            </a:endParaRPr>
          </a:p>
        </p:txBody>
      </p:sp>
      <p:sp>
        <p:nvSpPr>
          <p:cNvPr id="209925" name="Freeform 3"/>
          <p:cNvSpPr>
            <a:spLocks/>
          </p:cNvSpPr>
          <p:nvPr/>
        </p:nvSpPr>
        <p:spPr bwMode="auto">
          <a:xfrm>
            <a:off x="672307" y="2334472"/>
            <a:ext cx="3909853" cy="3121555"/>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101882" tIns="50941" rIns="101882" bIns="50941" anchor="ctr"/>
          <a:lstStyle/>
          <a:p>
            <a:endParaRPr lang="en-US"/>
          </a:p>
        </p:txBody>
      </p:sp>
      <p:grpSp>
        <p:nvGrpSpPr>
          <p:cNvPr id="209926" name="Group 4"/>
          <p:cNvGrpSpPr>
            <a:grpSpLocks/>
          </p:cNvGrpSpPr>
          <p:nvPr/>
        </p:nvGrpSpPr>
        <p:grpSpPr bwMode="auto">
          <a:xfrm>
            <a:off x="5921535" y="3928534"/>
            <a:ext cx="832961" cy="430001"/>
            <a:chOff x="2466" y="2026"/>
            <a:chExt cx="477" cy="282"/>
          </a:xfrm>
        </p:grpSpPr>
        <p:sp>
          <p:nvSpPr>
            <p:cNvPr id="210197" name="Oval 5"/>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98" name="Line 6"/>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9" name="Rectangle 7"/>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200" name="Oval 8"/>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201" name="Group 9"/>
            <p:cNvGrpSpPr>
              <a:grpSpLocks/>
            </p:cNvGrpSpPr>
            <p:nvPr/>
          </p:nvGrpSpPr>
          <p:grpSpPr bwMode="auto">
            <a:xfrm>
              <a:off x="2581" y="2061"/>
              <a:ext cx="236" cy="94"/>
              <a:chOff x="2848" y="848"/>
              <a:chExt cx="140" cy="98"/>
            </a:xfrm>
          </p:grpSpPr>
          <p:sp>
            <p:nvSpPr>
              <p:cNvPr id="210208" name="Line 1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209" name="Line 1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210" name="Line 1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202" name="Group 13"/>
            <p:cNvGrpSpPr>
              <a:grpSpLocks/>
            </p:cNvGrpSpPr>
            <p:nvPr/>
          </p:nvGrpSpPr>
          <p:grpSpPr bwMode="auto">
            <a:xfrm flipV="1">
              <a:off x="2581" y="2060"/>
              <a:ext cx="236" cy="94"/>
              <a:chOff x="2848" y="848"/>
              <a:chExt cx="140" cy="98"/>
            </a:xfrm>
          </p:grpSpPr>
          <p:sp>
            <p:nvSpPr>
              <p:cNvPr id="210205" name="Line 14"/>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206" name="Line 15"/>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207" name="Line 16"/>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203" name="Line 17"/>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204" name="Line 18"/>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09927" name="Group 19"/>
          <p:cNvGrpSpPr>
            <a:grpSpLocks/>
          </p:cNvGrpSpPr>
          <p:nvPr/>
        </p:nvGrpSpPr>
        <p:grpSpPr bwMode="auto">
          <a:xfrm>
            <a:off x="7423310" y="3640667"/>
            <a:ext cx="832961" cy="430001"/>
            <a:chOff x="2466" y="2026"/>
            <a:chExt cx="477" cy="282"/>
          </a:xfrm>
        </p:grpSpPr>
        <p:sp>
          <p:nvSpPr>
            <p:cNvPr id="210183" name="Oval 20"/>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84" name="Line 21"/>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85" name="Rectangle 22"/>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186" name="Oval 23"/>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87" name="Group 24"/>
            <p:cNvGrpSpPr>
              <a:grpSpLocks/>
            </p:cNvGrpSpPr>
            <p:nvPr/>
          </p:nvGrpSpPr>
          <p:grpSpPr bwMode="auto">
            <a:xfrm>
              <a:off x="2581" y="2061"/>
              <a:ext cx="236" cy="94"/>
              <a:chOff x="2848" y="848"/>
              <a:chExt cx="140" cy="98"/>
            </a:xfrm>
          </p:grpSpPr>
          <p:sp>
            <p:nvSpPr>
              <p:cNvPr id="210194" name="Line 25"/>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5" name="Line 26"/>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6" name="Line 27"/>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188" name="Group 28"/>
            <p:cNvGrpSpPr>
              <a:grpSpLocks/>
            </p:cNvGrpSpPr>
            <p:nvPr/>
          </p:nvGrpSpPr>
          <p:grpSpPr bwMode="auto">
            <a:xfrm flipV="1">
              <a:off x="2581" y="2060"/>
              <a:ext cx="236" cy="94"/>
              <a:chOff x="2848" y="848"/>
              <a:chExt cx="140" cy="98"/>
            </a:xfrm>
          </p:grpSpPr>
          <p:sp>
            <p:nvSpPr>
              <p:cNvPr id="210191" name="Line 29"/>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2" name="Line 30"/>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3" name="Line 31"/>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189" name="Line 32"/>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90" name="Line 33"/>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09928" name="Text Box 34"/>
          <p:cNvSpPr txBox="1">
            <a:spLocks noChangeArrowheads="1"/>
          </p:cNvSpPr>
          <p:nvPr/>
        </p:nvSpPr>
        <p:spPr bwMode="auto">
          <a:xfrm>
            <a:off x="5840638" y="2888616"/>
            <a:ext cx="2052413"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Comcast network </a:t>
            </a:r>
          </a:p>
          <a:p>
            <a:pPr eaLnBrk="1" hangingPunct="1"/>
            <a:r>
              <a:rPr lang="en-US" altLang="en-US" sz="1800" i="0">
                <a:solidFill>
                  <a:srgbClr val="000000"/>
                </a:solidFill>
                <a:latin typeface="Arial" pitchFamily="34" charset="0"/>
              </a:rPr>
              <a:t>68.80.0.0/13</a:t>
            </a:r>
          </a:p>
        </p:txBody>
      </p:sp>
      <p:sp>
        <p:nvSpPr>
          <p:cNvPr id="209929" name="Line 36"/>
          <p:cNvSpPr>
            <a:spLocks noChangeShapeType="1"/>
          </p:cNvSpPr>
          <p:nvPr/>
        </p:nvSpPr>
        <p:spPr bwMode="auto">
          <a:xfrm flipV="1">
            <a:off x="3974465" y="3548910"/>
            <a:ext cx="171133" cy="16192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30" name="Line 43"/>
          <p:cNvSpPr>
            <a:spLocks noChangeShapeType="1"/>
          </p:cNvSpPr>
          <p:nvPr/>
        </p:nvSpPr>
        <p:spPr bwMode="auto">
          <a:xfrm flipV="1">
            <a:off x="2753837" y="3745018"/>
            <a:ext cx="764858"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31" name="Line 44"/>
          <p:cNvSpPr>
            <a:spLocks noChangeShapeType="1"/>
          </p:cNvSpPr>
          <p:nvPr/>
        </p:nvSpPr>
        <p:spPr bwMode="auto">
          <a:xfrm flipV="1">
            <a:off x="4138613" y="3386985"/>
            <a:ext cx="151924" cy="16192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32" name="Line 48"/>
          <p:cNvSpPr>
            <a:spLocks noChangeShapeType="1"/>
          </p:cNvSpPr>
          <p:nvPr/>
        </p:nvSpPr>
        <p:spPr bwMode="auto">
          <a:xfrm flipV="1">
            <a:off x="3429636" y="3993304"/>
            <a:ext cx="564039" cy="694478"/>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grpSp>
        <p:nvGrpSpPr>
          <p:cNvPr id="209933" name="Group 49"/>
          <p:cNvGrpSpPr>
            <a:grpSpLocks/>
          </p:cNvGrpSpPr>
          <p:nvPr/>
        </p:nvGrpSpPr>
        <p:grpSpPr bwMode="auto">
          <a:xfrm>
            <a:off x="2858612" y="4705774"/>
            <a:ext cx="1086168" cy="543348"/>
            <a:chOff x="1118" y="1621"/>
            <a:chExt cx="622" cy="302"/>
          </a:xfrm>
        </p:grpSpPr>
        <p:sp>
          <p:nvSpPr>
            <p:cNvPr id="210166" name="Rectangle 50"/>
            <p:cNvSpPr>
              <a:spLocks noChangeArrowheads="1"/>
            </p:cNvSpPr>
            <p:nvPr/>
          </p:nvSpPr>
          <p:spPr bwMode="auto">
            <a:xfrm>
              <a:off x="1578" y="1789"/>
              <a:ext cx="162" cy="44"/>
            </a:xfrm>
            <a:prstGeom prst="rect">
              <a:avLst/>
            </a:prstGeom>
            <a:solidFill>
              <a:srgbClr val="C0C0C0"/>
            </a:solidFill>
            <a:ln w="9525">
              <a:solidFill>
                <a:srgbClr val="000000"/>
              </a:solidFill>
              <a:miter lim="800000"/>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67" name="Rectangle 51"/>
            <p:cNvSpPr>
              <a:spLocks noChangeArrowheads="1"/>
            </p:cNvSpPr>
            <p:nvPr/>
          </p:nvSpPr>
          <p:spPr bwMode="auto">
            <a:xfrm rot="-2700000">
              <a:off x="1336" y="1621"/>
              <a:ext cx="162" cy="44"/>
            </a:xfrm>
            <a:prstGeom prst="rect">
              <a:avLst/>
            </a:prstGeom>
            <a:solidFill>
              <a:srgbClr val="C0C0C0"/>
            </a:solidFill>
            <a:ln w="9525">
              <a:solidFill>
                <a:srgbClr val="000000"/>
              </a:solidFill>
              <a:miter lim="800000"/>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68" name="Group 52"/>
            <p:cNvGrpSpPr>
              <a:grpSpLocks/>
            </p:cNvGrpSpPr>
            <p:nvPr/>
          </p:nvGrpSpPr>
          <p:grpSpPr bwMode="auto">
            <a:xfrm>
              <a:off x="1118" y="1684"/>
              <a:ext cx="477" cy="239"/>
              <a:chOff x="2466" y="2026"/>
              <a:chExt cx="477" cy="282"/>
            </a:xfrm>
          </p:grpSpPr>
          <p:sp>
            <p:nvSpPr>
              <p:cNvPr id="210169" name="Oval 53"/>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70" name="Line 54"/>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71" name="Rectangle 55"/>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172" name="Oval 56"/>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73" name="Group 57"/>
              <p:cNvGrpSpPr>
                <a:grpSpLocks/>
              </p:cNvGrpSpPr>
              <p:nvPr/>
            </p:nvGrpSpPr>
            <p:grpSpPr bwMode="auto">
              <a:xfrm>
                <a:off x="2581" y="2061"/>
                <a:ext cx="236" cy="94"/>
                <a:chOff x="2848" y="848"/>
                <a:chExt cx="140" cy="98"/>
              </a:xfrm>
            </p:grpSpPr>
            <p:sp>
              <p:nvSpPr>
                <p:cNvPr id="210180" name="Line 58"/>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81" name="Line 59"/>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82" name="Line 60"/>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174" name="Group 61"/>
              <p:cNvGrpSpPr>
                <a:grpSpLocks/>
              </p:cNvGrpSpPr>
              <p:nvPr/>
            </p:nvGrpSpPr>
            <p:grpSpPr bwMode="auto">
              <a:xfrm flipV="1">
                <a:off x="2581" y="2060"/>
                <a:ext cx="236" cy="94"/>
                <a:chOff x="2848" y="848"/>
                <a:chExt cx="140" cy="98"/>
              </a:xfrm>
            </p:grpSpPr>
            <p:sp>
              <p:nvSpPr>
                <p:cNvPr id="210177" name="Line 62"/>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78" name="Line 63"/>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79" name="Line 64"/>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175" name="Line 65"/>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76" name="Line 66"/>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209934" name="Line 68"/>
          <p:cNvSpPr>
            <a:spLocks noChangeShapeType="1"/>
          </p:cNvSpPr>
          <p:nvPr/>
        </p:nvSpPr>
        <p:spPr bwMode="auto">
          <a:xfrm flipV="1">
            <a:off x="3948272" y="4212802"/>
            <a:ext cx="2001203" cy="83121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grpSp>
        <p:nvGrpSpPr>
          <p:cNvPr id="209935" name="Group 69"/>
          <p:cNvGrpSpPr>
            <a:grpSpLocks/>
          </p:cNvGrpSpPr>
          <p:nvPr/>
        </p:nvGrpSpPr>
        <p:grpSpPr bwMode="auto">
          <a:xfrm>
            <a:off x="8146257" y="4678787"/>
            <a:ext cx="832961" cy="430000"/>
            <a:chOff x="2466" y="2026"/>
            <a:chExt cx="477" cy="282"/>
          </a:xfrm>
        </p:grpSpPr>
        <p:sp>
          <p:nvSpPr>
            <p:cNvPr id="210152" name="Oval 70"/>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53" name="Line 71"/>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54" name="Rectangle 72"/>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155" name="Oval 73"/>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56" name="Group 74"/>
            <p:cNvGrpSpPr>
              <a:grpSpLocks/>
            </p:cNvGrpSpPr>
            <p:nvPr/>
          </p:nvGrpSpPr>
          <p:grpSpPr bwMode="auto">
            <a:xfrm>
              <a:off x="2581" y="2061"/>
              <a:ext cx="236" cy="94"/>
              <a:chOff x="2848" y="848"/>
              <a:chExt cx="140" cy="98"/>
            </a:xfrm>
          </p:grpSpPr>
          <p:sp>
            <p:nvSpPr>
              <p:cNvPr id="210163" name="Line 75"/>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64" name="Line 76"/>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65" name="Line 77"/>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157" name="Group 78"/>
            <p:cNvGrpSpPr>
              <a:grpSpLocks/>
            </p:cNvGrpSpPr>
            <p:nvPr/>
          </p:nvGrpSpPr>
          <p:grpSpPr bwMode="auto">
            <a:xfrm flipV="1">
              <a:off x="2581" y="2060"/>
              <a:ext cx="236" cy="94"/>
              <a:chOff x="2848" y="848"/>
              <a:chExt cx="140" cy="98"/>
            </a:xfrm>
          </p:grpSpPr>
          <p:sp>
            <p:nvSpPr>
              <p:cNvPr id="210160" name="Line 79"/>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61" name="Line 80"/>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62" name="Line 81"/>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158" name="Line 82"/>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59" name="Line 83"/>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09936" name="Line 93"/>
          <p:cNvSpPr>
            <a:spLocks noChangeShapeType="1"/>
          </p:cNvSpPr>
          <p:nvPr/>
        </p:nvSpPr>
        <p:spPr bwMode="auto">
          <a:xfrm flipH="1">
            <a:off x="7837170" y="3347403"/>
            <a:ext cx="286385" cy="29326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37" name="Freeform 94"/>
          <p:cNvSpPr>
            <a:spLocks/>
          </p:cNvSpPr>
          <p:nvPr/>
        </p:nvSpPr>
        <p:spPr bwMode="auto">
          <a:xfrm>
            <a:off x="1197928" y="5590963"/>
            <a:ext cx="7061835" cy="1836950"/>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101882" tIns="50941" rIns="101882" bIns="50941" anchor="ctr"/>
          <a:lstStyle/>
          <a:p>
            <a:endParaRPr lang="en-US"/>
          </a:p>
        </p:txBody>
      </p:sp>
      <p:grpSp>
        <p:nvGrpSpPr>
          <p:cNvPr id="209938" name="Group 110"/>
          <p:cNvGrpSpPr>
            <a:grpSpLocks/>
          </p:cNvGrpSpPr>
          <p:nvPr/>
        </p:nvGrpSpPr>
        <p:grpSpPr bwMode="auto">
          <a:xfrm>
            <a:off x="4428490" y="6245861"/>
            <a:ext cx="832962" cy="430001"/>
            <a:chOff x="2466" y="2026"/>
            <a:chExt cx="477" cy="282"/>
          </a:xfrm>
        </p:grpSpPr>
        <p:sp>
          <p:nvSpPr>
            <p:cNvPr id="210138" name="Oval 111"/>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39" name="Line 112"/>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40" name="Rectangle 113"/>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141" name="Oval 114"/>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42" name="Group 115"/>
            <p:cNvGrpSpPr>
              <a:grpSpLocks/>
            </p:cNvGrpSpPr>
            <p:nvPr/>
          </p:nvGrpSpPr>
          <p:grpSpPr bwMode="auto">
            <a:xfrm>
              <a:off x="2581" y="2061"/>
              <a:ext cx="236" cy="94"/>
              <a:chOff x="2848" y="848"/>
              <a:chExt cx="140" cy="98"/>
            </a:xfrm>
          </p:grpSpPr>
          <p:sp>
            <p:nvSpPr>
              <p:cNvPr id="210149" name="Line 1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50" name="Line 1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51" name="Line 1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143" name="Group 119"/>
            <p:cNvGrpSpPr>
              <a:grpSpLocks/>
            </p:cNvGrpSpPr>
            <p:nvPr/>
          </p:nvGrpSpPr>
          <p:grpSpPr bwMode="auto">
            <a:xfrm flipV="1">
              <a:off x="2581" y="2060"/>
              <a:ext cx="236" cy="94"/>
              <a:chOff x="2848" y="848"/>
              <a:chExt cx="140" cy="98"/>
            </a:xfrm>
          </p:grpSpPr>
          <p:sp>
            <p:nvSpPr>
              <p:cNvPr id="210146" name="Line 12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47" name="Line 12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48" name="Line 12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144" name="Line 123"/>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45" name="Line 124"/>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09939" name="Line 134"/>
          <p:cNvSpPr>
            <a:spLocks noChangeShapeType="1"/>
          </p:cNvSpPr>
          <p:nvPr/>
        </p:nvSpPr>
        <p:spPr bwMode="auto">
          <a:xfrm flipV="1">
            <a:off x="4927918" y="4376527"/>
            <a:ext cx="1292225" cy="1871133"/>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40" name="Text Box 135"/>
          <p:cNvSpPr txBox="1">
            <a:spLocks noChangeArrowheads="1"/>
          </p:cNvSpPr>
          <p:nvPr/>
        </p:nvSpPr>
        <p:spPr bwMode="auto">
          <a:xfrm>
            <a:off x="5767786" y="6578707"/>
            <a:ext cx="2116533"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Google</a:t>
            </a:r>
            <a:r>
              <a:rPr lang="ja-JP" altLang="en-US" sz="1800" i="0">
                <a:solidFill>
                  <a:srgbClr val="000000"/>
                </a:solidFill>
                <a:latin typeface="Arial" pitchFamily="34" charset="0"/>
              </a:rPr>
              <a:t>’</a:t>
            </a:r>
            <a:r>
              <a:rPr lang="en-US" altLang="ja-JP" sz="1800" i="0">
                <a:solidFill>
                  <a:srgbClr val="000000"/>
                </a:solidFill>
                <a:latin typeface="Arial" pitchFamily="34" charset="0"/>
              </a:rPr>
              <a:t>s network </a:t>
            </a:r>
          </a:p>
          <a:p>
            <a:pPr eaLnBrk="1" hangingPunct="1"/>
            <a:r>
              <a:rPr lang="en-US" altLang="en-US" sz="1800" i="0">
                <a:solidFill>
                  <a:srgbClr val="000000"/>
                </a:solidFill>
                <a:latin typeface="Arial" pitchFamily="34" charset="0"/>
              </a:rPr>
              <a:t>64.233.160.0/19 </a:t>
            </a:r>
          </a:p>
        </p:txBody>
      </p:sp>
      <p:sp>
        <p:nvSpPr>
          <p:cNvPr id="209941" name="Line 136"/>
          <p:cNvSpPr>
            <a:spLocks noChangeShapeType="1"/>
          </p:cNvSpPr>
          <p:nvPr/>
        </p:nvSpPr>
        <p:spPr bwMode="auto">
          <a:xfrm flipV="1">
            <a:off x="3365025" y="6438372"/>
            <a:ext cx="1037273" cy="1799"/>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09942" name="Text Box 137"/>
          <p:cNvSpPr txBox="1">
            <a:spLocks noChangeArrowheads="1"/>
          </p:cNvSpPr>
          <p:nvPr/>
        </p:nvSpPr>
        <p:spPr bwMode="auto">
          <a:xfrm>
            <a:off x="2115067" y="6882765"/>
            <a:ext cx="1808757"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64.233.169.105</a:t>
            </a:r>
          </a:p>
        </p:txBody>
      </p:sp>
      <p:sp>
        <p:nvSpPr>
          <p:cNvPr id="209943" name="Text Box 138"/>
          <p:cNvSpPr txBox="1">
            <a:spLocks noChangeArrowheads="1"/>
          </p:cNvSpPr>
          <p:nvPr/>
        </p:nvSpPr>
        <p:spPr bwMode="auto">
          <a:xfrm>
            <a:off x="2095368" y="6549920"/>
            <a:ext cx="1334268"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web server</a:t>
            </a:r>
          </a:p>
        </p:txBody>
      </p:sp>
      <p:sp>
        <p:nvSpPr>
          <p:cNvPr id="209944" name="Text Box 139"/>
          <p:cNvSpPr txBox="1">
            <a:spLocks noChangeArrowheads="1"/>
          </p:cNvSpPr>
          <p:nvPr/>
        </p:nvSpPr>
        <p:spPr bwMode="auto">
          <a:xfrm>
            <a:off x="8293235" y="2460414"/>
            <a:ext cx="1398453"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DNS server</a:t>
            </a:r>
          </a:p>
          <a:p>
            <a:pPr eaLnBrk="1" hangingPunct="1"/>
            <a:endParaRPr lang="en-US" altLang="en-US" sz="1800" i="0">
              <a:solidFill>
                <a:srgbClr val="000000"/>
              </a:solidFill>
              <a:latin typeface="Arial" pitchFamily="34" charset="0"/>
            </a:endParaRPr>
          </a:p>
        </p:txBody>
      </p:sp>
      <p:grpSp>
        <p:nvGrpSpPr>
          <p:cNvPr id="209945" name="Group 95"/>
          <p:cNvGrpSpPr>
            <a:grpSpLocks/>
          </p:cNvGrpSpPr>
          <p:nvPr/>
        </p:nvGrpSpPr>
        <p:grpSpPr bwMode="auto">
          <a:xfrm>
            <a:off x="6377305" y="5839249"/>
            <a:ext cx="832962" cy="430001"/>
            <a:chOff x="2466" y="2026"/>
            <a:chExt cx="477" cy="282"/>
          </a:xfrm>
        </p:grpSpPr>
        <p:sp>
          <p:nvSpPr>
            <p:cNvPr id="210124" name="Oval 96"/>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0125" name="Line 97"/>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26" name="Rectangle 98"/>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0127" name="Oval 99"/>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0128" name="Group 100"/>
            <p:cNvGrpSpPr>
              <a:grpSpLocks/>
            </p:cNvGrpSpPr>
            <p:nvPr/>
          </p:nvGrpSpPr>
          <p:grpSpPr bwMode="auto">
            <a:xfrm>
              <a:off x="2581" y="2061"/>
              <a:ext cx="236" cy="94"/>
              <a:chOff x="2848" y="848"/>
              <a:chExt cx="140" cy="98"/>
            </a:xfrm>
          </p:grpSpPr>
          <p:sp>
            <p:nvSpPr>
              <p:cNvPr id="210135" name="Line 101"/>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36" name="Line 102"/>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37" name="Line 103"/>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0129" name="Group 104"/>
            <p:cNvGrpSpPr>
              <a:grpSpLocks/>
            </p:cNvGrpSpPr>
            <p:nvPr/>
          </p:nvGrpSpPr>
          <p:grpSpPr bwMode="auto">
            <a:xfrm flipV="1">
              <a:off x="2581" y="2060"/>
              <a:ext cx="236" cy="94"/>
              <a:chOff x="2848" y="848"/>
              <a:chExt cx="140" cy="98"/>
            </a:xfrm>
          </p:grpSpPr>
          <p:sp>
            <p:nvSpPr>
              <p:cNvPr id="210132" name="Line 105"/>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33" name="Line 106"/>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34" name="Line 107"/>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0130" name="Line 108"/>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0131" name="Line 109"/>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09946" name="Group 166"/>
          <p:cNvGrpSpPr>
            <a:grpSpLocks/>
          </p:cNvGrpSpPr>
          <p:nvPr/>
        </p:nvGrpSpPr>
        <p:grpSpPr bwMode="auto">
          <a:xfrm>
            <a:off x="5699760" y="4345940"/>
            <a:ext cx="440055" cy="172720"/>
            <a:chOff x="3228" y="1776"/>
            <a:chExt cx="252" cy="96"/>
          </a:xfrm>
        </p:grpSpPr>
        <p:sp>
          <p:nvSpPr>
            <p:cNvPr id="210122" name="Line 16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23" name="Line 16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47" name="Group 167"/>
          <p:cNvGrpSpPr>
            <a:grpSpLocks/>
          </p:cNvGrpSpPr>
          <p:nvPr/>
        </p:nvGrpSpPr>
        <p:grpSpPr bwMode="auto">
          <a:xfrm flipH="1">
            <a:off x="6391275" y="4362133"/>
            <a:ext cx="440055" cy="172720"/>
            <a:chOff x="3228" y="1776"/>
            <a:chExt cx="252" cy="96"/>
          </a:xfrm>
        </p:grpSpPr>
        <p:sp>
          <p:nvSpPr>
            <p:cNvPr id="210120" name="Line 16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21" name="Line 16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48" name="Group 170"/>
          <p:cNvGrpSpPr>
            <a:grpSpLocks/>
          </p:cNvGrpSpPr>
          <p:nvPr/>
        </p:nvGrpSpPr>
        <p:grpSpPr bwMode="auto">
          <a:xfrm flipH="1" flipV="1">
            <a:off x="6558915" y="3768408"/>
            <a:ext cx="440055" cy="172720"/>
            <a:chOff x="3228" y="1776"/>
            <a:chExt cx="252" cy="96"/>
          </a:xfrm>
        </p:grpSpPr>
        <p:sp>
          <p:nvSpPr>
            <p:cNvPr id="210118" name="Line 17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19" name="Line 17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49" name="Group 173"/>
          <p:cNvGrpSpPr>
            <a:grpSpLocks/>
          </p:cNvGrpSpPr>
          <p:nvPr/>
        </p:nvGrpSpPr>
        <p:grpSpPr bwMode="auto">
          <a:xfrm flipH="1" flipV="1">
            <a:off x="8869204" y="4551045"/>
            <a:ext cx="440055" cy="172720"/>
            <a:chOff x="3228" y="1776"/>
            <a:chExt cx="252" cy="96"/>
          </a:xfrm>
        </p:grpSpPr>
        <p:sp>
          <p:nvSpPr>
            <p:cNvPr id="210116" name="Line 17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17" name="Line 17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0" name="Group 176"/>
          <p:cNvGrpSpPr>
            <a:grpSpLocks/>
          </p:cNvGrpSpPr>
          <p:nvPr/>
        </p:nvGrpSpPr>
        <p:grpSpPr bwMode="auto">
          <a:xfrm flipV="1">
            <a:off x="7962900" y="4572635"/>
            <a:ext cx="324803" cy="129540"/>
            <a:chOff x="3228" y="1776"/>
            <a:chExt cx="252" cy="96"/>
          </a:xfrm>
        </p:grpSpPr>
        <p:sp>
          <p:nvSpPr>
            <p:cNvPr id="210114" name="Line 177"/>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15" name="Line 178"/>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1" name="Group 179"/>
          <p:cNvGrpSpPr>
            <a:grpSpLocks/>
          </p:cNvGrpSpPr>
          <p:nvPr/>
        </p:nvGrpSpPr>
        <p:grpSpPr bwMode="auto">
          <a:xfrm rot="409689" flipH="1" flipV="1">
            <a:off x="8261510" y="3827780"/>
            <a:ext cx="497681" cy="64770"/>
            <a:chOff x="3228" y="1776"/>
            <a:chExt cx="252" cy="96"/>
          </a:xfrm>
        </p:grpSpPr>
        <p:sp>
          <p:nvSpPr>
            <p:cNvPr id="210112" name="Line 180"/>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13" name="Line 181"/>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2" name="Group 182"/>
          <p:cNvGrpSpPr>
            <a:grpSpLocks/>
          </p:cNvGrpSpPr>
          <p:nvPr/>
        </p:nvGrpSpPr>
        <p:grpSpPr bwMode="auto">
          <a:xfrm>
            <a:off x="7318535" y="4059873"/>
            <a:ext cx="324803" cy="129540"/>
            <a:chOff x="3228" y="1776"/>
            <a:chExt cx="252" cy="96"/>
          </a:xfrm>
        </p:grpSpPr>
        <p:sp>
          <p:nvSpPr>
            <p:cNvPr id="210110" name="Line 183"/>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11" name="Line 184"/>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3" name="Group 185"/>
          <p:cNvGrpSpPr>
            <a:grpSpLocks/>
          </p:cNvGrpSpPr>
          <p:nvPr/>
        </p:nvGrpSpPr>
        <p:grpSpPr bwMode="auto">
          <a:xfrm flipH="1">
            <a:off x="8020527" y="4059873"/>
            <a:ext cx="324803" cy="129540"/>
            <a:chOff x="3228" y="1776"/>
            <a:chExt cx="252" cy="96"/>
          </a:xfrm>
        </p:grpSpPr>
        <p:sp>
          <p:nvSpPr>
            <p:cNvPr id="210108" name="Line 186"/>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09" name="Line 187"/>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4" name="Group 188"/>
          <p:cNvGrpSpPr>
            <a:grpSpLocks/>
          </p:cNvGrpSpPr>
          <p:nvPr/>
        </p:nvGrpSpPr>
        <p:grpSpPr bwMode="auto">
          <a:xfrm>
            <a:off x="6276023" y="6267450"/>
            <a:ext cx="324803" cy="129540"/>
            <a:chOff x="3228" y="1776"/>
            <a:chExt cx="252" cy="96"/>
          </a:xfrm>
        </p:grpSpPr>
        <p:sp>
          <p:nvSpPr>
            <p:cNvPr id="210106" name="Line 189"/>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07" name="Line 190"/>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5" name="Group 191"/>
          <p:cNvGrpSpPr>
            <a:grpSpLocks/>
          </p:cNvGrpSpPr>
          <p:nvPr/>
        </p:nvGrpSpPr>
        <p:grpSpPr bwMode="auto">
          <a:xfrm flipH="1">
            <a:off x="6978015" y="6267450"/>
            <a:ext cx="324803" cy="129540"/>
            <a:chOff x="3228" y="1776"/>
            <a:chExt cx="252" cy="96"/>
          </a:xfrm>
        </p:grpSpPr>
        <p:sp>
          <p:nvSpPr>
            <p:cNvPr id="210104" name="Line 192"/>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05" name="Line 193"/>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6" name="Group 194"/>
          <p:cNvGrpSpPr>
            <a:grpSpLocks/>
          </p:cNvGrpSpPr>
          <p:nvPr/>
        </p:nvGrpSpPr>
        <p:grpSpPr bwMode="auto">
          <a:xfrm>
            <a:off x="4332447" y="6672263"/>
            <a:ext cx="324803" cy="129540"/>
            <a:chOff x="3228" y="1776"/>
            <a:chExt cx="252" cy="96"/>
          </a:xfrm>
        </p:grpSpPr>
        <p:sp>
          <p:nvSpPr>
            <p:cNvPr id="210102" name="Line 195"/>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03" name="Line 196"/>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7" name="Group 197"/>
          <p:cNvGrpSpPr>
            <a:grpSpLocks/>
          </p:cNvGrpSpPr>
          <p:nvPr/>
        </p:nvGrpSpPr>
        <p:grpSpPr bwMode="auto">
          <a:xfrm flipH="1">
            <a:off x="5034440" y="6672263"/>
            <a:ext cx="324803" cy="129540"/>
            <a:chOff x="3228" y="1776"/>
            <a:chExt cx="252" cy="96"/>
          </a:xfrm>
        </p:grpSpPr>
        <p:sp>
          <p:nvSpPr>
            <p:cNvPr id="210100" name="Line 19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101" name="Line 19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09958" name="Group 200"/>
          <p:cNvGrpSpPr>
            <a:grpSpLocks/>
          </p:cNvGrpSpPr>
          <p:nvPr/>
        </p:nvGrpSpPr>
        <p:grpSpPr bwMode="auto">
          <a:xfrm flipH="1" flipV="1">
            <a:off x="5259705" y="6337618"/>
            <a:ext cx="324803" cy="129540"/>
            <a:chOff x="3228" y="1776"/>
            <a:chExt cx="252" cy="96"/>
          </a:xfrm>
        </p:grpSpPr>
        <p:sp>
          <p:nvSpPr>
            <p:cNvPr id="210098" name="Line 20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0099" name="Line 20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209959" name="Text Box 34"/>
          <p:cNvSpPr txBox="1">
            <a:spLocks noChangeArrowheads="1"/>
          </p:cNvSpPr>
          <p:nvPr/>
        </p:nvSpPr>
        <p:spPr bwMode="auto">
          <a:xfrm>
            <a:off x="1004452" y="4437699"/>
            <a:ext cx="1808757"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school network </a:t>
            </a:r>
          </a:p>
          <a:p>
            <a:pPr eaLnBrk="1" hangingPunct="1"/>
            <a:r>
              <a:rPr lang="en-US" altLang="en-US" sz="1800" i="0">
                <a:solidFill>
                  <a:srgbClr val="000000"/>
                </a:solidFill>
                <a:latin typeface="Arial" pitchFamily="34" charset="0"/>
              </a:rPr>
              <a:t>68.80.2.0/24</a:t>
            </a:r>
          </a:p>
        </p:txBody>
      </p:sp>
      <p:pic>
        <p:nvPicPr>
          <p:cNvPr id="699793" name="Picture 40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20984" y="5661131"/>
            <a:ext cx="1367313" cy="870797"/>
          </a:xfrm>
          <a:prstGeom prst="rect">
            <a:avLst/>
          </a:prstGeom>
          <a:noFill/>
          <a:ln w="2857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699796" name="Text Box 404"/>
          <p:cNvSpPr txBox="1">
            <a:spLocks noChangeArrowheads="1"/>
          </p:cNvSpPr>
          <p:nvPr/>
        </p:nvSpPr>
        <p:spPr bwMode="auto">
          <a:xfrm>
            <a:off x="1673989" y="5357072"/>
            <a:ext cx="1093818" cy="3490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i="0">
                <a:solidFill>
                  <a:srgbClr val="FF0000"/>
                </a:solidFill>
                <a:latin typeface="Arial" charset="0"/>
              </a:rPr>
              <a:t>web page</a:t>
            </a:r>
          </a:p>
        </p:txBody>
      </p:sp>
      <p:grpSp>
        <p:nvGrpSpPr>
          <p:cNvPr id="699797" name="Group 405"/>
          <p:cNvGrpSpPr>
            <a:grpSpLocks/>
          </p:cNvGrpSpPr>
          <p:nvPr/>
        </p:nvGrpSpPr>
        <p:grpSpPr bwMode="auto">
          <a:xfrm>
            <a:off x="317818" y="2208530"/>
            <a:ext cx="1557655" cy="1433936"/>
            <a:chOff x="146" y="690"/>
            <a:chExt cx="892" cy="797"/>
          </a:xfrm>
        </p:grpSpPr>
        <p:grpSp>
          <p:nvGrpSpPr>
            <p:cNvPr id="210091" name="Group 400"/>
            <p:cNvGrpSpPr>
              <a:grpSpLocks/>
            </p:cNvGrpSpPr>
            <p:nvPr/>
          </p:nvGrpSpPr>
          <p:grpSpPr bwMode="auto">
            <a:xfrm>
              <a:off x="146" y="690"/>
              <a:ext cx="892" cy="797"/>
              <a:chOff x="146" y="690"/>
              <a:chExt cx="892" cy="797"/>
            </a:xfrm>
          </p:grpSpPr>
          <p:sp>
            <p:nvSpPr>
              <p:cNvPr id="210093" name="Freeform 398"/>
              <p:cNvSpPr>
                <a:spLocks/>
              </p:cNvSpPr>
              <p:nvPr/>
            </p:nvSpPr>
            <p:spPr bwMode="auto">
              <a:xfrm>
                <a:off x="177" y="715"/>
                <a:ext cx="861" cy="772"/>
              </a:xfrm>
              <a:custGeom>
                <a:avLst/>
                <a:gdLst>
                  <a:gd name="T0" fmla="*/ 861 w 861"/>
                  <a:gd name="T1" fmla="*/ 772 h 772"/>
                  <a:gd name="T2" fmla="*/ 0 w 861"/>
                  <a:gd name="T3" fmla="*/ 557 h 772"/>
                  <a:gd name="T4" fmla="*/ 532 w 861"/>
                  <a:gd name="T5" fmla="*/ 405 h 772"/>
                  <a:gd name="T6" fmla="*/ 652 w 861"/>
                  <a:gd name="T7" fmla="*/ 0 h 772"/>
                  <a:gd name="T8" fmla="*/ 861 w 861"/>
                  <a:gd name="T9" fmla="*/ 772 h 7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1" h="772">
                    <a:moveTo>
                      <a:pt x="861" y="772"/>
                    </a:moveTo>
                    <a:lnTo>
                      <a:pt x="0" y="557"/>
                    </a:lnTo>
                    <a:lnTo>
                      <a:pt x="532" y="405"/>
                    </a:lnTo>
                    <a:lnTo>
                      <a:pt x="652" y="0"/>
                    </a:lnTo>
                    <a:lnTo>
                      <a:pt x="861" y="772"/>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0094" name="Group 392"/>
              <p:cNvGrpSpPr>
                <a:grpSpLocks/>
              </p:cNvGrpSpPr>
              <p:nvPr/>
            </p:nvGrpSpPr>
            <p:grpSpPr bwMode="auto">
              <a:xfrm>
                <a:off x="148" y="697"/>
                <a:ext cx="694" cy="574"/>
                <a:chOff x="2579" y="1366"/>
                <a:chExt cx="1078" cy="674"/>
              </a:xfrm>
            </p:grpSpPr>
            <p:pic>
              <p:nvPicPr>
                <p:cNvPr id="87217" name="Picture 39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579" y="1366"/>
                  <a:ext cx="1078" cy="6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87218" name="Rectangle 394"/>
                <p:cNvSpPr>
                  <a:spLocks noChangeArrowheads="1"/>
                </p:cNvSpPr>
                <p:nvPr/>
              </p:nvSpPr>
              <p:spPr bwMode="auto">
                <a:xfrm>
                  <a:off x="2633" y="1428"/>
                  <a:ext cx="957" cy="56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216" name="Rectangle 399"/>
              <p:cNvSpPr>
                <a:spLocks noChangeArrowheads="1"/>
              </p:cNvSpPr>
              <p:nvPr/>
            </p:nvSpPr>
            <p:spPr bwMode="auto">
              <a:xfrm>
                <a:off x="146" y="690"/>
                <a:ext cx="696" cy="582"/>
              </a:xfrm>
              <a:prstGeom prst="rect">
                <a:avLst/>
              </a:prstGeom>
              <a:noFill/>
              <a:ln w="19050">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213" name="Text Box 402"/>
            <p:cNvSpPr txBox="1">
              <a:spLocks noChangeArrowheads="1"/>
            </p:cNvSpPr>
            <p:nvPr/>
          </p:nvSpPr>
          <p:spPr bwMode="auto">
            <a:xfrm>
              <a:off x="217" y="850"/>
              <a:ext cx="523" cy="1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i="0">
                  <a:solidFill>
                    <a:srgbClr val="FF0000"/>
                  </a:solidFill>
                  <a:latin typeface="Arial" charset="0"/>
                </a:rPr>
                <a:t>browser</a:t>
              </a:r>
            </a:p>
          </p:txBody>
        </p:sp>
      </p:grpSp>
      <p:grpSp>
        <p:nvGrpSpPr>
          <p:cNvPr id="209963" name="Group 356"/>
          <p:cNvGrpSpPr>
            <a:grpSpLocks/>
          </p:cNvGrpSpPr>
          <p:nvPr/>
        </p:nvGrpSpPr>
        <p:grpSpPr bwMode="auto">
          <a:xfrm>
            <a:off x="1662431" y="3043343"/>
            <a:ext cx="927259" cy="922973"/>
            <a:chOff x="313" y="1497"/>
            <a:chExt cx="1152" cy="1014"/>
          </a:xfrm>
        </p:grpSpPr>
        <p:pic>
          <p:nvPicPr>
            <p:cNvPr id="210089" name="Picture 354" descr="laptop_stylized_small"/>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0090" name="Picture 355" descr="antenna_stylized"/>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99788" name="AutoShape 396"/>
          <p:cNvSpPr>
            <a:spLocks noChangeArrowheads="1"/>
          </p:cNvSpPr>
          <p:nvPr/>
        </p:nvSpPr>
        <p:spPr bwMode="auto">
          <a:xfrm>
            <a:off x="735172" y="3460751"/>
            <a:ext cx="1073943" cy="55054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endParaRPr lang="en-US"/>
          </a:p>
        </p:txBody>
      </p:sp>
      <p:pic>
        <p:nvPicPr>
          <p:cNvPr id="87086" name="Picture 3"/>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3399949" y="3662257"/>
            <a:ext cx="1005840" cy="4389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96" name="Rectangle 43"/>
          <p:cNvSpPr>
            <a:spLocks noChangeArrowheads="1"/>
          </p:cNvSpPr>
          <p:nvPr/>
        </p:nvSpPr>
        <p:spPr bwMode="auto">
          <a:xfrm rot="-5400000">
            <a:off x="3755469" y="4919425"/>
            <a:ext cx="167323" cy="20780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defRPr/>
            </a:pPr>
            <a:endParaRPr lang="en-US">
              <a:solidFill>
                <a:srgbClr val="000000"/>
              </a:solidFill>
              <a:ea typeface="+mn-ea"/>
            </a:endParaRPr>
          </a:p>
        </p:txBody>
      </p:sp>
      <p:sp>
        <p:nvSpPr>
          <p:cNvPr id="198" name="Rectangle 43"/>
          <p:cNvSpPr>
            <a:spLocks noChangeArrowheads="1"/>
          </p:cNvSpPr>
          <p:nvPr/>
        </p:nvSpPr>
        <p:spPr bwMode="auto">
          <a:xfrm rot="2460490">
            <a:off x="3382487" y="4527657"/>
            <a:ext cx="150178" cy="347239"/>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defRPr/>
            </a:pPr>
            <a:endParaRPr lang="en-US">
              <a:solidFill>
                <a:srgbClr val="000000"/>
              </a:solidFill>
              <a:ea typeface="+mn-ea"/>
            </a:endParaRPr>
          </a:p>
        </p:txBody>
      </p:sp>
      <p:sp>
        <p:nvSpPr>
          <p:cNvPr id="209968" name="Oval 407"/>
          <p:cNvSpPr>
            <a:spLocks noChangeArrowheads="1"/>
          </p:cNvSpPr>
          <p:nvPr/>
        </p:nvSpPr>
        <p:spPr bwMode="auto">
          <a:xfrm>
            <a:off x="2807970" y="4993641"/>
            <a:ext cx="935990" cy="284268"/>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lIns="101882" tIns="50941" rIns="101882" bIns="50941"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09969" name="Rectangle 410"/>
          <p:cNvSpPr>
            <a:spLocks noChangeArrowheads="1"/>
          </p:cNvSpPr>
          <p:nvPr/>
        </p:nvSpPr>
        <p:spPr bwMode="auto">
          <a:xfrm>
            <a:off x="2807970" y="4961256"/>
            <a:ext cx="939483" cy="178118"/>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101882" tIns="50941" rIns="101882" bIns="50941"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09970" name="Oval 411"/>
          <p:cNvSpPr>
            <a:spLocks noChangeArrowheads="1"/>
          </p:cNvSpPr>
          <p:nvPr/>
        </p:nvSpPr>
        <p:spPr bwMode="auto">
          <a:xfrm>
            <a:off x="2804478" y="4768745"/>
            <a:ext cx="935990" cy="332845"/>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lIns="101882" tIns="50941" rIns="101882" bIns="50941"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09971" name="Group 1189"/>
          <p:cNvGrpSpPr>
            <a:grpSpLocks/>
          </p:cNvGrpSpPr>
          <p:nvPr/>
        </p:nvGrpSpPr>
        <p:grpSpPr bwMode="auto">
          <a:xfrm>
            <a:off x="2993073" y="4855105"/>
            <a:ext cx="529114" cy="154728"/>
            <a:chOff x="2468" y="1332"/>
            <a:chExt cx="310" cy="60"/>
          </a:xfrm>
        </p:grpSpPr>
        <p:sp>
          <p:nvSpPr>
            <p:cNvPr id="210087"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88"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093" name="Line 1192"/>
          <p:cNvSpPr>
            <a:spLocks noChangeShapeType="1"/>
          </p:cNvSpPr>
          <p:nvPr/>
        </p:nvSpPr>
        <p:spPr bwMode="auto">
          <a:xfrm>
            <a:off x="2807970" y="4923474"/>
            <a:ext cx="0" cy="22669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Comic Sans MS" charset="0"/>
              <a:ea typeface="ＭＳ Ｐゴシック" charset="0"/>
            </a:endParaRPr>
          </a:p>
        </p:txBody>
      </p:sp>
      <p:sp>
        <p:nvSpPr>
          <p:cNvPr id="87094" name="Line 1193"/>
          <p:cNvSpPr>
            <a:spLocks noChangeShapeType="1"/>
          </p:cNvSpPr>
          <p:nvPr/>
        </p:nvSpPr>
        <p:spPr bwMode="auto">
          <a:xfrm>
            <a:off x="3740468" y="4934268"/>
            <a:ext cx="0" cy="22129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a:defRPr/>
            </a:pPr>
            <a:endParaRPr lang="en-US">
              <a:latin typeface="Comic Sans MS" charset="0"/>
              <a:ea typeface="ＭＳ Ｐゴシック" charset="0"/>
            </a:endParaRPr>
          </a:p>
        </p:txBody>
      </p:sp>
      <p:sp>
        <p:nvSpPr>
          <p:cNvPr id="207" name="Rectangle 43"/>
          <p:cNvSpPr>
            <a:spLocks noChangeArrowheads="1"/>
          </p:cNvSpPr>
          <p:nvPr/>
        </p:nvSpPr>
        <p:spPr bwMode="auto">
          <a:xfrm rot="-5400000">
            <a:off x="2569793" y="3577537"/>
            <a:ext cx="165523" cy="345758"/>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pPr>
              <a:defRPr/>
            </a:pPr>
            <a:endParaRPr lang="en-US">
              <a:solidFill>
                <a:srgbClr val="000000"/>
              </a:solidFill>
              <a:ea typeface="+mn-ea"/>
            </a:endParaRPr>
          </a:p>
        </p:txBody>
      </p:sp>
      <p:grpSp>
        <p:nvGrpSpPr>
          <p:cNvPr id="209975" name="Group 1185"/>
          <p:cNvGrpSpPr>
            <a:grpSpLocks/>
          </p:cNvGrpSpPr>
          <p:nvPr/>
        </p:nvGrpSpPr>
        <p:grpSpPr bwMode="auto">
          <a:xfrm>
            <a:off x="5872639" y="3914141"/>
            <a:ext cx="913288" cy="516361"/>
            <a:chOff x="4650" y="1129"/>
            <a:chExt cx="246" cy="95"/>
          </a:xfrm>
        </p:grpSpPr>
        <p:sp>
          <p:nvSpPr>
            <p:cNvPr id="210079" name="Oval 407"/>
            <p:cNvSpPr>
              <a:spLocks noChangeArrowheads="1"/>
            </p:cNvSpPr>
            <p:nvPr/>
          </p:nvSpPr>
          <p:spPr bwMode="auto">
            <a:xfrm>
              <a:off x="4651" y="1171"/>
              <a:ext cx="244" cy="53"/>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10080" name="Rectangle 410"/>
            <p:cNvSpPr>
              <a:spLocks noChangeArrowheads="1"/>
            </p:cNvSpPr>
            <p:nvPr/>
          </p:nvSpPr>
          <p:spPr bwMode="auto">
            <a:xfrm>
              <a:off x="4651" y="1165"/>
              <a:ext cx="245" cy="33"/>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10081" name="Oval 411"/>
            <p:cNvSpPr>
              <a:spLocks noChangeArrowheads="1"/>
            </p:cNvSpPr>
            <p:nvPr/>
          </p:nvSpPr>
          <p:spPr bwMode="auto">
            <a:xfrm>
              <a:off x="4650" y="1129"/>
              <a:ext cx="244" cy="62"/>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10082" name="Group 1189"/>
            <p:cNvGrpSpPr>
              <a:grpSpLocks/>
            </p:cNvGrpSpPr>
            <p:nvPr/>
          </p:nvGrpSpPr>
          <p:grpSpPr bwMode="auto">
            <a:xfrm>
              <a:off x="4699" y="1145"/>
              <a:ext cx="138" cy="29"/>
              <a:chOff x="2468" y="1332"/>
              <a:chExt cx="310" cy="60"/>
            </a:xfrm>
          </p:grpSpPr>
          <p:sp>
            <p:nvSpPr>
              <p:cNvPr id="210085"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86"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204" name="Line 1192"/>
            <p:cNvSpPr>
              <a:spLocks noChangeShapeType="1"/>
            </p:cNvSpPr>
            <p:nvPr/>
          </p:nvSpPr>
          <p:spPr bwMode="auto">
            <a:xfrm>
              <a:off x="4651" y="1158"/>
              <a:ext cx="0" cy="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sp>
          <p:nvSpPr>
            <p:cNvPr id="87205" name="Line 1193"/>
            <p:cNvSpPr>
              <a:spLocks noChangeShapeType="1"/>
            </p:cNvSpPr>
            <p:nvPr/>
          </p:nvSpPr>
          <p:spPr bwMode="auto">
            <a:xfrm>
              <a:off x="4894" y="1160"/>
              <a:ext cx="0" cy="4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grpSp>
      <p:grpSp>
        <p:nvGrpSpPr>
          <p:cNvPr id="209976" name="Group 1185"/>
          <p:cNvGrpSpPr>
            <a:grpSpLocks/>
          </p:cNvGrpSpPr>
          <p:nvPr/>
        </p:nvGrpSpPr>
        <p:grpSpPr bwMode="auto">
          <a:xfrm>
            <a:off x="7402355" y="3613680"/>
            <a:ext cx="888841" cy="482177"/>
            <a:chOff x="4650" y="1129"/>
            <a:chExt cx="246" cy="95"/>
          </a:xfrm>
        </p:grpSpPr>
        <p:sp>
          <p:nvSpPr>
            <p:cNvPr id="210071" name="Oval 407"/>
            <p:cNvSpPr>
              <a:spLocks noChangeArrowheads="1"/>
            </p:cNvSpPr>
            <p:nvPr/>
          </p:nvSpPr>
          <p:spPr bwMode="auto">
            <a:xfrm>
              <a:off x="4651" y="1171"/>
              <a:ext cx="244" cy="53"/>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10072" name="Rectangle 410"/>
            <p:cNvSpPr>
              <a:spLocks noChangeArrowheads="1"/>
            </p:cNvSpPr>
            <p:nvPr/>
          </p:nvSpPr>
          <p:spPr bwMode="auto">
            <a:xfrm>
              <a:off x="4651" y="1165"/>
              <a:ext cx="245" cy="33"/>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10073" name="Oval 411"/>
            <p:cNvSpPr>
              <a:spLocks noChangeArrowheads="1"/>
            </p:cNvSpPr>
            <p:nvPr/>
          </p:nvSpPr>
          <p:spPr bwMode="auto">
            <a:xfrm>
              <a:off x="4650" y="1129"/>
              <a:ext cx="244" cy="62"/>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10074" name="Group 1189"/>
            <p:cNvGrpSpPr>
              <a:grpSpLocks/>
            </p:cNvGrpSpPr>
            <p:nvPr/>
          </p:nvGrpSpPr>
          <p:grpSpPr bwMode="auto">
            <a:xfrm>
              <a:off x="4699" y="1145"/>
              <a:ext cx="138" cy="29"/>
              <a:chOff x="2468" y="1332"/>
              <a:chExt cx="310" cy="60"/>
            </a:xfrm>
          </p:grpSpPr>
          <p:sp>
            <p:nvSpPr>
              <p:cNvPr id="210077"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78"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196" name="Line 1192"/>
            <p:cNvSpPr>
              <a:spLocks noChangeShapeType="1"/>
            </p:cNvSpPr>
            <p:nvPr/>
          </p:nvSpPr>
          <p:spPr bwMode="auto">
            <a:xfrm>
              <a:off x="4651" y="1158"/>
              <a:ext cx="0" cy="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sp>
          <p:nvSpPr>
            <p:cNvPr id="87197" name="Line 1193"/>
            <p:cNvSpPr>
              <a:spLocks noChangeShapeType="1"/>
            </p:cNvSpPr>
            <p:nvPr/>
          </p:nvSpPr>
          <p:spPr bwMode="auto">
            <a:xfrm>
              <a:off x="4894" y="1160"/>
              <a:ext cx="0" cy="4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grpSp>
      <p:grpSp>
        <p:nvGrpSpPr>
          <p:cNvPr id="209977" name="Group 1185"/>
          <p:cNvGrpSpPr>
            <a:grpSpLocks/>
          </p:cNvGrpSpPr>
          <p:nvPr/>
        </p:nvGrpSpPr>
        <p:grpSpPr bwMode="auto">
          <a:xfrm>
            <a:off x="8078153" y="4675189"/>
            <a:ext cx="981393" cy="442595"/>
            <a:chOff x="4650" y="1129"/>
            <a:chExt cx="246" cy="95"/>
          </a:xfrm>
        </p:grpSpPr>
        <p:sp>
          <p:nvSpPr>
            <p:cNvPr id="210063" name="Oval 407"/>
            <p:cNvSpPr>
              <a:spLocks noChangeArrowheads="1"/>
            </p:cNvSpPr>
            <p:nvPr/>
          </p:nvSpPr>
          <p:spPr bwMode="auto">
            <a:xfrm>
              <a:off x="4651" y="1171"/>
              <a:ext cx="244" cy="53"/>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10064" name="Rectangle 410"/>
            <p:cNvSpPr>
              <a:spLocks noChangeArrowheads="1"/>
            </p:cNvSpPr>
            <p:nvPr/>
          </p:nvSpPr>
          <p:spPr bwMode="auto">
            <a:xfrm>
              <a:off x="4651" y="1165"/>
              <a:ext cx="245" cy="33"/>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10065" name="Oval 411"/>
            <p:cNvSpPr>
              <a:spLocks noChangeArrowheads="1"/>
            </p:cNvSpPr>
            <p:nvPr/>
          </p:nvSpPr>
          <p:spPr bwMode="auto">
            <a:xfrm>
              <a:off x="4650" y="1129"/>
              <a:ext cx="244" cy="62"/>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10066" name="Group 1189"/>
            <p:cNvGrpSpPr>
              <a:grpSpLocks/>
            </p:cNvGrpSpPr>
            <p:nvPr/>
          </p:nvGrpSpPr>
          <p:grpSpPr bwMode="auto">
            <a:xfrm>
              <a:off x="4699" y="1145"/>
              <a:ext cx="138" cy="29"/>
              <a:chOff x="2468" y="1332"/>
              <a:chExt cx="310" cy="60"/>
            </a:xfrm>
          </p:grpSpPr>
          <p:sp>
            <p:nvSpPr>
              <p:cNvPr id="210069"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70"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188" name="Line 1192"/>
            <p:cNvSpPr>
              <a:spLocks noChangeShapeType="1"/>
            </p:cNvSpPr>
            <p:nvPr/>
          </p:nvSpPr>
          <p:spPr bwMode="auto">
            <a:xfrm>
              <a:off x="4651" y="1158"/>
              <a:ext cx="0" cy="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sp>
          <p:nvSpPr>
            <p:cNvPr id="87189" name="Line 1193"/>
            <p:cNvSpPr>
              <a:spLocks noChangeShapeType="1"/>
            </p:cNvSpPr>
            <p:nvPr/>
          </p:nvSpPr>
          <p:spPr bwMode="auto">
            <a:xfrm>
              <a:off x="4894" y="1160"/>
              <a:ext cx="0" cy="4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grpSp>
      <p:grpSp>
        <p:nvGrpSpPr>
          <p:cNvPr id="209978" name="Group 1185"/>
          <p:cNvGrpSpPr>
            <a:grpSpLocks/>
          </p:cNvGrpSpPr>
          <p:nvPr/>
        </p:nvGrpSpPr>
        <p:grpSpPr bwMode="auto">
          <a:xfrm>
            <a:off x="6330157" y="5815860"/>
            <a:ext cx="888841" cy="482177"/>
            <a:chOff x="4650" y="1129"/>
            <a:chExt cx="246" cy="95"/>
          </a:xfrm>
        </p:grpSpPr>
        <p:sp>
          <p:nvSpPr>
            <p:cNvPr id="210055" name="Oval 407"/>
            <p:cNvSpPr>
              <a:spLocks noChangeArrowheads="1"/>
            </p:cNvSpPr>
            <p:nvPr/>
          </p:nvSpPr>
          <p:spPr bwMode="auto">
            <a:xfrm>
              <a:off x="4651" y="1171"/>
              <a:ext cx="244" cy="53"/>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10056" name="Rectangle 410"/>
            <p:cNvSpPr>
              <a:spLocks noChangeArrowheads="1"/>
            </p:cNvSpPr>
            <p:nvPr/>
          </p:nvSpPr>
          <p:spPr bwMode="auto">
            <a:xfrm>
              <a:off x="4651" y="1165"/>
              <a:ext cx="245" cy="33"/>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10057" name="Oval 411"/>
            <p:cNvSpPr>
              <a:spLocks noChangeArrowheads="1"/>
            </p:cNvSpPr>
            <p:nvPr/>
          </p:nvSpPr>
          <p:spPr bwMode="auto">
            <a:xfrm>
              <a:off x="4650" y="1129"/>
              <a:ext cx="244" cy="62"/>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10058" name="Group 1189"/>
            <p:cNvGrpSpPr>
              <a:grpSpLocks/>
            </p:cNvGrpSpPr>
            <p:nvPr/>
          </p:nvGrpSpPr>
          <p:grpSpPr bwMode="auto">
            <a:xfrm>
              <a:off x="4699" y="1145"/>
              <a:ext cx="138" cy="29"/>
              <a:chOff x="2468" y="1332"/>
              <a:chExt cx="310" cy="60"/>
            </a:xfrm>
          </p:grpSpPr>
          <p:sp>
            <p:nvSpPr>
              <p:cNvPr id="210061"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62"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180" name="Line 1192"/>
            <p:cNvSpPr>
              <a:spLocks noChangeShapeType="1"/>
            </p:cNvSpPr>
            <p:nvPr/>
          </p:nvSpPr>
          <p:spPr bwMode="auto">
            <a:xfrm>
              <a:off x="4651" y="1158"/>
              <a:ext cx="0" cy="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sp>
          <p:nvSpPr>
            <p:cNvPr id="87181" name="Line 1193"/>
            <p:cNvSpPr>
              <a:spLocks noChangeShapeType="1"/>
            </p:cNvSpPr>
            <p:nvPr/>
          </p:nvSpPr>
          <p:spPr bwMode="auto">
            <a:xfrm>
              <a:off x="4894" y="1160"/>
              <a:ext cx="0" cy="4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grpSp>
      <p:grpSp>
        <p:nvGrpSpPr>
          <p:cNvPr id="209979" name="Group 1185"/>
          <p:cNvGrpSpPr>
            <a:grpSpLocks/>
          </p:cNvGrpSpPr>
          <p:nvPr/>
        </p:nvGrpSpPr>
        <p:grpSpPr bwMode="auto">
          <a:xfrm>
            <a:off x="4414520" y="6229668"/>
            <a:ext cx="888842" cy="482177"/>
            <a:chOff x="4650" y="1129"/>
            <a:chExt cx="246" cy="95"/>
          </a:xfrm>
        </p:grpSpPr>
        <p:sp>
          <p:nvSpPr>
            <p:cNvPr id="210047" name="Oval 407"/>
            <p:cNvSpPr>
              <a:spLocks noChangeArrowheads="1"/>
            </p:cNvSpPr>
            <p:nvPr/>
          </p:nvSpPr>
          <p:spPr bwMode="auto">
            <a:xfrm>
              <a:off x="4651" y="1171"/>
              <a:ext cx="244" cy="53"/>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sp>
          <p:nvSpPr>
            <p:cNvPr id="210048" name="Rectangle 410"/>
            <p:cNvSpPr>
              <a:spLocks noChangeArrowheads="1"/>
            </p:cNvSpPr>
            <p:nvPr/>
          </p:nvSpPr>
          <p:spPr bwMode="auto">
            <a:xfrm>
              <a:off x="4651" y="1165"/>
              <a:ext cx="245" cy="33"/>
            </a:xfrm>
            <a:prstGeom prst="rect">
              <a:avLst/>
            </a:prstGeom>
            <a:gradFill rotWithShape="1">
              <a:gsLst>
                <a:gs pos="0">
                  <a:schemeClr val="hlink"/>
                </a:gs>
                <a:gs pos="100000">
                  <a:srgbClr val="FFFFFF"/>
                </a:gs>
              </a:gsLst>
              <a:lin ang="0" scaled="1"/>
            </a:gra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cs typeface="Arial" pitchFamily="34" charset="0"/>
              </a:endParaRPr>
            </a:p>
          </p:txBody>
        </p:sp>
        <p:sp>
          <p:nvSpPr>
            <p:cNvPr id="210049" name="Oval 411"/>
            <p:cNvSpPr>
              <a:spLocks noChangeArrowheads="1"/>
            </p:cNvSpPr>
            <p:nvPr/>
          </p:nvSpPr>
          <p:spPr bwMode="auto">
            <a:xfrm>
              <a:off x="4650" y="1129"/>
              <a:ext cx="244" cy="62"/>
            </a:xfrm>
            <a:prstGeom prst="ellipse">
              <a:avLst/>
            </a:prstGeom>
            <a:gradFill rotWithShape="1">
              <a:gsLst>
                <a:gs pos="0">
                  <a:schemeClr val="hlink"/>
                </a:gs>
                <a:gs pos="100000">
                  <a:srgbClr val="FFFFFF"/>
                </a:gs>
              </a:gsLst>
              <a:lin ang="0" scaled="1"/>
            </a:gradFill>
            <a:ln w="9525">
              <a:solidFill>
                <a:schemeClr val="tx1"/>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endParaRPr lang="en-US" altLang="en-US" i="0">
                <a:solidFill>
                  <a:srgbClr val="000000"/>
                </a:solidFill>
                <a:latin typeface="Times New Roman" pitchFamily="18" charset="0"/>
                <a:cs typeface="Arial" pitchFamily="34" charset="0"/>
              </a:endParaRPr>
            </a:p>
          </p:txBody>
        </p:sp>
        <p:grpSp>
          <p:nvGrpSpPr>
            <p:cNvPr id="210050" name="Group 1189"/>
            <p:cNvGrpSpPr>
              <a:grpSpLocks/>
            </p:cNvGrpSpPr>
            <p:nvPr/>
          </p:nvGrpSpPr>
          <p:grpSpPr bwMode="auto">
            <a:xfrm>
              <a:off x="4699" y="1145"/>
              <a:ext cx="138" cy="29"/>
              <a:chOff x="2468" y="1332"/>
              <a:chExt cx="310" cy="60"/>
            </a:xfrm>
          </p:grpSpPr>
          <p:sp>
            <p:nvSpPr>
              <p:cNvPr id="210053" name="Freeform 1190"/>
              <p:cNvSpPr>
                <a:spLocks/>
              </p:cNvSpPr>
              <p:nvPr/>
            </p:nvSpPr>
            <p:spPr bwMode="auto">
              <a:xfrm>
                <a:off x="2468" y="1332"/>
                <a:ext cx="310" cy="60"/>
              </a:xfrm>
              <a:custGeom>
                <a:avLst/>
                <a:gdLst>
                  <a:gd name="T0" fmla="*/ 0 w 310"/>
                  <a:gd name="T1" fmla="*/ 60 h 60"/>
                  <a:gd name="T2" fmla="*/ 96 w 310"/>
                  <a:gd name="T3" fmla="*/ 60 h 60"/>
                  <a:gd name="T4" fmla="*/ 192 w 310"/>
                  <a:gd name="T5" fmla="*/ 0 h 60"/>
                  <a:gd name="T6" fmla="*/ 310 w 310"/>
                  <a:gd name="T7" fmla="*/ 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10" h="60">
                    <a:moveTo>
                      <a:pt x="0" y="60"/>
                    </a:moveTo>
                    <a:lnTo>
                      <a:pt x="96" y="60"/>
                    </a:lnTo>
                    <a:lnTo>
                      <a:pt x="192" y="0"/>
                    </a:lnTo>
                    <a:lnTo>
                      <a:pt x="310" y="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54" name="Freeform 1191"/>
              <p:cNvSpPr>
                <a:spLocks/>
              </p:cNvSpPr>
              <p:nvPr/>
            </p:nvSpPr>
            <p:spPr bwMode="auto">
              <a:xfrm>
                <a:off x="2482" y="1332"/>
                <a:ext cx="282" cy="60"/>
              </a:xfrm>
              <a:custGeom>
                <a:avLst/>
                <a:gdLst>
                  <a:gd name="T0" fmla="*/ 0 w 282"/>
                  <a:gd name="T1" fmla="*/ 0 h 60"/>
                  <a:gd name="T2" fmla="*/ 96 w 282"/>
                  <a:gd name="T3" fmla="*/ 0 h 60"/>
                  <a:gd name="T4" fmla="*/ 192 w 282"/>
                  <a:gd name="T5" fmla="*/ 60 h 60"/>
                  <a:gd name="T6" fmla="*/ 282 w 282"/>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2" h="60">
                    <a:moveTo>
                      <a:pt x="0" y="0"/>
                    </a:moveTo>
                    <a:lnTo>
                      <a:pt x="96" y="0"/>
                    </a:lnTo>
                    <a:lnTo>
                      <a:pt x="192" y="60"/>
                    </a:lnTo>
                    <a:lnTo>
                      <a:pt x="282" y="60"/>
                    </a:lnTo>
                  </a:path>
                </a:pathLst>
              </a:custGeom>
              <a:noFill/>
              <a:ln w="12700" cmpd="sng">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7172" name="Line 1192"/>
            <p:cNvSpPr>
              <a:spLocks noChangeShapeType="1"/>
            </p:cNvSpPr>
            <p:nvPr/>
          </p:nvSpPr>
          <p:spPr bwMode="auto">
            <a:xfrm>
              <a:off x="4651" y="1158"/>
              <a:ext cx="0" cy="4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sp>
          <p:nvSpPr>
            <p:cNvPr id="87173" name="Line 1193"/>
            <p:cNvSpPr>
              <a:spLocks noChangeShapeType="1"/>
            </p:cNvSpPr>
            <p:nvPr/>
          </p:nvSpPr>
          <p:spPr bwMode="auto">
            <a:xfrm>
              <a:off x="4894" y="1160"/>
              <a:ext cx="0" cy="41"/>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ea typeface="ＭＳ Ｐゴシック" charset="0"/>
              </a:endParaRPr>
            </a:p>
          </p:txBody>
        </p:sp>
      </p:grpSp>
      <p:grpSp>
        <p:nvGrpSpPr>
          <p:cNvPr id="209980" name="Group 248"/>
          <p:cNvGrpSpPr>
            <a:grpSpLocks/>
          </p:cNvGrpSpPr>
          <p:nvPr/>
        </p:nvGrpSpPr>
        <p:grpSpPr bwMode="auto">
          <a:xfrm>
            <a:off x="7940200" y="2658322"/>
            <a:ext cx="394653" cy="707073"/>
            <a:chOff x="4140" y="429"/>
            <a:chExt cx="1425" cy="2396"/>
          </a:xfrm>
        </p:grpSpPr>
        <p:sp>
          <p:nvSpPr>
            <p:cNvPr id="210015"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37" name="Rectangle 149"/>
            <p:cNvSpPr>
              <a:spLocks noChangeArrowheads="1"/>
            </p:cNvSpPr>
            <p:nvPr/>
          </p:nvSpPr>
          <p:spPr bwMode="auto">
            <a:xfrm>
              <a:off x="4203" y="429"/>
              <a:ext cx="1053" cy="2286"/>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0017"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18"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40" name="Rectangle 152"/>
            <p:cNvSpPr>
              <a:spLocks noChangeArrowheads="1"/>
            </p:cNvSpPr>
            <p:nvPr/>
          </p:nvSpPr>
          <p:spPr bwMode="auto">
            <a:xfrm>
              <a:off x="4209" y="691"/>
              <a:ext cx="599"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0020" name="Group 153"/>
            <p:cNvGrpSpPr>
              <a:grpSpLocks/>
            </p:cNvGrpSpPr>
            <p:nvPr/>
          </p:nvGrpSpPr>
          <p:grpSpPr bwMode="auto">
            <a:xfrm>
              <a:off x="4749" y="668"/>
              <a:ext cx="581" cy="145"/>
              <a:chOff x="614" y="2568"/>
              <a:chExt cx="725" cy="139"/>
            </a:xfrm>
          </p:grpSpPr>
          <p:sp>
            <p:nvSpPr>
              <p:cNvPr id="87166" name="AutoShape 154"/>
              <p:cNvSpPr>
                <a:spLocks noChangeArrowheads="1"/>
              </p:cNvSpPr>
              <p:nvPr/>
            </p:nvSpPr>
            <p:spPr bwMode="auto">
              <a:xfrm>
                <a:off x="617" y="2567"/>
                <a:ext cx="724" cy="140"/>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67" name="AutoShape 155"/>
              <p:cNvSpPr>
                <a:spLocks noChangeArrowheads="1"/>
              </p:cNvSpPr>
              <p:nvPr/>
            </p:nvSpPr>
            <p:spPr bwMode="auto">
              <a:xfrm>
                <a:off x="633" y="2584"/>
                <a:ext cx="692"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42" name="Rectangle 156"/>
            <p:cNvSpPr>
              <a:spLocks noChangeArrowheads="1"/>
            </p:cNvSpPr>
            <p:nvPr/>
          </p:nvSpPr>
          <p:spPr bwMode="auto">
            <a:xfrm>
              <a:off x="4222" y="1020"/>
              <a:ext cx="599" cy="4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0022" name="Group 157"/>
            <p:cNvGrpSpPr>
              <a:grpSpLocks/>
            </p:cNvGrpSpPr>
            <p:nvPr/>
          </p:nvGrpSpPr>
          <p:grpSpPr bwMode="auto">
            <a:xfrm>
              <a:off x="4747" y="994"/>
              <a:ext cx="581" cy="134"/>
              <a:chOff x="614" y="2568"/>
              <a:chExt cx="725" cy="139"/>
            </a:xfrm>
          </p:grpSpPr>
          <p:sp>
            <p:nvSpPr>
              <p:cNvPr id="87164" name="AutoShape 158"/>
              <p:cNvSpPr>
                <a:spLocks noChangeArrowheads="1"/>
              </p:cNvSpPr>
              <p:nvPr/>
            </p:nvSpPr>
            <p:spPr bwMode="auto">
              <a:xfrm>
                <a:off x="612" y="2570"/>
                <a:ext cx="724"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65" name="AutoShape 159"/>
              <p:cNvSpPr>
                <a:spLocks noChangeArrowheads="1"/>
              </p:cNvSpPr>
              <p:nvPr/>
            </p:nvSpPr>
            <p:spPr bwMode="auto">
              <a:xfrm>
                <a:off x="628" y="2589"/>
                <a:ext cx="692" cy="10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44" name="Rectangle 160"/>
            <p:cNvSpPr>
              <a:spLocks noChangeArrowheads="1"/>
            </p:cNvSpPr>
            <p:nvPr/>
          </p:nvSpPr>
          <p:spPr bwMode="auto">
            <a:xfrm>
              <a:off x="4216" y="1356"/>
              <a:ext cx="599"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45" name="Rectangle 161"/>
            <p:cNvSpPr>
              <a:spLocks noChangeArrowheads="1"/>
            </p:cNvSpPr>
            <p:nvPr/>
          </p:nvSpPr>
          <p:spPr bwMode="auto">
            <a:xfrm>
              <a:off x="4228" y="1654"/>
              <a:ext cx="593"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0025" name="Group 162"/>
            <p:cNvGrpSpPr>
              <a:grpSpLocks/>
            </p:cNvGrpSpPr>
            <p:nvPr/>
          </p:nvGrpSpPr>
          <p:grpSpPr bwMode="auto">
            <a:xfrm>
              <a:off x="4735" y="1627"/>
              <a:ext cx="582" cy="151"/>
              <a:chOff x="614" y="2568"/>
              <a:chExt cx="725" cy="139"/>
            </a:xfrm>
          </p:grpSpPr>
          <p:sp>
            <p:nvSpPr>
              <p:cNvPr id="87162" name="AutoShape 163"/>
              <p:cNvSpPr>
                <a:spLocks noChangeArrowheads="1"/>
              </p:cNvSpPr>
              <p:nvPr/>
            </p:nvSpPr>
            <p:spPr bwMode="auto">
              <a:xfrm>
                <a:off x="611" y="2576"/>
                <a:ext cx="730" cy="12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63" name="AutoShape 164"/>
              <p:cNvSpPr>
                <a:spLocks noChangeArrowheads="1"/>
              </p:cNvSpPr>
              <p:nvPr/>
            </p:nvSpPr>
            <p:spPr bwMode="auto">
              <a:xfrm>
                <a:off x="627" y="2588"/>
                <a:ext cx="699" cy="10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0026"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0027" name="Group 166"/>
            <p:cNvGrpSpPr>
              <a:grpSpLocks/>
            </p:cNvGrpSpPr>
            <p:nvPr/>
          </p:nvGrpSpPr>
          <p:grpSpPr bwMode="auto">
            <a:xfrm>
              <a:off x="4739" y="1327"/>
              <a:ext cx="582" cy="139"/>
              <a:chOff x="614" y="2568"/>
              <a:chExt cx="725" cy="139"/>
            </a:xfrm>
          </p:grpSpPr>
          <p:sp>
            <p:nvSpPr>
              <p:cNvPr id="87160" name="AutoShape 167"/>
              <p:cNvSpPr>
                <a:spLocks noChangeArrowheads="1"/>
              </p:cNvSpPr>
              <p:nvPr/>
            </p:nvSpPr>
            <p:spPr bwMode="auto">
              <a:xfrm>
                <a:off x="614" y="2566"/>
                <a:ext cx="723" cy="140"/>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61" name="AutoShape 168"/>
              <p:cNvSpPr>
                <a:spLocks noChangeArrowheads="1"/>
              </p:cNvSpPr>
              <p:nvPr/>
            </p:nvSpPr>
            <p:spPr bwMode="auto">
              <a:xfrm>
                <a:off x="630" y="2585"/>
                <a:ext cx="691" cy="10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49" name="Rectangle 169"/>
            <p:cNvSpPr>
              <a:spLocks noChangeArrowheads="1"/>
            </p:cNvSpPr>
            <p:nvPr/>
          </p:nvSpPr>
          <p:spPr bwMode="auto">
            <a:xfrm>
              <a:off x="5250" y="429"/>
              <a:ext cx="69" cy="2286"/>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0029"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30"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52" name="Oval 172"/>
            <p:cNvSpPr>
              <a:spLocks noChangeArrowheads="1"/>
            </p:cNvSpPr>
            <p:nvPr/>
          </p:nvSpPr>
          <p:spPr bwMode="auto">
            <a:xfrm>
              <a:off x="5515" y="2612"/>
              <a:ext cx="50"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0032"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54" name="AutoShape 174"/>
            <p:cNvSpPr>
              <a:spLocks noChangeArrowheads="1"/>
            </p:cNvSpPr>
            <p:nvPr/>
          </p:nvSpPr>
          <p:spPr bwMode="auto">
            <a:xfrm>
              <a:off x="4140" y="2679"/>
              <a:ext cx="1198" cy="146"/>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55" name="AutoShape 175"/>
            <p:cNvSpPr>
              <a:spLocks noChangeArrowheads="1"/>
            </p:cNvSpPr>
            <p:nvPr/>
          </p:nvSpPr>
          <p:spPr bwMode="auto">
            <a:xfrm>
              <a:off x="4203" y="2709"/>
              <a:ext cx="1072"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56" name="Oval 176"/>
            <p:cNvSpPr>
              <a:spLocks noChangeArrowheads="1"/>
            </p:cNvSpPr>
            <p:nvPr/>
          </p:nvSpPr>
          <p:spPr bwMode="auto">
            <a:xfrm>
              <a:off x="4310" y="2386"/>
              <a:ext cx="158" cy="140"/>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57" name="Oval 177"/>
            <p:cNvSpPr>
              <a:spLocks noChangeArrowheads="1"/>
            </p:cNvSpPr>
            <p:nvPr/>
          </p:nvSpPr>
          <p:spPr bwMode="auto">
            <a:xfrm>
              <a:off x="4487" y="2386"/>
              <a:ext cx="158" cy="140"/>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87158" name="Oval 178"/>
            <p:cNvSpPr>
              <a:spLocks noChangeArrowheads="1"/>
            </p:cNvSpPr>
            <p:nvPr/>
          </p:nvSpPr>
          <p:spPr bwMode="auto">
            <a:xfrm>
              <a:off x="4663" y="2380"/>
              <a:ext cx="158" cy="140"/>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59" name="Rectangle 179"/>
            <p:cNvSpPr>
              <a:spLocks noChangeArrowheads="1"/>
            </p:cNvSpPr>
            <p:nvPr/>
          </p:nvSpPr>
          <p:spPr bwMode="auto">
            <a:xfrm>
              <a:off x="5061" y="1837"/>
              <a:ext cx="88" cy="756"/>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09981" name="Group 248"/>
          <p:cNvGrpSpPr>
            <a:grpSpLocks/>
          </p:cNvGrpSpPr>
          <p:nvPr/>
        </p:nvGrpSpPr>
        <p:grpSpPr bwMode="auto">
          <a:xfrm>
            <a:off x="3164205" y="5940002"/>
            <a:ext cx="394653" cy="707073"/>
            <a:chOff x="4140" y="429"/>
            <a:chExt cx="1425" cy="2396"/>
          </a:xfrm>
        </p:grpSpPr>
        <p:sp>
          <p:nvSpPr>
            <p:cNvPr id="209983"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05" name="Rectangle 149"/>
            <p:cNvSpPr>
              <a:spLocks noChangeArrowheads="1"/>
            </p:cNvSpPr>
            <p:nvPr/>
          </p:nvSpPr>
          <p:spPr bwMode="auto">
            <a:xfrm>
              <a:off x="4203" y="429"/>
              <a:ext cx="1053" cy="2286"/>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09985"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86"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08" name="Rectangle 152"/>
            <p:cNvSpPr>
              <a:spLocks noChangeArrowheads="1"/>
            </p:cNvSpPr>
            <p:nvPr/>
          </p:nvSpPr>
          <p:spPr bwMode="auto">
            <a:xfrm>
              <a:off x="4209" y="691"/>
              <a:ext cx="599"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09988" name="Group 153"/>
            <p:cNvGrpSpPr>
              <a:grpSpLocks/>
            </p:cNvGrpSpPr>
            <p:nvPr/>
          </p:nvGrpSpPr>
          <p:grpSpPr bwMode="auto">
            <a:xfrm>
              <a:off x="4749" y="668"/>
              <a:ext cx="581" cy="145"/>
              <a:chOff x="614" y="2568"/>
              <a:chExt cx="725" cy="139"/>
            </a:xfrm>
          </p:grpSpPr>
          <p:sp>
            <p:nvSpPr>
              <p:cNvPr id="87134" name="AutoShape 154"/>
              <p:cNvSpPr>
                <a:spLocks noChangeArrowheads="1"/>
              </p:cNvSpPr>
              <p:nvPr/>
            </p:nvSpPr>
            <p:spPr bwMode="auto">
              <a:xfrm>
                <a:off x="617" y="2567"/>
                <a:ext cx="724" cy="140"/>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35" name="AutoShape 155"/>
              <p:cNvSpPr>
                <a:spLocks noChangeArrowheads="1"/>
              </p:cNvSpPr>
              <p:nvPr/>
            </p:nvSpPr>
            <p:spPr bwMode="auto">
              <a:xfrm>
                <a:off x="633" y="2584"/>
                <a:ext cx="692"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10" name="Rectangle 156"/>
            <p:cNvSpPr>
              <a:spLocks noChangeArrowheads="1"/>
            </p:cNvSpPr>
            <p:nvPr/>
          </p:nvSpPr>
          <p:spPr bwMode="auto">
            <a:xfrm>
              <a:off x="4222" y="1020"/>
              <a:ext cx="599" cy="43"/>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09990" name="Group 157"/>
            <p:cNvGrpSpPr>
              <a:grpSpLocks/>
            </p:cNvGrpSpPr>
            <p:nvPr/>
          </p:nvGrpSpPr>
          <p:grpSpPr bwMode="auto">
            <a:xfrm>
              <a:off x="4747" y="994"/>
              <a:ext cx="581" cy="134"/>
              <a:chOff x="614" y="2568"/>
              <a:chExt cx="725" cy="139"/>
            </a:xfrm>
          </p:grpSpPr>
          <p:sp>
            <p:nvSpPr>
              <p:cNvPr id="87132" name="AutoShape 158"/>
              <p:cNvSpPr>
                <a:spLocks noChangeArrowheads="1"/>
              </p:cNvSpPr>
              <p:nvPr/>
            </p:nvSpPr>
            <p:spPr bwMode="auto">
              <a:xfrm>
                <a:off x="612" y="2570"/>
                <a:ext cx="724"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33" name="AutoShape 159"/>
              <p:cNvSpPr>
                <a:spLocks noChangeArrowheads="1"/>
              </p:cNvSpPr>
              <p:nvPr/>
            </p:nvSpPr>
            <p:spPr bwMode="auto">
              <a:xfrm>
                <a:off x="628" y="2589"/>
                <a:ext cx="692" cy="10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12" name="Rectangle 160"/>
            <p:cNvSpPr>
              <a:spLocks noChangeArrowheads="1"/>
            </p:cNvSpPr>
            <p:nvPr/>
          </p:nvSpPr>
          <p:spPr bwMode="auto">
            <a:xfrm>
              <a:off x="4216" y="1356"/>
              <a:ext cx="599"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13" name="Rectangle 161"/>
            <p:cNvSpPr>
              <a:spLocks noChangeArrowheads="1"/>
            </p:cNvSpPr>
            <p:nvPr/>
          </p:nvSpPr>
          <p:spPr bwMode="auto">
            <a:xfrm>
              <a:off x="4228" y="1654"/>
              <a:ext cx="593" cy="49"/>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09993" name="Group 162"/>
            <p:cNvGrpSpPr>
              <a:grpSpLocks/>
            </p:cNvGrpSpPr>
            <p:nvPr/>
          </p:nvGrpSpPr>
          <p:grpSpPr bwMode="auto">
            <a:xfrm>
              <a:off x="4735" y="1627"/>
              <a:ext cx="582" cy="151"/>
              <a:chOff x="614" y="2568"/>
              <a:chExt cx="725" cy="139"/>
            </a:xfrm>
          </p:grpSpPr>
          <p:sp>
            <p:nvSpPr>
              <p:cNvPr id="87130" name="AutoShape 163"/>
              <p:cNvSpPr>
                <a:spLocks noChangeArrowheads="1"/>
              </p:cNvSpPr>
              <p:nvPr/>
            </p:nvSpPr>
            <p:spPr bwMode="auto">
              <a:xfrm>
                <a:off x="611" y="2576"/>
                <a:ext cx="730" cy="12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31" name="AutoShape 164"/>
              <p:cNvSpPr>
                <a:spLocks noChangeArrowheads="1"/>
              </p:cNvSpPr>
              <p:nvPr/>
            </p:nvSpPr>
            <p:spPr bwMode="auto">
              <a:xfrm>
                <a:off x="627" y="2588"/>
                <a:ext cx="699" cy="10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09994"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9995" name="Group 166"/>
            <p:cNvGrpSpPr>
              <a:grpSpLocks/>
            </p:cNvGrpSpPr>
            <p:nvPr/>
          </p:nvGrpSpPr>
          <p:grpSpPr bwMode="auto">
            <a:xfrm>
              <a:off x="4739" y="1327"/>
              <a:ext cx="582" cy="139"/>
              <a:chOff x="614" y="2568"/>
              <a:chExt cx="725" cy="139"/>
            </a:xfrm>
          </p:grpSpPr>
          <p:sp>
            <p:nvSpPr>
              <p:cNvPr id="87128" name="AutoShape 167"/>
              <p:cNvSpPr>
                <a:spLocks noChangeArrowheads="1"/>
              </p:cNvSpPr>
              <p:nvPr/>
            </p:nvSpPr>
            <p:spPr bwMode="auto">
              <a:xfrm>
                <a:off x="614" y="2566"/>
                <a:ext cx="723" cy="140"/>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29" name="AutoShape 168"/>
              <p:cNvSpPr>
                <a:spLocks noChangeArrowheads="1"/>
              </p:cNvSpPr>
              <p:nvPr/>
            </p:nvSpPr>
            <p:spPr bwMode="auto">
              <a:xfrm>
                <a:off x="630" y="2585"/>
                <a:ext cx="691" cy="10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7117" name="Rectangle 169"/>
            <p:cNvSpPr>
              <a:spLocks noChangeArrowheads="1"/>
            </p:cNvSpPr>
            <p:nvPr/>
          </p:nvSpPr>
          <p:spPr bwMode="auto">
            <a:xfrm>
              <a:off x="5250" y="429"/>
              <a:ext cx="69" cy="2286"/>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09997"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98"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20" name="Oval 172"/>
            <p:cNvSpPr>
              <a:spLocks noChangeArrowheads="1"/>
            </p:cNvSpPr>
            <p:nvPr/>
          </p:nvSpPr>
          <p:spPr bwMode="auto">
            <a:xfrm>
              <a:off x="5515" y="2612"/>
              <a:ext cx="50"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0000"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7122" name="AutoShape 174"/>
            <p:cNvSpPr>
              <a:spLocks noChangeArrowheads="1"/>
            </p:cNvSpPr>
            <p:nvPr/>
          </p:nvSpPr>
          <p:spPr bwMode="auto">
            <a:xfrm>
              <a:off x="4140" y="2679"/>
              <a:ext cx="1198" cy="146"/>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23" name="AutoShape 175"/>
            <p:cNvSpPr>
              <a:spLocks noChangeArrowheads="1"/>
            </p:cNvSpPr>
            <p:nvPr/>
          </p:nvSpPr>
          <p:spPr bwMode="auto">
            <a:xfrm>
              <a:off x="4203" y="2709"/>
              <a:ext cx="1072"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24" name="Oval 176"/>
            <p:cNvSpPr>
              <a:spLocks noChangeArrowheads="1"/>
            </p:cNvSpPr>
            <p:nvPr/>
          </p:nvSpPr>
          <p:spPr bwMode="auto">
            <a:xfrm>
              <a:off x="4310" y="2386"/>
              <a:ext cx="158" cy="140"/>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25" name="Oval 177"/>
            <p:cNvSpPr>
              <a:spLocks noChangeArrowheads="1"/>
            </p:cNvSpPr>
            <p:nvPr/>
          </p:nvSpPr>
          <p:spPr bwMode="auto">
            <a:xfrm>
              <a:off x="4487" y="2386"/>
              <a:ext cx="158" cy="140"/>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87126" name="Oval 178"/>
            <p:cNvSpPr>
              <a:spLocks noChangeArrowheads="1"/>
            </p:cNvSpPr>
            <p:nvPr/>
          </p:nvSpPr>
          <p:spPr bwMode="auto">
            <a:xfrm>
              <a:off x="4663" y="2380"/>
              <a:ext cx="158" cy="140"/>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7127" name="Rectangle 179"/>
            <p:cNvSpPr>
              <a:spLocks noChangeArrowheads="1"/>
            </p:cNvSpPr>
            <p:nvPr/>
          </p:nvSpPr>
          <p:spPr bwMode="auto">
            <a:xfrm>
              <a:off x="5061" y="1837"/>
              <a:ext cx="88" cy="756"/>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 name="Slide Number Placeholder 1"/>
          <p:cNvSpPr>
            <a:spLocks noGrp="1"/>
          </p:cNvSpPr>
          <p:nvPr>
            <p:ph type="sldNum" sz="quarter" idx="4"/>
          </p:nvPr>
        </p:nvSpPr>
        <p:spPr/>
        <p:txBody>
          <a:bodyPr/>
          <a:lstStyle/>
          <a:p>
            <a:fld id="{72BF56E0-109F-4E56-92A3-DF3942938DBC}" type="slidenum">
              <a:rPr lang="en-US" smtClean="0"/>
              <a:pPr/>
              <a:t>18</a:t>
            </a:fld>
            <a:endParaRPr lang="en-US" dirty="0"/>
          </a:p>
        </p:txBody>
      </p:sp>
      <p:sp>
        <p:nvSpPr>
          <p:cNvPr id="290" name="TextBox 289"/>
          <p:cNvSpPr txBox="1"/>
          <p:nvPr/>
        </p:nvSpPr>
        <p:spPr>
          <a:xfrm>
            <a:off x="4669536" y="4181856"/>
            <a:ext cx="707136" cy="365760"/>
          </a:xfrm>
          <a:prstGeom prst="rect">
            <a:avLst/>
          </a:prstGeom>
          <a:noFill/>
        </p:spPr>
        <p:txBody>
          <a:bodyPr wrap="square" rtlCol="0">
            <a:spAutoFit/>
          </a:bodyPr>
          <a:lstStyle/>
          <a:p>
            <a:pPr algn="l"/>
            <a:r>
              <a:rPr lang="en-US" dirty="0" smtClean="0">
                <a:latin typeface="+mn-lt"/>
              </a:rPr>
              <a:t>BGP</a:t>
            </a:r>
            <a:endParaRPr lang="en-US" dirty="0">
              <a:latin typeface="+mn-lt"/>
            </a:endParaRPr>
          </a:p>
        </p:txBody>
      </p:sp>
      <p:sp>
        <p:nvSpPr>
          <p:cNvPr id="291" name="TextBox 290"/>
          <p:cNvSpPr txBox="1"/>
          <p:nvPr/>
        </p:nvSpPr>
        <p:spPr>
          <a:xfrm>
            <a:off x="5724144" y="5004816"/>
            <a:ext cx="707136" cy="365760"/>
          </a:xfrm>
          <a:prstGeom prst="rect">
            <a:avLst/>
          </a:prstGeom>
          <a:noFill/>
        </p:spPr>
        <p:txBody>
          <a:bodyPr wrap="square" rtlCol="0">
            <a:spAutoFit/>
          </a:bodyPr>
          <a:lstStyle/>
          <a:p>
            <a:pPr algn="l"/>
            <a:r>
              <a:rPr lang="en-US" dirty="0" smtClean="0">
                <a:latin typeface="+mn-lt"/>
              </a:rPr>
              <a:t>BGP</a:t>
            </a:r>
            <a:endParaRPr lang="en-US" dirty="0">
              <a:latin typeface="+mn-lt"/>
            </a:endParaRPr>
          </a:p>
        </p:txBody>
      </p:sp>
      <p:sp>
        <p:nvSpPr>
          <p:cNvPr id="292" name="TextBox 291"/>
          <p:cNvSpPr txBox="1"/>
          <p:nvPr/>
        </p:nvSpPr>
        <p:spPr>
          <a:xfrm>
            <a:off x="5437632" y="5779008"/>
            <a:ext cx="707136" cy="646331"/>
          </a:xfrm>
          <a:prstGeom prst="rect">
            <a:avLst/>
          </a:prstGeom>
          <a:noFill/>
        </p:spPr>
        <p:txBody>
          <a:bodyPr wrap="square" rtlCol="0">
            <a:spAutoFit/>
          </a:bodyPr>
          <a:lstStyle/>
          <a:p>
            <a:pPr algn="l"/>
            <a:r>
              <a:rPr lang="en-US" dirty="0" smtClean="0">
                <a:latin typeface="+mn-lt"/>
              </a:rPr>
              <a:t>IGP/BGP</a:t>
            </a:r>
            <a:endParaRPr lang="en-US" dirty="0">
              <a:latin typeface="+mn-lt"/>
            </a:endParaRPr>
          </a:p>
        </p:txBody>
      </p:sp>
      <p:sp>
        <p:nvSpPr>
          <p:cNvPr id="293" name="TextBox 292"/>
          <p:cNvSpPr txBox="1"/>
          <p:nvPr/>
        </p:nvSpPr>
        <p:spPr>
          <a:xfrm>
            <a:off x="5565648" y="3200400"/>
            <a:ext cx="707136" cy="646331"/>
          </a:xfrm>
          <a:prstGeom prst="rect">
            <a:avLst/>
          </a:prstGeom>
          <a:noFill/>
        </p:spPr>
        <p:txBody>
          <a:bodyPr wrap="square" rtlCol="0">
            <a:spAutoFit/>
          </a:bodyPr>
          <a:lstStyle/>
          <a:p>
            <a:pPr algn="l"/>
            <a:r>
              <a:rPr lang="en-US" dirty="0" smtClean="0">
                <a:latin typeface="+mn-lt"/>
              </a:rPr>
              <a:t>IGP/BGP</a:t>
            </a:r>
            <a:endParaRPr lang="en-US" dirty="0">
              <a:latin typeface="+mn-lt"/>
            </a:endParaRPr>
          </a:p>
        </p:txBody>
      </p:sp>
      <p:sp>
        <p:nvSpPr>
          <p:cNvPr id="294" name="TextBox 293"/>
          <p:cNvSpPr txBox="1"/>
          <p:nvPr/>
        </p:nvSpPr>
        <p:spPr>
          <a:xfrm>
            <a:off x="3584448" y="4474464"/>
            <a:ext cx="865632" cy="369332"/>
          </a:xfrm>
          <a:prstGeom prst="rect">
            <a:avLst/>
          </a:prstGeom>
          <a:noFill/>
        </p:spPr>
        <p:txBody>
          <a:bodyPr wrap="square" rtlCol="0">
            <a:spAutoFit/>
          </a:bodyPr>
          <a:lstStyle/>
          <a:p>
            <a:pPr algn="l"/>
            <a:r>
              <a:rPr lang="en-US" dirty="0" smtClean="0">
                <a:latin typeface="+mn-lt"/>
              </a:rPr>
              <a:t>IGP?</a:t>
            </a:r>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9788"/>
                                        </p:tgtEl>
                                        <p:attrNameLst>
                                          <p:attrName>style.visibility</p:attrName>
                                        </p:attrNameLst>
                                      </p:cBhvr>
                                      <p:to>
                                        <p:strVal val="visible"/>
                                      </p:to>
                                    </p:set>
                                    <p:animEffect transition="in" filter="wipe(left)">
                                      <p:cBhvr>
                                        <p:cTn id="7" dur="500"/>
                                        <p:tgtEl>
                                          <p:spTgt spid="699788"/>
                                        </p:tgtEl>
                                      </p:cBhvr>
                                    </p:animEffect>
                                  </p:childTnLst>
                                </p:cTn>
                              </p:par>
                            </p:childTnLst>
                          </p:cTn>
                        </p:par>
                        <p:par>
                          <p:cTn id="8" fill="hold" nodeType="withGroup">
                            <p:stCondLst>
                              <p:cond delay="500"/>
                            </p:stCondLst>
                            <p:childTnLst>
                              <p:par>
                                <p:cTn id="9" presetID="22" presetClass="entr" presetSubtype="2" fill="hold" nodeType="afterEffect">
                                  <p:stCondLst>
                                    <p:cond delay="500"/>
                                  </p:stCondLst>
                                  <p:childTnLst>
                                    <p:set>
                                      <p:cBhvr>
                                        <p:cTn id="10" dur="1" fill="hold">
                                          <p:stCondLst>
                                            <p:cond delay="0"/>
                                          </p:stCondLst>
                                        </p:cTn>
                                        <p:tgtEl>
                                          <p:spTgt spid="699797"/>
                                        </p:tgtEl>
                                        <p:attrNameLst>
                                          <p:attrName>style.visibility</p:attrName>
                                        </p:attrNameLst>
                                      </p:cBhvr>
                                      <p:to>
                                        <p:strVal val="visible"/>
                                      </p:to>
                                    </p:set>
                                    <p:animEffect transition="in" filter="wipe(right)">
                                      <p:cBhvr>
                                        <p:cTn id="11" dur="500"/>
                                        <p:tgtEl>
                                          <p:spTgt spid="69979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99796"/>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997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9796" grpId="0"/>
      <p:bldP spid="69978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Comcast/ISP Network</a:t>
            </a:r>
            <a:endParaRPr lang="en-US" dirty="0"/>
          </a:p>
        </p:txBody>
      </p:sp>
      <p:sp>
        <p:nvSpPr>
          <p:cNvPr id="3" name="Content Placeholder 2"/>
          <p:cNvSpPr>
            <a:spLocks noGrp="1"/>
          </p:cNvSpPr>
          <p:nvPr>
            <p:ph sz="half" idx="1"/>
          </p:nvPr>
        </p:nvSpPr>
        <p:spPr>
          <a:xfrm>
            <a:off x="476626" y="5474208"/>
            <a:ext cx="9325742" cy="2298192"/>
          </a:xfrm>
        </p:spPr>
        <p:txBody>
          <a:bodyPr>
            <a:normAutofit fontScale="85000" lnSpcReduction="10000"/>
          </a:bodyPr>
          <a:lstStyle/>
          <a:p>
            <a:r>
              <a:rPr lang="en-US" dirty="0" smtClean="0"/>
              <a:t>IGP, </a:t>
            </a:r>
            <a:r>
              <a:rPr lang="en-US" i="1" dirty="0" smtClean="0"/>
              <a:t>e.g.,</a:t>
            </a:r>
            <a:r>
              <a:rPr lang="en-US" dirty="0" smtClean="0"/>
              <a:t> OSPF or IS-IS, used only for routers and router interfaces addresses, </a:t>
            </a:r>
            <a:r>
              <a:rPr lang="en-US" i="1" dirty="0" smtClean="0"/>
              <a:t>i.e.,</a:t>
            </a:r>
            <a:r>
              <a:rPr lang="en-US" dirty="0" smtClean="0"/>
              <a:t> so </a:t>
            </a:r>
            <a:r>
              <a:rPr lang="en-US" smtClean="0"/>
              <a:t>that BGP </a:t>
            </a:r>
            <a:r>
              <a:rPr lang="en-US" dirty="0" smtClean="0"/>
              <a:t>knows how to route to BGP NEXT_HOPs</a:t>
            </a:r>
          </a:p>
          <a:p>
            <a:r>
              <a:rPr lang="en-US" dirty="0" smtClean="0"/>
              <a:t>All routers speak BGP and all customer &amp; peer routes are distributed using BGP </a:t>
            </a:r>
            <a:r>
              <a:rPr lang="en-US" dirty="0" smtClean="0">
                <a:sym typeface="Symbol"/>
              </a:rPr>
              <a:t> all forwarding decisions rely on a recursive lookup (built into forwarding tables)</a:t>
            </a:r>
            <a:endParaRPr lang="en-US" dirty="0"/>
          </a:p>
        </p:txBody>
      </p:sp>
      <p:sp>
        <p:nvSpPr>
          <p:cNvPr id="5" name="Slide Number Placeholder 4"/>
          <p:cNvSpPr>
            <a:spLocks noGrp="1"/>
          </p:cNvSpPr>
          <p:nvPr>
            <p:ph type="sldNum" sz="quarter" idx="4"/>
          </p:nvPr>
        </p:nvSpPr>
        <p:spPr/>
        <p:txBody>
          <a:bodyPr/>
          <a:lstStyle/>
          <a:p>
            <a:fld id="{72BF56E0-109F-4E56-92A3-DF3942938DBC}" type="slidenum">
              <a:rPr lang="en-US" smtClean="0"/>
              <a:pPr/>
              <a:t>19</a:t>
            </a:fld>
            <a:endParaRPr lang="en-US" dirty="0"/>
          </a:p>
        </p:txBody>
      </p:sp>
      <p:pic>
        <p:nvPicPr>
          <p:cNvPr id="6" name="Picture 88"/>
          <p:cNvPicPr>
            <a:picLocks noChangeAspect="1" noChangeArrowheads="1"/>
          </p:cNvPicPr>
          <p:nvPr/>
        </p:nvPicPr>
        <p:blipFill>
          <a:blip r:embed="rId3" cstate="print"/>
          <a:srcRect/>
          <a:stretch>
            <a:fillRect/>
          </a:stretch>
        </p:blipFill>
        <p:spPr bwMode="auto">
          <a:xfrm>
            <a:off x="560832" y="1364995"/>
            <a:ext cx="9217152" cy="4212275"/>
          </a:xfrm>
          <a:prstGeom prst="rect">
            <a:avLst/>
          </a:prstGeom>
          <a:noFill/>
          <a:ln w="9525" algn="ctr">
            <a:noFill/>
            <a:miter lim="800000"/>
            <a:headEnd/>
            <a:tailEnd/>
          </a:ln>
        </p:spPr>
      </p:pic>
      <p:pic>
        <p:nvPicPr>
          <p:cNvPr id="7" name="Picture 34" descr="CarrierRoutingSystem"/>
          <p:cNvPicPr>
            <a:picLocks noChangeAspect="1" noChangeArrowheads="1"/>
          </p:cNvPicPr>
          <p:nvPr/>
        </p:nvPicPr>
        <p:blipFill>
          <a:blip r:embed="rId4" cstate="print"/>
          <a:srcRect/>
          <a:stretch>
            <a:fillRect/>
          </a:stretch>
        </p:blipFill>
        <p:spPr bwMode="auto">
          <a:xfrm>
            <a:off x="7551910" y="2060447"/>
            <a:ext cx="789513" cy="847027"/>
          </a:xfrm>
          <a:prstGeom prst="rect">
            <a:avLst/>
          </a:prstGeom>
          <a:noFill/>
          <a:ln w="9525">
            <a:noFill/>
            <a:miter lim="800000"/>
            <a:headEnd/>
            <a:tailEnd/>
          </a:ln>
        </p:spPr>
      </p:pic>
      <p:pic>
        <p:nvPicPr>
          <p:cNvPr id="8" name="Picture 34" descr="CarrierRoutingSystem"/>
          <p:cNvPicPr>
            <a:picLocks noChangeAspect="1" noChangeArrowheads="1"/>
          </p:cNvPicPr>
          <p:nvPr/>
        </p:nvPicPr>
        <p:blipFill>
          <a:blip r:embed="rId4" cstate="print"/>
          <a:srcRect/>
          <a:stretch>
            <a:fillRect/>
          </a:stretch>
        </p:blipFill>
        <p:spPr bwMode="auto">
          <a:xfrm>
            <a:off x="8106646" y="3797807"/>
            <a:ext cx="789513" cy="847027"/>
          </a:xfrm>
          <a:prstGeom prst="rect">
            <a:avLst/>
          </a:prstGeom>
          <a:noFill/>
          <a:ln w="9525">
            <a:noFill/>
            <a:miter lim="800000"/>
            <a:headEnd/>
            <a:tailEnd/>
          </a:ln>
        </p:spPr>
      </p:pic>
      <p:pic>
        <p:nvPicPr>
          <p:cNvPr id="9" name="Picture 34" descr="CarrierRoutingSystem"/>
          <p:cNvPicPr>
            <a:picLocks noChangeAspect="1" noChangeArrowheads="1"/>
          </p:cNvPicPr>
          <p:nvPr/>
        </p:nvPicPr>
        <p:blipFill>
          <a:blip r:embed="rId4" cstate="print"/>
          <a:srcRect/>
          <a:stretch>
            <a:fillRect/>
          </a:stretch>
        </p:blipFill>
        <p:spPr bwMode="auto">
          <a:xfrm>
            <a:off x="6027910" y="4267199"/>
            <a:ext cx="789513" cy="847027"/>
          </a:xfrm>
          <a:prstGeom prst="rect">
            <a:avLst/>
          </a:prstGeom>
          <a:noFill/>
          <a:ln w="9525">
            <a:noFill/>
            <a:miter lim="800000"/>
            <a:headEnd/>
            <a:tailEnd/>
          </a:ln>
        </p:spPr>
      </p:pic>
      <p:pic>
        <p:nvPicPr>
          <p:cNvPr id="10" name="Picture 34" descr="CarrierRoutingSystem"/>
          <p:cNvPicPr>
            <a:picLocks noChangeAspect="1" noChangeArrowheads="1"/>
          </p:cNvPicPr>
          <p:nvPr/>
        </p:nvPicPr>
        <p:blipFill>
          <a:blip r:embed="rId4" cstate="print"/>
          <a:srcRect/>
          <a:stretch>
            <a:fillRect/>
          </a:stretch>
        </p:blipFill>
        <p:spPr bwMode="auto">
          <a:xfrm>
            <a:off x="3778486" y="3992879"/>
            <a:ext cx="789513" cy="847027"/>
          </a:xfrm>
          <a:prstGeom prst="rect">
            <a:avLst/>
          </a:prstGeom>
          <a:noFill/>
          <a:ln w="9525">
            <a:noFill/>
            <a:miter lim="800000"/>
            <a:headEnd/>
            <a:tailEnd/>
          </a:ln>
        </p:spPr>
      </p:pic>
      <p:pic>
        <p:nvPicPr>
          <p:cNvPr id="11" name="Picture 34" descr="CarrierRoutingSystem"/>
          <p:cNvPicPr>
            <a:picLocks noChangeAspect="1" noChangeArrowheads="1"/>
          </p:cNvPicPr>
          <p:nvPr/>
        </p:nvPicPr>
        <p:blipFill>
          <a:blip r:embed="rId4" cstate="print"/>
          <a:srcRect/>
          <a:stretch>
            <a:fillRect/>
          </a:stretch>
        </p:blipFill>
        <p:spPr bwMode="auto">
          <a:xfrm>
            <a:off x="5601190" y="2682239"/>
            <a:ext cx="789513" cy="847027"/>
          </a:xfrm>
          <a:prstGeom prst="rect">
            <a:avLst/>
          </a:prstGeom>
          <a:noFill/>
          <a:ln w="9525">
            <a:noFill/>
            <a:miter lim="800000"/>
            <a:headEnd/>
            <a:tailEnd/>
          </a:ln>
        </p:spPr>
      </p:pic>
      <p:pic>
        <p:nvPicPr>
          <p:cNvPr id="12" name="Picture 34" descr="CarrierRoutingSystem"/>
          <p:cNvPicPr>
            <a:picLocks noChangeAspect="1" noChangeArrowheads="1"/>
          </p:cNvPicPr>
          <p:nvPr/>
        </p:nvPicPr>
        <p:blipFill>
          <a:blip r:embed="rId4" cstate="print"/>
          <a:srcRect/>
          <a:stretch>
            <a:fillRect/>
          </a:stretch>
        </p:blipFill>
        <p:spPr bwMode="auto">
          <a:xfrm>
            <a:off x="4241782" y="1603247"/>
            <a:ext cx="789513" cy="847027"/>
          </a:xfrm>
          <a:prstGeom prst="rect">
            <a:avLst/>
          </a:prstGeom>
          <a:noFill/>
          <a:ln w="9525">
            <a:noFill/>
            <a:miter lim="800000"/>
            <a:headEnd/>
            <a:tailEnd/>
          </a:ln>
        </p:spPr>
      </p:pic>
      <p:pic>
        <p:nvPicPr>
          <p:cNvPr id="13" name="Picture 34" descr="CarrierRoutingSystem"/>
          <p:cNvPicPr>
            <a:picLocks noChangeAspect="1" noChangeArrowheads="1"/>
          </p:cNvPicPr>
          <p:nvPr/>
        </p:nvPicPr>
        <p:blipFill>
          <a:blip r:embed="rId4" cstate="print"/>
          <a:srcRect/>
          <a:stretch>
            <a:fillRect/>
          </a:stretch>
        </p:blipFill>
        <p:spPr bwMode="auto">
          <a:xfrm>
            <a:off x="2492230" y="2133599"/>
            <a:ext cx="789513" cy="847027"/>
          </a:xfrm>
          <a:prstGeom prst="rect">
            <a:avLst/>
          </a:prstGeom>
          <a:noFill/>
          <a:ln w="9525">
            <a:noFill/>
            <a:miter lim="800000"/>
            <a:headEnd/>
            <a:tailEnd/>
          </a:ln>
        </p:spPr>
      </p:pic>
      <p:pic>
        <p:nvPicPr>
          <p:cNvPr id="14" name="Picture 34" descr="CarrierRoutingSystem"/>
          <p:cNvPicPr>
            <a:picLocks noChangeAspect="1" noChangeArrowheads="1"/>
          </p:cNvPicPr>
          <p:nvPr/>
        </p:nvPicPr>
        <p:blipFill>
          <a:blip r:embed="rId4" cstate="print"/>
          <a:srcRect/>
          <a:stretch>
            <a:fillRect/>
          </a:stretch>
        </p:blipFill>
        <p:spPr bwMode="auto">
          <a:xfrm>
            <a:off x="1169398" y="3358895"/>
            <a:ext cx="789513" cy="847027"/>
          </a:xfrm>
          <a:prstGeom prst="rect">
            <a:avLst/>
          </a:prstGeom>
          <a:noFill/>
          <a:ln w="9525">
            <a:noFill/>
            <a:miter lim="800000"/>
            <a:headEnd/>
            <a:tailEnd/>
          </a:ln>
        </p:spPr>
      </p:pic>
      <p:cxnSp>
        <p:nvCxnSpPr>
          <p:cNvPr id="16" name="Straight Connector 15"/>
          <p:cNvCxnSpPr>
            <a:stCxn id="14" idx="0"/>
            <a:endCxn id="13" idx="1"/>
          </p:cNvCxnSpPr>
          <p:nvPr/>
        </p:nvCxnSpPr>
        <p:spPr bwMode="auto">
          <a:xfrm flipV="1">
            <a:off x="1564155" y="2557113"/>
            <a:ext cx="928075" cy="801782"/>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17" name="Straight Connector 16"/>
          <p:cNvCxnSpPr>
            <a:stCxn id="13" idx="3"/>
            <a:endCxn id="12" idx="1"/>
          </p:cNvCxnSpPr>
          <p:nvPr/>
        </p:nvCxnSpPr>
        <p:spPr bwMode="auto">
          <a:xfrm flipV="1">
            <a:off x="3281743" y="2026761"/>
            <a:ext cx="960039" cy="530352"/>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0" name="Straight Connector 19"/>
          <p:cNvCxnSpPr>
            <a:stCxn id="12" idx="3"/>
            <a:endCxn id="11" idx="0"/>
          </p:cNvCxnSpPr>
          <p:nvPr/>
        </p:nvCxnSpPr>
        <p:spPr bwMode="auto">
          <a:xfrm>
            <a:off x="5031295" y="2026761"/>
            <a:ext cx="964652" cy="655478"/>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3" name="Straight Connector 22"/>
          <p:cNvCxnSpPr>
            <a:stCxn id="11" idx="3"/>
            <a:endCxn id="7" idx="1"/>
          </p:cNvCxnSpPr>
          <p:nvPr/>
        </p:nvCxnSpPr>
        <p:spPr bwMode="auto">
          <a:xfrm flipV="1">
            <a:off x="6390703" y="2483961"/>
            <a:ext cx="1161207" cy="621792"/>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26" name="Straight Connector 25"/>
          <p:cNvCxnSpPr>
            <a:stCxn id="8" idx="0"/>
            <a:endCxn id="7" idx="2"/>
          </p:cNvCxnSpPr>
          <p:nvPr/>
        </p:nvCxnSpPr>
        <p:spPr bwMode="auto">
          <a:xfrm flipH="1" flipV="1">
            <a:off x="7946667" y="2907474"/>
            <a:ext cx="554736" cy="890333"/>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0" name="Straight Connector 29"/>
          <p:cNvCxnSpPr>
            <a:stCxn id="8" idx="1"/>
            <a:endCxn id="9" idx="3"/>
          </p:cNvCxnSpPr>
          <p:nvPr/>
        </p:nvCxnSpPr>
        <p:spPr bwMode="auto">
          <a:xfrm flipH="1">
            <a:off x="6817423" y="4221321"/>
            <a:ext cx="1289223" cy="469392"/>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3" name="Straight Connector 32"/>
          <p:cNvCxnSpPr>
            <a:stCxn id="11" idx="2"/>
            <a:endCxn id="9" idx="0"/>
          </p:cNvCxnSpPr>
          <p:nvPr/>
        </p:nvCxnSpPr>
        <p:spPr bwMode="auto">
          <a:xfrm>
            <a:off x="5995947" y="3529266"/>
            <a:ext cx="426720" cy="737933"/>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6" name="Straight Connector 35"/>
          <p:cNvCxnSpPr>
            <a:stCxn id="12" idx="2"/>
            <a:endCxn id="10" idx="0"/>
          </p:cNvCxnSpPr>
          <p:nvPr/>
        </p:nvCxnSpPr>
        <p:spPr bwMode="auto">
          <a:xfrm flipH="1">
            <a:off x="4173243" y="2450274"/>
            <a:ext cx="463296" cy="1542605"/>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39" name="Straight Connector 38"/>
          <p:cNvCxnSpPr>
            <a:stCxn id="10" idx="3"/>
            <a:endCxn id="9" idx="1"/>
          </p:cNvCxnSpPr>
          <p:nvPr/>
        </p:nvCxnSpPr>
        <p:spPr bwMode="auto">
          <a:xfrm>
            <a:off x="4567999" y="4416393"/>
            <a:ext cx="1459911" cy="27432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2" name="Straight Connector 41"/>
          <p:cNvCxnSpPr>
            <a:stCxn id="14" idx="3"/>
            <a:endCxn id="10" idx="1"/>
          </p:cNvCxnSpPr>
          <p:nvPr/>
        </p:nvCxnSpPr>
        <p:spPr bwMode="auto">
          <a:xfrm>
            <a:off x="1958911" y="3782409"/>
            <a:ext cx="1819575" cy="633984"/>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5" name="Straight Connector 44"/>
          <p:cNvCxnSpPr>
            <a:stCxn id="12" idx="3"/>
            <a:endCxn id="7" idx="1"/>
          </p:cNvCxnSpPr>
          <p:nvPr/>
        </p:nvCxnSpPr>
        <p:spPr bwMode="auto">
          <a:xfrm>
            <a:off x="5031295" y="2026761"/>
            <a:ext cx="2520615" cy="457200"/>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48" name="Straight Connector 47"/>
          <p:cNvCxnSpPr>
            <a:stCxn id="13" idx="2"/>
            <a:endCxn id="10" idx="0"/>
          </p:cNvCxnSpPr>
          <p:nvPr/>
        </p:nvCxnSpPr>
        <p:spPr bwMode="auto">
          <a:xfrm>
            <a:off x="2886987" y="2980626"/>
            <a:ext cx="1286256" cy="1012253"/>
          </a:xfrm>
          <a:prstGeom prst="line">
            <a:avLst/>
          </a:prstGeom>
          <a:solidFill>
            <a:schemeClr val="accent1"/>
          </a:solidFill>
          <a:ln w="25400" cap="flat" cmpd="sng" algn="ctr">
            <a:solidFill>
              <a:schemeClr val="tx1"/>
            </a:solidFill>
            <a:prstDash val="solid"/>
            <a:round/>
            <a:headEnd type="none" w="sm" len="sm"/>
            <a:tailEnd type="none" w="sm" len="sm"/>
          </a:ln>
          <a:effectLst/>
        </p:spPr>
      </p:cxnSp>
      <p:cxnSp>
        <p:nvCxnSpPr>
          <p:cNvPr id="52" name="Straight Connector 51"/>
          <p:cNvCxnSpPr>
            <a:stCxn id="14" idx="1"/>
          </p:cNvCxnSpPr>
          <p:nvPr/>
        </p:nvCxnSpPr>
        <p:spPr bwMode="auto">
          <a:xfrm flipH="1" flipV="1">
            <a:off x="280416" y="3681984"/>
            <a:ext cx="888982" cy="100425"/>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55" name="Straight Connector 54"/>
          <p:cNvCxnSpPr>
            <a:stCxn id="13" idx="0"/>
          </p:cNvCxnSpPr>
          <p:nvPr/>
        </p:nvCxnSpPr>
        <p:spPr bwMode="auto">
          <a:xfrm flipH="1" flipV="1">
            <a:off x="2426208" y="1682496"/>
            <a:ext cx="460779" cy="451103"/>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58" name="Straight Connector 57"/>
          <p:cNvCxnSpPr>
            <a:stCxn id="10" idx="2"/>
          </p:cNvCxnSpPr>
          <p:nvPr/>
        </p:nvCxnSpPr>
        <p:spPr bwMode="auto">
          <a:xfrm flipH="1">
            <a:off x="3864864" y="4839906"/>
            <a:ext cx="308379" cy="487998"/>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61" name="Straight Connector 60"/>
          <p:cNvCxnSpPr>
            <a:stCxn id="9" idx="2"/>
          </p:cNvCxnSpPr>
          <p:nvPr/>
        </p:nvCxnSpPr>
        <p:spPr bwMode="auto">
          <a:xfrm>
            <a:off x="6422667" y="5114226"/>
            <a:ext cx="282933" cy="481902"/>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64" name="Straight Connector 63"/>
          <p:cNvCxnSpPr>
            <a:stCxn id="8" idx="2"/>
          </p:cNvCxnSpPr>
          <p:nvPr/>
        </p:nvCxnSpPr>
        <p:spPr bwMode="auto">
          <a:xfrm>
            <a:off x="8501403" y="4644834"/>
            <a:ext cx="502389" cy="640398"/>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66" name="Straight Connector 65"/>
          <p:cNvCxnSpPr>
            <a:stCxn id="7" idx="3"/>
          </p:cNvCxnSpPr>
          <p:nvPr/>
        </p:nvCxnSpPr>
        <p:spPr bwMode="auto">
          <a:xfrm flipV="1">
            <a:off x="8341423" y="1962912"/>
            <a:ext cx="717233" cy="521049"/>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69" name="Straight Connector 68"/>
          <p:cNvCxnSpPr>
            <a:stCxn id="12" idx="0"/>
          </p:cNvCxnSpPr>
          <p:nvPr/>
        </p:nvCxnSpPr>
        <p:spPr bwMode="auto">
          <a:xfrm flipH="1" flipV="1">
            <a:off x="4169664" y="1463040"/>
            <a:ext cx="466875" cy="140207"/>
          </a:xfrm>
          <a:prstGeom prst="line">
            <a:avLst/>
          </a:prstGeom>
          <a:solidFill>
            <a:schemeClr val="accent1"/>
          </a:solidFill>
          <a:ln w="38100" cap="flat" cmpd="sng" algn="ctr">
            <a:solidFill>
              <a:schemeClr val="tx1"/>
            </a:solidFill>
            <a:prstDash val="solid"/>
            <a:round/>
            <a:headEnd type="none" w="sm" len="sm"/>
            <a:tailEnd type="none" w="sm" len="sm"/>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LANs (VLAN)</a:t>
            </a:r>
            <a:endParaRPr lang="en-US" dirty="0"/>
          </a:p>
        </p:txBody>
      </p:sp>
      <p:sp>
        <p:nvSpPr>
          <p:cNvPr id="3" name="Content Placeholder 2"/>
          <p:cNvSpPr>
            <a:spLocks noGrp="1"/>
          </p:cNvSpPr>
          <p:nvPr>
            <p:ph idx="1"/>
          </p:nvPr>
        </p:nvSpPr>
        <p:spPr>
          <a:xfrm>
            <a:off x="14290" y="1985964"/>
            <a:ext cx="10044110" cy="5786435"/>
          </a:xfrm>
        </p:spPr>
        <p:txBody>
          <a:bodyPr/>
          <a:lstStyle/>
          <a:p>
            <a:r>
              <a:rPr lang="en-US" dirty="0" smtClean="0"/>
              <a:t>Allows hosts to be divided among </a:t>
            </a:r>
            <a:br>
              <a:rPr lang="en-US" dirty="0" smtClean="0"/>
            </a:br>
            <a:r>
              <a:rPr lang="en-US" dirty="0" smtClean="0"/>
              <a:t>different </a:t>
            </a:r>
            <a:r>
              <a:rPr lang="en-US" dirty="0" err="1" smtClean="0"/>
              <a:t>VLANs</a:t>
            </a:r>
            <a:endParaRPr lang="en-US" dirty="0" smtClean="0"/>
          </a:p>
          <a:p>
            <a:pPr lvl="1"/>
            <a:r>
              <a:rPr lang="en-US" dirty="0" smtClean="0"/>
              <a:t>Ethernet packets do not propagate beyond VLAN boundaries</a:t>
            </a:r>
          </a:p>
          <a:p>
            <a:pPr lvl="1"/>
            <a:r>
              <a:rPr lang="en-US" dirty="0" smtClean="0"/>
              <a:t>to go between </a:t>
            </a:r>
            <a:r>
              <a:rPr lang="en-US" dirty="0" err="1" smtClean="0"/>
              <a:t>VLANs</a:t>
            </a:r>
            <a:r>
              <a:rPr lang="en-US" dirty="0" smtClean="0"/>
              <a:t>, packet must pass through a router </a:t>
            </a:r>
          </a:p>
          <a:p>
            <a:pPr lvl="2"/>
            <a:r>
              <a:rPr lang="en-US" dirty="0" smtClean="0"/>
              <a:t>but many switches support router-like functions that handle this</a:t>
            </a:r>
          </a:p>
          <a:p>
            <a:pPr lvl="2"/>
            <a:r>
              <a:rPr lang="en-US" dirty="0" smtClean="0"/>
              <a:t>VLANs often correspond to IP subnets, but need not</a:t>
            </a:r>
          </a:p>
          <a:p>
            <a:r>
              <a:rPr lang="en-US" dirty="0" smtClean="0"/>
              <a:t>VLANs can increase network’s traffic capacity</a:t>
            </a:r>
          </a:p>
          <a:p>
            <a:r>
              <a:rPr lang="en-US" dirty="0" smtClean="0"/>
              <a:t>Packet’s VLAN is identified by VLAN id carried in packet</a:t>
            </a:r>
          </a:p>
          <a:p>
            <a:pPr lvl="1"/>
            <a:r>
              <a:rPr lang="en-US" dirty="0"/>
              <a:t>1</a:t>
            </a:r>
            <a:r>
              <a:rPr lang="en-US" dirty="0" smtClean="0"/>
              <a:t>2 bit VLAN “tag” inserted just before the “</a:t>
            </a:r>
            <a:r>
              <a:rPr lang="en-US" dirty="0" err="1" smtClean="0"/>
              <a:t>ethertype</a:t>
            </a:r>
            <a:r>
              <a:rPr lang="en-US" dirty="0" smtClean="0"/>
              <a:t>” field</a:t>
            </a:r>
          </a:p>
          <a:p>
            <a:pPr lvl="1"/>
            <a:r>
              <a:rPr lang="en-US" dirty="0" smtClean="0"/>
              <a:t>packets with VLAN id </a:t>
            </a:r>
            <a:r>
              <a:rPr lang="en-US" i="1" dirty="0" smtClean="0"/>
              <a:t>X</a:t>
            </a:r>
            <a:r>
              <a:rPr lang="en-US" dirty="0" smtClean="0"/>
              <a:t> are sent only on ports that belong to </a:t>
            </a:r>
            <a:r>
              <a:rPr lang="en-US" i="1" dirty="0" smtClean="0"/>
              <a:t>X</a:t>
            </a:r>
          </a:p>
          <a:p>
            <a:pPr lvl="2"/>
            <a:r>
              <a:rPr lang="en-US" dirty="0" smtClean="0"/>
              <a:t>“host ports” typically belong to one VLAN</a:t>
            </a:r>
          </a:p>
          <a:p>
            <a:pPr lvl="2"/>
            <a:r>
              <a:rPr lang="en-US" dirty="0" smtClean="0"/>
              <a:t>VLAN tag is typically added/removed by switches at “host ports” </a:t>
            </a:r>
          </a:p>
          <a:p>
            <a:pPr lvl="1"/>
            <a:r>
              <a:rPr lang="en-US" dirty="0" smtClean="0"/>
              <a:t>routers and servers often participate in multiple VLANs</a:t>
            </a:r>
          </a:p>
          <a:p>
            <a:pPr lvl="2"/>
            <a:r>
              <a:rPr lang="en-US" dirty="0" smtClean="0"/>
              <a:t>in this case, “endpoint” adds the VLAN tag</a:t>
            </a:r>
          </a:p>
        </p:txBody>
      </p:sp>
      <p:grpSp>
        <p:nvGrpSpPr>
          <p:cNvPr id="23" name="Group 22"/>
          <p:cNvGrpSpPr/>
          <p:nvPr/>
        </p:nvGrpSpPr>
        <p:grpSpPr>
          <a:xfrm>
            <a:off x="6800326" y="1085023"/>
            <a:ext cx="3021790" cy="1797433"/>
            <a:chOff x="6800326" y="939870"/>
            <a:chExt cx="3021790" cy="1797433"/>
          </a:xfrm>
        </p:grpSpPr>
        <p:sp>
          <p:nvSpPr>
            <p:cNvPr id="29" name="Line 43"/>
            <p:cNvSpPr>
              <a:spLocks noChangeShapeType="1"/>
            </p:cNvSpPr>
            <p:nvPr/>
          </p:nvSpPr>
          <p:spPr bwMode="auto">
            <a:xfrm flipV="1">
              <a:off x="7422686" y="1670453"/>
              <a:ext cx="591550" cy="58283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31" name="Line 41"/>
            <p:cNvSpPr>
              <a:spLocks noChangeShapeType="1"/>
            </p:cNvSpPr>
            <p:nvPr/>
          </p:nvSpPr>
          <p:spPr bwMode="auto">
            <a:xfrm>
              <a:off x="7012677" y="1470930"/>
              <a:ext cx="217162" cy="684657"/>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32" name="Line 41"/>
            <p:cNvSpPr>
              <a:spLocks noChangeShapeType="1"/>
            </p:cNvSpPr>
            <p:nvPr/>
          </p:nvSpPr>
          <p:spPr bwMode="auto">
            <a:xfrm flipV="1">
              <a:off x="8706703" y="2391615"/>
              <a:ext cx="699826" cy="1295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33" name="Line 41"/>
            <p:cNvSpPr>
              <a:spLocks noChangeShapeType="1"/>
            </p:cNvSpPr>
            <p:nvPr/>
          </p:nvSpPr>
          <p:spPr bwMode="auto">
            <a:xfrm>
              <a:off x="9245731" y="1386947"/>
              <a:ext cx="275236" cy="70384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34" name="Line 42"/>
            <p:cNvSpPr>
              <a:spLocks noChangeShapeType="1"/>
            </p:cNvSpPr>
            <p:nvPr/>
          </p:nvSpPr>
          <p:spPr bwMode="auto">
            <a:xfrm flipV="1">
              <a:off x="7516825" y="2403471"/>
              <a:ext cx="854575" cy="2237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5" name="Line 41"/>
            <p:cNvSpPr>
              <a:spLocks noChangeShapeType="1"/>
            </p:cNvSpPr>
            <p:nvPr/>
          </p:nvSpPr>
          <p:spPr bwMode="auto">
            <a:xfrm>
              <a:off x="8191343" y="1599307"/>
              <a:ext cx="279612" cy="644446"/>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6" name="Line 42"/>
            <p:cNvSpPr>
              <a:spLocks noChangeShapeType="1"/>
            </p:cNvSpPr>
            <p:nvPr/>
          </p:nvSpPr>
          <p:spPr bwMode="auto">
            <a:xfrm>
              <a:off x="7126809" y="1215547"/>
              <a:ext cx="811361" cy="216481"/>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7" name="Line 43"/>
            <p:cNvSpPr>
              <a:spLocks noChangeShapeType="1"/>
            </p:cNvSpPr>
            <p:nvPr/>
          </p:nvSpPr>
          <p:spPr bwMode="auto">
            <a:xfrm flipV="1">
              <a:off x="7351346" y="1599119"/>
              <a:ext cx="591550" cy="582833"/>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8" name="Line 44"/>
            <p:cNvSpPr>
              <a:spLocks noChangeShapeType="1"/>
            </p:cNvSpPr>
            <p:nvPr/>
          </p:nvSpPr>
          <p:spPr bwMode="auto">
            <a:xfrm flipV="1">
              <a:off x="8295363" y="1190568"/>
              <a:ext cx="877627" cy="196498"/>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9" name="Oval 47"/>
            <p:cNvSpPr>
              <a:spLocks noChangeArrowheads="1"/>
            </p:cNvSpPr>
            <p:nvPr/>
          </p:nvSpPr>
          <p:spPr bwMode="auto">
            <a:xfrm>
              <a:off x="6800326" y="104644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C</a:t>
              </a:r>
            </a:p>
          </p:txBody>
        </p:sp>
        <p:sp>
          <p:nvSpPr>
            <p:cNvPr id="10" name="Oval 48"/>
            <p:cNvSpPr>
              <a:spLocks noChangeArrowheads="1"/>
            </p:cNvSpPr>
            <p:nvPr/>
          </p:nvSpPr>
          <p:spPr bwMode="auto">
            <a:xfrm>
              <a:off x="9037225" y="97650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D</a:t>
              </a:r>
            </a:p>
          </p:txBody>
        </p:sp>
        <p:sp>
          <p:nvSpPr>
            <p:cNvPr id="11" name="Oval 49"/>
            <p:cNvSpPr>
              <a:spLocks noChangeArrowheads="1"/>
            </p:cNvSpPr>
            <p:nvPr/>
          </p:nvSpPr>
          <p:spPr bwMode="auto">
            <a:xfrm>
              <a:off x="8345467" y="2097213"/>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E</a:t>
              </a:r>
            </a:p>
          </p:txBody>
        </p:sp>
        <p:sp>
          <p:nvSpPr>
            <p:cNvPr id="12" name="Oval 50"/>
            <p:cNvSpPr>
              <a:spLocks noChangeArrowheads="1"/>
            </p:cNvSpPr>
            <p:nvPr/>
          </p:nvSpPr>
          <p:spPr bwMode="auto">
            <a:xfrm>
              <a:off x="7868673" y="1229625"/>
              <a:ext cx="459508" cy="47343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A</a:t>
              </a:r>
            </a:p>
          </p:txBody>
        </p:sp>
        <p:sp>
          <p:nvSpPr>
            <p:cNvPr id="14" name="Oval 48"/>
            <p:cNvSpPr>
              <a:spLocks noChangeArrowheads="1"/>
            </p:cNvSpPr>
            <p:nvPr/>
          </p:nvSpPr>
          <p:spPr bwMode="auto">
            <a:xfrm>
              <a:off x="9422901" y="2087904"/>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F</a:t>
              </a:r>
            </a:p>
          </p:txBody>
        </p:sp>
        <p:sp>
          <p:nvSpPr>
            <p:cNvPr id="15" name="Oval 48"/>
            <p:cNvSpPr>
              <a:spLocks noChangeArrowheads="1"/>
            </p:cNvSpPr>
            <p:nvPr/>
          </p:nvSpPr>
          <p:spPr bwMode="auto">
            <a:xfrm>
              <a:off x="7112945" y="2123670"/>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600" i="1" dirty="0">
                  <a:solidFill>
                    <a:srgbClr val="000000"/>
                  </a:solidFill>
                  <a:latin typeface="Verdana"/>
                  <a:ea typeface="ＭＳ Ｐゴシック" pitchFamily="1" charset="-128"/>
                  <a:cs typeface="+mn-cs"/>
                </a:rPr>
                <a:t>B</a:t>
              </a:r>
            </a:p>
          </p:txBody>
        </p:sp>
        <p:sp>
          <p:nvSpPr>
            <p:cNvPr id="17" name="Line 41"/>
            <p:cNvSpPr>
              <a:spLocks noChangeShapeType="1"/>
            </p:cNvSpPr>
            <p:nvPr/>
          </p:nvSpPr>
          <p:spPr bwMode="auto">
            <a:xfrm flipV="1">
              <a:off x="8729933" y="2279748"/>
              <a:ext cx="699826" cy="12959"/>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600" i="1" dirty="0">
                <a:solidFill>
                  <a:srgbClr val="000000"/>
                </a:solidFill>
                <a:latin typeface="Verdana"/>
                <a:ea typeface="ＭＳ Ｐゴシック" pitchFamily="1" charset="-128"/>
                <a:cs typeface="+mn-cs"/>
              </a:endParaRPr>
            </a:p>
          </p:txBody>
        </p:sp>
        <p:sp>
          <p:nvSpPr>
            <p:cNvPr id="21" name="TextBox 20"/>
            <p:cNvSpPr txBox="1"/>
            <p:nvPr/>
          </p:nvSpPr>
          <p:spPr>
            <a:xfrm>
              <a:off x="8316244" y="939870"/>
              <a:ext cx="681649" cy="348814"/>
            </a:xfrm>
            <a:prstGeom prst="rect">
              <a:avLst/>
            </a:prstGeom>
            <a:noFill/>
          </p:spPr>
          <p:txBody>
            <a:bodyPr wrap="none" rtlCol="0" anchor="ctr">
              <a:spAutoFit/>
            </a:bodyPr>
            <a:lstStyle/>
            <a:p>
              <a:pPr algn="ctr"/>
              <a:r>
                <a:rPr lang="en-US" sz="1600" i="1" dirty="0">
                  <a:latin typeface="+mn-lt"/>
                </a:rPr>
                <a:t>id</a:t>
              </a:r>
              <a:r>
                <a:rPr lang="en-US" sz="1600" dirty="0">
                  <a:latin typeface="+mn-lt"/>
                </a:rPr>
                <a:t>=3</a:t>
              </a:r>
            </a:p>
          </p:txBody>
        </p:sp>
        <p:sp>
          <p:nvSpPr>
            <p:cNvPr id="22" name="TextBox 21"/>
            <p:cNvSpPr txBox="1"/>
            <p:nvPr/>
          </p:nvSpPr>
          <p:spPr>
            <a:xfrm>
              <a:off x="7591438" y="2388489"/>
              <a:ext cx="681649" cy="348814"/>
            </a:xfrm>
            <a:prstGeom prst="rect">
              <a:avLst/>
            </a:prstGeom>
            <a:noFill/>
          </p:spPr>
          <p:txBody>
            <a:bodyPr wrap="none" rtlCol="0" anchor="ctr">
              <a:spAutoFit/>
            </a:bodyPr>
            <a:lstStyle/>
            <a:p>
              <a:pPr algn="ctr"/>
              <a:r>
                <a:rPr lang="en-US" sz="1600" i="1" dirty="0">
                  <a:latin typeface="+mn-lt"/>
                </a:rPr>
                <a:t>id</a:t>
              </a:r>
              <a:r>
                <a:rPr lang="en-US" sz="1600" dirty="0">
                  <a:latin typeface="+mn-lt"/>
                </a:rPr>
                <a:t>=7</a:t>
              </a:r>
            </a:p>
          </p:txBody>
        </p:sp>
      </p:grpSp>
      <p:sp>
        <p:nvSpPr>
          <p:cNvPr id="4" name="Slide Number Placeholder 3"/>
          <p:cNvSpPr>
            <a:spLocks noGrp="1"/>
          </p:cNvSpPr>
          <p:nvPr>
            <p:ph type="sldNum" sz="quarter" idx="4"/>
          </p:nvPr>
        </p:nvSpPr>
        <p:spPr/>
        <p:txBody>
          <a:bodyPr/>
          <a:lstStyle/>
          <a:p>
            <a:fld id="{72BF56E0-109F-4E56-92A3-DF3942938DBC}"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0945" name="Group 156"/>
          <p:cNvGrpSpPr>
            <a:grpSpLocks/>
          </p:cNvGrpSpPr>
          <p:nvPr/>
        </p:nvGrpSpPr>
        <p:grpSpPr bwMode="auto">
          <a:xfrm>
            <a:off x="850424" y="2711662"/>
            <a:ext cx="3909853" cy="3467040"/>
            <a:chOff x="773113" y="1273175"/>
            <a:chExt cx="3554412" cy="3058500"/>
          </a:xfrm>
        </p:grpSpPr>
        <p:sp>
          <p:nvSpPr>
            <p:cNvPr id="211062"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1063"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1064"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1065"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1066"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88188"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211068" name="Group 356"/>
            <p:cNvGrpSpPr>
              <a:grpSpLocks/>
            </p:cNvGrpSpPr>
            <p:nvPr/>
          </p:nvGrpSpPr>
          <p:grpSpPr bwMode="auto">
            <a:xfrm>
              <a:off x="1653422" y="1982680"/>
              <a:ext cx="843032" cy="814871"/>
              <a:chOff x="313" y="1497"/>
              <a:chExt cx="1152" cy="1014"/>
            </a:xfrm>
          </p:grpSpPr>
          <p:pic>
            <p:nvPicPr>
              <p:cNvPr id="211120"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1121"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88190"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66"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67"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68"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211073" name="Group 248"/>
            <p:cNvGrpSpPr>
              <a:grpSpLocks/>
            </p:cNvGrpSpPr>
            <p:nvPr/>
          </p:nvGrpSpPr>
          <p:grpSpPr bwMode="auto">
            <a:xfrm>
              <a:off x="2597285" y="3210128"/>
              <a:ext cx="332569" cy="581078"/>
              <a:chOff x="4140" y="429"/>
              <a:chExt cx="1425" cy="2396"/>
            </a:xfrm>
          </p:grpSpPr>
          <p:sp>
            <p:nvSpPr>
              <p:cNvPr id="211088"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210"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1090"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091"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213"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1093" name="Group 153"/>
              <p:cNvGrpSpPr>
                <a:grpSpLocks/>
              </p:cNvGrpSpPr>
              <p:nvPr/>
            </p:nvGrpSpPr>
            <p:grpSpPr bwMode="auto">
              <a:xfrm>
                <a:off x="4749" y="668"/>
                <a:ext cx="581" cy="145"/>
                <a:chOff x="614" y="2568"/>
                <a:chExt cx="725" cy="139"/>
              </a:xfrm>
            </p:grpSpPr>
            <p:sp>
              <p:nvSpPr>
                <p:cNvPr id="88239"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40"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215"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1095" name="Group 157"/>
              <p:cNvGrpSpPr>
                <a:grpSpLocks/>
              </p:cNvGrpSpPr>
              <p:nvPr/>
            </p:nvGrpSpPr>
            <p:grpSpPr bwMode="auto">
              <a:xfrm>
                <a:off x="4747" y="994"/>
                <a:ext cx="581" cy="134"/>
                <a:chOff x="614" y="2568"/>
                <a:chExt cx="725" cy="139"/>
              </a:xfrm>
            </p:grpSpPr>
            <p:sp>
              <p:nvSpPr>
                <p:cNvPr id="88237"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38"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217"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18"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1098" name="Group 162"/>
              <p:cNvGrpSpPr>
                <a:grpSpLocks/>
              </p:cNvGrpSpPr>
              <p:nvPr/>
            </p:nvGrpSpPr>
            <p:grpSpPr bwMode="auto">
              <a:xfrm>
                <a:off x="4735" y="1627"/>
                <a:ext cx="582" cy="151"/>
                <a:chOff x="614" y="2568"/>
                <a:chExt cx="725" cy="139"/>
              </a:xfrm>
            </p:grpSpPr>
            <p:sp>
              <p:nvSpPr>
                <p:cNvPr id="88235"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36"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1099"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1100" name="Group 166"/>
              <p:cNvGrpSpPr>
                <a:grpSpLocks/>
              </p:cNvGrpSpPr>
              <p:nvPr/>
            </p:nvGrpSpPr>
            <p:grpSpPr bwMode="auto">
              <a:xfrm>
                <a:off x="4739" y="1327"/>
                <a:ext cx="582" cy="139"/>
                <a:chOff x="614" y="2568"/>
                <a:chExt cx="725" cy="139"/>
              </a:xfrm>
            </p:grpSpPr>
            <p:sp>
              <p:nvSpPr>
                <p:cNvPr id="88233"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34"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222"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1102"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103"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225"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1105"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227"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28"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29"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30"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88231"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232"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1074" name="Group 48"/>
            <p:cNvGrpSpPr>
              <a:grpSpLocks/>
            </p:cNvGrpSpPr>
            <p:nvPr/>
          </p:nvGrpSpPr>
          <p:grpSpPr bwMode="auto">
            <a:xfrm>
              <a:off x="2795471" y="3465563"/>
              <a:ext cx="735669" cy="376863"/>
              <a:chOff x="3600" y="219"/>
              <a:chExt cx="360" cy="175"/>
            </a:xfrm>
          </p:grpSpPr>
          <p:sp>
            <p:nvSpPr>
              <p:cNvPr id="88196"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97"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198"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199"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88200"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1080" name="Group 54"/>
              <p:cNvGrpSpPr>
                <a:grpSpLocks/>
              </p:cNvGrpSpPr>
              <p:nvPr/>
            </p:nvGrpSpPr>
            <p:grpSpPr bwMode="auto">
              <a:xfrm>
                <a:off x="3686" y="244"/>
                <a:ext cx="177" cy="66"/>
                <a:chOff x="2848" y="848"/>
                <a:chExt cx="140" cy="98"/>
              </a:xfrm>
            </p:grpSpPr>
            <p:sp>
              <p:nvSpPr>
                <p:cNvPr id="88206"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207"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208"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1081" name="Group 58"/>
              <p:cNvGrpSpPr>
                <a:grpSpLocks/>
              </p:cNvGrpSpPr>
              <p:nvPr/>
            </p:nvGrpSpPr>
            <p:grpSpPr bwMode="auto">
              <a:xfrm flipV="1">
                <a:off x="3686" y="243"/>
                <a:ext cx="177" cy="66"/>
                <a:chOff x="2848" y="848"/>
                <a:chExt cx="140" cy="98"/>
              </a:xfrm>
            </p:grpSpPr>
            <p:sp>
              <p:nvSpPr>
                <p:cNvPr id="88203"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204"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8205"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88069" name="Rectangle 2"/>
          <p:cNvSpPr>
            <a:spLocks noGrp="1" noChangeArrowheads="1"/>
          </p:cNvSpPr>
          <p:nvPr>
            <p:ph type="title"/>
          </p:nvPr>
        </p:nvSpPr>
        <p:spPr>
          <a:xfrm>
            <a:off x="43178" y="337914"/>
            <a:ext cx="10015221" cy="1129877"/>
          </a:xfrm>
        </p:spPr>
        <p:txBody>
          <a:bodyPr>
            <a:normAutofit fontScale="90000"/>
          </a:bodyPr>
          <a:lstStyle/>
          <a:p>
            <a:r>
              <a:rPr lang="en-US" altLang="en-US" sz="3600" dirty="0"/>
              <a:t>A day in the life… connecting to the Internet</a:t>
            </a:r>
          </a:p>
        </p:txBody>
      </p:sp>
      <p:sp>
        <p:nvSpPr>
          <p:cNvPr id="701629" name="Rectangle 189"/>
          <p:cNvSpPr>
            <a:spLocks noGrp="1" noChangeArrowheads="1"/>
          </p:cNvSpPr>
          <p:nvPr>
            <p:ph type="body" idx="1"/>
          </p:nvPr>
        </p:nvSpPr>
        <p:spPr>
          <a:xfrm>
            <a:off x="4364736" y="1340475"/>
            <a:ext cx="5281549" cy="1707526"/>
          </a:xfrm>
        </p:spPr>
        <p:txBody>
          <a:bodyPr/>
          <a:lstStyle/>
          <a:p>
            <a:pPr>
              <a:buClrTx/>
              <a:buSzPct val="65000"/>
              <a:buFont typeface="Wingdings" charset="0"/>
              <a:buChar char="v"/>
              <a:defRPr/>
            </a:pPr>
            <a:r>
              <a:rPr lang="en-US" sz="2400" dirty="0">
                <a:ea typeface="ＭＳ Ｐゴシック" charset="0"/>
                <a:cs typeface="+mn-cs"/>
              </a:rPr>
              <a:t>connecting laptop needs to get its own IP address, </a:t>
            </a:r>
            <a:r>
              <a:rPr lang="en-US" sz="2400" dirty="0" err="1">
                <a:ea typeface="ＭＳ Ｐゴシック" charset="0"/>
                <a:cs typeface="+mn-cs"/>
              </a:rPr>
              <a:t>addr</a:t>
            </a:r>
            <a:r>
              <a:rPr lang="en-US" sz="2400" dirty="0">
                <a:ea typeface="ＭＳ Ｐゴシック" charset="0"/>
                <a:cs typeface="+mn-cs"/>
              </a:rPr>
              <a:t> of first-hop router, </a:t>
            </a:r>
            <a:r>
              <a:rPr lang="en-US" sz="2400" dirty="0" err="1">
                <a:ea typeface="ＭＳ Ｐゴシック" charset="0"/>
                <a:cs typeface="+mn-cs"/>
              </a:rPr>
              <a:t>addr</a:t>
            </a:r>
            <a:r>
              <a:rPr lang="en-US" sz="2400" dirty="0">
                <a:ea typeface="ＭＳ Ｐゴシック" charset="0"/>
                <a:cs typeface="+mn-cs"/>
              </a:rPr>
              <a:t> of DNS server: use </a:t>
            </a:r>
            <a:r>
              <a:rPr lang="en-US" sz="2400" i="1" dirty="0">
                <a:solidFill>
                  <a:srgbClr val="C00000"/>
                </a:solidFill>
                <a:ea typeface="ＭＳ Ｐゴシック" charset="0"/>
                <a:cs typeface="+mn-cs"/>
              </a:rPr>
              <a:t>DHCP</a:t>
            </a:r>
          </a:p>
        </p:txBody>
      </p:sp>
      <p:sp>
        <p:nvSpPr>
          <p:cNvPr id="701661" name="AutoShape 221"/>
          <p:cNvSpPr>
            <a:spLocks noChangeArrowheads="1"/>
          </p:cNvSpPr>
          <p:nvPr/>
        </p:nvSpPr>
        <p:spPr bwMode="auto">
          <a:xfrm>
            <a:off x="913289" y="3837941"/>
            <a:ext cx="1073943" cy="55054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p>
            <a:endParaRPr lang="en-US"/>
          </a:p>
        </p:txBody>
      </p:sp>
      <p:grpSp>
        <p:nvGrpSpPr>
          <p:cNvPr id="701690" name="Group 250"/>
          <p:cNvGrpSpPr>
            <a:grpSpLocks/>
          </p:cNvGrpSpPr>
          <p:nvPr/>
        </p:nvGrpSpPr>
        <p:grpSpPr bwMode="auto">
          <a:xfrm>
            <a:off x="1314927" y="2493963"/>
            <a:ext cx="1073943" cy="1655233"/>
            <a:chOff x="651" y="681"/>
            <a:chExt cx="615" cy="920"/>
          </a:xfrm>
        </p:grpSpPr>
        <p:sp>
          <p:nvSpPr>
            <p:cNvPr id="211054" name="Freeform 249"/>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1055" name="Group 248"/>
            <p:cNvGrpSpPr>
              <a:grpSpLocks/>
            </p:cNvGrpSpPr>
            <p:nvPr/>
          </p:nvGrpSpPr>
          <p:grpSpPr bwMode="auto">
            <a:xfrm>
              <a:off x="651" y="681"/>
              <a:ext cx="501" cy="828"/>
              <a:chOff x="569" y="2954"/>
              <a:chExt cx="501" cy="828"/>
            </a:xfrm>
          </p:grpSpPr>
          <p:sp>
            <p:nvSpPr>
              <p:cNvPr id="88177" name="Rectangle 242"/>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78" name="Text Box 241"/>
              <p:cNvSpPr txBox="1">
                <a:spLocks noChangeArrowheads="1"/>
              </p:cNvSpPr>
              <p:nvPr/>
            </p:nvSpPr>
            <p:spPr bwMode="auto">
              <a:xfrm>
                <a:off x="593" y="2954"/>
                <a:ext cx="477"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DHCP</a:t>
                </a:r>
              </a:p>
              <a:p>
                <a:pPr algn="ctr">
                  <a:defRPr/>
                </a:pPr>
                <a:r>
                  <a:rPr lang="en-US" i="0">
                    <a:solidFill>
                      <a:srgbClr val="000000"/>
                    </a:solidFill>
                    <a:latin typeface="Arial" charset="0"/>
                  </a:rPr>
                  <a:t>UDP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88179" name="Line 243"/>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80" name="Line 244"/>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81" name="Line 245"/>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82" name="Line 246"/>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1693" name="Group 253"/>
          <p:cNvGrpSpPr>
            <a:grpSpLocks/>
          </p:cNvGrpSpPr>
          <p:nvPr/>
        </p:nvGrpSpPr>
        <p:grpSpPr bwMode="auto">
          <a:xfrm>
            <a:off x="584994" y="2585709"/>
            <a:ext cx="586740" cy="260879"/>
            <a:chOff x="851" y="3337"/>
            <a:chExt cx="336" cy="145"/>
          </a:xfrm>
        </p:grpSpPr>
        <p:sp>
          <p:nvSpPr>
            <p:cNvPr id="88173" name="Rectangle 251"/>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74" name="Text Box 252"/>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701739" name="Group 299"/>
          <p:cNvGrpSpPr>
            <a:grpSpLocks/>
          </p:cNvGrpSpPr>
          <p:nvPr/>
        </p:nvGrpSpPr>
        <p:grpSpPr bwMode="auto">
          <a:xfrm>
            <a:off x="73342" y="2607311"/>
            <a:ext cx="1189197" cy="1322388"/>
            <a:chOff x="42" y="744"/>
            <a:chExt cx="681" cy="735"/>
          </a:xfrm>
        </p:grpSpPr>
        <p:grpSp>
          <p:nvGrpSpPr>
            <p:cNvPr id="211020" name="Group 296"/>
            <p:cNvGrpSpPr>
              <a:grpSpLocks/>
            </p:cNvGrpSpPr>
            <p:nvPr/>
          </p:nvGrpSpPr>
          <p:grpSpPr bwMode="auto">
            <a:xfrm>
              <a:off x="42" y="886"/>
              <a:ext cx="681" cy="459"/>
              <a:chOff x="42" y="886"/>
              <a:chExt cx="681" cy="459"/>
            </a:xfrm>
          </p:grpSpPr>
          <p:grpSp>
            <p:nvGrpSpPr>
              <p:cNvPr id="211022" name="Group 295"/>
              <p:cNvGrpSpPr>
                <a:grpSpLocks/>
              </p:cNvGrpSpPr>
              <p:nvPr/>
            </p:nvGrpSpPr>
            <p:grpSpPr bwMode="auto">
              <a:xfrm>
                <a:off x="278" y="886"/>
                <a:ext cx="397" cy="145"/>
                <a:chOff x="740" y="3209"/>
                <a:chExt cx="397" cy="145"/>
              </a:xfrm>
            </p:grpSpPr>
            <p:grpSp>
              <p:nvGrpSpPr>
                <p:cNvPr id="211047" name="Group 254"/>
                <p:cNvGrpSpPr>
                  <a:grpSpLocks/>
                </p:cNvGrpSpPr>
                <p:nvPr/>
              </p:nvGrpSpPr>
              <p:grpSpPr bwMode="auto">
                <a:xfrm>
                  <a:off x="801" y="3209"/>
                  <a:ext cx="336" cy="145"/>
                  <a:chOff x="851" y="3337"/>
                  <a:chExt cx="336" cy="145"/>
                </a:xfrm>
              </p:grpSpPr>
              <p:sp>
                <p:nvSpPr>
                  <p:cNvPr id="88171" name="Rectangle 255"/>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72" name="Text Box 256"/>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88169" name="Rectangle 266"/>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70" name="Rectangle 267"/>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1023" name="Group 274"/>
              <p:cNvGrpSpPr>
                <a:grpSpLocks/>
              </p:cNvGrpSpPr>
              <p:nvPr/>
            </p:nvGrpSpPr>
            <p:grpSpPr bwMode="auto">
              <a:xfrm>
                <a:off x="278" y="1034"/>
                <a:ext cx="397" cy="145"/>
                <a:chOff x="836" y="3305"/>
                <a:chExt cx="397" cy="145"/>
              </a:xfrm>
            </p:grpSpPr>
            <p:grpSp>
              <p:nvGrpSpPr>
                <p:cNvPr id="211041" name="Group 268"/>
                <p:cNvGrpSpPr>
                  <a:grpSpLocks/>
                </p:cNvGrpSpPr>
                <p:nvPr/>
              </p:nvGrpSpPr>
              <p:grpSpPr bwMode="auto">
                <a:xfrm>
                  <a:off x="897" y="3305"/>
                  <a:ext cx="336" cy="145"/>
                  <a:chOff x="851" y="3337"/>
                  <a:chExt cx="336" cy="145"/>
                </a:xfrm>
              </p:grpSpPr>
              <p:sp>
                <p:nvSpPr>
                  <p:cNvPr id="88166" name="Rectangle 269"/>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67" name="Text Box 270"/>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1042" name="Group 273"/>
                <p:cNvGrpSpPr>
                  <a:grpSpLocks/>
                </p:cNvGrpSpPr>
                <p:nvPr/>
              </p:nvGrpSpPr>
              <p:grpSpPr bwMode="auto">
                <a:xfrm>
                  <a:off x="836" y="3334"/>
                  <a:ext cx="354" cy="94"/>
                  <a:chOff x="836" y="3334"/>
                  <a:chExt cx="354" cy="94"/>
                </a:xfrm>
              </p:grpSpPr>
              <p:sp>
                <p:nvSpPr>
                  <p:cNvPr id="88164" name="Rectangle 271"/>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65" name="Rectangle 272"/>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1024" name="Group 293"/>
              <p:cNvGrpSpPr>
                <a:grpSpLocks/>
              </p:cNvGrpSpPr>
              <p:nvPr/>
            </p:nvGrpSpPr>
            <p:grpSpPr bwMode="auto">
              <a:xfrm>
                <a:off x="165" y="1054"/>
                <a:ext cx="480" cy="112"/>
                <a:chOff x="627" y="3377"/>
                <a:chExt cx="480" cy="112"/>
              </a:xfrm>
            </p:grpSpPr>
            <p:sp>
              <p:nvSpPr>
                <p:cNvPr id="88160" name="Rectangle 276"/>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61" name="Rectangle 277"/>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1025" name="Group 294"/>
              <p:cNvGrpSpPr>
                <a:grpSpLocks/>
              </p:cNvGrpSpPr>
              <p:nvPr/>
            </p:nvGrpSpPr>
            <p:grpSpPr bwMode="auto">
              <a:xfrm>
                <a:off x="42" y="1200"/>
                <a:ext cx="681" cy="145"/>
                <a:chOff x="504" y="3523"/>
                <a:chExt cx="681" cy="145"/>
              </a:xfrm>
            </p:grpSpPr>
            <p:grpSp>
              <p:nvGrpSpPr>
                <p:cNvPr id="211026" name="Group 287"/>
                <p:cNvGrpSpPr>
                  <a:grpSpLocks/>
                </p:cNvGrpSpPr>
                <p:nvPr/>
              </p:nvGrpSpPr>
              <p:grpSpPr bwMode="auto">
                <a:xfrm>
                  <a:off x="623" y="3523"/>
                  <a:ext cx="510" cy="145"/>
                  <a:chOff x="723" y="3453"/>
                  <a:chExt cx="510" cy="145"/>
                </a:xfrm>
              </p:grpSpPr>
              <p:grpSp>
                <p:nvGrpSpPr>
                  <p:cNvPr id="211030" name="Group 278"/>
                  <p:cNvGrpSpPr>
                    <a:grpSpLocks/>
                  </p:cNvGrpSpPr>
                  <p:nvPr/>
                </p:nvGrpSpPr>
                <p:grpSpPr bwMode="auto">
                  <a:xfrm>
                    <a:off x="836" y="3453"/>
                    <a:ext cx="397" cy="145"/>
                    <a:chOff x="836" y="3305"/>
                    <a:chExt cx="397" cy="145"/>
                  </a:xfrm>
                </p:grpSpPr>
                <p:grpSp>
                  <p:nvGrpSpPr>
                    <p:cNvPr id="211033" name="Group 279"/>
                    <p:cNvGrpSpPr>
                      <a:grpSpLocks/>
                    </p:cNvGrpSpPr>
                    <p:nvPr/>
                  </p:nvGrpSpPr>
                  <p:grpSpPr bwMode="auto">
                    <a:xfrm>
                      <a:off x="897" y="3305"/>
                      <a:ext cx="336" cy="145"/>
                      <a:chOff x="851" y="3337"/>
                      <a:chExt cx="336" cy="145"/>
                    </a:xfrm>
                  </p:grpSpPr>
                  <p:sp>
                    <p:nvSpPr>
                      <p:cNvPr id="88158" name="Rectangle 28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59" name="Text Box 281"/>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1034" name="Group 282"/>
                    <p:cNvGrpSpPr>
                      <a:grpSpLocks/>
                    </p:cNvGrpSpPr>
                    <p:nvPr/>
                  </p:nvGrpSpPr>
                  <p:grpSpPr bwMode="auto">
                    <a:xfrm>
                      <a:off x="836" y="3334"/>
                      <a:ext cx="354" cy="94"/>
                      <a:chOff x="836" y="3334"/>
                      <a:chExt cx="354" cy="94"/>
                    </a:xfrm>
                  </p:grpSpPr>
                  <p:sp>
                    <p:nvSpPr>
                      <p:cNvPr id="88156" name="Rectangle 283"/>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57" name="Rectangle 284"/>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8152" name="Rectangle 285"/>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53" name="Rectangle 286"/>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148" name="Rectangle 288"/>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49" name="Rectangle 290"/>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50" name="Rectangle 291"/>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8142" name="AutoShape 297"/>
            <p:cNvSpPr>
              <a:spLocks noChangeArrowheads="1"/>
            </p:cNvSpPr>
            <p:nvPr/>
          </p:nvSpPr>
          <p:spPr bwMode="auto">
            <a:xfrm>
              <a:off x="384" y="744"/>
              <a:ext cx="240" cy="735"/>
            </a:xfrm>
            <a:prstGeom prst="downArrow">
              <a:avLst>
                <a:gd name="adj1" fmla="val 54167"/>
                <a:gd name="adj2" fmla="val 49170"/>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1758" name="Group 318"/>
          <p:cNvGrpSpPr>
            <a:grpSpLocks/>
          </p:cNvGrpSpPr>
          <p:nvPr/>
        </p:nvGrpSpPr>
        <p:grpSpPr bwMode="auto">
          <a:xfrm>
            <a:off x="715962" y="3976465"/>
            <a:ext cx="1189197" cy="260879"/>
            <a:chOff x="504" y="3523"/>
            <a:chExt cx="681" cy="145"/>
          </a:xfrm>
        </p:grpSpPr>
        <p:grpSp>
          <p:nvGrpSpPr>
            <p:cNvPr id="211007" name="Group 319"/>
            <p:cNvGrpSpPr>
              <a:grpSpLocks/>
            </p:cNvGrpSpPr>
            <p:nvPr/>
          </p:nvGrpSpPr>
          <p:grpSpPr bwMode="auto">
            <a:xfrm>
              <a:off x="623" y="3523"/>
              <a:ext cx="510" cy="145"/>
              <a:chOff x="723" y="3453"/>
              <a:chExt cx="510" cy="145"/>
            </a:xfrm>
          </p:grpSpPr>
          <p:grpSp>
            <p:nvGrpSpPr>
              <p:cNvPr id="211011" name="Group 320"/>
              <p:cNvGrpSpPr>
                <a:grpSpLocks/>
              </p:cNvGrpSpPr>
              <p:nvPr/>
            </p:nvGrpSpPr>
            <p:grpSpPr bwMode="auto">
              <a:xfrm>
                <a:off x="836" y="3453"/>
                <a:ext cx="397" cy="145"/>
                <a:chOff x="836" y="3305"/>
                <a:chExt cx="397" cy="145"/>
              </a:xfrm>
            </p:grpSpPr>
            <p:grpSp>
              <p:nvGrpSpPr>
                <p:cNvPr id="211014" name="Group 321"/>
                <p:cNvGrpSpPr>
                  <a:grpSpLocks/>
                </p:cNvGrpSpPr>
                <p:nvPr/>
              </p:nvGrpSpPr>
              <p:grpSpPr bwMode="auto">
                <a:xfrm>
                  <a:off x="897" y="3305"/>
                  <a:ext cx="336" cy="145"/>
                  <a:chOff x="851" y="3337"/>
                  <a:chExt cx="336" cy="145"/>
                </a:xfrm>
              </p:grpSpPr>
              <p:sp>
                <p:nvSpPr>
                  <p:cNvPr id="88139" name="Rectangle 322"/>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40" name="Text Box 323"/>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1015" name="Group 324"/>
                <p:cNvGrpSpPr>
                  <a:grpSpLocks/>
                </p:cNvGrpSpPr>
                <p:nvPr/>
              </p:nvGrpSpPr>
              <p:grpSpPr bwMode="auto">
                <a:xfrm>
                  <a:off x="836" y="3334"/>
                  <a:ext cx="354" cy="94"/>
                  <a:chOff x="836" y="3334"/>
                  <a:chExt cx="354" cy="94"/>
                </a:xfrm>
              </p:grpSpPr>
              <p:sp>
                <p:nvSpPr>
                  <p:cNvPr id="88137" name="Rectangle 325"/>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38" name="Rectangle 326"/>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8133" name="Rectangle 327"/>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34" name="Rectangle 328"/>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129" name="Rectangle 329"/>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30" name="Rectangle 330"/>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31" name="Rectangle 331"/>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1782" name="Group 342"/>
          <p:cNvGrpSpPr>
            <a:grpSpLocks/>
          </p:cNvGrpSpPr>
          <p:nvPr/>
        </p:nvGrpSpPr>
        <p:grpSpPr bwMode="auto">
          <a:xfrm>
            <a:off x="1625760" y="4760913"/>
            <a:ext cx="1447641" cy="1489710"/>
            <a:chOff x="931" y="1941"/>
            <a:chExt cx="829" cy="828"/>
          </a:xfrm>
        </p:grpSpPr>
        <p:sp>
          <p:nvSpPr>
            <p:cNvPr id="210999" name="Freeform 334"/>
            <p:cNvSpPr>
              <a:spLocks/>
            </p:cNvSpPr>
            <p:nvPr/>
          </p:nvSpPr>
          <p:spPr bwMode="auto">
            <a:xfrm>
              <a:off x="1424" y="1965"/>
              <a:ext cx="336" cy="801"/>
            </a:xfrm>
            <a:custGeom>
              <a:avLst/>
              <a:gdLst>
                <a:gd name="T0" fmla="*/ 1 w 551"/>
                <a:gd name="T1" fmla="*/ 0 h 801"/>
                <a:gd name="T2" fmla="*/ 46 w 551"/>
                <a:gd name="T3" fmla="*/ 402 h 801"/>
                <a:gd name="T4" fmla="*/ 1 w 551"/>
                <a:gd name="T5" fmla="*/ 801 h 801"/>
                <a:gd name="T6" fmla="*/ 1 w 551"/>
                <a:gd name="T7" fmla="*/ 535 h 801"/>
                <a:gd name="T8" fmla="*/ 0 w 551"/>
                <a:gd name="T9" fmla="*/ 371 h 801"/>
                <a:gd name="T10" fmla="*/ 1 w 551"/>
                <a:gd name="T11" fmla="*/ 0 h 8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1" h="801">
                  <a:moveTo>
                    <a:pt x="14" y="0"/>
                  </a:moveTo>
                  <a:lnTo>
                    <a:pt x="551" y="402"/>
                  </a:lnTo>
                  <a:lnTo>
                    <a:pt x="6" y="801"/>
                  </a:lnTo>
                  <a:lnTo>
                    <a:pt x="13" y="535"/>
                  </a:lnTo>
                  <a:lnTo>
                    <a:pt x="0" y="371"/>
                  </a:lnTo>
                  <a:lnTo>
                    <a:pt x="14"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1000" name="Group 335"/>
            <p:cNvGrpSpPr>
              <a:grpSpLocks/>
            </p:cNvGrpSpPr>
            <p:nvPr/>
          </p:nvGrpSpPr>
          <p:grpSpPr bwMode="auto">
            <a:xfrm>
              <a:off x="931" y="1941"/>
              <a:ext cx="501" cy="828"/>
              <a:chOff x="569" y="2954"/>
              <a:chExt cx="501" cy="828"/>
            </a:xfrm>
          </p:grpSpPr>
          <p:sp>
            <p:nvSpPr>
              <p:cNvPr id="88122" name="Rectangle 336"/>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23" name="Text Box 337"/>
              <p:cNvSpPr txBox="1">
                <a:spLocks noChangeArrowheads="1"/>
              </p:cNvSpPr>
              <p:nvPr/>
            </p:nvSpPr>
            <p:spPr bwMode="auto">
              <a:xfrm>
                <a:off x="593" y="2954"/>
                <a:ext cx="477"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DHCP</a:t>
                </a:r>
              </a:p>
              <a:p>
                <a:pPr algn="ctr">
                  <a:defRPr/>
                </a:pPr>
                <a:r>
                  <a:rPr lang="en-US" i="0">
                    <a:solidFill>
                      <a:srgbClr val="000000"/>
                    </a:solidFill>
                    <a:latin typeface="Arial" charset="0"/>
                  </a:rPr>
                  <a:t>UDP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88124" name="Line 338"/>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25" name="Line 339"/>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26" name="Line 340"/>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8127" name="Line 341"/>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1882" name="Group 442"/>
          <p:cNvGrpSpPr>
            <a:grpSpLocks/>
          </p:cNvGrpSpPr>
          <p:nvPr/>
        </p:nvGrpSpPr>
        <p:grpSpPr bwMode="auto">
          <a:xfrm>
            <a:off x="373697" y="4647566"/>
            <a:ext cx="1189197" cy="1379961"/>
            <a:chOff x="1404" y="3105"/>
            <a:chExt cx="681" cy="767"/>
          </a:xfrm>
        </p:grpSpPr>
        <p:grpSp>
          <p:nvGrpSpPr>
            <p:cNvPr id="210964" name="Group 344"/>
            <p:cNvGrpSpPr>
              <a:grpSpLocks/>
            </p:cNvGrpSpPr>
            <p:nvPr/>
          </p:nvGrpSpPr>
          <p:grpSpPr bwMode="auto">
            <a:xfrm>
              <a:off x="1404" y="3355"/>
              <a:ext cx="681" cy="459"/>
              <a:chOff x="42" y="886"/>
              <a:chExt cx="681" cy="459"/>
            </a:xfrm>
          </p:grpSpPr>
          <p:grpSp>
            <p:nvGrpSpPr>
              <p:cNvPr id="210969" name="Group 345"/>
              <p:cNvGrpSpPr>
                <a:grpSpLocks/>
              </p:cNvGrpSpPr>
              <p:nvPr/>
            </p:nvGrpSpPr>
            <p:grpSpPr bwMode="auto">
              <a:xfrm>
                <a:off x="278" y="886"/>
                <a:ext cx="397" cy="145"/>
                <a:chOff x="740" y="3209"/>
                <a:chExt cx="397" cy="145"/>
              </a:xfrm>
            </p:grpSpPr>
            <p:grpSp>
              <p:nvGrpSpPr>
                <p:cNvPr id="210994" name="Group 346"/>
                <p:cNvGrpSpPr>
                  <a:grpSpLocks/>
                </p:cNvGrpSpPr>
                <p:nvPr/>
              </p:nvGrpSpPr>
              <p:grpSpPr bwMode="auto">
                <a:xfrm>
                  <a:off x="801" y="3209"/>
                  <a:ext cx="336" cy="145"/>
                  <a:chOff x="851" y="3337"/>
                  <a:chExt cx="336" cy="145"/>
                </a:xfrm>
              </p:grpSpPr>
              <p:sp>
                <p:nvSpPr>
                  <p:cNvPr id="88118" name="Rectangle 34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19" name="Text Box 348"/>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88116" name="Rectangle 349"/>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17" name="Rectangle 350"/>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0970" name="Group 351"/>
              <p:cNvGrpSpPr>
                <a:grpSpLocks/>
              </p:cNvGrpSpPr>
              <p:nvPr/>
            </p:nvGrpSpPr>
            <p:grpSpPr bwMode="auto">
              <a:xfrm>
                <a:off x="278" y="1034"/>
                <a:ext cx="397" cy="145"/>
                <a:chOff x="836" y="3305"/>
                <a:chExt cx="397" cy="145"/>
              </a:xfrm>
            </p:grpSpPr>
            <p:grpSp>
              <p:nvGrpSpPr>
                <p:cNvPr id="210988" name="Group 352"/>
                <p:cNvGrpSpPr>
                  <a:grpSpLocks/>
                </p:cNvGrpSpPr>
                <p:nvPr/>
              </p:nvGrpSpPr>
              <p:grpSpPr bwMode="auto">
                <a:xfrm>
                  <a:off x="897" y="3305"/>
                  <a:ext cx="336" cy="145"/>
                  <a:chOff x="851" y="3337"/>
                  <a:chExt cx="336" cy="145"/>
                </a:xfrm>
              </p:grpSpPr>
              <p:sp>
                <p:nvSpPr>
                  <p:cNvPr id="88113" name="Rectangle 35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14" name="Text Box 354"/>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0989" name="Group 355"/>
                <p:cNvGrpSpPr>
                  <a:grpSpLocks/>
                </p:cNvGrpSpPr>
                <p:nvPr/>
              </p:nvGrpSpPr>
              <p:grpSpPr bwMode="auto">
                <a:xfrm>
                  <a:off x="836" y="3334"/>
                  <a:ext cx="354" cy="94"/>
                  <a:chOff x="836" y="3334"/>
                  <a:chExt cx="354" cy="94"/>
                </a:xfrm>
              </p:grpSpPr>
              <p:sp>
                <p:nvSpPr>
                  <p:cNvPr id="88111" name="Rectangle 356"/>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12" name="Rectangle 357"/>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0971" name="Group 358"/>
              <p:cNvGrpSpPr>
                <a:grpSpLocks/>
              </p:cNvGrpSpPr>
              <p:nvPr/>
            </p:nvGrpSpPr>
            <p:grpSpPr bwMode="auto">
              <a:xfrm>
                <a:off x="165" y="1054"/>
                <a:ext cx="480" cy="112"/>
                <a:chOff x="627" y="3377"/>
                <a:chExt cx="480" cy="112"/>
              </a:xfrm>
            </p:grpSpPr>
            <p:sp>
              <p:nvSpPr>
                <p:cNvPr id="88107" name="Rectangle 359"/>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08" name="Rectangle 360"/>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0972" name="Group 361"/>
              <p:cNvGrpSpPr>
                <a:grpSpLocks/>
              </p:cNvGrpSpPr>
              <p:nvPr/>
            </p:nvGrpSpPr>
            <p:grpSpPr bwMode="auto">
              <a:xfrm>
                <a:off x="42" y="1200"/>
                <a:ext cx="681" cy="145"/>
                <a:chOff x="504" y="3523"/>
                <a:chExt cx="681" cy="145"/>
              </a:xfrm>
            </p:grpSpPr>
            <p:grpSp>
              <p:nvGrpSpPr>
                <p:cNvPr id="210973" name="Group 362"/>
                <p:cNvGrpSpPr>
                  <a:grpSpLocks/>
                </p:cNvGrpSpPr>
                <p:nvPr/>
              </p:nvGrpSpPr>
              <p:grpSpPr bwMode="auto">
                <a:xfrm>
                  <a:off x="623" y="3523"/>
                  <a:ext cx="510" cy="145"/>
                  <a:chOff x="723" y="3453"/>
                  <a:chExt cx="510" cy="145"/>
                </a:xfrm>
              </p:grpSpPr>
              <p:grpSp>
                <p:nvGrpSpPr>
                  <p:cNvPr id="210977" name="Group 363"/>
                  <p:cNvGrpSpPr>
                    <a:grpSpLocks/>
                  </p:cNvGrpSpPr>
                  <p:nvPr/>
                </p:nvGrpSpPr>
                <p:grpSpPr bwMode="auto">
                  <a:xfrm>
                    <a:off x="836" y="3453"/>
                    <a:ext cx="397" cy="145"/>
                    <a:chOff x="836" y="3305"/>
                    <a:chExt cx="397" cy="145"/>
                  </a:xfrm>
                </p:grpSpPr>
                <p:grpSp>
                  <p:nvGrpSpPr>
                    <p:cNvPr id="210980" name="Group 364"/>
                    <p:cNvGrpSpPr>
                      <a:grpSpLocks/>
                    </p:cNvGrpSpPr>
                    <p:nvPr/>
                  </p:nvGrpSpPr>
                  <p:grpSpPr bwMode="auto">
                    <a:xfrm>
                      <a:off x="897" y="3305"/>
                      <a:ext cx="336" cy="145"/>
                      <a:chOff x="851" y="3337"/>
                      <a:chExt cx="336" cy="145"/>
                    </a:xfrm>
                  </p:grpSpPr>
                  <p:sp>
                    <p:nvSpPr>
                      <p:cNvPr id="88105" name="Rectangle 365"/>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06" name="Text Box 366"/>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0981" name="Group 367"/>
                    <p:cNvGrpSpPr>
                      <a:grpSpLocks/>
                    </p:cNvGrpSpPr>
                    <p:nvPr/>
                  </p:nvGrpSpPr>
                  <p:grpSpPr bwMode="auto">
                    <a:xfrm>
                      <a:off x="836" y="3334"/>
                      <a:ext cx="354" cy="94"/>
                      <a:chOff x="836" y="3334"/>
                      <a:chExt cx="354" cy="94"/>
                    </a:xfrm>
                  </p:grpSpPr>
                  <p:sp>
                    <p:nvSpPr>
                      <p:cNvPr id="88103" name="Rectangle 368"/>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04" name="Rectangle 369"/>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8099" name="Rectangle 370"/>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100" name="Rectangle 371"/>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8095" name="Rectangle 372"/>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096" name="Rectangle 373"/>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097" name="Rectangle 374"/>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8086" name="AutoShape 375"/>
            <p:cNvSpPr>
              <a:spLocks noChangeArrowheads="1"/>
            </p:cNvSpPr>
            <p:nvPr/>
          </p:nvSpPr>
          <p:spPr bwMode="auto">
            <a:xfrm rot="10800000">
              <a:off x="1727" y="3105"/>
              <a:ext cx="240" cy="767"/>
            </a:xfrm>
            <a:prstGeom prst="downArrow">
              <a:avLst>
                <a:gd name="adj1" fmla="val 54167"/>
                <a:gd name="adj2" fmla="val 51311"/>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0966" name="Group 379"/>
            <p:cNvGrpSpPr>
              <a:grpSpLocks/>
            </p:cNvGrpSpPr>
            <p:nvPr/>
          </p:nvGrpSpPr>
          <p:grpSpPr bwMode="auto">
            <a:xfrm>
              <a:off x="1702" y="3227"/>
              <a:ext cx="336" cy="145"/>
              <a:chOff x="851" y="3337"/>
              <a:chExt cx="336" cy="145"/>
            </a:xfrm>
          </p:grpSpPr>
          <p:sp>
            <p:nvSpPr>
              <p:cNvPr id="88088" name="Rectangle 38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089" name="Text Box 381"/>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grpSp>
        <p:nvGrpSpPr>
          <p:cNvPr id="701916" name="Group 476"/>
          <p:cNvGrpSpPr>
            <a:grpSpLocks/>
          </p:cNvGrpSpPr>
          <p:nvPr/>
        </p:nvGrpSpPr>
        <p:grpSpPr bwMode="auto">
          <a:xfrm>
            <a:off x="895826" y="4870651"/>
            <a:ext cx="586740" cy="260879"/>
            <a:chOff x="851" y="3337"/>
            <a:chExt cx="336" cy="145"/>
          </a:xfrm>
        </p:grpSpPr>
        <p:sp>
          <p:nvSpPr>
            <p:cNvPr id="88083" name="Rectangle 47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8084" name="Text Box 478"/>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701919" name="Rectangle 479"/>
          <p:cNvSpPr>
            <a:spLocks noChangeArrowheads="1"/>
          </p:cNvSpPr>
          <p:nvPr/>
        </p:nvSpPr>
        <p:spPr bwMode="auto">
          <a:xfrm>
            <a:off x="4523232" y="3151727"/>
            <a:ext cx="5299425" cy="17867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400" dirty="0">
                <a:solidFill>
                  <a:srgbClr val="000000"/>
                </a:solidFill>
                <a:latin typeface="+mn-lt"/>
                <a:ea typeface="ＭＳ Ｐゴシック" charset="0"/>
              </a:rPr>
              <a:t>DHCP request </a:t>
            </a:r>
            <a:r>
              <a:rPr lang="en-US" sz="2400" dirty="0">
                <a:solidFill>
                  <a:srgbClr val="3333CC"/>
                </a:solidFill>
                <a:latin typeface="+mn-lt"/>
                <a:ea typeface="ＭＳ Ｐゴシック" charset="0"/>
              </a:rPr>
              <a:t>encapsulated </a:t>
            </a:r>
            <a:r>
              <a:rPr lang="en-US" sz="2400" dirty="0">
                <a:solidFill>
                  <a:srgbClr val="000000"/>
                </a:solidFill>
                <a:latin typeface="+mn-lt"/>
                <a:ea typeface="ＭＳ Ｐゴシック" charset="0"/>
              </a:rPr>
              <a:t>in </a:t>
            </a:r>
            <a:r>
              <a:rPr lang="en-US" sz="2400" dirty="0" smtClean="0">
                <a:solidFill>
                  <a:srgbClr val="C00000"/>
                </a:solidFill>
                <a:latin typeface="+mn-lt"/>
                <a:ea typeface="ＭＳ Ｐゴシック" charset="0"/>
              </a:rPr>
              <a:t>UDP</a:t>
            </a:r>
            <a:r>
              <a:rPr lang="en-US" sz="2400" dirty="0" smtClean="0">
                <a:solidFill>
                  <a:srgbClr val="000000"/>
                </a:solidFill>
                <a:latin typeface="+mn-lt"/>
                <a:ea typeface="ＭＳ Ｐゴシック" charset="0"/>
              </a:rPr>
              <a:t> (port 68) encapsulated </a:t>
            </a:r>
            <a:r>
              <a:rPr lang="en-US" sz="2400" dirty="0">
                <a:solidFill>
                  <a:srgbClr val="000000"/>
                </a:solidFill>
                <a:latin typeface="+mn-lt"/>
                <a:ea typeface="ＭＳ Ｐゴシック" charset="0"/>
              </a:rPr>
              <a:t>in </a:t>
            </a:r>
            <a:r>
              <a:rPr lang="en-US" sz="2400" dirty="0">
                <a:solidFill>
                  <a:srgbClr val="C00000"/>
                </a:solidFill>
                <a:latin typeface="+mn-lt"/>
                <a:ea typeface="ＭＳ Ｐゴシック" charset="0"/>
              </a:rPr>
              <a:t>IP</a:t>
            </a:r>
            <a:r>
              <a:rPr lang="en-US" sz="2400" dirty="0">
                <a:solidFill>
                  <a:srgbClr val="000000"/>
                </a:solidFill>
                <a:latin typeface="+mn-lt"/>
                <a:ea typeface="ＭＳ Ｐゴシック" charset="0"/>
              </a:rPr>
              <a:t>, encapsulated in </a:t>
            </a:r>
            <a:r>
              <a:rPr lang="en-US" sz="2400" dirty="0">
                <a:solidFill>
                  <a:srgbClr val="C00000"/>
                </a:solidFill>
                <a:latin typeface="+mn-lt"/>
                <a:ea typeface="ＭＳ Ｐゴシック" charset="0"/>
              </a:rPr>
              <a:t>802.3 </a:t>
            </a:r>
            <a:r>
              <a:rPr lang="en-US" sz="2400" dirty="0">
                <a:solidFill>
                  <a:srgbClr val="000000"/>
                </a:solidFill>
                <a:latin typeface="+mn-lt"/>
                <a:ea typeface="ＭＳ Ｐゴシック" charset="0"/>
              </a:rPr>
              <a:t>Ethernet</a:t>
            </a:r>
          </a:p>
          <a:p>
            <a:pPr marL="382059" indent="-382059" algn="l">
              <a:lnSpc>
                <a:spcPct val="90000"/>
              </a:lnSpc>
              <a:spcBef>
                <a:spcPct val="20000"/>
              </a:spcBef>
              <a:buClr>
                <a:srgbClr val="000099"/>
              </a:buClr>
              <a:buSzPct val="65000"/>
              <a:defRPr/>
            </a:pPr>
            <a:endParaRPr lang="en-US" sz="2400" dirty="0">
              <a:solidFill>
                <a:srgbClr val="000000"/>
              </a:solidFill>
              <a:latin typeface="+mn-lt"/>
              <a:ea typeface="ＭＳ Ｐゴシック" charset="0"/>
            </a:endParaRPr>
          </a:p>
        </p:txBody>
      </p:sp>
      <p:sp>
        <p:nvSpPr>
          <p:cNvPr id="701920" name="Rectangle 480"/>
          <p:cNvSpPr>
            <a:spLocks noChangeArrowheads="1"/>
          </p:cNvSpPr>
          <p:nvPr/>
        </p:nvSpPr>
        <p:spPr bwMode="auto">
          <a:xfrm>
            <a:off x="4596384" y="4770999"/>
            <a:ext cx="5259451" cy="15200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400" dirty="0">
                <a:solidFill>
                  <a:srgbClr val="000000"/>
                </a:solidFill>
                <a:latin typeface="+mn-lt"/>
                <a:ea typeface="ＭＳ Ｐゴシック" charset="0"/>
              </a:rPr>
              <a:t>Ethernet frame </a:t>
            </a:r>
            <a:r>
              <a:rPr lang="en-US" sz="2400" dirty="0">
                <a:solidFill>
                  <a:srgbClr val="000099"/>
                </a:solidFill>
                <a:latin typeface="+mn-lt"/>
                <a:ea typeface="ＭＳ Ｐゴシック" charset="0"/>
              </a:rPr>
              <a:t>broadcast</a:t>
            </a:r>
            <a:r>
              <a:rPr lang="en-US" sz="2400" dirty="0">
                <a:solidFill>
                  <a:srgbClr val="000000"/>
                </a:solidFill>
                <a:latin typeface="+mn-lt"/>
                <a:ea typeface="ＭＳ Ｐゴシック" charset="0"/>
              </a:rPr>
              <a:t> (</a:t>
            </a:r>
            <a:r>
              <a:rPr lang="en-US" sz="2400" dirty="0" err="1">
                <a:solidFill>
                  <a:srgbClr val="000000"/>
                </a:solidFill>
                <a:latin typeface="+mn-lt"/>
                <a:ea typeface="ＭＳ Ｐゴシック" charset="0"/>
              </a:rPr>
              <a:t>dest</a:t>
            </a:r>
            <a:r>
              <a:rPr lang="en-US" sz="2400" dirty="0">
                <a:solidFill>
                  <a:srgbClr val="000000"/>
                </a:solidFill>
                <a:latin typeface="+mn-lt"/>
                <a:ea typeface="ＭＳ Ｐゴシック" charset="0"/>
              </a:rPr>
              <a:t>: FFFFFFFFFFFF) on LAN, received at router running </a:t>
            </a:r>
            <a:r>
              <a:rPr lang="en-US" sz="2400" dirty="0">
                <a:solidFill>
                  <a:srgbClr val="C00000"/>
                </a:solidFill>
                <a:latin typeface="+mn-lt"/>
                <a:ea typeface="ＭＳ Ｐゴシック" charset="0"/>
              </a:rPr>
              <a:t>DHCP </a:t>
            </a:r>
            <a:r>
              <a:rPr lang="en-US" sz="2400" dirty="0">
                <a:solidFill>
                  <a:srgbClr val="000000"/>
                </a:solidFill>
                <a:latin typeface="+mn-lt"/>
                <a:ea typeface="ＭＳ Ｐゴシック" charset="0"/>
              </a:rPr>
              <a:t>server</a:t>
            </a:r>
          </a:p>
        </p:txBody>
      </p:sp>
      <p:sp>
        <p:nvSpPr>
          <p:cNvPr id="701921" name="Rectangle 481"/>
          <p:cNvSpPr>
            <a:spLocks noChangeArrowheads="1"/>
          </p:cNvSpPr>
          <p:nvPr/>
        </p:nvSpPr>
        <p:spPr bwMode="auto">
          <a:xfrm>
            <a:off x="4584192" y="6335427"/>
            <a:ext cx="5135435" cy="10727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400" dirty="0">
                <a:solidFill>
                  <a:srgbClr val="000000"/>
                </a:solidFill>
                <a:latin typeface="+mn-lt"/>
                <a:ea typeface="ＭＳ Ｐゴシック" charset="0"/>
              </a:rPr>
              <a:t>Ethernet </a:t>
            </a:r>
            <a:r>
              <a:rPr lang="en-US" sz="2400" dirty="0" err="1">
                <a:solidFill>
                  <a:srgbClr val="000099"/>
                </a:solidFill>
                <a:latin typeface="+mn-lt"/>
                <a:ea typeface="ＭＳ Ｐゴシック" charset="0"/>
              </a:rPr>
              <a:t>demuxed</a:t>
            </a:r>
            <a:r>
              <a:rPr lang="en-US" sz="2400" dirty="0">
                <a:solidFill>
                  <a:srgbClr val="000000"/>
                </a:solidFill>
                <a:latin typeface="+mn-lt"/>
                <a:ea typeface="ＭＳ Ｐゴシック" charset="0"/>
              </a:rPr>
              <a:t> to IP </a:t>
            </a:r>
            <a:r>
              <a:rPr lang="en-US" sz="2400" dirty="0" err="1">
                <a:solidFill>
                  <a:srgbClr val="000000"/>
                </a:solidFill>
                <a:latin typeface="+mn-lt"/>
                <a:ea typeface="ＭＳ Ｐゴシック" charset="0"/>
              </a:rPr>
              <a:t>demuxed</a:t>
            </a:r>
            <a:r>
              <a:rPr lang="en-US" sz="2400" dirty="0">
                <a:solidFill>
                  <a:srgbClr val="000000"/>
                </a:solidFill>
                <a:latin typeface="+mn-lt"/>
                <a:ea typeface="ＭＳ Ｐゴシック" charset="0"/>
              </a:rPr>
              <a:t>, UDP </a:t>
            </a:r>
            <a:r>
              <a:rPr lang="en-US" sz="2400" dirty="0" err="1">
                <a:solidFill>
                  <a:srgbClr val="000000"/>
                </a:solidFill>
                <a:latin typeface="+mn-lt"/>
                <a:ea typeface="ＭＳ Ｐゴシック" charset="0"/>
              </a:rPr>
              <a:t>demuxed</a:t>
            </a:r>
            <a:r>
              <a:rPr lang="en-US" sz="2400" dirty="0">
                <a:solidFill>
                  <a:srgbClr val="000000"/>
                </a:solidFill>
                <a:latin typeface="+mn-lt"/>
                <a:ea typeface="ＭＳ Ｐゴシック" charset="0"/>
              </a:rPr>
              <a:t> to DHCP </a:t>
            </a:r>
            <a:r>
              <a:rPr lang="en-US" sz="2400" dirty="0" smtClean="0">
                <a:solidFill>
                  <a:srgbClr val="000000"/>
                </a:solidFill>
                <a:latin typeface="+mn-lt"/>
                <a:ea typeface="ＭＳ Ｐゴシック" charset="0"/>
              </a:rPr>
              <a:t>(port 68)</a:t>
            </a:r>
            <a:endParaRPr lang="en-US" sz="2400" dirty="0">
              <a:solidFill>
                <a:srgbClr val="000000"/>
              </a:solidFill>
              <a:latin typeface="+mn-lt"/>
              <a:ea typeface="ＭＳ Ｐゴシック" charset="0"/>
            </a:endParaRPr>
          </a:p>
        </p:txBody>
      </p:sp>
      <p:sp>
        <p:nvSpPr>
          <p:cNvPr id="2" name="Slide Number Placeholder 1"/>
          <p:cNvSpPr>
            <a:spLocks noGrp="1"/>
          </p:cNvSpPr>
          <p:nvPr>
            <p:ph type="sldNum" sz="quarter" idx="4"/>
          </p:nvPr>
        </p:nvSpPr>
        <p:spPr/>
        <p:txBody>
          <a:bodyPr/>
          <a:lstStyle/>
          <a:p>
            <a:fld id="{72BF56E0-109F-4E56-92A3-DF3942938DBC}"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1661"/>
                                        </p:tgtEl>
                                        <p:attrNameLst>
                                          <p:attrName>style.visibility</p:attrName>
                                        </p:attrNameLst>
                                      </p:cBhvr>
                                      <p:to>
                                        <p:strVal val="visible"/>
                                      </p:to>
                                    </p:set>
                                    <p:animEffect transition="in" filter="wipe(left)">
                                      <p:cBhvr>
                                        <p:cTn id="7" dur="500"/>
                                        <p:tgtEl>
                                          <p:spTgt spid="701661"/>
                                        </p:tgtEl>
                                      </p:cBhvr>
                                    </p:animEffect>
                                  </p:childTnLst>
                                </p:cTn>
                              </p:par>
                            </p:childTnLst>
                          </p:cTn>
                        </p:par>
                        <p:par>
                          <p:cTn id="8" fill="hold" nodeType="afterGroup">
                            <p:stCondLst>
                              <p:cond delay="500"/>
                            </p:stCondLst>
                            <p:childTnLst>
                              <p:par>
                                <p:cTn id="9" presetID="9" presetClass="exit" presetSubtype="0" fill="hold" grpId="1" nodeType="afterEffect">
                                  <p:stCondLst>
                                    <p:cond delay="0"/>
                                  </p:stCondLst>
                                  <p:childTnLst>
                                    <p:animEffect transition="out" filter="dissolve">
                                      <p:cBhvr>
                                        <p:cTn id="10" dur="500"/>
                                        <p:tgtEl>
                                          <p:spTgt spid="701661"/>
                                        </p:tgtEl>
                                      </p:cBhvr>
                                    </p:animEffect>
                                    <p:set>
                                      <p:cBhvr>
                                        <p:cTn id="11" dur="1" fill="hold">
                                          <p:stCondLst>
                                            <p:cond delay="499"/>
                                          </p:stCondLst>
                                        </p:cTn>
                                        <p:tgtEl>
                                          <p:spTgt spid="701661"/>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nodeType="clickEffect">
                                  <p:stCondLst>
                                    <p:cond delay="0"/>
                                  </p:stCondLst>
                                  <p:childTnLst>
                                    <p:set>
                                      <p:cBhvr>
                                        <p:cTn id="15" dur="1" fill="hold">
                                          <p:stCondLst>
                                            <p:cond delay="0"/>
                                          </p:stCondLst>
                                        </p:cTn>
                                        <p:tgtEl>
                                          <p:spTgt spid="701690"/>
                                        </p:tgtEl>
                                        <p:attrNameLst>
                                          <p:attrName>style.visibility</p:attrName>
                                        </p:attrNameLst>
                                      </p:cBhvr>
                                      <p:to>
                                        <p:strVal val="visible"/>
                                      </p:to>
                                    </p:set>
                                    <p:animEffect transition="in" filter="wipe(down)">
                                      <p:cBhvr>
                                        <p:cTn id="16" dur="500"/>
                                        <p:tgtEl>
                                          <p:spTgt spid="701690"/>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701693"/>
                                        </p:tgtEl>
                                        <p:attrNameLst>
                                          <p:attrName>style.visibility</p:attrName>
                                        </p:attrNameLst>
                                      </p:cBhvr>
                                      <p:to>
                                        <p:strVal val="visible"/>
                                      </p:to>
                                    </p:set>
                                    <p:animEffect transition="in" filter="dissolve">
                                      <p:cBhvr>
                                        <p:cTn id="20" dur="500"/>
                                        <p:tgtEl>
                                          <p:spTgt spid="701693"/>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701629">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701739"/>
                                        </p:tgtEl>
                                        <p:attrNameLst>
                                          <p:attrName>style.visibility</p:attrName>
                                        </p:attrNameLst>
                                      </p:cBhvr>
                                      <p:to>
                                        <p:strVal val="visible"/>
                                      </p:to>
                                    </p:set>
                                    <p:animEffect transition="in" filter="wipe(up)">
                                      <p:cBhvr>
                                        <p:cTn id="27" dur="500"/>
                                        <p:tgtEl>
                                          <p:spTgt spid="701739"/>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701919"/>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xit" presetSubtype="0" fill="hold" nodeType="clickEffect">
                                  <p:stCondLst>
                                    <p:cond delay="0"/>
                                  </p:stCondLst>
                                  <p:childTnLst>
                                    <p:set>
                                      <p:cBhvr>
                                        <p:cTn id="33" dur="1" fill="hold">
                                          <p:stCondLst>
                                            <p:cond delay="0"/>
                                          </p:stCondLst>
                                        </p:cTn>
                                        <p:tgtEl>
                                          <p:spTgt spid="701693"/>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701739"/>
                                        </p:tgtEl>
                                        <p:attrNameLst>
                                          <p:attrName>style.visibility</p:attrName>
                                        </p:attrNameLst>
                                      </p:cBhvr>
                                      <p:to>
                                        <p:strVal val="hidden"/>
                                      </p:to>
                                    </p:set>
                                  </p:childTnLst>
                                </p:cTn>
                              </p:par>
                            </p:childTnLst>
                          </p:cTn>
                        </p:par>
                        <p:par>
                          <p:cTn id="36" fill="hold" nodeType="afterGroup">
                            <p:stCondLst>
                              <p:cond delay="0"/>
                            </p:stCondLst>
                            <p:childTnLst>
                              <p:par>
                                <p:cTn id="37" presetID="1" presetClass="entr" presetSubtype="0" fill="hold" nodeType="afterEffect">
                                  <p:stCondLst>
                                    <p:cond delay="0"/>
                                  </p:stCondLst>
                                  <p:childTnLst>
                                    <p:set>
                                      <p:cBhvr>
                                        <p:cTn id="38" dur="1" fill="hold">
                                          <p:stCondLst>
                                            <p:cond delay="0"/>
                                          </p:stCondLst>
                                        </p:cTn>
                                        <p:tgtEl>
                                          <p:spTgt spid="7017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01920"/>
                                        </p:tgtEl>
                                        <p:attrNameLst>
                                          <p:attrName>style.visibility</p:attrName>
                                        </p:attrNameLst>
                                      </p:cBhvr>
                                      <p:to>
                                        <p:strVal val="visible"/>
                                      </p:to>
                                    </p:set>
                                  </p:childTnLst>
                                </p:cTn>
                              </p:par>
                            </p:childTnLst>
                          </p:cTn>
                        </p:par>
                        <p:par>
                          <p:cTn id="41" fill="hold" nodeType="afterGroup">
                            <p:stCondLst>
                              <p:cond delay="0"/>
                            </p:stCondLst>
                            <p:childTnLst>
                              <p:par>
                                <p:cTn id="42" presetID="0" presetClass="path" presetSubtype="0" accel="50000" decel="50000" fill="hold" nodeType="afterEffect">
                                  <p:stCondLst>
                                    <p:cond delay="0"/>
                                  </p:stCondLst>
                                  <p:childTnLst>
                                    <p:animMotion origin="layout" path="M 1.66667E-6 1.81144E-6 L 0.26823 -0.00139 L 0.10833 0.27287 L -0.01806 0.27125 " pathEditMode="relative" rAng="0" ptsTypes="AAAA">
                                      <p:cBhvr>
                                        <p:cTn id="43" dur="2000" fill="hold"/>
                                        <p:tgtEl>
                                          <p:spTgt spid="701758"/>
                                        </p:tgtEl>
                                        <p:attrNameLst>
                                          <p:attrName>ppt_x</p:attrName>
                                          <p:attrName>ppt_y</p:attrName>
                                        </p:attrNameLst>
                                      </p:cBhvr>
                                      <p:rCtr x="12500" y="13574"/>
                                    </p:animMotion>
                                  </p:childTnLst>
                                </p:cTn>
                              </p:par>
                            </p:childTnLst>
                          </p:cTn>
                        </p:par>
                        <p:par>
                          <p:cTn id="44" fill="hold" nodeType="afterGroup">
                            <p:stCondLst>
                              <p:cond delay="2000"/>
                            </p:stCondLst>
                            <p:childTnLst>
                              <p:par>
                                <p:cTn id="45" presetID="22" presetClass="entr" presetSubtype="2" fill="hold" nodeType="afterEffect">
                                  <p:stCondLst>
                                    <p:cond delay="0"/>
                                  </p:stCondLst>
                                  <p:childTnLst>
                                    <p:set>
                                      <p:cBhvr>
                                        <p:cTn id="46" dur="1" fill="hold">
                                          <p:stCondLst>
                                            <p:cond delay="0"/>
                                          </p:stCondLst>
                                        </p:cTn>
                                        <p:tgtEl>
                                          <p:spTgt spid="701782"/>
                                        </p:tgtEl>
                                        <p:attrNameLst>
                                          <p:attrName>style.visibility</p:attrName>
                                        </p:attrNameLst>
                                      </p:cBhvr>
                                      <p:to>
                                        <p:strVal val="visible"/>
                                      </p:to>
                                    </p:set>
                                    <p:animEffect transition="in" filter="wipe(right)">
                                      <p:cBhvr>
                                        <p:cTn id="47" dur="500"/>
                                        <p:tgtEl>
                                          <p:spTgt spid="70178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xit" presetSubtype="0" fill="hold" nodeType="clickEffect">
                                  <p:stCondLst>
                                    <p:cond delay="0"/>
                                  </p:stCondLst>
                                  <p:childTnLst>
                                    <p:set>
                                      <p:cBhvr>
                                        <p:cTn id="51" dur="1" fill="hold">
                                          <p:stCondLst>
                                            <p:cond delay="0"/>
                                          </p:stCondLst>
                                        </p:cTn>
                                        <p:tgtEl>
                                          <p:spTgt spid="701758"/>
                                        </p:tgtEl>
                                        <p:attrNameLst>
                                          <p:attrName>style.visibility</p:attrName>
                                        </p:attrNameLst>
                                      </p:cBhvr>
                                      <p:to>
                                        <p:strVal val="hidden"/>
                                      </p:to>
                                    </p:set>
                                  </p:childTnLst>
                                </p:cTn>
                              </p:par>
                            </p:childTnLst>
                          </p:cTn>
                        </p:par>
                        <p:par>
                          <p:cTn id="52" fill="hold" nodeType="afterGroup">
                            <p:stCondLst>
                              <p:cond delay="0"/>
                            </p:stCondLst>
                            <p:childTnLst>
                              <p:par>
                                <p:cTn id="53" presetID="22" presetClass="entr" presetSubtype="4" fill="hold" nodeType="afterEffect">
                                  <p:stCondLst>
                                    <p:cond delay="0"/>
                                  </p:stCondLst>
                                  <p:childTnLst>
                                    <p:set>
                                      <p:cBhvr>
                                        <p:cTn id="54" dur="1" fill="hold">
                                          <p:stCondLst>
                                            <p:cond delay="0"/>
                                          </p:stCondLst>
                                        </p:cTn>
                                        <p:tgtEl>
                                          <p:spTgt spid="701882"/>
                                        </p:tgtEl>
                                        <p:attrNameLst>
                                          <p:attrName>style.visibility</p:attrName>
                                        </p:attrNameLst>
                                      </p:cBhvr>
                                      <p:to>
                                        <p:strVal val="visible"/>
                                      </p:to>
                                    </p:set>
                                    <p:animEffect transition="in" filter="wipe(down)">
                                      <p:cBhvr>
                                        <p:cTn id="55" dur="1000"/>
                                        <p:tgtEl>
                                          <p:spTgt spid="701882"/>
                                        </p:tgtEl>
                                      </p:cBhvr>
                                    </p:animEffect>
                                  </p:childTnLst>
                                </p:cTn>
                              </p:par>
                            </p:childTnLst>
                          </p:cTn>
                        </p:par>
                        <p:par>
                          <p:cTn id="56" fill="hold" nodeType="afterGroup">
                            <p:stCondLst>
                              <p:cond delay="1000"/>
                            </p:stCondLst>
                            <p:childTnLst>
                              <p:par>
                                <p:cTn id="57" presetID="1" presetClass="exit" presetSubtype="0" fill="hold" nodeType="afterEffect">
                                  <p:stCondLst>
                                    <p:cond delay="1000"/>
                                  </p:stCondLst>
                                  <p:childTnLst>
                                    <p:set>
                                      <p:cBhvr>
                                        <p:cTn id="58" dur="1" fill="hold">
                                          <p:stCondLst>
                                            <p:cond delay="0"/>
                                          </p:stCondLst>
                                        </p:cTn>
                                        <p:tgtEl>
                                          <p:spTgt spid="701882"/>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701921"/>
                                        </p:tgtEl>
                                        <p:attrNameLst>
                                          <p:attrName>style.visibility</p:attrName>
                                        </p:attrNameLst>
                                      </p:cBhvr>
                                      <p:to>
                                        <p:strVal val="visible"/>
                                      </p:to>
                                    </p:set>
                                  </p:childTnLst>
                                </p:cTn>
                              </p:par>
                              <p:par>
                                <p:cTn id="61" presetID="1" presetClass="entr" presetSubtype="0" fill="hold" nodeType="withEffect">
                                  <p:stCondLst>
                                    <p:cond delay="1000"/>
                                  </p:stCondLst>
                                  <p:childTnLst>
                                    <p:set>
                                      <p:cBhvr>
                                        <p:cTn id="62" dur="1" fill="hold">
                                          <p:stCondLst>
                                            <p:cond delay="0"/>
                                          </p:stCondLst>
                                        </p:cTn>
                                        <p:tgtEl>
                                          <p:spTgt spid="7019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1629" grpId="0" build="p"/>
      <p:bldP spid="701661" grpId="0" animBg="1"/>
      <p:bldP spid="701661" grpId="1" animBg="1"/>
      <p:bldP spid="701919" grpId="0"/>
      <p:bldP spid="701920" grpId="0"/>
      <p:bldP spid="7019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1969" name="Group 152"/>
          <p:cNvGrpSpPr>
            <a:grpSpLocks/>
          </p:cNvGrpSpPr>
          <p:nvPr/>
        </p:nvGrpSpPr>
        <p:grpSpPr bwMode="auto">
          <a:xfrm>
            <a:off x="850424" y="2551642"/>
            <a:ext cx="3909853" cy="3467040"/>
            <a:chOff x="773113" y="1273175"/>
            <a:chExt cx="3554412" cy="3058500"/>
          </a:xfrm>
        </p:grpSpPr>
        <p:sp>
          <p:nvSpPr>
            <p:cNvPr id="212082"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2083"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2084"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2085"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2086"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89208"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212088" name="Group 356"/>
            <p:cNvGrpSpPr>
              <a:grpSpLocks/>
            </p:cNvGrpSpPr>
            <p:nvPr/>
          </p:nvGrpSpPr>
          <p:grpSpPr bwMode="auto">
            <a:xfrm>
              <a:off x="1653422" y="1982680"/>
              <a:ext cx="843032" cy="814871"/>
              <a:chOff x="313" y="1497"/>
              <a:chExt cx="1152" cy="1014"/>
            </a:xfrm>
          </p:grpSpPr>
          <p:pic>
            <p:nvPicPr>
              <p:cNvPr id="212140"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2141"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89210"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62"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63"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64"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212093" name="Group 248"/>
            <p:cNvGrpSpPr>
              <a:grpSpLocks/>
            </p:cNvGrpSpPr>
            <p:nvPr/>
          </p:nvGrpSpPr>
          <p:grpSpPr bwMode="auto">
            <a:xfrm>
              <a:off x="2597285" y="3210128"/>
              <a:ext cx="332569" cy="581078"/>
              <a:chOff x="4140" y="429"/>
              <a:chExt cx="1425" cy="2396"/>
            </a:xfrm>
          </p:grpSpPr>
          <p:sp>
            <p:nvSpPr>
              <p:cNvPr id="212108"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230"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2110"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111"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233"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2113" name="Group 153"/>
              <p:cNvGrpSpPr>
                <a:grpSpLocks/>
              </p:cNvGrpSpPr>
              <p:nvPr/>
            </p:nvGrpSpPr>
            <p:grpSpPr bwMode="auto">
              <a:xfrm>
                <a:off x="4749" y="668"/>
                <a:ext cx="581" cy="145"/>
                <a:chOff x="614" y="2568"/>
                <a:chExt cx="725" cy="139"/>
              </a:xfrm>
            </p:grpSpPr>
            <p:sp>
              <p:nvSpPr>
                <p:cNvPr id="89259"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60"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235"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2115" name="Group 157"/>
              <p:cNvGrpSpPr>
                <a:grpSpLocks/>
              </p:cNvGrpSpPr>
              <p:nvPr/>
            </p:nvGrpSpPr>
            <p:grpSpPr bwMode="auto">
              <a:xfrm>
                <a:off x="4747" y="994"/>
                <a:ext cx="581" cy="134"/>
                <a:chOff x="614" y="2568"/>
                <a:chExt cx="725" cy="139"/>
              </a:xfrm>
            </p:grpSpPr>
            <p:sp>
              <p:nvSpPr>
                <p:cNvPr id="89257"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58"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237"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38"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2118" name="Group 162"/>
              <p:cNvGrpSpPr>
                <a:grpSpLocks/>
              </p:cNvGrpSpPr>
              <p:nvPr/>
            </p:nvGrpSpPr>
            <p:grpSpPr bwMode="auto">
              <a:xfrm>
                <a:off x="4735" y="1627"/>
                <a:ext cx="582" cy="151"/>
                <a:chOff x="614" y="2568"/>
                <a:chExt cx="725" cy="139"/>
              </a:xfrm>
            </p:grpSpPr>
            <p:sp>
              <p:nvSpPr>
                <p:cNvPr id="89255"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56"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2119"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2120" name="Group 166"/>
              <p:cNvGrpSpPr>
                <a:grpSpLocks/>
              </p:cNvGrpSpPr>
              <p:nvPr/>
            </p:nvGrpSpPr>
            <p:grpSpPr bwMode="auto">
              <a:xfrm>
                <a:off x="4739" y="1327"/>
                <a:ext cx="582" cy="139"/>
                <a:chOff x="614" y="2568"/>
                <a:chExt cx="725" cy="139"/>
              </a:xfrm>
            </p:grpSpPr>
            <p:sp>
              <p:nvSpPr>
                <p:cNvPr id="89253"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54"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242"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2122"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123"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245"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2125"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9247"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48"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49"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50"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89251"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52"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2094" name="Group 48"/>
            <p:cNvGrpSpPr>
              <a:grpSpLocks/>
            </p:cNvGrpSpPr>
            <p:nvPr/>
          </p:nvGrpSpPr>
          <p:grpSpPr bwMode="auto">
            <a:xfrm>
              <a:off x="2795471" y="3465563"/>
              <a:ext cx="735669" cy="376863"/>
              <a:chOff x="3600" y="219"/>
              <a:chExt cx="360" cy="175"/>
            </a:xfrm>
          </p:grpSpPr>
          <p:sp>
            <p:nvSpPr>
              <p:cNvPr id="89216"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217"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18"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19"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89220"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2100" name="Group 54"/>
              <p:cNvGrpSpPr>
                <a:grpSpLocks/>
              </p:cNvGrpSpPr>
              <p:nvPr/>
            </p:nvGrpSpPr>
            <p:grpSpPr bwMode="auto">
              <a:xfrm>
                <a:off x="3686" y="244"/>
                <a:ext cx="177" cy="66"/>
                <a:chOff x="2848" y="848"/>
                <a:chExt cx="140" cy="98"/>
              </a:xfrm>
            </p:grpSpPr>
            <p:sp>
              <p:nvSpPr>
                <p:cNvPr id="89226"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27"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28"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2101" name="Group 58"/>
              <p:cNvGrpSpPr>
                <a:grpSpLocks/>
              </p:cNvGrpSpPr>
              <p:nvPr/>
            </p:nvGrpSpPr>
            <p:grpSpPr bwMode="auto">
              <a:xfrm flipV="1">
                <a:off x="3686" y="243"/>
                <a:ext cx="177" cy="66"/>
                <a:chOff x="2848" y="848"/>
                <a:chExt cx="140" cy="98"/>
              </a:xfrm>
            </p:grpSpPr>
            <p:sp>
              <p:nvSpPr>
                <p:cNvPr id="89223"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24"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89225"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703491" name="Rectangle 3"/>
          <p:cNvSpPr>
            <a:spLocks noGrp="1" noChangeArrowheads="1"/>
          </p:cNvSpPr>
          <p:nvPr>
            <p:ph type="body" idx="1"/>
          </p:nvPr>
        </p:nvSpPr>
        <p:spPr>
          <a:xfrm>
            <a:off x="4535424" y="1633432"/>
            <a:ext cx="4767644" cy="2170218"/>
          </a:xfrm>
        </p:spPr>
        <p:txBody>
          <a:bodyPr>
            <a:normAutofit/>
          </a:bodyPr>
          <a:lstStyle/>
          <a:p>
            <a:pPr>
              <a:buClrTx/>
              <a:buSzPct val="65000"/>
              <a:buFont typeface="Wingdings" pitchFamily="2" charset="2"/>
              <a:buChar char="v"/>
            </a:pPr>
            <a:r>
              <a:rPr lang="en-US" altLang="en-US" sz="2000" dirty="0"/>
              <a:t>DHCP server formulates </a:t>
            </a:r>
            <a:r>
              <a:rPr lang="en-US" altLang="en-US" sz="2000" i="1" dirty="0">
                <a:solidFill>
                  <a:srgbClr val="C00000"/>
                </a:solidFill>
              </a:rPr>
              <a:t>DHCP ACK</a:t>
            </a:r>
            <a:r>
              <a:rPr lang="en-US" altLang="en-US" sz="2000" dirty="0">
                <a:solidFill>
                  <a:srgbClr val="C00000"/>
                </a:solidFill>
              </a:rPr>
              <a:t> </a:t>
            </a:r>
            <a:r>
              <a:rPr lang="en-US" altLang="en-US" sz="2000" dirty="0"/>
              <a:t>containing client</a:t>
            </a:r>
            <a:r>
              <a:rPr lang="ja-JP" altLang="en-US" sz="2000" dirty="0"/>
              <a:t>’</a:t>
            </a:r>
            <a:r>
              <a:rPr lang="en-US" altLang="ja-JP" sz="2000" dirty="0"/>
              <a:t>s IP address, IP address of first-hop router for client, name &amp; IP address of DNS </a:t>
            </a:r>
            <a:r>
              <a:rPr lang="en-US" altLang="ja-JP" sz="2000" dirty="0" smtClean="0"/>
              <a:t>server</a:t>
            </a:r>
            <a:endParaRPr lang="en-US" altLang="ja-JP" sz="2000" dirty="0"/>
          </a:p>
        </p:txBody>
      </p:sp>
      <p:grpSp>
        <p:nvGrpSpPr>
          <p:cNvPr id="703533" name="Group 45"/>
          <p:cNvGrpSpPr>
            <a:grpSpLocks/>
          </p:cNvGrpSpPr>
          <p:nvPr/>
        </p:nvGrpSpPr>
        <p:grpSpPr bwMode="auto">
          <a:xfrm>
            <a:off x="1314927" y="2333943"/>
            <a:ext cx="1073943" cy="1655233"/>
            <a:chOff x="651" y="681"/>
            <a:chExt cx="615" cy="920"/>
          </a:xfrm>
        </p:grpSpPr>
        <p:sp>
          <p:nvSpPr>
            <p:cNvPr id="212074" name="Freeform 46"/>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2075" name="Group 47"/>
            <p:cNvGrpSpPr>
              <a:grpSpLocks/>
            </p:cNvGrpSpPr>
            <p:nvPr/>
          </p:nvGrpSpPr>
          <p:grpSpPr bwMode="auto">
            <a:xfrm>
              <a:off x="651" y="681"/>
              <a:ext cx="501" cy="828"/>
              <a:chOff x="569" y="2954"/>
              <a:chExt cx="501" cy="828"/>
            </a:xfrm>
          </p:grpSpPr>
          <p:sp>
            <p:nvSpPr>
              <p:cNvPr id="89197" name="Rectangle 48"/>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98" name="Text Box 49"/>
              <p:cNvSpPr txBox="1">
                <a:spLocks noChangeArrowheads="1"/>
              </p:cNvSpPr>
              <p:nvPr/>
            </p:nvSpPr>
            <p:spPr bwMode="auto">
              <a:xfrm>
                <a:off x="593" y="2954"/>
                <a:ext cx="477"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DHCP</a:t>
                </a:r>
              </a:p>
              <a:p>
                <a:pPr algn="ctr">
                  <a:defRPr/>
                </a:pPr>
                <a:r>
                  <a:rPr lang="en-US" i="0">
                    <a:solidFill>
                      <a:srgbClr val="000000"/>
                    </a:solidFill>
                    <a:latin typeface="Arial" charset="0"/>
                  </a:rPr>
                  <a:t>UDP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89199" name="Line 50"/>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200" name="Line 51"/>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201" name="Line 52"/>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202" name="Line 53"/>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3545" name="Group 57"/>
          <p:cNvGrpSpPr>
            <a:grpSpLocks/>
          </p:cNvGrpSpPr>
          <p:nvPr/>
        </p:nvGrpSpPr>
        <p:grpSpPr bwMode="auto">
          <a:xfrm>
            <a:off x="387667" y="4681856"/>
            <a:ext cx="1189197" cy="1322388"/>
            <a:chOff x="42" y="744"/>
            <a:chExt cx="681" cy="735"/>
          </a:xfrm>
        </p:grpSpPr>
        <p:grpSp>
          <p:nvGrpSpPr>
            <p:cNvPr id="212042" name="Group 58"/>
            <p:cNvGrpSpPr>
              <a:grpSpLocks/>
            </p:cNvGrpSpPr>
            <p:nvPr/>
          </p:nvGrpSpPr>
          <p:grpSpPr bwMode="auto">
            <a:xfrm>
              <a:off x="42" y="886"/>
              <a:ext cx="681" cy="459"/>
              <a:chOff x="42" y="886"/>
              <a:chExt cx="681" cy="459"/>
            </a:xfrm>
          </p:grpSpPr>
          <p:grpSp>
            <p:nvGrpSpPr>
              <p:cNvPr id="212044" name="Group 59"/>
              <p:cNvGrpSpPr>
                <a:grpSpLocks/>
              </p:cNvGrpSpPr>
              <p:nvPr/>
            </p:nvGrpSpPr>
            <p:grpSpPr bwMode="auto">
              <a:xfrm>
                <a:off x="278" y="886"/>
                <a:ext cx="397" cy="145"/>
                <a:chOff x="740" y="3209"/>
                <a:chExt cx="397" cy="145"/>
              </a:xfrm>
            </p:grpSpPr>
            <p:grpSp>
              <p:nvGrpSpPr>
                <p:cNvPr id="212069" name="Group 60"/>
                <p:cNvGrpSpPr>
                  <a:grpSpLocks/>
                </p:cNvGrpSpPr>
                <p:nvPr/>
              </p:nvGrpSpPr>
              <p:grpSpPr bwMode="auto">
                <a:xfrm>
                  <a:off x="801" y="3209"/>
                  <a:ext cx="336" cy="145"/>
                  <a:chOff x="851" y="3337"/>
                  <a:chExt cx="336" cy="145"/>
                </a:xfrm>
              </p:grpSpPr>
              <p:sp>
                <p:nvSpPr>
                  <p:cNvPr id="89193" name="Rectangle 61"/>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94" name="Text Box 62"/>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89191" name="Rectangle 63"/>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92" name="Rectangle 64"/>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2045" name="Group 65"/>
              <p:cNvGrpSpPr>
                <a:grpSpLocks/>
              </p:cNvGrpSpPr>
              <p:nvPr/>
            </p:nvGrpSpPr>
            <p:grpSpPr bwMode="auto">
              <a:xfrm>
                <a:off x="278" y="1034"/>
                <a:ext cx="397" cy="145"/>
                <a:chOff x="836" y="3305"/>
                <a:chExt cx="397" cy="145"/>
              </a:xfrm>
            </p:grpSpPr>
            <p:grpSp>
              <p:nvGrpSpPr>
                <p:cNvPr id="212063" name="Group 66"/>
                <p:cNvGrpSpPr>
                  <a:grpSpLocks/>
                </p:cNvGrpSpPr>
                <p:nvPr/>
              </p:nvGrpSpPr>
              <p:grpSpPr bwMode="auto">
                <a:xfrm>
                  <a:off x="897" y="3305"/>
                  <a:ext cx="336" cy="145"/>
                  <a:chOff x="851" y="3337"/>
                  <a:chExt cx="336" cy="145"/>
                </a:xfrm>
              </p:grpSpPr>
              <p:sp>
                <p:nvSpPr>
                  <p:cNvPr id="89188" name="Rectangle 6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89" name="Text Box 68"/>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2064" name="Group 69"/>
                <p:cNvGrpSpPr>
                  <a:grpSpLocks/>
                </p:cNvGrpSpPr>
                <p:nvPr/>
              </p:nvGrpSpPr>
              <p:grpSpPr bwMode="auto">
                <a:xfrm>
                  <a:off x="836" y="3334"/>
                  <a:ext cx="354" cy="94"/>
                  <a:chOff x="836" y="3334"/>
                  <a:chExt cx="354" cy="94"/>
                </a:xfrm>
              </p:grpSpPr>
              <p:sp>
                <p:nvSpPr>
                  <p:cNvPr id="89186" name="Rectangle 70"/>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87" name="Rectangle 71"/>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2046" name="Group 72"/>
              <p:cNvGrpSpPr>
                <a:grpSpLocks/>
              </p:cNvGrpSpPr>
              <p:nvPr/>
            </p:nvGrpSpPr>
            <p:grpSpPr bwMode="auto">
              <a:xfrm>
                <a:off x="165" y="1054"/>
                <a:ext cx="480" cy="112"/>
                <a:chOff x="627" y="3377"/>
                <a:chExt cx="480" cy="112"/>
              </a:xfrm>
            </p:grpSpPr>
            <p:sp>
              <p:nvSpPr>
                <p:cNvPr id="89182" name="Rectangle 73"/>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83" name="Rectangle 74"/>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2047" name="Group 75"/>
              <p:cNvGrpSpPr>
                <a:grpSpLocks/>
              </p:cNvGrpSpPr>
              <p:nvPr/>
            </p:nvGrpSpPr>
            <p:grpSpPr bwMode="auto">
              <a:xfrm>
                <a:off x="42" y="1200"/>
                <a:ext cx="681" cy="145"/>
                <a:chOff x="504" y="3523"/>
                <a:chExt cx="681" cy="145"/>
              </a:xfrm>
            </p:grpSpPr>
            <p:grpSp>
              <p:nvGrpSpPr>
                <p:cNvPr id="212048" name="Group 76"/>
                <p:cNvGrpSpPr>
                  <a:grpSpLocks/>
                </p:cNvGrpSpPr>
                <p:nvPr/>
              </p:nvGrpSpPr>
              <p:grpSpPr bwMode="auto">
                <a:xfrm>
                  <a:off x="623" y="3523"/>
                  <a:ext cx="510" cy="145"/>
                  <a:chOff x="723" y="3453"/>
                  <a:chExt cx="510" cy="145"/>
                </a:xfrm>
              </p:grpSpPr>
              <p:grpSp>
                <p:nvGrpSpPr>
                  <p:cNvPr id="212052" name="Group 77"/>
                  <p:cNvGrpSpPr>
                    <a:grpSpLocks/>
                  </p:cNvGrpSpPr>
                  <p:nvPr/>
                </p:nvGrpSpPr>
                <p:grpSpPr bwMode="auto">
                  <a:xfrm>
                    <a:off x="836" y="3453"/>
                    <a:ext cx="397" cy="145"/>
                    <a:chOff x="836" y="3305"/>
                    <a:chExt cx="397" cy="145"/>
                  </a:xfrm>
                </p:grpSpPr>
                <p:grpSp>
                  <p:nvGrpSpPr>
                    <p:cNvPr id="212055" name="Group 78"/>
                    <p:cNvGrpSpPr>
                      <a:grpSpLocks/>
                    </p:cNvGrpSpPr>
                    <p:nvPr/>
                  </p:nvGrpSpPr>
                  <p:grpSpPr bwMode="auto">
                    <a:xfrm>
                      <a:off x="897" y="3305"/>
                      <a:ext cx="336" cy="145"/>
                      <a:chOff x="851" y="3337"/>
                      <a:chExt cx="336" cy="145"/>
                    </a:xfrm>
                  </p:grpSpPr>
                  <p:sp>
                    <p:nvSpPr>
                      <p:cNvPr id="89180" name="Rectangle 79"/>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81" name="Text Box 80"/>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2056" name="Group 81"/>
                    <p:cNvGrpSpPr>
                      <a:grpSpLocks/>
                    </p:cNvGrpSpPr>
                    <p:nvPr/>
                  </p:nvGrpSpPr>
                  <p:grpSpPr bwMode="auto">
                    <a:xfrm>
                      <a:off x="836" y="3334"/>
                      <a:ext cx="354" cy="94"/>
                      <a:chOff x="836" y="3334"/>
                      <a:chExt cx="354" cy="94"/>
                    </a:xfrm>
                  </p:grpSpPr>
                  <p:sp>
                    <p:nvSpPr>
                      <p:cNvPr id="89178" name="Rectangle 82"/>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79" name="Rectangle 83"/>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9174" name="Rectangle 84"/>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75" name="Rectangle 85"/>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170" name="Rectangle 86"/>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71" name="Rectangle 87"/>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72" name="Rectangle 88"/>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9164" name="AutoShape 89"/>
            <p:cNvSpPr>
              <a:spLocks noChangeArrowheads="1"/>
            </p:cNvSpPr>
            <p:nvPr/>
          </p:nvSpPr>
          <p:spPr bwMode="auto">
            <a:xfrm>
              <a:off x="384" y="744"/>
              <a:ext cx="240" cy="735"/>
            </a:xfrm>
            <a:prstGeom prst="downArrow">
              <a:avLst>
                <a:gd name="adj1" fmla="val 54167"/>
                <a:gd name="adj2" fmla="val 49170"/>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3578" name="Group 90"/>
          <p:cNvGrpSpPr>
            <a:grpSpLocks/>
          </p:cNvGrpSpPr>
          <p:nvPr/>
        </p:nvGrpSpPr>
        <p:grpSpPr bwMode="auto">
          <a:xfrm>
            <a:off x="494190" y="5912473"/>
            <a:ext cx="1189196" cy="260879"/>
            <a:chOff x="504" y="3523"/>
            <a:chExt cx="681" cy="145"/>
          </a:xfrm>
        </p:grpSpPr>
        <p:grpSp>
          <p:nvGrpSpPr>
            <p:cNvPr id="212029" name="Group 91"/>
            <p:cNvGrpSpPr>
              <a:grpSpLocks/>
            </p:cNvGrpSpPr>
            <p:nvPr/>
          </p:nvGrpSpPr>
          <p:grpSpPr bwMode="auto">
            <a:xfrm>
              <a:off x="623" y="3523"/>
              <a:ext cx="510" cy="145"/>
              <a:chOff x="723" y="3453"/>
              <a:chExt cx="510" cy="145"/>
            </a:xfrm>
          </p:grpSpPr>
          <p:grpSp>
            <p:nvGrpSpPr>
              <p:cNvPr id="212033" name="Group 92"/>
              <p:cNvGrpSpPr>
                <a:grpSpLocks/>
              </p:cNvGrpSpPr>
              <p:nvPr/>
            </p:nvGrpSpPr>
            <p:grpSpPr bwMode="auto">
              <a:xfrm>
                <a:off x="836" y="3453"/>
                <a:ext cx="397" cy="145"/>
                <a:chOff x="836" y="3305"/>
                <a:chExt cx="397" cy="145"/>
              </a:xfrm>
            </p:grpSpPr>
            <p:grpSp>
              <p:nvGrpSpPr>
                <p:cNvPr id="212036" name="Group 93"/>
                <p:cNvGrpSpPr>
                  <a:grpSpLocks/>
                </p:cNvGrpSpPr>
                <p:nvPr/>
              </p:nvGrpSpPr>
              <p:grpSpPr bwMode="auto">
                <a:xfrm>
                  <a:off x="897" y="3305"/>
                  <a:ext cx="336" cy="145"/>
                  <a:chOff x="851" y="3337"/>
                  <a:chExt cx="336" cy="145"/>
                </a:xfrm>
              </p:grpSpPr>
              <p:sp>
                <p:nvSpPr>
                  <p:cNvPr id="89161" name="Rectangle 94"/>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62" name="Text Box 95"/>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2037" name="Group 96"/>
                <p:cNvGrpSpPr>
                  <a:grpSpLocks/>
                </p:cNvGrpSpPr>
                <p:nvPr/>
              </p:nvGrpSpPr>
              <p:grpSpPr bwMode="auto">
                <a:xfrm>
                  <a:off x="836" y="3334"/>
                  <a:ext cx="354" cy="94"/>
                  <a:chOff x="836" y="3334"/>
                  <a:chExt cx="354" cy="94"/>
                </a:xfrm>
              </p:grpSpPr>
              <p:sp>
                <p:nvSpPr>
                  <p:cNvPr id="89159" name="Rectangle 97"/>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60" name="Rectangle 98"/>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9155" name="Rectangle 99"/>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56" name="Rectangle 100"/>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151" name="Rectangle 101"/>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52" name="Rectangle 102"/>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53" name="Rectangle 103"/>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3592" name="Group 104"/>
          <p:cNvGrpSpPr>
            <a:grpSpLocks/>
          </p:cNvGrpSpPr>
          <p:nvPr/>
        </p:nvGrpSpPr>
        <p:grpSpPr bwMode="auto">
          <a:xfrm>
            <a:off x="1625760" y="4600893"/>
            <a:ext cx="1447641" cy="1489710"/>
            <a:chOff x="931" y="1941"/>
            <a:chExt cx="829" cy="828"/>
          </a:xfrm>
        </p:grpSpPr>
        <p:sp>
          <p:nvSpPr>
            <p:cNvPr id="212021" name="Freeform 105"/>
            <p:cNvSpPr>
              <a:spLocks/>
            </p:cNvSpPr>
            <p:nvPr/>
          </p:nvSpPr>
          <p:spPr bwMode="auto">
            <a:xfrm>
              <a:off x="1424" y="1965"/>
              <a:ext cx="336" cy="801"/>
            </a:xfrm>
            <a:custGeom>
              <a:avLst/>
              <a:gdLst>
                <a:gd name="T0" fmla="*/ 1 w 551"/>
                <a:gd name="T1" fmla="*/ 0 h 801"/>
                <a:gd name="T2" fmla="*/ 46 w 551"/>
                <a:gd name="T3" fmla="*/ 402 h 801"/>
                <a:gd name="T4" fmla="*/ 1 w 551"/>
                <a:gd name="T5" fmla="*/ 801 h 801"/>
                <a:gd name="T6" fmla="*/ 1 w 551"/>
                <a:gd name="T7" fmla="*/ 535 h 801"/>
                <a:gd name="T8" fmla="*/ 0 w 551"/>
                <a:gd name="T9" fmla="*/ 371 h 801"/>
                <a:gd name="T10" fmla="*/ 1 w 551"/>
                <a:gd name="T11" fmla="*/ 0 h 8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1" h="801">
                  <a:moveTo>
                    <a:pt x="14" y="0"/>
                  </a:moveTo>
                  <a:lnTo>
                    <a:pt x="551" y="402"/>
                  </a:lnTo>
                  <a:lnTo>
                    <a:pt x="6" y="801"/>
                  </a:lnTo>
                  <a:lnTo>
                    <a:pt x="13" y="535"/>
                  </a:lnTo>
                  <a:lnTo>
                    <a:pt x="0" y="371"/>
                  </a:lnTo>
                  <a:lnTo>
                    <a:pt x="14"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2022" name="Group 106"/>
            <p:cNvGrpSpPr>
              <a:grpSpLocks/>
            </p:cNvGrpSpPr>
            <p:nvPr/>
          </p:nvGrpSpPr>
          <p:grpSpPr bwMode="auto">
            <a:xfrm>
              <a:off x="931" y="1941"/>
              <a:ext cx="501" cy="828"/>
              <a:chOff x="569" y="2954"/>
              <a:chExt cx="501" cy="828"/>
            </a:xfrm>
          </p:grpSpPr>
          <p:sp>
            <p:nvSpPr>
              <p:cNvPr id="89144" name="Rectangle 107"/>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45" name="Text Box 108"/>
              <p:cNvSpPr txBox="1">
                <a:spLocks noChangeArrowheads="1"/>
              </p:cNvSpPr>
              <p:nvPr/>
            </p:nvSpPr>
            <p:spPr bwMode="auto">
              <a:xfrm>
                <a:off x="593" y="2954"/>
                <a:ext cx="477"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DHCP</a:t>
                </a:r>
              </a:p>
              <a:p>
                <a:pPr algn="ctr">
                  <a:defRPr/>
                </a:pPr>
                <a:r>
                  <a:rPr lang="en-US" i="0">
                    <a:solidFill>
                      <a:srgbClr val="000000"/>
                    </a:solidFill>
                    <a:latin typeface="Arial" charset="0"/>
                  </a:rPr>
                  <a:t>UDP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89146" name="Line 109"/>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147" name="Line 110"/>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148" name="Line 111"/>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89149" name="Line 112"/>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3601" name="Group 113"/>
          <p:cNvGrpSpPr>
            <a:grpSpLocks/>
          </p:cNvGrpSpPr>
          <p:nvPr/>
        </p:nvGrpSpPr>
        <p:grpSpPr bwMode="auto">
          <a:xfrm>
            <a:off x="78582" y="2208002"/>
            <a:ext cx="1189196" cy="1379960"/>
            <a:chOff x="1404" y="3105"/>
            <a:chExt cx="681" cy="767"/>
          </a:xfrm>
        </p:grpSpPr>
        <p:grpSp>
          <p:nvGrpSpPr>
            <p:cNvPr id="211986" name="Group 114"/>
            <p:cNvGrpSpPr>
              <a:grpSpLocks/>
            </p:cNvGrpSpPr>
            <p:nvPr/>
          </p:nvGrpSpPr>
          <p:grpSpPr bwMode="auto">
            <a:xfrm>
              <a:off x="1404" y="3355"/>
              <a:ext cx="681" cy="459"/>
              <a:chOff x="42" y="886"/>
              <a:chExt cx="681" cy="459"/>
            </a:xfrm>
          </p:grpSpPr>
          <p:grpSp>
            <p:nvGrpSpPr>
              <p:cNvPr id="211991" name="Group 115"/>
              <p:cNvGrpSpPr>
                <a:grpSpLocks/>
              </p:cNvGrpSpPr>
              <p:nvPr/>
            </p:nvGrpSpPr>
            <p:grpSpPr bwMode="auto">
              <a:xfrm>
                <a:off x="278" y="886"/>
                <a:ext cx="397" cy="145"/>
                <a:chOff x="740" y="3209"/>
                <a:chExt cx="397" cy="145"/>
              </a:xfrm>
            </p:grpSpPr>
            <p:grpSp>
              <p:nvGrpSpPr>
                <p:cNvPr id="212016" name="Group 116"/>
                <p:cNvGrpSpPr>
                  <a:grpSpLocks/>
                </p:cNvGrpSpPr>
                <p:nvPr/>
              </p:nvGrpSpPr>
              <p:grpSpPr bwMode="auto">
                <a:xfrm>
                  <a:off x="801" y="3209"/>
                  <a:ext cx="336" cy="145"/>
                  <a:chOff x="851" y="3337"/>
                  <a:chExt cx="336" cy="145"/>
                </a:xfrm>
              </p:grpSpPr>
              <p:sp>
                <p:nvSpPr>
                  <p:cNvPr id="89140" name="Rectangle 11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41" name="Text Box 118"/>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89138" name="Rectangle 119"/>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39" name="Rectangle 120"/>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1992" name="Group 121"/>
              <p:cNvGrpSpPr>
                <a:grpSpLocks/>
              </p:cNvGrpSpPr>
              <p:nvPr/>
            </p:nvGrpSpPr>
            <p:grpSpPr bwMode="auto">
              <a:xfrm>
                <a:off x="278" y="1034"/>
                <a:ext cx="397" cy="145"/>
                <a:chOff x="836" y="3305"/>
                <a:chExt cx="397" cy="145"/>
              </a:xfrm>
            </p:grpSpPr>
            <p:grpSp>
              <p:nvGrpSpPr>
                <p:cNvPr id="212010" name="Group 122"/>
                <p:cNvGrpSpPr>
                  <a:grpSpLocks/>
                </p:cNvGrpSpPr>
                <p:nvPr/>
              </p:nvGrpSpPr>
              <p:grpSpPr bwMode="auto">
                <a:xfrm>
                  <a:off x="897" y="3305"/>
                  <a:ext cx="336" cy="145"/>
                  <a:chOff x="851" y="3337"/>
                  <a:chExt cx="336" cy="145"/>
                </a:xfrm>
              </p:grpSpPr>
              <p:sp>
                <p:nvSpPr>
                  <p:cNvPr id="89135" name="Rectangle 12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36" name="Text Box 124"/>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2011" name="Group 125"/>
                <p:cNvGrpSpPr>
                  <a:grpSpLocks/>
                </p:cNvGrpSpPr>
                <p:nvPr/>
              </p:nvGrpSpPr>
              <p:grpSpPr bwMode="auto">
                <a:xfrm>
                  <a:off x="836" y="3334"/>
                  <a:ext cx="354" cy="94"/>
                  <a:chOff x="836" y="3334"/>
                  <a:chExt cx="354" cy="94"/>
                </a:xfrm>
              </p:grpSpPr>
              <p:sp>
                <p:nvSpPr>
                  <p:cNvPr id="89133" name="Rectangle 126"/>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34" name="Rectangle 127"/>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1993" name="Group 128"/>
              <p:cNvGrpSpPr>
                <a:grpSpLocks/>
              </p:cNvGrpSpPr>
              <p:nvPr/>
            </p:nvGrpSpPr>
            <p:grpSpPr bwMode="auto">
              <a:xfrm>
                <a:off x="165" y="1054"/>
                <a:ext cx="480" cy="112"/>
                <a:chOff x="627" y="3377"/>
                <a:chExt cx="480" cy="112"/>
              </a:xfrm>
            </p:grpSpPr>
            <p:sp>
              <p:nvSpPr>
                <p:cNvPr id="89129" name="Rectangle 129"/>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30" name="Rectangle 130"/>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1994" name="Group 131"/>
              <p:cNvGrpSpPr>
                <a:grpSpLocks/>
              </p:cNvGrpSpPr>
              <p:nvPr/>
            </p:nvGrpSpPr>
            <p:grpSpPr bwMode="auto">
              <a:xfrm>
                <a:off x="42" y="1200"/>
                <a:ext cx="681" cy="145"/>
                <a:chOff x="504" y="3523"/>
                <a:chExt cx="681" cy="145"/>
              </a:xfrm>
            </p:grpSpPr>
            <p:grpSp>
              <p:nvGrpSpPr>
                <p:cNvPr id="211995" name="Group 132"/>
                <p:cNvGrpSpPr>
                  <a:grpSpLocks/>
                </p:cNvGrpSpPr>
                <p:nvPr/>
              </p:nvGrpSpPr>
              <p:grpSpPr bwMode="auto">
                <a:xfrm>
                  <a:off x="623" y="3523"/>
                  <a:ext cx="510" cy="145"/>
                  <a:chOff x="723" y="3453"/>
                  <a:chExt cx="510" cy="145"/>
                </a:xfrm>
              </p:grpSpPr>
              <p:grpSp>
                <p:nvGrpSpPr>
                  <p:cNvPr id="211999" name="Group 133"/>
                  <p:cNvGrpSpPr>
                    <a:grpSpLocks/>
                  </p:cNvGrpSpPr>
                  <p:nvPr/>
                </p:nvGrpSpPr>
                <p:grpSpPr bwMode="auto">
                  <a:xfrm>
                    <a:off x="836" y="3453"/>
                    <a:ext cx="397" cy="145"/>
                    <a:chOff x="836" y="3305"/>
                    <a:chExt cx="397" cy="145"/>
                  </a:xfrm>
                </p:grpSpPr>
                <p:grpSp>
                  <p:nvGrpSpPr>
                    <p:cNvPr id="212002" name="Group 134"/>
                    <p:cNvGrpSpPr>
                      <a:grpSpLocks/>
                    </p:cNvGrpSpPr>
                    <p:nvPr/>
                  </p:nvGrpSpPr>
                  <p:grpSpPr bwMode="auto">
                    <a:xfrm>
                      <a:off x="897" y="3305"/>
                      <a:ext cx="336" cy="145"/>
                      <a:chOff x="851" y="3337"/>
                      <a:chExt cx="336" cy="145"/>
                    </a:xfrm>
                  </p:grpSpPr>
                  <p:sp>
                    <p:nvSpPr>
                      <p:cNvPr id="89127" name="Rectangle 135"/>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28" name="Text Box 136"/>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nvGrpSpPr>
                    <p:cNvPr id="212003" name="Group 137"/>
                    <p:cNvGrpSpPr>
                      <a:grpSpLocks/>
                    </p:cNvGrpSpPr>
                    <p:nvPr/>
                  </p:nvGrpSpPr>
                  <p:grpSpPr bwMode="auto">
                    <a:xfrm>
                      <a:off x="836" y="3334"/>
                      <a:ext cx="354" cy="94"/>
                      <a:chOff x="836" y="3334"/>
                      <a:chExt cx="354" cy="94"/>
                    </a:xfrm>
                  </p:grpSpPr>
                  <p:sp>
                    <p:nvSpPr>
                      <p:cNvPr id="89125" name="Rectangle 138"/>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26" name="Rectangle 139"/>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9121" name="Rectangle 140"/>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22" name="Rectangle 141"/>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89117" name="Rectangle 142"/>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18" name="Rectangle 143"/>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19" name="Rectangle 144"/>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89108" name="AutoShape 145"/>
            <p:cNvSpPr>
              <a:spLocks noChangeArrowheads="1"/>
            </p:cNvSpPr>
            <p:nvPr/>
          </p:nvSpPr>
          <p:spPr bwMode="auto">
            <a:xfrm rot="10800000">
              <a:off x="1727" y="3105"/>
              <a:ext cx="240" cy="767"/>
            </a:xfrm>
            <a:prstGeom prst="downArrow">
              <a:avLst>
                <a:gd name="adj1" fmla="val 54167"/>
                <a:gd name="adj2" fmla="val 51311"/>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1988" name="Group 146"/>
            <p:cNvGrpSpPr>
              <a:grpSpLocks/>
            </p:cNvGrpSpPr>
            <p:nvPr/>
          </p:nvGrpSpPr>
          <p:grpSpPr bwMode="auto">
            <a:xfrm>
              <a:off x="1702" y="3227"/>
              <a:ext cx="336" cy="145"/>
              <a:chOff x="851" y="3337"/>
              <a:chExt cx="336" cy="145"/>
            </a:xfrm>
          </p:grpSpPr>
          <p:sp>
            <p:nvSpPr>
              <p:cNvPr id="89110" name="Rectangle 14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11" name="Text Box 148"/>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grpSp>
      <p:grpSp>
        <p:nvGrpSpPr>
          <p:cNvPr id="703637" name="Group 149"/>
          <p:cNvGrpSpPr>
            <a:grpSpLocks/>
          </p:cNvGrpSpPr>
          <p:nvPr/>
        </p:nvGrpSpPr>
        <p:grpSpPr bwMode="auto">
          <a:xfrm>
            <a:off x="895826" y="4710631"/>
            <a:ext cx="586740" cy="260879"/>
            <a:chOff x="851" y="3337"/>
            <a:chExt cx="336" cy="145"/>
          </a:xfrm>
        </p:grpSpPr>
        <p:sp>
          <p:nvSpPr>
            <p:cNvPr id="89105" name="Rectangle 15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89106" name="Text Box 151"/>
            <p:cNvSpPr txBox="1">
              <a:spLocks noChangeArrowheads="1"/>
            </p:cNvSpPr>
            <p:nvPr/>
          </p:nvSpPr>
          <p:spPr bwMode="auto">
            <a:xfrm>
              <a:off x="851" y="3337"/>
              <a:ext cx="336"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DHCP</a:t>
              </a:r>
            </a:p>
          </p:txBody>
        </p:sp>
      </p:grpSp>
      <p:sp>
        <p:nvSpPr>
          <p:cNvPr id="703643" name="Rectangle 155"/>
          <p:cNvSpPr>
            <a:spLocks noChangeArrowheads="1"/>
          </p:cNvSpPr>
          <p:nvPr/>
        </p:nvSpPr>
        <p:spPr bwMode="auto">
          <a:xfrm>
            <a:off x="4706112" y="3667022"/>
            <a:ext cx="4748563" cy="15436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spcBef>
                <a:spcPct val="20000"/>
              </a:spcBef>
              <a:buClr>
                <a:srgbClr val="000099"/>
              </a:buClr>
              <a:buSzPct val="65000"/>
              <a:buFont typeface="Wingdings" charset="0"/>
              <a:buChar char="v"/>
              <a:defRPr/>
            </a:pPr>
            <a:r>
              <a:rPr lang="en-US" sz="2000" dirty="0">
                <a:solidFill>
                  <a:srgbClr val="000000"/>
                </a:solidFill>
                <a:latin typeface="+mn-lt"/>
                <a:ea typeface="ＭＳ Ｐゴシック" charset="0"/>
              </a:rPr>
              <a:t>encapsulation at DHCP server, frame forwarded (</a:t>
            </a:r>
            <a:r>
              <a:rPr lang="en-US" sz="2000" dirty="0">
                <a:solidFill>
                  <a:srgbClr val="C00000"/>
                </a:solidFill>
                <a:latin typeface="+mn-lt"/>
                <a:ea typeface="ＭＳ Ｐゴシック" charset="0"/>
              </a:rPr>
              <a:t>switch learning</a:t>
            </a:r>
            <a:r>
              <a:rPr lang="en-US" sz="2000" dirty="0">
                <a:solidFill>
                  <a:srgbClr val="000000"/>
                </a:solidFill>
                <a:latin typeface="+mn-lt"/>
                <a:ea typeface="ＭＳ Ｐゴシック" charset="0"/>
              </a:rPr>
              <a:t>) through LAN, </a:t>
            </a:r>
            <a:r>
              <a:rPr lang="en-US" sz="2000" dirty="0" err="1">
                <a:solidFill>
                  <a:srgbClr val="000000"/>
                </a:solidFill>
                <a:latin typeface="+mn-lt"/>
                <a:ea typeface="ＭＳ Ｐゴシック" charset="0"/>
              </a:rPr>
              <a:t>demultiplexing</a:t>
            </a:r>
            <a:r>
              <a:rPr lang="en-US" sz="2000" dirty="0">
                <a:solidFill>
                  <a:srgbClr val="000000"/>
                </a:solidFill>
                <a:latin typeface="+mn-lt"/>
                <a:ea typeface="ＭＳ Ｐゴシック" charset="0"/>
              </a:rPr>
              <a:t> at client</a:t>
            </a:r>
          </a:p>
          <a:p>
            <a:pPr marL="382059" indent="-382059" algn="l">
              <a:lnSpc>
                <a:spcPct val="90000"/>
              </a:lnSpc>
              <a:spcBef>
                <a:spcPct val="20000"/>
              </a:spcBef>
              <a:buClr>
                <a:srgbClr val="000099"/>
              </a:buClr>
              <a:buSzPct val="65000"/>
              <a:buFont typeface="Wingdings" charset="0"/>
              <a:buChar char="v"/>
              <a:defRPr/>
            </a:pPr>
            <a:endParaRPr lang="en-US" sz="1600" i="0" dirty="0">
              <a:solidFill>
                <a:srgbClr val="000000"/>
              </a:solidFill>
              <a:latin typeface="+mn-lt"/>
              <a:ea typeface="ＭＳ Ｐゴシック" charset="0"/>
            </a:endParaRPr>
          </a:p>
        </p:txBody>
      </p:sp>
      <p:sp>
        <p:nvSpPr>
          <p:cNvPr id="703644" name="Text Box 156"/>
          <p:cNvSpPr txBox="1">
            <a:spLocks noChangeArrowheads="1"/>
          </p:cNvSpPr>
          <p:nvPr/>
        </p:nvSpPr>
        <p:spPr bwMode="auto">
          <a:xfrm>
            <a:off x="1378466" y="6385349"/>
            <a:ext cx="7586108" cy="9338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sz="2700" dirty="0">
                <a:solidFill>
                  <a:srgbClr val="000000"/>
                </a:solidFill>
                <a:latin typeface="Gill Sans MT" charset="0"/>
              </a:rPr>
              <a:t>Client now has IP address, knows name &amp; </a:t>
            </a:r>
            <a:r>
              <a:rPr lang="en-US" sz="2700" dirty="0" err="1">
                <a:solidFill>
                  <a:srgbClr val="000000"/>
                </a:solidFill>
                <a:latin typeface="Gill Sans MT" charset="0"/>
              </a:rPr>
              <a:t>addr</a:t>
            </a:r>
            <a:r>
              <a:rPr lang="en-US" sz="2700" dirty="0">
                <a:solidFill>
                  <a:srgbClr val="000000"/>
                </a:solidFill>
                <a:latin typeface="Gill Sans MT" charset="0"/>
              </a:rPr>
              <a:t> of DNS </a:t>
            </a:r>
          </a:p>
          <a:p>
            <a:pPr algn="ctr">
              <a:defRPr/>
            </a:pPr>
            <a:r>
              <a:rPr lang="en-US" sz="2700" dirty="0">
                <a:solidFill>
                  <a:srgbClr val="000000"/>
                </a:solidFill>
                <a:latin typeface="Gill Sans MT" charset="0"/>
              </a:rPr>
              <a:t>server, </a:t>
            </a:r>
            <a:r>
              <a:rPr lang="en-US" sz="2700" dirty="0" smtClean="0">
                <a:solidFill>
                  <a:srgbClr val="000000"/>
                </a:solidFill>
                <a:latin typeface="Gill Sans MT" charset="0"/>
              </a:rPr>
              <a:t>IP &amp; MAC (learning) </a:t>
            </a:r>
            <a:r>
              <a:rPr lang="en-US" sz="2700" dirty="0">
                <a:solidFill>
                  <a:srgbClr val="000000"/>
                </a:solidFill>
                <a:latin typeface="Gill Sans MT" charset="0"/>
              </a:rPr>
              <a:t>address of its first-hop router</a:t>
            </a:r>
          </a:p>
        </p:txBody>
      </p:sp>
      <p:sp>
        <p:nvSpPr>
          <p:cNvPr id="703645" name="Rectangle 157"/>
          <p:cNvSpPr>
            <a:spLocks noChangeArrowheads="1"/>
          </p:cNvSpPr>
          <p:nvPr/>
        </p:nvSpPr>
        <p:spPr bwMode="auto">
          <a:xfrm>
            <a:off x="4706112" y="5255685"/>
            <a:ext cx="4739830" cy="8312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000" dirty="0">
                <a:solidFill>
                  <a:srgbClr val="000000"/>
                </a:solidFill>
                <a:latin typeface="+mn-lt"/>
                <a:ea typeface="ＭＳ Ｐゴシック" charset="0"/>
              </a:rPr>
              <a:t>DHCP client receives DHCP ACK </a:t>
            </a:r>
            <a:r>
              <a:rPr lang="en-US" sz="2000" dirty="0" smtClean="0">
                <a:solidFill>
                  <a:srgbClr val="000000"/>
                </a:solidFill>
                <a:latin typeface="+mn-lt"/>
                <a:ea typeface="ＭＳ Ｐゴシック" charset="0"/>
              </a:rPr>
              <a:t>reply (to port 67)</a:t>
            </a:r>
            <a:endParaRPr lang="en-US" sz="2000" dirty="0">
              <a:solidFill>
                <a:srgbClr val="000000"/>
              </a:solidFill>
              <a:latin typeface="+mn-lt"/>
              <a:ea typeface="ＭＳ Ｐゴシック" charset="0"/>
            </a:endParaRPr>
          </a:p>
        </p:txBody>
      </p:sp>
      <p:sp>
        <p:nvSpPr>
          <p:cNvPr id="89103" name="Rectangle 2"/>
          <p:cNvSpPr>
            <a:spLocks noGrp="1" noChangeArrowheads="1"/>
          </p:cNvSpPr>
          <p:nvPr>
            <p:ph type="title"/>
          </p:nvPr>
        </p:nvSpPr>
        <p:spPr>
          <a:xfrm>
            <a:off x="207644" y="387985"/>
            <a:ext cx="9599295" cy="1129877"/>
          </a:xfrm>
        </p:spPr>
        <p:txBody>
          <a:bodyPr>
            <a:normAutofit fontScale="90000"/>
          </a:bodyPr>
          <a:lstStyle/>
          <a:p>
            <a:r>
              <a:rPr lang="en-US" altLang="en-US" sz="3600" dirty="0"/>
              <a:t>A day in the life… connecting to the Internet</a:t>
            </a:r>
          </a:p>
        </p:txBody>
      </p:sp>
      <p:sp>
        <p:nvSpPr>
          <p:cNvPr id="2" name="Slide Number Placeholder 1"/>
          <p:cNvSpPr>
            <a:spLocks noGrp="1"/>
          </p:cNvSpPr>
          <p:nvPr>
            <p:ph type="sldNum" sz="quarter" idx="4"/>
          </p:nvPr>
        </p:nvSpPr>
        <p:spPr/>
        <p:txBody>
          <a:bodyPr/>
          <a:lstStyle/>
          <a:p>
            <a:fld id="{72BF56E0-109F-4E56-92A3-DF3942938DBC}" type="slidenum">
              <a:rPr lang="en-US" smtClean="0"/>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7036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3491">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703545"/>
                                        </p:tgtEl>
                                        <p:attrNameLst>
                                          <p:attrName>style.visibility</p:attrName>
                                        </p:attrNameLst>
                                      </p:cBhvr>
                                      <p:to>
                                        <p:strVal val="visible"/>
                                      </p:to>
                                    </p:set>
                                    <p:animEffect transition="in" filter="wipe(up)">
                                      <p:cBhvr>
                                        <p:cTn id="13" dur="500"/>
                                        <p:tgtEl>
                                          <p:spTgt spid="703545"/>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703643">
                                            <p:txEl>
                                              <p:pRg st="0" end="0"/>
                                            </p:txEl>
                                          </p:spTgt>
                                        </p:tgtEl>
                                        <p:attrNameLst>
                                          <p:attrName>style.visibility</p:attrName>
                                        </p:attrNameLst>
                                      </p:cBhvr>
                                      <p:to>
                                        <p:strVal val="visible"/>
                                      </p:to>
                                    </p:set>
                                  </p:childTnLst>
                                </p:cTn>
                              </p:par>
                            </p:childTnLst>
                          </p:cTn>
                        </p:par>
                        <p:par>
                          <p:cTn id="16" fill="hold" nodeType="afterGroup">
                            <p:stCondLst>
                              <p:cond delay="500"/>
                            </p:stCondLst>
                            <p:childTnLst>
                              <p:par>
                                <p:cTn id="17" presetID="1" presetClass="entr" presetSubtype="0" fill="hold" nodeType="afterEffect">
                                  <p:stCondLst>
                                    <p:cond delay="0"/>
                                  </p:stCondLst>
                                  <p:childTnLst>
                                    <p:set>
                                      <p:cBhvr>
                                        <p:cTn id="18" dur="1" fill="hold">
                                          <p:stCondLst>
                                            <p:cond delay="0"/>
                                          </p:stCondLst>
                                        </p:cTn>
                                        <p:tgtEl>
                                          <p:spTgt spid="703578"/>
                                        </p:tgtEl>
                                        <p:attrNameLst>
                                          <p:attrName>style.visibility</p:attrName>
                                        </p:attrNameLst>
                                      </p:cBhvr>
                                      <p:to>
                                        <p:strVal val="visible"/>
                                      </p:to>
                                    </p:set>
                                  </p:childTnLst>
                                </p:cTn>
                              </p:par>
                            </p:childTnLst>
                          </p:cTn>
                        </p:par>
                        <p:par>
                          <p:cTn id="19" fill="hold" nodeType="afterGroup">
                            <p:stCondLst>
                              <p:cond delay="500"/>
                            </p:stCondLst>
                            <p:childTnLst>
                              <p:par>
                                <p:cTn id="20" presetID="0" presetClass="path" presetSubtype="0" accel="50000" decel="50000" fill="hold" nodeType="afterEffect">
                                  <p:stCondLst>
                                    <p:cond delay="0"/>
                                  </p:stCondLst>
                                  <p:childTnLst>
                                    <p:animMotion origin="layout" path="M -0.02569 0.03081 L 0.1533 0.0322 L 0.34896 -0.28446 L -0.04115 -0.28886 " pathEditMode="relative" rAng="0" ptsTypes="AAAA">
                                      <p:cBhvr>
                                        <p:cTn id="21" dur="2000" fill="hold"/>
                                        <p:tgtEl>
                                          <p:spTgt spid="703578"/>
                                        </p:tgtEl>
                                        <p:attrNameLst>
                                          <p:attrName>ppt_x</p:attrName>
                                          <p:attrName>ppt_y</p:attrName>
                                        </p:attrNameLst>
                                      </p:cBhvr>
                                      <p:rCtr x="17951" y="-15914"/>
                                    </p:animMotion>
                                  </p:childTnLst>
                                </p:cTn>
                              </p:par>
                            </p:childTnLst>
                          </p:cTn>
                        </p:par>
                        <p:par>
                          <p:cTn id="22" fill="hold" nodeType="afterGroup">
                            <p:stCondLst>
                              <p:cond delay="2500"/>
                            </p:stCondLst>
                            <p:childTnLst>
                              <p:par>
                                <p:cTn id="23" presetID="1" presetClass="exit" presetSubtype="0" fill="hold" nodeType="afterEffect">
                                  <p:stCondLst>
                                    <p:cond delay="0"/>
                                  </p:stCondLst>
                                  <p:childTnLst>
                                    <p:set>
                                      <p:cBhvr>
                                        <p:cTn id="24" dur="1" fill="hold">
                                          <p:stCondLst>
                                            <p:cond delay="0"/>
                                          </p:stCondLst>
                                        </p:cTn>
                                        <p:tgtEl>
                                          <p:spTgt spid="703592"/>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70363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703545"/>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703533"/>
                                        </p:tgtEl>
                                        <p:attrNameLst>
                                          <p:attrName>style.visibility</p:attrName>
                                        </p:attrNameLst>
                                      </p:cBhvr>
                                      <p:to>
                                        <p:strVal val="visible"/>
                                      </p:to>
                                    </p:set>
                                    <p:animEffect transition="in" filter="wipe(down)">
                                      <p:cBhvr>
                                        <p:cTn id="33" dur="500"/>
                                        <p:tgtEl>
                                          <p:spTgt spid="703533"/>
                                        </p:tgtEl>
                                      </p:cBhvr>
                                    </p:animEffect>
                                  </p:childTnLst>
                                </p:cTn>
                              </p:par>
                            </p:childTnLst>
                          </p:cTn>
                        </p:par>
                        <p:par>
                          <p:cTn id="34" fill="hold" nodeType="afterGroup">
                            <p:stCondLst>
                              <p:cond delay="500"/>
                            </p:stCondLst>
                            <p:childTnLst>
                              <p:par>
                                <p:cTn id="35" presetID="22" presetClass="entr" presetSubtype="4" fill="hold" nodeType="afterEffect">
                                  <p:stCondLst>
                                    <p:cond delay="0"/>
                                  </p:stCondLst>
                                  <p:childTnLst>
                                    <p:set>
                                      <p:cBhvr>
                                        <p:cTn id="36" dur="1" fill="hold">
                                          <p:stCondLst>
                                            <p:cond delay="0"/>
                                          </p:stCondLst>
                                        </p:cTn>
                                        <p:tgtEl>
                                          <p:spTgt spid="703601"/>
                                        </p:tgtEl>
                                        <p:attrNameLst>
                                          <p:attrName>style.visibility</p:attrName>
                                        </p:attrNameLst>
                                      </p:cBhvr>
                                      <p:to>
                                        <p:strVal val="visible"/>
                                      </p:to>
                                    </p:set>
                                    <p:animEffect transition="in" filter="wipe(down)">
                                      <p:cBhvr>
                                        <p:cTn id="37" dur="1000"/>
                                        <p:tgtEl>
                                          <p:spTgt spid="703601"/>
                                        </p:tgtEl>
                                      </p:cBhvr>
                                    </p:animEffect>
                                  </p:childTnLst>
                                </p:cTn>
                              </p:par>
                              <p:par>
                                <p:cTn id="38" presetID="1" presetClass="exit" presetSubtype="0" fill="hold" nodeType="withEffect">
                                  <p:stCondLst>
                                    <p:cond delay="0"/>
                                  </p:stCondLst>
                                  <p:childTnLst>
                                    <p:set>
                                      <p:cBhvr>
                                        <p:cTn id="39" dur="1" fill="hold">
                                          <p:stCondLst>
                                            <p:cond delay="0"/>
                                          </p:stCondLst>
                                        </p:cTn>
                                        <p:tgtEl>
                                          <p:spTgt spid="703578"/>
                                        </p:tgtEl>
                                        <p:attrNameLst>
                                          <p:attrName>style.visibility</p:attrName>
                                        </p:attrNameLst>
                                      </p:cBhvr>
                                      <p:to>
                                        <p:strVal val="hidden"/>
                                      </p:to>
                                    </p:set>
                                  </p:childTnLst>
                                </p:cTn>
                              </p:par>
                            </p:childTnLst>
                          </p:cTn>
                        </p:par>
                        <p:par>
                          <p:cTn id="40" fill="hold" nodeType="afterGroup">
                            <p:stCondLst>
                              <p:cond delay="1500"/>
                            </p:stCondLst>
                            <p:childTnLst>
                              <p:par>
                                <p:cTn id="41" presetID="1" presetClass="entr" presetSubtype="0" fill="hold" grpId="0" nodeType="afterEffect">
                                  <p:stCondLst>
                                    <p:cond delay="0"/>
                                  </p:stCondLst>
                                  <p:childTnLst>
                                    <p:set>
                                      <p:cBhvr>
                                        <p:cTn id="42" dur="1" fill="hold">
                                          <p:stCondLst>
                                            <p:cond delay="0"/>
                                          </p:stCondLst>
                                        </p:cTn>
                                        <p:tgtEl>
                                          <p:spTgt spid="7036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0364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3491" grpId="0" build="p"/>
      <p:bldP spid="703643" grpId="0" build="p"/>
      <p:bldP spid="703644" grpId="0"/>
      <p:bldP spid="70364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2993" name="Group 92"/>
          <p:cNvGrpSpPr>
            <a:grpSpLocks/>
          </p:cNvGrpSpPr>
          <p:nvPr/>
        </p:nvGrpSpPr>
        <p:grpSpPr bwMode="auto">
          <a:xfrm>
            <a:off x="850424" y="2791672"/>
            <a:ext cx="3909853" cy="3122221"/>
            <a:chOff x="773113" y="1273175"/>
            <a:chExt cx="3554412" cy="2754313"/>
          </a:xfrm>
        </p:grpSpPr>
        <p:sp>
          <p:nvSpPr>
            <p:cNvPr id="213057"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3058"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3059"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3060"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3061"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pic>
          <p:nvPicPr>
            <p:cNvPr id="213115"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653422" y="2167513"/>
              <a:ext cx="843032" cy="630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0185"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103"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04"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90224" name="Oval 176"/>
            <p:cNvSpPr>
              <a:spLocks noChangeArrowheads="1"/>
            </p:cNvSpPr>
            <p:nvPr/>
          </p:nvSpPr>
          <p:spPr bwMode="auto">
            <a:xfrm>
              <a:off x="2636727" y="3684013"/>
              <a:ext cx="36407" cy="34923"/>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0117" name="Rectangle 2"/>
          <p:cNvSpPr>
            <a:spLocks noGrp="1" noChangeArrowheads="1"/>
          </p:cNvSpPr>
          <p:nvPr>
            <p:ph type="title"/>
          </p:nvPr>
        </p:nvSpPr>
        <p:spPr>
          <a:xfrm>
            <a:off x="202675" y="720090"/>
            <a:ext cx="9738837" cy="1135275"/>
          </a:xfrm>
        </p:spPr>
        <p:txBody>
          <a:bodyPr/>
          <a:lstStyle/>
          <a:p>
            <a:r>
              <a:rPr lang="en-US" altLang="en-US" sz="3600" dirty="0"/>
              <a:t>A day in the life… ARP </a:t>
            </a:r>
            <a:r>
              <a:rPr lang="en-US" altLang="en-US" sz="3600" dirty="0" smtClean="0"/>
              <a:t>(reaching “local” hosts)</a:t>
            </a:r>
            <a:endParaRPr lang="en-US" altLang="en-US" sz="3600" dirty="0"/>
          </a:p>
        </p:txBody>
      </p:sp>
      <p:sp>
        <p:nvSpPr>
          <p:cNvPr id="90118" name="Rectangle 3"/>
          <p:cNvSpPr>
            <a:spLocks noGrp="1" noChangeArrowheads="1"/>
          </p:cNvSpPr>
          <p:nvPr>
            <p:ph type="body" idx="1"/>
          </p:nvPr>
        </p:nvSpPr>
        <p:spPr>
          <a:xfrm>
            <a:off x="4323714" y="1721169"/>
            <a:ext cx="5594669" cy="1159192"/>
          </a:xfrm>
        </p:spPr>
        <p:txBody>
          <a:bodyPr/>
          <a:lstStyle/>
          <a:p>
            <a:pPr>
              <a:buFont typeface="Wingdings" charset="0"/>
              <a:buChar char="v"/>
              <a:defRPr/>
            </a:pPr>
            <a:r>
              <a:rPr lang="en-US" sz="2000" dirty="0" smtClean="0">
                <a:ea typeface="ＭＳ Ｐゴシック" charset="0"/>
                <a:cs typeface="+mn-cs"/>
              </a:rPr>
              <a:t>Connecting to my printer (I know its IP address)</a:t>
            </a:r>
            <a:endParaRPr lang="en-US" sz="2000" i="1" dirty="0">
              <a:solidFill>
                <a:srgbClr val="C00000"/>
              </a:solidFill>
              <a:ea typeface="ＭＳ Ｐゴシック" charset="0"/>
              <a:cs typeface="+mn-cs"/>
            </a:endParaRPr>
          </a:p>
        </p:txBody>
      </p:sp>
      <p:sp>
        <p:nvSpPr>
          <p:cNvPr id="212998" name="Line 43"/>
          <p:cNvSpPr>
            <a:spLocks noChangeShapeType="1"/>
          </p:cNvSpPr>
          <p:nvPr/>
        </p:nvSpPr>
        <p:spPr bwMode="auto">
          <a:xfrm flipV="1">
            <a:off x="2931955" y="4202218"/>
            <a:ext cx="764858"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704664" name="Rectangle 152"/>
          <p:cNvSpPr>
            <a:spLocks noChangeArrowheads="1"/>
          </p:cNvSpPr>
          <p:nvPr/>
        </p:nvSpPr>
        <p:spPr bwMode="auto">
          <a:xfrm>
            <a:off x="4872355" y="2626276"/>
            <a:ext cx="5044917" cy="25553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000" dirty="0" smtClean="0">
                <a:solidFill>
                  <a:srgbClr val="000000"/>
                </a:solidFill>
                <a:latin typeface="+mn-lt"/>
                <a:ea typeface="ＭＳ Ｐゴシック" charset="0"/>
              </a:rPr>
              <a:t>My address: 10.1.1.17 and my subnet 10.1.0.0/16</a:t>
            </a:r>
          </a:p>
          <a:p>
            <a:pPr marL="1296246" lvl="2" indent="-382059" algn="l">
              <a:lnSpc>
                <a:spcPct val="90000"/>
              </a:lnSpc>
              <a:spcBef>
                <a:spcPct val="20000"/>
              </a:spcBef>
              <a:buSzPct val="65000"/>
              <a:buFont typeface="Wingdings" charset="0"/>
              <a:buChar char="v"/>
              <a:defRPr/>
            </a:pPr>
            <a:endParaRPr lang="en-US" sz="1200" dirty="0" smtClean="0">
              <a:solidFill>
                <a:srgbClr val="000000"/>
              </a:solidFill>
              <a:latin typeface="+mn-lt"/>
              <a:ea typeface="ＭＳ Ｐゴシック" charset="0"/>
            </a:endParaRPr>
          </a:p>
          <a:p>
            <a:pPr marL="382059" indent="-382059" algn="l">
              <a:lnSpc>
                <a:spcPct val="90000"/>
              </a:lnSpc>
              <a:spcBef>
                <a:spcPct val="20000"/>
              </a:spcBef>
              <a:buSzPct val="65000"/>
              <a:buFont typeface="Wingdings" charset="0"/>
              <a:buChar char="v"/>
              <a:defRPr/>
            </a:pPr>
            <a:r>
              <a:rPr lang="en-US" sz="2000" dirty="0" smtClean="0">
                <a:solidFill>
                  <a:srgbClr val="000000"/>
                </a:solidFill>
                <a:latin typeface="+mn-lt"/>
                <a:ea typeface="ＭＳ Ｐゴシック" charset="0"/>
              </a:rPr>
              <a:t>My printer’s address: 10.1.21.1</a:t>
            </a:r>
          </a:p>
          <a:p>
            <a:pPr marL="839152" lvl="1" indent="-382059" algn="l">
              <a:lnSpc>
                <a:spcPct val="90000"/>
              </a:lnSpc>
              <a:spcBef>
                <a:spcPct val="20000"/>
              </a:spcBef>
              <a:buSzPct val="65000"/>
              <a:buFont typeface="Wingdings" charset="0"/>
              <a:buChar char="v"/>
              <a:defRPr/>
            </a:pPr>
            <a:endParaRPr lang="en-US" sz="1200" dirty="0" smtClean="0">
              <a:solidFill>
                <a:srgbClr val="000000"/>
              </a:solidFill>
              <a:latin typeface="+mn-lt"/>
              <a:ea typeface="ＭＳ Ｐゴシック" charset="0"/>
            </a:endParaRPr>
          </a:p>
          <a:p>
            <a:pPr marL="382059" indent="-382059" algn="l">
              <a:lnSpc>
                <a:spcPct val="90000"/>
              </a:lnSpc>
              <a:spcBef>
                <a:spcPct val="20000"/>
              </a:spcBef>
              <a:buSzPct val="65000"/>
              <a:buFont typeface="Wingdings" charset="0"/>
              <a:buChar char="v"/>
              <a:defRPr/>
            </a:pPr>
            <a:r>
              <a:rPr lang="en-US" sz="2000" dirty="0" smtClean="0">
                <a:solidFill>
                  <a:srgbClr val="000000"/>
                </a:solidFill>
                <a:latin typeface="+mn-lt"/>
                <a:ea typeface="ＭＳ Ｐゴシック" charset="0"/>
              </a:rPr>
              <a:t>We are on the same subnet, and can therefore communicate directly over Ethernet (no need for a router)</a:t>
            </a:r>
            <a:endParaRPr lang="en-US" sz="2000" dirty="0">
              <a:solidFill>
                <a:srgbClr val="C00000"/>
              </a:solidFill>
              <a:latin typeface="+mn-lt"/>
              <a:ea typeface="ＭＳ Ｐゴシック" charset="0"/>
            </a:endParaRPr>
          </a:p>
          <a:p>
            <a:pPr marL="382059" indent="-382059" algn="l">
              <a:lnSpc>
                <a:spcPct val="90000"/>
              </a:lnSpc>
              <a:spcBef>
                <a:spcPct val="20000"/>
              </a:spcBef>
              <a:buClr>
                <a:srgbClr val="000099"/>
              </a:buClr>
              <a:buSzPct val="65000"/>
              <a:defRPr/>
            </a:pPr>
            <a:endParaRPr lang="en-US" sz="2000" b="1" dirty="0">
              <a:solidFill>
                <a:srgbClr val="000000"/>
              </a:solidFill>
              <a:latin typeface="+mn-lt"/>
              <a:ea typeface="ＭＳ Ｐゴシック" charset="0"/>
            </a:endParaRPr>
          </a:p>
        </p:txBody>
      </p:sp>
      <p:sp>
        <p:nvSpPr>
          <p:cNvPr id="704665" name="Rectangle 153"/>
          <p:cNvSpPr>
            <a:spLocks noChangeArrowheads="1"/>
          </p:cNvSpPr>
          <p:nvPr/>
        </p:nvSpPr>
        <p:spPr bwMode="auto">
          <a:xfrm>
            <a:off x="4917441" y="5219045"/>
            <a:ext cx="4824889" cy="13446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000" dirty="0" smtClean="0">
                <a:solidFill>
                  <a:schemeClr val="tx1"/>
                </a:solidFill>
                <a:latin typeface="+mn-lt"/>
                <a:ea typeface="ＭＳ Ｐゴシック" charset="0"/>
              </a:rPr>
              <a:t> </a:t>
            </a:r>
            <a:r>
              <a:rPr lang="en-US" sz="2000" dirty="0" smtClean="0">
                <a:solidFill>
                  <a:srgbClr val="C00000"/>
                </a:solidFill>
                <a:latin typeface="+mn-lt"/>
                <a:ea typeface="ＭＳ Ｐゴシック" charset="0"/>
              </a:rPr>
              <a:t>ARP </a:t>
            </a:r>
            <a:r>
              <a:rPr lang="en-US" sz="2000" dirty="0">
                <a:solidFill>
                  <a:srgbClr val="C00000"/>
                </a:solidFill>
                <a:latin typeface="+mn-lt"/>
                <a:ea typeface="ＭＳ Ｐゴシック" charset="0"/>
              </a:rPr>
              <a:t>query </a:t>
            </a:r>
            <a:r>
              <a:rPr lang="en-US" sz="2000" dirty="0" smtClean="0">
                <a:solidFill>
                  <a:schemeClr val="tx1"/>
                </a:solidFill>
                <a:latin typeface="+mn-lt"/>
                <a:ea typeface="ＭＳ Ｐゴシック" charset="0"/>
              </a:rPr>
              <a:t>for IP </a:t>
            </a:r>
            <a:r>
              <a:rPr lang="en-US" sz="2000" dirty="0" err="1" smtClean="0">
                <a:solidFill>
                  <a:schemeClr val="tx1"/>
                </a:solidFill>
                <a:latin typeface="+mn-lt"/>
                <a:ea typeface="ＭＳ Ｐゴシック" charset="0"/>
              </a:rPr>
              <a:t>addres</a:t>
            </a:r>
            <a:r>
              <a:rPr lang="en-US" sz="2000" dirty="0" smtClean="0">
                <a:solidFill>
                  <a:schemeClr val="tx1"/>
                </a:solidFill>
                <a:latin typeface="+mn-lt"/>
                <a:ea typeface="ＭＳ Ｐゴシック" charset="0"/>
              </a:rPr>
              <a:t> of printer </a:t>
            </a:r>
            <a:r>
              <a:rPr lang="en-US" sz="2000" dirty="0" smtClean="0">
                <a:solidFill>
                  <a:srgbClr val="000000"/>
                </a:solidFill>
                <a:latin typeface="+mn-lt"/>
                <a:ea typeface="ＭＳ Ｐゴシック" charset="0"/>
              </a:rPr>
              <a:t>broadcast</a:t>
            </a:r>
            <a:r>
              <a:rPr lang="en-US" sz="2000" dirty="0">
                <a:solidFill>
                  <a:srgbClr val="000000"/>
                </a:solidFill>
                <a:latin typeface="+mn-lt"/>
                <a:ea typeface="ＭＳ Ｐゴシック" charset="0"/>
              </a:rPr>
              <a:t>, received by </a:t>
            </a:r>
            <a:r>
              <a:rPr lang="en-US" sz="2000" dirty="0" smtClean="0">
                <a:solidFill>
                  <a:srgbClr val="000000"/>
                </a:solidFill>
                <a:latin typeface="+mn-lt"/>
                <a:ea typeface="ＭＳ Ｐゴシック" charset="0"/>
              </a:rPr>
              <a:t>prin</a:t>
            </a:r>
            <a:r>
              <a:rPr lang="en-US" sz="2000" dirty="0" smtClean="0">
                <a:solidFill>
                  <a:srgbClr val="000000"/>
                </a:solidFill>
                <a:latin typeface="+mn-lt"/>
                <a:ea typeface="ＭＳ Ｐゴシック" charset="0"/>
              </a:rPr>
              <a:t>ter</a:t>
            </a:r>
            <a:r>
              <a:rPr lang="en-US" sz="2000" dirty="0">
                <a:solidFill>
                  <a:srgbClr val="000000"/>
                </a:solidFill>
                <a:latin typeface="+mn-lt"/>
                <a:ea typeface="ＭＳ Ｐゴシック" charset="0"/>
              </a:rPr>
              <a:t>, which replies with </a:t>
            </a:r>
            <a:r>
              <a:rPr lang="en-US" sz="2000" dirty="0">
                <a:solidFill>
                  <a:srgbClr val="C00000"/>
                </a:solidFill>
                <a:latin typeface="+mn-lt"/>
                <a:ea typeface="ＭＳ Ｐゴシック" charset="0"/>
              </a:rPr>
              <a:t>ARP reply </a:t>
            </a:r>
            <a:r>
              <a:rPr lang="en-US" sz="2000" dirty="0">
                <a:solidFill>
                  <a:srgbClr val="000000"/>
                </a:solidFill>
                <a:latin typeface="+mn-lt"/>
                <a:ea typeface="ＭＳ Ｐゴシック" charset="0"/>
              </a:rPr>
              <a:t>giving </a:t>
            </a:r>
            <a:r>
              <a:rPr lang="en-US" sz="2000" dirty="0" smtClean="0">
                <a:solidFill>
                  <a:srgbClr val="000000"/>
                </a:solidFill>
                <a:latin typeface="+mn-lt"/>
                <a:ea typeface="ＭＳ Ｐゴシック" charset="0"/>
              </a:rPr>
              <a:t>its MAC address</a:t>
            </a:r>
            <a:endParaRPr lang="en-US" sz="2000" dirty="0">
              <a:solidFill>
                <a:srgbClr val="000000"/>
              </a:solidFill>
              <a:latin typeface="+mn-lt"/>
              <a:ea typeface="ＭＳ Ｐゴシック" charset="0"/>
            </a:endParaRPr>
          </a:p>
        </p:txBody>
      </p:sp>
      <p:sp>
        <p:nvSpPr>
          <p:cNvPr id="704666" name="Rectangle 154"/>
          <p:cNvSpPr>
            <a:spLocks noChangeArrowheads="1"/>
          </p:cNvSpPr>
          <p:nvPr/>
        </p:nvSpPr>
        <p:spPr bwMode="auto">
          <a:xfrm>
            <a:off x="4919187" y="6515481"/>
            <a:ext cx="4714875" cy="101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SzPct val="65000"/>
              <a:buFont typeface="Wingdings" charset="0"/>
              <a:buChar char="v"/>
              <a:defRPr/>
            </a:pPr>
            <a:r>
              <a:rPr lang="en-US" sz="2000" dirty="0">
                <a:solidFill>
                  <a:srgbClr val="000000"/>
                </a:solidFill>
                <a:latin typeface="+mn-lt"/>
                <a:ea typeface="ＭＳ Ｐゴシック" charset="0"/>
              </a:rPr>
              <a:t>client now knows MAC address of </a:t>
            </a:r>
            <a:r>
              <a:rPr lang="en-US" sz="2000" dirty="0" smtClean="0">
                <a:solidFill>
                  <a:srgbClr val="000000"/>
                </a:solidFill>
                <a:latin typeface="+mn-lt"/>
                <a:ea typeface="ＭＳ Ｐゴシック" charset="0"/>
              </a:rPr>
              <a:t>printer, and so </a:t>
            </a:r>
            <a:r>
              <a:rPr lang="en-US" sz="2000" dirty="0">
                <a:solidFill>
                  <a:srgbClr val="000000"/>
                </a:solidFill>
                <a:latin typeface="+mn-lt"/>
                <a:ea typeface="ＭＳ Ｐゴシック" charset="0"/>
              </a:rPr>
              <a:t>can </a:t>
            </a:r>
            <a:r>
              <a:rPr lang="en-US" sz="2000" dirty="0" smtClean="0">
                <a:solidFill>
                  <a:srgbClr val="000000"/>
                </a:solidFill>
                <a:latin typeface="+mn-lt"/>
                <a:ea typeface="ＭＳ Ｐゴシック" charset="0"/>
              </a:rPr>
              <a:t>directly communicate over Ethernet</a:t>
            </a:r>
            <a:endParaRPr lang="en-US" sz="2000" dirty="0">
              <a:solidFill>
                <a:srgbClr val="000000"/>
              </a:solidFill>
              <a:latin typeface="+mn-lt"/>
              <a:ea typeface="ＭＳ Ｐゴシック" charset="0"/>
            </a:endParaRPr>
          </a:p>
        </p:txBody>
      </p:sp>
      <p:grpSp>
        <p:nvGrpSpPr>
          <p:cNvPr id="704775" name="Group 263"/>
          <p:cNvGrpSpPr>
            <a:grpSpLocks/>
          </p:cNvGrpSpPr>
          <p:nvPr/>
        </p:nvGrpSpPr>
        <p:grpSpPr bwMode="auto">
          <a:xfrm>
            <a:off x="893762" y="3880891"/>
            <a:ext cx="1189197" cy="264478"/>
            <a:chOff x="76" y="2296"/>
            <a:chExt cx="681" cy="147"/>
          </a:xfrm>
        </p:grpSpPr>
        <p:sp>
          <p:nvSpPr>
            <p:cNvPr id="90145" name="Rectangle 103"/>
            <p:cNvSpPr>
              <a:spLocks noChangeArrowheads="1"/>
            </p:cNvSpPr>
            <p:nvPr/>
          </p:nvSpPr>
          <p:spPr bwMode="auto">
            <a:xfrm>
              <a:off x="76" y="2305"/>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6" name="Rectangle 101"/>
            <p:cNvSpPr>
              <a:spLocks noChangeArrowheads="1"/>
            </p:cNvSpPr>
            <p:nvPr/>
          </p:nvSpPr>
          <p:spPr bwMode="auto">
            <a:xfrm>
              <a:off x="89" y="2321"/>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7" name="Rectangle 102"/>
            <p:cNvSpPr>
              <a:spLocks noChangeArrowheads="1"/>
            </p:cNvSpPr>
            <p:nvPr/>
          </p:nvSpPr>
          <p:spPr bwMode="auto">
            <a:xfrm>
              <a:off x="687" y="2320"/>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8" name="Rectangle 100"/>
            <p:cNvSpPr>
              <a:spLocks noChangeArrowheads="1"/>
            </p:cNvSpPr>
            <p:nvPr/>
          </p:nvSpPr>
          <p:spPr bwMode="auto">
            <a:xfrm>
              <a:off x="195" y="2319"/>
              <a:ext cx="480" cy="112"/>
            </a:xfrm>
            <a:prstGeom prst="rect">
              <a:avLst/>
            </a:prstGeom>
            <a:solidFill>
              <a:srgbClr val="FFFF00"/>
            </a:solidFill>
            <a:ln w="9525">
              <a:solidFill>
                <a:srgbClr val="FFFF0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9" name="Text Box 95"/>
            <p:cNvSpPr txBox="1">
              <a:spLocks noChangeArrowheads="1"/>
            </p:cNvSpPr>
            <p:nvPr/>
          </p:nvSpPr>
          <p:spPr bwMode="auto">
            <a:xfrm>
              <a:off x="186" y="2296"/>
              <a:ext cx="49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 query</a:t>
              </a:r>
            </a:p>
          </p:txBody>
        </p:sp>
      </p:grpSp>
      <p:grpSp>
        <p:nvGrpSpPr>
          <p:cNvPr id="704754" name="Group 242"/>
          <p:cNvGrpSpPr>
            <a:grpSpLocks/>
          </p:cNvGrpSpPr>
          <p:nvPr/>
        </p:nvGrpSpPr>
        <p:grpSpPr bwMode="auto">
          <a:xfrm>
            <a:off x="3204592" y="4935816"/>
            <a:ext cx="476726" cy="273474"/>
            <a:chOff x="168" y="1354"/>
            <a:chExt cx="273" cy="152"/>
          </a:xfrm>
        </p:grpSpPr>
        <p:sp>
          <p:nvSpPr>
            <p:cNvPr id="90135" name="Rectangle 241"/>
            <p:cNvSpPr>
              <a:spLocks noChangeArrowheads="1"/>
            </p:cNvSpPr>
            <p:nvPr/>
          </p:nvSpPr>
          <p:spPr bwMode="auto">
            <a:xfrm>
              <a:off x="192" y="1365"/>
              <a:ext cx="228" cy="141"/>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6" name="Text Box 240"/>
            <p:cNvSpPr txBox="1">
              <a:spLocks noChangeArrowheads="1"/>
            </p:cNvSpPr>
            <p:nvPr/>
          </p:nvSpPr>
          <p:spPr bwMode="auto">
            <a:xfrm>
              <a:off x="168" y="1354"/>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dirty="0">
                  <a:solidFill>
                    <a:srgbClr val="000000"/>
                  </a:solidFill>
                  <a:latin typeface="Arial" charset="0"/>
                </a:rPr>
                <a:t>ARP</a:t>
              </a:r>
            </a:p>
          </p:txBody>
        </p:sp>
      </p:grpSp>
      <p:grpSp>
        <p:nvGrpSpPr>
          <p:cNvPr id="704782" name="Group 270"/>
          <p:cNvGrpSpPr>
            <a:grpSpLocks/>
          </p:cNvGrpSpPr>
          <p:nvPr/>
        </p:nvGrpSpPr>
        <p:grpSpPr bwMode="auto">
          <a:xfrm>
            <a:off x="1771205" y="5302846"/>
            <a:ext cx="1189197" cy="264478"/>
            <a:chOff x="76" y="2296"/>
            <a:chExt cx="681" cy="147"/>
          </a:xfrm>
        </p:grpSpPr>
        <p:sp>
          <p:nvSpPr>
            <p:cNvPr id="90130" name="Rectangle 271"/>
            <p:cNvSpPr>
              <a:spLocks noChangeArrowheads="1"/>
            </p:cNvSpPr>
            <p:nvPr/>
          </p:nvSpPr>
          <p:spPr bwMode="auto">
            <a:xfrm>
              <a:off x="76" y="2305"/>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1" name="Rectangle 272"/>
            <p:cNvSpPr>
              <a:spLocks noChangeArrowheads="1"/>
            </p:cNvSpPr>
            <p:nvPr/>
          </p:nvSpPr>
          <p:spPr bwMode="auto">
            <a:xfrm>
              <a:off x="89" y="2321"/>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2" name="Rectangle 273"/>
            <p:cNvSpPr>
              <a:spLocks noChangeArrowheads="1"/>
            </p:cNvSpPr>
            <p:nvPr/>
          </p:nvSpPr>
          <p:spPr bwMode="auto">
            <a:xfrm>
              <a:off x="687" y="2320"/>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3" name="Rectangle 274"/>
            <p:cNvSpPr>
              <a:spLocks noChangeArrowheads="1"/>
            </p:cNvSpPr>
            <p:nvPr/>
          </p:nvSpPr>
          <p:spPr bwMode="auto">
            <a:xfrm>
              <a:off x="195" y="2319"/>
              <a:ext cx="480" cy="112"/>
            </a:xfrm>
            <a:prstGeom prst="rect">
              <a:avLst/>
            </a:prstGeom>
            <a:solidFill>
              <a:srgbClr val="FFFF00"/>
            </a:solidFill>
            <a:ln w="9525">
              <a:solidFill>
                <a:srgbClr val="FFFF00"/>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4" name="Text Box 275"/>
            <p:cNvSpPr txBox="1">
              <a:spLocks noChangeArrowheads="1"/>
            </p:cNvSpPr>
            <p:nvPr/>
          </p:nvSpPr>
          <p:spPr bwMode="auto">
            <a:xfrm>
              <a:off x="187" y="2296"/>
              <a:ext cx="47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 reply</a:t>
              </a:r>
            </a:p>
          </p:txBody>
        </p:sp>
      </p:grpSp>
      <p:sp>
        <p:nvSpPr>
          <p:cNvPr id="2" name="Slide Number Placeholder 1"/>
          <p:cNvSpPr>
            <a:spLocks noGrp="1"/>
          </p:cNvSpPr>
          <p:nvPr>
            <p:ph type="sldNum" sz="quarter" idx="4"/>
          </p:nvPr>
        </p:nvSpPr>
        <p:spPr/>
        <p:txBody>
          <a:bodyPr/>
          <a:lstStyle/>
          <a:p>
            <a:fld id="{72BF56E0-109F-4E56-92A3-DF3942938DBC}" type="slidenum">
              <a:rPr lang="en-US" smtClean="0"/>
              <a:pPr/>
              <a:t>22</a:t>
            </a:fld>
            <a:endParaRPr lang="en-US" dirty="0"/>
          </a:p>
        </p:txBody>
      </p:sp>
      <p:pic>
        <p:nvPicPr>
          <p:cNvPr id="1026" name="Picture 2" descr="C:\Users\Guerin\AppData\Local\Microsoft\Windows\Temporary Internet Files\Content.IE5\RAFPGHBL\hp-laserjet-p1007-printer_400x400[1].jpg"/>
          <p:cNvPicPr>
            <a:picLocks noChangeAspect="1" noChangeArrowheads="1"/>
          </p:cNvPicPr>
          <p:nvPr/>
        </p:nvPicPr>
        <p:blipFill>
          <a:blip r:embed="rId5" cstate="print"/>
          <a:srcRect/>
          <a:stretch>
            <a:fillRect/>
          </a:stretch>
        </p:blipFill>
        <p:spPr bwMode="auto">
          <a:xfrm>
            <a:off x="2941320" y="5257800"/>
            <a:ext cx="822960" cy="822960"/>
          </a:xfrm>
          <a:prstGeom prst="rect">
            <a:avLst/>
          </a:prstGeom>
          <a:noFill/>
        </p:spPr>
      </p:pic>
      <p:grpSp>
        <p:nvGrpSpPr>
          <p:cNvPr id="125" name="Group 242"/>
          <p:cNvGrpSpPr>
            <a:grpSpLocks/>
          </p:cNvGrpSpPr>
          <p:nvPr/>
        </p:nvGrpSpPr>
        <p:grpSpPr bwMode="auto">
          <a:xfrm>
            <a:off x="2777872" y="3872064"/>
            <a:ext cx="476726" cy="273474"/>
            <a:chOff x="168" y="1354"/>
            <a:chExt cx="273" cy="152"/>
          </a:xfrm>
        </p:grpSpPr>
        <p:sp>
          <p:nvSpPr>
            <p:cNvPr id="126" name="Rectangle 241"/>
            <p:cNvSpPr>
              <a:spLocks noChangeArrowheads="1"/>
            </p:cNvSpPr>
            <p:nvPr/>
          </p:nvSpPr>
          <p:spPr bwMode="auto">
            <a:xfrm>
              <a:off x="192" y="1365"/>
              <a:ext cx="228" cy="14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127" name="Text Box 240"/>
            <p:cNvSpPr txBox="1">
              <a:spLocks noChangeArrowheads="1"/>
            </p:cNvSpPr>
            <p:nvPr/>
          </p:nvSpPr>
          <p:spPr bwMode="auto">
            <a:xfrm>
              <a:off x="168" y="1354"/>
              <a:ext cx="273"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a:t>
              </a:r>
            </a:p>
          </p:txBody>
        </p:sp>
      </p:grpSp>
      <p:grpSp>
        <p:nvGrpSpPr>
          <p:cNvPr id="128" name="Group 255"/>
          <p:cNvGrpSpPr>
            <a:grpSpLocks/>
          </p:cNvGrpSpPr>
          <p:nvPr/>
        </p:nvGrpSpPr>
        <p:grpSpPr bwMode="auto">
          <a:xfrm>
            <a:off x="2241137" y="4588703"/>
            <a:ext cx="1073944" cy="818621"/>
            <a:chOff x="744" y="2235"/>
            <a:chExt cx="615" cy="455"/>
          </a:xfrm>
        </p:grpSpPr>
        <p:sp>
          <p:nvSpPr>
            <p:cNvPr id="129" name="Freeform 244"/>
            <p:cNvSpPr>
              <a:spLocks/>
            </p:cNvSpPr>
            <p:nvPr/>
          </p:nvSpPr>
          <p:spPr bwMode="auto">
            <a:xfrm>
              <a:off x="755" y="2268"/>
              <a:ext cx="604" cy="422"/>
            </a:xfrm>
            <a:custGeom>
              <a:avLst/>
              <a:gdLst>
                <a:gd name="T0" fmla="*/ 493 w 604"/>
                <a:gd name="T1" fmla="*/ 0 h 422"/>
                <a:gd name="T2" fmla="*/ 604 w 604"/>
                <a:gd name="T3" fmla="*/ 422 h 422"/>
                <a:gd name="T4" fmla="*/ 0 w 604"/>
                <a:gd name="T5" fmla="*/ 307 h 422"/>
                <a:gd name="T6" fmla="*/ 220 w 604"/>
                <a:gd name="T7" fmla="*/ 3 h 422"/>
                <a:gd name="T8" fmla="*/ 493 w 604"/>
                <a:gd name="T9" fmla="*/ 0 h 4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422">
                  <a:moveTo>
                    <a:pt x="493" y="0"/>
                  </a:moveTo>
                  <a:lnTo>
                    <a:pt x="604" y="422"/>
                  </a:lnTo>
                  <a:lnTo>
                    <a:pt x="0" y="307"/>
                  </a:lnTo>
                  <a:lnTo>
                    <a:pt x="220" y="3"/>
                  </a:lnTo>
                  <a:lnTo>
                    <a:pt x="493" y="0"/>
                  </a:lnTo>
                  <a:close/>
                </a:path>
              </a:pathLst>
            </a:custGeom>
            <a:gradFill rotWithShape="1">
              <a:gsLst>
                <a:gs pos="0">
                  <a:schemeClr val="bg1"/>
                </a:gs>
                <a:gs pos="100000">
                  <a:srgbClr val="FF0000"/>
                </a:gs>
              </a:gsLst>
              <a:lin ang="2700000" scaled="1"/>
            </a:gradFill>
            <a:ln>
              <a:noFill/>
            </a:ln>
            <a:effectLst/>
            <a:extLst>
              <a:ext uri="{91240B29-F687-4f45-9708-019B960494DF}">
                <a14:hiddenLine xmlns:a14="http://schemas.microsoft.com/office/drawing/2010/main" xmlns="" w="9525" cap="flat" cmpd="sng">
                  <a:solidFill>
                    <a:schemeClr val="tx1"/>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130" name="Rectangle 246"/>
            <p:cNvSpPr>
              <a:spLocks noChangeArrowheads="1"/>
            </p:cNvSpPr>
            <p:nvPr/>
          </p:nvSpPr>
          <p:spPr bwMode="auto">
            <a:xfrm>
              <a:off x="751" y="2266"/>
              <a:ext cx="493" cy="3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131" name="Text Box 247"/>
            <p:cNvSpPr txBox="1">
              <a:spLocks noChangeArrowheads="1"/>
            </p:cNvSpPr>
            <p:nvPr/>
          </p:nvSpPr>
          <p:spPr bwMode="auto">
            <a:xfrm>
              <a:off x="835" y="2235"/>
              <a:ext cx="336" cy="3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132" name="Line 250"/>
            <p:cNvSpPr>
              <a:spLocks noChangeShapeType="1"/>
            </p:cNvSpPr>
            <p:nvPr/>
          </p:nvSpPr>
          <p:spPr bwMode="auto">
            <a:xfrm>
              <a:off x="747" y="2264"/>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133" name="Line 251"/>
            <p:cNvSpPr>
              <a:spLocks noChangeShapeType="1"/>
            </p:cNvSpPr>
            <p:nvPr/>
          </p:nvSpPr>
          <p:spPr bwMode="auto">
            <a:xfrm>
              <a:off x="744" y="2423"/>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nvGrpSpPr>
          <p:cNvPr id="137" name="Group 255"/>
          <p:cNvGrpSpPr>
            <a:grpSpLocks/>
          </p:cNvGrpSpPr>
          <p:nvPr/>
        </p:nvGrpSpPr>
        <p:grpSpPr bwMode="auto">
          <a:xfrm>
            <a:off x="1381601" y="3009839"/>
            <a:ext cx="1073944" cy="818621"/>
            <a:chOff x="744" y="2235"/>
            <a:chExt cx="615" cy="455"/>
          </a:xfrm>
        </p:grpSpPr>
        <p:sp>
          <p:nvSpPr>
            <p:cNvPr id="138" name="Freeform 244"/>
            <p:cNvSpPr>
              <a:spLocks/>
            </p:cNvSpPr>
            <p:nvPr/>
          </p:nvSpPr>
          <p:spPr bwMode="auto">
            <a:xfrm>
              <a:off x="755" y="2268"/>
              <a:ext cx="604" cy="422"/>
            </a:xfrm>
            <a:custGeom>
              <a:avLst/>
              <a:gdLst>
                <a:gd name="T0" fmla="*/ 493 w 604"/>
                <a:gd name="T1" fmla="*/ 0 h 422"/>
                <a:gd name="T2" fmla="*/ 604 w 604"/>
                <a:gd name="T3" fmla="*/ 422 h 422"/>
                <a:gd name="T4" fmla="*/ 0 w 604"/>
                <a:gd name="T5" fmla="*/ 307 h 422"/>
                <a:gd name="T6" fmla="*/ 220 w 604"/>
                <a:gd name="T7" fmla="*/ 3 h 422"/>
                <a:gd name="T8" fmla="*/ 493 w 604"/>
                <a:gd name="T9" fmla="*/ 0 h 4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422">
                  <a:moveTo>
                    <a:pt x="493" y="0"/>
                  </a:moveTo>
                  <a:lnTo>
                    <a:pt x="604" y="422"/>
                  </a:lnTo>
                  <a:lnTo>
                    <a:pt x="0" y="307"/>
                  </a:lnTo>
                  <a:lnTo>
                    <a:pt x="220" y="3"/>
                  </a:lnTo>
                  <a:lnTo>
                    <a:pt x="493" y="0"/>
                  </a:lnTo>
                  <a:close/>
                </a:path>
              </a:pathLst>
            </a:custGeom>
            <a:gradFill rotWithShape="1">
              <a:gsLst>
                <a:gs pos="0">
                  <a:schemeClr val="bg1"/>
                </a:gs>
                <a:gs pos="100000">
                  <a:srgbClr val="FF0000"/>
                </a:gs>
              </a:gsLst>
              <a:lin ang="2700000" scaled="1"/>
            </a:gradFill>
            <a:ln>
              <a:noFill/>
            </a:ln>
            <a:effectLst/>
            <a:extLst>
              <a:ext uri="{91240B29-F687-4f45-9708-019B960494DF}">
                <a14:hiddenLine xmlns:a14="http://schemas.microsoft.com/office/drawing/2010/main" xmlns="" w="9525" cap="flat" cmpd="sng">
                  <a:solidFill>
                    <a:schemeClr val="tx1"/>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139" name="Rectangle 246"/>
            <p:cNvSpPr>
              <a:spLocks noChangeArrowheads="1"/>
            </p:cNvSpPr>
            <p:nvPr/>
          </p:nvSpPr>
          <p:spPr bwMode="auto">
            <a:xfrm>
              <a:off x="751" y="2266"/>
              <a:ext cx="493" cy="3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140" name="Text Box 247"/>
            <p:cNvSpPr txBox="1">
              <a:spLocks noChangeArrowheads="1"/>
            </p:cNvSpPr>
            <p:nvPr/>
          </p:nvSpPr>
          <p:spPr bwMode="auto">
            <a:xfrm>
              <a:off x="835" y="2235"/>
              <a:ext cx="336" cy="3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141" name="Line 250"/>
            <p:cNvSpPr>
              <a:spLocks noChangeShapeType="1"/>
            </p:cNvSpPr>
            <p:nvPr/>
          </p:nvSpPr>
          <p:spPr bwMode="auto">
            <a:xfrm>
              <a:off x="747" y="2264"/>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142" name="Line 251"/>
            <p:cNvSpPr>
              <a:spLocks noChangeShapeType="1"/>
            </p:cNvSpPr>
            <p:nvPr/>
          </p:nvSpPr>
          <p:spPr bwMode="auto">
            <a:xfrm>
              <a:off x="744" y="2423"/>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704754"/>
                                        </p:tgtEl>
                                        <p:attrNameLst>
                                          <p:attrName>style.visibility</p:attrName>
                                        </p:attrNameLst>
                                      </p:cBhvr>
                                      <p:to>
                                        <p:strVal val="visible"/>
                                      </p:to>
                                    </p:set>
                                    <p:animEffect transition="in" filter="dissolve">
                                      <p:cBhvr>
                                        <p:cTn id="7" dur="500"/>
                                        <p:tgtEl>
                                          <p:spTgt spid="704754"/>
                                        </p:tgtEl>
                                      </p:cBhvr>
                                    </p:animEffect>
                                  </p:childTnLst>
                                </p:cTn>
                              </p:par>
                              <p:par>
                                <p:cTn id="8" presetID="1" presetClass="entr" presetSubtype="0" fill="hold" grpId="0" nodeType="withEffect">
                                  <p:stCondLst>
                                    <p:cond delay="0"/>
                                  </p:stCondLst>
                                  <p:childTnLst>
                                    <p:set>
                                      <p:cBhvr>
                                        <p:cTn id="9" dur="1" fill="hold">
                                          <p:stCondLst>
                                            <p:cond delay="0"/>
                                          </p:stCondLst>
                                        </p:cTn>
                                        <p:tgtEl>
                                          <p:spTgt spid="704664"/>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704775"/>
                                        </p:tgtEl>
                                        <p:attrNameLst>
                                          <p:attrName>style.visibility</p:attrName>
                                        </p:attrNameLst>
                                      </p:cBhvr>
                                      <p:to>
                                        <p:strVal val="visible"/>
                                      </p:to>
                                    </p:set>
                                    <p:animEffect transition="in" filter="dissolve">
                                      <p:cBhvr>
                                        <p:cTn id="14" dur="500"/>
                                        <p:tgtEl>
                                          <p:spTgt spid="704775"/>
                                        </p:tgtEl>
                                      </p:cBhvr>
                                    </p:animEffect>
                                  </p:childTnLst>
                                </p:cTn>
                              </p:par>
                            </p:childTnLst>
                          </p:cTn>
                        </p:par>
                        <p:par>
                          <p:cTn id="15" fill="hold" nodeType="afterGroup">
                            <p:stCondLst>
                              <p:cond delay="500"/>
                            </p:stCondLst>
                            <p:childTnLst>
                              <p:par>
                                <p:cTn id="16" presetID="0" presetClass="path" presetSubtype="0" accel="50000" decel="50000" fill="hold" nodeType="afterEffect">
                                  <p:stCondLst>
                                    <p:cond delay="0"/>
                                  </p:stCondLst>
                                  <p:childTnLst>
                                    <p:animMotion origin="layout" path="M -2.77778E-6 2.22222E-6 L -0.00052 0.08056 L 0.4151 0.075 L 0.26701 0.2757 L 0.1151 0.27431 L 0.1151 0.18889 " pathEditMode="relative" ptsTypes="AAAAAA">
                                      <p:cBhvr>
                                        <p:cTn id="17" dur="2000" fill="hold"/>
                                        <p:tgtEl>
                                          <p:spTgt spid="704775"/>
                                        </p:tgtEl>
                                        <p:attrNameLst>
                                          <p:attrName>ppt_x</p:attrName>
                                          <p:attrName>ppt_y</p:attrName>
                                        </p:attrNameLst>
                                      </p:cBhvr>
                                    </p:animMotion>
                                  </p:childTnLst>
                                </p:cTn>
                              </p:par>
                            </p:childTnLst>
                          </p:cTn>
                        </p:par>
                        <p:par>
                          <p:cTn id="18" fill="hold" nodeType="afterGroup">
                            <p:stCondLst>
                              <p:cond delay="2500"/>
                            </p:stCondLst>
                            <p:childTnLst>
                              <p:par>
                                <p:cTn id="19" presetID="1" presetClass="entr" presetSubtype="0" fill="hold" grpId="0" nodeType="afterEffect">
                                  <p:stCondLst>
                                    <p:cond delay="0"/>
                                  </p:stCondLst>
                                  <p:childTnLst>
                                    <p:set>
                                      <p:cBhvr>
                                        <p:cTn id="20" dur="1" fill="hold">
                                          <p:stCondLst>
                                            <p:cond delay="0"/>
                                          </p:stCondLst>
                                        </p:cTn>
                                        <p:tgtEl>
                                          <p:spTgt spid="704665"/>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xit" presetSubtype="0" fill="hold" nodeType="clickEffect">
                                  <p:stCondLst>
                                    <p:cond delay="0"/>
                                  </p:stCondLst>
                                  <p:childTnLst>
                                    <p:animEffect transition="out" filter="dissolve">
                                      <p:cBhvr>
                                        <p:cTn id="24" dur="500"/>
                                        <p:tgtEl>
                                          <p:spTgt spid="704775"/>
                                        </p:tgtEl>
                                      </p:cBhvr>
                                    </p:animEffect>
                                    <p:set>
                                      <p:cBhvr>
                                        <p:cTn id="25" dur="1" fill="hold">
                                          <p:stCondLst>
                                            <p:cond delay="499"/>
                                          </p:stCondLst>
                                        </p:cTn>
                                        <p:tgtEl>
                                          <p:spTgt spid="704775"/>
                                        </p:tgtEl>
                                        <p:attrNameLst>
                                          <p:attrName>style.visibility</p:attrName>
                                        </p:attrNameLst>
                                      </p:cBhvr>
                                      <p:to>
                                        <p:strVal val="hidden"/>
                                      </p:to>
                                    </p:set>
                                  </p:childTnLst>
                                </p:cTn>
                              </p:par>
                              <p:par>
                                <p:cTn id="26" presetID="9" presetClass="entr" presetSubtype="0" fill="hold" nodeType="withEffect">
                                  <p:stCondLst>
                                    <p:cond delay="0"/>
                                  </p:stCondLst>
                                  <p:childTnLst>
                                    <p:set>
                                      <p:cBhvr>
                                        <p:cTn id="27" dur="1" fill="hold">
                                          <p:stCondLst>
                                            <p:cond delay="0"/>
                                          </p:stCondLst>
                                        </p:cTn>
                                        <p:tgtEl>
                                          <p:spTgt spid="704782"/>
                                        </p:tgtEl>
                                        <p:attrNameLst>
                                          <p:attrName>style.visibility</p:attrName>
                                        </p:attrNameLst>
                                      </p:cBhvr>
                                      <p:to>
                                        <p:strVal val="visible"/>
                                      </p:to>
                                    </p:set>
                                    <p:animEffect transition="in" filter="dissolve">
                                      <p:cBhvr>
                                        <p:cTn id="28" dur="500"/>
                                        <p:tgtEl>
                                          <p:spTgt spid="704782"/>
                                        </p:tgtEl>
                                      </p:cBhvr>
                                    </p:animEffect>
                                  </p:childTnLst>
                                </p:cTn>
                              </p:par>
                            </p:childTnLst>
                          </p:cTn>
                        </p:par>
                        <p:par>
                          <p:cTn id="29" fill="hold" nodeType="afterGroup">
                            <p:stCondLst>
                              <p:cond delay="500"/>
                            </p:stCondLst>
                            <p:childTnLst>
                              <p:par>
                                <p:cTn id="30" presetID="0" presetClass="path" presetSubtype="0" accel="50000" decel="50000" fill="hold" nodeType="afterEffect">
                                  <p:stCondLst>
                                    <p:cond delay="0"/>
                                  </p:stCondLst>
                                  <p:childTnLst>
                                    <p:animMotion origin="layout" path="M 2.77778E-6 1.11111E-6 L 0.00052 0.0794 L 0.1467 0.08009 L 0.29444 -0.12222 L -0.11597 -0.12014 L -0.11597 -0.16181 L -0.11754 -0.1882 " pathEditMode="relative" rAng="0" ptsTypes="AAAAAAA">
                                      <p:cBhvr>
                                        <p:cTn id="31" dur="2000" fill="hold"/>
                                        <p:tgtEl>
                                          <p:spTgt spid="704782"/>
                                        </p:tgtEl>
                                        <p:attrNameLst>
                                          <p:attrName>ppt_x</p:attrName>
                                          <p:attrName>ppt_y</p:attrName>
                                        </p:attrNameLst>
                                      </p:cBhvr>
                                      <p:rCtr x="8837" y="-5417"/>
                                    </p:animMotion>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xit" presetSubtype="0" fill="hold" nodeType="clickEffect">
                                  <p:stCondLst>
                                    <p:cond delay="0"/>
                                  </p:stCondLst>
                                  <p:childTnLst>
                                    <p:animEffect transition="out" filter="dissolve">
                                      <p:cBhvr>
                                        <p:cTn id="35" dur="500"/>
                                        <p:tgtEl>
                                          <p:spTgt spid="704782"/>
                                        </p:tgtEl>
                                      </p:cBhvr>
                                    </p:animEffect>
                                    <p:set>
                                      <p:cBhvr>
                                        <p:cTn id="36" dur="1" fill="hold">
                                          <p:stCondLst>
                                            <p:cond delay="499"/>
                                          </p:stCondLst>
                                        </p:cTn>
                                        <p:tgtEl>
                                          <p:spTgt spid="704782"/>
                                        </p:tgtEl>
                                        <p:attrNameLst>
                                          <p:attrName>style.visibility</p:attrName>
                                        </p:attrNameLst>
                                      </p:cBhvr>
                                      <p:to>
                                        <p:strVal val="hidden"/>
                                      </p:to>
                                    </p:set>
                                  </p:childTnLst>
                                </p:cTn>
                              </p:par>
                              <p:par>
                                <p:cTn id="37" presetID="9" presetClass="exit" presetSubtype="0" fill="hold" nodeType="withEffect">
                                  <p:stCondLst>
                                    <p:cond delay="0"/>
                                  </p:stCondLst>
                                  <p:childTnLst>
                                    <p:animEffect transition="out" filter="dissolve">
                                      <p:cBhvr>
                                        <p:cTn id="38" dur="500"/>
                                        <p:tgtEl>
                                          <p:spTgt spid="704754"/>
                                        </p:tgtEl>
                                      </p:cBhvr>
                                    </p:animEffect>
                                    <p:set>
                                      <p:cBhvr>
                                        <p:cTn id="39" dur="1" fill="hold">
                                          <p:stCondLst>
                                            <p:cond delay="499"/>
                                          </p:stCondLst>
                                        </p:cTn>
                                        <p:tgtEl>
                                          <p:spTgt spid="704754"/>
                                        </p:tgtEl>
                                        <p:attrNameLst>
                                          <p:attrName>style.visibility</p:attrName>
                                        </p:attrNameLst>
                                      </p:cBhvr>
                                      <p:to>
                                        <p:strVal val="hidden"/>
                                      </p:to>
                                    </p:set>
                                  </p:childTnLst>
                                </p:cTn>
                              </p:par>
                            </p:childTnLst>
                          </p:cTn>
                        </p:par>
                        <p:par>
                          <p:cTn id="40" fill="hold" nodeType="afterGroup">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704666"/>
                                        </p:tgtEl>
                                        <p:attrNameLst>
                                          <p:attrName>style.visibility</p:attrName>
                                        </p:attrNameLst>
                                      </p:cBhvr>
                                      <p:to>
                                        <p:strVal val="visible"/>
                                      </p:to>
                                    </p:set>
                                  </p:childTnLst>
                                </p:cTn>
                              </p:par>
                              <p:par>
                                <p:cTn id="43" presetID="9" presetClass="entr" presetSubtype="0" fill="hold" nodeType="withEffect">
                                  <p:stCondLst>
                                    <p:cond delay="0"/>
                                  </p:stCondLst>
                                  <p:childTnLst>
                                    <p:set>
                                      <p:cBhvr>
                                        <p:cTn id="44" dur="1" fill="hold">
                                          <p:stCondLst>
                                            <p:cond delay="0"/>
                                          </p:stCondLst>
                                        </p:cTn>
                                        <p:tgtEl>
                                          <p:spTgt spid="125"/>
                                        </p:tgtEl>
                                        <p:attrNameLst>
                                          <p:attrName>style.visibility</p:attrName>
                                        </p:attrNameLst>
                                      </p:cBhvr>
                                      <p:to>
                                        <p:strVal val="visible"/>
                                      </p:to>
                                    </p:set>
                                    <p:animEffect transition="in" filter="dissolve">
                                      <p:cBhvr>
                                        <p:cTn id="45" dur="500"/>
                                        <p:tgtEl>
                                          <p:spTgt spid="125"/>
                                        </p:tgtEl>
                                      </p:cBhvr>
                                    </p:animEffect>
                                  </p:childTnLst>
                                </p:cTn>
                              </p:par>
                              <p:par>
                                <p:cTn id="46" presetID="9" presetClass="exit" presetSubtype="0" fill="hold" nodeType="withEffect">
                                  <p:stCondLst>
                                    <p:cond delay="0"/>
                                  </p:stCondLst>
                                  <p:childTnLst>
                                    <p:animEffect transition="out" filter="dissolve">
                                      <p:cBhvr>
                                        <p:cTn id="47" dur="500"/>
                                        <p:tgtEl>
                                          <p:spTgt spid="125"/>
                                        </p:tgtEl>
                                      </p:cBhvr>
                                    </p:animEffect>
                                    <p:set>
                                      <p:cBhvr>
                                        <p:cTn id="48" dur="1" fill="hold">
                                          <p:stCondLst>
                                            <p:cond delay="499"/>
                                          </p:stCondLst>
                                        </p:cTn>
                                        <p:tgtEl>
                                          <p:spTgt spid="125"/>
                                        </p:tgtEl>
                                        <p:attrNameLst>
                                          <p:attrName>style.visibility</p:attrName>
                                        </p:attrNameLst>
                                      </p:cBhvr>
                                      <p:to>
                                        <p:strVal val="hidden"/>
                                      </p:to>
                                    </p:set>
                                  </p:childTnLst>
                                </p:cTn>
                              </p:par>
                            </p:childTnLst>
                          </p:cTn>
                        </p:par>
                        <p:par>
                          <p:cTn id="49" fill="hold">
                            <p:stCondLst>
                              <p:cond delay="1000"/>
                            </p:stCondLst>
                            <p:childTnLst>
                              <p:par>
                                <p:cTn id="50" presetID="22" presetClass="entr" presetSubtype="4" fill="hold" nodeType="afterEffect">
                                  <p:stCondLst>
                                    <p:cond delay="0"/>
                                  </p:stCondLst>
                                  <p:childTnLst>
                                    <p:set>
                                      <p:cBhvr>
                                        <p:cTn id="51" dur="1" fill="hold">
                                          <p:stCondLst>
                                            <p:cond delay="0"/>
                                          </p:stCondLst>
                                        </p:cTn>
                                        <p:tgtEl>
                                          <p:spTgt spid="128"/>
                                        </p:tgtEl>
                                        <p:attrNameLst>
                                          <p:attrName>style.visibility</p:attrName>
                                        </p:attrNameLst>
                                      </p:cBhvr>
                                      <p:to>
                                        <p:strVal val="visible"/>
                                      </p:to>
                                    </p:set>
                                    <p:animEffect transition="in" filter="wipe(down)">
                                      <p:cBhvr>
                                        <p:cTn id="52" dur="500"/>
                                        <p:tgtEl>
                                          <p:spTgt spid="128"/>
                                        </p:tgtEl>
                                      </p:cBhvr>
                                    </p:animEffect>
                                  </p:childTnLst>
                                </p:cTn>
                              </p:par>
                              <p:par>
                                <p:cTn id="53" presetID="9" presetClass="exit" presetSubtype="0" fill="hold" nodeType="withEffect">
                                  <p:stCondLst>
                                    <p:cond delay="0"/>
                                  </p:stCondLst>
                                  <p:childTnLst>
                                    <p:animEffect transition="out" filter="dissolve">
                                      <p:cBhvr>
                                        <p:cTn id="54" dur="500"/>
                                        <p:tgtEl>
                                          <p:spTgt spid="128"/>
                                        </p:tgtEl>
                                      </p:cBhvr>
                                    </p:animEffect>
                                    <p:set>
                                      <p:cBhvr>
                                        <p:cTn id="55" dur="1" fill="hold">
                                          <p:stCondLst>
                                            <p:cond delay="499"/>
                                          </p:stCondLst>
                                        </p:cTn>
                                        <p:tgtEl>
                                          <p:spTgt spid="128"/>
                                        </p:tgtEl>
                                        <p:attrNameLst>
                                          <p:attrName>style.visibility</p:attrName>
                                        </p:attrNameLst>
                                      </p:cBhvr>
                                      <p:to>
                                        <p:strVal val="hidden"/>
                                      </p:to>
                                    </p:set>
                                  </p:childTnLst>
                                </p:cTn>
                              </p:par>
                            </p:childTnLst>
                          </p:cTn>
                        </p:par>
                        <p:par>
                          <p:cTn id="56" fill="hold">
                            <p:stCondLst>
                              <p:cond delay="1500"/>
                            </p:stCondLst>
                            <p:childTnLst>
                              <p:par>
                                <p:cTn id="57" presetID="22" presetClass="entr" presetSubtype="4" fill="hold" nodeType="afterEffect">
                                  <p:stCondLst>
                                    <p:cond delay="0"/>
                                  </p:stCondLst>
                                  <p:childTnLst>
                                    <p:set>
                                      <p:cBhvr>
                                        <p:cTn id="58" dur="1" fill="hold">
                                          <p:stCondLst>
                                            <p:cond delay="0"/>
                                          </p:stCondLst>
                                        </p:cTn>
                                        <p:tgtEl>
                                          <p:spTgt spid="137"/>
                                        </p:tgtEl>
                                        <p:attrNameLst>
                                          <p:attrName>style.visibility</p:attrName>
                                        </p:attrNameLst>
                                      </p:cBhvr>
                                      <p:to>
                                        <p:strVal val="visible"/>
                                      </p:to>
                                    </p:set>
                                    <p:animEffect transition="in" filter="wipe(down)">
                                      <p:cBhvr>
                                        <p:cTn id="59" dur="500"/>
                                        <p:tgtEl>
                                          <p:spTgt spid="137"/>
                                        </p:tgtEl>
                                      </p:cBhvr>
                                    </p:animEffect>
                                  </p:childTnLst>
                                </p:cTn>
                              </p:par>
                              <p:par>
                                <p:cTn id="60" presetID="9" presetClass="exit" presetSubtype="0" fill="hold" nodeType="withEffect">
                                  <p:stCondLst>
                                    <p:cond delay="0"/>
                                  </p:stCondLst>
                                  <p:childTnLst>
                                    <p:animEffect transition="out" filter="dissolve">
                                      <p:cBhvr>
                                        <p:cTn id="61" dur="500"/>
                                        <p:tgtEl>
                                          <p:spTgt spid="137"/>
                                        </p:tgtEl>
                                      </p:cBhvr>
                                    </p:animEffect>
                                    <p:set>
                                      <p:cBhvr>
                                        <p:cTn id="62" dur="1" fill="hold">
                                          <p:stCondLst>
                                            <p:cond delay="499"/>
                                          </p:stCondLst>
                                        </p:cTn>
                                        <p:tgtEl>
                                          <p:spTgt spid="1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4664" grpId="0"/>
      <p:bldP spid="704665" grpId="0"/>
      <p:bldP spid="70466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92"/>
          <p:cNvGrpSpPr>
            <a:grpSpLocks/>
          </p:cNvGrpSpPr>
          <p:nvPr/>
        </p:nvGrpSpPr>
        <p:grpSpPr bwMode="auto">
          <a:xfrm>
            <a:off x="850424" y="2791672"/>
            <a:ext cx="3909853" cy="3467040"/>
            <a:chOff x="773113" y="1273175"/>
            <a:chExt cx="3554412" cy="3058500"/>
          </a:xfrm>
        </p:grpSpPr>
        <p:sp>
          <p:nvSpPr>
            <p:cNvPr id="213057"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endParaRPr lang="en-US"/>
            </a:p>
          </p:txBody>
        </p:sp>
        <p:sp>
          <p:nvSpPr>
            <p:cNvPr id="213058"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3059"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3060"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13061"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0183"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4" name="Group 356"/>
            <p:cNvGrpSpPr>
              <a:grpSpLocks/>
            </p:cNvGrpSpPr>
            <p:nvPr/>
          </p:nvGrpSpPr>
          <p:grpSpPr bwMode="auto">
            <a:xfrm>
              <a:off x="1653422" y="1982680"/>
              <a:ext cx="843032" cy="814871"/>
              <a:chOff x="313" y="1497"/>
              <a:chExt cx="1152" cy="1014"/>
            </a:xfrm>
          </p:grpSpPr>
          <p:pic>
            <p:nvPicPr>
              <p:cNvPr id="213115"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3" y="1727"/>
                <a:ext cx="1152" cy="7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3116" name="Picture 355" descr="antenna_styliz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34" y="1497"/>
                <a:ext cx="1113" cy="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90185"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102"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03"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104"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5" name="Group 248"/>
            <p:cNvGrpSpPr>
              <a:grpSpLocks/>
            </p:cNvGrpSpPr>
            <p:nvPr/>
          </p:nvGrpSpPr>
          <p:grpSpPr bwMode="auto">
            <a:xfrm>
              <a:off x="2597285" y="3210128"/>
              <a:ext cx="332569" cy="581078"/>
              <a:chOff x="4140" y="429"/>
              <a:chExt cx="1425" cy="2396"/>
            </a:xfrm>
          </p:grpSpPr>
          <p:sp>
            <p:nvSpPr>
              <p:cNvPr id="213083"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90205"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3085"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3086"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90208"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6" name="Group 153"/>
              <p:cNvGrpSpPr>
                <a:grpSpLocks/>
              </p:cNvGrpSpPr>
              <p:nvPr/>
            </p:nvGrpSpPr>
            <p:grpSpPr bwMode="auto">
              <a:xfrm>
                <a:off x="4749" y="668"/>
                <a:ext cx="581" cy="145"/>
                <a:chOff x="614" y="2568"/>
                <a:chExt cx="725" cy="139"/>
              </a:xfrm>
            </p:grpSpPr>
            <p:sp>
              <p:nvSpPr>
                <p:cNvPr id="90234"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35"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0210"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7" name="Group 157"/>
              <p:cNvGrpSpPr>
                <a:grpSpLocks/>
              </p:cNvGrpSpPr>
              <p:nvPr/>
            </p:nvGrpSpPr>
            <p:grpSpPr bwMode="auto">
              <a:xfrm>
                <a:off x="4747" y="994"/>
                <a:ext cx="581" cy="134"/>
                <a:chOff x="614" y="2568"/>
                <a:chExt cx="725" cy="139"/>
              </a:xfrm>
            </p:grpSpPr>
            <p:sp>
              <p:nvSpPr>
                <p:cNvPr id="90232"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33"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0212"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13"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8" name="Group 162"/>
              <p:cNvGrpSpPr>
                <a:grpSpLocks/>
              </p:cNvGrpSpPr>
              <p:nvPr/>
            </p:nvGrpSpPr>
            <p:grpSpPr bwMode="auto">
              <a:xfrm>
                <a:off x="4735" y="1627"/>
                <a:ext cx="582" cy="151"/>
                <a:chOff x="614" y="2568"/>
                <a:chExt cx="725" cy="139"/>
              </a:xfrm>
            </p:grpSpPr>
            <p:sp>
              <p:nvSpPr>
                <p:cNvPr id="90230"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31"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3094"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grpSp>
            <p:nvGrpSpPr>
              <p:cNvPr id="9" name="Group 166"/>
              <p:cNvGrpSpPr>
                <a:grpSpLocks/>
              </p:cNvGrpSpPr>
              <p:nvPr/>
            </p:nvGrpSpPr>
            <p:grpSpPr bwMode="auto">
              <a:xfrm>
                <a:off x="4739" y="1327"/>
                <a:ext cx="582" cy="139"/>
                <a:chOff x="614" y="2568"/>
                <a:chExt cx="725" cy="139"/>
              </a:xfrm>
            </p:grpSpPr>
            <p:sp>
              <p:nvSpPr>
                <p:cNvPr id="90228"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29"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0217"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3097"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213098"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90220"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3100"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US"/>
              </a:p>
            </p:txBody>
          </p:sp>
          <p:sp>
            <p:nvSpPr>
              <p:cNvPr id="90222"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23"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24"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25"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0226"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227"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10" name="Group 48"/>
            <p:cNvGrpSpPr>
              <a:grpSpLocks/>
            </p:cNvGrpSpPr>
            <p:nvPr/>
          </p:nvGrpSpPr>
          <p:grpSpPr bwMode="auto">
            <a:xfrm>
              <a:off x="2795471" y="3465563"/>
              <a:ext cx="735669" cy="376863"/>
              <a:chOff x="3600" y="219"/>
              <a:chExt cx="360" cy="175"/>
            </a:xfrm>
          </p:grpSpPr>
          <p:sp>
            <p:nvSpPr>
              <p:cNvPr id="90191"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92"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193"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194"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90195"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11" name="Group 54"/>
              <p:cNvGrpSpPr>
                <a:grpSpLocks/>
              </p:cNvGrpSpPr>
              <p:nvPr/>
            </p:nvGrpSpPr>
            <p:grpSpPr bwMode="auto">
              <a:xfrm>
                <a:off x="3686" y="244"/>
                <a:ext cx="177" cy="66"/>
                <a:chOff x="2848" y="848"/>
                <a:chExt cx="140" cy="98"/>
              </a:xfrm>
            </p:grpSpPr>
            <p:sp>
              <p:nvSpPr>
                <p:cNvPr id="90201"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202"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203"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12" name="Group 58"/>
              <p:cNvGrpSpPr>
                <a:grpSpLocks/>
              </p:cNvGrpSpPr>
              <p:nvPr/>
            </p:nvGrpSpPr>
            <p:grpSpPr bwMode="auto">
              <a:xfrm flipV="1">
                <a:off x="3686" y="243"/>
                <a:ext cx="177" cy="66"/>
                <a:chOff x="2848" y="848"/>
                <a:chExt cx="140" cy="98"/>
              </a:xfrm>
            </p:grpSpPr>
            <p:sp>
              <p:nvSpPr>
                <p:cNvPr id="90198"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199"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0200"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90117" name="Rectangle 2"/>
          <p:cNvSpPr>
            <a:spLocks noGrp="1" noChangeArrowheads="1"/>
          </p:cNvSpPr>
          <p:nvPr>
            <p:ph type="title"/>
          </p:nvPr>
        </p:nvSpPr>
        <p:spPr>
          <a:xfrm>
            <a:off x="202675" y="720090"/>
            <a:ext cx="9738837" cy="1135275"/>
          </a:xfrm>
        </p:spPr>
        <p:txBody>
          <a:bodyPr/>
          <a:lstStyle/>
          <a:p>
            <a:r>
              <a:rPr lang="en-US" altLang="en-US" sz="3600"/>
              <a:t>A day in the life… ARP (before DNS, before HTTP)</a:t>
            </a:r>
          </a:p>
        </p:txBody>
      </p:sp>
      <p:sp>
        <p:nvSpPr>
          <p:cNvPr id="90118" name="Rectangle 3"/>
          <p:cNvSpPr>
            <a:spLocks noGrp="1" noChangeArrowheads="1"/>
          </p:cNvSpPr>
          <p:nvPr>
            <p:ph type="body" idx="1"/>
          </p:nvPr>
        </p:nvSpPr>
        <p:spPr>
          <a:xfrm>
            <a:off x="4323714" y="1721169"/>
            <a:ext cx="5594669" cy="1159192"/>
          </a:xfrm>
        </p:spPr>
        <p:txBody>
          <a:bodyPr/>
          <a:lstStyle/>
          <a:p>
            <a:pPr>
              <a:buFont typeface="Wingdings" charset="0"/>
              <a:buChar char="v"/>
              <a:defRPr/>
            </a:pPr>
            <a:r>
              <a:rPr lang="en-US" sz="2400" dirty="0">
                <a:ea typeface="ＭＳ Ｐゴシック" charset="0"/>
                <a:cs typeface="+mn-cs"/>
              </a:rPr>
              <a:t>before sending </a:t>
            </a:r>
            <a:r>
              <a:rPr lang="en-US" sz="2400" i="1" dirty="0">
                <a:solidFill>
                  <a:srgbClr val="C00000"/>
                </a:solidFill>
                <a:ea typeface="ＭＳ Ｐゴシック" charset="0"/>
                <a:cs typeface="+mn-cs"/>
              </a:rPr>
              <a:t>HTTP</a:t>
            </a:r>
            <a:r>
              <a:rPr lang="en-US" sz="2400" b="1" i="1" dirty="0">
                <a:solidFill>
                  <a:srgbClr val="C00000"/>
                </a:solidFill>
                <a:ea typeface="ＭＳ Ｐゴシック" charset="0"/>
                <a:cs typeface="+mn-cs"/>
              </a:rPr>
              <a:t> </a:t>
            </a:r>
            <a:r>
              <a:rPr lang="en-US" sz="2400" dirty="0">
                <a:ea typeface="ＭＳ Ｐゴシック" charset="0"/>
                <a:cs typeface="+mn-cs"/>
              </a:rPr>
              <a:t>request, need IP address of www.google.com:  </a:t>
            </a:r>
            <a:r>
              <a:rPr lang="en-US" sz="2400" i="1" dirty="0">
                <a:solidFill>
                  <a:srgbClr val="C00000"/>
                </a:solidFill>
                <a:ea typeface="ＭＳ Ｐゴシック" charset="0"/>
                <a:cs typeface="+mn-cs"/>
              </a:rPr>
              <a:t>DNS</a:t>
            </a:r>
          </a:p>
        </p:txBody>
      </p:sp>
      <p:sp>
        <p:nvSpPr>
          <p:cNvPr id="212998" name="Line 43"/>
          <p:cNvSpPr>
            <a:spLocks noChangeShapeType="1"/>
          </p:cNvSpPr>
          <p:nvPr/>
        </p:nvSpPr>
        <p:spPr bwMode="auto">
          <a:xfrm flipV="1">
            <a:off x="2931955" y="4202218"/>
            <a:ext cx="764858" cy="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lIns="101882" tIns="50941" rIns="101882" bIns="50941"/>
          <a:lstStyle/>
          <a:p>
            <a:endParaRPr lang="en-US"/>
          </a:p>
        </p:txBody>
      </p:sp>
      <p:grpSp>
        <p:nvGrpSpPr>
          <p:cNvPr id="13" name="Group 45"/>
          <p:cNvGrpSpPr>
            <a:grpSpLocks/>
          </p:cNvGrpSpPr>
          <p:nvPr/>
        </p:nvGrpSpPr>
        <p:grpSpPr bwMode="auto">
          <a:xfrm>
            <a:off x="1314927" y="2573973"/>
            <a:ext cx="1073943" cy="1655233"/>
            <a:chOff x="651" y="681"/>
            <a:chExt cx="615" cy="920"/>
          </a:xfrm>
        </p:grpSpPr>
        <p:sp>
          <p:nvSpPr>
            <p:cNvPr id="213049" name="Freeform 46"/>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a14="http://schemas.microsoft.com/office/drawing/2010/main" xmlns="" w="9525" cap="flat" cmpd="sng">
                  <a:solidFill>
                    <a:schemeClr val="tx1"/>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grpSp>
          <p:nvGrpSpPr>
            <p:cNvPr id="14" name="Group 47"/>
            <p:cNvGrpSpPr>
              <a:grpSpLocks/>
            </p:cNvGrpSpPr>
            <p:nvPr/>
          </p:nvGrpSpPr>
          <p:grpSpPr bwMode="auto">
            <a:xfrm>
              <a:off x="651" y="681"/>
              <a:ext cx="500" cy="828"/>
              <a:chOff x="569" y="2954"/>
              <a:chExt cx="500" cy="828"/>
            </a:xfrm>
          </p:grpSpPr>
          <p:sp>
            <p:nvSpPr>
              <p:cNvPr id="90172" name="Rectangle 48"/>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73" name="Text Box 49"/>
              <p:cNvSpPr txBox="1">
                <a:spLocks noChangeArrowheads="1"/>
              </p:cNvSpPr>
              <p:nvPr/>
            </p:nvSpPr>
            <p:spPr bwMode="auto">
              <a:xfrm>
                <a:off x="639" y="2954"/>
                <a:ext cx="385" cy="8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DNS</a:t>
                </a:r>
              </a:p>
              <a:p>
                <a:pPr algn="ctr">
                  <a:defRPr/>
                </a:pPr>
                <a:r>
                  <a:rPr lang="en-US" i="0">
                    <a:solidFill>
                      <a:srgbClr val="000000"/>
                    </a:solidFill>
                    <a:latin typeface="Arial" charset="0"/>
                  </a:rPr>
                  <a:t>UDP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0174" name="Line 50"/>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0175" name="Line 51"/>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0176" name="Line 52"/>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0177" name="Line 53"/>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15" name="Group 276"/>
          <p:cNvGrpSpPr>
            <a:grpSpLocks/>
          </p:cNvGrpSpPr>
          <p:nvPr/>
        </p:nvGrpSpPr>
        <p:grpSpPr bwMode="auto">
          <a:xfrm>
            <a:off x="309087" y="2660333"/>
            <a:ext cx="838200" cy="993140"/>
            <a:chOff x="177" y="729"/>
            <a:chExt cx="480" cy="552"/>
          </a:xfrm>
        </p:grpSpPr>
        <p:grpSp>
          <p:nvGrpSpPr>
            <p:cNvPr id="16" name="Group 54"/>
            <p:cNvGrpSpPr>
              <a:grpSpLocks/>
            </p:cNvGrpSpPr>
            <p:nvPr/>
          </p:nvGrpSpPr>
          <p:grpSpPr bwMode="auto">
            <a:xfrm>
              <a:off x="351" y="732"/>
              <a:ext cx="282" cy="145"/>
              <a:chOff x="852" y="3337"/>
              <a:chExt cx="282" cy="145"/>
            </a:xfrm>
          </p:grpSpPr>
          <p:sp>
            <p:nvSpPr>
              <p:cNvPr id="90168" name="Rectangle 55"/>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69" name="Text Box 56"/>
              <p:cNvSpPr txBox="1">
                <a:spLocks noChangeArrowheads="1"/>
              </p:cNvSpPr>
              <p:nvPr/>
            </p:nvSpPr>
            <p:spPr bwMode="auto">
              <a:xfrm>
                <a:off x="852" y="3337"/>
                <a:ext cx="277"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DNS</a:t>
                </a:r>
              </a:p>
            </p:txBody>
          </p:sp>
        </p:grpSp>
        <p:grpSp>
          <p:nvGrpSpPr>
            <p:cNvPr id="17" name="Group 59"/>
            <p:cNvGrpSpPr>
              <a:grpSpLocks/>
            </p:cNvGrpSpPr>
            <p:nvPr/>
          </p:nvGrpSpPr>
          <p:grpSpPr bwMode="auto">
            <a:xfrm>
              <a:off x="290" y="874"/>
              <a:ext cx="354" cy="145"/>
              <a:chOff x="740" y="3209"/>
              <a:chExt cx="354" cy="145"/>
            </a:xfrm>
          </p:grpSpPr>
          <p:grpSp>
            <p:nvGrpSpPr>
              <p:cNvPr id="18" name="Group 60"/>
              <p:cNvGrpSpPr>
                <a:grpSpLocks/>
              </p:cNvGrpSpPr>
              <p:nvPr/>
            </p:nvGrpSpPr>
            <p:grpSpPr bwMode="auto">
              <a:xfrm>
                <a:off x="802" y="3209"/>
                <a:ext cx="282" cy="145"/>
                <a:chOff x="852" y="3337"/>
                <a:chExt cx="282" cy="145"/>
              </a:xfrm>
            </p:grpSpPr>
            <p:sp>
              <p:nvSpPr>
                <p:cNvPr id="90166" name="Rectangle 61"/>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67" name="Text Box 62"/>
                <p:cNvSpPr txBox="1">
                  <a:spLocks noChangeArrowheads="1"/>
                </p:cNvSpPr>
                <p:nvPr/>
              </p:nvSpPr>
              <p:spPr bwMode="auto">
                <a:xfrm>
                  <a:off x="852" y="3337"/>
                  <a:ext cx="277"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DNS</a:t>
                  </a:r>
                </a:p>
              </p:txBody>
            </p:sp>
          </p:grpSp>
          <p:sp>
            <p:nvSpPr>
              <p:cNvPr id="90164" name="Rectangle 63"/>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65" name="Rectangle 64"/>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19" name="Group 65"/>
            <p:cNvGrpSpPr>
              <a:grpSpLocks/>
            </p:cNvGrpSpPr>
            <p:nvPr/>
          </p:nvGrpSpPr>
          <p:grpSpPr bwMode="auto">
            <a:xfrm>
              <a:off x="290" y="1022"/>
              <a:ext cx="354" cy="145"/>
              <a:chOff x="836" y="3305"/>
              <a:chExt cx="354" cy="145"/>
            </a:xfrm>
          </p:grpSpPr>
          <p:grpSp>
            <p:nvGrpSpPr>
              <p:cNvPr id="20" name="Group 66"/>
              <p:cNvGrpSpPr>
                <a:grpSpLocks/>
              </p:cNvGrpSpPr>
              <p:nvPr/>
            </p:nvGrpSpPr>
            <p:grpSpPr bwMode="auto">
              <a:xfrm>
                <a:off x="898" y="3305"/>
                <a:ext cx="282" cy="145"/>
                <a:chOff x="852" y="3337"/>
                <a:chExt cx="282" cy="145"/>
              </a:xfrm>
            </p:grpSpPr>
            <p:sp>
              <p:nvSpPr>
                <p:cNvPr id="90161" name="Rectangle 6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62" name="Text Box 68"/>
                <p:cNvSpPr txBox="1">
                  <a:spLocks noChangeArrowheads="1"/>
                </p:cNvSpPr>
                <p:nvPr/>
              </p:nvSpPr>
              <p:spPr bwMode="auto">
                <a:xfrm>
                  <a:off x="852" y="3337"/>
                  <a:ext cx="277"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DNS</a:t>
                  </a:r>
                </a:p>
              </p:txBody>
            </p:sp>
          </p:grpSp>
          <p:grpSp>
            <p:nvGrpSpPr>
              <p:cNvPr id="21" name="Group 69"/>
              <p:cNvGrpSpPr>
                <a:grpSpLocks/>
              </p:cNvGrpSpPr>
              <p:nvPr/>
            </p:nvGrpSpPr>
            <p:grpSpPr bwMode="auto">
              <a:xfrm>
                <a:off x="836" y="3334"/>
                <a:ext cx="354" cy="94"/>
                <a:chOff x="836" y="3334"/>
                <a:chExt cx="354" cy="94"/>
              </a:xfrm>
            </p:grpSpPr>
            <p:sp>
              <p:nvSpPr>
                <p:cNvPr id="90159" name="Rectangle 70"/>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60" name="Rectangle 71"/>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2" name="Group 72"/>
            <p:cNvGrpSpPr>
              <a:grpSpLocks/>
            </p:cNvGrpSpPr>
            <p:nvPr/>
          </p:nvGrpSpPr>
          <p:grpSpPr bwMode="auto">
            <a:xfrm>
              <a:off x="177" y="1042"/>
              <a:ext cx="480" cy="112"/>
              <a:chOff x="627" y="3377"/>
              <a:chExt cx="480" cy="112"/>
            </a:xfrm>
          </p:grpSpPr>
          <p:sp>
            <p:nvSpPr>
              <p:cNvPr id="90155" name="Rectangle 73"/>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56" name="Rectangle 74"/>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0154" name="AutoShape 89"/>
            <p:cNvSpPr>
              <a:spLocks noChangeArrowheads="1"/>
            </p:cNvSpPr>
            <p:nvPr/>
          </p:nvSpPr>
          <p:spPr bwMode="auto">
            <a:xfrm>
              <a:off x="393" y="729"/>
              <a:ext cx="240" cy="552"/>
            </a:xfrm>
            <a:prstGeom prst="downArrow">
              <a:avLst>
                <a:gd name="adj1" fmla="val 54167"/>
                <a:gd name="adj2" fmla="val 36928"/>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704664" name="Rectangle 152"/>
          <p:cNvSpPr>
            <a:spLocks noChangeArrowheads="1"/>
          </p:cNvSpPr>
          <p:nvPr/>
        </p:nvSpPr>
        <p:spPr bwMode="auto">
          <a:xfrm>
            <a:off x="4872355" y="3101764"/>
            <a:ext cx="5044917" cy="14807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000" dirty="0">
                <a:solidFill>
                  <a:srgbClr val="000000"/>
                </a:solidFill>
                <a:latin typeface="+mn-lt"/>
                <a:ea typeface="ＭＳ Ｐゴシック" charset="0"/>
              </a:rPr>
              <a:t>DNS query created, encapsulated in UDP, encapsulated in IP, encapsulated in Eth.  To send frame to router, need MAC address of router interface: </a:t>
            </a:r>
            <a:r>
              <a:rPr lang="en-US" sz="2000" dirty="0">
                <a:solidFill>
                  <a:srgbClr val="C00000"/>
                </a:solidFill>
                <a:latin typeface="+mn-lt"/>
                <a:ea typeface="ＭＳ Ｐゴシック" charset="0"/>
              </a:rPr>
              <a:t>ARP</a:t>
            </a:r>
          </a:p>
          <a:p>
            <a:pPr marL="382059" indent="-382059" algn="l">
              <a:lnSpc>
                <a:spcPct val="90000"/>
              </a:lnSpc>
              <a:spcBef>
                <a:spcPct val="20000"/>
              </a:spcBef>
              <a:buClr>
                <a:srgbClr val="000099"/>
              </a:buClr>
              <a:buSzPct val="65000"/>
              <a:defRPr/>
            </a:pPr>
            <a:endParaRPr lang="en-US" sz="2000" b="1" dirty="0">
              <a:solidFill>
                <a:srgbClr val="000000"/>
              </a:solidFill>
              <a:latin typeface="+mn-lt"/>
              <a:ea typeface="ＭＳ Ｐゴシック" charset="0"/>
            </a:endParaRPr>
          </a:p>
        </p:txBody>
      </p:sp>
      <p:sp>
        <p:nvSpPr>
          <p:cNvPr id="704665" name="Rectangle 153"/>
          <p:cNvSpPr>
            <a:spLocks noChangeArrowheads="1"/>
          </p:cNvSpPr>
          <p:nvPr/>
        </p:nvSpPr>
        <p:spPr bwMode="auto">
          <a:xfrm>
            <a:off x="4917441" y="4804517"/>
            <a:ext cx="4824889" cy="13446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000" dirty="0">
                <a:solidFill>
                  <a:srgbClr val="C00000"/>
                </a:solidFill>
                <a:latin typeface="+mn-lt"/>
                <a:ea typeface="ＭＳ Ｐゴシック" charset="0"/>
              </a:rPr>
              <a:t>ARP query </a:t>
            </a:r>
            <a:r>
              <a:rPr lang="en-US" sz="2000" dirty="0">
                <a:solidFill>
                  <a:srgbClr val="000000"/>
                </a:solidFill>
                <a:latin typeface="+mn-lt"/>
                <a:ea typeface="ＭＳ Ｐゴシック" charset="0"/>
              </a:rPr>
              <a:t>broadcast, received by router, which replies with </a:t>
            </a:r>
            <a:r>
              <a:rPr lang="en-US" sz="2000" dirty="0">
                <a:solidFill>
                  <a:srgbClr val="C00000"/>
                </a:solidFill>
                <a:latin typeface="+mn-lt"/>
                <a:ea typeface="ＭＳ Ｐゴシック" charset="0"/>
              </a:rPr>
              <a:t>ARP reply </a:t>
            </a:r>
            <a:r>
              <a:rPr lang="en-US" sz="2000" dirty="0">
                <a:solidFill>
                  <a:srgbClr val="000000"/>
                </a:solidFill>
                <a:latin typeface="+mn-lt"/>
                <a:ea typeface="ＭＳ Ｐゴシック" charset="0"/>
              </a:rPr>
              <a:t>giving MAC address of router interface</a:t>
            </a:r>
          </a:p>
        </p:txBody>
      </p:sp>
      <p:sp>
        <p:nvSpPr>
          <p:cNvPr id="704666" name="Rectangle 154"/>
          <p:cNvSpPr>
            <a:spLocks noChangeArrowheads="1"/>
          </p:cNvSpPr>
          <p:nvPr/>
        </p:nvSpPr>
        <p:spPr bwMode="auto">
          <a:xfrm>
            <a:off x="4919187" y="6296025"/>
            <a:ext cx="4714875" cy="14645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000">
                <a:solidFill>
                  <a:srgbClr val="000000"/>
                </a:solidFill>
                <a:latin typeface="+mn-lt"/>
                <a:ea typeface="ＭＳ Ｐゴシック" charset="0"/>
              </a:rPr>
              <a:t>client now knows MAC address of first hop router, so can now send frame containing DNS query </a:t>
            </a:r>
          </a:p>
        </p:txBody>
      </p:sp>
      <p:grpSp>
        <p:nvGrpSpPr>
          <p:cNvPr id="23" name="Group 263"/>
          <p:cNvGrpSpPr>
            <a:grpSpLocks/>
          </p:cNvGrpSpPr>
          <p:nvPr/>
        </p:nvGrpSpPr>
        <p:grpSpPr bwMode="auto">
          <a:xfrm>
            <a:off x="101282" y="3466363"/>
            <a:ext cx="1189197" cy="264478"/>
            <a:chOff x="76" y="2296"/>
            <a:chExt cx="681" cy="147"/>
          </a:xfrm>
        </p:grpSpPr>
        <p:sp>
          <p:nvSpPr>
            <p:cNvPr id="90145" name="Rectangle 103"/>
            <p:cNvSpPr>
              <a:spLocks noChangeArrowheads="1"/>
            </p:cNvSpPr>
            <p:nvPr/>
          </p:nvSpPr>
          <p:spPr bwMode="auto">
            <a:xfrm>
              <a:off x="76" y="2305"/>
              <a:ext cx="681" cy="1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6" name="Rectangle 101"/>
            <p:cNvSpPr>
              <a:spLocks noChangeArrowheads="1"/>
            </p:cNvSpPr>
            <p:nvPr/>
          </p:nvSpPr>
          <p:spPr bwMode="auto">
            <a:xfrm>
              <a:off x="89" y="2321"/>
              <a:ext cx="94" cy="108"/>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7" name="Rectangle 102"/>
            <p:cNvSpPr>
              <a:spLocks noChangeArrowheads="1"/>
            </p:cNvSpPr>
            <p:nvPr/>
          </p:nvSpPr>
          <p:spPr bwMode="auto">
            <a:xfrm>
              <a:off x="687" y="2320"/>
              <a:ext cx="60" cy="108"/>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8" name="Rectangle 100"/>
            <p:cNvSpPr>
              <a:spLocks noChangeArrowheads="1"/>
            </p:cNvSpPr>
            <p:nvPr/>
          </p:nvSpPr>
          <p:spPr bwMode="auto">
            <a:xfrm>
              <a:off x="195" y="2319"/>
              <a:ext cx="480" cy="112"/>
            </a:xfrm>
            <a:prstGeom prst="rect">
              <a:avLst/>
            </a:prstGeom>
            <a:solidFill>
              <a:srgbClr val="FFFF00"/>
            </a:solidFill>
            <a:ln w="9525">
              <a:solidFill>
                <a:srgbClr val="FFFF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9" name="Text Box 95"/>
            <p:cNvSpPr txBox="1">
              <a:spLocks noChangeArrowheads="1"/>
            </p:cNvSpPr>
            <p:nvPr/>
          </p:nvSpPr>
          <p:spPr bwMode="auto">
            <a:xfrm>
              <a:off x="186" y="2296"/>
              <a:ext cx="497"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 query</a:t>
              </a:r>
            </a:p>
          </p:txBody>
        </p:sp>
      </p:grpSp>
      <p:grpSp>
        <p:nvGrpSpPr>
          <p:cNvPr id="24" name="Group 255"/>
          <p:cNvGrpSpPr>
            <a:grpSpLocks/>
          </p:cNvGrpSpPr>
          <p:nvPr/>
        </p:nvGrpSpPr>
        <p:grpSpPr bwMode="auto">
          <a:xfrm>
            <a:off x="2477928" y="4729375"/>
            <a:ext cx="1105376" cy="994939"/>
            <a:chOff x="726" y="2137"/>
            <a:chExt cx="633" cy="553"/>
          </a:xfrm>
        </p:grpSpPr>
        <p:sp>
          <p:nvSpPr>
            <p:cNvPr id="213016" name="Freeform 244"/>
            <p:cNvSpPr>
              <a:spLocks/>
            </p:cNvSpPr>
            <p:nvPr/>
          </p:nvSpPr>
          <p:spPr bwMode="auto">
            <a:xfrm>
              <a:off x="755" y="2268"/>
              <a:ext cx="604" cy="422"/>
            </a:xfrm>
            <a:custGeom>
              <a:avLst/>
              <a:gdLst>
                <a:gd name="T0" fmla="*/ 493 w 604"/>
                <a:gd name="T1" fmla="*/ 0 h 422"/>
                <a:gd name="T2" fmla="*/ 604 w 604"/>
                <a:gd name="T3" fmla="*/ 422 h 422"/>
                <a:gd name="T4" fmla="*/ 0 w 604"/>
                <a:gd name="T5" fmla="*/ 307 h 422"/>
                <a:gd name="T6" fmla="*/ 220 w 604"/>
                <a:gd name="T7" fmla="*/ 3 h 422"/>
                <a:gd name="T8" fmla="*/ 493 w 604"/>
                <a:gd name="T9" fmla="*/ 0 h 4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422">
                  <a:moveTo>
                    <a:pt x="493" y="0"/>
                  </a:moveTo>
                  <a:lnTo>
                    <a:pt x="604" y="422"/>
                  </a:lnTo>
                  <a:lnTo>
                    <a:pt x="0" y="307"/>
                  </a:lnTo>
                  <a:lnTo>
                    <a:pt x="220" y="3"/>
                  </a:lnTo>
                  <a:lnTo>
                    <a:pt x="493" y="0"/>
                  </a:lnTo>
                  <a:close/>
                </a:path>
              </a:pathLst>
            </a:custGeom>
            <a:gradFill rotWithShape="1">
              <a:gsLst>
                <a:gs pos="0">
                  <a:schemeClr val="bg1"/>
                </a:gs>
                <a:gs pos="100000">
                  <a:srgbClr val="FF0000"/>
                </a:gs>
              </a:gsLst>
              <a:lin ang="2700000" scaled="1"/>
            </a:gradFill>
            <a:ln>
              <a:noFill/>
            </a:ln>
            <a:effectLst/>
            <a:extLst>
              <a:ext uri="{91240B29-F687-4f45-9708-019B960494DF}">
                <a14:hiddenLine xmlns:a14="http://schemas.microsoft.com/office/drawing/2010/main" xmlns="" w="9525" cap="flat" cmpd="sng">
                  <a:solidFill>
                    <a:schemeClr val="tx1"/>
                  </a:solidFill>
                  <a:prstDash val="solid"/>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a:p>
          </p:txBody>
        </p:sp>
        <p:sp>
          <p:nvSpPr>
            <p:cNvPr id="90138" name="Rectangle 246"/>
            <p:cNvSpPr>
              <a:spLocks noChangeArrowheads="1"/>
            </p:cNvSpPr>
            <p:nvPr/>
          </p:nvSpPr>
          <p:spPr bwMode="auto">
            <a:xfrm>
              <a:off x="751" y="2266"/>
              <a:ext cx="493" cy="3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9" name="Text Box 247"/>
            <p:cNvSpPr txBox="1">
              <a:spLocks noChangeArrowheads="1"/>
            </p:cNvSpPr>
            <p:nvPr/>
          </p:nvSpPr>
          <p:spPr bwMode="auto">
            <a:xfrm>
              <a:off x="835" y="2235"/>
              <a:ext cx="336" cy="3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0140" name="Line 250"/>
            <p:cNvSpPr>
              <a:spLocks noChangeShapeType="1"/>
            </p:cNvSpPr>
            <p:nvPr/>
          </p:nvSpPr>
          <p:spPr bwMode="auto">
            <a:xfrm>
              <a:off x="747" y="2264"/>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0141" name="Line 251"/>
            <p:cNvSpPr>
              <a:spLocks noChangeShapeType="1"/>
            </p:cNvSpPr>
            <p:nvPr/>
          </p:nvSpPr>
          <p:spPr bwMode="auto">
            <a:xfrm>
              <a:off x="744" y="2423"/>
              <a:ext cx="489"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nvGrpSpPr>
            <p:cNvPr id="25" name="Group 252"/>
            <p:cNvGrpSpPr>
              <a:grpSpLocks/>
            </p:cNvGrpSpPr>
            <p:nvPr/>
          </p:nvGrpSpPr>
          <p:grpSpPr bwMode="auto">
            <a:xfrm>
              <a:off x="726" y="2137"/>
              <a:ext cx="273" cy="152"/>
              <a:chOff x="168" y="1354"/>
              <a:chExt cx="273" cy="152"/>
            </a:xfrm>
          </p:grpSpPr>
          <p:sp>
            <p:nvSpPr>
              <p:cNvPr id="90143" name="Rectangle 253"/>
              <p:cNvSpPr>
                <a:spLocks noChangeArrowheads="1"/>
              </p:cNvSpPr>
              <p:nvPr/>
            </p:nvSpPr>
            <p:spPr bwMode="auto">
              <a:xfrm>
                <a:off x="192" y="1365"/>
                <a:ext cx="228" cy="14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44" name="Text Box 254"/>
              <p:cNvSpPr txBox="1">
                <a:spLocks noChangeArrowheads="1"/>
              </p:cNvSpPr>
              <p:nvPr/>
            </p:nvSpPr>
            <p:spPr bwMode="auto">
              <a:xfrm>
                <a:off x="168" y="1354"/>
                <a:ext cx="273"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a:t>
                </a:r>
              </a:p>
            </p:txBody>
          </p:sp>
        </p:grpSp>
      </p:grpSp>
      <p:grpSp>
        <p:nvGrpSpPr>
          <p:cNvPr id="26" name="Group 242"/>
          <p:cNvGrpSpPr>
            <a:grpSpLocks/>
          </p:cNvGrpSpPr>
          <p:nvPr/>
        </p:nvGrpSpPr>
        <p:grpSpPr bwMode="auto">
          <a:xfrm>
            <a:off x="1278256" y="3299040"/>
            <a:ext cx="476726" cy="273474"/>
            <a:chOff x="168" y="1354"/>
            <a:chExt cx="273" cy="152"/>
          </a:xfrm>
        </p:grpSpPr>
        <p:sp>
          <p:nvSpPr>
            <p:cNvPr id="90135" name="Rectangle 241"/>
            <p:cNvSpPr>
              <a:spLocks noChangeArrowheads="1"/>
            </p:cNvSpPr>
            <p:nvPr/>
          </p:nvSpPr>
          <p:spPr bwMode="auto">
            <a:xfrm>
              <a:off x="192" y="1365"/>
              <a:ext cx="228" cy="14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6" name="Text Box 240"/>
            <p:cNvSpPr txBox="1">
              <a:spLocks noChangeArrowheads="1"/>
            </p:cNvSpPr>
            <p:nvPr/>
          </p:nvSpPr>
          <p:spPr bwMode="auto">
            <a:xfrm>
              <a:off x="168" y="1354"/>
              <a:ext cx="273"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a:t>
              </a:r>
            </a:p>
          </p:txBody>
        </p:sp>
      </p:grpSp>
      <p:grpSp>
        <p:nvGrpSpPr>
          <p:cNvPr id="27" name="Group 270"/>
          <p:cNvGrpSpPr>
            <a:grpSpLocks/>
          </p:cNvGrpSpPr>
          <p:nvPr/>
        </p:nvGrpSpPr>
        <p:grpSpPr bwMode="auto">
          <a:xfrm>
            <a:off x="1295717" y="4961470"/>
            <a:ext cx="1189197" cy="264478"/>
            <a:chOff x="76" y="2296"/>
            <a:chExt cx="681" cy="147"/>
          </a:xfrm>
        </p:grpSpPr>
        <p:sp>
          <p:nvSpPr>
            <p:cNvPr id="90130" name="Rectangle 271"/>
            <p:cNvSpPr>
              <a:spLocks noChangeArrowheads="1"/>
            </p:cNvSpPr>
            <p:nvPr/>
          </p:nvSpPr>
          <p:spPr bwMode="auto">
            <a:xfrm>
              <a:off x="76" y="2305"/>
              <a:ext cx="681" cy="13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1" name="Rectangle 272"/>
            <p:cNvSpPr>
              <a:spLocks noChangeArrowheads="1"/>
            </p:cNvSpPr>
            <p:nvPr/>
          </p:nvSpPr>
          <p:spPr bwMode="auto">
            <a:xfrm>
              <a:off x="89" y="2321"/>
              <a:ext cx="94" cy="108"/>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2" name="Rectangle 273"/>
            <p:cNvSpPr>
              <a:spLocks noChangeArrowheads="1"/>
            </p:cNvSpPr>
            <p:nvPr/>
          </p:nvSpPr>
          <p:spPr bwMode="auto">
            <a:xfrm>
              <a:off x="687" y="2320"/>
              <a:ext cx="60" cy="108"/>
            </a:xfrm>
            <a:prstGeom prst="rect">
              <a:avLst/>
            </a:prstGeom>
            <a:solidFill>
              <a:schemeClr val="tx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3" name="Rectangle 274"/>
            <p:cNvSpPr>
              <a:spLocks noChangeArrowheads="1"/>
            </p:cNvSpPr>
            <p:nvPr/>
          </p:nvSpPr>
          <p:spPr bwMode="auto">
            <a:xfrm>
              <a:off x="195" y="2319"/>
              <a:ext cx="480" cy="112"/>
            </a:xfrm>
            <a:prstGeom prst="rect">
              <a:avLst/>
            </a:prstGeom>
            <a:solidFill>
              <a:srgbClr val="FFFF00"/>
            </a:solidFill>
            <a:ln w="9525">
              <a:solidFill>
                <a:srgbClr val="FFFF00"/>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0134" name="Text Box 275"/>
            <p:cNvSpPr txBox="1">
              <a:spLocks noChangeArrowheads="1"/>
            </p:cNvSpPr>
            <p:nvPr/>
          </p:nvSpPr>
          <p:spPr bwMode="auto">
            <a:xfrm>
              <a:off x="187" y="2296"/>
              <a:ext cx="470" cy="1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ARP reply</a:t>
              </a:r>
            </a:p>
          </p:txBody>
        </p:sp>
      </p:grpSp>
      <p:sp>
        <p:nvSpPr>
          <p:cNvPr id="2" name="Slide Number Placeholder 1"/>
          <p:cNvSpPr>
            <a:spLocks noGrp="1"/>
          </p:cNvSpPr>
          <p:nvPr>
            <p:ph type="sldNum" sz="quarter" idx="4"/>
          </p:nvPr>
        </p:nvSpPr>
        <p:spPr/>
        <p:txBody>
          <a:bodyPr/>
          <a:lstStyle/>
          <a:p>
            <a:fld id="{72BF56E0-109F-4E56-92A3-DF3942938DBC}" type="slidenum">
              <a:rPr lang="en-US" smtClean="0"/>
              <a:pPr/>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up)">
                                      <p:cBhvr>
                                        <p:cTn id="12" dur="500"/>
                                        <p:tgtEl>
                                          <p:spTgt spid="15"/>
                                        </p:tgtEl>
                                      </p:cBhvr>
                                    </p:animEffect>
                                  </p:childTnLst>
                                </p:cTn>
                              </p:par>
                              <p:par>
                                <p:cTn id="13" presetID="9"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500"/>
                                        <p:tgtEl>
                                          <p:spTgt spid="26"/>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704664"/>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ssolve">
                                      <p:cBhvr>
                                        <p:cTn id="22" dur="500"/>
                                        <p:tgtEl>
                                          <p:spTgt spid="23"/>
                                        </p:tgtEl>
                                      </p:cBhvr>
                                    </p:animEffect>
                                  </p:childTnLst>
                                </p:cTn>
                              </p:par>
                            </p:childTnLst>
                          </p:cTn>
                        </p:par>
                        <p:par>
                          <p:cTn id="23" fill="hold" nodeType="afterGroup">
                            <p:stCondLst>
                              <p:cond delay="500"/>
                            </p:stCondLst>
                            <p:childTnLst>
                              <p:par>
                                <p:cTn id="24" presetID="0" presetClass="path" presetSubtype="0" accel="50000" decel="50000" fill="hold" nodeType="afterEffect">
                                  <p:stCondLst>
                                    <p:cond delay="0"/>
                                  </p:stCondLst>
                                  <p:childTnLst>
                                    <p:animMotion origin="layout" path="M -2.77778E-6 2.22222E-6 L -0.00052 0.08056 L 0.4151 0.075 L 0.26701 0.2757 L 0.1151 0.27431 L 0.1151 0.18889 " pathEditMode="relative" ptsTypes="AAAAAA">
                                      <p:cBhvr>
                                        <p:cTn id="25" dur="2000" fill="hold"/>
                                        <p:tgtEl>
                                          <p:spTgt spid="23"/>
                                        </p:tgtEl>
                                        <p:attrNameLst>
                                          <p:attrName>ppt_x</p:attrName>
                                          <p:attrName>ppt_y</p:attrName>
                                        </p:attrNameLst>
                                      </p:cBhvr>
                                    </p:animMotion>
                                  </p:childTnLst>
                                </p:cTn>
                              </p:par>
                            </p:childTnLst>
                          </p:cTn>
                        </p:par>
                        <p:par>
                          <p:cTn id="26" fill="hold" nodeType="afterGroup">
                            <p:stCondLst>
                              <p:cond delay="2500"/>
                            </p:stCondLst>
                            <p:childTnLst>
                              <p:par>
                                <p:cTn id="27" presetID="22" presetClass="entr" presetSubtype="4" fill="hold"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down)">
                                      <p:cBhvr>
                                        <p:cTn id="29" dur="500"/>
                                        <p:tgtEl>
                                          <p:spTgt spid="24"/>
                                        </p:tgtEl>
                                      </p:cBhvr>
                                    </p:animEffect>
                                  </p:childTnLst>
                                </p:cTn>
                              </p:par>
                            </p:childTnLst>
                          </p:cTn>
                        </p:par>
                        <p:par>
                          <p:cTn id="30" fill="hold" nodeType="afterGroup">
                            <p:stCondLst>
                              <p:cond delay="3000"/>
                            </p:stCondLst>
                            <p:childTnLst>
                              <p:par>
                                <p:cTn id="31" presetID="1" presetClass="entr" presetSubtype="0" fill="hold" grpId="0" nodeType="afterEffect">
                                  <p:stCondLst>
                                    <p:cond delay="0"/>
                                  </p:stCondLst>
                                  <p:childTnLst>
                                    <p:set>
                                      <p:cBhvr>
                                        <p:cTn id="32" dur="1" fill="hold">
                                          <p:stCondLst>
                                            <p:cond delay="0"/>
                                          </p:stCondLst>
                                        </p:cTn>
                                        <p:tgtEl>
                                          <p:spTgt spid="70466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xit" presetSubtype="0" fill="hold" nodeType="clickEffect">
                                  <p:stCondLst>
                                    <p:cond delay="0"/>
                                  </p:stCondLst>
                                  <p:childTnLst>
                                    <p:animEffect transition="out" filter="dissolve">
                                      <p:cBhvr>
                                        <p:cTn id="36" dur="500"/>
                                        <p:tgtEl>
                                          <p:spTgt spid="23"/>
                                        </p:tgtEl>
                                      </p:cBhvr>
                                    </p:animEffect>
                                    <p:set>
                                      <p:cBhvr>
                                        <p:cTn id="37" dur="1" fill="hold">
                                          <p:stCondLst>
                                            <p:cond delay="499"/>
                                          </p:stCondLst>
                                        </p:cTn>
                                        <p:tgtEl>
                                          <p:spTgt spid="23"/>
                                        </p:tgtEl>
                                        <p:attrNameLst>
                                          <p:attrName>style.visibility</p:attrName>
                                        </p:attrNameLst>
                                      </p:cBhvr>
                                      <p:to>
                                        <p:strVal val="hidden"/>
                                      </p:to>
                                    </p:set>
                                  </p:childTnLst>
                                </p:cTn>
                              </p:par>
                              <p:par>
                                <p:cTn id="38" presetID="9" presetClass="entr" presetSubtype="0" fill="hold" nodeType="with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par>
                          <p:cTn id="41" fill="hold" nodeType="afterGroup">
                            <p:stCondLst>
                              <p:cond delay="500"/>
                            </p:stCondLst>
                            <p:childTnLst>
                              <p:par>
                                <p:cTn id="42" presetID="0" presetClass="path" presetSubtype="0" accel="50000" decel="50000" fill="hold" nodeType="afterEffect">
                                  <p:stCondLst>
                                    <p:cond delay="0"/>
                                  </p:stCondLst>
                                  <p:childTnLst>
                                    <p:animMotion origin="layout" path="M 2.77778E-6 1.11111E-6 L 0.00052 0.0794 L 0.1467 0.08009 L 0.29444 -0.12222 L -0.11597 -0.12014 L -0.11597 -0.16181 L -0.11754 -0.1882 " pathEditMode="relative" rAng="0" ptsTypes="AAAAAAA">
                                      <p:cBhvr>
                                        <p:cTn id="43" dur="2000" fill="hold"/>
                                        <p:tgtEl>
                                          <p:spTgt spid="27"/>
                                        </p:tgtEl>
                                        <p:attrNameLst>
                                          <p:attrName>ppt_x</p:attrName>
                                          <p:attrName>ppt_y</p:attrName>
                                        </p:attrNameLst>
                                      </p:cBhvr>
                                      <p:rCtr x="8837" y="-5417"/>
                                    </p:animMotion>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xit" presetSubtype="0" fill="hold" nodeType="clickEffect">
                                  <p:stCondLst>
                                    <p:cond delay="0"/>
                                  </p:stCondLst>
                                  <p:childTnLst>
                                    <p:animEffect transition="out" filter="dissolve">
                                      <p:cBhvr>
                                        <p:cTn id="47" dur="500"/>
                                        <p:tgtEl>
                                          <p:spTgt spid="27"/>
                                        </p:tgtEl>
                                      </p:cBhvr>
                                    </p:animEffect>
                                    <p:set>
                                      <p:cBhvr>
                                        <p:cTn id="48" dur="1" fill="hold">
                                          <p:stCondLst>
                                            <p:cond delay="499"/>
                                          </p:stCondLst>
                                        </p:cTn>
                                        <p:tgtEl>
                                          <p:spTgt spid="27"/>
                                        </p:tgtEl>
                                        <p:attrNameLst>
                                          <p:attrName>style.visibility</p:attrName>
                                        </p:attrNameLst>
                                      </p:cBhvr>
                                      <p:to>
                                        <p:strVal val="hidden"/>
                                      </p:to>
                                    </p:set>
                                  </p:childTnLst>
                                </p:cTn>
                              </p:par>
                              <p:par>
                                <p:cTn id="49" presetID="9" presetClass="exit" presetSubtype="0" fill="hold" nodeType="withEffect">
                                  <p:stCondLst>
                                    <p:cond delay="0"/>
                                  </p:stCondLst>
                                  <p:childTnLst>
                                    <p:animEffect transition="out" filter="dissolve">
                                      <p:cBhvr>
                                        <p:cTn id="50" dur="500"/>
                                        <p:tgtEl>
                                          <p:spTgt spid="24"/>
                                        </p:tgtEl>
                                      </p:cBhvr>
                                    </p:animEffect>
                                    <p:set>
                                      <p:cBhvr>
                                        <p:cTn id="51" dur="1" fill="hold">
                                          <p:stCondLst>
                                            <p:cond delay="499"/>
                                          </p:stCondLst>
                                        </p:cTn>
                                        <p:tgtEl>
                                          <p:spTgt spid="24"/>
                                        </p:tgtEl>
                                        <p:attrNameLst>
                                          <p:attrName>style.visibility</p:attrName>
                                        </p:attrNameLst>
                                      </p:cBhvr>
                                      <p:to>
                                        <p:strVal val="hidden"/>
                                      </p:to>
                                    </p:set>
                                  </p:childTnLst>
                                </p:cTn>
                              </p:par>
                              <p:par>
                                <p:cTn id="52" presetID="9" presetClass="exit" presetSubtype="0" fill="hold" nodeType="withEffect">
                                  <p:stCondLst>
                                    <p:cond delay="0"/>
                                  </p:stCondLst>
                                  <p:childTnLst>
                                    <p:animEffect transition="out" filter="dissolve">
                                      <p:cBhvr>
                                        <p:cTn id="53" dur="500"/>
                                        <p:tgtEl>
                                          <p:spTgt spid="26"/>
                                        </p:tgtEl>
                                      </p:cBhvr>
                                    </p:animEffect>
                                    <p:set>
                                      <p:cBhvr>
                                        <p:cTn id="54" dur="1" fill="hold">
                                          <p:stCondLst>
                                            <p:cond delay="499"/>
                                          </p:stCondLst>
                                        </p:cTn>
                                        <p:tgtEl>
                                          <p:spTgt spid="26"/>
                                        </p:tgtEl>
                                        <p:attrNameLst>
                                          <p:attrName>style.visibility</p:attrName>
                                        </p:attrNameLst>
                                      </p:cBhvr>
                                      <p:to>
                                        <p:strVal val="hidden"/>
                                      </p:to>
                                    </p:set>
                                  </p:childTnLst>
                                </p:cTn>
                              </p:par>
                            </p:childTnLst>
                          </p:cTn>
                        </p:par>
                        <p:par>
                          <p:cTn id="55" fill="hold" nodeType="afterGroup">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7046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4664" grpId="0"/>
      <p:bldP spid="704665" grpId="0"/>
      <p:bldP spid="70466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4017" name="Group 230"/>
          <p:cNvGrpSpPr>
            <a:grpSpLocks/>
          </p:cNvGrpSpPr>
          <p:nvPr/>
        </p:nvGrpSpPr>
        <p:grpSpPr bwMode="auto">
          <a:xfrm>
            <a:off x="850424" y="2048722"/>
            <a:ext cx="3909853" cy="3467040"/>
            <a:chOff x="773113" y="1273175"/>
            <a:chExt cx="3554412" cy="3058500"/>
          </a:xfrm>
        </p:grpSpPr>
        <p:sp>
          <p:nvSpPr>
            <p:cNvPr id="214233"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4234"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235"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236"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237"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91359"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214239" name="Group 356"/>
            <p:cNvGrpSpPr>
              <a:grpSpLocks/>
            </p:cNvGrpSpPr>
            <p:nvPr/>
          </p:nvGrpSpPr>
          <p:grpSpPr bwMode="auto">
            <a:xfrm>
              <a:off x="1653422" y="1982680"/>
              <a:ext cx="843032" cy="814871"/>
              <a:chOff x="313" y="1497"/>
              <a:chExt cx="1152" cy="1014"/>
            </a:xfrm>
          </p:grpSpPr>
          <p:pic>
            <p:nvPicPr>
              <p:cNvPr id="214291"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4292"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91361"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40"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241"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242"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214244" name="Group 248"/>
            <p:cNvGrpSpPr>
              <a:grpSpLocks/>
            </p:cNvGrpSpPr>
            <p:nvPr/>
          </p:nvGrpSpPr>
          <p:grpSpPr bwMode="auto">
            <a:xfrm>
              <a:off x="2597285" y="3210128"/>
              <a:ext cx="332569" cy="581078"/>
              <a:chOff x="4140" y="429"/>
              <a:chExt cx="1425" cy="2396"/>
            </a:xfrm>
          </p:grpSpPr>
          <p:sp>
            <p:nvSpPr>
              <p:cNvPr id="214259"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381"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4261"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262"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384"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4264" name="Group 153"/>
              <p:cNvGrpSpPr>
                <a:grpSpLocks/>
              </p:cNvGrpSpPr>
              <p:nvPr/>
            </p:nvGrpSpPr>
            <p:grpSpPr bwMode="auto">
              <a:xfrm>
                <a:off x="4749" y="668"/>
                <a:ext cx="581" cy="145"/>
                <a:chOff x="614" y="2568"/>
                <a:chExt cx="725" cy="139"/>
              </a:xfrm>
            </p:grpSpPr>
            <p:sp>
              <p:nvSpPr>
                <p:cNvPr id="91410"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11"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1386"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4266" name="Group 157"/>
              <p:cNvGrpSpPr>
                <a:grpSpLocks/>
              </p:cNvGrpSpPr>
              <p:nvPr/>
            </p:nvGrpSpPr>
            <p:grpSpPr bwMode="auto">
              <a:xfrm>
                <a:off x="4747" y="994"/>
                <a:ext cx="581" cy="134"/>
                <a:chOff x="614" y="2568"/>
                <a:chExt cx="725" cy="139"/>
              </a:xfrm>
            </p:grpSpPr>
            <p:sp>
              <p:nvSpPr>
                <p:cNvPr id="91408"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9"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1388"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389"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4269" name="Group 162"/>
              <p:cNvGrpSpPr>
                <a:grpSpLocks/>
              </p:cNvGrpSpPr>
              <p:nvPr/>
            </p:nvGrpSpPr>
            <p:grpSpPr bwMode="auto">
              <a:xfrm>
                <a:off x="4735" y="1627"/>
                <a:ext cx="582" cy="151"/>
                <a:chOff x="614" y="2568"/>
                <a:chExt cx="725" cy="139"/>
              </a:xfrm>
            </p:grpSpPr>
            <p:sp>
              <p:nvSpPr>
                <p:cNvPr id="91406"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7"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4270"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4271" name="Group 166"/>
              <p:cNvGrpSpPr>
                <a:grpSpLocks/>
              </p:cNvGrpSpPr>
              <p:nvPr/>
            </p:nvGrpSpPr>
            <p:grpSpPr bwMode="auto">
              <a:xfrm>
                <a:off x="4739" y="1327"/>
                <a:ext cx="582" cy="139"/>
                <a:chOff x="614" y="2568"/>
                <a:chExt cx="725" cy="139"/>
              </a:xfrm>
            </p:grpSpPr>
            <p:sp>
              <p:nvSpPr>
                <p:cNvPr id="91404"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5"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1393"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4273"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274"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396"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4276"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398"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399"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0"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1"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1402"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403"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4245" name="Group 48"/>
            <p:cNvGrpSpPr>
              <a:grpSpLocks/>
            </p:cNvGrpSpPr>
            <p:nvPr/>
          </p:nvGrpSpPr>
          <p:grpSpPr bwMode="auto">
            <a:xfrm>
              <a:off x="2795471" y="3465563"/>
              <a:ext cx="735669" cy="376863"/>
              <a:chOff x="3600" y="219"/>
              <a:chExt cx="360" cy="175"/>
            </a:xfrm>
          </p:grpSpPr>
          <p:sp>
            <p:nvSpPr>
              <p:cNvPr id="91367"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1368"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69"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70"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91371"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4251" name="Group 54"/>
              <p:cNvGrpSpPr>
                <a:grpSpLocks/>
              </p:cNvGrpSpPr>
              <p:nvPr/>
            </p:nvGrpSpPr>
            <p:grpSpPr bwMode="auto">
              <a:xfrm>
                <a:off x="3686" y="244"/>
                <a:ext cx="177" cy="66"/>
                <a:chOff x="2848" y="848"/>
                <a:chExt cx="140" cy="98"/>
              </a:xfrm>
            </p:grpSpPr>
            <p:sp>
              <p:nvSpPr>
                <p:cNvPr id="91377"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78"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79"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4252" name="Group 58"/>
              <p:cNvGrpSpPr>
                <a:grpSpLocks/>
              </p:cNvGrpSpPr>
              <p:nvPr/>
            </p:nvGrpSpPr>
            <p:grpSpPr bwMode="auto">
              <a:xfrm flipV="1">
                <a:off x="3686" y="243"/>
                <a:ext cx="177" cy="66"/>
                <a:chOff x="2848" y="848"/>
                <a:chExt cx="140" cy="98"/>
              </a:xfrm>
            </p:grpSpPr>
            <p:sp>
              <p:nvSpPr>
                <p:cNvPr id="91374"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75"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76"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214020" name="Freeform 236"/>
          <p:cNvSpPr>
            <a:spLocks/>
          </p:cNvSpPr>
          <p:nvPr/>
        </p:nvSpPr>
        <p:spPr bwMode="auto">
          <a:xfrm>
            <a:off x="5226527" y="1406420"/>
            <a:ext cx="4135120" cy="2803102"/>
          </a:xfrm>
          <a:custGeom>
            <a:avLst/>
            <a:gdLst>
              <a:gd name="T0" fmla="*/ 2147483647 w 2368"/>
              <a:gd name="T1" fmla="*/ 2147483647 h 1558"/>
              <a:gd name="T2" fmla="*/ 2147483647 w 2368"/>
              <a:gd name="T3" fmla="*/ 2147483647 h 1558"/>
              <a:gd name="T4" fmla="*/ 2147483647 w 2368"/>
              <a:gd name="T5" fmla="*/ 2147483647 h 1558"/>
              <a:gd name="T6" fmla="*/ 2147483647 w 2368"/>
              <a:gd name="T7" fmla="*/ 2147483647 h 1558"/>
              <a:gd name="T8" fmla="*/ 2147483647 w 2368"/>
              <a:gd name="T9" fmla="*/ 2147483647 h 1558"/>
              <a:gd name="T10" fmla="*/ 2147483647 w 2368"/>
              <a:gd name="T11" fmla="*/ 2147483647 h 1558"/>
              <a:gd name="T12" fmla="*/ 2147483647 w 2368"/>
              <a:gd name="T13" fmla="*/ 2147483647 h 1558"/>
              <a:gd name="T14" fmla="*/ 2147483647 w 2368"/>
              <a:gd name="T15" fmla="*/ 2147483647 h 1558"/>
              <a:gd name="T16" fmla="*/ 2147483647 w 2368"/>
              <a:gd name="T17" fmla="*/ 2147483647 h 1558"/>
              <a:gd name="T18" fmla="*/ 2147483647 w 2368"/>
              <a:gd name="T19" fmla="*/ 2147483647 h 1558"/>
              <a:gd name="T20" fmla="*/ 2147483647 w 2368"/>
              <a:gd name="T21" fmla="*/ 2147483647 h 1558"/>
              <a:gd name="T22" fmla="*/ 2147483647 w 2368"/>
              <a:gd name="T23" fmla="*/ 2147483647 h 1558"/>
              <a:gd name="T24" fmla="*/ 2147483647 w 2368"/>
              <a:gd name="T25" fmla="*/ 2147483647 h 1558"/>
              <a:gd name="T26" fmla="*/ 2147483647 w 2368"/>
              <a:gd name="T27" fmla="*/ 2147483647 h 1558"/>
              <a:gd name="T28" fmla="*/ 2147483647 w 2368"/>
              <a:gd name="T29" fmla="*/ 2147483647 h 1558"/>
              <a:gd name="T30" fmla="*/ 2147483647 w 2368"/>
              <a:gd name="T31" fmla="*/ 2147483647 h 1558"/>
              <a:gd name="T32" fmla="*/ 2147483647 w 2368"/>
              <a:gd name="T33" fmla="*/ 2147483647 h 1558"/>
              <a:gd name="T34" fmla="*/ 2147483647 w 2368"/>
              <a:gd name="T35" fmla="*/ 2147483647 h 1558"/>
              <a:gd name="T36" fmla="*/ 2147483647 w 2368"/>
              <a:gd name="T37" fmla="*/ 2147483647 h 1558"/>
              <a:gd name="T38" fmla="*/ 2147483647 w 2368"/>
              <a:gd name="T39" fmla="*/ 2147483647 h 1558"/>
              <a:gd name="T40" fmla="*/ 2147483647 w 2368"/>
              <a:gd name="T41" fmla="*/ 2147483647 h 1558"/>
              <a:gd name="T42" fmla="*/ 2147483647 w 2368"/>
              <a:gd name="T43" fmla="*/ 2147483647 h 1558"/>
              <a:gd name="T44" fmla="*/ 2147483647 w 2368"/>
              <a:gd name="T45" fmla="*/ 2147483647 h 155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8" h="1558">
                <a:moveTo>
                  <a:pt x="84" y="632"/>
                </a:moveTo>
                <a:cubicBezTo>
                  <a:pt x="51" y="704"/>
                  <a:pt x="28" y="747"/>
                  <a:pt x="16" y="809"/>
                </a:cubicBezTo>
                <a:cubicBezTo>
                  <a:pt x="4" y="871"/>
                  <a:pt x="0" y="949"/>
                  <a:pt x="9" y="1005"/>
                </a:cubicBezTo>
                <a:cubicBezTo>
                  <a:pt x="18" y="1061"/>
                  <a:pt x="44" y="1087"/>
                  <a:pt x="70" y="1147"/>
                </a:cubicBezTo>
                <a:cubicBezTo>
                  <a:pt x="96" y="1207"/>
                  <a:pt x="130" y="1314"/>
                  <a:pt x="165" y="1364"/>
                </a:cubicBezTo>
                <a:cubicBezTo>
                  <a:pt x="200" y="1414"/>
                  <a:pt x="223" y="1428"/>
                  <a:pt x="280" y="1446"/>
                </a:cubicBezTo>
                <a:cubicBezTo>
                  <a:pt x="337" y="1464"/>
                  <a:pt x="397" y="1472"/>
                  <a:pt x="510" y="1473"/>
                </a:cubicBezTo>
                <a:cubicBezTo>
                  <a:pt x="623" y="1474"/>
                  <a:pt x="854" y="1457"/>
                  <a:pt x="958" y="1452"/>
                </a:cubicBezTo>
                <a:cubicBezTo>
                  <a:pt x="1062" y="1447"/>
                  <a:pt x="1065" y="1440"/>
                  <a:pt x="1134" y="1446"/>
                </a:cubicBezTo>
                <a:cubicBezTo>
                  <a:pt x="1203" y="1452"/>
                  <a:pt x="1293" y="1468"/>
                  <a:pt x="1371" y="1486"/>
                </a:cubicBezTo>
                <a:cubicBezTo>
                  <a:pt x="1449" y="1504"/>
                  <a:pt x="1495" y="1550"/>
                  <a:pt x="1601" y="1554"/>
                </a:cubicBezTo>
                <a:cubicBezTo>
                  <a:pt x="1707" y="1558"/>
                  <a:pt x="1893" y="1556"/>
                  <a:pt x="2008" y="1513"/>
                </a:cubicBezTo>
                <a:cubicBezTo>
                  <a:pt x="2123" y="1470"/>
                  <a:pt x="2236" y="1409"/>
                  <a:pt x="2293" y="1297"/>
                </a:cubicBezTo>
                <a:cubicBezTo>
                  <a:pt x="2350" y="1185"/>
                  <a:pt x="2339" y="950"/>
                  <a:pt x="2347" y="843"/>
                </a:cubicBezTo>
                <a:cubicBezTo>
                  <a:pt x="2355" y="736"/>
                  <a:pt x="2368" y="717"/>
                  <a:pt x="2340" y="653"/>
                </a:cubicBezTo>
                <a:cubicBezTo>
                  <a:pt x="2312" y="589"/>
                  <a:pt x="2247" y="537"/>
                  <a:pt x="2177" y="456"/>
                </a:cubicBezTo>
                <a:cubicBezTo>
                  <a:pt x="2107" y="375"/>
                  <a:pt x="2016" y="235"/>
                  <a:pt x="1920" y="165"/>
                </a:cubicBezTo>
                <a:cubicBezTo>
                  <a:pt x="1824" y="95"/>
                  <a:pt x="1716" y="61"/>
                  <a:pt x="1601" y="36"/>
                </a:cubicBezTo>
                <a:cubicBezTo>
                  <a:pt x="1486" y="11"/>
                  <a:pt x="1343" y="0"/>
                  <a:pt x="1229" y="16"/>
                </a:cubicBezTo>
                <a:cubicBezTo>
                  <a:pt x="1115" y="32"/>
                  <a:pt x="1042" y="90"/>
                  <a:pt x="917" y="131"/>
                </a:cubicBezTo>
                <a:cubicBezTo>
                  <a:pt x="792" y="172"/>
                  <a:pt x="595" y="219"/>
                  <a:pt x="477" y="260"/>
                </a:cubicBezTo>
                <a:cubicBezTo>
                  <a:pt x="359" y="301"/>
                  <a:pt x="280" y="311"/>
                  <a:pt x="212" y="375"/>
                </a:cubicBezTo>
                <a:cubicBezTo>
                  <a:pt x="144" y="439"/>
                  <a:pt x="117" y="560"/>
                  <a:pt x="84" y="632"/>
                </a:cubicBezTo>
                <a:close/>
              </a:path>
            </a:pathLst>
          </a:custGeom>
          <a:solidFill>
            <a:srgbClr val="00CCFF"/>
          </a:soli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grpSp>
        <p:nvGrpSpPr>
          <p:cNvPr id="214021" name="Group 44"/>
          <p:cNvGrpSpPr>
            <a:grpSpLocks/>
          </p:cNvGrpSpPr>
          <p:nvPr/>
        </p:nvGrpSpPr>
        <p:grpSpPr bwMode="auto">
          <a:xfrm>
            <a:off x="1314927" y="1831023"/>
            <a:ext cx="1073943" cy="1655233"/>
            <a:chOff x="651" y="681"/>
            <a:chExt cx="615" cy="920"/>
          </a:xfrm>
        </p:grpSpPr>
        <p:sp>
          <p:nvSpPr>
            <p:cNvPr id="214225" name="Freeform 45"/>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4226" name="Group 46"/>
            <p:cNvGrpSpPr>
              <a:grpSpLocks/>
            </p:cNvGrpSpPr>
            <p:nvPr/>
          </p:nvGrpSpPr>
          <p:grpSpPr bwMode="auto">
            <a:xfrm>
              <a:off x="651" y="681"/>
              <a:ext cx="500" cy="828"/>
              <a:chOff x="569" y="2954"/>
              <a:chExt cx="500" cy="828"/>
            </a:xfrm>
          </p:grpSpPr>
          <p:sp>
            <p:nvSpPr>
              <p:cNvPr id="91348" name="Rectangle 47"/>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49" name="Text Box 48"/>
              <p:cNvSpPr txBox="1">
                <a:spLocks noChangeArrowheads="1"/>
              </p:cNvSpPr>
              <p:nvPr/>
            </p:nvSpPr>
            <p:spPr bwMode="auto">
              <a:xfrm>
                <a:off x="639" y="2954"/>
                <a:ext cx="385"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latin typeface="Arial" charset="0"/>
                  </a:rPr>
                  <a:t>DNS</a:t>
                </a:r>
              </a:p>
              <a:p>
                <a:pPr algn="ctr">
                  <a:defRPr/>
                </a:pPr>
                <a:r>
                  <a:rPr lang="en-US" i="0">
                    <a:latin typeface="Arial" charset="0"/>
                  </a:rPr>
                  <a:t>UDP</a:t>
                </a:r>
              </a:p>
              <a:p>
                <a:pPr algn="ctr">
                  <a:defRPr/>
                </a:pPr>
                <a:r>
                  <a:rPr lang="en-US" i="0">
                    <a:latin typeface="Arial" charset="0"/>
                  </a:rPr>
                  <a:t>IP</a:t>
                </a:r>
              </a:p>
              <a:p>
                <a:pPr algn="ctr">
                  <a:defRPr/>
                </a:pPr>
                <a:r>
                  <a:rPr lang="en-US" i="0">
                    <a:latin typeface="Arial" charset="0"/>
                  </a:rPr>
                  <a:t>Eth</a:t>
                </a:r>
              </a:p>
              <a:p>
                <a:pPr algn="ctr">
                  <a:defRPr/>
                </a:pPr>
                <a:r>
                  <a:rPr lang="en-US" i="0">
                    <a:latin typeface="Arial" charset="0"/>
                  </a:rPr>
                  <a:t>Phy</a:t>
                </a:r>
              </a:p>
            </p:txBody>
          </p:sp>
          <p:sp>
            <p:nvSpPr>
              <p:cNvPr id="91350" name="Line 49"/>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351" name="Line 50"/>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352" name="Line 51"/>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353" name="Line 52"/>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5589" name="Group 53"/>
          <p:cNvGrpSpPr>
            <a:grpSpLocks/>
          </p:cNvGrpSpPr>
          <p:nvPr/>
        </p:nvGrpSpPr>
        <p:grpSpPr bwMode="auto">
          <a:xfrm>
            <a:off x="586740" y="1922769"/>
            <a:ext cx="492443" cy="260879"/>
            <a:chOff x="852" y="3337"/>
            <a:chExt cx="282" cy="145"/>
          </a:xfrm>
        </p:grpSpPr>
        <p:sp>
          <p:nvSpPr>
            <p:cNvPr id="91344" name="Rectangle 54"/>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45" name="Text Box 55"/>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023" name="Group 58"/>
          <p:cNvGrpSpPr>
            <a:grpSpLocks/>
          </p:cNvGrpSpPr>
          <p:nvPr/>
        </p:nvGrpSpPr>
        <p:grpSpPr bwMode="auto">
          <a:xfrm>
            <a:off x="506413" y="2178251"/>
            <a:ext cx="618173" cy="260879"/>
            <a:chOff x="740" y="3209"/>
            <a:chExt cx="354" cy="145"/>
          </a:xfrm>
        </p:grpSpPr>
        <p:grpSp>
          <p:nvGrpSpPr>
            <p:cNvPr id="214218" name="Group 59"/>
            <p:cNvGrpSpPr>
              <a:grpSpLocks/>
            </p:cNvGrpSpPr>
            <p:nvPr/>
          </p:nvGrpSpPr>
          <p:grpSpPr bwMode="auto">
            <a:xfrm>
              <a:off x="802" y="3209"/>
              <a:ext cx="282" cy="145"/>
              <a:chOff x="852" y="3337"/>
              <a:chExt cx="282" cy="145"/>
            </a:xfrm>
          </p:grpSpPr>
          <p:sp>
            <p:nvSpPr>
              <p:cNvPr id="91342" name="Rectangle 6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43" name="Text Box 61"/>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sp>
          <p:nvSpPr>
            <p:cNvPr id="91340" name="Rectangle 62"/>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41" name="Rectangle 63"/>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4024" name="Group 64"/>
          <p:cNvGrpSpPr>
            <a:grpSpLocks/>
          </p:cNvGrpSpPr>
          <p:nvPr/>
        </p:nvGrpSpPr>
        <p:grpSpPr bwMode="auto">
          <a:xfrm>
            <a:off x="506413" y="2444528"/>
            <a:ext cx="618173" cy="260879"/>
            <a:chOff x="836" y="3305"/>
            <a:chExt cx="354" cy="145"/>
          </a:xfrm>
        </p:grpSpPr>
        <p:grpSp>
          <p:nvGrpSpPr>
            <p:cNvPr id="214212" name="Group 65"/>
            <p:cNvGrpSpPr>
              <a:grpSpLocks/>
            </p:cNvGrpSpPr>
            <p:nvPr/>
          </p:nvGrpSpPr>
          <p:grpSpPr bwMode="auto">
            <a:xfrm>
              <a:off x="898" y="3305"/>
              <a:ext cx="282" cy="145"/>
              <a:chOff x="852" y="3337"/>
              <a:chExt cx="282" cy="145"/>
            </a:xfrm>
          </p:grpSpPr>
          <p:sp>
            <p:nvSpPr>
              <p:cNvPr id="91337" name="Rectangle 66"/>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38" name="Text Box 67"/>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213" name="Group 68"/>
            <p:cNvGrpSpPr>
              <a:grpSpLocks/>
            </p:cNvGrpSpPr>
            <p:nvPr/>
          </p:nvGrpSpPr>
          <p:grpSpPr bwMode="auto">
            <a:xfrm>
              <a:off x="836" y="3334"/>
              <a:ext cx="354" cy="94"/>
              <a:chOff x="836" y="3334"/>
              <a:chExt cx="354" cy="94"/>
            </a:xfrm>
          </p:grpSpPr>
          <p:sp>
            <p:nvSpPr>
              <p:cNvPr id="91335" name="Rectangle 69"/>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36" name="Rectangle 70"/>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nvGrpSpPr>
          <p:cNvPr id="214025" name="Group 71"/>
          <p:cNvGrpSpPr>
            <a:grpSpLocks/>
          </p:cNvGrpSpPr>
          <p:nvPr/>
        </p:nvGrpSpPr>
        <p:grpSpPr bwMode="auto">
          <a:xfrm>
            <a:off x="309087" y="2480522"/>
            <a:ext cx="838200" cy="201507"/>
            <a:chOff x="627" y="3377"/>
            <a:chExt cx="480" cy="112"/>
          </a:xfrm>
        </p:grpSpPr>
        <p:sp>
          <p:nvSpPr>
            <p:cNvPr id="91331" name="Rectangle 72"/>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32" name="Rectangle 73"/>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4026" name="Group 74"/>
          <p:cNvGrpSpPr>
            <a:grpSpLocks/>
          </p:cNvGrpSpPr>
          <p:nvPr/>
        </p:nvGrpSpPr>
        <p:grpSpPr bwMode="auto">
          <a:xfrm>
            <a:off x="94297" y="2743188"/>
            <a:ext cx="1189197" cy="260879"/>
            <a:chOff x="504" y="3523"/>
            <a:chExt cx="681" cy="145"/>
          </a:xfrm>
        </p:grpSpPr>
        <p:grpSp>
          <p:nvGrpSpPr>
            <p:cNvPr id="214197" name="Group 75"/>
            <p:cNvGrpSpPr>
              <a:grpSpLocks/>
            </p:cNvGrpSpPr>
            <p:nvPr/>
          </p:nvGrpSpPr>
          <p:grpSpPr bwMode="auto">
            <a:xfrm>
              <a:off x="623" y="3523"/>
              <a:ext cx="480" cy="145"/>
              <a:chOff x="723" y="3453"/>
              <a:chExt cx="480" cy="145"/>
            </a:xfrm>
          </p:grpSpPr>
          <p:grpSp>
            <p:nvGrpSpPr>
              <p:cNvPr id="214201" name="Group 76"/>
              <p:cNvGrpSpPr>
                <a:grpSpLocks/>
              </p:cNvGrpSpPr>
              <p:nvPr/>
            </p:nvGrpSpPr>
            <p:grpSpPr bwMode="auto">
              <a:xfrm>
                <a:off x="836" y="3453"/>
                <a:ext cx="354" cy="145"/>
                <a:chOff x="836" y="3305"/>
                <a:chExt cx="354" cy="145"/>
              </a:xfrm>
            </p:grpSpPr>
            <p:grpSp>
              <p:nvGrpSpPr>
                <p:cNvPr id="214204" name="Group 77"/>
                <p:cNvGrpSpPr>
                  <a:grpSpLocks/>
                </p:cNvGrpSpPr>
                <p:nvPr/>
              </p:nvGrpSpPr>
              <p:grpSpPr bwMode="auto">
                <a:xfrm>
                  <a:off x="898" y="3305"/>
                  <a:ext cx="282" cy="145"/>
                  <a:chOff x="852" y="3337"/>
                  <a:chExt cx="282" cy="145"/>
                </a:xfrm>
              </p:grpSpPr>
              <p:sp>
                <p:nvSpPr>
                  <p:cNvPr id="91329" name="Rectangle 78"/>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30" name="Text Box 79"/>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205" name="Group 80"/>
                <p:cNvGrpSpPr>
                  <a:grpSpLocks/>
                </p:cNvGrpSpPr>
                <p:nvPr/>
              </p:nvGrpSpPr>
              <p:grpSpPr bwMode="auto">
                <a:xfrm>
                  <a:off x="836" y="3334"/>
                  <a:ext cx="354" cy="94"/>
                  <a:chOff x="836" y="3334"/>
                  <a:chExt cx="354" cy="94"/>
                </a:xfrm>
              </p:grpSpPr>
              <p:sp>
                <p:nvSpPr>
                  <p:cNvPr id="91327" name="Rectangle 81"/>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28" name="Rectangle 82"/>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sp>
            <p:nvSpPr>
              <p:cNvPr id="91323" name="Rectangle 83"/>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24" name="Rectangle 84"/>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319" name="Rectangle 85"/>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20" name="Rectangle 86"/>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21" name="Rectangle 87"/>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148" name="AutoShape 88"/>
          <p:cNvSpPr>
            <a:spLocks noChangeArrowheads="1"/>
          </p:cNvSpPr>
          <p:nvPr/>
        </p:nvSpPr>
        <p:spPr bwMode="auto">
          <a:xfrm>
            <a:off x="691515" y="1922781"/>
            <a:ext cx="419100" cy="1322388"/>
          </a:xfrm>
          <a:prstGeom prst="downArrow">
            <a:avLst>
              <a:gd name="adj1" fmla="val 54167"/>
              <a:gd name="adj2" fmla="val 49170"/>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nchor="ctr"/>
          <a:lstStyle/>
          <a:p>
            <a:pPr>
              <a:defRPr/>
            </a:pPr>
            <a:endParaRPr lang="en-US">
              <a:latin typeface="Comic Sans MS" charset="0"/>
              <a:ea typeface="ＭＳ Ｐゴシック" charset="0"/>
            </a:endParaRPr>
          </a:p>
        </p:txBody>
      </p:sp>
      <p:grpSp>
        <p:nvGrpSpPr>
          <p:cNvPr id="705625" name="Group 89"/>
          <p:cNvGrpSpPr>
            <a:grpSpLocks/>
          </p:cNvGrpSpPr>
          <p:nvPr/>
        </p:nvGrpSpPr>
        <p:grpSpPr bwMode="auto">
          <a:xfrm>
            <a:off x="715962" y="3313525"/>
            <a:ext cx="1189197" cy="260879"/>
            <a:chOff x="504" y="3523"/>
            <a:chExt cx="681" cy="145"/>
          </a:xfrm>
        </p:grpSpPr>
        <p:grpSp>
          <p:nvGrpSpPr>
            <p:cNvPr id="214184" name="Group 90"/>
            <p:cNvGrpSpPr>
              <a:grpSpLocks/>
            </p:cNvGrpSpPr>
            <p:nvPr/>
          </p:nvGrpSpPr>
          <p:grpSpPr bwMode="auto">
            <a:xfrm>
              <a:off x="623" y="3523"/>
              <a:ext cx="480" cy="145"/>
              <a:chOff x="723" y="3453"/>
              <a:chExt cx="480" cy="145"/>
            </a:xfrm>
          </p:grpSpPr>
          <p:grpSp>
            <p:nvGrpSpPr>
              <p:cNvPr id="214188" name="Group 91"/>
              <p:cNvGrpSpPr>
                <a:grpSpLocks/>
              </p:cNvGrpSpPr>
              <p:nvPr/>
            </p:nvGrpSpPr>
            <p:grpSpPr bwMode="auto">
              <a:xfrm>
                <a:off x="836" y="3453"/>
                <a:ext cx="354" cy="145"/>
                <a:chOff x="836" y="3305"/>
                <a:chExt cx="354" cy="145"/>
              </a:xfrm>
            </p:grpSpPr>
            <p:grpSp>
              <p:nvGrpSpPr>
                <p:cNvPr id="214191" name="Group 92"/>
                <p:cNvGrpSpPr>
                  <a:grpSpLocks/>
                </p:cNvGrpSpPr>
                <p:nvPr/>
              </p:nvGrpSpPr>
              <p:grpSpPr bwMode="auto">
                <a:xfrm>
                  <a:off x="898" y="3305"/>
                  <a:ext cx="282" cy="145"/>
                  <a:chOff x="852" y="3337"/>
                  <a:chExt cx="282" cy="145"/>
                </a:xfrm>
              </p:grpSpPr>
              <p:sp>
                <p:nvSpPr>
                  <p:cNvPr id="91316" name="Rectangle 9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17" name="Text Box 94"/>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192" name="Group 95"/>
                <p:cNvGrpSpPr>
                  <a:grpSpLocks/>
                </p:cNvGrpSpPr>
                <p:nvPr/>
              </p:nvGrpSpPr>
              <p:grpSpPr bwMode="auto">
                <a:xfrm>
                  <a:off x="836" y="3334"/>
                  <a:ext cx="354" cy="94"/>
                  <a:chOff x="836" y="3334"/>
                  <a:chExt cx="354" cy="94"/>
                </a:xfrm>
              </p:grpSpPr>
              <p:sp>
                <p:nvSpPr>
                  <p:cNvPr id="91314" name="Rectangle 96"/>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15" name="Rectangle 97"/>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sp>
            <p:nvSpPr>
              <p:cNvPr id="91310" name="Rectangle 98"/>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11" name="Rectangle 99"/>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306" name="Rectangle 100"/>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07" name="Rectangle 101"/>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308" name="Rectangle 102"/>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705639" name="Rectangle 103"/>
          <p:cNvSpPr>
            <a:spLocks noChangeArrowheads="1"/>
          </p:cNvSpPr>
          <p:nvPr/>
        </p:nvSpPr>
        <p:spPr bwMode="auto">
          <a:xfrm>
            <a:off x="604202" y="5646103"/>
            <a:ext cx="4281805" cy="173767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pPr marL="382059" indent="-382059" algn="l">
              <a:lnSpc>
                <a:spcPct val="90000"/>
              </a:lnSpc>
              <a:spcBef>
                <a:spcPct val="20000"/>
              </a:spcBef>
              <a:buClr>
                <a:srgbClr val="000099"/>
              </a:buClr>
              <a:buSzPct val="75000"/>
              <a:buFont typeface="Wingdings" pitchFamily="2" charset="2"/>
              <a:buChar char="v"/>
              <a:defRPr/>
            </a:pPr>
            <a:r>
              <a:rPr lang="en-US" sz="2200" dirty="0">
                <a:latin typeface="+mn-lt"/>
                <a:ea typeface="+mn-ea"/>
              </a:rPr>
              <a:t>IP datagram containing DNS query forwarded via LAN switch from client to 1</a:t>
            </a:r>
            <a:r>
              <a:rPr lang="en-US" sz="2200" baseline="30000" dirty="0">
                <a:latin typeface="+mn-lt"/>
                <a:ea typeface="+mn-ea"/>
              </a:rPr>
              <a:t>st</a:t>
            </a:r>
            <a:r>
              <a:rPr lang="en-US" sz="2200" dirty="0">
                <a:latin typeface="+mn-lt"/>
                <a:ea typeface="+mn-ea"/>
              </a:rPr>
              <a:t> hop router</a:t>
            </a:r>
          </a:p>
          <a:p>
            <a:pPr marL="382059" indent="-382059" algn="l">
              <a:lnSpc>
                <a:spcPct val="90000"/>
              </a:lnSpc>
              <a:spcBef>
                <a:spcPct val="20000"/>
              </a:spcBef>
              <a:buClr>
                <a:srgbClr val="000099"/>
              </a:buClr>
              <a:buSzPct val="75000"/>
              <a:defRPr/>
            </a:pPr>
            <a:endParaRPr lang="en-US" sz="2200" dirty="0">
              <a:ea typeface="+mn-ea"/>
            </a:endParaRPr>
          </a:p>
        </p:txBody>
      </p:sp>
      <p:sp>
        <p:nvSpPr>
          <p:cNvPr id="705640" name="Rectangle 104"/>
          <p:cNvSpPr>
            <a:spLocks noChangeArrowheads="1"/>
          </p:cNvSpPr>
          <p:nvPr/>
        </p:nvSpPr>
        <p:spPr bwMode="auto">
          <a:xfrm>
            <a:off x="5125244" y="4198195"/>
            <a:ext cx="4824888" cy="34364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p>
            <a:pPr marL="382059" indent="-382059" algn="l">
              <a:lnSpc>
                <a:spcPct val="90000"/>
              </a:lnSpc>
              <a:spcBef>
                <a:spcPct val="20000"/>
              </a:spcBef>
              <a:buClr>
                <a:srgbClr val="000099"/>
              </a:buClr>
              <a:buSzPct val="75000"/>
              <a:buFont typeface="Wingdings" pitchFamily="2" charset="2"/>
              <a:buChar char="v"/>
              <a:defRPr/>
            </a:pPr>
            <a:r>
              <a:rPr lang="en-US" sz="2200" dirty="0">
                <a:latin typeface="+mn-lt"/>
                <a:ea typeface="+mn-ea"/>
              </a:rPr>
              <a:t>IP datagram forwarded from campus network into </a:t>
            </a:r>
            <a:r>
              <a:rPr lang="en-US" sz="2200" dirty="0" err="1">
                <a:latin typeface="+mn-lt"/>
                <a:ea typeface="+mn-ea"/>
              </a:rPr>
              <a:t>comcast</a:t>
            </a:r>
            <a:r>
              <a:rPr lang="en-US" sz="2200" dirty="0">
                <a:latin typeface="+mn-lt"/>
                <a:ea typeface="+mn-ea"/>
              </a:rPr>
              <a:t> network, routed (tables created by </a:t>
            </a:r>
            <a:r>
              <a:rPr lang="en-US" sz="2200" dirty="0" smtClean="0">
                <a:solidFill>
                  <a:srgbClr val="C00000"/>
                </a:solidFill>
                <a:latin typeface="+mn-lt"/>
                <a:ea typeface="+mn-ea"/>
              </a:rPr>
              <a:t>OSPF</a:t>
            </a:r>
            <a:r>
              <a:rPr lang="en-US" sz="2200" dirty="0">
                <a:solidFill>
                  <a:srgbClr val="C00000"/>
                </a:solidFill>
                <a:latin typeface="+mn-lt"/>
                <a:ea typeface="+mn-ea"/>
              </a:rPr>
              <a:t>, </a:t>
            </a:r>
            <a:r>
              <a:rPr lang="en-US" sz="2200" dirty="0" smtClean="0">
                <a:solidFill>
                  <a:srgbClr val="C00000"/>
                </a:solidFill>
                <a:latin typeface="+mn-lt"/>
                <a:ea typeface="+mn-ea"/>
              </a:rPr>
              <a:t>IS-IS, EIGRP </a:t>
            </a:r>
            <a:r>
              <a:rPr lang="en-US" sz="2200" dirty="0">
                <a:latin typeface="+mn-lt"/>
                <a:ea typeface="+mn-ea"/>
              </a:rPr>
              <a:t>and/or </a:t>
            </a:r>
            <a:r>
              <a:rPr lang="en-US" sz="2200" dirty="0">
                <a:solidFill>
                  <a:srgbClr val="C00000"/>
                </a:solidFill>
                <a:latin typeface="+mn-lt"/>
                <a:ea typeface="+mn-ea"/>
              </a:rPr>
              <a:t>BGP</a:t>
            </a:r>
            <a:r>
              <a:rPr lang="en-US" sz="2200" dirty="0">
                <a:latin typeface="+mn-lt"/>
                <a:ea typeface="+mn-ea"/>
              </a:rPr>
              <a:t> routing protocols) to DNS server</a:t>
            </a:r>
          </a:p>
        </p:txBody>
      </p:sp>
      <p:sp>
        <p:nvSpPr>
          <p:cNvPr id="705641" name="Rectangle 105"/>
          <p:cNvSpPr>
            <a:spLocks noChangeArrowheads="1"/>
          </p:cNvSpPr>
          <p:nvPr/>
        </p:nvSpPr>
        <p:spPr bwMode="auto">
          <a:xfrm>
            <a:off x="5321698" y="6120605"/>
            <a:ext cx="4182269" cy="14645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1882" tIns="50941" rIns="101882" bIns="50941"/>
          <a:lstStyle>
            <a:lvl1pPr marL="342900" indent="-342900">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l">
              <a:lnSpc>
                <a:spcPct val="90000"/>
              </a:lnSpc>
              <a:spcBef>
                <a:spcPct val="20000"/>
              </a:spcBef>
              <a:buClr>
                <a:srgbClr val="000099"/>
              </a:buClr>
              <a:buSzPct val="75000"/>
              <a:buFont typeface="Wingdings" pitchFamily="2" charset="2"/>
              <a:buChar char="v"/>
            </a:pPr>
            <a:r>
              <a:rPr lang="en-US" altLang="en-US" sz="2200" i="0" dirty="0" err="1" smtClean="0">
                <a:latin typeface="+mn-lt"/>
              </a:rPr>
              <a:t>Demux</a:t>
            </a:r>
            <a:r>
              <a:rPr lang="en-US" altLang="en-US" sz="2200" i="0" dirty="0" err="1" smtClean="0">
                <a:latin typeface="+mn-lt"/>
              </a:rPr>
              <a:t>’</a:t>
            </a:r>
            <a:r>
              <a:rPr lang="en-US" altLang="ja-JP" sz="2200" i="0" dirty="0" err="1" smtClean="0">
                <a:latin typeface="+mn-lt"/>
              </a:rPr>
              <a:t>ed</a:t>
            </a:r>
            <a:r>
              <a:rPr lang="en-US" altLang="ja-JP" sz="2200" i="0" dirty="0" smtClean="0">
                <a:latin typeface="+mn-lt"/>
              </a:rPr>
              <a:t> </a:t>
            </a:r>
            <a:r>
              <a:rPr lang="en-US" altLang="ja-JP" sz="2200" i="0" dirty="0">
                <a:latin typeface="+mn-lt"/>
              </a:rPr>
              <a:t>to DNS server</a:t>
            </a:r>
          </a:p>
          <a:p>
            <a:pPr algn="l">
              <a:lnSpc>
                <a:spcPct val="90000"/>
              </a:lnSpc>
              <a:spcBef>
                <a:spcPct val="20000"/>
              </a:spcBef>
              <a:buClr>
                <a:srgbClr val="000099"/>
              </a:buClr>
              <a:buSzPct val="75000"/>
              <a:buFont typeface="Wingdings" pitchFamily="2" charset="2"/>
              <a:buChar char="v"/>
            </a:pPr>
            <a:r>
              <a:rPr lang="en-US" altLang="en-US" sz="2200" i="0" dirty="0">
                <a:latin typeface="+mn-lt"/>
              </a:rPr>
              <a:t>DNS server replies to client with IP address of www.google.com </a:t>
            </a:r>
          </a:p>
        </p:txBody>
      </p:sp>
      <p:grpSp>
        <p:nvGrpSpPr>
          <p:cNvPr id="214032" name="Group 4"/>
          <p:cNvGrpSpPr>
            <a:grpSpLocks/>
          </p:cNvGrpSpPr>
          <p:nvPr/>
        </p:nvGrpSpPr>
        <p:grpSpPr bwMode="auto">
          <a:xfrm>
            <a:off x="5691030" y="2919519"/>
            <a:ext cx="832961" cy="430001"/>
            <a:chOff x="2466" y="2026"/>
            <a:chExt cx="477" cy="282"/>
          </a:xfrm>
        </p:grpSpPr>
        <p:sp>
          <p:nvSpPr>
            <p:cNvPr id="214170" name="Oval 5"/>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sp>
          <p:nvSpPr>
            <p:cNvPr id="214171" name="Line 6"/>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72" name="Rectangle 7"/>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latin typeface="Times New Roman" pitchFamily="18" charset="0"/>
              </a:endParaRPr>
            </a:p>
          </p:txBody>
        </p:sp>
        <p:sp>
          <p:nvSpPr>
            <p:cNvPr id="214173" name="Oval 8"/>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grpSp>
          <p:nvGrpSpPr>
            <p:cNvPr id="214174" name="Group 9"/>
            <p:cNvGrpSpPr>
              <a:grpSpLocks/>
            </p:cNvGrpSpPr>
            <p:nvPr/>
          </p:nvGrpSpPr>
          <p:grpSpPr bwMode="auto">
            <a:xfrm>
              <a:off x="2581" y="2061"/>
              <a:ext cx="236" cy="94"/>
              <a:chOff x="2848" y="848"/>
              <a:chExt cx="140" cy="98"/>
            </a:xfrm>
          </p:grpSpPr>
          <p:sp>
            <p:nvSpPr>
              <p:cNvPr id="214181" name="Line 1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82" name="Line 1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83" name="Line 1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4175" name="Group 13"/>
            <p:cNvGrpSpPr>
              <a:grpSpLocks/>
            </p:cNvGrpSpPr>
            <p:nvPr/>
          </p:nvGrpSpPr>
          <p:grpSpPr bwMode="auto">
            <a:xfrm flipV="1">
              <a:off x="2581" y="2060"/>
              <a:ext cx="236" cy="94"/>
              <a:chOff x="2848" y="848"/>
              <a:chExt cx="140" cy="98"/>
            </a:xfrm>
          </p:grpSpPr>
          <p:sp>
            <p:nvSpPr>
              <p:cNvPr id="214178" name="Line 14"/>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79" name="Line 15"/>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80" name="Line 16"/>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4176" name="Line 17"/>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77" name="Line 18"/>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4033" name="Group 19"/>
          <p:cNvGrpSpPr>
            <a:grpSpLocks/>
          </p:cNvGrpSpPr>
          <p:nvPr/>
        </p:nvGrpSpPr>
        <p:grpSpPr bwMode="auto">
          <a:xfrm>
            <a:off x="7192805" y="2631652"/>
            <a:ext cx="832961" cy="430001"/>
            <a:chOff x="2466" y="2026"/>
            <a:chExt cx="477" cy="282"/>
          </a:xfrm>
        </p:grpSpPr>
        <p:sp>
          <p:nvSpPr>
            <p:cNvPr id="214156" name="Oval 20"/>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sp>
          <p:nvSpPr>
            <p:cNvPr id="214157" name="Line 21"/>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58" name="Rectangle 22"/>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latin typeface="Times New Roman" pitchFamily="18" charset="0"/>
              </a:endParaRPr>
            </a:p>
          </p:txBody>
        </p:sp>
        <p:sp>
          <p:nvSpPr>
            <p:cNvPr id="214159" name="Oval 23"/>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grpSp>
          <p:nvGrpSpPr>
            <p:cNvPr id="214160" name="Group 24"/>
            <p:cNvGrpSpPr>
              <a:grpSpLocks/>
            </p:cNvGrpSpPr>
            <p:nvPr/>
          </p:nvGrpSpPr>
          <p:grpSpPr bwMode="auto">
            <a:xfrm>
              <a:off x="2581" y="2061"/>
              <a:ext cx="236" cy="94"/>
              <a:chOff x="2848" y="848"/>
              <a:chExt cx="140" cy="98"/>
            </a:xfrm>
          </p:grpSpPr>
          <p:sp>
            <p:nvSpPr>
              <p:cNvPr id="214167" name="Line 25"/>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68" name="Line 26"/>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69" name="Line 27"/>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4161" name="Group 28"/>
            <p:cNvGrpSpPr>
              <a:grpSpLocks/>
            </p:cNvGrpSpPr>
            <p:nvPr/>
          </p:nvGrpSpPr>
          <p:grpSpPr bwMode="auto">
            <a:xfrm flipV="1">
              <a:off x="2581" y="2060"/>
              <a:ext cx="236" cy="94"/>
              <a:chOff x="2848" y="848"/>
              <a:chExt cx="140" cy="98"/>
            </a:xfrm>
          </p:grpSpPr>
          <p:sp>
            <p:nvSpPr>
              <p:cNvPr id="214164" name="Line 29"/>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65" name="Line 30"/>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66" name="Line 31"/>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4162" name="Line 32"/>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63" name="Line 33"/>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4034" name="Text Box 34"/>
          <p:cNvSpPr txBox="1">
            <a:spLocks noChangeArrowheads="1"/>
          </p:cNvSpPr>
          <p:nvPr/>
        </p:nvSpPr>
        <p:spPr bwMode="auto">
          <a:xfrm>
            <a:off x="5809205" y="3452072"/>
            <a:ext cx="2052413"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Comcast network </a:t>
            </a:r>
          </a:p>
          <a:p>
            <a:pPr eaLnBrk="1" hangingPunct="1"/>
            <a:r>
              <a:rPr lang="en-US" altLang="en-US" sz="1800" i="0">
                <a:solidFill>
                  <a:srgbClr val="000000"/>
                </a:solidFill>
                <a:latin typeface="Arial" pitchFamily="34" charset="0"/>
              </a:rPr>
              <a:t>68.80.0.0/13</a:t>
            </a:r>
          </a:p>
        </p:txBody>
      </p:sp>
      <p:grpSp>
        <p:nvGrpSpPr>
          <p:cNvPr id="214035" name="Group 69"/>
          <p:cNvGrpSpPr>
            <a:grpSpLocks/>
          </p:cNvGrpSpPr>
          <p:nvPr/>
        </p:nvGrpSpPr>
        <p:grpSpPr bwMode="auto">
          <a:xfrm>
            <a:off x="7915752" y="3669772"/>
            <a:ext cx="832961" cy="430000"/>
            <a:chOff x="2466" y="2026"/>
            <a:chExt cx="477" cy="282"/>
          </a:xfrm>
        </p:grpSpPr>
        <p:sp>
          <p:nvSpPr>
            <p:cNvPr id="214142" name="Oval 70"/>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sp>
          <p:nvSpPr>
            <p:cNvPr id="214143" name="Line 71"/>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44" name="Rectangle 72"/>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latin typeface="Times New Roman" pitchFamily="18" charset="0"/>
              </a:endParaRPr>
            </a:p>
          </p:txBody>
        </p:sp>
        <p:sp>
          <p:nvSpPr>
            <p:cNvPr id="214145" name="Oval 73"/>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latin typeface="Arial" pitchFamily="34" charset="0"/>
              </a:endParaRPr>
            </a:p>
          </p:txBody>
        </p:sp>
        <p:grpSp>
          <p:nvGrpSpPr>
            <p:cNvPr id="214146" name="Group 74"/>
            <p:cNvGrpSpPr>
              <a:grpSpLocks/>
            </p:cNvGrpSpPr>
            <p:nvPr/>
          </p:nvGrpSpPr>
          <p:grpSpPr bwMode="auto">
            <a:xfrm>
              <a:off x="2581" y="2061"/>
              <a:ext cx="236" cy="94"/>
              <a:chOff x="2848" y="848"/>
              <a:chExt cx="140" cy="98"/>
            </a:xfrm>
          </p:grpSpPr>
          <p:sp>
            <p:nvSpPr>
              <p:cNvPr id="214153" name="Line 75"/>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54" name="Line 76"/>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55" name="Line 77"/>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4147" name="Group 78"/>
            <p:cNvGrpSpPr>
              <a:grpSpLocks/>
            </p:cNvGrpSpPr>
            <p:nvPr/>
          </p:nvGrpSpPr>
          <p:grpSpPr bwMode="auto">
            <a:xfrm flipV="1">
              <a:off x="2581" y="2060"/>
              <a:ext cx="236" cy="94"/>
              <a:chOff x="2848" y="848"/>
              <a:chExt cx="140" cy="98"/>
            </a:xfrm>
          </p:grpSpPr>
          <p:sp>
            <p:nvSpPr>
              <p:cNvPr id="214150" name="Line 79"/>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51" name="Line 80"/>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52" name="Line 81"/>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4148" name="Line 82"/>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4149" name="Line 83"/>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4036" name="Line 93"/>
          <p:cNvSpPr>
            <a:spLocks noChangeShapeType="1"/>
          </p:cNvSpPr>
          <p:nvPr/>
        </p:nvSpPr>
        <p:spPr bwMode="auto">
          <a:xfrm flipH="1">
            <a:off x="7606665" y="2338388"/>
            <a:ext cx="286385" cy="293264"/>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14037" name="Text Box 139"/>
          <p:cNvSpPr txBox="1">
            <a:spLocks noChangeArrowheads="1"/>
          </p:cNvSpPr>
          <p:nvPr/>
        </p:nvSpPr>
        <p:spPr bwMode="auto">
          <a:xfrm>
            <a:off x="8062730" y="1451399"/>
            <a:ext cx="1398453" cy="65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DNS server</a:t>
            </a:r>
          </a:p>
          <a:p>
            <a:pPr eaLnBrk="1" hangingPunct="1"/>
            <a:endParaRPr lang="en-US" altLang="en-US" sz="1800" i="0">
              <a:solidFill>
                <a:srgbClr val="000000"/>
              </a:solidFill>
              <a:latin typeface="Arial" pitchFamily="34" charset="0"/>
            </a:endParaRPr>
          </a:p>
        </p:txBody>
      </p:sp>
      <p:grpSp>
        <p:nvGrpSpPr>
          <p:cNvPr id="214038" name="Group 166"/>
          <p:cNvGrpSpPr>
            <a:grpSpLocks/>
          </p:cNvGrpSpPr>
          <p:nvPr/>
        </p:nvGrpSpPr>
        <p:grpSpPr bwMode="auto">
          <a:xfrm>
            <a:off x="4175285" y="3336925"/>
            <a:ext cx="1734026" cy="1459125"/>
            <a:chOff x="3228" y="1776"/>
            <a:chExt cx="252" cy="96"/>
          </a:xfrm>
        </p:grpSpPr>
        <p:sp>
          <p:nvSpPr>
            <p:cNvPr id="214140" name="Line 16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41" name="Line 16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39" name="Group 167"/>
          <p:cNvGrpSpPr>
            <a:grpSpLocks/>
          </p:cNvGrpSpPr>
          <p:nvPr/>
        </p:nvGrpSpPr>
        <p:grpSpPr bwMode="auto">
          <a:xfrm flipH="1">
            <a:off x="6160770" y="3353118"/>
            <a:ext cx="440055" cy="172720"/>
            <a:chOff x="3228" y="1776"/>
            <a:chExt cx="252" cy="96"/>
          </a:xfrm>
        </p:grpSpPr>
        <p:sp>
          <p:nvSpPr>
            <p:cNvPr id="214138" name="Line 16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39" name="Line 16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0" name="Group 170"/>
          <p:cNvGrpSpPr>
            <a:grpSpLocks/>
          </p:cNvGrpSpPr>
          <p:nvPr/>
        </p:nvGrpSpPr>
        <p:grpSpPr bwMode="auto">
          <a:xfrm flipH="1" flipV="1">
            <a:off x="6328410" y="2759393"/>
            <a:ext cx="440055" cy="172720"/>
            <a:chOff x="3228" y="1776"/>
            <a:chExt cx="252" cy="96"/>
          </a:xfrm>
        </p:grpSpPr>
        <p:sp>
          <p:nvSpPr>
            <p:cNvPr id="214136" name="Line 17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37" name="Line 17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1" name="Group 173"/>
          <p:cNvGrpSpPr>
            <a:grpSpLocks/>
          </p:cNvGrpSpPr>
          <p:nvPr/>
        </p:nvGrpSpPr>
        <p:grpSpPr bwMode="auto">
          <a:xfrm flipH="1" flipV="1">
            <a:off x="8638699" y="3542030"/>
            <a:ext cx="440055" cy="172720"/>
            <a:chOff x="3228" y="1776"/>
            <a:chExt cx="252" cy="96"/>
          </a:xfrm>
        </p:grpSpPr>
        <p:sp>
          <p:nvSpPr>
            <p:cNvPr id="214134" name="Line 17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35" name="Line 17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2" name="Group 176"/>
          <p:cNvGrpSpPr>
            <a:grpSpLocks/>
          </p:cNvGrpSpPr>
          <p:nvPr/>
        </p:nvGrpSpPr>
        <p:grpSpPr bwMode="auto">
          <a:xfrm flipV="1">
            <a:off x="7732395" y="3563620"/>
            <a:ext cx="324803" cy="129540"/>
            <a:chOff x="3228" y="1776"/>
            <a:chExt cx="252" cy="96"/>
          </a:xfrm>
        </p:grpSpPr>
        <p:sp>
          <p:nvSpPr>
            <p:cNvPr id="214132" name="Line 177"/>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33" name="Line 178"/>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3" name="Group 179"/>
          <p:cNvGrpSpPr>
            <a:grpSpLocks/>
          </p:cNvGrpSpPr>
          <p:nvPr/>
        </p:nvGrpSpPr>
        <p:grpSpPr bwMode="auto">
          <a:xfrm rot="409689" flipH="1" flipV="1">
            <a:off x="8031005" y="2818765"/>
            <a:ext cx="497681" cy="64770"/>
            <a:chOff x="3228" y="1776"/>
            <a:chExt cx="252" cy="96"/>
          </a:xfrm>
        </p:grpSpPr>
        <p:sp>
          <p:nvSpPr>
            <p:cNvPr id="214130" name="Line 180"/>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31" name="Line 181"/>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4" name="Group 182"/>
          <p:cNvGrpSpPr>
            <a:grpSpLocks/>
          </p:cNvGrpSpPr>
          <p:nvPr/>
        </p:nvGrpSpPr>
        <p:grpSpPr bwMode="auto">
          <a:xfrm>
            <a:off x="7088030" y="3050858"/>
            <a:ext cx="324803" cy="129540"/>
            <a:chOff x="3228" y="1776"/>
            <a:chExt cx="252" cy="96"/>
          </a:xfrm>
        </p:grpSpPr>
        <p:sp>
          <p:nvSpPr>
            <p:cNvPr id="214128" name="Line 183"/>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29" name="Line 184"/>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4045" name="Group 185"/>
          <p:cNvGrpSpPr>
            <a:grpSpLocks/>
          </p:cNvGrpSpPr>
          <p:nvPr/>
        </p:nvGrpSpPr>
        <p:grpSpPr bwMode="auto">
          <a:xfrm flipH="1">
            <a:off x="7790022" y="3050858"/>
            <a:ext cx="324803" cy="129540"/>
            <a:chOff x="3228" y="1776"/>
            <a:chExt cx="252" cy="96"/>
          </a:xfrm>
        </p:grpSpPr>
        <p:sp>
          <p:nvSpPr>
            <p:cNvPr id="214126" name="Line 186"/>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4127" name="Line 187"/>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705723" name="Group 187"/>
          <p:cNvGrpSpPr>
            <a:grpSpLocks/>
          </p:cNvGrpSpPr>
          <p:nvPr/>
        </p:nvGrpSpPr>
        <p:grpSpPr bwMode="auto">
          <a:xfrm>
            <a:off x="6578125" y="1102360"/>
            <a:ext cx="1447641" cy="1489710"/>
            <a:chOff x="931" y="1941"/>
            <a:chExt cx="829" cy="828"/>
          </a:xfrm>
        </p:grpSpPr>
        <p:sp>
          <p:nvSpPr>
            <p:cNvPr id="214118" name="Freeform 188"/>
            <p:cNvSpPr>
              <a:spLocks/>
            </p:cNvSpPr>
            <p:nvPr/>
          </p:nvSpPr>
          <p:spPr bwMode="auto">
            <a:xfrm>
              <a:off x="1424" y="1965"/>
              <a:ext cx="336" cy="801"/>
            </a:xfrm>
            <a:custGeom>
              <a:avLst/>
              <a:gdLst>
                <a:gd name="T0" fmla="*/ 2 w 551"/>
                <a:gd name="T1" fmla="*/ 0 h 801"/>
                <a:gd name="T2" fmla="*/ 76 w 551"/>
                <a:gd name="T3" fmla="*/ 402 h 801"/>
                <a:gd name="T4" fmla="*/ 1 w 551"/>
                <a:gd name="T5" fmla="*/ 801 h 801"/>
                <a:gd name="T6" fmla="*/ 2 w 551"/>
                <a:gd name="T7" fmla="*/ 535 h 801"/>
                <a:gd name="T8" fmla="*/ 0 w 551"/>
                <a:gd name="T9" fmla="*/ 371 h 801"/>
                <a:gd name="T10" fmla="*/ 2 w 551"/>
                <a:gd name="T11" fmla="*/ 0 h 8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1" h="801">
                  <a:moveTo>
                    <a:pt x="14" y="0"/>
                  </a:moveTo>
                  <a:lnTo>
                    <a:pt x="551" y="402"/>
                  </a:lnTo>
                  <a:lnTo>
                    <a:pt x="6" y="801"/>
                  </a:lnTo>
                  <a:lnTo>
                    <a:pt x="13" y="535"/>
                  </a:lnTo>
                  <a:lnTo>
                    <a:pt x="0" y="371"/>
                  </a:lnTo>
                  <a:lnTo>
                    <a:pt x="14"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4119" name="Group 189"/>
            <p:cNvGrpSpPr>
              <a:grpSpLocks/>
            </p:cNvGrpSpPr>
            <p:nvPr/>
          </p:nvGrpSpPr>
          <p:grpSpPr bwMode="auto">
            <a:xfrm>
              <a:off x="931" y="1941"/>
              <a:ext cx="500" cy="828"/>
              <a:chOff x="569" y="2954"/>
              <a:chExt cx="500" cy="828"/>
            </a:xfrm>
          </p:grpSpPr>
          <p:sp>
            <p:nvSpPr>
              <p:cNvPr id="91241" name="Rectangle 190"/>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42" name="Text Box 191"/>
              <p:cNvSpPr txBox="1">
                <a:spLocks noChangeArrowheads="1"/>
              </p:cNvSpPr>
              <p:nvPr/>
            </p:nvSpPr>
            <p:spPr bwMode="auto">
              <a:xfrm>
                <a:off x="639" y="2954"/>
                <a:ext cx="385"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latin typeface="Arial" charset="0"/>
                  </a:rPr>
                  <a:t>DNS</a:t>
                </a:r>
              </a:p>
              <a:p>
                <a:pPr algn="ctr">
                  <a:defRPr/>
                </a:pPr>
                <a:r>
                  <a:rPr lang="en-US" i="0">
                    <a:latin typeface="Arial" charset="0"/>
                  </a:rPr>
                  <a:t>UDP</a:t>
                </a:r>
              </a:p>
              <a:p>
                <a:pPr algn="ctr">
                  <a:defRPr/>
                </a:pPr>
                <a:r>
                  <a:rPr lang="en-US" i="0">
                    <a:latin typeface="Arial" charset="0"/>
                  </a:rPr>
                  <a:t>IP</a:t>
                </a:r>
              </a:p>
              <a:p>
                <a:pPr algn="ctr">
                  <a:defRPr/>
                </a:pPr>
                <a:r>
                  <a:rPr lang="en-US" i="0">
                    <a:latin typeface="Arial" charset="0"/>
                  </a:rPr>
                  <a:t>Eth</a:t>
                </a:r>
              </a:p>
              <a:p>
                <a:pPr algn="ctr">
                  <a:defRPr/>
                </a:pPr>
                <a:r>
                  <a:rPr lang="en-US" i="0">
                    <a:latin typeface="Arial" charset="0"/>
                  </a:rPr>
                  <a:t>Phy</a:t>
                </a:r>
              </a:p>
            </p:txBody>
          </p:sp>
          <p:sp>
            <p:nvSpPr>
              <p:cNvPr id="91243" name="Line 192"/>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244" name="Line 193"/>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245" name="Line 194"/>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1246" name="Line 195"/>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5732" name="Group 196"/>
          <p:cNvGrpSpPr>
            <a:grpSpLocks/>
          </p:cNvGrpSpPr>
          <p:nvPr/>
        </p:nvGrpSpPr>
        <p:grpSpPr bwMode="auto">
          <a:xfrm>
            <a:off x="5369720" y="1239097"/>
            <a:ext cx="1189196" cy="1379961"/>
            <a:chOff x="1404" y="3105"/>
            <a:chExt cx="681" cy="767"/>
          </a:xfrm>
        </p:grpSpPr>
        <p:grpSp>
          <p:nvGrpSpPr>
            <p:cNvPr id="214083" name="Group 197"/>
            <p:cNvGrpSpPr>
              <a:grpSpLocks/>
            </p:cNvGrpSpPr>
            <p:nvPr/>
          </p:nvGrpSpPr>
          <p:grpSpPr bwMode="auto">
            <a:xfrm>
              <a:off x="1404" y="3355"/>
              <a:ext cx="681" cy="459"/>
              <a:chOff x="42" y="886"/>
              <a:chExt cx="681" cy="459"/>
            </a:xfrm>
          </p:grpSpPr>
          <p:grpSp>
            <p:nvGrpSpPr>
              <p:cNvPr id="214088" name="Group 198"/>
              <p:cNvGrpSpPr>
                <a:grpSpLocks/>
              </p:cNvGrpSpPr>
              <p:nvPr/>
            </p:nvGrpSpPr>
            <p:grpSpPr bwMode="auto">
              <a:xfrm>
                <a:off x="278" y="886"/>
                <a:ext cx="354" cy="145"/>
                <a:chOff x="740" y="3209"/>
                <a:chExt cx="354" cy="145"/>
              </a:xfrm>
            </p:grpSpPr>
            <p:grpSp>
              <p:nvGrpSpPr>
                <p:cNvPr id="214113" name="Group 199"/>
                <p:cNvGrpSpPr>
                  <a:grpSpLocks/>
                </p:cNvGrpSpPr>
                <p:nvPr/>
              </p:nvGrpSpPr>
              <p:grpSpPr bwMode="auto">
                <a:xfrm>
                  <a:off x="802" y="3209"/>
                  <a:ext cx="282" cy="145"/>
                  <a:chOff x="852" y="3337"/>
                  <a:chExt cx="282" cy="145"/>
                </a:xfrm>
              </p:grpSpPr>
              <p:sp>
                <p:nvSpPr>
                  <p:cNvPr id="91237" name="Rectangle 20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38" name="Text Box 201"/>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sp>
              <p:nvSpPr>
                <p:cNvPr id="91235" name="Rectangle 202"/>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36" name="Rectangle 203"/>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4089" name="Group 204"/>
              <p:cNvGrpSpPr>
                <a:grpSpLocks/>
              </p:cNvGrpSpPr>
              <p:nvPr/>
            </p:nvGrpSpPr>
            <p:grpSpPr bwMode="auto">
              <a:xfrm>
                <a:off x="278" y="1034"/>
                <a:ext cx="354" cy="145"/>
                <a:chOff x="836" y="3305"/>
                <a:chExt cx="354" cy="145"/>
              </a:xfrm>
            </p:grpSpPr>
            <p:grpSp>
              <p:nvGrpSpPr>
                <p:cNvPr id="214107" name="Group 205"/>
                <p:cNvGrpSpPr>
                  <a:grpSpLocks/>
                </p:cNvGrpSpPr>
                <p:nvPr/>
              </p:nvGrpSpPr>
              <p:grpSpPr bwMode="auto">
                <a:xfrm>
                  <a:off x="898" y="3305"/>
                  <a:ext cx="282" cy="145"/>
                  <a:chOff x="852" y="3337"/>
                  <a:chExt cx="282" cy="145"/>
                </a:xfrm>
              </p:grpSpPr>
              <p:sp>
                <p:nvSpPr>
                  <p:cNvPr id="91232" name="Rectangle 206"/>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33" name="Text Box 207"/>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108" name="Group 208"/>
                <p:cNvGrpSpPr>
                  <a:grpSpLocks/>
                </p:cNvGrpSpPr>
                <p:nvPr/>
              </p:nvGrpSpPr>
              <p:grpSpPr bwMode="auto">
                <a:xfrm>
                  <a:off x="836" y="3334"/>
                  <a:ext cx="354" cy="94"/>
                  <a:chOff x="836" y="3334"/>
                  <a:chExt cx="354" cy="94"/>
                </a:xfrm>
              </p:grpSpPr>
              <p:sp>
                <p:nvSpPr>
                  <p:cNvPr id="91230" name="Rectangle 209"/>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31" name="Rectangle 210"/>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nvGrpSpPr>
              <p:cNvPr id="214090" name="Group 211"/>
              <p:cNvGrpSpPr>
                <a:grpSpLocks/>
              </p:cNvGrpSpPr>
              <p:nvPr/>
            </p:nvGrpSpPr>
            <p:grpSpPr bwMode="auto">
              <a:xfrm>
                <a:off x="165" y="1054"/>
                <a:ext cx="480" cy="112"/>
                <a:chOff x="627" y="3377"/>
                <a:chExt cx="480" cy="112"/>
              </a:xfrm>
            </p:grpSpPr>
            <p:sp>
              <p:nvSpPr>
                <p:cNvPr id="91226" name="Rectangle 212"/>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27" name="Rectangle 213"/>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4091" name="Group 214"/>
              <p:cNvGrpSpPr>
                <a:grpSpLocks/>
              </p:cNvGrpSpPr>
              <p:nvPr/>
            </p:nvGrpSpPr>
            <p:grpSpPr bwMode="auto">
              <a:xfrm>
                <a:off x="42" y="1200"/>
                <a:ext cx="681" cy="145"/>
                <a:chOff x="504" y="3523"/>
                <a:chExt cx="681" cy="145"/>
              </a:xfrm>
            </p:grpSpPr>
            <p:grpSp>
              <p:nvGrpSpPr>
                <p:cNvPr id="214092" name="Group 215"/>
                <p:cNvGrpSpPr>
                  <a:grpSpLocks/>
                </p:cNvGrpSpPr>
                <p:nvPr/>
              </p:nvGrpSpPr>
              <p:grpSpPr bwMode="auto">
                <a:xfrm>
                  <a:off x="623" y="3523"/>
                  <a:ext cx="480" cy="145"/>
                  <a:chOff x="723" y="3453"/>
                  <a:chExt cx="480" cy="145"/>
                </a:xfrm>
              </p:grpSpPr>
              <p:grpSp>
                <p:nvGrpSpPr>
                  <p:cNvPr id="214096" name="Group 216"/>
                  <p:cNvGrpSpPr>
                    <a:grpSpLocks/>
                  </p:cNvGrpSpPr>
                  <p:nvPr/>
                </p:nvGrpSpPr>
                <p:grpSpPr bwMode="auto">
                  <a:xfrm>
                    <a:off x="836" y="3453"/>
                    <a:ext cx="354" cy="145"/>
                    <a:chOff x="836" y="3305"/>
                    <a:chExt cx="354" cy="145"/>
                  </a:xfrm>
                </p:grpSpPr>
                <p:grpSp>
                  <p:nvGrpSpPr>
                    <p:cNvPr id="214099" name="Group 217"/>
                    <p:cNvGrpSpPr>
                      <a:grpSpLocks/>
                    </p:cNvGrpSpPr>
                    <p:nvPr/>
                  </p:nvGrpSpPr>
                  <p:grpSpPr bwMode="auto">
                    <a:xfrm>
                      <a:off x="898" y="3305"/>
                      <a:ext cx="282" cy="145"/>
                      <a:chOff x="852" y="3337"/>
                      <a:chExt cx="282" cy="145"/>
                    </a:xfrm>
                  </p:grpSpPr>
                  <p:sp>
                    <p:nvSpPr>
                      <p:cNvPr id="91224" name="Rectangle 218"/>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25" name="Text Box 219"/>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nvGrpSpPr>
                    <p:cNvPr id="214100" name="Group 220"/>
                    <p:cNvGrpSpPr>
                      <a:grpSpLocks/>
                    </p:cNvGrpSpPr>
                    <p:nvPr/>
                  </p:nvGrpSpPr>
                  <p:grpSpPr bwMode="auto">
                    <a:xfrm>
                      <a:off x="836" y="3334"/>
                      <a:ext cx="354" cy="94"/>
                      <a:chOff x="836" y="3334"/>
                      <a:chExt cx="354" cy="94"/>
                    </a:xfrm>
                  </p:grpSpPr>
                  <p:sp>
                    <p:nvSpPr>
                      <p:cNvPr id="91222" name="Rectangle 221"/>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23" name="Rectangle 222"/>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sp>
                <p:nvSpPr>
                  <p:cNvPr id="91218" name="Rectangle 223"/>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19" name="Rectangle 224"/>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214" name="Rectangle 225"/>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15" name="Rectangle 226"/>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16" name="Rectangle 227"/>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sp>
          <p:nvSpPr>
            <p:cNvPr id="91205" name="AutoShape 228"/>
            <p:cNvSpPr>
              <a:spLocks noChangeArrowheads="1"/>
            </p:cNvSpPr>
            <p:nvPr/>
          </p:nvSpPr>
          <p:spPr bwMode="auto">
            <a:xfrm rot="10800000">
              <a:off x="1727" y="3105"/>
              <a:ext cx="240" cy="767"/>
            </a:xfrm>
            <a:prstGeom prst="downArrow">
              <a:avLst>
                <a:gd name="adj1" fmla="val 54167"/>
                <a:gd name="adj2" fmla="val 51311"/>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nvGrpSpPr>
            <p:cNvPr id="214085" name="Group 229"/>
            <p:cNvGrpSpPr>
              <a:grpSpLocks/>
            </p:cNvGrpSpPr>
            <p:nvPr/>
          </p:nvGrpSpPr>
          <p:grpSpPr bwMode="auto">
            <a:xfrm>
              <a:off x="1703" y="3227"/>
              <a:ext cx="282" cy="145"/>
              <a:chOff x="852" y="3337"/>
              <a:chExt cx="282" cy="145"/>
            </a:xfrm>
          </p:grpSpPr>
          <p:sp>
            <p:nvSpPr>
              <p:cNvPr id="91207" name="Rectangle 23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08" name="Text Box 231"/>
              <p:cNvSpPr txBox="1">
                <a:spLocks noChangeArrowheads="1"/>
              </p:cNvSpPr>
              <p:nvPr/>
            </p:nvSpPr>
            <p:spPr bwMode="auto">
              <a:xfrm>
                <a:off x="852" y="3337"/>
                <a:ext cx="277"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chemeClr val="bg1"/>
                    </a:solidFill>
                    <a:latin typeface="Arial" charset="0"/>
                  </a:rPr>
                  <a:t>DNS</a:t>
                </a:r>
              </a:p>
            </p:txBody>
          </p:sp>
        </p:grpSp>
      </p:grpSp>
      <p:grpSp>
        <p:nvGrpSpPr>
          <p:cNvPr id="214048" name="Group 248"/>
          <p:cNvGrpSpPr>
            <a:grpSpLocks/>
          </p:cNvGrpSpPr>
          <p:nvPr/>
        </p:nvGrpSpPr>
        <p:grpSpPr bwMode="auto">
          <a:xfrm>
            <a:off x="7865111" y="1697885"/>
            <a:ext cx="410369" cy="779039"/>
            <a:chOff x="4140" y="429"/>
            <a:chExt cx="1425" cy="2396"/>
          </a:xfrm>
        </p:grpSpPr>
        <p:sp>
          <p:nvSpPr>
            <p:cNvPr id="214051"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73" name="Rectangle 149"/>
            <p:cNvSpPr>
              <a:spLocks noChangeArrowheads="1"/>
            </p:cNvSpPr>
            <p:nvPr/>
          </p:nvSpPr>
          <p:spPr bwMode="auto">
            <a:xfrm>
              <a:off x="4207" y="429"/>
              <a:ext cx="1049"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214053"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054"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76" name="Rectangle 152"/>
            <p:cNvSpPr>
              <a:spLocks noChangeArrowheads="1"/>
            </p:cNvSpPr>
            <p:nvPr/>
          </p:nvSpPr>
          <p:spPr bwMode="auto">
            <a:xfrm>
              <a:off x="4213" y="695"/>
              <a:ext cx="594" cy="44"/>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nvGrpSpPr>
            <p:cNvPr id="214056" name="Group 153"/>
            <p:cNvGrpSpPr>
              <a:grpSpLocks/>
            </p:cNvGrpSpPr>
            <p:nvPr/>
          </p:nvGrpSpPr>
          <p:grpSpPr bwMode="auto">
            <a:xfrm>
              <a:off x="4749" y="668"/>
              <a:ext cx="581" cy="145"/>
              <a:chOff x="614" y="2568"/>
              <a:chExt cx="725" cy="139"/>
            </a:xfrm>
          </p:grpSpPr>
          <p:sp>
            <p:nvSpPr>
              <p:cNvPr id="91202" name="AutoShape 154"/>
              <p:cNvSpPr>
                <a:spLocks noChangeArrowheads="1"/>
              </p:cNvSpPr>
              <p:nvPr/>
            </p:nvSpPr>
            <p:spPr bwMode="auto">
              <a:xfrm>
                <a:off x="611" y="2567"/>
                <a:ext cx="726"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03" name="AutoShape 155"/>
              <p:cNvSpPr>
                <a:spLocks noChangeArrowheads="1"/>
              </p:cNvSpPr>
              <p:nvPr/>
            </p:nvSpPr>
            <p:spPr bwMode="auto">
              <a:xfrm>
                <a:off x="626" y="2583"/>
                <a:ext cx="696" cy="106"/>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178" name="Rectangle 156"/>
            <p:cNvSpPr>
              <a:spLocks noChangeArrowheads="1"/>
            </p:cNvSpPr>
            <p:nvPr/>
          </p:nvSpPr>
          <p:spPr bwMode="auto">
            <a:xfrm>
              <a:off x="4225" y="1021"/>
              <a:ext cx="594" cy="44"/>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nvGrpSpPr>
            <p:cNvPr id="214058" name="Group 157"/>
            <p:cNvGrpSpPr>
              <a:grpSpLocks/>
            </p:cNvGrpSpPr>
            <p:nvPr/>
          </p:nvGrpSpPr>
          <p:grpSpPr bwMode="auto">
            <a:xfrm>
              <a:off x="4747" y="994"/>
              <a:ext cx="581" cy="134"/>
              <a:chOff x="614" y="2568"/>
              <a:chExt cx="725" cy="139"/>
            </a:xfrm>
          </p:grpSpPr>
          <p:sp>
            <p:nvSpPr>
              <p:cNvPr id="91200" name="AutoShape 158"/>
              <p:cNvSpPr>
                <a:spLocks noChangeArrowheads="1"/>
              </p:cNvSpPr>
              <p:nvPr/>
            </p:nvSpPr>
            <p:spPr bwMode="auto">
              <a:xfrm>
                <a:off x="613" y="2567"/>
                <a:ext cx="726"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201" name="AutoShape 159"/>
              <p:cNvSpPr>
                <a:spLocks noChangeArrowheads="1"/>
              </p:cNvSpPr>
              <p:nvPr/>
            </p:nvSpPr>
            <p:spPr bwMode="auto">
              <a:xfrm>
                <a:off x="628" y="2585"/>
                <a:ext cx="696" cy="103"/>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180" name="Rectangle 160"/>
            <p:cNvSpPr>
              <a:spLocks noChangeArrowheads="1"/>
            </p:cNvSpPr>
            <p:nvPr/>
          </p:nvSpPr>
          <p:spPr bwMode="auto">
            <a:xfrm>
              <a:off x="4219" y="1359"/>
              <a:ext cx="594" cy="44"/>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81" name="Rectangle 161"/>
            <p:cNvSpPr>
              <a:spLocks noChangeArrowheads="1"/>
            </p:cNvSpPr>
            <p:nvPr/>
          </p:nvSpPr>
          <p:spPr bwMode="auto">
            <a:xfrm>
              <a:off x="4231" y="1657"/>
              <a:ext cx="594" cy="44"/>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nvGrpSpPr>
            <p:cNvPr id="214061" name="Group 162"/>
            <p:cNvGrpSpPr>
              <a:grpSpLocks/>
            </p:cNvGrpSpPr>
            <p:nvPr/>
          </p:nvGrpSpPr>
          <p:grpSpPr bwMode="auto">
            <a:xfrm>
              <a:off x="4735" y="1627"/>
              <a:ext cx="582" cy="151"/>
              <a:chOff x="614" y="2568"/>
              <a:chExt cx="725" cy="139"/>
            </a:xfrm>
          </p:grpSpPr>
          <p:sp>
            <p:nvSpPr>
              <p:cNvPr id="91198" name="AutoShape 163"/>
              <p:cNvSpPr>
                <a:spLocks noChangeArrowheads="1"/>
              </p:cNvSpPr>
              <p:nvPr/>
            </p:nvSpPr>
            <p:spPr bwMode="auto">
              <a:xfrm>
                <a:off x="613" y="2581"/>
                <a:ext cx="725" cy="12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9" name="AutoShape 164"/>
              <p:cNvSpPr>
                <a:spLocks noChangeArrowheads="1"/>
              </p:cNvSpPr>
              <p:nvPr/>
            </p:nvSpPr>
            <p:spPr bwMode="auto">
              <a:xfrm>
                <a:off x="628" y="2586"/>
                <a:ext cx="695" cy="107"/>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214062"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4063" name="Group 166"/>
            <p:cNvGrpSpPr>
              <a:grpSpLocks/>
            </p:cNvGrpSpPr>
            <p:nvPr/>
          </p:nvGrpSpPr>
          <p:grpSpPr bwMode="auto">
            <a:xfrm>
              <a:off x="4739" y="1327"/>
              <a:ext cx="582" cy="139"/>
              <a:chOff x="614" y="2568"/>
              <a:chExt cx="725" cy="139"/>
            </a:xfrm>
          </p:grpSpPr>
          <p:sp>
            <p:nvSpPr>
              <p:cNvPr id="91196" name="AutoShape 167"/>
              <p:cNvSpPr>
                <a:spLocks noChangeArrowheads="1"/>
              </p:cNvSpPr>
              <p:nvPr/>
            </p:nvSpPr>
            <p:spPr bwMode="auto">
              <a:xfrm>
                <a:off x="616" y="2566"/>
                <a:ext cx="725" cy="133"/>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7" name="AutoShape 168"/>
              <p:cNvSpPr>
                <a:spLocks noChangeArrowheads="1"/>
              </p:cNvSpPr>
              <p:nvPr/>
            </p:nvSpPr>
            <p:spPr bwMode="auto">
              <a:xfrm>
                <a:off x="631" y="2583"/>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185" name="Rectangle 169"/>
            <p:cNvSpPr>
              <a:spLocks noChangeArrowheads="1"/>
            </p:cNvSpPr>
            <p:nvPr/>
          </p:nvSpPr>
          <p:spPr bwMode="auto">
            <a:xfrm>
              <a:off x="5250" y="429"/>
              <a:ext cx="67" cy="2291"/>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214065"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066"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88" name="Oval 172"/>
            <p:cNvSpPr>
              <a:spLocks noChangeArrowheads="1"/>
            </p:cNvSpPr>
            <p:nvPr/>
          </p:nvSpPr>
          <p:spPr bwMode="auto">
            <a:xfrm>
              <a:off x="5516" y="2609"/>
              <a:ext cx="49" cy="100"/>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214068"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90" name="AutoShape 174"/>
            <p:cNvSpPr>
              <a:spLocks noChangeArrowheads="1"/>
            </p:cNvSpPr>
            <p:nvPr/>
          </p:nvSpPr>
          <p:spPr bwMode="auto">
            <a:xfrm>
              <a:off x="4140" y="2676"/>
              <a:ext cx="1201" cy="149"/>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1" name="AutoShape 175"/>
            <p:cNvSpPr>
              <a:spLocks noChangeArrowheads="1"/>
            </p:cNvSpPr>
            <p:nvPr/>
          </p:nvSpPr>
          <p:spPr bwMode="auto">
            <a:xfrm>
              <a:off x="4207" y="2709"/>
              <a:ext cx="1067"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2" name="Oval 176"/>
            <p:cNvSpPr>
              <a:spLocks noChangeArrowheads="1"/>
            </p:cNvSpPr>
            <p:nvPr/>
          </p:nvSpPr>
          <p:spPr bwMode="auto">
            <a:xfrm>
              <a:off x="4310" y="2382"/>
              <a:ext cx="158"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3" name="Oval 177"/>
            <p:cNvSpPr>
              <a:spLocks noChangeArrowheads="1"/>
            </p:cNvSpPr>
            <p:nvPr/>
          </p:nvSpPr>
          <p:spPr bwMode="auto">
            <a:xfrm>
              <a:off x="4486" y="2382"/>
              <a:ext cx="158"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1194" name="Oval 178"/>
            <p:cNvSpPr>
              <a:spLocks noChangeArrowheads="1"/>
            </p:cNvSpPr>
            <p:nvPr/>
          </p:nvSpPr>
          <p:spPr bwMode="auto">
            <a:xfrm>
              <a:off x="4661" y="2382"/>
              <a:ext cx="158" cy="138"/>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1195" name="Rectangle 179"/>
            <p:cNvSpPr>
              <a:spLocks noChangeArrowheads="1"/>
            </p:cNvSpPr>
            <p:nvPr/>
          </p:nvSpPr>
          <p:spPr bwMode="auto">
            <a:xfrm>
              <a:off x="5062" y="1835"/>
              <a:ext cx="85" cy="764"/>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sp>
        <p:nvSpPr>
          <p:cNvPr id="91170" name="Rectangle 3"/>
          <p:cNvSpPr>
            <a:spLocks noGrp="1" noChangeArrowheads="1"/>
          </p:cNvSpPr>
          <p:nvPr>
            <p:ph type="title"/>
          </p:nvPr>
        </p:nvSpPr>
        <p:spPr>
          <a:xfrm>
            <a:off x="270670" y="343641"/>
            <a:ext cx="8837771" cy="1137074"/>
          </a:xfrm>
        </p:spPr>
        <p:txBody>
          <a:bodyPr/>
          <a:lstStyle/>
          <a:p>
            <a:r>
              <a:rPr lang="en-US" altLang="en-US" sz="3600" dirty="0"/>
              <a:t>A day in the life… using DNS</a:t>
            </a:r>
          </a:p>
        </p:txBody>
      </p:sp>
      <p:sp>
        <p:nvSpPr>
          <p:cNvPr id="2" name="Slide Number Placeholder 1"/>
          <p:cNvSpPr>
            <a:spLocks noGrp="1"/>
          </p:cNvSpPr>
          <p:nvPr>
            <p:ph type="sldNum" sz="quarter" idx="4"/>
          </p:nvPr>
        </p:nvSpPr>
        <p:spPr/>
        <p:txBody>
          <a:bodyPr/>
          <a:lstStyle/>
          <a:p>
            <a:fld id="{72BF56E0-109F-4E56-92A3-DF3942938DBC}" type="slidenum">
              <a:rPr lang="en-US" smtClean="0"/>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705589"/>
                                        </p:tgtEl>
                                        <p:attrNameLst>
                                          <p:attrName>style.visibility</p:attrName>
                                        </p:attrNameLst>
                                      </p:cBhvr>
                                      <p:to>
                                        <p:strVal val="hidden"/>
                                      </p:to>
                                    </p:set>
                                  </p:childTnLst>
                                </p:cTn>
                              </p:par>
                            </p:childTnLst>
                          </p:cTn>
                        </p:par>
                        <p:par>
                          <p:cTn id="7" fill="hold" nodeType="afterGroup">
                            <p:stCondLst>
                              <p:cond delay="0"/>
                            </p:stCondLst>
                            <p:childTnLst>
                              <p:par>
                                <p:cTn id="8" presetID="1" presetClass="entr" presetSubtype="0" fill="hold" nodeType="afterEffect">
                                  <p:stCondLst>
                                    <p:cond delay="0"/>
                                  </p:stCondLst>
                                  <p:childTnLst>
                                    <p:set>
                                      <p:cBhvr>
                                        <p:cTn id="9" dur="1" fill="hold">
                                          <p:stCondLst>
                                            <p:cond delay="0"/>
                                          </p:stCondLst>
                                        </p:cTn>
                                        <p:tgtEl>
                                          <p:spTgt spid="705625"/>
                                        </p:tgtEl>
                                        <p:attrNameLst>
                                          <p:attrName>style.visibility</p:attrName>
                                        </p:attrNameLst>
                                      </p:cBhvr>
                                      <p:to>
                                        <p:strVal val="visible"/>
                                      </p:to>
                                    </p:set>
                                  </p:childTnLst>
                                </p:cTn>
                              </p:par>
                            </p:childTnLst>
                          </p:cTn>
                        </p:par>
                        <p:par>
                          <p:cTn id="10" fill="hold" nodeType="afterGroup">
                            <p:stCondLst>
                              <p:cond delay="0"/>
                            </p:stCondLst>
                            <p:childTnLst>
                              <p:par>
                                <p:cTn id="11" presetID="0" presetClass="path" presetSubtype="0" accel="50000" decel="50000" fill="hold" nodeType="afterEffect">
                                  <p:stCondLst>
                                    <p:cond delay="0"/>
                                  </p:stCondLst>
                                  <p:childTnLst>
                                    <p:animMotion origin="layout" path="M 1.66667E-6 -0.00995 L 0.32587 -0.01018 L 0.22726 0.14666 " pathEditMode="relative" rAng="0" ptsTypes="AAA">
                                      <p:cBhvr>
                                        <p:cTn id="12" dur="2000" fill="hold"/>
                                        <p:tgtEl>
                                          <p:spTgt spid="705625"/>
                                        </p:tgtEl>
                                        <p:attrNameLst>
                                          <p:attrName>ppt_x</p:attrName>
                                          <p:attrName>ppt_y</p:attrName>
                                        </p:attrNameLst>
                                      </p:cBhvr>
                                      <p:rCtr x="16285" y="7819"/>
                                    </p:animMotion>
                                  </p:childTnLst>
                                </p:cTn>
                              </p:par>
                              <p:par>
                                <p:cTn id="13" presetID="1" presetClass="entr" presetSubtype="0" fill="hold" grpId="0" nodeType="withEffect">
                                  <p:stCondLst>
                                    <p:cond delay="0"/>
                                  </p:stCondLst>
                                  <p:childTnLst>
                                    <p:set>
                                      <p:cBhvr>
                                        <p:cTn id="14" dur="1" fill="hold">
                                          <p:stCondLst>
                                            <p:cond delay="0"/>
                                          </p:stCondLst>
                                        </p:cTn>
                                        <p:tgtEl>
                                          <p:spTgt spid="70563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0" presetClass="path" presetSubtype="0" accel="50000" decel="50000" fill="hold" nodeType="clickEffect">
                                  <p:stCondLst>
                                    <p:cond delay="0"/>
                                  </p:stCondLst>
                                  <p:childTnLst>
                                    <p:animMotion origin="layout" path="M 0.22726 0.14666 L 0.29844 0.14527 L 0.46528 -0.03516 L 0.46406 -0.16678 " pathEditMode="relative" rAng="0" ptsTypes="AAAA">
                                      <p:cBhvr>
                                        <p:cTn id="18" dur="2000" fill="hold"/>
                                        <p:tgtEl>
                                          <p:spTgt spid="705625"/>
                                        </p:tgtEl>
                                        <p:attrNameLst>
                                          <p:attrName>ppt_x</p:attrName>
                                          <p:attrName>ppt_y</p:attrName>
                                        </p:attrNameLst>
                                      </p:cBhvr>
                                      <p:rCtr x="11892" y="-15684"/>
                                    </p:animMotion>
                                  </p:childTnLst>
                                </p:cTn>
                              </p:par>
                              <p:par>
                                <p:cTn id="19" presetID="1" presetClass="entr" presetSubtype="0" fill="hold" grpId="0" nodeType="withEffect">
                                  <p:stCondLst>
                                    <p:cond delay="0"/>
                                  </p:stCondLst>
                                  <p:childTnLst>
                                    <p:set>
                                      <p:cBhvr>
                                        <p:cTn id="20" dur="1" fill="hold">
                                          <p:stCondLst>
                                            <p:cond delay="0"/>
                                          </p:stCondLst>
                                        </p:cTn>
                                        <p:tgtEl>
                                          <p:spTgt spid="705640"/>
                                        </p:tgtEl>
                                        <p:attrNameLst>
                                          <p:attrName>style.visibility</p:attrName>
                                        </p:attrNameLst>
                                      </p:cBhvr>
                                      <p:to>
                                        <p:strVal val="visible"/>
                                      </p:to>
                                    </p:set>
                                  </p:childTnLst>
                                </p:cTn>
                              </p:par>
                            </p:childTnLst>
                          </p:cTn>
                        </p:par>
                        <p:par>
                          <p:cTn id="21" fill="hold" nodeType="afterGroup">
                            <p:stCondLst>
                              <p:cond delay="2000"/>
                            </p:stCondLst>
                            <p:childTnLst>
                              <p:par>
                                <p:cTn id="22" presetID="22" presetClass="entr" presetSubtype="2" fill="hold" nodeType="afterEffect">
                                  <p:stCondLst>
                                    <p:cond delay="0"/>
                                  </p:stCondLst>
                                  <p:childTnLst>
                                    <p:set>
                                      <p:cBhvr>
                                        <p:cTn id="23" dur="1" fill="hold">
                                          <p:stCondLst>
                                            <p:cond delay="0"/>
                                          </p:stCondLst>
                                        </p:cTn>
                                        <p:tgtEl>
                                          <p:spTgt spid="705723"/>
                                        </p:tgtEl>
                                        <p:attrNameLst>
                                          <p:attrName>style.visibility</p:attrName>
                                        </p:attrNameLst>
                                      </p:cBhvr>
                                      <p:to>
                                        <p:strVal val="visible"/>
                                      </p:to>
                                    </p:set>
                                    <p:animEffect transition="in" filter="wipe(right)">
                                      <p:cBhvr>
                                        <p:cTn id="24" dur="500"/>
                                        <p:tgtEl>
                                          <p:spTgt spid="705723"/>
                                        </p:tgtEl>
                                      </p:cBhvr>
                                    </p:animEffect>
                                  </p:childTnLst>
                                </p:cTn>
                              </p:par>
                              <p:par>
                                <p:cTn id="25" presetID="1" presetClass="exit" presetSubtype="0" fill="hold" nodeType="withEffect">
                                  <p:stCondLst>
                                    <p:cond delay="0"/>
                                  </p:stCondLst>
                                  <p:childTnLst>
                                    <p:set>
                                      <p:cBhvr>
                                        <p:cTn id="26" dur="1" fill="hold">
                                          <p:stCondLst>
                                            <p:cond delay="0"/>
                                          </p:stCondLst>
                                        </p:cTn>
                                        <p:tgtEl>
                                          <p:spTgt spid="705625"/>
                                        </p:tgtEl>
                                        <p:attrNameLst>
                                          <p:attrName>style.visibility</p:attrName>
                                        </p:attrNameLst>
                                      </p:cBhvr>
                                      <p:to>
                                        <p:strVal val="hidden"/>
                                      </p:to>
                                    </p:set>
                                  </p:childTnLst>
                                </p:cTn>
                              </p:par>
                            </p:childTnLst>
                          </p:cTn>
                        </p:par>
                        <p:par>
                          <p:cTn id="27" fill="hold" nodeType="afterGroup">
                            <p:stCondLst>
                              <p:cond delay="2500"/>
                            </p:stCondLst>
                            <p:childTnLst>
                              <p:par>
                                <p:cTn id="28" presetID="22" presetClass="entr" presetSubtype="4" fill="hold" nodeType="afterEffect">
                                  <p:stCondLst>
                                    <p:cond delay="0"/>
                                  </p:stCondLst>
                                  <p:childTnLst>
                                    <p:set>
                                      <p:cBhvr>
                                        <p:cTn id="29" dur="1" fill="hold">
                                          <p:stCondLst>
                                            <p:cond delay="0"/>
                                          </p:stCondLst>
                                        </p:cTn>
                                        <p:tgtEl>
                                          <p:spTgt spid="705732"/>
                                        </p:tgtEl>
                                        <p:attrNameLst>
                                          <p:attrName>style.visibility</p:attrName>
                                        </p:attrNameLst>
                                      </p:cBhvr>
                                      <p:to>
                                        <p:strVal val="visible"/>
                                      </p:to>
                                    </p:set>
                                    <p:animEffect transition="in" filter="wipe(down)">
                                      <p:cBhvr>
                                        <p:cTn id="30" dur="1000"/>
                                        <p:tgtEl>
                                          <p:spTgt spid="705732"/>
                                        </p:tgtEl>
                                      </p:cBhvr>
                                    </p:animEffect>
                                  </p:childTnLst>
                                </p:cTn>
                              </p:par>
                              <p:par>
                                <p:cTn id="31" presetID="1" presetClass="entr" presetSubtype="0" fill="hold" grpId="0" nodeType="withEffect">
                                  <p:stCondLst>
                                    <p:cond delay="0"/>
                                  </p:stCondLst>
                                  <p:childTnLst>
                                    <p:set>
                                      <p:cBhvr>
                                        <p:cTn id="32" dur="1" fill="hold">
                                          <p:stCondLst>
                                            <p:cond delay="0"/>
                                          </p:stCondLst>
                                        </p:cTn>
                                        <p:tgtEl>
                                          <p:spTgt spid="705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5639" grpId="0"/>
      <p:bldP spid="705640" grpId="0"/>
      <p:bldP spid="70564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41" name="Group 231"/>
          <p:cNvGrpSpPr>
            <a:grpSpLocks/>
          </p:cNvGrpSpPr>
          <p:nvPr/>
        </p:nvGrpSpPr>
        <p:grpSpPr bwMode="auto">
          <a:xfrm>
            <a:off x="850424" y="1842982"/>
            <a:ext cx="3909853" cy="3467040"/>
            <a:chOff x="773113" y="1273175"/>
            <a:chExt cx="3554412" cy="3058500"/>
          </a:xfrm>
        </p:grpSpPr>
        <p:sp>
          <p:nvSpPr>
            <p:cNvPr id="215267"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5268"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69"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70"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71"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92393"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215273" name="Group 356"/>
            <p:cNvGrpSpPr>
              <a:grpSpLocks/>
            </p:cNvGrpSpPr>
            <p:nvPr/>
          </p:nvGrpSpPr>
          <p:grpSpPr bwMode="auto">
            <a:xfrm>
              <a:off x="1653422" y="1982680"/>
              <a:ext cx="843032" cy="814871"/>
              <a:chOff x="313" y="1497"/>
              <a:chExt cx="1152" cy="1014"/>
            </a:xfrm>
          </p:grpSpPr>
          <p:pic>
            <p:nvPicPr>
              <p:cNvPr id="215325"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326"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92395"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41"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242"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243"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215278" name="Group 248"/>
            <p:cNvGrpSpPr>
              <a:grpSpLocks/>
            </p:cNvGrpSpPr>
            <p:nvPr/>
          </p:nvGrpSpPr>
          <p:grpSpPr bwMode="auto">
            <a:xfrm>
              <a:off x="2597285" y="3210128"/>
              <a:ext cx="332569" cy="581078"/>
              <a:chOff x="4140" y="429"/>
              <a:chExt cx="1425" cy="2396"/>
            </a:xfrm>
          </p:grpSpPr>
          <p:sp>
            <p:nvSpPr>
              <p:cNvPr id="215293"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5"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295"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96"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18"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298" name="Group 153"/>
              <p:cNvGrpSpPr>
                <a:grpSpLocks/>
              </p:cNvGrpSpPr>
              <p:nvPr/>
            </p:nvGrpSpPr>
            <p:grpSpPr bwMode="auto">
              <a:xfrm>
                <a:off x="4749" y="668"/>
                <a:ext cx="581" cy="145"/>
                <a:chOff x="614" y="2568"/>
                <a:chExt cx="725" cy="139"/>
              </a:xfrm>
            </p:grpSpPr>
            <p:sp>
              <p:nvSpPr>
                <p:cNvPr id="92444"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45"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420"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300" name="Group 157"/>
              <p:cNvGrpSpPr>
                <a:grpSpLocks/>
              </p:cNvGrpSpPr>
              <p:nvPr/>
            </p:nvGrpSpPr>
            <p:grpSpPr bwMode="auto">
              <a:xfrm>
                <a:off x="4747" y="994"/>
                <a:ext cx="581" cy="134"/>
                <a:chOff x="614" y="2568"/>
                <a:chExt cx="725" cy="139"/>
              </a:xfrm>
            </p:grpSpPr>
            <p:sp>
              <p:nvSpPr>
                <p:cNvPr id="92442"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43"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422"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23"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303" name="Group 162"/>
              <p:cNvGrpSpPr>
                <a:grpSpLocks/>
              </p:cNvGrpSpPr>
              <p:nvPr/>
            </p:nvGrpSpPr>
            <p:grpSpPr bwMode="auto">
              <a:xfrm>
                <a:off x="4735" y="1627"/>
                <a:ext cx="582" cy="151"/>
                <a:chOff x="614" y="2568"/>
                <a:chExt cx="725" cy="139"/>
              </a:xfrm>
            </p:grpSpPr>
            <p:sp>
              <p:nvSpPr>
                <p:cNvPr id="92440"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41"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5304"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305" name="Group 166"/>
              <p:cNvGrpSpPr>
                <a:grpSpLocks/>
              </p:cNvGrpSpPr>
              <p:nvPr/>
            </p:nvGrpSpPr>
            <p:grpSpPr bwMode="auto">
              <a:xfrm>
                <a:off x="4739" y="1327"/>
                <a:ext cx="582" cy="139"/>
                <a:chOff x="614" y="2568"/>
                <a:chExt cx="725" cy="139"/>
              </a:xfrm>
            </p:grpSpPr>
            <p:sp>
              <p:nvSpPr>
                <p:cNvPr id="92438"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39"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427"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307"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08"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0"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310"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32"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33"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34"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35"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2436"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37"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5279" name="Group 48"/>
            <p:cNvGrpSpPr>
              <a:grpSpLocks/>
            </p:cNvGrpSpPr>
            <p:nvPr/>
          </p:nvGrpSpPr>
          <p:grpSpPr bwMode="auto">
            <a:xfrm>
              <a:off x="2795471" y="3465563"/>
              <a:ext cx="735669" cy="376863"/>
              <a:chOff x="3600" y="219"/>
              <a:chExt cx="360" cy="175"/>
            </a:xfrm>
          </p:grpSpPr>
          <p:sp>
            <p:nvSpPr>
              <p:cNvPr id="92401"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402"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03"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04"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92405"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285" name="Group 54"/>
              <p:cNvGrpSpPr>
                <a:grpSpLocks/>
              </p:cNvGrpSpPr>
              <p:nvPr/>
            </p:nvGrpSpPr>
            <p:grpSpPr bwMode="auto">
              <a:xfrm>
                <a:off x="3686" y="244"/>
                <a:ext cx="177" cy="66"/>
                <a:chOff x="2848" y="848"/>
                <a:chExt cx="140" cy="98"/>
              </a:xfrm>
            </p:grpSpPr>
            <p:sp>
              <p:nvSpPr>
                <p:cNvPr id="92411"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12"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13"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5286" name="Group 58"/>
              <p:cNvGrpSpPr>
                <a:grpSpLocks/>
              </p:cNvGrpSpPr>
              <p:nvPr/>
            </p:nvGrpSpPr>
            <p:grpSpPr bwMode="auto">
              <a:xfrm flipV="1">
                <a:off x="3686" y="243"/>
                <a:ext cx="177" cy="66"/>
                <a:chOff x="2848" y="848"/>
                <a:chExt cx="140" cy="98"/>
              </a:xfrm>
            </p:grpSpPr>
            <p:sp>
              <p:nvSpPr>
                <p:cNvPr id="92408"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09"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2410"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215044" name="Freeform 293"/>
          <p:cNvSpPr>
            <a:spLocks/>
          </p:cNvSpPr>
          <p:nvPr/>
        </p:nvSpPr>
        <p:spPr bwMode="auto">
          <a:xfrm>
            <a:off x="354490" y="5635625"/>
            <a:ext cx="4360386" cy="1944900"/>
          </a:xfrm>
          <a:custGeom>
            <a:avLst/>
            <a:gdLst>
              <a:gd name="T0" fmla="*/ 2147483647 w 2497"/>
              <a:gd name="T1" fmla="*/ 2147483647 h 1081"/>
              <a:gd name="T2" fmla="*/ 2147483647 w 2497"/>
              <a:gd name="T3" fmla="*/ 2147483647 h 1081"/>
              <a:gd name="T4" fmla="*/ 2147483647 w 2497"/>
              <a:gd name="T5" fmla="*/ 2147483647 h 1081"/>
              <a:gd name="T6" fmla="*/ 2147483647 w 2497"/>
              <a:gd name="T7" fmla="*/ 2147483647 h 1081"/>
              <a:gd name="T8" fmla="*/ 2147483647 w 2497"/>
              <a:gd name="T9" fmla="*/ 2147483647 h 1081"/>
              <a:gd name="T10" fmla="*/ 2147483647 w 2497"/>
              <a:gd name="T11" fmla="*/ 2147483647 h 1081"/>
              <a:gd name="T12" fmla="*/ 2147483647 w 2497"/>
              <a:gd name="T13" fmla="*/ 2147483647 h 1081"/>
              <a:gd name="T14" fmla="*/ 2147483647 w 2497"/>
              <a:gd name="T15" fmla="*/ 2147483647 h 1081"/>
              <a:gd name="T16" fmla="*/ 2147483647 w 2497"/>
              <a:gd name="T17" fmla="*/ 2147483647 h 1081"/>
              <a:gd name="T18" fmla="*/ 2147483647 w 2497"/>
              <a:gd name="T19" fmla="*/ 2147483647 h 1081"/>
              <a:gd name="T20" fmla="*/ 2147483647 w 2497"/>
              <a:gd name="T21" fmla="*/ 2147483647 h 1081"/>
              <a:gd name="T22" fmla="*/ 2147483647 w 2497"/>
              <a:gd name="T23" fmla="*/ 2147483647 h 1081"/>
              <a:gd name="T24" fmla="*/ 2147483647 w 2497"/>
              <a:gd name="T25" fmla="*/ 2147483647 h 1081"/>
              <a:gd name="T26" fmla="*/ 2147483647 w 2497"/>
              <a:gd name="T27" fmla="*/ 2147483647 h 1081"/>
              <a:gd name="T28" fmla="*/ 2147483647 w 2497"/>
              <a:gd name="T29" fmla="*/ 2147483647 h 1081"/>
              <a:gd name="T30" fmla="*/ 2147483647 w 2497"/>
              <a:gd name="T31" fmla="*/ 2147483647 h 10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497" h="1081">
                <a:moveTo>
                  <a:pt x="475" y="274"/>
                </a:moveTo>
                <a:cubicBezTo>
                  <a:pt x="381" y="316"/>
                  <a:pt x="280" y="389"/>
                  <a:pt x="204" y="437"/>
                </a:cubicBezTo>
                <a:cubicBezTo>
                  <a:pt x="128" y="485"/>
                  <a:pt x="42" y="503"/>
                  <a:pt x="21" y="559"/>
                </a:cubicBezTo>
                <a:cubicBezTo>
                  <a:pt x="0" y="615"/>
                  <a:pt x="56" y="734"/>
                  <a:pt x="75" y="776"/>
                </a:cubicBezTo>
                <a:cubicBezTo>
                  <a:pt x="94" y="818"/>
                  <a:pt x="116" y="789"/>
                  <a:pt x="136" y="810"/>
                </a:cubicBezTo>
                <a:cubicBezTo>
                  <a:pt x="156" y="831"/>
                  <a:pt x="167" y="876"/>
                  <a:pt x="197" y="905"/>
                </a:cubicBezTo>
                <a:cubicBezTo>
                  <a:pt x="227" y="934"/>
                  <a:pt x="231" y="970"/>
                  <a:pt x="319" y="986"/>
                </a:cubicBezTo>
                <a:cubicBezTo>
                  <a:pt x="407" y="1002"/>
                  <a:pt x="554" y="1003"/>
                  <a:pt x="726" y="1000"/>
                </a:cubicBezTo>
                <a:cubicBezTo>
                  <a:pt x="898" y="997"/>
                  <a:pt x="1146" y="961"/>
                  <a:pt x="1349" y="966"/>
                </a:cubicBezTo>
                <a:cubicBezTo>
                  <a:pt x="1552" y="971"/>
                  <a:pt x="1785" y="1028"/>
                  <a:pt x="1945" y="1033"/>
                </a:cubicBezTo>
                <a:cubicBezTo>
                  <a:pt x="2105" y="1038"/>
                  <a:pt x="2225" y="1081"/>
                  <a:pt x="2311" y="993"/>
                </a:cubicBezTo>
                <a:cubicBezTo>
                  <a:pt x="2397" y="905"/>
                  <a:pt x="2497" y="662"/>
                  <a:pt x="2460" y="506"/>
                </a:cubicBezTo>
                <a:cubicBezTo>
                  <a:pt x="2423" y="350"/>
                  <a:pt x="2280" y="116"/>
                  <a:pt x="2088" y="58"/>
                </a:cubicBezTo>
                <a:cubicBezTo>
                  <a:pt x="1896" y="0"/>
                  <a:pt x="1528" y="138"/>
                  <a:pt x="1308" y="159"/>
                </a:cubicBezTo>
                <a:cubicBezTo>
                  <a:pt x="1088" y="180"/>
                  <a:pt x="906" y="167"/>
                  <a:pt x="766" y="186"/>
                </a:cubicBezTo>
                <a:cubicBezTo>
                  <a:pt x="626" y="205"/>
                  <a:pt x="569" y="232"/>
                  <a:pt x="475" y="274"/>
                </a:cubicBezTo>
                <a:close/>
              </a:path>
            </a:pathLst>
          </a:custGeom>
          <a:gradFill rotWithShape="1">
            <a:gsLst>
              <a:gs pos="0">
                <a:srgbClr val="00CCFF"/>
              </a:gs>
              <a:gs pos="100000">
                <a:srgbClr val="FFFFFF"/>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sp>
        <p:nvSpPr>
          <p:cNvPr id="215045" name="Freeform 292"/>
          <p:cNvSpPr>
            <a:spLocks/>
          </p:cNvSpPr>
          <p:nvPr/>
        </p:nvSpPr>
        <p:spPr bwMode="auto">
          <a:xfrm>
            <a:off x="5226527" y="1387793"/>
            <a:ext cx="2111216" cy="2524230"/>
          </a:xfrm>
          <a:custGeom>
            <a:avLst/>
            <a:gdLst>
              <a:gd name="T0" fmla="*/ 2147483647 w 1209"/>
              <a:gd name="T1" fmla="*/ 2147483647 h 1403"/>
              <a:gd name="T2" fmla="*/ 2147483647 w 1209"/>
              <a:gd name="T3" fmla="*/ 2147483647 h 1403"/>
              <a:gd name="T4" fmla="*/ 2147483647 w 1209"/>
              <a:gd name="T5" fmla="*/ 2147483647 h 1403"/>
              <a:gd name="T6" fmla="*/ 2147483647 w 1209"/>
              <a:gd name="T7" fmla="*/ 2147483647 h 1403"/>
              <a:gd name="T8" fmla="*/ 2147483647 w 1209"/>
              <a:gd name="T9" fmla="*/ 2147483647 h 1403"/>
              <a:gd name="T10" fmla="*/ 2147483647 w 1209"/>
              <a:gd name="T11" fmla="*/ 2147483647 h 1403"/>
              <a:gd name="T12" fmla="*/ 2147483647 w 1209"/>
              <a:gd name="T13" fmla="*/ 2147483647 h 1403"/>
              <a:gd name="T14" fmla="*/ 2147483647 w 1209"/>
              <a:gd name="T15" fmla="*/ 2147483647 h 1403"/>
              <a:gd name="T16" fmla="*/ 2147483647 w 1209"/>
              <a:gd name="T17" fmla="*/ 2147483647 h 1403"/>
              <a:gd name="T18" fmla="*/ 2147483647 w 1209"/>
              <a:gd name="T19" fmla="*/ 2147483647 h 1403"/>
              <a:gd name="T20" fmla="*/ 2147483647 w 1209"/>
              <a:gd name="T21" fmla="*/ 2147483647 h 1403"/>
              <a:gd name="T22" fmla="*/ 2147483647 w 1209"/>
              <a:gd name="T23" fmla="*/ 2147483647 h 140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09" h="1403">
                <a:moveTo>
                  <a:pt x="84" y="528"/>
                </a:moveTo>
                <a:cubicBezTo>
                  <a:pt x="51" y="600"/>
                  <a:pt x="28" y="643"/>
                  <a:pt x="16" y="705"/>
                </a:cubicBezTo>
                <a:cubicBezTo>
                  <a:pt x="4" y="767"/>
                  <a:pt x="0" y="845"/>
                  <a:pt x="9" y="901"/>
                </a:cubicBezTo>
                <a:cubicBezTo>
                  <a:pt x="18" y="957"/>
                  <a:pt x="44" y="983"/>
                  <a:pt x="70" y="1043"/>
                </a:cubicBezTo>
                <a:cubicBezTo>
                  <a:pt x="96" y="1103"/>
                  <a:pt x="130" y="1210"/>
                  <a:pt x="165" y="1260"/>
                </a:cubicBezTo>
                <a:cubicBezTo>
                  <a:pt x="200" y="1310"/>
                  <a:pt x="223" y="1324"/>
                  <a:pt x="280" y="1342"/>
                </a:cubicBezTo>
                <a:cubicBezTo>
                  <a:pt x="337" y="1360"/>
                  <a:pt x="393" y="1368"/>
                  <a:pt x="510" y="1369"/>
                </a:cubicBezTo>
                <a:cubicBezTo>
                  <a:pt x="627" y="1370"/>
                  <a:pt x="775" y="1403"/>
                  <a:pt x="985" y="1348"/>
                </a:cubicBezTo>
                <a:cubicBezTo>
                  <a:pt x="1195" y="1293"/>
                  <a:pt x="1209" y="54"/>
                  <a:pt x="985" y="27"/>
                </a:cubicBezTo>
                <a:cubicBezTo>
                  <a:pt x="761" y="0"/>
                  <a:pt x="606" y="115"/>
                  <a:pt x="477" y="156"/>
                </a:cubicBezTo>
                <a:cubicBezTo>
                  <a:pt x="348" y="197"/>
                  <a:pt x="280" y="207"/>
                  <a:pt x="212" y="271"/>
                </a:cubicBezTo>
                <a:cubicBezTo>
                  <a:pt x="144" y="335"/>
                  <a:pt x="117" y="456"/>
                  <a:pt x="84" y="528"/>
                </a:cubicBezTo>
                <a:close/>
              </a:path>
            </a:pathLst>
          </a:custGeom>
          <a:gradFill rotWithShape="1">
            <a:gsLst>
              <a:gs pos="0">
                <a:srgbClr val="00CCFF"/>
              </a:gs>
              <a:gs pos="100000">
                <a:srgbClr val="FFFFFF"/>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sp>
        <p:nvSpPr>
          <p:cNvPr id="92167" name="Rectangle 3"/>
          <p:cNvSpPr>
            <a:spLocks noGrp="1" noChangeArrowheads="1"/>
          </p:cNvSpPr>
          <p:nvPr>
            <p:ph type="title"/>
          </p:nvPr>
        </p:nvSpPr>
        <p:spPr>
          <a:xfrm>
            <a:off x="113506" y="407988"/>
            <a:ext cx="9944894" cy="1068705"/>
          </a:xfrm>
        </p:spPr>
        <p:txBody>
          <a:bodyPr>
            <a:normAutofit fontScale="90000"/>
          </a:bodyPr>
          <a:lstStyle/>
          <a:p>
            <a:r>
              <a:rPr lang="en-US" altLang="en-US" sz="3600" dirty="0"/>
              <a:t>A day in the life…TCP connection carrying HTTP</a:t>
            </a:r>
          </a:p>
        </p:txBody>
      </p:sp>
      <p:grpSp>
        <p:nvGrpSpPr>
          <p:cNvPr id="706603" name="Group 43"/>
          <p:cNvGrpSpPr>
            <a:grpSpLocks/>
          </p:cNvGrpSpPr>
          <p:nvPr/>
        </p:nvGrpSpPr>
        <p:grpSpPr bwMode="auto">
          <a:xfrm>
            <a:off x="1314927" y="1625283"/>
            <a:ext cx="1073943" cy="1655233"/>
            <a:chOff x="651" y="681"/>
            <a:chExt cx="615" cy="920"/>
          </a:xfrm>
        </p:grpSpPr>
        <p:sp>
          <p:nvSpPr>
            <p:cNvPr id="215259" name="Freeform 44"/>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5260" name="Group 45"/>
            <p:cNvGrpSpPr>
              <a:grpSpLocks/>
            </p:cNvGrpSpPr>
            <p:nvPr/>
          </p:nvGrpSpPr>
          <p:grpSpPr bwMode="auto">
            <a:xfrm>
              <a:off x="651" y="681"/>
              <a:ext cx="500" cy="828"/>
              <a:chOff x="569" y="2954"/>
              <a:chExt cx="500" cy="828"/>
            </a:xfrm>
          </p:grpSpPr>
          <p:sp>
            <p:nvSpPr>
              <p:cNvPr id="92382" name="Rectangle 46"/>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83" name="Text Box 47"/>
              <p:cNvSpPr txBox="1">
                <a:spLocks noChangeArrowheads="1"/>
              </p:cNvSpPr>
              <p:nvPr/>
            </p:nvSpPr>
            <p:spPr bwMode="auto">
              <a:xfrm>
                <a:off x="607" y="2954"/>
                <a:ext cx="449"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HTTP</a:t>
                </a:r>
              </a:p>
              <a:p>
                <a:pPr algn="ctr">
                  <a:defRPr/>
                </a:pPr>
                <a:r>
                  <a:rPr lang="en-US" i="0">
                    <a:solidFill>
                      <a:srgbClr val="000000"/>
                    </a:solidFill>
                    <a:latin typeface="Arial" charset="0"/>
                  </a:rPr>
                  <a:t>TCP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2384" name="Line 48"/>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85" name="Line 49"/>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86" name="Line 50"/>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87" name="Line 51"/>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6885" name="Group 325"/>
          <p:cNvGrpSpPr>
            <a:grpSpLocks/>
          </p:cNvGrpSpPr>
          <p:nvPr/>
        </p:nvGrpSpPr>
        <p:grpSpPr bwMode="auto">
          <a:xfrm>
            <a:off x="499428" y="1594697"/>
            <a:ext cx="555307" cy="377825"/>
            <a:chOff x="335" y="678"/>
            <a:chExt cx="318" cy="210"/>
          </a:xfrm>
        </p:grpSpPr>
        <p:grpSp>
          <p:nvGrpSpPr>
            <p:cNvPr id="215255" name="Group 52"/>
            <p:cNvGrpSpPr>
              <a:grpSpLocks/>
            </p:cNvGrpSpPr>
            <p:nvPr/>
          </p:nvGrpSpPr>
          <p:grpSpPr bwMode="auto">
            <a:xfrm>
              <a:off x="335" y="693"/>
              <a:ext cx="318" cy="145"/>
              <a:chOff x="851" y="3337"/>
              <a:chExt cx="318" cy="145"/>
            </a:xfrm>
          </p:grpSpPr>
          <p:sp>
            <p:nvSpPr>
              <p:cNvPr id="92378" name="Rectangle 5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79" name="Text Box 54"/>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sp>
          <p:nvSpPr>
            <p:cNvPr id="92377" name="AutoShape 85"/>
            <p:cNvSpPr>
              <a:spLocks noChangeArrowheads="1"/>
            </p:cNvSpPr>
            <p:nvPr/>
          </p:nvSpPr>
          <p:spPr bwMode="auto">
            <a:xfrm>
              <a:off x="396" y="678"/>
              <a:ext cx="240" cy="210"/>
            </a:xfrm>
            <a:prstGeom prst="downArrow">
              <a:avLst>
                <a:gd name="adj1" fmla="val 49167"/>
                <a:gd name="adj2" fmla="val 24292"/>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706660" name="Rectangle 100"/>
          <p:cNvSpPr>
            <a:spLocks noChangeArrowheads="1"/>
          </p:cNvSpPr>
          <p:nvPr/>
        </p:nvSpPr>
        <p:spPr bwMode="auto">
          <a:xfrm>
            <a:off x="5335747" y="3703321"/>
            <a:ext cx="3785870" cy="10777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dirty="0">
                <a:solidFill>
                  <a:srgbClr val="000000"/>
                </a:solidFill>
                <a:latin typeface="Gill Sans MT" charset="0"/>
                <a:ea typeface="ＭＳ Ｐゴシック" charset="0"/>
              </a:rPr>
              <a:t>to send HTTP request, client first opens </a:t>
            </a:r>
            <a:r>
              <a:rPr lang="en-US" sz="2200" dirty="0">
                <a:solidFill>
                  <a:srgbClr val="C00000"/>
                </a:solidFill>
                <a:latin typeface="Gill Sans MT" charset="0"/>
                <a:ea typeface="ＭＳ Ｐゴシック" charset="0"/>
              </a:rPr>
              <a:t>TCP socket</a:t>
            </a:r>
            <a:r>
              <a:rPr lang="en-US" sz="2200" dirty="0">
                <a:solidFill>
                  <a:srgbClr val="000000"/>
                </a:solidFill>
                <a:latin typeface="Gill Sans MT" charset="0"/>
                <a:ea typeface="ＭＳ Ｐゴシック" charset="0"/>
              </a:rPr>
              <a:t> to web server</a:t>
            </a:r>
          </a:p>
          <a:p>
            <a:pPr marL="382059" indent="-382059" algn="l">
              <a:lnSpc>
                <a:spcPct val="90000"/>
              </a:lnSpc>
              <a:spcBef>
                <a:spcPct val="20000"/>
              </a:spcBef>
              <a:buClr>
                <a:srgbClr val="000099"/>
              </a:buClr>
              <a:buSzPct val="65000"/>
              <a:defRPr/>
            </a:pPr>
            <a:endParaRPr lang="en-US" sz="2200" dirty="0">
              <a:solidFill>
                <a:srgbClr val="000000"/>
              </a:solidFill>
              <a:latin typeface="Gill Sans MT" charset="0"/>
              <a:ea typeface="ＭＳ Ｐゴシック" charset="0"/>
            </a:endParaRPr>
          </a:p>
        </p:txBody>
      </p:sp>
      <p:sp>
        <p:nvSpPr>
          <p:cNvPr id="706661" name="Rectangle 101"/>
          <p:cNvSpPr>
            <a:spLocks noChangeArrowheads="1"/>
          </p:cNvSpPr>
          <p:nvPr/>
        </p:nvSpPr>
        <p:spPr bwMode="auto">
          <a:xfrm>
            <a:off x="5339239" y="4736042"/>
            <a:ext cx="4156075" cy="11172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a:solidFill>
                  <a:srgbClr val="000000"/>
                </a:solidFill>
                <a:latin typeface="Gill Sans MT" charset="0"/>
                <a:ea typeface="ＭＳ Ｐゴシック" charset="0"/>
              </a:rPr>
              <a:t>TCP </a:t>
            </a:r>
            <a:r>
              <a:rPr lang="en-US" sz="2200">
                <a:solidFill>
                  <a:srgbClr val="C00000"/>
                </a:solidFill>
                <a:latin typeface="Gill Sans MT" charset="0"/>
                <a:ea typeface="ＭＳ Ｐゴシック" charset="0"/>
              </a:rPr>
              <a:t>SYN segment </a:t>
            </a:r>
            <a:r>
              <a:rPr lang="en-US" sz="2200">
                <a:solidFill>
                  <a:srgbClr val="000000"/>
                </a:solidFill>
                <a:latin typeface="Gill Sans MT" charset="0"/>
                <a:ea typeface="ＭＳ Ｐゴシック" charset="0"/>
              </a:rPr>
              <a:t>(step 1 in 3-way handshake) inter-domain routed to web server</a:t>
            </a:r>
          </a:p>
        </p:txBody>
      </p:sp>
      <p:sp>
        <p:nvSpPr>
          <p:cNvPr id="706662" name="Rectangle 102"/>
          <p:cNvSpPr>
            <a:spLocks noChangeArrowheads="1"/>
          </p:cNvSpPr>
          <p:nvPr/>
        </p:nvSpPr>
        <p:spPr bwMode="auto">
          <a:xfrm>
            <a:off x="5342732" y="7078557"/>
            <a:ext cx="4475638" cy="6081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a:solidFill>
                  <a:srgbClr val="000000"/>
                </a:solidFill>
                <a:latin typeface="Gill Sans MT" charset="0"/>
                <a:ea typeface="ＭＳ Ｐゴシック" charset="0"/>
              </a:rPr>
              <a:t>TCP </a:t>
            </a:r>
            <a:r>
              <a:rPr lang="en-US" sz="2200">
                <a:solidFill>
                  <a:srgbClr val="C00000"/>
                </a:solidFill>
                <a:latin typeface="Gill Sans MT" charset="0"/>
                <a:ea typeface="ＭＳ Ｐゴシック" charset="0"/>
              </a:rPr>
              <a:t>connection established!</a:t>
            </a:r>
          </a:p>
        </p:txBody>
      </p:sp>
      <p:grpSp>
        <p:nvGrpSpPr>
          <p:cNvPr id="215052" name="Group 166"/>
          <p:cNvGrpSpPr>
            <a:grpSpLocks/>
          </p:cNvGrpSpPr>
          <p:nvPr/>
        </p:nvGrpSpPr>
        <p:grpSpPr bwMode="auto">
          <a:xfrm>
            <a:off x="4175285" y="3131185"/>
            <a:ext cx="1734026" cy="1459125"/>
            <a:chOff x="3228" y="1776"/>
            <a:chExt cx="252" cy="96"/>
          </a:xfrm>
        </p:grpSpPr>
        <p:sp>
          <p:nvSpPr>
            <p:cNvPr id="215253" name="Line 16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54" name="Line 16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5053" name="Group 167"/>
          <p:cNvGrpSpPr>
            <a:grpSpLocks/>
          </p:cNvGrpSpPr>
          <p:nvPr/>
        </p:nvGrpSpPr>
        <p:grpSpPr bwMode="auto">
          <a:xfrm flipH="1">
            <a:off x="6160770" y="3147378"/>
            <a:ext cx="440055" cy="172720"/>
            <a:chOff x="3228" y="1776"/>
            <a:chExt cx="252" cy="96"/>
          </a:xfrm>
        </p:grpSpPr>
        <p:sp>
          <p:nvSpPr>
            <p:cNvPr id="215251" name="Line 16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52" name="Line 16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5054" name="Group 170"/>
          <p:cNvGrpSpPr>
            <a:grpSpLocks/>
          </p:cNvGrpSpPr>
          <p:nvPr/>
        </p:nvGrpSpPr>
        <p:grpSpPr bwMode="auto">
          <a:xfrm flipH="1" flipV="1">
            <a:off x="6328410" y="2553653"/>
            <a:ext cx="440055" cy="172720"/>
            <a:chOff x="3228" y="1776"/>
            <a:chExt cx="252" cy="96"/>
          </a:xfrm>
        </p:grpSpPr>
        <p:sp>
          <p:nvSpPr>
            <p:cNvPr id="215249" name="Line 17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50" name="Line 17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5055" name="Group 110"/>
          <p:cNvGrpSpPr>
            <a:grpSpLocks/>
          </p:cNvGrpSpPr>
          <p:nvPr/>
        </p:nvGrpSpPr>
        <p:grpSpPr bwMode="auto">
          <a:xfrm>
            <a:off x="3363277" y="6376882"/>
            <a:ext cx="832962" cy="430001"/>
            <a:chOff x="2466" y="2026"/>
            <a:chExt cx="477" cy="282"/>
          </a:xfrm>
        </p:grpSpPr>
        <p:sp>
          <p:nvSpPr>
            <p:cNvPr id="215235" name="Oval 111"/>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5236" name="Line 112"/>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37" name="Rectangle 113"/>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5238" name="Oval 114"/>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5239" name="Group 115"/>
            <p:cNvGrpSpPr>
              <a:grpSpLocks/>
            </p:cNvGrpSpPr>
            <p:nvPr/>
          </p:nvGrpSpPr>
          <p:grpSpPr bwMode="auto">
            <a:xfrm>
              <a:off x="2581" y="2061"/>
              <a:ext cx="236" cy="94"/>
              <a:chOff x="2848" y="848"/>
              <a:chExt cx="140" cy="98"/>
            </a:xfrm>
          </p:grpSpPr>
          <p:sp>
            <p:nvSpPr>
              <p:cNvPr id="215246" name="Line 1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47" name="Line 1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48" name="Line 1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5240" name="Group 119"/>
            <p:cNvGrpSpPr>
              <a:grpSpLocks/>
            </p:cNvGrpSpPr>
            <p:nvPr/>
          </p:nvGrpSpPr>
          <p:grpSpPr bwMode="auto">
            <a:xfrm flipV="1">
              <a:off x="2581" y="2060"/>
              <a:ext cx="236" cy="94"/>
              <a:chOff x="2848" y="848"/>
              <a:chExt cx="140" cy="98"/>
            </a:xfrm>
          </p:grpSpPr>
          <p:sp>
            <p:nvSpPr>
              <p:cNvPr id="215243" name="Line 12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44" name="Line 12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45" name="Line 12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5241" name="Line 123"/>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42" name="Line 124"/>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5056" name="Line 136"/>
          <p:cNvSpPr>
            <a:spLocks noChangeShapeType="1"/>
          </p:cNvSpPr>
          <p:nvPr/>
        </p:nvSpPr>
        <p:spPr bwMode="auto">
          <a:xfrm flipV="1">
            <a:off x="2797492" y="6569393"/>
            <a:ext cx="539592" cy="1799"/>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15057" name="Text Box 137"/>
          <p:cNvSpPr txBox="1">
            <a:spLocks noChangeArrowheads="1"/>
          </p:cNvSpPr>
          <p:nvPr/>
        </p:nvSpPr>
        <p:spPr bwMode="auto">
          <a:xfrm>
            <a:off x="1049855" y="7013787"/>
            <a:ext cx="1808757"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64.233.169.105</a:t>
            </a:r>
          </a:p>
        </p:txBody>
      </p:sp>
      <p:sp>
        <p:nvSpPr>
          <p:cNvPr id="215058" name="Text Box 138"/>
          <p:cNvSpPr txBox="1">
            <a:spLocks noChangeArrowheads="1"/>
          </p:cNvSpPr>
          <p:nvPr/>
        </p:nvSpPr>
        <p:spPr bwMode="auto">
          <a:xfrm>
            <a:off x="1030155" y="6680942"/>
            <a:ext cx="1334268"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web server</a:t>
            </a:r>
          </a:p>
        </p:txBody>
      </p:sp>
      <p:grpSp>
        <p:nvGrpSpPr>
          <p:cNvPr id="215059" name="Group 194"/>
          <p:cNvGrpSpPr>
            <a:grpSpLocks/>
          </p:cNvGrpSpPr>
          <p:nvPr/>
        </p:nvGrpSpPr>
        <p:grpSpPr bwMode="auto">
          <a:xfrm>
            <a:off x="3267235" y="6803285"/>
            <a:ext cx="324803" cy="129540"/>
            <a:chOff x="3228" y="1776"/>
            <a:chExt cx="252" cy="96"/>
          </a:xfrm>
        </p:grpSpPr>
        <p:sp>
          <p:nvSpPr>
            <p:cNvPr id="215233" name="Line 195"/>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34" name="Line 196"/>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5060" name="Group 197"/>
          <p:cNvGrpSpPr>
            <a:grpSpLocks/>
          </p:cNvGrpSpPr>
          <p:nvPr/>
        </p:nvGrpSpPr>
        <p:grpSpPr bwMode="auto">
          <a:xfrm flipH="1">
            <a:off x="3969227" y="6803285"/>
            <a:ext cx="324803" cy="129540"/>
            <a:chOff x="3228" y="1776"/>
            <a:chExt cx="252" cy="96"/>
          </a:xfrm>
        </p:grpSpPr>
        <p:sp>
          <p:nvSpPr>
            <p:cNvPr id="215231" name="Line 19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32" name="Line 19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5061" name="Group 200"/>
          <p:cNvGrpSpPr>
            <a:grpSpLocks/>
          </p:cNvGrpSpPr>
          <p:nvPr/>
        </p:nvGrpSpPr>
        <p:grpSpPr bwMode="auto">
          <a:xfrm flipH="1" flipV="1">
            <a:off x="4194493" y="6468640"/>
            <a:ext cx="324803" cy="129540"/>
            <a:chOff x="3228" y="1776"/>
            <a:chExt cx="252" cy="96"/>
          </a:xfrm>
        </p:grpSpPr>
        <p:sp>
          <p:nvSpPr>
            <p:cNvPr id="215229" name="Line 20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5230" name="Line 20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92183" name="Line 290"/>
          <p:cNvSpPr>
            <a:spLocks noChangeShapeType="1"/>
          </p:cNvSpPr>
          <p:nvPr/>
        </p:nvSpPr>
        <p:spPr bwMode="auto">
          <a:xfrm flipH="1">
            <a:off x="3953510" y="3156374"/>
            <a:ext cx="2071053" cy="327808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latin typeface="Comic Sans MS" charset="0"/>
              <a:ea typeface="ＭＳ Ｐゴシック" charset="0"/>
            </a:endParaRPr>
          </a:p>
        </p:txBody>
      </p:sp>
      <p:grpSp>
        <p:nvGrpSpPr>
          <p:cNvPr id="706874" name="Group 314"/>
          <p:cNvGrpSpPr>
            <a:grpSpLocks/>
          </p:cNvGrpSpPr>
          <p:nvPr/>
        </p:nvGrpSpPr>
        <p:grpSpPr bwMode="auto">
          <a:xfrm>
            <a:off x="87312" y="2553648"/>
            <a:ext cx="1189197" cy="260879"/>
            <a:chOff x="410" y="1508"/>
            <a:chExt cx="681" cy="145"/>
          </a:xfrm>
        </p:grpSpPr>
        <p:sp>
          <p:nvSpPr>
            <p:cNvPr id="92341" name="Rectangle 99"/>
            <p:cNvSpPr>
              <a:spLocks noChangeArrowheads="1"/>
            </p:cNvSpPr>
            <p:nvPr/>
          </p:nvSpPr>
          <p:spPr bwMode="auto">
            <a:xfrm>
              <a:off x="410" y="1511"/>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2" name="Rectangle 95"/>
            <p:cNvSpPr>
              <a:spLocks noChangeArrowheads="1"/>
            </p:cNvSpPr>
            <p:nvPr/>
          </p:nvSpPr>
          <p:spPr bwMode="auto">
            <a:xfrm>
              <a:off x="538" y="1536"/>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3" name="Rectangle 96"/>
            <p:cNvSpPr>
              <a:spLocks noChangeArrowheads="1"/>
            </p:cNvSpPr>
            <p:nvPr/>
          </p:nvSpPr>
          <p:spPr bwMode="auto">
            <a:xfrm>
              <a:off x="529" y="1525"/>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4" name="Rectangle 97"/>
            <p:cNvSpPr>
              <a:spLocks noChangeArrowheads="1"/>
            </p:cNvSpPr>
            <p:nvPr/>
          </p:nvSpPr>
          <p:spPr bwMode="auto">
            <a:xfrm>
              <a:off x="423" y="1527"/>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5" name="Rectangle 98"/>
            <p:cNvSpPr>
              <a:spLocks noChangeArrowheads="1"/>
            </p:cNvSpPr>
            <p:nvPr/>
          </p:nvSpPr>
          <p:spPr bwMode="auto">
            <a:xfrm>
              <a:off x="1021" y="1526"/>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225" name="Group 310"/>
            <p:cNvGrpSpPr>
              <a:grpSpLocks/>
            </p:cNvGrpSpPr>
            <p:nvPr/>
          </p:nvGrpSpPr>
          <p:grpSpPr bwMode="auto">
            <a:xfrm>
              <a:off x="647" y="1508"/>
              <a:ext cx="354" cy="145"/>
              <a:chOff x="290" y="875"/>
              <a:chExt cx="354" cy="145"/>
            </a:xfrm>
          </p:grpSpPr>
          <p:sp>
            <p:nvSpPr>
              <p:cNvPr id="92347" name="Rectangle 311"/>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8" name="Rectangle 312"/>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9" name="Text Box 313"/>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grpSp>
        <p:nvGrpSpPr>
          <p:cNvPr id="706886" name="Group 326"/>
          <p:cNvGrpSpPr>
            <a:grpSpLocks/>
          </p:cNvGrpSpPr>
          <p:nvPr/>
        </p:nvGrpSpPr>
        <p:grpSpPr bwMode="auto">
          <a:xfrm>
            <a:off x="338772" y="5207422"/>
            <a:ext cx="1189197" cy="870797"/>
            <a:chOff x="59" y="863"/>
            <a:chExt cx="681" cy="484"/>
          </a:xfrm>
        </p:grpSpPr>
        <p:grpSp>
          <p:nvGrpSpPr>
            <p:cNvPr id="215199" name="Group 68"/>
            <p:cNvGrpSpPr>
              <a:grpSpLocks/>
            </p:cNvGrpSpPr>
            <p:nvPr/>
          </p:nvGrpSpPr>
          <p:grpSpPr bwMode="auto">
            <a:xfrm>
              <a:off x="177" y="1042"/>
              <a:ext cx="480" cy="112"/>
              <a:chOff x="627" y="3377"/>
              <a:chExt cx="480" cy="112"/>
            </a:xfrm>
          </p:grpSpPr>
          <p:sp>
            <p:nvSpPr>
              <p:cNvPr id="92339" name="Rectangle 69"/>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40" name="Rectangle 70"/>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5200" name="Group 301"/>
            <p:cNvGrpSpPr>
              <a:grpSpLocks/>
            </p:cNvGrpSpPr>
            <p:nvPr/>
          </p:nvGrpSpPr>
          <p:grpSpPr bwMode="auto">
            <a:xfrm>
              <a:off x="290" y="863"/>
              <a:ext cx="354" cy="145"/>
              <a:chOff x="290" y="875"/>
              <a:chExt cx="354" cy="145"/>
            </a:xfrm>
          </p:grpSpPr>
          <p:sp>
            <p:nvSpPr>
              <p:cNvPr id="92336" name="Rectangle 59"/>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7" name="Rectangle 60"/>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8" name="Text Box 297"/>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nvGrpSpPr>
            <p:cNvPr id="215201" name="Group 302"/>
            <p:cNvGrpSpPr>
              <a:grpSpLocks/>
            </p:cNvGrpSpPr>
            <p:nvPr/>
          </p:nvGrpSpPr>
          <p:grpSpPr bwMode="auto">
            <a:xfrm>
              <a:off x="284" y="1022"/>
              <a:ext cx="354" cy="145"/>
              <a:chOff x="290" y="875"/>
              <a:chExt cx="354" cy="145"/>
            </a:xfrm>
          </p:grpSpPr>
          <p:sp>
            <p:nvSpPr>
              <p:cNvPr id="92333" name="Rectangle 303"/>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4" name="Rectangle 304"/>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5" name="Text Box 305"/>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nvGrpSpPr>
            <p:cNvPr id="215202" name="Group 315"/>
            <p:cNvGrpSpPr>
              <a:grpSpLocks/>
            </p:cNvGrpSpPr>
            <p:nvPr/>
          </p:nvGrpSpPr>
          <p:grpSpPr bwMode="auto">
            <a:xfrm>
              <a:off x="59" y="1202"/>
              <a:ext cx="681" cy="145"/>
              <a:chOff x="410" y="1508"/>
              <a:chExt cx="681" cy="145"/>
            </a:xfrm>
          </p:grpSpPr>
          <p:sp>
            <p:nvSpPr>
              <p:cNvPr id="92324" name="Rectangle 316"/>
              <p:cNvSpPr>
                <a:spLocks noChangeArrowheads="1"/>
              </p:cNvSpPr>
              <p:nvPr/>
            </p:nvSpPr>
            <p:spPr bwMode="auto">
              <a:xfrm>
                <a:off x="410" y="1511"/>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25" name="Rectangle 317"/>
              <p:cNvSpPr>
                <a:spLocks noChangeArrowheads="1"/>
              </p:cNvSpPr>
              <p:nvPr/>
            </p:nvSpPr>
            <p:spPr bwMode="auto">
              <a:xfrm>
                <a:off x="538" y="1536"/>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26" name="Rectangle 318"/>
              <p:cNvSpPr>
                <a:spLocks noChangeArrowheads="1"/>
              </p:cNvSpPr>
              <p:nvPr/>
            </p:nvSpPr>
            <p:spPr bwMode="auto">
              <a:xfrm>
                <a:off x="529" y="1525"/>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27" name="Rectangle 319"/>
              <p:cNvSpPr>
                <a:spLocks noChangeArrowheads="1"/>
              </p:cNvSpPr>
              <p:nvPr/>
            </p:nvSpPr>
            <p:spPr bwMode="auto">
              <a:xfrm>
                <a:off x="423" y="1527"/>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28" name="Rectangle 320"/>
              <p:cNvSpPr>
                <a:spLocks noChangeArrowheads="1"/>
              </p:cNvSpPr>
              <p:nvPr/>
            </p:nvSpPr>
            <p:spPr bwMode="auto">
              <a:xfrm>
                <a:off x="1021" y="1526"/>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208" name="Group 321"/>
              <p:cNvGrpSpPr>
                <a:grpSpLocks/>
              </p:cNvGrpSpPr>
              <p:nvPr/>
            </p:nvGrpSpPr>
            <p:grpSpPr bwMode="auto">
              <a:xfrm>
                <a:off x="647" y="1508"/>
                <a:ext cx="354" cy="145"/>
                <a:chOff x="290" y="875"/>
                <a:chExt cx="354" cy="145"/>
              </a:xfrm>
            </p:grpSpPr>
            <p:sp>
              <p:nvSpPr>
                <p:cNvPr id="92330" name="Rectangle 322"/>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1" name="Rectangle 323"/>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32" name="Text Box 324"/>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grpSp>
      <p:grpSp>
        <p:nvGrpSpPr>
          <p:cNvPr id="706896" name="Group 336"/>
          <p:cNvGrpSpPr>
            <a:grpSpLocks/>
          </p:cNvGrpSpPr>
          <p:nvPr/>
        </p:nvGrpSpPr>
        <p:grpSpPr bwMode="auto">
          <a:xfrm>
            <a:off x="1660684" y="4894369"/>
            <a:ext cx="1073943" cy="1655233"/>
            <a:chOff x="4000" y="1895"/>
            <a:chExt cx="615" cy="920"/>
          </a:xfrm>
        </p:grpSpPr>
        <p:sp>
          <p:nvSpPr>
            <p:cNvPr id="215191" name="Freeform 328"/>
            <p:cNvSpPr>
              <a:spLocks/>
            </p:cNvSpPr>
            <p:nvPr/>
          </p:nvSpPr>
          <p:spPr bwMode="auto">
            <a:xfrm>
              <a:off x="4011" y="1912"/>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5192" name="Group 329"/>
            <p:cNvGrpSpPr>
              <a:grpSpLocks/>
            </p:cNvGrpSpPr>
            <p:nvPr/>
          </p:nvGrpSpPr>
          <p:grpSpPr bwMode="auto">
            <a:xfrm>
              <a:off x="4000" y="1895"/>
              <a:ext cx="500" cy="828"/>
              <a:chOff x="569" y="2954"/>
              <a:chExt cx="500" cy="828"/>
            </a:xfrm>
          </p:grpSpPr>
          <p:sp>
            <p:nvSpPr>
              <p:cNvPr id="92314" name="Rectangle 330"/>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15" name="Text Box 331"/>
              <p:cNvSpPr txBox="1">
                <a:spLocks noChangeArrowheads="1"/>
              </p:cNvSpPr>
              <p:nvPr/>
            </p:nvSpPr>
            <p:spPr bwMode="auto">
              <a:xfrm>
                <a:off x="646" y="2954"/>
                <a:ext cx="371"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endParaRPr lang="en-US" i="0">
                  <a:solidFill>
                    <a:srgbClr val="000000"/>
                  </a:solidFill>
                  <a:latin typeface="Arial" charset="0"/>
                </a:endParaRPr>
              </a:p>
              <a:p>
                <a:pPr algn="ctr">
                  <a:defRPr/>
                </a:pPr>
                <a:r>
                  <a:rPr lang="en-US" i="0">
                    <a:solidFill>
                      <a:srgbClr val="000000"/>
                    </a:solidFill>
                    <a:latin typeface="Arial" charset="0"/>
                  </a:rPr>
                  <a:t>TCP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2316" name="Line 332"/>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17" name="Line 333"/>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18" name="Line 334"/>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2319" name="Line 335"/>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6897" name="Group 337"/>
          <p:cNvGrpSpPr>
            <a:grpSpLocks/>
          </p:cNvGrpSpPr>
          <p:nvPr/>
        </p:nvGrpSpPr>
        <p:grpSpPr bwMode="auto">
          <a:xfrm>
            <a:off x="87312" y="1936537"/>
            <a:ext cx="1189197" cy="870797"/>
            <a:chOff x="59" y="863"/>
            <a:chExt cx="681" cy="484"/>
          </a:xfrm>
        </p:grpSpPr>
        <p:grpSp>
          <p:nvGrpSpPr>
            <p:cNvPr id="215170" name="Group 338"/>
            <p:cNvGrpSpPr>
              <a:grpSpLocks/>
            </p:cNvGrpSpPr>
            <p:nvPr/>
          </p:nvGrpSpPr>
          <p:grpSpPr bwMode="auto">
            <a:xfrm>
              <a:off x="177" y="1042"/>
              <a:ext cx="480" cy="112"/>
              <a:chOff x="627" y="3377"/>
              <a:chExt cx="480" cy="112"/>
            </a:xfrm>
          </p:grpSpPr>
          <p:sp>
            <p:nvSpPr>
              <p:cNvPr id="92310" name="Rectangle 339"/>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11" name="Rectangle 340"/>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5171" name="Group 341"/>
            <p:cNvGrpSpPr>
              <a:grpSpLocks/>
            </p:cNvGrpSpPr>
            <p:nvPr/>
          </p:nvGrpSpPr>
          <p:grpSpPr bwMode="auto">
            <a:xfrm>
              <a:off x="290" y="863"/>
              <a:ext cx="354" cy="145"/>
              <a:chOff x="290" y="875"/>
              <a:chExt cx="354" cy="145"/>
            </a:xfrm>
          </p:grpSpPr>
          <p:sp>
            <p:nvSpPr>
              <p:cNvPr id="92307" name="Rectangle 342"/>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8" name="Rectangle 343"/>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9" name="Text Box 344"/>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nvGrpSpPr>
            <p:cNvPr id="215172" name="Group 345"/>
            <p:cNvGrpSpPr>
              <a:grpSpLocks/>
            </p:cNvGrpSpPr>
            <p:nvPr/>
          </p:nvGrpSpPr>
          <p:grpSpPr bwMode="auto">
            <a:xfrm>
              <a:off x="284" y="1022"/>
              <a:ext cx="354" cy="145"/>
              <a:chOff x="290" y="875"/>
              <a:chExt cx="354" cy="145"/>
            </a:xfrm>
          </p:grpSpPr>
          <p:sp>
            <p:nvSpPr>
              <p:cNvPr id="92304" name="Rectangle 346"/>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5" name="Rectangle 347"/>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6" name="Text Box 348"/>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nvGrpSpPr>
            <p:cNvPr id="215173" name="Group 349"/>
            <p:cNvGrpSpPr>
              <a:grpSpLocks/>
            </p:cNvGrpSpPr>
            <p:nvPr/>
          </p:nvGrpSpPr>
          <p:grpSpPr bwMode="auto">
            <a:xfrm>
              <a:off x="59" y="1202"/>
              <a:ext cx="681" cy="145"/>
              <a:chOff x="410" y="1508"/>
              <a:chExt cx="681" cy="145"/>
            </a:xfrm>
          </p:grpSpPr>
          <p:sp>
            <p:nvSpPr>
              <p:cNvPr id="92295" name="Rectangle 350"/>
              <p:cNvSpPr>
                <a:spLocks noChangeArrowheads="1"/>
              </p:cNvSpPr>
              <p:nvPr/>
            </p:nvSpPr>
            <p:spPr bwMode="auto">
              <a:xfrm>
                <a:off x="410" y="1511"/>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96" name="Rectangle 351"/>
              <p:cNvSpPr>
                <a:spLocks noChangeArrowheads="1"/>
              </p:cNvSpPr>
              <p:nvPr/>
            </p:nvSpPr>
            <p:spPr bwMode="auto">
              <a:xfrm>
                <a:off x="538" y="1536"/>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97" name="Rectangle 352"/>
              <p:cNvSpPr>
                <a:spLocks noChangeArrowheads="1"/>
              </p:cNvSpPr>
              <p:nvPr/>
            </p:nvSpPr>
            <p:spPr bwMode="auto">
              <a:xfrm>
                <a:off x="529" y="1525"/>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98" name="Rectangle 353"/>
              <p:cNvSpPr>
                <a:spLocks noChangeArrowheads="1"/>
              </p:cNvSpPr>
              <p:nvPr/>
            </p:nvSpPr>
            <p:spPr bwMode="auto">
              <a:xfrm>
                <a:off x="423" y="1527"/>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99" name="Rectangle 354"/>
              <p:cNvSpPr>
                <a:spLocks noChangeArrowheads="1"/>
              </p:cNvSpPr>
              <p:nvPr/>
            </p:nvSpPr>
            <p:spPr bwMode="auto">
              <a:xfrm>
                <a:off x="1021" y="1526"/>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179" name="Group 355"/>
              <p:cNvGrpSpPr>
                <a:grpSpLocks/>
              </p:cNvGrpSpPr>
              <p:nvPr/>
            </p:nvGrpSpPr>
            <p:grpSpPr bwMode="auto">
              <a:xfrm>
                <a:off x="647" y="1508"/>
                <a:ext cx="354" cy="145"/>
                <a:chOff x="290" y="875"/>
                <a:chExt cx="354" cy="145"/>
              </a:xfrm>
            </p:grpSpPr>
            <p:sp>
              <p:nvSpPr>
                <p:cNvPr id="92301" name="Rectangle 356"/>
                <p:cNvSpPr>
                  <a:spLocks noChangeArrowheads="1"/>
                </p:cNvSpPr>
                <p:nvPr/>
              </p:nvSpPr>
              <p:spPr bwMode="auto">
                <a:xfrm>
                  <a:off x="306" y="909"/>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2" name="Rectangle 357"/>
                <p:cNvSpPr>
                  <a:spLocks noChangeArrowheads="1"/>
                </p:cNvSpPr>
                <p:nvPr/>
              </p:nvSpPr>
              <p:spPr bwMode="auto">
                <a:xfrm>
                  <a:off x="290" y="903"/>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303" name="Text Box 358"/>
                <p:cNvSpPr txBox="1">
                  <a:spLocks noChangeArrowheads="1"/>
                </p:cNvSpPr>
                <p:nvPr/>
              </p:nvSpPr>
              <p:spPr bwMode="auto">
                <a:xfrm>
                  <a:off x="339" y="875"/>
                  <a:ext cx="273"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t>
                  </a:r>
                </a:p>
              </p:txBody>
            </p:sp>
          </p:grpSp>
        </p:grpSp>
      </p:grpSp>
      <p:sp>
        <p:nvSpPr>
          <p:cNvPr id="92188" name="Rectangle 359"/>
          <p:cNvSpPr>
            <a:spLocks noChangeArrowheads="1"/>
          </p:cNvSpPr>
          <p:nvPr/>
        </p:nvSpPr>
        <p:spPr bwMode="auto">
          <a:xfrm>
            <a:off x="1074183" y="5446713"/>
            <a:ext cx="205819" cy="272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spAutoFit/>
          </a:bodyPr>
          <a:lstStyle/>
          <a:p>
            <a:pPr>
              <a:defRPr/>
            </a:pPr>
            <a:endParaRPr lang="en-US" sz="1100">
              <a:solidFill>
                <a:srgbClr val="000000"/>
              </a:solidFill>
              <a:latin typeface="Arial" charset="0"/>
              <a:ea typeface="ＭＳ Ｐゴシック" charset="0"/>
            </a:endParaRPr>
          </a:p>
        </p:txBody>
      </p:sp>
      <p:grpSp>
        <p:nvGrpSpPr>
          <p:cNvPr id="706951" name="Group 391"/>
          <p:cNvGrpSpPr>
            <a:grpSpLocks/>
          </p:cNvGrpSpPr>
          <p:nvPr/>
        </p:nvGrpSpPr>
        <p:grpSpPr bwMode="auto">
          <a:xfrm>
            <a:off x="337027" y="5207419"/>
            <a:ext cx="1189196" cy="870797"/>
            <a:chOff x="2675" y="3676"/>
            <a:chExt cx="681" cy="484"/>
          </a:xfrm>
        </p:grpSpPr>
        <p:grpSp>
          <p:nvGrpSpPr>
            <p:cNvPr id="215150" name="Group 361"/>
            <p:cNvGrpSpPr>
              <a:grpSpLocks/>
            </p:cNvGrpSpPr>
            <p:nvPr/>
          </p:nvGrpSpPr>
          <p:grpSpPr bwMode="auto">
            <a:xfrm>
              <a:off x="2793" y="3855"/>
              <a:ext cx="480" cy="112"/>
              <a:chOff x="627" y="3377"/>
              <a:chExt cx="480" cy="112"/>
            </a:xfrm>
          </p:grpSpPr>
          <p:sp>
            <p:nvSpPr>
              <p:cNvPr id="92289" name="Rectangle 362"/>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90" name="Rectangle 363"/>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5151" name="Group 382"/>
            <p:cNvGrpSpPr>
              <a:grpSpLocks/>
            </p:cNvGrpSpPr>
            <p:nvPr/>
          </p:nvGrpSpPr>
          <p:grpSpPr bwMode="auto">
            <a:xfrm>
              <a:off x="2859" y="3676"/>
              <a:ext cx="440" cy="145"/>
              <a:chOff x="2721" y="3676"/>
              <a:chExt cx="440" cy="145"/>
            </a:xfrm>
          </p:grpSpPr>
          <p:sp>
            <p:nvSpPr>
              <p:cNvPr id="92286" name="Rectangle 365"/>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7" name="Rectangle 366"/>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8" name="Text Box 367"/>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sp>
          <p:nvSpPr>
            <p:cNvPr id="92273" name="Rectangle 373"/>
            <p:cNvSpPr>
              <a:spLocks noChangeArrowheads="1"/>
            </p:cNvSpPr>
            <p:nvPr/>
          </p:nvSpPr>
          <p:spPr bwMode="auto">
            <a:xfrm>
              <a:off x="2675" y="4018"/>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74" name="Rectangle 374"/>
            <p:cNvSpPr>
              <a:spLocks noChangeArrowheads="1"/>
            </p:cNvSpPr>
            <p:nvPr/>
          </p:nvSpPr>
          <p:spPr bwMode="auto">
            <a:xfrm>
              <a:off x="2803" y="4043"/>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75" name="Rectangle 375"/>
            <p:cNvSpPr>
              <a:spLocks noChangeArrowheads="1"/>
            </p:cNvSpPr>
            <p:nvPr/>
          </p:nvSpPr>
          <p:spPr bwMode="auto">
            <a:xfrm>
              <a:off x="2794" y="4032"/>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76" name="Rectangle 376"/>
            <p:cNvSpPr>
              <a:spLocks noChangeArrowheads="1"/>
            </p:cNvSpPr>
            <p:nvPr/>
          </p:nvSpPr>
          <p:spPr bwMode="auto">
            <a:xfrm>
              <a:off x="2688" y="4034"/>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77" name="Rectangle 377"/>
            <p:cNvSpPr>
              <a:spLocks noChangeArrowheads="1"/>
            </p:cNvSpPr>
            <p:nvPr/>
          </p:nvSpPr>
          <p:spPr bwMode="auto">
            <a:xfrm>
              <a:off x="3286" y="4033"/>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157" name="Group 383"/>
            <p:cNvGrpSpPr>
              <a:grpSpLocks/>
            </p:cNvGrpSpPr>
            <p:nvPr/>
          </p:nvGrpSpPr>
          <p:grpSpPr bwMode="auto">
            <a:xfrm>
              <a:off x="2868" y="3835"/>
              <a:ext cx="440" cy="145"/>
              <a:chOff x="2721" y="3676"/>
              <a:chExt cx="440" cy="145"/>
            </a:xfrm>
          </p:grpSpPr>
          <p:sp>
            <p:nvSpPr>
              <p:cNvPr id="92283" name="Rectangle 384"/>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4" name="Rectangle 385"/>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5" name="Text Box 386"/>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grpSp>
          <p:nvGrpSpPr>
            <p:cNvPr id="215158" name="Group 387"/>
            <p:cNvGrpSpPr>
              <a:grpSpLocks/>
            </p:cNvGrpSpPr>
            <p:nvPr/>
          </p:nvGrpSpPr>
          <p:grpSpPr bwMode="auto">
            <a:xfrm>
              <a:off x="2871" y="4015"/>
              <a:ext cx="440" cy="145"/>
              <a:chOff x="2721" y="3676"/>
              <a:chExt cx="440" cy="145"/>
            </a:xfrm>
          </p:grpSpPr>
          <p:sp>
            <p:nvSpPr>
              <p:cNvPr id="92280" name="Rectangle 388"/>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1" name="Rectangle 389"/>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82" name="Text Box 390"/>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grpSp>
      <p:grpSp>
        <p:nvGrpSpPr>
          <p:cNvPr id="706983" name="Group 423"/>
          <p:cNvGrpSpPr>
            <a:grpSpLocks/>
          </p:cNvGrpSpPr>
          <p:nvPr/>
        </p:nvGrpSpPr>
        <p:grpSpPr bwMode="auto">
          <a:xfrm>
            <a:off x="90805" y="1934744"/>
            <a:ext cx="1189197" cy="870797"/>
            <a:chOff x="2613" y="3554"/>
            <a:chExt cx="681" cy="484"/>
          </a:xfrm>
        </p:grpSpPr>
        <p:grpSp>
          <p:nvGrpSpPr>
            <p:cNvPr id="215130" name="Group 393"/>
            <p:cNvGrpSpPr>
              <a:grpSpLocks/>
            </p:cNvGrpSpPr>
            <p:nvPr/>
          </p:nvGrpSpPr>
          <p:grpSpPr bwMode="auto">
            <a:xfrm>
              <a:off x="2731" y="3733"/>
              <a:ext cx="480" cy="112"/>
              <a:chOff x="627" y="3377"/>
              <a:chExt cx="480" cy="112"/>
            </a:xfrm>
          </p:grpSpPr>
          <p:sp>
            <p:nvSpPr>
              <p:cNvPr id="92269" name="Rectangle 394"/>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70" name="Rectangle 395"/>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5131" name="Group 396"/>
            <p:cNvGrpSpPr>
              <a:grpSpLocks/>
            </p:cNvGrpSpPr>
            <p:nvPr/>
          </p:nvGrpSpPr>
          <p:grpSpPr bwMode="auto">
            <a:xfrm>
              <a:off x="2797" y="3554"/>
              <a:ext cx="440" cy="145"/>
              <a:chOff x="2721" y="3676"/>
              <a:chExt cx="440" cy="145"/>
            </a:xfrm>
          </p:grpSpPr>
          <p:sp>
            <p:nvSpPr>
              <p:cNvPr id="92266" name="Rectangle 397"/>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7" name="Rectangle 398"/>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8" name="Text Box 399"/>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sp>
          <p:nvSpPr>
            <p:cNvPr id="92253" name="Rectangle 400"/>
            <p:cNvSpPr>
              <a:spLocks noChangeArrowheads="1"/>
            </p:cNvSpPr>
            <p:nvPr/>
          </p:nvSpPr>
          <p:spPr bwMode="auto">
            <a:xfrm>
              <a:off x="2613" y="3896"/>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54" name="Rectangle 401"/>
            <p:cNvSpPr>
              <a:spLocks noChangeArrowheads="1"/>
            </p:cNvSpPr>
            <p:nvPr/>
          </p:nvSpPr>
          <p:spPr bwMode="auto">
            <a:xfrm>
              <a:off x="2741" y="3921"/>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55" name="Rectangle 402"/>
            <p:cNvSpPr>
              <a:spLocks noChangeArrowheads="1"/>
            </p:cNvSpPr>
            <p:nvPr/>
          </p:nvSpPr>
          <p:spPr bwMode="auto">
            <a:xfrm>
              <a:off x="2732" y="3910"/>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56" name="Rectangle 403"/>
            <p:cNvSpPr>
              <a:spLocks noChangeArrowheads="1"/>
            </p:cNvSpPr>
            <p:nvPr/>
          </p:nvSpPr>
          <p:spPr bwMode="auto">
            <a:xfrm>
              <a:off x="2626" y="3912"/>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57" name="Rectangle 404"/>
            <p:cNvSpPr>
              <a:spLocks noChangeArrowheads="1"/>
            </p:cNvSpPr>
            <p:nvPr/>
          </p:nvSpPr>
          <p:spPr bwMode="auto">
            <a:xfrm>
              <a:off x="3224" y="3911"/>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137" name="Group 405"/>
            <p:cNvGrpSpPr>
              <a:grpSpLocks/>
            </p:cNvGrpSpPr>
            <p:nvPr/>
          </p:nvGrpSpPr>
          <p:grpSpPr bwMode="auto">
            <a:xfrm>
              <a:off x="2806" y="3713"/>
              <a:ext cx="440" cy="145"/>
              <a:chOff x="2721" y="3676"/>
              <a:chExt cx="440" cy="145"/>
            </a:xfrm>
          </p:grpSpPr>
          <p:sp>
            <p:nvSpPr>
              <p:cNvPr id="92263" name="Rectangle 406"/>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4" name="Rectangle 407"/>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5" name="Text Box 408"/>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grpSp>
          <p:nvGrpSpPr>
            <p:cNvPr id="215138" name="Group 409"/>
            <p:cNvGrpSpPr>
              <a:grpSpLocks/>
            </p:cNvGrpSpPr>
            <p:nvPr/>
          </p:nvGrpSpPr>
          <p:grpSpPr bwMode="auto">
            <a:xfrm>
              <a:off x="2809" y="3893"/>
              <a:ext cx="440" cy="145"/>
              <a:chOff x="2721" y="3676"/>
              <a:chExt cx="440" cy="145"/>
            </a:xfrm>
          </p:grpSpPr>
          <p:sp>
            <p:nvSpPr>
              <p:cNvPr id="92260" name="Rectangle 410"/>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1" name="Rectangle 411"/>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62" name="Text Box 412"/>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grpSp>
      <p:grpSp>
        <p:nvGrpSpPr>
          <p:cNvPr id="706982" name="Group 422"/>
          <p:cNvGrpSpPr>
            <a:grpSpLocks/>
          </p:cNvGrpSpPr>
          <p:nvPr/>
        </p:nvGrpSpPr>
        <p:grpSpPr bwMode="auto">
          <a:xfrm>
            <a:off x="342265" y="5808332"/>
            <a:ext cx="1189197" cy="260879"/>
            <a:chOff x="2709" y="3989"/>
            <a:chExt cx="681" cy="145"/>
          </a:xfrm>
        </p:grpSpPr>
        <p:sp>
          <p:nvSpPr>
            <p:cNvPr id="92242" name="Rectangle 413"/>
            <p:cNvSpPr>
              <a:spLocks noChangeArrowheads="1"/>
            </p:cNvSpPr>
            <p:nvPr/>
          </p:nvSpPr>
          <p:spPr bwMode="auto">
            <a:xfrm>
              <a:off x="2709" y="3992"/>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43" name="Rectangle 414"/>
            <p:cNvSpPr>
              <a:spLocks noChangeArrowheads="1"/>
            </p:cNvSpPr>
            <p:nvPr/>
          </p:nvSpPr>
          <p:spPr bwMode="auto">
            <a:xfrm>
              <a:off x="2837" y="4017"/>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44" name="Rectangle 415"/>
            <p:cNvSpPr>
              <a:spLocks noChangeArrowheads="1"/>
            </p:cNvSpPr>
            <p:nvPr/>
          </p:nvSpPr>
          <p:spPr bwMode="auto">
            <a:xfrm>
              <a:off x="2828" y="4006"/>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45" name="Rectangle 416"/>
            <p:cNvSpPr>
              <a:spLocks noChangeArrowheads="1"/>
            </p:cNvSpPr>
            <p:nvPr/>
          </p:nvSpPr>
          <p:spPr bwMode="auto">
            <a:xfrm>
              <a:off x="2722" y="4008"/>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46" name="Rectangle 417"/>
            <p:cNvSpPr>
              <a:spLocks noChangeArrowheads="1"/>
            </p:cNvSpPr>
            <p:nvPr/>
          </p:nvSpPr>
          <p:spPr bwMode="auto">
            <a:xfrm>
              <a:off x="3320" y="4007"/>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126" name="Group 418"/>
            <p:cNvGrpSpPr>
              <a:grpSpLocks/>
            </p:cNvGrpSpPr>
            <p:nvPr/>
          </p:nvGrpSpPr>
          <p:grpSpPr bwMode="auto">
            <a:xfrm>
              <a:off x="2905" y="3989"/>
              <a:ext cx="440" cy="145"/>
              <a:chOff x="2721" y="3676"/>
              <a:chExt cx="440" cy="145"/>
            </a:xfrm>
          </p:grpSpPr>
          <p:sp>
            <p:nvSpPr>
              <p:cNvPr id="92248" name="Rectangle 419"/>
              <p:cNvSpPr>
                <a:spLocks noChangeArrowheads="1"/>
              </p:cNvSpPr>
              <p:nvPr/>
            </p:nvSpPr>
            <p:spPr bwMode="auto">
              <a:xfrm>
                <a:off x="2775" y="3710"/>
                <a:ext cx="32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49" name="Rectangle 420"/>
              <p:cNvSpPr>
                <a:spLocks noChangeArrowheads="1"/>
              </p:cNvSpPr>
              <p:nvPr/>
            </p:nvSpPr>
            <p:spPr bwMode="auto">
              <a:xfrm>
                <a:off x="2759" y="370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50" name="Text Box 421"/>
              <p:cNvSpPr txBox="1">
                <a:spLocks noChangeArrowheads="1"/>
              </p:cNvSpPr>
              <p:nvPr/>
            </p:nvSpPr>
            <p:spPr bwMode="auto">
              <a:xfrm>
                <a:off x="2721" y="3676"/>
                <a:ext cx="440"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000000"/>
                    </a:solidFill>
                    <a:latin typeface="Arial" charset="0"/>
                  </a:rPr>
                  <a:t>SYNACK</a:t>
                </a:r>
              </a:p>
            </p:txBody>
          </p:sp>
        </p:grpSp>
      </p:grpSp>
      <p:sp>
        <p:nvSpPr>
          <p:cNvPr id="706984" name="Rectangle 424"/>
          <p:cNvSpPr>
            <a:spLocks noChangeArrowheads="1"/>
          </p:cNvSpPr>
          <p:nvPr/>
        </p:nvSpPr>
        <p:spPr bwMode="auto">
          <a:xfrm>
            <a:off x="5335747" y="5972070"/>
            <a:ext cx="4166553" cy="11172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dirty="0">
                <a:solidFill>
                  <a:srgbClr val="000000"/>
                </a:solidFill>
                <a:latin typeface="Gill Sans MT" charset="0"/>
                <a:ea typeface="ＭＳ Ｐゴシック" charset="0"/>
              </a:rPr>
              <a:t>web server responds with </a:t>
            </a:r>
            <a:r>
              <a:rPr lang="en-US" sz="2200" dirty="0">
                <a:solidFill>
                  <a:srgbClr val="C00000"/>
                </a:solidFill>
                <a:latin typeface="Gill Sans MT" charset="0"/>
                <a:ea typeface="ＭＳ Ｐゴシック" charset="0"/>
              </a:rPr>
              <a:t>TCP SYNACK </a:t>
            </a:r>
            <a:r>
              <a:rPr lang="en-US" sz="2200" dirty="0">
                <a:solidFill>
                  <a:srgbClr val="000000"/>
                </a:solidFill>
                <a:latin typeface="Gill Sans MT" charset="0"/>
                <a:ea typeface="ＭＳ Ｐゴシック" charset="0"/>
              </a:rPr>
              <a:t>(step 2 in 3-way handshake)</a:t>
            </a:r>
          </a:p>
        </p:txBody>
      </p:sp>
      <p:grpSp>
        <p:nvGrpSpPr>
          <p:cNvPr id="215072" name="Group 110"/>
          <p:cNvGrpSpPr>
            <a:grpSpLocks/>
          </p:cNvGrpSpPr>
          <p:nvPr/>
        </p:nvGrpSpPr>
        <p:grpSpPr bwMode="auto">
          <a:xfrm>
            <a:off x="5734685" y="2713779"/>
            <a:ext cx="832962" cy="430001"/>
            <a:chOff x="2466" y="2026"/>
            <a:chExt cx="477" cy="282"/>
          </a:xfrm>
        </p:grpSpPr>
        <p:sp>
          <p:nvSpPr>
            <p:cNvPr id="215107" name="Oval 111"/>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5108" name="Line 112"/>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09" name="Rectangle 113"/>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5110" name="Oval 114"/>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5111" name="Group 115"/>
            <p:cNvGrpSpPr>
              <a:grpSpLocks/>
            </p:cNvGrpSpPr>
            <p:nvPr/>
          </p:nvGrpSpPr>
          <p:grpSpPr bwMode="auto">
            <a:xfrm>
              <a:off x="2581" y="2061"/>
              <a:ext cx="236" cy="94"/>
              <a:chOff x="2848" y="848"/>
              <a:chExt cx="140" cy="98"/>
            </a:xfrm>
          </p:grpSpPr>
          <p:sp>
            <p:nvSpPr>
              <p:cNvPr id="215118" name="Line 1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19" name="Line 1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20" name="Line 1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5112" name="Group 119"/>
            <p:cNvGrpSpPr>
              <a:grpSpLocks/>
            </p:cNvGrpSpPr>
            <p:nvPr/>
          </p:nvGrpSpPr>
          <p:grpSpPr bwMode="auto">
            <a:xfrm flipV="1">
              <a:off x="2581" y="2060"/>
              <a:ext cx="236" cy="94"/>
              <a:chOff x="2848" y="848"/>
              <a:chExt cx="140" cy="98"/>
            </a:xfrm>
          </p:grpSpPr>
          <p:sp>
            <p:nvSpPr>
              <p:cNvPr id="215115" name="Line 12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16" name="Line 12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17" name="Line 12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5113" name="Line 123"/>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114" name="Line 124"/>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5073" name="Group 248"/>
          <p:cNvGrpSpPr>
            <a:grpSpLocks/>
          </p:cNvGrpSpPr>
          <p:nvPr/>
        </p:nvGrpSpPr>
        <p:grpSpPr bwMode="auto">
          <a:xfrm>
            <a:off x="2717165" y="5990062"/>
            <a:ext cx="366713" cy="658495"/>
            <a:chOff x="4140" y="429"/>
            <a:chExt cx="1425" cy="2396"/>
          </a:xfrm>
        </p:grpSpPr>
        <p:sp>
          <p:nvSpPr>
            <p:cNvPr id="215075"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7" name="Rectangle 149"/>
            <p:cNvSpPr>
              <a:spLocks noChangeArrowheads="1"/>
            </p:cNvSpPr>
            <p:nvPr/>
          </p:nvSpPr>
          <p:spPr bwMode="auto">
            <a:xfrm>
              <a:off x="4208" y="429"/>
              <a:ext cx="1045"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077"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78"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00" name="Rectangle 152"/>
            <p:cNvSpPr>
              <a:spLocks noChangeArrowheads="1"/>
            </p:cNvSpPr>
            <p:nvPr/>
          </p:nvSpPr>
          <p:spPr bwMode="auto">
            <a:xfrm>
              <a:off x="4215" y="691"/>
              <a:ext cx="590"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080" name="Group 153"/>
            <p:cNvGrpSpPr>
              <a:grpSpLocks/>
            </p:cNvGrpSpPr>
            <p:nvPr/>
          </p:nvGrpSpPr>
          <p:grpSpPr bwMode="auto">
            <a:xfrm>
              <a:off x="4749" y="668"/>
              <a:ext cx="581" cy="145"/>
              <a:chOff x="614" y="2568"/>
              <a:chExt cx="725" cy="139"/>
            </a:xfrm>
          </p:grpSpPr>
          <p:sp>
            <p:nvSpPr>
              <p:cNvPr id="92226" name="AutoShape 154"/>
              <p:cNvSpPr>
                <a:spLocks noChangeArrowheads="1"/>
              </p:cNvSpPr>
              <p:nvPr/>
            </p:nvSpPr>
            <p:spPr bwMode="auto">
              <a:xfrm>
                <a:off x="616" y="2571"/>
                <a:ext cx="720"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27" name="AutoShape 155"/>
              <p:cNvSpPr>
                <a:spLocks noChangeArrowheads="1"/>
              </p:cNvSpPr>
              <p:nvPr/>
            </p:nvSpPr>
            <p:spPr bwMode="auto">
              <a:xfrm>
                <a:off x="633" y="2590"/>
                <a:ext cx="686"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202" name="Rectangle 156"/>
            <p:cNvSpPr>
              <a:spLocks noChangeArrowheads="1"/>
            </p:cNvSpPr>
            <p:nvPr/>
          </p:nvSpPr>
          <p:spPr bwMode="auto">
            <a:xfrm>
              <a:off x="4221" y="1018"/>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082" name="Group 157"/>
            <p:cNvGrpSpPr>
              <a:grpSpLocks/>
            </p:cNvGrpSpPr>
            <p:nvPr/>
          </p:nvGrpSpPr>
          <p:grpSpPr bwMode="auto">
            <a:xfrm>
              <a:off x="4747" y="994"/>
              <a:ext cx="581" cy="134"/>
              <a:chOff x="614" y="2568"/>
              <a:chExt cx="725" cy="139"/>
            </a:xfrm>
          </p:grpSpPr>
          <p:sp>
            <p:nvSpPr>
              <p:cNvPr id="92224" name="AutoShape 158"/>
              <p:cNvSpPr>
                <a:spLocks noChangeArrowheads="1"/>
              </p:cNvSpPr>
              <p:nvPr/>
            </p:nvSpPr>
            <p:spPr bwMode="auto">
              <a:xfrm>
                <a:off x="610" y="2566"/>
                <a:ext cx="728" cy="143"/>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25" name="AutoShape 159"/>
              <p:cNvSpPr>
                <a:spLocks noChangeArrowheads="1"/>
              </p:cNvSpPr>
              <p:nvPr/>
            </p:nvSpPr>
            <p:spPr bwMode="auto">
              <a:xfrm>
                <a:off x="627" y="2580"/>
                <a:ext cx="694"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204" name="Rectangle 160"/>
            <p:cNvSpPr>
              <a:spLocks noChangeArrowheads="1"/>
            </p:cNvSpPr>
            <p:nvPr/>
          </p:nvSpPr>
          <p:spPr bwMode="auto">
            <a:xfrm>
              <a:off x="4215" y="1359"/>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05" name="Rectangle 161"/>
            <p:cNvSpPr>
              <a:spLocks noChangeArrowheads="1"/>
            </p:cNvSpPr>
            <p:nvPr/>
          </p:nvSpPr>
          <p:spPr bwMode="auto">
            <a:xfrm>
              <a:off x="4228" y="1653"/>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5085" name="Group 162"/>
            <p:cNvGrpSpPr>
              <a:grpSpLocks/>
            </p:cNvGrpSpPr>
            <p:nvPr/>
          </p:nvGrpSpPr>
          <p:grpSpPr bwMode="auto">
            <a:xfrm>
              <a:off x="4735" y="1627"/>
              <a:ext cx="582" cy="151"/>
              <a:chOff x="614" y="2568"/>
              <a:chExt cx="725" cy="139"/>
            </a:xfrm>
          </p:grpSpPr>
          <p:sp>
            <p:nvSpPr>
              <p:cNvPr id="92222" name="AutoShape 163"/>
              <p:cNvSpPr>
                <a:spLocks noChangeArrowheads="1"/>
              </p:cNvSpPr>
              <p:nvPr/>
            </p:nvSpPr>
            <p:spPr bwMode="auto">
              <a:xfrm>
                <a:off x="617" y="2568"/>
                <a:ext cx="719"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23" name="AutoShape 164"/>
              <p:cNvSpPr>
                <a:spLocks noChangeArrowheads="1"/>
              </p:cNvSpPr>
              <p:nvPr/>
            </p:nvSpPr>
            <p:spPr bwMode="auto">
              <a:xfrm>
                <a:off x="634" y="2586"/>
                <a:ext cx="685"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5086"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087" name="Group 166"/>
            <p:cNvGrpSpPr>
              <a:grpSpLocks/>
            </p:cNvGrpSpPr>
            <p:nvPr/>
          </p:nvGrpSpPr>
          <p:grpSpPr bwMode="auto">
            <a:xfrm>
              <a:off x="4739" y="1327"/>
              <a:ext cx="582" cy="139"/>
              <a:chOff x="614" y="2568"/>
              <a:chExt cx="725" cy="139"/>
            </a:xfrm>
          </p:grpSpPr>
          <p:sp>
            <p:nvSpPr>
              <p:cNvPr id="92220" name="AutoShape 167"/>
              <p:cNvSpPr>
                <a:spLocks noChangeArrowheads="1"/>
              </p:cNvSpPr>
              <p:nvPr/>
            </p:nvSpPr>
            <p:spPr bwMode="auto">
              <a:xfrm>
                <a:off x="612" y="2567"/>
                <a:ext cx="727"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21" name="AutoShape 168"/>
              <p:cNvSpPr>
                <a:spLocks noChangeArrowheads="1"/>
              </p:cNvSpPr>
              <p:nvPr/>
            </p:nvSpPr>
            <p:spPr bwMode="auto">
              <a:xfrm>
                <a:off x="629" y="2580"/>
                <a:ext cx="693"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2209" name="Rectangle 169"/>
            <p:cNvSpPr>
              <a:spLocks noChangeArrowheads="1"/>
            </p:cNvSpPr>
            <p:nvPr/>
          </p:nvSpPr>
          <p:spPr bwMode="auto">
            <a:xfrm>
              <a:off x="5253" y="429"/>
              <a:ext cx="68" cy="2291"/>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089"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90"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2" name="Oval 172"/>
            <p:cNvSpPr>
              <a:spLocks noChangeArrowheads="1"/>
            </p:cNvSpPr>
            <p:nvPr/>
          </p:nvSpPr>
          <p:spPr bwMode="auto">
            <a:xfrm>
              <a:off x="5518" y="2609"/>
              <a:ext cx="47"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5092"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4" name="AutoShape 174"/>
            <p:cNvSpPr>
              <a:spLocks noChangeArrowheads="1"/>
            </p:cNvSpPr>
            <p:nvPr/>
          </p:nvSpPr>
          <p:spPr bwMode="auto">
            <a:xfrm>
              <a:off x="4140" y="2681"/>
              <a:ext cx="1201" cy="14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15" name="AutoShape 175"/>
            <p:cNvSpPr>
              <a:spLocks noChangeArrowheads="1"/>
            </p:cNvSpPr>
            <p:nvPr/>
          </p:nvSpPr>
          <p:spPr bwMode="auto">
            <a:xfrm>
              <a:off x="4208" y="2714"/>
              <a:ext cx="1065" cy="79"/>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16" name="Oval 176"/>
            <p:cNvSpPr>
              <a:spLocks noChangeArrowheads="1"/>
            </p:cNvSpPr>
            <p:nvPr/>
          </p:nvSpPr>
          <p:spPr bwMode="auto">
            <a:xfrm>
              <a:off x="4310" y="2380"/>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17" name="Oval 177"/>
            <p:cNvSpPr>
              <a:spLocks noChangeArrowheads="1"/>
            </p:cNvSpPr>
            <p:nvPr/>
          </p:nvSpPr>
          <p:spPr bwMode="auto">
            <a:xfrm>
              <a:off x="4486" y="2386"/>
              <a:ext cx="163" cy="137"/>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2218" name="Oval 178"/>
            <p:cNvSpPr>
              <a:spLocks noChangeArrowheads="1"/>
            </p:cNvSpPr>
            <p:nvPr/>
          </p:nvSpPr>
          <p:spPr bwMode="auto">
            <a:xfrm>
              <a:off x="4663" y="2380"/>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2219" name="Rectangle 179"/>
            <p:cNvSpPr>
              <a:spLocks noChangeArrowheads="1"/>
            </p:cNvSpPr>
            <p:nvPr/>
          </p:nvSpPr>
          <p:spPr bwMode="auto">
            <a:xfrm>
              <a:off x="5063" y="1836"/>
              <a:ext cx="81" cy="759"/>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 name="Slide Number Placeholder 1"/>
          <p:cNvSpPr>
            <a:spLocks noGrp="1"/>
          </p:cNvSpPr>
          <p:nvPr>
            <p:ph type="sldNum" sz="quarter" idx="4"/>
          </p:nvPr>
        </p:nvSpPr>
        <p:spPr/>
        <p:txBody>
          <a:bodyPr/>
          <a:lstStyle/>
          <a:p>
            <a:fld id="{72BF56E0-109F-4E56-92A3-DF3942938DBC}" type="slidenum">
              <a:rPr lang="en-US" smtClean="0"/>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706603"/>
                                        </p:tgtEl>
                                        <p:attrNameLst>
                                          <p:attrName>style.visibility</p:attrName>
                                        </p:attrNameLst>
                                      </p:cBhvr>
                                      <p:to>
                                        <p:strVal val="visible"/>
                                      </p:to>
                                    </p:set>
                                    <p:animEffect transition="in" filter="wipe(down)">
                                      <p:cBhvr>
                                        <p:cTn id="7" dur="500"/>
                                        <p:tgtEl>
                                          <p:spTgt spid="706603"/>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706885"/>
                                        </p:tgtEl>
                                        <p:attrNameLst>
                                          <p:attrName>style.visibility</p:attrName>
                                        </p:attrNameLst>
                                      </p:cBhvr>
                                      <p:to>
                                        <p:strVal val="visible"/>
                                      </p:to>
                                    </p:set>
                                    <p:animEffect transition="in" filter="wipe(up)">
                                      <p:cBhvr>
                                        <p:cTn id="11" dur="1000"/>
                                        <p:tgtEl>
                                          <p:spTgt spid="7068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06660"/>
                                        </p:tgtEl>
                                        <p:attrNameLst>
                                          <p:attrName>style.visibility</p:attrName>
                                        </p:attrNameLst>
                                      </p:cBhvr>
                                      <p:to>
                                        <p:strVal val="visible"/>
                                      </p:to>
                                    </p:set>
                                  </p:childTnLst>
                                </p:cTn>
                              </p:par>
                              <p:par>
                                <p:cTn id="16" presetID="22" presetClass="entr" presetSubtype="1" fill="hold" nodeType="withEffect">
                                  <p:stCondLst>
                                    <p:cond delay="0"/>
                                  </p:stCondLst>
                                  <p:childTnLst>
                                    <p:set>
                                      <p:cBhvr>
                                        <p:cTn id="17" dur="1" fill="hold">
                                          <p:stCondLst>
                                            <p:cond delay="0"/>
                                          </p:stCondLst>
                                        </p:cTn>
                                        <p:tgtEl>
                                          <p:spTgt spid="706897"/>
                                        </p:tgtEl>
                                        <p:attrNameLst>
                                          <p:attrName>style.visibility</p:attrName>
                                        </p:attrNameLst>
                                      </p:cBhvr>
                                      <p:to>
                                        <p:strVal val="visible"/>
                                      </p:to>
                                    </p:set>
                                    <p:animEffect transition="in" filter="wipe(up)">
                                      <p:cBhvr>
                                        <p:cTn id="18" dur="1000"/>
                                        <p:tgtEl>
                                          <p:spTgt spid="70689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0687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6661"/>
                                        </p:tgtEl>
                                        <p:attrNameLst>
                                          <p:attrName>style.visibility</p:attrName>
                                        </p:attrNameLst>
                                      </p:cBhvr>
                                      <p:to>
                                        <p:strVal val="visible"/>
                                      </p:to>
                                    </p:set>
                                  </p:childTnLst>
                                </p:cTn>
                              </p:par>
                            </p:childTnLst>
                          </p:cTn>
                        </p:par>
                        <p:par>
                          <p:cTn id="25" fill="hold" nodeType="afterGroup">
                            <p:stCondLst>
                              <p:cond delay="0"/>
                            </p:stCondLst>
                            <p:childTnLst>
                              <p:par>
                                <p:cTn id="26" presetID="0" presetClass="path" presetSubtype="0" accel="50000" decel="50000" fill="hold" nodeType="afterEffect">
                                  <p:stCondLst>
                                    <p:cond delay="0"/>
                                  </p:stCondLst>
                                  <p:childTnLst>
                                    <p:animMotion origin="layout" path="M 0.00642 0.00625 L 0.00764 0.08467 L 0.36285 0.08767 L 0.26996 0.22878 L 0.33698 0.22739 L 0.55069 0.01874 L 0.29583 0.52209 L 0.02882 0.5251 L 0.02882 0.41545 " pathEditMode="relative" rAng="0" ptsTypes="AAAAAAAAA">
                                      <p:cBhvr>
                                        <p:cTn id="27" dur="2000" fill="hold"/>
                                        <p:tgtEl>
                                          <p:spTgt spid="706874"/>
                                        </p:tgtEl>
                                        <p:attrNameLst>
                                          <p:attrName>ppt_x</p:attrName>
                                          <p:attrName>ppt_y</p:attrName>
                                        </p:attrNameLst>
                                      </p:cBhvr>
                                      <p:rCtr x="27205" y="25931"/>
                                    </p:animMotion>
                                  </p:childTnLst>
                                </p:cTn>
                              </p:par>
                              <p:par>
                                <p:cTn id="28" presetID="9" presetClass="exit" presetSubtype="0" fill="hold" nodeType="withEffect">
                                  <p:stCondLst>
                                    <p:cond delay="0"/>
                                  </p:stCondLst>
                                  <p:childTnLst>
                                    <p:animEffect transition="out" filter="dissolve">
                                      <p:cBhvr>
                                        <p:cTn id="29" dur="500"/>
                                        <p:tgtEl>
                                          <p:spTgt spid="706897"/>
                                        </p:tgtEl>
                                      </p:cBhvr>
                                    </p:animEffect>
                                    <p:set>
                                      <p:cBhvr>
                                        <p:cTn id="30" dur="1" fill="hold">
                                          <p:stCondLst>
                                            <p:cond delay="499"/>
                                          </p:stCondLst>
                                        </p:cTn>
                                        <p:tgtEl>
                                          <p:spTgt spid="706897"/>
                                        </p:tgtEl>
                                        <p:attrNameLst>
                                          <p:attrName>style.visibility</p:attrName>
                                        </p:attrNameLst>
                                      </p:cBhvr>
                                      <p:to>
                                        <p:strVal val="hidden"/>
                                      </p:to>
                                    </p:set>
                                  </p:childTnLst>
                                </p:cTn>
                              </p:par>
                            </p:childTnLst>
                          </p:cTn>
                        </p:par>
                        <p:par>
                          <p:cTn id="31" fill="hold" nodeType="afterGroup">
                            <p:stCondLst>
                              <p:cond delay="2000"/>
                            </p:stCondLst>
                            <p:childTnLst>
                              <p:par>
                                <p:cTn id="32" presetID="22" presetClass="entr" presetSubtype="4" fill="hold" nodeType="afterEffect">
                                  <p:stCondLst>
                                    <p:cond delay="0"/>
                                  </p:stCondLst>
                                  <p:childTnLst>
                                    <p:set>
                                      <p:cBhvr>
                                        <p:cTn id="33" dur="1" fill="hold">
                                          <p:stCondLst>
                                            <p:cond delay="0"/>
                                          </p:stCondLst>
                                        </p:cTn>
                                        <p:tgtEl>
                                          <p:spTgt spid="706896"/>
                                        </p:tgtEl>
                                        <p:attrNameLst>
                                          <p:attrName>style.visibility</p:attrName>
                                        </p:attrNameLst>
                                      </p:cBhvr>
                                      <p:to>
                                        <p:strVal val="visible"/>
                                      </p:to>
                                    </p:set>
                                    <p:animEffect transition="in" filter="wipe(down)">
                                      <p:cBhvr>
                                        <p:cTn id="34" dur="1000"/>
                                        <p:tgtEl>
                                          <p:spTgt spid="70689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4" fill="hold" nodeType="clickEffect">
                                  <p:stCondLst>
                                    <p:cond delay="0"/>
                                  </p:stCondLst>
                                  <p:childTnLst>
                                    <p:set>
                                      <p:cBhvr>
                                        <p:cTn id="38" dur="1" fill="hold">
                                          <p:stCondLst>
                                            <p:cond delay="0"/>
                                          </p:stCondLst>
                                        </p:cTn>
                                        <p:tgtEl>
                                          <p:spTgt spid="706886"/>
                                        </p:tgtEl>
                                        <p:attrNameLst>
                                          <p:attrName>style.visibility</p:attrName>
                                        </p:attrNameLst>
                                      </p:cBhvr>
                                      <p:to>
                                        <p:strVal val="visible"/>
                                      </p:to>
                                    </p:set>
                                    <p:animEffect transition="in" filter="wipe(down)">
                                      <p:cBhvr>
                                        <p:cTn id="39" dur="500"/>
                                        <p:tgtEl>
                                          <p:spTgt spid="706886"/>
                                        </p:tgtEl>
                                      </p:cBhvr>
                                    </p:animEffect>
                                  </p:childTnLst>
                                </p:cTn>
                              </p:par>
                              <p:par>
                                <p:cTn id="40" presetID="9" presetClass="exit" presetSubtype="0" fill="hold" nodeType="withEffect">
                                  <p:stCondLst>
                                    <p:cond delay="0"/>
                                  </p:stCondLst>
                                  <p:childTnLst>
                                    <p:animEffect transition="out" filter="dissolve">
                                      <p:cBhvr>
                                        <p:cTn id="41" dur="500"/>
                                        <p:tgtEl>
                                          <p:spTgt spid="706874"/>
                                        </p:tgtEl>
                                      </p:cBhvr>
                                    </p:animEffect>
                                    <p:set>
                                      <p:cBhvr>
                                        <p:cTn id="42" dur="1" fill="hold">
                                          <p:stCondLst>
                                            <p:cond delay="499"/>
                                          </p:stCondLst>
                                        </p:cTn>
                                        <p:tgtEl>
                                          <p:spTgt spid="706874"/>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xit" presetSubtype="0" fill="hold" nodeType="clickEffect">
                                  <p:stCondLst>
                                    <p:cond delay="0"/>
                                  </p:stCondLst>
                                  <p:childTnLst>
                                    <p:animEffect transition="out" filter="dissolve">
                                      <p:cBhvr>
                                        <p:cTn id="46" dur="500"/>
                                        <p:tgtEl>
                                          <p:spTgt spid="706886"/>
                                        </p:tgtEl>
                                      </p:cBhvr>
                                    </p:animEffect>
                                    <p:set>
                                      <p:cBhvr>
                                        <p:cTn id="47" dur="1" fill="hold">
                                          <p:stCondLst>
                                            <p:cond delay="499"/>
                                          </p:stCondLst>
                                        </p:cTn>
                                        <p:tgtEl>
                                          <p:spTgt spid="706886"/>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706951"/>
                                        </p:tgtEl>
                                        <p:attrNameLst>
                                          <p:attrName>style.visibility</p:attrName>
                                        </p:attrNameLst>
                                      </p:cBhvr>
                                      <p:to>
                                        <p:strVal val="visible"/>
                                      </p:to>
                                    </p:set>
                                    <p:animEffect transition="in" filter="wipe(up)">
                                      <p:cBhvr>
                                        <p:cTn id="52" dur="500"/>
                                        <p:tgtEl>
                                          <p:spTgt spid="706951"/>
                                        </p:tgtEl>
                                      </p:cBhvr>
                                    </p:animEffect>
                                  </p:childTnLst>
                                </p:cTn>
                              </p:par>
                            </p:childTnLst>
                          </p:cTn>
                        </p:par>
                        <p:par>
                          <p:cTn id="53" fill="hold" nodeType="afterGroup">
                            <p:stCondLst>
                              <p:cond delay="500"/>
                            </p:stCondLst>
                            <p:childTnLst>
                              <p:par>
                                <p:cTn id="54" presetID="1" presetClass="entr" presetSubtype="0" fill="hold" grpId="0" nodeType="afterEffect">
                                  <p:stCondLst>
                                    <p:cond delay="0"/>
                                  </p:stCondLst>
                                  <p:childTnLst>
                                    <p:set>
                                      <p:cBhvr>
                                        <p:cTn id="55" dur="1" fill="hold">
                                          <p:stCondLst>
                                            <p:cond delay="0"/>
                                          </p:stCondLst>
                                        </p:cTn>
                                        <p:tgtEl>
                                          <p:spTgt spid="706984"/>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9" presetClass="entr" presetSubtype="0" fill="hold" nodeType="clickEffect">
                                  <p:stCondLst>
                                    <p:cond delay="0"/>
                                  </p:stCondLst>
                                  <p:childTnLst>
                                    <p:set>
                                      <p:cBhvr>
                                        <p:cTn id="59" dur="1" fill="hold">
                                          <p:stCondLst>
                                            <p:cond delay="0"/>
                                          </p:stCondLst>
                                        </p:cTn>
                                        <p:tgtEl>
                                          <p:spTgt spid="706982"/>
                                        </p:tgtEl>
                                        <p:attrNameLst>
                                          <p:attrName>style.visibility</p:attrName>
                                        </p:attrNameLst>
                                      </p:cBhvr>
                                      <p:to>
                                        <p:strVal val="visible"/>
                                      </p:to>
                                    </p:set>
                                    <p:animEffect transition="in" filter="dissolve">
                                      <p:cBhvr>
                                        <p:cTn id="60" dur="500"/>
                                        <p:tgtEl>
                                          <p:spTgt spid="706982"/>
                                        </p:tgtEl>
                                      </p:cBhvr>
                                    </p:animEffect>
                                  </p:childTnLst>
                                </p:cTn>
                              </p:par>
                            </p:childTnLst>
                          </p:cTn>
                        </p:par>
                        <p:par>
                          <p:cTn id="61" fill="hold" nodeType="afterGroup">
                            <p:stCondLst>
                              <p:cond delay="500"/>
                            </p:stCondLst>
                            <p:childTnLst>
                              <p:par>
                                <p:cTn id="62" presetID="0" presetClass="path" presetSubtype="0" accel="50000" decel="50000" fill="hold" nodeType="afterEffect">
                                  <p:stCondLst>
                                    <p:cond delay="0"/>
                                  </p:stCondLst>
                                  <p:childTnLst>
                                    <p:animMotion origin="layout" path="M -1.66667E-6 -2.15591E-6 L -1.66667E-6 0.09415 L 0.28593 0.09091 L 0.52934 -0.40111 L 0.30937 -0.18182 L 0.23403 -0.19755 L 0.32118 -0.33079 L -0.01997 -0.33079 L -0.01875 -0.41846 " pathEditMode="relative" ptsTypes="AAAAAAAAA">
                                      <p:cBhvr>
                                        <p:cTn id="63" dur="2000" fill="hold"/>
                                        <p:tgtEl>
                                          <p:spTgt spid="706982"/>
                                        </p:tgtEl>
                                        <p:attrNameLst>
                                          <p:attrName>ppt_x</p:attrName>
                                          <p:attrName>ppt_y</p:attrName>
                                        </p:attrNameLst>
                                      </p:cBhvr>
                                    </p:animMotion>
                                  </p:childTnLst>
                                </p:cTn>
                              </p:par>
                            </p:childTnLst>
                          </p:cTn>
                        </p:par>
                        <p:par>
                          <p:cTn id="64" fill="hold" nodeType="afterGroup">
                            <p:stCondLst>
                              <p:cond delay="2500"/>
                            </p:stCondLst>
                            <p:childTnLst>
                              <p:par>
                                <p:cTn id="65" presetID="9" presetClass="exit" presetSubtype="0" fill="hold" nodeType="afterEffect">
                                  <p:stCondLst>
                                    <p:cond delay="0"/>
                                  </p:stCondLst>
                                  <p:childTnLst>
                                    <p:animEffect transition="out" filter="dissolve">
                                      <p:cBhvr>
                                        <p:cTn id="66" dur="500"/>
                                        <p:tgtEl>
                                          <p:spTgt spid="706951"/>
                                        </p:tgtEl>
                                      </p:cBhvr>
                                    </p:animEffect>
                                    <p:set>
                                      <p:cBhvr>
                                        <p:cTn id="67" dur="1" fill="hold">
                                          <p:stCondLst>
                                            <p:cond delay="499"/>
                                          </p:stCondLst>
                                        </p:cTn>
                                        <p:tgtEl>
                                          <p:spTgt spid="706951"/>
                                        </p:tgtEl>
                                        <p:attrNameLst>
                                          <p:attrName>style.visibility</p:attrName>
                                        </p:attrNameLst>
                                      </p:cBhvr>
                                      <p:to>
                                        <p:strVal val="hidden"/>
                                      </p:to>
                                    </p:set>
                                  </p:childTnLst>
                                </p:cTn>
                              </p:par>
                              <p:par>
                                <p:cTn id="68" presetID="9" presetClass="exit" presetSubtype="0" fill="hold" nodeType="withEffect">
                                  <p:stCondLst>
                                    <p:cond delay="0"/>
                                  </p:stCondLst>
                                  <p:childTnLst>
                                    <p:animEffect transition="out" filter="dissolve">
                                      <p:cBhvr>
                                        <p:cTn id="69" dur="500"/>
                                        <p:tgtEl>
                                          <p:spTgt spid="706886"/>
                                        </p:tgtEl>
                                      </p:cBhvr>
                                    </p:animEffect>
                                    <p:set>
                                      <p:cBhvr>
                                        <p:cTn id="70" dur="1" fill="hold">
                                          <p:stCondLst>
                                            <p:cond delay="499"/>
                                          </p:stCondLst>
                                        </p:cTn>
                                        <p:tgtEl>
                                          <p:spTgt spid="706886"/>
                                        </p:tgtEl>
                                        <p:attrNameLst>
                                          <p:attrName>style.visibility</p:attrName>
                                        </p:attrNameLst>
                                      </p:cBhvr>
                                      <p:to>
                                        <p:strVal val="hidden"/>
                                      </p:to>
                                    </p:set>
                                  </p:childTnLst>
                                </p:cTn>
                              </p:par>
                              <p:par>
                                <p:cTn id="71" presetID="9" presetClass="exit" presetSubtype="0" fill="hold" nodeType="withEffect">
                                  <p:stCondLst>
                                    <p:cond delay="0"/>
                                  </p:stCondLst>
                                  <p:childTnLst>
                                    <p:animEffect transition="out" filter="dissolve">
                                      <p:cBhvr>
                                        <p:cTn id="72" dur="500"/>
                                        <p:tgtEl>
                                          <p:spTgt spid="706896"/>
                                        </p:tgtEl>
                                      </p:cBhvr>
                                    </p:animEffect>
                                    <p:set>
                                      <p:cBhvr>
                                        <p:cTn id="73" dur="1" fill="hold">
                                          <p:stCondLst>
                                            <p:cond delay="499"/>
                                          </p:stCondLst>
                                        </p:cTn>
                                        <p:tgtEl>
                                          <p:spTgt spid="706896"/>
                                        </p:tgtEl>
                                        <p:attrNameLst>
                                          <p:attrName>style.visibility</p:attrName>
                                        </p:attrNameLst>
                                      </p:cBhvr>
                                      <p:to>
                                        <p:strVal val="hidden"/>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9" presetClass="exit" presetSubtype="0" fill="hold" nodeType="clickEffect">
                                  <p:stCondLst>
                                    <p:cond delay="0"/>
                                  </p:stCondLst>
                                  <p:childTnLst>
                                    <p:animEffect transition="out" filter="dissolve">
                                      <p:cBhvr>
                                        <p:cTn id="77" dur="500"/>
                                        <p:tgtEl>
                                          <p:spTgt spid="706982"/>
                                        </p:tgtEl>
                                      </p:cBhvr>
                                    </p:animEffect>
                                    <p:set>
                                      <p:cBhvr>
                                        <p:cTn id="78" dur="1" fill="hold">
                                          <p:stCondLst>
                                            <p:cond delay="499"/>
                                          </p:stCondLst>
                                        </p:cTn>
                                        <p:tgtEl>
                                          <p:spTgt spid="706982"/>
                                        </p:tgtEl>
                                        <p:attrNameLst>
                                          <p:attrName>style.visibility</p:attrName>
                                        </p:attrNameLst>
                                      </p:cBhvr>
                                      <p:to>
                                        <p:strVal val="hidden"/>
                                      </p:to>
                                    </p:set>
                                  </p:childTnLst>
                                </p:cTn>
                              </p:par>
                            </p:childTnLst>
                          </p:cTn>
                        </p:par>
                        <p:par>
                          <p:cTn id="79" fill="hold" nodeType="afterGroup">
                            <p:stCondLst>
                              <p:cond delay="500"/>
                            </p:stCondLst>
                            <p:childTnLst>
                              <p:par>
                                <p:cTn id="80" presetID="22" presetClass="entr" presetSubtype="4" fill="hold" nodeType="afterEffect">
                                  <p:stCondLst>
                                    <p:cond delay="0"/>
                                  </p:stCondLst>
                                  <p:childTnLst>
                                    <p:set>
                                      <p:cBhvr>
                                        <p:cTn id="81" dur="1" fill="hold">
                                          <p:stCondLst>
                                            <p:cond delay="0"/>
                                          </p:stCondLst>
                                        </p:cTn>
                                        <p:tgtEl>
                                          <p:spTgt spid="706983"/>
                                        </p:tgtEl>
                                        <p:attrNameLst>
                                          <p:attrName>style.visibility</p:attrName>
                                        </p:attrNameLst>
                                      </p:cBhvr>
                                      <p:to>
                                        <p:strVal val="visible"/>
                                      </p:to>
                                    </p:set>
                                    <p:animEffect transition="in" filter="wipe(down)">
                                      <p:cBhvr>
                                        <p:cTn id="82" dur="1000"/>
                                        <p:tgtEl>
                                          <p:spTgt spid="706983"/>
                                        </p:tgtEl>
                                      </p:cBhvr>
                                    </p:animEffect>
                                  </p:childTnLst>
                                </p:cTn>
                              </p:par>
                            </p:childTnLst>
                          </p:cTn>
                        </p:par>
                        <p:par>
                          <p:cTn id="83" fill="hold" nodeType="afterGroup">
                            <p:stCondLst>
                              <p:cond delay="1500"/>
                            </p:stCondLst>
                            <p:childTnLst>
                              <p:par>
                                <p:cTn id="84" presetID="1" presetClass="entr" presetSubtype="0" fill="hold" grpId="0" nodeType="afterEffect">
                                  <p:stCondLst>
                                    <p:cond delay="0"/>
                                  </p:stCondLst>
                                  <p:childTnLst>
                                    <p:set>
                                      <p:cBhvr>
                                        <p:cTn id="85" dur="1" fill="hold">
                                          <p:stCondLst>
                                            <p:cond delay="0"/>
                                          </p:stCondLst>
                                        </p:cTn>
                                        <p:tgtEl>
                                          <p:spTgt spid="706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60" grpId="0"/>
      <p:bldP spid="706661" grpId="0"/>
      <p:bldP spid="706662" grpId="0"/>
      <p:bldP spid="70698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6065" name="Group 300"/>
          <p:cNvGrpSpPr>
            <a:grpSpLocks/>
          </p:cNvGrpSpPr>
          <p:nvPr/>
        </p:nvGrpSpPr>
        <p:grpSpPr bwMode="auto">
          <a:xfrm>
            <a:off x="850424" y="1865842"/>
            <a:ext cx="3909853" cy="3467040"/>
            <a:chOff x="773113" y="1273175"/>
            <a:chExt cx="3554412" cy="3058500"/>
          </a:xfrm>
        </p:grpSpPr>
        <p:sp>
          <p:nvSpPr>
            <p:cNvPr id="216312" name="Freeform 3"/>
            <p:cNvSpPr>
              <a:spLocks/>
            </p:cNvSpPr>
            <p:nvPr/>
          </p:nvSpPr>
          <p:spPr bwMode="auto">
            <a:xfrm>
              <a:off x="773113" y="1273175"/>
              <a:ext cx="3554412" cy="2754313"/>
            </a:xfrm>
            <a:custGeom>
              <a:avLst/>
              <a:gdLst>
                <a:gd name="T0" fmla="*/ 2147483647 w 2406"/>
                <a:gd name="T1" fmla="*/ 2147483647 h 958"/>
                <a:gd name="T2" fmla="*/ 2147483647 w 2406"/>
                <a:gd name="T3" fmla="*/ 2147483647 h 958"/>
                <a:gd name="T4" fmla="*/ 2147483647 w 2406"/>
                <a:gd name="T5" fmla="*/ 2147483647 h 958"/>
                <a:gd name="T6" fmla="*/ 2147483647 w 2406"/>
                <a:gd name="T7" fmla="*/ 2147483647 h 958"/>
                <a:gd name="T8" fmla="*/ 2147483647 w 2406"/>
                <a:gd name="T9" fmla="*/ 2147483647 h 958"/>
                <a:gd name="T10" fmla="*/ 2147483647 w 2406"/>
                <a:gd name="T11" fmla="*/ 2147483647 h 958"/>
                <a:gd name="T12" fmla="*/ 2147483647 w 2406"/>
                <a:gd name="T13" fmla="*/ 2147483647 h 958"/>
                <a:gd name="T14" fmla="*/ 2147483647 w 2406"/>
                <a:gd name="T15" fmla="*/ 2147483647 h 958"/>
                <a:gd name="T16" fmla="*/ 2147483647 w 2406"/>
                <a:gd name="T17" fmla="*/ 2147483647 h 958"/>
                <a:gd name="T18" fmla="*/ 2147483647 w 2406"/>
                <a:gd name="T19" fmla="*/ 2147483647 h 958"/>
                <a:gd name="T20" fmla="*/ 2147483647 w 2406"/>
                <a:gd name="T21" fmla="*/ 2147483647 h 958"/>
                <a:gd name="T22" fmla="*/ 2147483647 w 2406"/>
                <a:gd name="T23" fmla="*/ 2147483647 h 958"/>
                <a:gd name="T24" fmla="*/ 2147483647 w 2406"/>
                <a:gd name="T25" fmla="*/ 2147483647 h 9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06"/>
                <a:gd name="T40" fmla="*/ 0 h 958"/>
                <a:gd name="T41" fmla="*/ 2406 w 2406"/>
                <a:gd name="T42" fmla="*/ 958 h 9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06" h="958">
                  <a:moveTo>
                    <a:pt x="2192" y="274"/>
                  </a:moveTo>
                  <a:cubicBezTo>
                    <a:pt x="1978" y="94"/>
                    <a:pt x="1990" y="122"/>
                    <a:pt x="1857" y="77"/>
                  </a:cubicBezTo>
                  <a:cubicBezTo>
                    <a:pt x="1724" y="32"/>
                    <a:pt x="1584" y="0"/>
                    <a:pt x="1393" y="7"/>
                  </a:cubicBezTo>
                  <a:cubicBezTo>
                    <a:pt x="1202" y="14"/>
                    <a:pt x="898" y="84"/>
                    <a:pt x="713" y="122"/>
                  </a:cubicBezTo>
                  <a:cubicBezTo>
                    <a:pt x="528" y="160"/>
                    <a:pt x="395" y="168"/>
                    <a:pt x="280" y="234"/>
                  </a:cubicBezTo>
                  <a:cubicBezTo>
                    <a:pt x="166" y="301"/>
                    <a:pt x="52" y="432"/>
                    <a:pt x="26" y="522"/>
                  </a:cubicBezTo>
                  <a:cubicBezTo>
                    <a:pt x="0" y="612"/>
                    <a:pt x="81" y="711"/>
                    <a:pt x="122" y="773"/>
                  </a:cubicBezTo>
                  <a:cubicBezTo>
                    <a:pt x="163" y="835"/>
                    <a:pt x="99" y="877"/>
                    <a:pt x="273" y="894"/>
                  </a:cubicBezTo>
                  <a:cubicBezTo>
                    <a:pt x="447" y="911"/>
                    <a:pt x="938" y="866"/>
                    <a:pt x="1169" y="876"/>
                  </a:cubicBezTo>
                  <a:cubicBezTo>
                    <a:pt x="1400" y="886"/>
                    <a:pt x="1499" y="950"/>
                    <a:pt x="1659" y="954"/>
                  </a:cubicBezTo>
                  <a:cubicBezTo>
                    <a:pt x="1819" y="958"/>
                    <a:pt x="2014" y="958"/>
                    <a:pt x="2129" y="897"/>
                  </a:cubicBezTo>
                  <a:cubicBezTo>
                    <a:pt x="2244" y="836"/>
                    <a:pt x="2327" y="856"/>
                    <a:pt x="2350" y="591"/>
                  </a:cubicBezTo>
                  <a:cubicBezTo>
                    <a:pt x="2373" y="326"/>
                    <a:pt x="2406" y="454"/>
                    <a:pt x="2192" y="274"/>
                  </a:cubicBezTo>
                  <a:close/>
                </a:path>
              </a:pathLst>
            </a:custGeom>
            <a:solidFill>
              <a:srgbClr val="00CC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216313" name="Line 36"/>
            <p:cNvSpPr>
              <a:spLocks noChangeShapeType="1"/>
            </p:cNvSpPr>
            <p:nvPr/>
          </p:nvSpPr>
          <p:spPr bwMode="auto">
            <a:xfrm flipV="1">
              <a:off x="3775075" y="2344738"/>
              <a:ext cx="155575" cy="1428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314" name="Line 43"/>
            <p:cNvSpPr>
              <a:spLocks noChangeShapeType="1"/>
            </p:cNvSpPr>
            <p:nvPr/>
          </p:nvSpPr>
          <p:spPr bwMode="auto">
            <a:xfrm flipV="1">
              <a:off x="2665413" y="2517775"/>
              <a:ext cx="695325"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315" name="Line 44"/>
            <p:cNvSpPr>
              <a:spLocks noChangeShapeType="1"/>
            </p:cNvSpPr>
            <p:nvPr/>
          </p:nvSpPr>
          <p:spPr bwMode="auto">
            <a:xfrm flipV="1">
              <a:off x="3924300" y="2201863"/>
              <a:ext cx="138113" cy="142875"/>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316" name="Line 48"/>
            <p:cNvSpPr>
              <a:spLocks noChangeShapeType="1"/>
            </p:cNvSpPr>
            <p:nvPr/>
          </p:nvSpPr>
          <p:spPr bwMode="auto">
            <a:xfrm flipV="1">
              <a:off x="3279775" y="2736850"/>
              <a:ext cx="512763" cy="612775"/>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93438" name="Text Box 240"/>
            <p:cNvSpPr txBox="1">
              <a:spLocks noChangeArrowheads="1"/>
            </p:cNvSpPr>
            <p:nvPr/>
          </p:nvSpPr>
          <p:spPr bwMode="auto">
            <a:xfrm>
              <a:off x="2538884" y="3815807"/>
              <a:ext cx="1234604" cy="5158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600">
                  <a:solidFill>
                    <a:srgbClr val="000000"/>
                  </a:solidFill>
                  <a:latin typeface="Arial" charset="0"/>
                  <a:cs typeface="Arial" charset="0"/>
                </a:rPr>
                <a:t>router</a:t>
              </a:r>
            </a:p>
            <a:p>
              <a:pPr>
                <a:defRPr/>
              </a:pPr>
              <a:r>
                <a:rPr lang="en-US" sz="1600">
                  <a:solidFill>
                    <a:srgbClr val="000000"/>
                  </a:solidFill>
                  <a:latin typeface="Arial" charset="0"/>
                  <a:cs typeface="Arial" charset="0"/>
                </a:rPr>
                <a:t>(runs DHCP)</a:t>
              </a:r>
            </a:p>
          </p:txBody>
        </p:sp>
        <p:grpSp>
          <p:nvGrpSpPr>
            <p:cNvPr id="216318" name="Group 356"/>
            <p:cNvGrpSpPr>
              <a:grpSpLocks/>
            </p:cNvGrpSpPr>
            <p:nvPr/>
          </p:nvGrpSpPr>
          <p:grpSpPr bwMode="auto">
            <a:xfrm>
              <a:off x="1653422" y="1982680"/>
              <a:ext cx="843032" cy="814871"/>
              <a:chOff x="313" y="1497"/>
              <a:chExt cx="1152" cy="1014"/>
            </a:xfrm>
          </p:grpSpPr>
          <p:pic>
            <p:nvPicPr>
              <p:cNvPr id="216370" name="Picture 354" descr="laptop_stylized_small"/>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371" name="Picture 355" descr="antenna_stylize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93440"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3336925" y="2423867"/>
              <a:ext cx="879475" cy="3491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310" name="Rectangle 43"/>
            <p:cNvSpPr>
              <a:spLocks noChangeArrowheads="1"/>
            </p:cNvSpPr>
            <p:nvPr/>
          </p:nvSpPr>
          <p:spPr bwMode="auto">
            <a:xfrm rot="16200000" flipH="1">
              <a:off x="3589349" y="3549138"/>
              <a:ext cx="104753" cy="244475"/>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311" name="Rectangle 43"/>
            <p:cNvSpPr>
              <a:spLocks noChangeArrowheads="1"/>
            </p:cNvSpPr>
            <p:nvPr/>
          </p:nvSpPr>
          <p:spPr bwMode="auto">
            <a:xfrm rot="2460490">
              <a:off x="3206750" y="3274585"/>
              <a:ext cx="82550" cy="247597"/>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sp>
          <p:nvSpPr>
            <p:cNvPr id="312" name="Rectangle 43"/>
            <p:cNvSpPr>
              <a:spLocks noChangeArrowheads="1"/>
            </p:cNvSpPr>
            <p:nvPr/>
          </p:nvSpPr>
          <p:spPr bwMode="auto">
            <a:xfrm rot="-5400000">
              <a:off x="2499531" y="2388124"/>
              <a:ext cx="111101" cy="296863"/>
            </a:xfrm>
            <a:prstGeom prst="rect">
              <a:avLst/>
            </a:prstGeom>
            <a:gradFill rotWithShape="1">
              <a:gsLst>
                <a:gs pos="0">
                  <a:srgbClr val="008000"/>
                </a:gs>
                <a:gs pos="50000">
                  <a:schemeClr val="bg1"/>
                </a:gs>
                <a:gs pos="100000">
                  <a:srgbClr val="008000"/>
                </a:gs>
              </a:gsLst>
              <a:lin ang="0" scaled="1"/>
            </a:gradFill>
            <a:ln w="9525">
              <a:solidFill>
                <a:srgbClr val="008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rgbClr val="000000"/>
                </a:solidFill>
                <a:ea typeface="+mn-ea"/>
              </a:endParaRPr>
            </a:p>
          </p:txBody>
        </p:sp>
        <p:grpSp>
          <p:nvGrpSpPr>
            <p:cNvPr id="216323" name="Group 248"/>
            <p:cNvGrpSpPr>
              <a:grpSpLocks/>
            </p:cNvGrpSpPr>
            <p:nvPr/>
          </p:nvGrpSpPr>
          <p:grpSpPr bwMode="auto">
            <a:xfrm>
              <a:off x="2597285" y="3210128"/>
              <a:ext cx="332569" cy="581078"/>
              <a:chOff x="4140" y="429"/>
              <a:chExt cx="1425" cy="2396"/>
            </a:xfrm>
          </p:grpSpPr>
          <p:sp>
            <p:nvSpPr>
              <p:cNvPr id="216338"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0" name="Rectangle 149"/>
              <p:cNvSpPr>
                <a:spLocks noChangeArrowheads="1"/>
              </p:cNvSpPr>
              <p:nvPr/>
            </p:nvSpPr>
            <p:spPr bwMode="auto">
              <a:xfrm>
                <a:off x="4207" y="426"/>
                <a:ext cx="1048" cy="2291"/>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340"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341"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63" name="Rectangle 152"/>
              <p:cNvSpPr>
                <a:spLocks noChangeArrowheads="1"/>
              </p:cNvSpPr>
              <p:nvPr/>
            </p:nvSpPr>
            <p:spPr bwMode="auto">
              <a:xfrm>
                <a:off x="4214" y="688"/>
                <a:ext cx="592"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343" name="Group 153"/>
              <p:cNvGrpSpPr>
                <a:grpSpLocks/>
              </p:cNvGrpSpPr>
              <p:nvPr/>
            </p:nvGrpSpPr>
            <p:grpSpPr bwMode="auto">
              <a:xfrm>
                <a:off x="4749" y="668"/>
                <a:ext cx="581" cy="145"/>
                <a:chOff x="614" y="2568"/>
                <a:chExt cx="725" cy="139"/>
              </a:xfrm>
            </p:grpSpPr>
            <p:sp>
              <p:nvSpPr>
                <p:cNvPr id="93489" name="AutoShape 154"/>
                <p:cNvSpPr>
                  <a:spLocks noChangeArrowheads="1"/>
                </p:cNvSpPr>
                <p:nvPr/>
              </p:nvSpPr>
              <p:spPr bwMode="auto">
                <a:xfrm>
                  <a:off x="617" y="2569"/>
                  <a:ext cx="721"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90" name="AutoShape 155"/>
                <p:cNvSpPr>
                  <a:spLocks noChangeArrowheads="1"/>
                </p:cNvSpPr>
                <p:nvPr/>
              </p:nvSpPr>
              <p:spPr bwMode="auto">
                <a:xfrm>
                  <a:off x="634" y="2587"/>
                  <a:ext cx="688"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465" name="Rectangle 156"/>
              <p:cNvSpPr>
                <a:spLocks noChangeArrowheads="1"/>
              </p:cNvSpPr>
              <p:nvPr/>
            </p:nvSpPr>
            <p:spPr bwMode="auto">
              <a:xfrm>
                <a:off x="4221" y="1015"/>
                <a:ext cx="599"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345" name="Group 157"/>
              <p:cNvGrpSpPr>
                <a:grpSpLocks/>
              </p:cNvGrpSpPr>
              <p:nvPr/>
            </p:nvGrpSpPr>
            <p:grpSpPr bwMode="auto">
              <a:xfrm>
                <a:off x="4747" y="994"/>
                <a:ext cx="581" cy="134"/>
                <a:chOff x="614" y="2568"/>
                <a:chExt cx="725" cy="139"/>
              </a:xfrm>
            </p:grpSpPr>
            <p:sp>
              <p:nvSpPr>
                <p:cNvPr id="93487" name="AutoShape 158"/>
                <p:cNvSpPr>
                  <a:spLocks noChangeArrowheads="1"/>
                </p:cNvSpPr>
                <p:nvPr/>
              </p:nvSpPr>
              <p:spPr bwMode="auto">
                <a:xfrm>
                  <a:off x="611" y="2570"/>
                  <a:ext cx="730" cy="136"/>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88" name="AutoShape 159"/>
                <p:cNvSpPr>
                  <a:spLocks noChangeArrowheads="1"/>
                </p:cNvSpPr>
                <p:nvPr/>
              </p:nvSpPr>
              <p:spPr bwMode="auto">
                <a:xfrm>
                  <a:off x="628" y="2583"/>
                  <a:ext cx="696"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467" name="Rectangle 160"/>
              <p:cNvSpPr>
                <a:spLocks noChangeArrowheads="1"/>
              </p:cNvSpPr>
              <p:nvPr/>
            </p:nvSpPr>
            <p:spPr bwMode="auto">
              <a:xfrm>
                <a:off x="4214" y="1356"/>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68" name="Rectangle 161"/>
              <p:cNvSpPr>
                <a:spLocks noChangeArrowheads="1"/>
              </p:cNvSpPr>
              <p:nvPr/>
            </p:nvSpPr>
            <p:spPr bwMode="auto">
              <a:xfrm>
                <a:off x="4228" y="1657"/>
                <a:ext cx="599"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348" name="Group 162"/>
              <p:cNvGrpSpPr>
                <a:grpSpLocks/>
              </p:cNvGrpSpPr>
              <p:nvPr/>
            </p:nvGrpSpPr>
            <p:grpSpPr bwMode="auto">
              <a:xfrm>
                <a:off x="4735" y="1627"/>
                <a:ext cx="582" cy="151"/>
                <a:chOff x="614" y="2568"/>
                <a:chExt cx="725" cy="139"/>
              </a:xfrm>
            </p:grpSpPr>
            <p:sp>
              <p:nvSpPr>
                <p:cNvPr id="93485" name="AutoShape 163"/>
                <p:cNvSpPr>
                  <a:spLocks noChangeArrowheads="1"/>
                </p:cNvSpPr>
                <p:nvPr/>
              </p:nvSpPr>
              <p:spPr bwMode="auto">
                <a:xfrm>
                  <a:off x="618" y="2571"/>
                  <a:ext cx="720"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86" name="AutoShape 164"/>
                <p:cNvSpPr>
                  <a:spLocks noChangeArrowheads="1"/>
                </p:cNvSpPr>
                <p:nvPr/>
              </p:nvSpPr>
              <p:spPr bwMode="auto">
                <a:xfrm>
                  <a:off x="635" y="2589"/>
                  <a:ext cx="686"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6349"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6350" name="Group 166"/>
              <p:cNvGrpSpPr>
                <a:grpSpLocks/>
              </p:cNvGrpSpPr>
              <p:nvPr/>
            </p:nvGrpSpPr>
            <p:grpSpPr bwMode="auto">
              <a:xfrm>
                <a:off x="4739" y="1327"/>
                <a:ext cx="582" cy="139"/>
                <a:chOff x="614" y="2568"/>
                <a:chExt cx="725" cy="139"/>
              </a:xfrm>
            </p:grpSpPr>
            <p:sp>
              <p:nvSpPr>
                <p:cNvPr id="93483" name="AutoShape 167"/>
                <p:cNvSpPr>
                  <a:spLocks noChangeArrowheads="1"/>
                </p:cNvSpPr>
                <p:nvPr/>
              </p:nvSpPr>
              <p:spPr bwMode="auto">
                <a:xfrm>
                  <a:off x="613" y="2571"/>
                  <a:ext cx="729"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84" name="AutoShape 168"/>
                <p:cNvSpPr>
                  <a:spLocks noChangeArrowheads="1"/>
                </p:cNvSpPr>
                <p:nvPr/>
              </p:nvSpPr>
              <p:spPr bwMode="auto">
                <a:xfrm>
                  <a:off x="630" y="2584"/>
                  <a:ext cx="695"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472" name="Rectangle 169"/>
              <p:cNvSpPr>
                <a:spLocks noChangeArrowheads="1"/>
              </p:cNvSpPr>
              <p:nvPr/>
            </p:nvSpPr>
            <p:spPr bwMode="auto">
              <a:xfrm>
                <a:off x="5255" y="426"/>
                <a:ext cx="68" cy="2297"/>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352"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353"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5" name="Oval 172"/>
              <p:cNvSpPr>
                <a:spLocks noChangeArrowheads="1"/>
              </p:cNvSpPr>
              <p:nvPr/>
            </p:nvSpPr>
            <p:spPr bwMode="auto">
              <a:xfrm>
                <a:off x="5520" y="2612"/>
                <a:ext cx="48"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355"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477" name="AutoShape 174"/>
              <p:cNvSpPr>
                <a:spLocks noChangeArrowheads="1"/>
              </p:cNvSpPr>
              <p:nvPr/>
            </p:nvSpPr>
            <p:spPr bwMode="auto">
              <a:xfrm>
                <a:off x="4139" y="2678"/>
                <a:ext cx="1204" cy="16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78" name="AutoShape 175"/>
              <p:cNvSpPr>
                <a:spLocks noChangeArrowheads="1"/>
              </p:cNvSpPr>
              <p:nvPr/>
            </p:nvSpPr>
            <p:spPr bwMode="auto">
              <a:xfrm>
                <a:off x="4207" y="2717"/>
                <a:ext cx="1068" cy="85"/>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79" name="Oval 176"/>
              <p:cNvSpPr>
                <a:spLocks noChangeArrowheads="1"/>
              </p:cNvSpPr>
              <p:nvPr/>
            </p:nvSpPr>
            <p:spPr bwMode="auto">
              <a:xfrm>
                <a:off x="4309"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80" name="Oval 177"/>
              <p:cNvSpPr>
                <a:spLocks noChangeArrowheads="1"/>
              </p:cNvSpPr>
              <p:nvPr/>
            </p:nvSpPr>
            <p:spPr bwMode="auto">
              <a:xfrm>
                <a:off x="4486" y="2383"/>
                <a:ext cx="163" cy="144"/>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3481" name="Oval 178"/>
              <p:cNvSpPr>
                <a:spLocks noChangeArrowheads="1"/>
              </p:cNvSpPr>
              <p:nvPr/>
            </p:nvSpPr>
            <p:spPr bwMode="auto">
              <a:xfrm>
                <a:off x="4663" y="2383"/>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82" name="Rectangle 179"/>
              <p:cNvSpPr>
                <a:spLocks noChangeArrowheads="1"/>
              </p:cNvSpPr>
              <p:nvPr/>
            </p:nvSpPr>
            <p:spPr bwMode="auto">
              <a:xfrm>
                <a:off x="5065" y="1834"/>
                <a:ext cx="82" cy="772"/>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324" name="Group 48"/>
            <p:cNvGrpSpPr>
              <a:grpSpLocks/>
            </p:cNvGrpSpPr>
            <p:nvPr/>
          </p:nvGrpSpPr>
          <p:grpSpPr bwMode="auto">
            <a:xfrm>
              <a:off x="2795471" y="3465563"/>
              <a:ext cx="735669" cy="376863"/>
              <a:chOff x="3600" y="219"/>
              <a:chExt cx="360" cy="175"/>
            </a:xfrm>
          </p:grpSpPr>
          <p:sp>
            <p:nvSpPr>
              <p:cNvPr id="93446"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47"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48"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49" name="Rectangle 52"/>
              <p:cNvSpPr>
                <a:spLocks noChangeArrowheads="1"/>
              </p:cNvSpPr>
              <p:nvPr/>
            </p:nvSpPr>
            <p:spPr bwMode="auto">
              <a:xfrm>
                <a:off x="3603" y="289"/>
                <a:ext cx="353"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700">
                  <a:solidFill>
                    <a:srgbClr val="000000"/>
                  </a:solidFill>
                  <a:latin typeface="Times New Roman" charset="0"/>
                  <a:ea typeface="ＭＳ Ｐゴシック" charset="0"/>
                </a:endParaRPr>
              </a:p>
            </p:txBody>
          </p:sp>
          <p:sp>
            <p:nvSpPr>
              <p:cNvPr id="93450"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330" name="Group 54"/>
              <p:cNvGrpSpPr>
                <a:grpSpLocks/>
              </p:cNvGrpSpPr>
              <p:nvPr/>
            </p:nvGrpSpPr>
            <p:grpSpPr bwMode="auto">
              <a:xfrm>
                <a:off x="3686" y="244"/>
                <a:ext cx="177" cy="66"/>
                <a:chOff x="2848" y="848"/>
                <a:chExt cx="140" cy="98"/>
              </a:xfrm>
            </p:grpSpPr>
            <p:sp>
              <p:nvSpPr>
                <p:cNvPr id="93456"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57"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58"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nvGrpSpPr>
              <p:cNvPr id="216331" name="Group 58"/>
              <p:cNvGrpSpPr>
                <a:grpSpLocks/>
              </p:cNvGrpSpPr>
              <p:nvPr/>
            </p:nvGrpSpPr>
            <p:grpSpPr bwMode="auto">
              <a:xfrm flipV="1">
                <a:off x="3686" y="243"/>
                <a:ext cx="177" cy="66"/>
                <a:chOff x="2848" y="848"/>
                <a:chExt cx="140" cy="98"/>
              </a:xfrm>
            </p:grpSpPr>
            <p:sp>
              <p:nvSpPr>
                <p:cNvPr id="93453"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54"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sp>
              <p:nvSpPr>
                <p:cNvPr id="93455" name="Line 61"/>
                <p:cNvSpPr>
                  <a:spLocks noChangeShapeType="1"/>
                </p:cNvSpPr>
                <p:nvPr/>
              </p:nvSpPr>
              <p:spPr bwMode="auto">
                <a:xfrm>
                  <a:off x="2894" y="853"/>
                  <a:ext cx="52" cy="93"/>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Comic Sans MS" charset="0"/>
                    <a:ea typeface="ＭＳ Ｐゴシック" charset="0"/>
                  </a:endParaRPr>
                </a:p>
              </p:txBody>
            </p:sp>
          </p:grpSp>
        </p:grpSp>
      </p:grpSp>
      <p:sp>
        <p:nvSpPr>
          <p:cNvPr id="216068" name="Freeform 2"/>
          <p:cNvSpPr>
            <a:spLocks/>
          </p:cNvSpPr>
          <p:nvPr/>
        </p:nvSpPr>
        <p:spPr bwMode="auto">
          <a:xfrm>
            <a:off x="354490" y="5658485"/>
            <a:ext cx="4360386" cy="1944900"/>
          </a:xfrm>
          <a:custGeom>
            <a:avLst/>
            <a:gdLst>
              <a:gd name="T0" fmla="*/ 2147483647 w 2497"/>
              <a:gd name="T1" fmla="*/ 2147483647 h 1081"/>
              <a:gd name="T2" fmla="*/ 2147483647 w 2497"/>
              <a:gd name="T3" fmla="*/ 2147483647 h 1081"/>
              <a:gd name="T4" fmla="*/ 2147483647 w 2497"/>
              <a:gd name="T5" fmla="*/ 2147483647 h 1081"/>
              <a:gd name="T6" fmla="*/ 2147483647 w 2497"/>
              <a:gd name="T7" fmla="*/ 2147483647 h 1081"/>
              <a:gd name="T8" fmla="*/ 2147483647 w 2497"/>
              <a:gd name="T9" fmla="*/ 2147483647 h 1081"/>
              <a:gd name="T10" fmla="*/ 2147483647 w 2497"/>
              <a:gd name="T11" fmla="*/ 2147483647 h 1081"/>
              <a:gd name="T12" fmla="*/ 2147483647 w 2497"/>
              <a:gd name="T13" fmla="*/ 2147483647 h 1081"/>
              <a:gd name="T14" fmla="*/ 2147483647 w 2497"/>
              <a:gd name="T15" fmla="*/ 2147483647 h 1081"/>
              <a:gd name="T16" fmla="*/ 2147483647 w 2497"/>
              <a:gd name="T17" fmla="*/ 2147483647 h 1081"/>
              <a:gd name="T18" fmla="*/ 2147483647 w 2497"/>
              <a:gd name="T19" fmla="*/ 2147483647 h 1081"/>
              <a:gd name="T20" fmla="*/ 2147483647 w 2497"/>
              <a:gd name="T21" fmla="*/ 2147483647 h 1081"/>
              <a:gd name="T22" fmla="*/ 2147483647 w 2497"/>
              <a:gd name="T23" fmla="*/ 2147483647 h 1081"/>
              <a:gd name="T24" fmla="*/ 2147483647 w 2497"/>
              <a:gd name="T25" fmla="*/ 2147483647 h 1081"/>
              <a:gd name="T26" fmla="*/ 2147483647 w 2497"/>
              <a:gd name="T27" fmla="*/ 2147483647 h 1081"/>
              <a:gd name="T28" fmla="*/ 2147483647 w 2497"/>
              <a:gd name="T29" fmla="*/ 2147483647 h 1081"/>
              <a:gd name="T30" fmla="*/ 2147483647 w 2497"/>
              <a:gd name="T31" fmla="*/ 2147483647 h 10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497" h="1081">
                <a:moveTo>
                  <a:pt x="475" y="274"/>
                </a:moveTo>
                <a:cubicBezTo>
                  <a:pt x="381" y="316"/>
                  <a:pt x="280" y="389"/>
                  <a:pt x="204" y="437"/>
                </a:cubicBezTo>
                <a:cubicBezTo>
                  <a:pt x="128" y="485"/>
                  <a:pt x="42" y="503"/>
                  <a:pt x="21" y="559"/>
                </a:cubicBezTo>
                <a:cubicBezTo>
                  <a:pt x="0" y="615"/>
                  <a:pt x="56" y="734"/>
                  <a:pt x="75" y="776"/>
                </a:cubicBezTo>
                <a:cubicBezTo>
                  <a:pt x="94" y="818"/>
                  <a:pt x="116" y="789"/>
                  <a:pt x="136" y="810"/>
                </a:cubicBezTo>
                <a:cubicBezTo>
                  <a:pt x="156" y="831"/>
                  <a:pt x="167" y="876"/>
                  <a:pt x="197" y="905"/>
                </a:cubicBezTo>
                <a:cubicBezTo>
                  <a:pt x="227" y="934"/>
                  <a:pt x="231" y="970"/>
                  <a:pt x="319" y="986"/>
                </a:cubicBezTo>
                <a:cubicBezTo>
                  <a:pt x="407" y="1002"/>
                  <a:pt x="554" y="1003"/>
                  <a:pt x="726" y="1000"/>
                </a:cubicBezTo>
                <a:cubicBezTo>
                  <a:pt x="898" y="997"/>
                  <a:pt x="1146" y="961"/>
                  <a:pt x="1349" y="966"/>
                </a:cubicBezTo>
                <a:cubicBezTo>
                  <a:pt x="1552" y="971"/>
                  <a:pt x="1785" y="1028"/>
                  <a:pt x="1945" y="1033"/>
                </a:cubicBezTo>
                <a:cubicBezTo>
                  <a:pt x="2105" y="1038"/>
                  <a:pt x="2225" y="1081"/>
                  <a:pt x="2311" y="993"/>
                </a:cubicBezTo>
                <a:cubicBezTo>
                  <a:pt x="2397" y="905"/>
                  <a:pt x="2497" y="662"/>
                  <a:pt x="2460" y="506"/>
                </a:cubicBezTo>
                <a:cubicBezTo>
                  <a:pt x="2423" y="350"/>
                  <a:pt x="2280" y="116"/>
                  <a:pt x="2088" y="58"/>
                </a:cubicBezTo>
                <a:cubicBezTo>
                  <a:pt x="1896" y="0"/>
                  <a:pt x="1528" y="138"/>
                  <a:pt x="1308" y="159"/>
                </a:cubicBezTo>
                <a:cubicBezTo>
                  <a:pt x="1088" y="180"/>
                  <a:pt x="906" y="167"/>
                  <a:pt x="766" y="186"/>
                </a:cubicBezTo>
                <a:cubicBezTo>
                  <a:pt x="626" y="205"/>
                  <a:pt x="569" y="232"/>
                  <a:pt x="475" y="274"/>
                </a:cubicBezTo>
                <a:close/>
              </a:path>
            </a:pathLst>
          </a:custGeom>
          <a:gradFill rotWithShape="1">
            <a:gsLst>
              <a:gs pos="0">
                <a:srgbClr val="00CCFF"/>
              </a:gs>
              <a:gs pos="100000">
                <a:srgbClr val="FFFFFF"/>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sp>
        <p:nvSpPr>
          <p:cNvPr id="216069" name="Freeform 3"/>
          <p:cNvSpPr>
            <a:spLocks/>
          </p:cNvSpPr>
          <p:nvPr/>
        </p:nvSpPr>
        <p:spPr bwMode="auto">
          <a:xfrm>
            <a:off x="5226527" y="1410653"/>
            <a:ext cx="2111216" cy="2524230"/>
          </a:xfrm>
          <a:custGeom>
            <a:avLst/>
            <a:gdLst>
              <a:gd name="T0" fmla="*/ 2147483647 w 1209"/>
              <a:gd name="T1" fmla="*/ 2147483647 h 1403"/>
              <a:gd name="T2" fmla="*/ 2147483647 w 1209"/>
              <a:gd name="T3" fmla="*/ 2147483647 h 1403"/>
              <a:gd name="T4" fmla="*/ 2147483647 w 1209"/>
              <a:gd name="T5" fmla="*/ 2147483647 h 1403"/>
              <a:gd name="T6" fmla="*/ 2147483647 w 1209"/>
              <a:gd name="T7" fmla="*/ 2147483647 h 1403"/>
              <a:gd name="T8" fmla="*/ 2147483647 w 1209"/>
              <a:gd name="T9" fmla="*/ 2147483647 h 1403"/>
              <a:gd name="T10" fmla="*/ 2147483647 w 1209"/>
              <a:gd name="T11" fmla="*/ 2147483647 h 1403"/>
              <a:gd name="T12" fmla="*/ 2147483647 w 1209"/>
              <a:gd name="T13" fmla="*/ 2147483647 h 1403"/>
              <a:gd name="T14" fmla="*/ 2147483647 w 1209"/>
              <a:gd name="T15" fmla="*/ 2147483647 h 1403"/>
              <a:gd name="T16" fmla="*/ 2147483647 w 1209"/>
              <a:gd name="T17" fmla="*/ 2147483647 h 1403"/>
              <a:gd name="T18" fmla="*/ 2147483647 w 1209"/>
              <a:gd name="T19" fmla="*/ 2147483647 h 1403"/>
              <a:gd name="T20" fmla="*/ 2147483647 w 1209"/>
              <a:gd name="T21" fmla="*/ 2147483647 h 1403"/>
              <a:gd name="T22" fmla="*/ 2147483647 w 1209"/>
              <a:gd name="T23" fmla="*/ 2147483647 h 140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09" h="1403">
                <a:moveTo>
                  <a:pt x="84" y="528"/>
                </a:moveTo>
                <a:cubicBezTo>
                  <a:pt x="51" y="600"/>
                  <a:pt x="28" y="643"/>
                  <a:pt x="16" y="705"/>
                </a:cubicBezTo>
                <a:cubicBezTo>
                  <a:pt x="4" y="767"/>
                  <a:pt x="0" y="845"/>
                  <a:pt x="9" y="901"/>
                </a:cubicBezTo>
                <a:cubicBezTo>
                  <a:pt x="18" y="957"/>
                  <a:pt x="44" y="983"/>
                  <a:pt x="70" y="1043"/>
                </a:cubicBezTo>
                <a:cubicBezTo>
                  <a:pt x="96" y="1103"/>
                  <a:pt x="130" y="1210"/>
                  <a:pt x="165" y="1260"/>
                </a:cubicBezTo>
                <a:cubicBezTo>
                  <a:pt x="200" y="1310"/>
                  <a:pt x="223" y="1324"/>
                  <a:pt x="280" y="1342"/>
                </a:cubicBezTo>
                <a:cubicBezTo>
                  <a:pt x="337" y="1360"/>
                  <a:pt x="393" y="1368"/>
                  <a:pt x="510" y="1369"/>
                </a:cubicBezTo>
                <a:cubicBezTo>
                  <a:pt x="627" y="1370"/>
                  <a:pt x="775" y="1403"/>
                  <a:pt x="985" y="1348"/>
                </a:cubicBezTo>
                <a:cubicBezTo>
                  <a:pt x="1195" y="1293"/>
                  <a:pt x="1209" y="54"/>
                  <a:pt x="985" y="27"/>
                </a:cubicBezTo>
                <a:cubicBezTo>
                  <a:pt x="761" y="0"/>
                  <a:pt x="606" y="115"/>
                  <a:pt x="477" y="156"/>
                </a:cubicBezTo>
                <a:cubicBezTo>
                  <a:pt x="348" y="197"/>
                  <a:pt x="280" y="207"/>
                  <a:pt x="212" y="271"/>
                </a:cubicBezTo>
                <a:cubicBezTo>
                  <a:pt x="144" y="335"/>
                  <a:pt x="117" y="456"/>
                  <a:pt x="84" y="528"/>
                </a:cubicBezTo>
                <a:close/>
              </a:path>
            </a:pathLst>
          </a:custGeom>
          <a:gradFill rotWithShape="1">
            <a:gsLst>
              <a:gs pos="0">
                <a:srgbClr val="00CCFF"/>
              </a:gs>
              <a:gs pos="100000">
                <a:srgbClr val="FFFFFF"/>
              </a:gs>
            </a:gsLst>
            <a:lin ang="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1882" tIns="50941" rIns="101882" bIns="50941"/>
          <a:lstStyle/>
          <a:p>
            <a:endParaRPr lang="en-US"/>
          </a:p>
        </p:txBody>
      </p:sp>
      <p:sp>
        <p:nvSpPr>
          <p:cNvPr id="93191" name="Rectangle 4"/>
          <p:cNvSpPr>
            <a:spLocks noGrp="1" noChangeArrowheads="1"/>
          </p:cNvSpPr>
          <p:nvPr>
            <p:ph type="title"/>
          </p:nvPr>
        </p:nvSpPr>
        <p:spPr>
          <a:xfrm>
            <a:off x="188595" y="335491"/>
            <a:ext cx="9197499" cy="1102890"/>
          </a:xfrm>
        </p:spPr>
        <p:txBody>
          <a:bodyPr>
            <a:normAutofit fontScale="90000"/>
          </a:bodyPr>
          <a:lstStyle/>
          <a:p>
            <a:r>
              <a:rPr lang="en-US" altLang="en-US" dirty="0"/>
              <a:t>A day in the life… HTTP request/reply </a:t>
            </a:r>
          </a:p>
        </p:txBody>
      </p:sp>
      <p:grpSp>
        <p:nvGrpSpPr>
          <p:cNvPr id="216071" name="Group 35"/>
          <p:cNvGrpSpPr>
            <a:grpSpLocks/>
          </p:cNvGrpSpPr>
          <p:nvPr/>
        </p:nvGrpSpPr>
        <p:grpSpPr bwMode="auto">
          <a:xfrm>
            <a:off x="1314927" y="1648143"/>
            <a:ext cx="1073943" cy="1655233"/>
            <a:chOff x="651" y="681"/>
            <a:chExt cx="615" cy="920"/>
          </a:xfrm>
        </p:grpSpPr>
        <p:sp>
          <p:nvSpPr>
            <p:cNvPr id="216304" name="Freeform 36"/>
            <p:cNvSpPr>
              <a:spLocks/>
            </p:cNvSpPr>
            <p:nvPr/>
          </p:nvSpPr>
          <p:spPr bwMode="auto">
            <a:xfrm>
              <a:off x="662" y="698"/>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6305" name="Group 37"/>
            <p:cNvGrpSpPr>
              <a:grpSpLocks/>
            </p:cNvGrpSpPr>
            <p:nvPr/>
          </p:nvGrpSpPr>
          <p:grpSpPr bwMode="auto">
            <a:xfrm>
              <a:off x="651" y="681"/>
              <a:ext cx="500" cy="828"/>
              <a:chOff x="569" y="2954"/>
              <a:chExt cx="500" cy="828"/>
            </a:xfrm>
          </p:grpSpPr>
          <p:sp>
            <p:nvSpPr>
              <p:cNvPr id="93427" name="Rectangle 38"/>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28" name="Text Box 39"/>
              <p:cNvSpPr txBox="1">
                <a:spLocks noChangeArrowheads="1"/>
              </p:cNvSpPr>
              <p:nvPr/>
            </p:nvSpPr>
            <p:spPr bwMode="auto">
              <a:xfrm>
                <a:off x="607" y="2954"/>
                <a:ext cx="449"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HTTP</a:t>
                </a:r>
              </a:p>
              <a:p>
                <a:pPr algn="ctr">
                  <a:defRPr/>
                </a:pPr>
                <a:r>
                  <a:rPr lang="en-US" i="0">
                    <a:solidFill>
                      <a:srgbClr val="000000"/>
                    </a:solidFill>
                    <a:latin typeface="Arial" charset="0"/>
                  </a:rPr>
                  <a:t>TCP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3429" name="Line 40"/>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430" name="Line 41"/>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431" name="Line 42"/>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432" name="Line 43"/>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grpSp>
        <p:nvGrpSpPr>
          <p:cNvPr id="707628" name="Group 44"/>
          <p:cNvGrpSpPr>
            <a:grpSpLocks/>
          </p:cNvGrpSpPr>
          <p:nvPr/>
        </p:nvGrpSpPr>
        <p:grpSpPr bwMode="auto">
          <a:xfrm>
            <a:off x="499428" y="1617557"/>
            <a:ext cx="555307" cy="377825"/>
            <a:chOff x="335" y="678"/>
            <a:chExt cx="318" cy="210"/>
          </a:xfrm>
        </p:grpSpPr>
        <p:grpSp>
          <p:nvGrpSpPr>
            <p:cNvPr id="216300" name="Group 45"/>
            <p:cNvGrpSpPr>
              <a:grpSpLocks/>
            </p:cNvGrpSpPr>
            <p:nvPr/>
          </p:nvGrpSpPr>
          <p:grpSpPr bwMode="auto">
            <a:xfrm>
              <a:off x="335" y="693"/>
              <a:ext cx="318" cy="145"/>
              <a:chOff x="851" y="3337"/>
              <a:chExt cx="318" cy="145"/>
            </a:xfrm>
          </p:grpSpPr>
          <p:sp>
            <p:nvSpPr>
              <p:cNvPr id="93423" name="Rectangle 46"/>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424" name="Text Box 47"/>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sp>
          <p:nvSpPr>
            <p:cNvPr id="93422" name="AutoShape 48"/>
            <p:cNvSpPr>
              <a:spLocks noChangeArrowheads="1"/>
            </p:cNvSpPr>
            <p:nvPr/>
          </p:nvSpPr>
          <p:spPr bwMode="auto">
            <a:xfrm>
              <a:off x="396" y="678"/>
              <a:ext cx="240" cy="210"/>
            </a:xfrm>
            <a:prstGeom prst="downArrow">
              <a:avLst>
                <a:gd name="adj1" fmla="val 49167"/>
                <a:gd name="adj2" fmla="val 24292"/>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707633" name="Rectangle 49"/>
          <p:cNvSpPr>
            <a:spLocks noChangeArrowheads="1"/>
          </p:cNvSpPr>
          <p:nvPr/>
        </p:nvSpPr>
        <p:spPr bwMode="auto">
          <a:xfrm>
            <a:off x="5701507" y="3804921"/>
            <a:ext cx="3785870" cy="10777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dirty="0">
                <a:solidFill>
                  <a:srgbClr val="C00000"/>
                </a:solidFill>
                <a:latin typeface="+mn-lt"/>
                <a:ea typeface="ＭＳ Ｐゴシック" charset="0"/>
              </a:rPr>
              <a:t>HTTP request </a:t>
            </a:r>
            <a:r>
              <a:rPr lang="en-US" sz="2200" dirty="0">
                <a:solidFill>
                  <a:srgbClr val="000000"/>
                </a:solidFill>
                <a:latin typeface="+mn-lt"/>
                <a:ea typeface="ＭＳ Ｐゴシック" charset="0"/>
              </a:rPr>
              <a:t>sent into TCP socket</a:t>
            </a:r>
          </a:p>
        </p:txBody>
      </p:sp>
      <p:sp>
        <p:nvSpPr>
          <p:cNvPr id="707634" name="Rectangle 50"/>
          <p:cNvSpPr>
            <a:spLocks noChangeArrowheads="1"/>
          </p:cNvSpPr>
          <p:nvPr/>
        </p:nvSpPr>
        <p:spPr bwMode="auto">
          <a:xfrm>
            <a:off x="5694522" y="4589357"/>
            <a:ext cx="4166553" cy="11172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a:solidFill>
                  <a:srgbClr val="000000"/>
                </a:solidFill>
                <a:latin typeface="+mn-lt"/>
                <a:ea typeface="ＭＳ Ｐゴシック" charset="0"/>
              </a:rPr>
              <a:t>IP datagram containing HTTP request routed to www.google.com</a:t>
            </a:r>
          </a:p>
        </p:txBody>
      </p:sp>
      <p:sp>
        <p:nvSpPr>
          <p:cNvPr id="707635" name="Rectangle 51"/>
          <p:cNvSpPr>
            <a:spLocks noChangeArrowheads="1"/>
          </p:cNvSpPr>
          <p:nvPr/>
        </p:nvSpPr>
        <p:spPr bwMode="auto">
          <a:xfrm>
            <a:off x="5708492" y="6748357"/>
            <a:ext cx="4252118" cy="6081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a:solidFill>
                  <a:srgbClr val="000000"/>
                </a:solidFill>
                <a:latin typeface="+mn-lt"/>
                <a:ea typeface="ＭＳ Ｐゴシック" charset="0"/>
              </a:rPr>
              <a:t>IP datagram containing HTTP reply routed back to client</a:t>
            </a:r>
          </a:p>
        </p:txBody>
      </p:sp>
      <p:grpSp>
        <p:nvGrpSpPr>
          <p:cNvPr id="216076" name="Group 166"/>
          <p:cNvGrpSpPr>
            <a:grpSpLocks/>
          </p:cNvGrpSpPr>
          <p:nvPr/>
        </p:nvGrpSpPr>
        <p:grpSpPr bwMode="auto">
          <a:xfrm>
            <a:off x="4175285" y="3154045"/>
            <a:ext cx="1734026" cy="1459125"/>
            <a:chOff x="3228" y="1776"/>
            <a:chExt cx="252" cy="96"/>
          </a:xfrm>
        </p:grpSpPr>
        <p:sp>
          <p:nvSpPr>
            <p:cNvPr id="216298" name="Line 164"/>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299" name="Line 165"/>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6077" name="Group 167"/>
          <p:cNvGrpSpPr>
            <a:grpSpLocks/>
          </p:cNvGrpSpPr>
          <p:nvPr/>
        </p:nvGrpSpPr>
        <p:grpSpPr bwMode="auto">
          <a:xfrm flipH="1">
            <a:off x="6160770" y="3170238"/>
            <a:ext cx="440055" cy="172720"/>
            <a:chOff x="3228" y="1776"/>
            <a:chExt cx="252" cy="96"/>
          </a:xfrm>
        </p:grpSpPr>
        <p:sp>
          <p:nvSpPr>
            <p:cNvPr id="216296" name="Line 168"/>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297" name="Line 169"/>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6078" name="Group 170"/>
          <p:cNvGrpSpPr>
            <a:grpSpLocks/>
          </p:cNvGrpSpPr>
          <p:nvPr/>
        </p:nvGrpSpPr>
        <p:grpSpPr bwMode="auto">
          <a:xfrm flipH="1" flipV="1">
            <a:off x="6328410" y="2576513"/>
            <a:ext cx="440055" cy="172720"/>
            <a:chOff x="3228" y="1776"/>
            <a:chExt cx="252" cy="96"/>
          </a:xfrm>
        </p:grpSpPr>
        <p:sp>
          <p:nvSpPr>
            <p:cNvPr id="216294" name="Line 17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295" name="Line 17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6079" name="Group 110"/>
          <p:cNvGrpSpPr>
            <a:grpSpLocks/>
          </p:cNvGrpSpPr>
          <p:nvPr/>
        </p:nvGrpSpPr>
        <p:grpSpPr bwMode="auto">
          <a:xfrm>
            <a:off x="3363277" y="6399742"/>
            <a:ext cx="832962" cy="430001"/>
            <a:chOff x="2466" y="2026"/>
            <a:chExt cx="477" cy="282"/>
          </a:xfrm>
        </p:grpSpPr>
        <p:sp>
          <p:nvSpPr>
            <p:cNvPr id="216280" name="Oval 111"/>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6281" name="Line 112"/>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82" name="Rectangle 113"/>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6283" name="Oval 114"/>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6284" name="Group 115"/>
            <p:cNvGrpSpPr>
              <a:grpSpLocks/>
            </p:cNvGrpSpPr>
            <p:nvPr/>
          </p:nvGrpSpPr>
          <p:grpSpPr bwMode="auto">
            <a:xfrm>
              <a:off x="2581" y="2061"/>
              <a:ext cx="236" cy="94"/>
              <a:chOff x="2848" y="848"/>
              <a:chExt cx="140" cy="98"/>
            </a:xfrm>
          </p:grpSpPr>
          <p:sp>
            <p:nvSpPr>
              <p:cNvPr id="216291" name="Line 1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92" name="Line 1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93" name="Line 1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6285" name="Group 119"/>
            <p:cNvGrpSpPr>
              <a:grpSpLocks/>
            </p:cNvGrpSpPr>
            <p:nvPr/>
          </p:nvGrpSpPr>
          <p:grpSpPr bwMode="auto">
            <a:xfrm flipV="1">
              <a:off x="2581" y="2060"/>
              <a:ext cx="236" cy="94"/>
              <a:chOff x="2848" y="848"/>
              <a:chExt cx="140" cy="98"/>
            </a:xfrm>
          </p:grpSpPr>
          <p:sp>
            <p:nvSpPr>
              <p:cNvPr id="216288" name="Line 12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89" name="Line 12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90" name="Line 12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6286" name="Line 123"/>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287" name="Line 124"/>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6080" name="Line 136"/>
          <p:cNvSpPr>
            <a:spLocks noChangeShapeType="1"/>
          </p:cNvSpPr>
          <p:nvPr/>
        </p:nvSpPr>
        <p:spPr bwMode="auto">
          <a:xfrm flipV="1">
            <a:off x="2797492" y="6592253"/>
            <a:ext cx="539592" cy="1799"/>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lIns="101882" tIns="50941" rIns="101882" bIns="50941"/>
          <a:lstStyle/>
          <a:p>
            <a:endParaRPr lang="en-US"/>
          </a:p>
        </p:txBody>
      </p:sp>
      <p:sp>
        <p:nvSpPr>
          <p:cNvPr id="216081" name="Text Box 137"/>
          <p:cNvSpPr txBox="1">
            <a:spLocks noChangeArrowheads="1"/>
          </p:cNvSpPr>
          <p:nvPr/>
        </p:nvSpPr>
        <p:spPr bwMode="auto">
          <a:xfrm>
            <a:off x="1049855" y="7036647"/>
            <a:ext cx="1808757"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64.233.169.105</a:t>
            </a:r>
          </a:p>
        </p:txBody>
      </p:sp>
      <p:sp>
        <p:nvSpPr>
          <p:cNvPr id="216082" name="Text Box 138"/>
          <p:cNvSpPr txBox="1">
            <a:spLocks noChangeArrowheads="1"/>
          </p:cNvSpPr>
          <p:nvPr/>
        </p:nvSpPr>
        <p:spPr bwMode="auto">
          <a:xfrm>
            <a:off x="1030155" y="6703802"/>
            <a:ext cx="1334268" cy="3798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101882" tIns="50941" rIns="101882" bIns="50941">
            <a:spAutoFit/>
          </a:bodyP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r>
              <a:rPr lang="en-US" altLang="en-US" sz="1800" i="0">
                <a:solidFill>
                  <a:srgbClr val="000000"/>
                </a:solidFill>
                <a:latin typeface="Arial" pitchFamily="34" charset="0"/>
              </a:rPr>
              <a:t>web server</a:t>
            </a:r>
          </a:p>
        </p:txBody>
      </p:sp>
      <p:grpSp>
        <p:nvGrpSpPr>
          <p:cNvPr id="216083" name="Group 194"/>
          <p:cNvGrpSpPr>
            <a:grpSpLocks/>
          </p:cNvGrpSpPr>
          <p:nvPr/>
        </p:nvGrpSpPr>
        <p:grpSpPr bwMode="auto">
          <a:xfrm>
            <a:off x="3267235" y="6826145"/>
            <a:ext cx="324803" cy="129540"/>
            <a:chOff x="3228" y="1776"/>
            <a:chExt cx="252" cy="96"/>
          </a:xfrm>
        </p:grpSpPr>
        <p:sp>
          <p:nvSpPr>
            <p:cNvPr id="216278" name="Line 195"/>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279" name="Line 196"/>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grpSp>
        <p:nvGrpSpPr>
          <p:cNvPr id="216084" name="Group 200"/>
          <p:cNvGrpSpPr>
            <a:grpSpLocks/>
          </p:cNvGrpSpPr>
          <p:nvPr/>
        </p:nvGrpSpPr>
        <p:grpSpPr bwMode="auto">
          <a:xfrm flipH="1" flipV="1">
            <a:off x="4194493" y="6491500"/>
            <a:ext cx="324803" cy="129540"/>
            <a:chOff x="3228" y="1776"/>
            <a:chExt cx="252" cy="96"/>
          </a:xfrm>
        </p:grpSpPr>
        <p:sp>
          <p:nvSpPr>
            <p:cNvPr id="216276" name="Line 201"/>
            <p:cNvSpPr>
              <a:spLocks noChangeShapeType="1"/>
            </p:cNvSpPr>
            <p:nvPr/>
          </p:nvSpPr>
          <p:spPr bwMode="auto">
            <a:xfrm flipV="1">
              <a:off x="3339" y="1776"/>
              <a:ext cx="141" cy="5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16277" name="Line 202"/>
            <p:cNvSpPr>
              <a:spLocks noChangeShapeType="1"/>
            </p:cNvSpPr>
            <p:nvPr/>
          </p:nvSpPr>
          <p:spPr bwMode="auto">
            <a:xfrm flipV="1">
              <a:off x="3228" y="1833"/>
              <a:ext cx="102" cy="39"/>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grpSp>
      <p:sp>
        <p:nvSpPr>
          <p:cNvPr id="93206" name="Line 112"/>
          <p:cNvSpPr>
            <a:spLocks noChangeShapeType="1"/>
          </p:cNvSpPr>
          <p:nvPr/>
        </p:nvSpPr>
        <p:spPr bwMode="auto">
          <a:xfrm flipH="1">
            <a:off x="3953510" y="3179234"/>
            <a:ext cx="2071053" cy="3278082"/>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101882" tIns="50941" rIns="101882" bIns="50941"/>
          <a:lstStyle/>
          <a:p>
            <a:pPr>
              <a:defRPr/>
            </a:pPr>
            <a:endParaRPr lang="en-US">
              <a:latin typeface="Comic Sans MS" charset="0"/>
              <a:ea typeface="ＭＳ Ｐゴシック" charset="0"/>
            </a:endParaRPr>
          </a:p>
        </p:txBody>
      </p:sp>
      <p:grpSp>
        <p:nvGrpSpPr>
          <p:cNvPr id="216086" name="Group 145"/>
          <p:cNvGrpSpPr>
            <a:grpSpLocks/>
          </p:cNvGrpSpPr>
          <p:nvPr/>
        </p:nvGrpSpPr>
        <p:grpSpPr bwMode="auto">
          <a:xfrm>
            <a:off x="1660684" y="4917229"/>
            <a:ext cx="1073943" cy="1655233"/>
            <a:chOff x="4000" y="1895"/>
            <a:chExt cx="615" cy="920"/>
          </a:xfrm>
        </p:grpSpPr>
        <p:sp>
          <p:nvSpPr>
            <p:cNvPr id="216268" name="Freeform 146"/>
            <p:cNvSpPr>
              <a:spLocks/>
            </p:cNvSpPr>
            <p:nvPr/>
          </p:nvSpPr>
          <p:spPr bwMode="auto">
            <a:xfrm>
              <a:off x="4011" y="1912"/>
              <a:ext cx="604" cy="903"/>
            </a:xfrm>
            <a:custGeom>
              <a:avLst/>
              <a:gdLst>
                <a:gd name="T0" fmla="*/ 496 w 604"/>
                <a:gd name="T1" fmla="*/ 0 h 903"/>
                <a:gd name="T2" fmla="*/ 604 w 604"/>
                <a:gd name="T3" fmla="*/ 903 h 903"/>
                <a:gd name="T4" fmla="*/ 0 w 604"/>
                <a:gd name="T5" fmla="*/ 788 h 903"/>
                <a:gd name="T6" fmla="*/ 456 w 604"/>
                <a:gd name="T7" fmla="*/ 750 h 903"/>
                <a:gd name="T8" fmla="*/ 496 w 604"/>
                <a:gd name="T9" fmla="*/ 0 h 9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4" h="903">
                  <a:moveTo>
                    <a:pt x="496" y="0"/>
                  </a:moveTo>
                  <a:lnTo>
                    <a:pt x="604" y="903"/>
                  </a:lnTo>
                  <a:lnTo>
                    <a:pt x="0" y="788"/>
                  </a:lnTo>
                  <a:lnTo>
                    <a:pt x="456" y="750"/>
                  </a:lnTo>
                  <a:lnTo>
                    <a:pt x="496" y="0"/>
                  </a:lnTo>
                  <a:close/>
                </a:path>
              </a:pathLst>
            </a:custGeom>
            <a:gradFill rotWithShape="1">
              <a:gsLst>
                <a:gs pos="0">
                  <a:schemeClr val="bg1"/>
                </a:gs>
                <a:gs pos="100000">
                  <a:srgbClr val="FF0000"/>
                </a:gs>
              </a:gsLst>
              <a:lin ang="2700000" scaled="1"/>
            </a:gradFill>
            <a:ln>
              <a:noFill/>
            </a:ln>
            <a:effectLst/>
            <a:extLst>
              <a:ext uri="{91240B29-F687-4f45-9708-019B960494DF}">
                <a14:hiddenLine xmlns="" xmlns:a14="http://schemas.microsoft.com/office/drawing/2010/main" w="9525" cap="flat" cmpd="sng">
                  <a:solidFill>
                    <a:schemeClr val="tx1"/>
                  </a:solidFill>
                  <a:prstDash val="solid"/>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216269" name="Group 147"/>
            <p:cNvGrpSpPr>
              <a:grpSpLocks/>
            </p:cNvGrpSpPr>
            <p:nvPr/>
          </p:nvGrpSpPr>
          <p:grpSpPr bwMode="auto">
            <a:xfrm>
              <a:off x="4000" y="1895"/>
              <a:ext cx="500" cy="828"/>
              <a:chOff x="569" y="2954"/>
              <a:chExt cx="500" cy="828"/>
            </a:xfrm>
          </p:grpSpPr>
          <p:sp>
            <p:nvSpPr>
              <p:cNvPr id="93391" name="Rectangle 148"/>
              <p:cNvSpPr>
                <a:spLocks noChangeArrowheads="1"/>
              </p:cNvSpPr>
              <p:nvPr/>
            </p:nvSpPr>
            <p:spPr bwMode="auto">
              <a:xfrm>
                <a:off x="576" y="2973"/>
                <a:ext cx="493" cy="790"/>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92" name="Text Box 149"/>
              <p:cNvSpPr txBox="1">
                <a:spLocks noChangeArrowheads="1"/>
              </p:cNvSpPr>
              <p:nvPr/>
            </p:nvSpPr>
            <p:spPr bwMode="auto">
              <a:xfrm>
                <a:off x="607" y="2954"/>
                <a:ext cx="449" cy="8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lgn="ctr">
                  <a:defRPr/>
                </a:pPr>
                <a:r>
                  <a:rPr lang="en-US" i="0">
                    <a:solidFill>
                      <a:srgbClr val="000000"/>
                    </a:solidFill>
                    <a:latin typeface="Arial" charset="0"/>
                  </a:rPr>
                  <a:t>HTTP</a:t>
                </a:r>
              </a:p>
              <a:p>
                <a:pPr algn="ctr">
                  <a:defRPr/>
                </a:pPr>
                <a:r>
                  <a:rPr lang="en-US" i="0">
                    <a:solidFill>
                      <a:srgbClr val="000000"/>
                    </a:solidFill>
                    <a:latin typeface="Arial" charset="0"/>
                  </a:rPr>
                  <a:t>TCP</a:t>
                </a:r>
              </a:p>
              <a:p>
                <a:pPr algn="ctr">
                  <a:defRPr/>
                </a:pPr>
                <a:r>
                  <a:rPr lang="en-US" i="0">
                    <a:solidFill>
                      <a:srgbClr val="000000"/>
                    </a:solidFill>
                    <a:latin typeface="Arial" charset="0"/>
                  </a:rPr>
                  <a:t>IP</a:t>
                </a:r>
              </a:p>
              <a:p>
                <a:pPr algn="ctr">
                  <a:defRPr/>
                </a:pPr>
                <a:r>
                  <a:rPr lang="en-US" i="0">
                    <a:solidFill>
                      <a:srgbClr val="000000"/>
                    </a:solidFill>
                    <a:latin typeface="Arial" charset="0"/>
                  </a:rPr>
                  <a:t>Eth</a:t>
                </a:r>
              </a:p>
              <a:p>
                <a:pPr algn="ctr">
                  <a:defRPr/>
                </a:pPr>
                <a:r>
                  <a:rPr lang="en-US" i="0">
                    <a:solidFill>
                      <a:srgbClr val="000000"/>
                    </a:solidFill>
                    <a:latin typeface="Arial" charset="0"/>
                  </a:rPr>
                  <a:t>Phy</a:t>
                </a:r>
              </a:p>
            </p:txBody>
          </p:sp>
          <p:sp>
            <p:nvSpPr>
              <p:cNvPr id="93393" name="Line 150"/>
              <p:cNvSpPr>
                <a:spLocks noChangeShapeType="1"/>
              </p:cNvSpPr>
              <p:nvPr/>
            </p:nvSpPr>
            <p:spPr bwMode="auto">
              <a:xfrm>
                <a:off x="578" y="3130"/>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394" name="Line 151"/>
              <p:cNvSpPr>
                <a:spLocks noChangeShapeType="1"/>
              </p:cNvSpPr>
              <p:nvPr/>
            </p:nvSpPr>
            <p:spPr bwMode="auto">
              <a:xfrm>
                <a:off x="575" y="3289"/>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395" name="Line 152"/>
              <p:cNvSpPr>
                <a:spLocks noChangeShapeType="1"/>
              </p:cNvSpPr>
              <p:nvPr/>
            </p:nvSpPr>
            <p:spPr bwMode="auto">
              <a:xfrm>
                <a:off x="572" y="3448"/>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sp>
            <p:nvSpPr>
              <p:cNvPr id="93396" name="Line 153"/>
              <p:cNvSpPr>
                <a:spLocks noChangeShapeType="1"/>
              </p:cNvSpPr>
              <p:nvPr/>
            </p:nvSpPr>
            <p:spPr bwMode="auto">
              <a:xfrm>
                <a:off x="569" y="3607"/>
                <a:ext cx="489"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Comic Sans MS" charset="0"/>
                  <a:ea typeface="ＭＳ Ｐゴシック" charset="0"/>
                </a:endParaRPr>
              </a:p>
            </p:txBody>
          </p:sp>
        </p:grpSp>
      </p:grpSp>
      <p:sp>
        <p:nvSpPr>
          <p:cNvPr id="707813" name="Rectangle 229"/>
          <p:cNvSpPr>
            <a:spLocks noChangeArrowheads="1"/>
          </p:cNvSpPr>
          <p:nvPr/>
        </p:nvSpPr>
        <p:spPr bwMode="auto">
          <a:xfrm>
            <a:off x="5701507" y="5652665"/>
            <a:ext cx="4166553" cy="11172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a:solidFill>
                  <a:srgbClr val="000000"/>
                </a:solidFill>
                <a:latin typeface="+mn-lt"/>
                <a:ea typeface="ＭＳ Ｐゴシック" charset="0"/>
              </a:rPr>
              <a:t>web server responds with </a:t>
            </a:r>
            <a:r>
              <a:rPr lang="en-US" sz="2200">
                <a:solidFill>
                  <a:srgbClr val="C00000"/>
                </a:solidFill>
                <a:latin typeface="+mn-lt"/>
                <a:ea typeface="ＭＳ Ｐゴシック" charset="0"/>
              </a:rPr>
              <a:t>HTTP reply </a:t>
            </a:r>
            <a:r>
              <a:rPr lang="en-US" sz="2200">
                <a:solidFill>
                  <a:srgbClr val="000000"/>
                </a:solidFill>
                <a:latin typeface="+mn-lt"/>
                <a:ea typeface="ＭＳ Ｐゴシック" charset="0"/>
              </a:rPr>
              <a:t>(containing web page)</a:t>
            </a:r>
          </a:p>
        </p:txBody>
      </p:sp>
      <p:grpSp>
        <p:nvGrpSpPr>
          <p:cNvPr id="707941" name="Group 357"/>
          <p:cNvGrpSpPr>
            <a:grpSpLocks/>
          </p:cNvGrpSpPr>
          <p:nvPr/>
        </p:nvGrpSpPr>
        <p:grpSpPr bwMode="auto">
          <a:xfrm>
            <a:off x="97790" y="1968395"/>
            <a:ext cx="1189197" cy="1200044"/>
            <a:chOff x="56" y="859"/>
            <a:chExt cx="681" cy="667"/>
          </a:xfrm>
        </p:grpSpPr>
        <p:grpSp>
          <p:nvGrpSpPr>
            <p:cNvPr id="216237" name="Group 230"/>
            <p:cNvGrpSpPr>
              <a:grpSpLocks/>
            </p:cNvGrpSpPr>
            <p:nvPr/>
          </p:nvGrpSpPr>
          <p:grpSpPr bwMode="auto">
            <a:xfrm>
              <a:off x="290" y="874"/>
              <a:ext cx="379" cy="145"/>
              <a:chOff x="740" y="3209"/>
              <a:chExt cx="379" cy="145"/>
            </a:xfrm>
          </p:grpSpPr>
          <p:grpSp>
            <p:nvGrpSpPr>
              <p:cNvPr id="216263" name="Group 231"/>
              <p:cNvGrpSpPr>
                <a:grpSpLocks/>
              </p:cNvGrpSpPr>
              <p:nvPr/>
            </p:nvGrpSpPr>
            <p:grpSpPr bwMode="auto">
              <a:xfrm>
                <a:off x="801" y="3209"/>
                <a:ext cx="318" cy="145"/>
                <a:chOff x="851" y="3337"/>
                <a:chExt cx="318" cy="145"/>
              </a:xfrm>
            </p:grpSpPr>
            <p:sp>
              <p:nvSpPr>
                <p:cNvPr id="93387" name="Rectangle 232"/>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88" name="Text Box 233"/>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sp>
            <p:nvSpPr>
              <p:cNvPr id="93385" name="Rectangle 234"/>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86" name="Rectangle 235"/>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238" name="Group 236"/>
            <p:cNvGrpSpPr>
              <a:grpSpLocks/>
            </p:cNvGrpSpPr>
            <p:nvPr/>
          </p:nvGrpSpPr>
          <p:grpSpPr bwMode="auto">
            <a:xfrm>
              <a:off x="290" y="1022"/>
              <a:ext cx="379" cy="145"/>
              <a:chOff x="836" y="3305"/>
              <a:chExt cx="379" cy="145"/>
            </a:xfrm>
          </p:grpSpPr>
          <p:grpSp>
            <p:nvGrpSpPr>
              <p:cNvPr id="216257" name="Group 237"/>
              <p:cNvGrpSpPr>
                <a:grpSpLocks/>
              </p:cNvGrpSpPr>
              <p:nvPr/>
            </p:nvGrpSpPr>
            <p:grpSpPr bwMode="auto">
              <a:xfrm>
                <a:off x="897" y="3305"/>
                <a:ext cx="318" cy="145"/>
                <a:chOff x="851" y="3337"/>
                <a:chExt cx="318" cy="145"/>
              </a:xfrm>
            </p:grpSpPr>
            <p:sp>
              <p:nvSpPr>
                <p:cNvPr id="93382" name="Rectangle 238"/>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83" name="Text Box 239"/>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258" name="Group 240"/>
              <p:cNvGrpSpPr>
                <a:grpSpLocks/>
              </p:cNvGrpSpPr>
              <p:nvPr/>
            </p:nvGrpSpPr>
            <p:grpSpPr bwMode="auto">
              <a:xfrm>
                <a:off x="836" y="3334"/>
                <a:ext cx="354" cy="94"/>
                <a:chOff x="836" y="3334"/>
                <a:chExt cx="354" cy="94"/>
              </a:xfrm>
            </p:grpSpPr>
            <p:sp>
              <p:nvSpPr>
                <p:cNvPr id="93380" name="Rectangle 241"/>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81" name="Rectangle 242"/>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6239" name="Group 243"/>
            <p:cNvGrpSpPr>
              <a:grpSpLocks/>
            </p:cNvGrpSpPr>
            <p:nvPr/>
          </p:nvGrpSpPr>
          <p:grpSpPr bwMode="auto">
            <a:xfrm>
              <a:off x="177" y="1042"/>
              <a:ext cx="480" cy="112"/>
              <a:chOff x="627" y="3377"/>
              <a:chExt cx="480" cy="112"/>
            </a:xfrm>
          </p:grpSpPr>
          <p:sp>
            <p:nvSpPr>
              <p:cNvPr id="93376" name="Rectangle 244"/>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77" name="Rectangle 245"/>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240" name="Group 246"/>
            <p:cNvGrpSpPr>
              <a:grpSpLocks/>
            </p:cNvGrpSpPr>
            <p:nvPr/>
          </p:nvGrpSpPr>
          <p:grpSpPr bwMode="auto">
            <a:xfrm>
              <a:off x="56" y="1189"/>
              <a:ext cx="681" cy="145"/>
              <a:chOff x="504" y="3523"/>
              <a:chExt cx="681" cy="145"/>
            </a:xfrm>
          </p:grpSpPr>
          <p:grpSp>
            <p:nvGrpSpPr>
              <p:cNvPr id="216242" name="Group 247"/>
              <p:cNvGrpSpPr>
                <a:grpSpLocks/>
              </p:cNvGrpSpPr>
              <p:nvPr/>
            </p:nvGrpSpPr>
            <p:grpSpPr bwMode="auto">
              <a:xfrm>
                <a:off x="623" y="3523"/>
                <a:ext cx="492" cy="145"/>
                <a:chOff x="723" y="3453"/>
                <a:chExt cx="492" cy="145"/>
              </a:xfrm>
            </p:grpSpPr>
            <p:grpSp>
              <p:nvGrpSpPr>
                <p:cNvPr id="216246" name="Group 248"/>
                <p:cNvGrpSpPr>
                  <a:grpSpLocks/>
                </p:cNvGrpSpPr>
                <p:nvPr/>
              </p:nvGrpSpPr>
              <p:grpSpPr bwMode="auto">
                <a:xfrm>
                  <a:off x="836" y="3453"/>
                  <a:ext cx="379" cy="145"/>
                  <a:chOff x="836" y="3305"/>
                  <a:chExt cx="379" cy="145"/>
                </a:xfrm>
              </p:grpSpPr>
              <p:grpSp>
                <p:nvGrpSpPr>
                  <p:cNvPr id="216249" name="Group 249"/>
                  <p:cNvGrpSpPr>
                    <a:grpSpLocks/>
                  </p:cNvGrpSpPr>
                  <p:nvPr/>
                </p:nvGrpSpPr>
                <p:grpSpPr bwMode="auto">
                  <a:xfrm>
                    <a:off x="897" y="3305"/>
                    <a:ext cx="318" cy="145"/>
                    <a:chOff x="851" y="3337"/>
                    <a:chExt cx="318" cy="145"/>
                  </a:xfrm>
                </p:grpSpPr>
                <p:sp>
                  <p:nvSpPr>
                    <p:cNvPr id="93374" name="Rectangle 250"/>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75" name="Text Box 251"/>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250" name="Group 252"/>
                  <p:cNvGrpSpPr>
                    <a:grpSpLocks/>
                  </p:cNvGrpSpPr>
                  <p:nvPr/>
                </p:nvGrpSpPr>
                <p:grpSpPr bwMode="auto">
                  <a:xfrm>
                    <a:off x="836" y="3334"/>
                    <a:ext cx="354" cy="94"/>
                    <a:chOff x="836" y="3334"/>
                    <a:chExt cx="354" cy="94"/>
                  </a:xfrm>
                </p:grpSpPr>
                <p:sp>
                  <p:nvSpPr>
                    <p:cNvPr id="93372" name="Rectangle 253"/>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73" name="Rectangle 254"/>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93368" name="Rectangle 255"/>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69" name="Rectangle 256"/>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364" name="Rectangle 257"/>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65" name="Rectangle 258"/>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66" name="Rectangle 259"/>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362" name="AutoShape 356"/>
            <p:cNvSpPr>
              <a:spLocks noChangeArrowheads="1"/>
            </p:cNvSpPr>
            <p:nvPr/>
          </p:nvSpPr>
          <p:spPr bwMode="auto">
            <a:xfrm>
              <a:off x="341" y="859"/>
              <a:ext cx="240" cy="667"/>
            </a:xfrm>
            <a:prstGeom prst="downArrow">
              <a:avLst>
                <a:gd name="adj1" fmla="val 49167"/>
                <a:gd name="adj2" fmla="val 67511"/>
              </a:avLst>
            </a:prstGeom>
            <a:gradFill rotWithShape="1">
              <a:gsLst>
                <a:gs pos="0">
                  <a:srgbClr val="FF0000">
                    <a:alpha val="25000"/>
                  </a:srgbClr>
                </a:gs>
                <a:gs pos="100000">
                  <a:srgbClr val="FF0000">
                    <a:alpha val="25000"/>
                  </a:srgbClr>
                </a:gs>
              </a:gsLst>
              <a:lin ang="54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7973" name="Group 389"/>
          <p:cNvGrpSpPr>
            <a:grpSpLocks/>
          </p:cNvGrpSpPr>
          <p:nvPr/>
        </p:nvGrpSpPr>
        <p:grpSpPr bwMode="auto">
          <a:xfrm>
            <a:off x="101282" y="2565709"/>
            <a:ext cx="1189197" cy="260879"/>
            <a:chOff x="0" y="2762"/>
            <a:chExt cx="681" cy="145"/>
          </a:xfrm>
        </p:grpSpPr>
        <p:sp>
          <p:nvSpPr>
            <p:cNvPr id="93345" name="Rectangle 388"/>
            <p:cNvSpPr>
              <a:spLocks noChangeArrowheads="1"/>
            </p:cNvSpPr>
            <p:nvPr/>
          </p:nvSpPr>
          <p:spPr bwMode="auto">
            <a:xfrm>
              <a:off x="0" y="2768"/>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225" name="Group 376"/>
            <p:cNvGrpSpPr>
              <a:grpSpLocks/>
            </p:cNvGrpSpPr>
            <p:nvPr/>
          </p:nvGrpSpPr>
          <p:grpSpPr bwMode="auto">
            <a:xfrm>
              <a:off x="119" y="2762"/>
              <a:ext cx="492" cy="145"/>
              <a:chOff x="723" y="3453"/>
              <a:chExt cx="492" cy="145"/>
            </a:xfrm>
          </p:grpSpPr>
          <p:grpSp>
            <p:nvGrpSpPr>
              <p:cNvPr id="216228" name="Group 377"/>
              <p:cNvGrpSpPr>
                <a:grpSpLocks/>
              </p:cNvGrpSpPr>
              <p:nvPr/>
            </p:nvGrpSpPr>
            <p:grpSpPr bwMode="auto">
              <a:xfrm>
                <a:off x="836" y="3453"/>
                <a:ext cx="379" cy="145"/>
                <a:chOff x="836" y="3305"/>
                <a:chExt cx="379" cy="145"/>
              </a:xfrm>
            </p:grpSpPr>
            <p:grpSp>
              <p:nvGrpSpPr>
                <p:cNvPr id="216231" name="Group 378"/>
                <p:cNvGrpSpPr>
                  <a:grpSpLocks/>
                </p:cNvGrpSpPr>
                <p:nvPr/>
              </p:nvGrpSpPr>
              <p:grpSpPr bwMode="auto">
                <a:xfrm>
                  <a:off x="897" y="3305"/>
                  <a:ext cx="318" cy="145"/>
                  <a:chOff x="851" y="3337"/>
                  <a:chExt cx="318" cy="145"/>
                </a:xfrm>
              </p:grpSpPr>
              <p:sp>
                <p:nvSpPr>
                  <p:cNvPr id="93356" name="Rectangle 379"/>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57" name="Text Box 380"/>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232" name="Group 381"/>
                <p:cNvGrpSpPr>
                  <a:grpSpLocks/>
                </p:cNvGrpSpPr>
                <p:nvPr/>
              </p:nvGrpSpPr>
              <p:grpSpPr bwMode="auto">
                <a:xfrm>
                  <a:off x="836" y="3334"/>
                  <a:ext cx="354" cy="94"/>
                  <a:chOff x="836" y="3334"/>
                  <a:chExt cx="354" cy="94"/>
                </a:xfrm>
              </p:grpSpPr>
              <p:sp>
                <p:nvSpPr>
                  <p:cNvPr id="93354" name="Rectangle 382"/>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55" name="Rectangle 383"/>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93350" name="Rectangle 384"/>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51" name="Rectangle 385"/>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347" name="Rectangle 386"/>
            <p:cNvSpPr>
              <a:spLocks noChangeArrowheads="1"/>
            </p:cNvSpPr>
            <p:nvPr/>
          </p:nvSpPr>
          <p:spPr bwMode="auto">
            <a:xfrm>
              <a:off x="13" y="2784"/>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48" name="Rectangle 387"/>
            <p:cNvSpPr>
              <a:spLocks noChangeArrowheads="1"/>
            </p:cNvSpPr>
            <p:nvPr/>
          </p:nvSpPr>
          <p:spPr bwMode="auto">
            <a:xfrm>
              <a:off x="611" y="2783"/>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707975" name="Group 391"/>
          <p:cNvGrpSpPr>
            <a:grpSpLocks/>
          </p:cNvGrpSpPr>
          <p:nvPr/>
        </p:nvGrpSpPr>
        <p:grpSpPr bwMode="auto">
          <a:xfrm>
            <a:off x="452280" y="5014381"/>
            <a:ext cx="1189196" cy="1059709"/>
            <a:chOff x="2231" y="3555"/>
            <a:chExt cx="681" cy="589"/>
          </a:xfrm>
        </p:grpSpPr>
        <p:grpSp>
          <p:nvGrpSpPr>
            <p:cNvPr id="216190" name="Group 392"/>
            <p:cNvGrpSpPr>
              <a:grpSpLocks/>
            </p:cNvGrpSpPr>
            <p:nvPr/>
          </p:nvGrpSpPr>
          <p:grpSpPr bwMode="auto">
            <a:xfrm>
              <a:off x="2231" y="3684"/>
              <a:ext cx="681" cy="460"/>
              <a:chOff x="152" y="970"/>
              <a:chExt cx="681" cy="460"/>
            </a:xfrm>
          </p:grpSpPr>
          <p:grpSp>
            <p:nvGrpSpPr>
              <p:cNvPr id="216194" name="Group 393"/>
              <p:cNvGrpSpPr>
                <a:grpSpLocks/>
              </p:cNvGrpSpPr>
              <p:nvPr/>
            </p:nvGrpSpPr>
            <p:grpSpPr bwMode="auto">
              <a:xfrm>
                <a:off x="386" y="970"/>
                <a:ext cx="379" cy="145"/>
                <a:chOff x="740" y="3209"/>
                <a:chExt cx="379" cy="145"/>
              </a:xfrm>
            </p:grpSpPr>
            <p:grpSp>
              <p:nvGrpSpPr>
                <p:cNvPr id="216219" name="Group 394"/>
                <p:cNvGrpSpPr>
                  <a:grpSpLocks/>
                </p:cNvGrpSpPr>
                <p:nvPr/>
              </p:nvGrpSpPr>
              <p:grpSpPr bwMode="auto">
                <a:xfrm>
                  <a:off x="801" y="3209"/>
                  <a:ext cx="318" cy="145"/>
                  <a:chOff x="851" y="3337"/>
                  <a:chExt cx="318" cy="145"/>
                </a:xfrm>
              </p:grpSpPr>
              <p:sp>
                <p:nvSpPr>
                  <p:cNvPr id="93343" name="Rectangle 395"/>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44" name="Text Box 396"/>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sp>
              <p:nvSpPr>
                <p:cNvPr id="93341" name="Rectangle 397"/>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42" name="Rectangle 398"/>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195" name="Group 399"/>
              <p:cNvGrpSpPr>
                <a:grpSpLocks/>
              </p:cNvGrpSpPr>
              <p:nvPr/>
            </p:nvGrpSpPr>
            <p:grpSpPr bwMode="auto">
              <a:xfrm>
                <a:off x="386" y="1118"/>
                <a:ext cx="379" cy="145"/>
                <a:chOff x="836" y="3305"/>
                <a:chExt cx="379" cy="145"/>
              </a:xfrm>
            </p:grpSpPr>
            <p:grpSp>
              <p:nvGrpSpPr>
                <p:cNvPr id="216213" name="Group 400"/>
                <p:cNvGrpSpPr>
                  <a:grpSpLocks/>
                </p:cNvGrpSpPr>
                <p:nvPr/>
              </p:nvGrpSpPr>
              <p:grpSpPr bwMode="auto">
                <a:xfrm>
                  <a:off x="897" y="3305"/>
                  <a:ext cx="318" cy="145"/>
                  <a:chOff x="851" y="3337"/>
                  <a:chExt cx="318" cy="145"/>
                </a:xfrm>
              </p:grpSpPr>
              <p:sp>
                <p:nvSpPr>
                  <p:cNvPr id="93338" name="Rectangle 401"/>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39" name="Text Box 402"/>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214" name="Group 403"/>
                <p:cNvGrpSpPr>
                  <a:grpSpLocks/>
                </p:cNvGrpSpPr>
                <p:nvPr/>
              </p:nvGrpSpPr>
              <p:grpSpPr bwMode="auto">
                <a:xfrm>
                  <a:off x="836" y="3334"/>
                  <a:ext cx="354" cy="94"/>
                  <a:chOff x="836" y="3334"/>
                  <a:chExt cx="354" cy="94"/>
                </a:xfrm>
              </p:grpSpPr>
              <p:sp>
                <p:nvSpPr>
                  <p:cNvPr id="93336" name="Rectangle 404"/>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37" name="Rectangle 405"/>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6196" name="Group 406"/>
              <p:cNvGrpSpPr>
                <a:grpSpLocks/>
              </p:cNvGrpSpPr>
              <p:nvPr/>
            </p:nvGrpSpPr>
            <p:grpSpPr bwMode="auto">
              <a:xfrm>
                <a:off x="273" y="1138"/>
                <a:ext cx="480" cy="112"/>
                <a:chOff x="627" y="3377"/>
                <a:chExt cx="480" cy="112"/>
              </a:xfrm>
            </p:grpSpPr>
            <p:sp>
              <p:nvSpPr>
                <p:cNvPr id="93332" name="Rectangle 407"/>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33" name="Rectangle 408"/>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197" name="Group 409"/>
              <p:cNvGrpSpPr>
                <a:grpSpLocks/>
              </p:cNvGrpSpPr>
              <p:nvPr/>
            </p:nvGrpSpPr>
            <p:grpSpPr bwMode="auto">
              <a:xfrm>
                <a:off x="152" y="1285"/>
                <a:ext cx="681" cy="145"/>
                <a:chOff x="504" y="3523"/>
                <a:chExt cx="681" cy="145"/>
              </a:xfrm>
            </p:grpSpPr>
            <p:grpSp>
              <p:nvGrpSpPr>
                <p:cNvPr id="216198" name="Group 410"/>
                <p:cNvGrpSpPr>
                  <a:grpSpLocks/>
                </p:cNvGrpSpPr>
                <p:nvPr/>
              </p:nvGrpSpPr>
              <p:grpSpPr bwMode="auto">
                <a:xfrm>
                  <a:off x="623" y="3523"/>
                  <a:ext cx="492" cy="145"/>
                  <a:chOff x="723" y="3453"/>
                  <a:chExt cx="492" cy="145"/>
                </a:xfrm>
              </p:grpSpPr>
              <p:grpSp>
                <p:nvGrpSpPr>
                  <p:cNvPr id="216202" name="Group 411"/>
                  <p:cNvGrpSpPr>
                    <a:grpSpLocks/>
                  </p:cNvGrpSpPr>
                  <p:nvPr/>
                </p:nvGrpSpPr>
                <p:grpSpPr bwMode="auto">
                  <a:xfrm>
                    <a:off x="836" y="3453"/>
                    <a:ext cx="379" cy="145"/>
                    <a:chOff x="836" y="3305"/>
                    <a:chExt cx="379" cy="145"/>
                  </a:xfrm>
                </p:grpSpPr>
                <p:grpSp>
                  <p:nvGrpSpPr>
                    <p:cNvPr id="216205" name="Group 412"/>
                    <p:cNvGrpSpPr>
                      <a:grpSpLocks/>
                    </p:cNvGrpSpPr>
                    <p:nvPr/>
                  </p:nvGrpSpPr>
                  <p:grpSpPr bwMode="auto">
                    <a:xfrm>
                      <a:off x="897" y="3305"/>
                      <a:ext cx="318" cy="145"/>
                      <a:chOff x="851" y="3337"/>
                      <a:chExt cx="318" cy="145"/>
                    </a:xfrm>
                  </p:grpSpPr>
                  <p:sp>
                    <p:nvSpPr>
                      <p:cNvPr id="93330" name="Rectangle 41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31" name="Text Box 414"/>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206" name="Group 415"/>
                    <p:cNvGrpSpPr>
                      <a:grpSpLocks/>
                    </p:cNvGrpSpPr>
                    <p:nvPr/>
                  </p:nvGrpSpPr>
                  <p:grpSpPr bwMode="auto">
                    <a:xfrm>
                      <a:off x="836" y="3334"/>
                      <a:ext cx="354" cy="94"/>
                      <a:chOff x="836" y="3334"/>
                      <a:chExt cx="354" cy="94"/>
                    </a:xfrm>
                  </p:grpSpPr>
                  <p:sp>
                    <p:nvSpPr>
                      <p:cNvPr id="93328" name="Rectangle 416"/>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29" name="Rectangle 417"/>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93324" name="Rectangle 418"/>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25" name="Rectangle 419"/>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320" name="Rectangle 420"/>
                <p:cNvSpPr>
                  <a:spLocks noChangeArrowheads="1"/>
                </p:cNvSpPr>
                <p:nvPr/>
              </p:nvSpPr>
              <p:spPr bwMode="auto">
                <a:xfrm>
                  <a:off x="517" y="3545"/>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21" name="Rectangle 421"/>
                <p:cNvSpPr>
                  <a:spLocks noChangeArrowheads="1"/>
                </p:cNvSpPr>
                <p:nvPr/>
              </p:nvSpPr>
              <p:spPr bwMode="auto">
                <a:xfrm>
                  <a:off x="1115" y="3544"/>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22" name="Rectangle 422"/>
                <p:cNvSpPr>
                  <a:spLocks noChangeArrowheads="1"/>
                </p:cNvSpPr>
                <p:nvPr/>
              </p:nvSpPr>
              <p:spPr bwMode="auto">
                <a:xfrm>
                  <a:off x="504" y="3529"/>
                  <a:ext cx="681" cy="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6191" name="Group 423"/>
            <p:cNvGrpSpPr>
              <a:grpSpLocks/>
            </p:cNvGrpSpPr>
            <p:nvPr/>
          </p:nvGrpSpPr>
          <p:grpSpPr bwMode="auto">
            <a:xfrm>
              <a:off x="2524" y="3555"/>
              <a:ext cx="318" cy="145"/>
              <a:chOff x="851" y="3337"/>
              <a:chExt cx="318" cy="145"/>
            </a:xfrm>
          </p:grpSpPr>
          <p:sp>
            <p:nvSpPr>
              <p:cNvPr id="93313" name="Rectangle 424"/>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14" name="Text Box 425"/>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grpSp>
        <p:nvGrpSpPr>
          <p:cNvPr id="708061" name="Group 477"/>
          <p:cNvGrpSpPr>
            <a:grpSpLocks/>
          </p:cNvGrpSpPr>
          <p:nvPr/>
        </p:nvGrpSpPr>
        <p:grpSpPr bwMode="auto">
          <a:xfrm>
            <a:off x="83820" y="1966596"/>
            <a:ext cx="1189197" cy="860002"/>
            <a:chOff x="2256" y="3684"/>
            <a:chExt cx="681" cy="478"/>
          </a:xfrm>
        </p:grpSpPr>
        <p:grpSp>
          <p:nvGrpSpPr>
            <p:cNvPr id="216157" name="Group 321"/>
            <p:cNvGrpSpPr>
              <a:grpSpLocks/>
            </p:cNvGrpSpPr>
            <p:nvPr/>
          </p:nvGrpSpPr>
          <p:grpSpPr bwMode="auto">
            <a:xfrm>
              <a:off x="2482" y="3684"/>
              <a:ext cx="379" cy="145"/>
              <a:chOff x="740" y="3209"/>
              <a:chExt cx="379" cy="145"/>
            </a:xfrm>
          </p:grpSpPr>
          <p:grpSp>
            <p:nvGrpSpPr>
              <p:cNvPr id="216185" name="Group 322"/>
              <p:cNvGrpSpPr>
                <a:grpSpLocks/>
              </p:cNvGrpSpPr>
              <p:nvPr/>
            </p:nvGrpSpPr>
            <p:grpSpPr bwMode="auto">
              <a:xfrm>
                <a:off x="801" y="3209"/>
                <a:ext cx="318" cy="145"/>
                <a:chOff x="851" y="3337"/>
                <a:chExt cx="318" cy="145"/>
              </a:xfrm>
            </p:grpSpPr>
            <p:sp>
              <p:nvSpPr>
                <p:cNvPr id="93309" name="Rectangle 323"/>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10" name="Text Box 324"/>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sp>
            <p:nvSpPr>
              <p:cNvPr id="93307" name="Rectangle 325"/>
              <p:cNvSpPr>
                <a:spLocks noChangeArrowheads="1"/>
              </p:cNvSpPr>
              <p:nvPr/>
            </p:nvSpPr>
            <p:spPr bwMode="auto">
              <a:xfrm>
                <a:off x="750" y="3244"/>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08" name="Rectangle 326"/>
              <p:cNvSpPr>
                <a:spLocks noChangeArrowheads="1"/>
              </p:cNvSpPr>
              <p:nvPr/>
            </p:nvSpPr>
            <p:spPr bwMode="auto">
              <a:xfrm>
                <a:off x="740" y="3238"/>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158" name="Group 327"/>
            <p:cNvGrpSpPr>
              <a:grpSpLocks/>
            </p:cNvGrpSpPr>
            <p:nvPr/>
          </p:nvGrpSpPr>
          <p:grpSpPr bwMode="auto">
            <a:xfrm>
              <a:off x="2482" y="3844"/>
              <a:ext cx="379" cy="145"/>
              <a:chOff x="836" y="3305"/>
              <a:chExt cx="379" cy="145"/>
            </a:xfrm>
          </p:grpSpPr>
          <p:grpSp>
            <p:nvGrpSpPr>
              <p:cNvPr id="216179" name="Group 328"/>
              <p:cNvGrpSpPr>
                <a:grpSpLocks/>
              </p:cNvGrpSpPr>
              <p:nvPr/>
            </p:nvGrpSpPr>
            <p:grpSpPr bwMode="auto">
              <a:xfrm>
                <a:off x="897" y="3305"/>
                <a:ext cx="318" cy="145"/>
                <a:chOff x="851" y="3337"/>
                <a:chExt cx="318" cy="145"/>
              </a:xfrm>
            </p:grpSpPr>
            <p:sp>
              <p:nvSpPr>
                <p:cNvPr id="93304" name="Rectangle 329"/>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05" name="Text Box 330"/>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180" name="Group 331"/>
              <p:cNvGrpSpPr>
                <a:grpSpLocks/>
              </p:cNvGrpSpPr>
              <p:nvPr/>
            </p:nvGrpSpPr>
            <p:grpSpPr bwMode="auto">
              <a:xfrm>
                <a:off x="836" y="3334"/>
                <a:ext cx="354" cy="94"/>
                <a:chOff x="836" y="3334"/>
                <a:chExt cx="354" cy="94"/>
              </a:xfrm>
            </p:grpSpPr>
            <p:sp>
              <p:nvSpPr>
                <p:cNvPr id="93302" name="Rectangle 332"/>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303" name="Rectangle 333"/>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216159" name="Group 334"/>
            <p:cNvGrpSpPr>
              <a:grpSpLocks/>
            </p:cNvGrpSpPr>
            <p:nvPr/>
          </p:nvGrpSpPr>
          <p:grpSpPr bwMode="auto">
            <a:xfrm>
              <a:off x="2369" y="3858"/>
              <a:ext cx="480" cy="112"/>
              <a:chOff x="627" y="3377"/>
              <a:chExt cx="480" cy="112"/>
            </a:xfrm>
          </p:grpSpPr>
          <p:sp>
            <p:nvSpPr>
              <p:cNvPr id="93298" name="Rectangle 335"/>
              <p:cNvSpPr>
                <a:spLocks noChangeArrowheads="1"/>
              </p:cNvSpPr>
              <p:nvPr/>
            </p:nvSpPr>
            <p:spPr bwMode="auto">
              <a:xfrm>
                <a:off x="636" y="3388"/>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99" name="Rectangle 336"/>
              <p:cNvSpPr>
                <a:spLocks noChangeArrowheads="1"/>
              </p:cNvSpPr>
              <p:nvPr/>
            </p:nvSpPr>
            <p:spPr bwMode="auto">
              <a:xfrm>
                <a:off x="627" y="3377"/>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161" name="Group 461"/>
            <p:cNvGrpSpPr>
              <a:grpSpLocks/>
            </p:cNvGrpSpPr>
            <p:nvPr/>
          </p:nvGrpSpPr>
          <p:grpSpPr bwMode="auto">
            <a:xfrm>
              <a:off x="2256" y="4017"/>
              <a:ext cx="681" cy="145"/>
              <a:chOff x="-341" y="3180"/>
              <a:chExt cx="681" cy="145"/>
            </a:xfrm>
          </p:grpSpPr>
          <p:sp>
            <p:nvSpPr>
              <p:cNvPr id="93283" name="Rectangle 457"/>
              <p:cNvSpPr>
                <a:spLocks noChangeArrowheads="1"/>
              </p:cNvSpPr>
              <p:nvPr/>
            </p:nvSpPr>
            <p:spPr bwMode="auto">
              <a:xfrm>
                <a:off x="-341" y="3186"/>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163" name="Group 445"/>
              <p:cNvGrpSpPr>
                <a:grpSpLocks/>
              </p:cNvGrpSpPr>
              <p:nvPr/>
            </p:nvGrpSpPr>
            <p:grpSpPr bwMode="auto">
              <a:xfrm>
                <a:off x="-222" y="3180"/>
                <a:ext cx="492" cy="145"/>
                <a:chOff x="723" y="3453"/>
                <a:chExt cx="492" cy="145"/>
              </a:xfrm>
            </p:grpSpPr>
            <p:grpSp>
              <p:nvGrpSpPr>
                <p:cNvPr id="216166" name="Group 446"/>
                <p:cNvGrpSpPr>
                  <a:grpSpLocks/>
                </p:cNvGrpSpPr>
                <p:nvPr/>
              </p:nvGrpSpPr>
              <p:grpSpPr bwMode="auto">
                <a:xfrm>
                  <a:off x="836" y="3453"/>
                  <a:ext cx="379" cy="145"/>
                  <a:chOff x="836" y="3305"/>
                  <a:chExt cx="379" cy="145"/>
                </a:xfrm>
              </p:grpSpPr>
              <p:grpSp>
                <p:nvGrpSpPr>
                  <p:cNvPr id="216169" name="Group 447"/>
                  <p:cNvGrpSpPr>
                    <a:grpSpLocks/>
                  </p:cNvGrpSpPr>
                  <p:nvPr/>
                </p:nvGrpSpPr>
                <p:grpSpPr bwMode="auto">
                  <a:xfrm>
                    <a:off x="897" y="3305"/>
                    <a:ext cx="318" cy="145"/>
                    <a:chOff x="851" y="3337"/>
                    <a:chExt cx="318" cy="145"/>
                  </a:xfrm>
                </p:grpSpPr>
                <p:sp>
                  <p:nvSpPr>
                    <p:cNvPr id="93294" name="Rectangle 448"/>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95" name="Text Box 449"/>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170" name="Group 450"/>
                  <p:cNvGrpSpPr>
                    <a:grpSpLocks/>
                  </p:cNvGrpSpPr>
                  <p:nvPr/>
                </p:nvGrpSpPr>
                <p:grpSpPr bwMode="auto">
                  <a:xfrm>
                    <a:off x="836" y="3334"/>
                    <a:ext cx="354" cy="94"/>
                    <a:chOff x="836" y="3334"/>
                    <a:chExt cx="354" cy="94"/>
                  </a:xfrm>
                </p:grpSpPr>
                <p:sp>
                  <p:nvSpPr>
                    <p:cNvPr id="93292" name="Rectangle 451"/>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93" name="Rectangle 452"/>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93288" name="Rectangle 453"/>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89" name="Rectangle 454"/>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285" name="Rectangle 455"/>
              <p:cNvSpPr>
                <a:spLocks noChangeArrowheads="1"/>
              </p:cNvSpPr>
              <p:nvPr/>
            </p:nvSpPr>
            <p:spPr bwMode="auto">
              <a:xfrm>
                <a:off x="-328" y="3202"/>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86" name="Rectangle 456"/>
              <p:cNvSpPr>
                <a:spLocks noChangeArrowheads="1"/>
              </p:cNvSpPr>
              <p:nvPr/>
            </p:nvSpPr>
            <p:spPr bwMode="auto">
              <a:xfrm>
                <a:off x="270" y="3201"/>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grpSp>
        <p:nvGrpSpPr>
          <p:cNvPr id="708046" name="Group 462"/>
          <p:cNvGrpSpPr>
            <a:grpSpLocks/>
          </p:cNvGrpSpPr>
          <p:nvPr/>
        </p:nvGrpSpPr>
        <p:grpSpPr bwMode="auto">
          <a:xfrm>
            <a:off x="455772" y="5813203"/>
            <a:ext cx="1189196" cy="260879"/>
            <a:chOff x="-341" y="3180"/>
            <a:chExt cx="681" cy="145"/>
          </a:xfrm>
        </p:grpSpPr>
        <p:sp>
          <p:nvSpPr>
            <p:cNvPr id="93265" name="Rectangle 463"/>
            <p:cNvSpPr>
              <a:spLocks noChangeArrowheads="1"/>
            </p:cNvSpPr>
            <p:nvPr/>
          </p:nvSpPr>
          <p:spPr bwMode="auto">
            <a:xfrm>
              <a:off x="-341" y="3186"/>
              <a:ext cx="681" cy="138"/>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145" name="Group 464"/>
            <p:cNvGrpSpPr>
              <a:grpSpLocks/>
            </p:cNvGrpSpPr>
            <p:nvPr/>
          </p:nvGrpSpPr>
          <p:grpSpPr bwMode="auto">
            <a:xfrm>
              <a:off x="-222" y="3180"/>
              <a:ext cx="492" cy="145"/>
              <a:chOff x="723" y="3453"/>
              <a:chExt cx="492" cy="145"/>
            </a:xfrm>
          </p:grpSpPr>
          <p:grpSp>
            <p:nvGrpSpPr>
              <p:cNvPr id="216148" name="Group 465"/>
              <p:cNvGrpSpPr>
                <a:grpSpLocks/>
              </p:cNvGrpSpPr>
              <p:nvPr/>
            </p:nvGrpSpPr>
            <p:grpSpPr bwMode="auto">
              <a:xfrm>
                <a:off x="836" y="3453"/>
                <a:ext cx="379" cy="145"/>
                <a:chOff x="836" y="3305"/>
                <a:chExt cx="379" cy="145"/>
              </a:xfrm>
            </p:grpSpPr>
            <p:grpSp>
              <p:nvGrpSpPr>
                <p:cNvPr id="216151" name="Group 466"/>
                <p:cNvGrpSpPr>
                  <a:grpSpLocks/>
                </p:cNvGrpSpPr>
                <p:nvPr/>
              </p:nvGrpSpPr>
              <p:grpSpPr bwMode="auto">
                <a:xfrm>
                  <a:off x="897" y="3305"/>
                  <a:ext cx="318" cy="145"/>
                  <a:chOff x="851" y="3337"/>
                  <a:chExt cx="318" cy="145"/>
                </a:xfrm>
              </p:grpSpPr>
              <p:sp>
                <p:nvSpPr>
                  <p:cNvPr id="93276" name="Rectangle 467"/>
                  <p:cNvSpPr>
                    <a:spLocks noChangeArrowheads="1"/>
                  </p:cNvSpPr>
                  <p:nvPr/>
                </p:nvSpPr>
                <p:spPr bwMode="auto">
                  <a:xfrm>
                    <a:off x="889" y="3370"/>
                    <a:ext cx="245" cy="86"/>
                  </a:xfrm>
                  <a:prstGeom prst="rect">
                    <a:avLst/>
                  </a:prstGeom>
                  <a:solidFill>
                    <a:srgbClr val="FF0000"/>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77" name="Text Box 468"/>
                  <p:cNvSpPr txBox="1">
                    <a:spLocks noChangeArrowheads="1"/>
                  </p:cNvSpPr>
                  <p:nvPr/>
                </p:nvSpPr>
                <p:spPr bwMode="auto">
                  <a:xfrm>
                    <a:off x="851" y="3337"/>
                    <a:ext cx="318" cy="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a:defRPr/>
                    </a:pPr>
                    <a:r>
                      <a:rPr lang="en-US" sz="1100" i="0">
                        <a:solidFill>
                          <a:srgbClr val="FFFFFF"/>
                        </a:solidFill>
                        <a:latin typeface="Arial" charset="0"/>
                      </a:rPr>
                      <a:t>HTTP</a:t>
                    </a:r>
                  </a:p>
                </p:txBody>
              </p:sp>
            </p:grpSp>
            <p:grpSp>
              <p:nvGrpSpPr>
                <p:cNvPr id="216152" name="Group 469"/>
                <p:cNvGrpSpPr>
                  <a:grpSpLocks/>
                </p:cNvGrpSpPr>
                <p:nvPr/>
              </p:nvGrpSpPr>
              <p:grpSpPr bwMode="auto">
                <a:xfrm>
                  <a:off x="836" y="3334"/>
                  <a:ext cx="354" cy="94"/>
                  <a:chOff x="836" y="3334"/>
                  <a:chExt cx="354" cy="94"/>
                </a:xfrm>
              </p:grpSpPr>
              <p:sp>
                <p:nvSpPr>
                  <p:cNvPr id="93274" name="Rectangle 470"/>
                  <p:cNvSpPr>
                    <a:spLocks noChangeArrowheads="1"/>
                  </p:cNvSpPr>
                  <p:nvPr/>
                </p:nvSpPr>
                <p:spPr bwMode="auto">
                  <a:xfrm>
                    <a:off x="846" y="3340"/>
                    <a:ext cx="88" cy="82"/>
                  </a:xfrm>
                  <a:prstGeom prst="rect">
                    <a:avLst/>
                  </a:prstGeom>
                  <a:solidFill>
                    <a:schemeClr val="accent1"/>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75" name="Rectangle 471"/>
                  <p:cNvSpPr>
                    <a:spLocks noChangeArrowheads="1"/>
                  </p:cNvSpPr>
                  <p:nvPr/>
                </p:nvSpPr>
                <p:spPr bwMode="auto">
                  <a:xfrm>
                    <a:off x="836" y="3334"/>
                    <a:ext cx="354" cy="94"/>
                  </a:xfrm>
                  <a:prstGeom prst="rect">
                    <a:avLst/>
                  </a:prstGeom>
                  <a:noFill/>
                  <a:ln w="9525">
                    <a:solidFill>
                      <a:schemeClr val="accent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sp>
            <p:nvSpPr>
              <p:cNvPr id="93270" name="Rectangle 472"/>
              <p:cNvSpPr>
                <a:spLocks noChangeArrowheads="1"/>
              </p:cNvSpPr>
              <p:nvPr/>
            </p:nvSpPr>
            <p:spPr bwMode="auto">
              <a:xfrm>
                <a:off x="732" y="3484"/>
                <a:ext cx="96" cy="93"/>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71" name="Rectangle 473"/>
              <p:cNvSpPr>
                <a:spLocks noChangeArrowheads="1"/>
              </p:cNvSpPr>
              <p:nvPr/>
            </p:nvSpPr>
            <p:spPr bwMode="auto">
              <a:xfrm>
                <a:off x="723" y="3473"/>
                <a:ext cx="480" cy="112"/>
              </a:xfrm>
              <a:prstGeom prst="rect">
                <a:avLst/>
              </a:prstGeom>
              <a:noFill/>
              <a:ln w="9525">
                <a:solidFill>
                  <a:schemeClr val="accent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267" name="Rectangle 474"/>
            <p:cNvSpPr>
              <a:spLocks noChangeArrowheads="1"/>
            </p:cNvSpPr>
            <p:nvPr/>
          </p:nvSpPr>
          <p:spPr bwMode="auto">
            <a:xfrm>
              <a:off x="-328" y="3202"/>
              <a:ext cx="94"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68" name="Rectangle 475"/>
            <p:cNvSpPr>
              <a:spLocks noChangeArrowheads="1"/>
            </p:cNvSpPr>
            <p:nvPr/>
          </p:nvSpPr>
          <p:spPr bwMode="auto">
            <a:xfrm>
              <a:off x="270" y="3201"/>
              <a:ext cx="60" cy="108"/>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pic>
        <p:nvPicPr>
          <p:cNvPr id="708062" name="Picture 478"/>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317274" y="1392661"/>
            <a:ext cx="1367313" cy="870797"/>
          </a:xfrm>
          <a:prstGeom prst="rect">
            <a:avLst/>
          </a:prstGeom>
          <a:noFill/>
          <a:ln w="2857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708064" name="Rectangle 480"/>
          <p:cNvSpPr>
            <a:spLocks noChangeArrowheads="1"/>
          </p:cNvSpPr>
          <p:nvPr/>
        </p:nvSpPr>
        <p:spPr bwMode="auto">
          <a:xfrm>
            <a:off x="4379119" y="1577976"/>
            <a:ext cx="4252118" cy="6081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101882" tIns="50941" rIns="101882" bIns="50941"/>
          <a:lstStyle/>
          <a:p>
            <a:pPr marL="382059" indent="-382059" algn="l">
              <a:lnSpc>
                <a:spcPct val="90000"/>
              </a:lnSpc>
              <a:spcBef>
                <a:spcPct val="20000"/>
              </a:spcBef>
              <a:buClr>
                <a:srgbClr val="000099"/>
              </a:buClr>
              <a:buSzPct val="65000"/>
              <a:buFont typeface="Wingdings" charset="0"/>
              <a:buChar char="v"/>
              <a:defRPr/>
            </a:pPr>
            <a:r>
              <a:rPr lang="en-US" sz="2200" dirty="0">
                <a:solidFill>
                  <a:srgbClr val="000000"/>
                </a:solidFill>
                <a:latin typeface="+mn-lt"/>
                <a:ea typeface="ＭＳ Ｐゴシック" charset="0"/>
              </a:rPr>
              <a:t>web page </a:t>
            </a:r>
            <a:r>
              <a:rPr lang="en-US" sz="2200" dirty="0">
                <a:solidFill>
                  <a:srgbClr val="C00000"/>
                </a:solidFill>
                <a:latin typeface="+mn-lt"/>
                <a:ea typeface="ＭＳ Ｐゴシック" charset="0"/>
              </a:rPr>
              <a:t>finally (!!!) </a:t>
            </a:r>
            <a:r>
              <a:rPr lang="en-US" sz="2200" dirty="0">
                <a:solidFill>
                  <a:srgbClr val="000000"/>
                </a:solidFill>
                <a:latin typeface="+mn-lt"/>
                <a:ea typeface="ＭＳ Ｐゴシック" charset="0"/>
              </a:rPr>
              <a:t>displayed</a:t>
            </a:r>
          </a:p>
        </p:txBody>
      </p:sp>
      <p:grpSp>
        <p:nvGrpSpPr>
          <p:cNvPr id="216095" name="Group 248"/>
          <p:cNvGrpSpPr>
            <a:grpSpLocks/>
          </p:cNvGrpSpPr>
          <p:nvPr/>
        </p:nvGrpSpPr>
        <p:grpSpPr bwMode="auto">
          <a:xfrm>
            <a:off x="2717165" y="6012922"/>
            <a:ext cx="366713" cy="658495"/>
            <a:chOff x="4140" y="429"/>
            <a:chExt cx="1425" cy="2396"/>
          </a:xfrm>
        </p:grpSpPr>
        <p:sp>
          <p:nvSpPr>
            <p:cNvPr id="216112" name="Freeform 148"/>
            <p:cNvSpPr>
              <a:spLocks/>
            </p:cNvSpPr>
            <p:nvPr/>
          </p:nvSpPr>
          <p:spPr bwMode="auto">
            <a:xfrm>
              <a:off x="5268" y="433"/>
              <a:ext cx="283" cy="2286"/>
            </a:xfrm>
            <a:custGeom>
              <a:avLst/>
              <a:gdLst>
                <a:gd name="T0" fmla="*/ 26 w 354"/>
                <a:gd name="T1" fmla="*/ 0 h 2742"/>
                <a:gd name="T2" fmla="*/ 145 w 354"/>
                <a:gd name="T3" fmla="*/ 164 h 2742"/>
                <a:gd name="T4" fmla="*/ 142 w 354"/>
                <a:gd name="T5" fmla="*/ 1268 h 2742"/>
                <a:gd name="T6" fmla="*/ 0 w 354"/>
                <a:gd name="T7" fmla="*/ 1325 h 2742"/>
                <a:gd name="T8" fmla="*/ 26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4" name="Rectangle 149"/>
            <p:cNvSpPr>
              <a:spLocks noChangeArrowheads="1"/>
            </p:cNvSpPr>
            <p:nvPr/>
          </p:nvSpPr>
          <p:spPr bwMode="auto">
            <a:xfrm>
              <a:off x="4208" y="429"/>
              <a:ext cx="1045"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114" name="Freeform 150"/>
            <p:cNvSpPr>
              <a:spLocks/>
            </p:cNvSpPr>
            <p:nvPr/>
          </p:nvSpPr>
          <p:spPr bwMode="auto">
            <a:xfrm>
              <a:off x="5321" y="570"/>
              <a:ext cx="169" cy="2115"/>
            </a:xfrm>
            <a:custGeom>
              <a:avLst/>
              <a:gdLst>
                <a:gd name="T0" fmla="*/ 3 w 211"/>
                <a:gd name="T1" fmla="*/ 0 h 2537"/>
                <a:gd name="T2" fmla="*/ 87 w 211"/>
                <a:gd name="T3" fmla="*/ 106 h 2537"/>
                <a:gd name="T4" fmla="*/ 3 w 211"/>
                <a:gd name="T5" fmla="*/ 1208 h 2537"/>
                <a:gd name="T6" fmla="*/ 3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15" name="Freeform 151"/>
            <p:cNvSpPr>
              <a:spLocks/>
            </p:cNvSpPr>
            <p:nvPr/>
          </p:nvSpPr>
          <p:spPr bwMode="auto">
            <a:xfrm>
              <a:off x="5284" y="1640"/>
              <a:ext cx="263" cy="189"/>
            </a:xfrm>
            <a:custGeom>
              <a:avLst/>
              <a:gdLst>
                <a:gd name="T0" fmla="*/ 2 w 328"/>
                <a:gd name="T1" fmla="*/ 0 h 226"/>
                <a:gd name="T2" fmla="*/ 136 w 328"/>
                <a:gd name="T3" fmla="*/ 62 h 226"/>
                <a:gd name="T4" fmla="*/ 135 w 328"/>
                <a:gd name="T5" fmla="*/ 110 h 226"/>
                <a:gd name="T6" fmla="*/ 0 w 328"/>
                <a:gd name="T7" fmla="*/ 49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37" name="Rectangle 152"/>
            <p:cNvSpPr>
              <a:spLocks noChangeArrowheads="1"/>
            </p:cNvSpPr>
            <p:nvPr/>
          </p:nvSpPr>
          <p:spPr bwMode="auto">
            <a:xfrm>
              <a:off x="4215" y="691"/>
              <a:ext cx="590" cy="52"/>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117" name="Group 153"/>
            <p:cNvGrpSpPr>
              <a:grpSpLocks/>
            </p:cNvGrpSpPr>
            <p:nvPr/>
          </p:nvGrpSpPr>
          <p:grpSpPr bwMode="auto">
            <a:xfrm>
              <a:off x="4749" y="668"/>
              <a:ext cx="581" cy="145"/>
              <a:chOff x="614" y="2568"/>
              <a:chExt cx="725" cy="139"/>
            </a:xfrm>
          </p:grpSpPr>
          <p:sp>
            <p:nvSpPr>
              <p:cNvPr id="93263" name="AutoShape 154"/>
              <p:cNvSpPr>
                <a:spLocks noChangeArrowheads="1"/>
              </p:cNvSpPr>
              <p:nvPr/>
            </p:nvSpPr>
            <p:spPr bwMode="auto">
              <a:xfrm>
                <a:off x="616" y="2571"/>
                <a:ext cx="720" cy="138"/>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64" name="AutoShape 155"/>
              <p:cNvSpPr>
                <a:spLocks noChangeArrowheads="1"/>
              </p:cNvSpPr>
              <p:nvPr/>
            </p:nvSpPr>
            <p:spPr bwMode="auto">
              <a:xfrm>
                <a:off x="633" y="2590"/>
                <a:ext cx="686" cy="100"/>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239" name="Rectangle 156"/>
            <p:cNvSpPr>
              <a:spLocks noChangeArrowheads="1"/>
            </p:cNvSpPr>
            <p:nvPr/>
          </p:nvSpPr>
          <p:spPr bwMode="auto">
            <a:xfrm>
              <a:off x="4221" y="1018"/>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119" name="Group 157"/>
            <p:cNvGrpSpPr>
              <a:grpSpLocks/>
            </p:cNvGrpSpPr>
            <p:nvPr/>
          </p:nvGrpSpPr>
          <p:grpSpPr bwMode="auto">
            <a:xfrm>
              <a:off x="4747" y="994"/>
              <a:ext cx="581" cy="134"/>
              <a:chOff x="614" y="2568"/>
              <a:chExt cx="725" cy="139"/>
            </a:xfrm>
          </p:grpSpPr>
          <p:sp>
            <p:nvSpPr>
              <p:cNvPr id="93261" name="AutoShape 158"/>
              <p:cNvSpPr>
                <a:spLocks noChangeArrowheads="1"/>
              </p:cNvSpPr>
              <p:nvPr/>
            </p:nvSpPr>
            <p:spPr bwMode="auto">
              <a:xfrm>
                <a:off x="610" y="2566"/>
                <a:ext cx="728" cy="143"/>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62" name="AutoShape 159"/>
              <p:cNvSpPr>
                <a:spLocks noChangeArrowheads="1"/>
              </p:cNvSpPr>
              <p:nvPr/>
            </p:nvSpPr>
            <p:spPr bwMode="auto">
              <a:xfrm>
                <a:off x="627" y="2580"/>
                <a:ext cx="694"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241" name="Rectangle 160"/>
            <p:cNvSpPr>
              <a:spLocks noChangeArrowheads="1"/>
            </p:cNvSpPr>
            <p:nvPr/>
          </p:nvSpPr>
          <p:spPr bwMode="auto">
            <a:xfrm>
              <a:off x="4215" y="1359"/>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42" name="Rectangle 161"/>
            <p:cNvSpPr>
              <a:spLocks noChangeArrowheads="1"/>
            </p:cNvSpPr>
            <p:nvPr/>
          </p:nvSpPr>
          <p:spPr bwMode="auto">
            <a:xfrm>
              <a:off x="4228" y="1653"/>
              <a:ext cx="597" cy="46"/>
            </a:xfrm>
            <a:prstGeom prst="rect">
              <a:avLst/>
            </a:prstGeom>
            <a:solidFill>
              <a:schemeClr val="tx1"/>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nvGrpSpPr>
            <p:cNvPr id="216122" name="Group 162"/>
            <p:cNvGrpSpPr>
              <a:grpSpLocks/>
            </p:cNvGrpSpPr>
            <p:nvPr/>
          </p:nvGrpSpPr>
          <p:grpSpPr bwMode="auto">
            <a:xfrm>
              <a:off x="4735" y="1627"/>
              <a:ext cx="582" cy="151"/>
              <a:chOff x="614" y="2568"/>
              <a:chExt cx="725" cy="139"/>
            </a:xfrm>
          </p:grpSpPr>
          <p:sp>
            <p:nvSpPr>
              <p:cNvPr id="93259" name="AutoShape 163"/>
              <p:cNvSpPr>
                <a:spLocks noChangeArrowheads="1"/>
              </p:cNvSpPr>
              <p:nvPr/>
            </p:nvSpPr>
            <p:spPr bwMode="auto">
              <a:xfrm>
                <a:off x="617" y="2568"/>
                <a:ext cx="719" cy="139"/>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60" name="AutoShape 164"/>
              <p:cNvSpPr>
                <a:spLocks noChangeArrowheads="1"/>
              </p:cNvSpPr>
              <p:nvPr/>
            </p:nvSpPr>
            <p:spPr bwMode="auto">
              <a:xfrm>
                <a:off x="634" y="2586"/>
                <a:ext cx="685" cy="102"/>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216123" name="Freeform 165"/>
            <p:cNvSpPr>
              <a:spLocks/>
            </p:cNvSpPr>
            <p:nvPr/>
          </p:nvSpPr>
          <p:spPr bwMode="auto">
            <a:xfrm>
              <a:off x="5288" y="1354"/>
              <a:ext cx="263" cy="188"/>
            </a:xfrm>
            <a:custGeom>
              <a:avLst/>
              <a:gdLst>
                <a:gd name="T0" fmla="*/ 2 w 328"/>
                <a:gd name="T1" fmla="*/ 0 h 226"/>
                <a:gd name="T2" fmla="*/ 136 w 328"/>
                <a:gd name="T3" fmla="*/ 61 h 226"/>
                <a:gd name="T4" fmla="*/ 135 w 328"/>
                <a:gd name="T5" fmla="*/ 108 h 226"/>
                <a:gd name="T6" fmla="*/ 0 w 328"/>
                <a:gd name="T7" fmla="*/ 4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6124" name="Group 166"/>
            <p:cNvGrpSpPr>
              <a:grpSpLocks/>
            </p:cNvGrpSpPr>
            <p:nvPr/>
          </p:nvGrpSpPr>
          <p:grpSpPr bwMode="auto">
            <a:xfrm>
              <a:off x="4739" y="1327"/>
              <a:ext cx="582" cy="139"/>
              <a:chOff x="614" y="2568"/>
              <a:chExt cx="725" cy="139"/>
            </a:xfrm>
          </p:grpSpPr>
          <p:sp>
            <p:nvSpPr>
              <p:cNvPr id="93257" name="AutoShape 167"/>
              <p:cNvSpPr>
                <a:spLocks noChangeArrowheads="1"/>
              </p:cNvSpPr>
              <p:nvPr/>
            </p:nvSpPr>
            <p:spPr bwMode="auto">
              <a:xfrm>
                <a:off x="612" y="2567"/>
                <a:ext cx="727" cy="137"/>
              </a:xfrm>
              <a:prstGeom prst="roundRect">
                <a:avLst>
                  <a:gd name="adj" fmla="val 50000"/>
                </a:avLst>
              </a:prstGeom>
              <a:solidFill>
                <a:schemeClr val="tx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58" name="AutoShape 168"/>
              <p:cNvSpPr>
                <a:spLocks noChangeArrowheads="1"/>
              </p:cNvSpPr>
              <p:nvPr/>
            </p:nvSpPr>
            <p:spPr bwMode="auto">
              <a:xfrm>
                <a:off x="629" y="2580"/>
                <a:ext cx="693" cy="105"/>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sp>
          <p:nvSpPr>
            <p:cNvPr id="93246" name="Rectangle 169"/>
            <p:cNvSpPr>
              <a:spLocks noChangeArrowheads="1"/>
            </p:cNvSpPr>
            <p:nvPr/>
          </p:nvSpPr>
          <p:spPr bwMode="auto">
            <a:xfrm>
              <a:off x="5253" y="429"/>
              <a:ext cx="68" cy="2291"/>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126" name="Freeform 170"/>
            <p:cNvSpPr>
              <a:spLocks/>
            </p:cNvSpPr>
            <p:nvPr/>
          </p:nvSpPr>
          <p:spPr bwMode="auto">
            <a:xfrm>
              <a:off x="5312" y="1007"/>
              <a:ext cx="237" cy="213"/>
            </a:xfrm>
            <a:custGeom>
              <a:avLst/>
              <a:gdLst>
                <a:gd name="T0" fmla="*/ 2 w 296"/>
                <a:gd name="T1" fmla="*/ 0 h 256"/>
                <a:gd name="T2" fmla="*/ 120 w 296"/>
                <a:gd name="T3" fmla="*/ 69 h 256"/>
                <a:gd name="T4" fmla="*/ 122 w 296"/>
                <a:gd name="T5" fmla="*/ 122 h 256"/>
                <a:gd name="T6" fmla="*/ 0 w 296"/>
                <a:gd name="T7" fmla="*/ 4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27" name="Freeform 171"/>
            <p:cNvSpPr>
              <a:spLocks/>
            </p:cNvSpPr>
            <p:nvPr/>
          </p:nvSpPr>
          <p:spPr bwMode="auto">
            <a:xfrm>
              <a:off x="5315" y="680"/>
              <a:ext cx="244" cy="240"/>
            </a:xfrm>
            <a:custGeom>
              <a:avLst/>
              <a:gdLst>
                <a:gd name="T0" fmla="*/ 0 w 304"/>
                <a:gd name="T1" fmla="*/ 0 h 288"/>
                <a:gd name="T2" fmla="*/ 126 w 304"/>
                <a:gd name="T3" fmla="*/ 79 h 288"/>
                <a:gd name="T4" fmla="*/ 118 w 304"/>
                <a:gd name="T5" fmla="*/ 139 h 288"/>
                <a:gd name="T6" fmla="*/ 3 w 304"/>
                <a:gd name="T7" fmla="*/ 60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49" name="Oval 172"/>
            <p:cNvSpPr>
              <a:spLocks noChangeArrowheads="1"/>
            </p:cNvSpPr>
            <p:nvPr/>
          </p:nvSpPr>
          <p:spPr bwMode="auto">
            <a:xfrm>
              <a:off x="5518" y="2609"/>
              <a:ext cx="47" cy="98"/>
            </a:xfrm>
            <a:prstGeom prst="ellipse">
              <a:avLst/>
            </a:pr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216129" name="Freeform 173"/>
            <p:cNvSpPr>
              <a:spLocks/>
            </p:cNvSpPr>
            <p:nvPr/>
          </p:nvSpPr>
          <p:spPr bwMode="auto">
            <a:xfrm>
              <a:off x="5302" y="2614"/>
              <a:ext cx="245" cy="200"/>
            </a:xfrm>
            <a:custGeom>
              <a:avLst/>
              <a:gdLst>
                <a:gd name="T0" fmla="*/ 0 w 306"/>
                <a:gd name="T1" fmla="*/ 51 h 240"/>
                <a:gd name="T2" fmla="*/ 2 w 306"/>
                <a:gd name="T3" fmla="*/ 116 h 240"/>
                <a:gd name="T4" fmla="*/ 126 w 306"/>
                <a:gd name="T5" fmla="*/ 53 h 240"/>
                <a:gd name="T6" fmla="*/ 123 w 306"/>
                <a:gd name="T7" fmla="*/ 0 h 240"/>
                <a:gd name="T8" fmla="*/ 0 w 306"/>
                <a:gd name="T9" fmla="*/ 51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251" name="AutoShape 174"/>
            <p:cNvSpPr>
              <a:spLocks noChangeArrowheads="1"/>
            </p:cNvSpPr>
            <p:nvPr/>
          </p:nvSpPr>
          <p:spPr bwMode="auto">
            <a:xfrm>
              <a:off x="4140" y="2681"/>
              <a:ext cx="1201" cy="144"/>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52" name="AutoShape 175"/>
            <p:cNvSpPr>
              <a:spLocks noChangeArrowheads="1"/>
            </p:cNvSpPr>
            <p:nvPr/>
          </p:nvSpPr>
          <p:spPr bwMode="auto">
            <a:xfrm>
              <a:off x="4208" y="2714"/>
              <a:ext cx="1065" cy="79"/>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53" name="Oval 176"/>
            <p:cNvSpPr>
              <a:spLocks noChangeArrowheads="1"/>
            </p:cNvSpPr>
            <p:nvPr/>
          </p:nvSpPr>
          <p:spPr bwMode="auto">
            <a:xfrm>
              <a:off x="4310" y="2380"/>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54" name="Oval 177"/>
            <p:cNvSpPr>
              <a:spLocks noChangeArrowheads="1"/>
            </p:cNvSpPr>
            <p:nvPr/>
          </p:nvSpPr>
          <p:spPr bwMode="auto">
            <a:xfrm>
              <a:off x="4486" y="2386"/>
              <a:ext cx="163" cy="137"/>
            </a:xfrm>
            <a:prstGeom prst="ellipse">
              <a:avLst/>
            </a:prstGeom>
            <a:solidFill>
              <a:srgbClr val="FF0000"/>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a:solidFill>
                  <a:srgbClr val="FF0000"/>
                </a:solidFill>
                <a:latin typeface="Comic Sans MS" charset="0"/>
                <a:ea typeface="ＭＳ Ｐゴシック" charset="0"/>
              </a:endParaRPr>
            </a:p>
          </p:txBody>
        </p:sp>
        <p:sp>
          <p:nvSpPr>
            <p:cNvPr id="93255" name="Oval 178"/>
            <p:cNvSpPr>
              <a:spLocks noChangeArrowheads="1"/>
            </p:cNvSpPr>
            <p:nvPr/>
          </p:nvSpPr>
          <p:spPr bwMode="auto">
            <a:xfrm>
              <a:off x="4663" y="2380"/>
              <a:ext cx="156" cy="144"/>
            </a:xfrm>
            <a:prstGeom prst="ellipse">
              <a:avLst/>
            </a:prstGeom>
            <a:solidFill>
              <a:srgbClr val="33CC33"/>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sp>
          <p:nvSpPr>
            <p:cNvPr id="93256" name="Rectangle 179"/>
            <p:cNvSpPr>
              <a:spLocks noChangeArrowheads="1"/>
            </p:cNvSpPr>
            <p:nvPr/>
          </p:nvSpPr>
          <p:spPr bwMode="auto">
            <a:xfrm>
              <a:off x="5063" y="1836"/>
              <a:ext cx="81" cy="759"/>
            </a:xfrm>
            <a:prstGeom prst="rect">
              <a:avLst/>
            </a:prstGeom>
            <a:solidFill>
              <a:srgbClr val="292929"/>
            </a:solidFill>
            <a:ln w="9525">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latin typeface="Comic Sans MS" charset="0"/>
                <a:ea typeface="ＭＳ Ｐゴシック" charset="0"/>
              </a:endParaRPr>
            </a:p>
          </p:txBody>
        </p:sp>
      </p:grpSp>
      <p:grpSp>
        <p:nvGrpSpPr>
          <p:cNvPr id="216096" name="Group 110"/>
          <p:cNvGrpSpPr>
            <a:grpSpLocks/>
          </p:cNvGrpSpPr>
          <p:nvPr/>
        </p:nvGrpSpPr>
        <p:grpSpPr bwMode="auto">
          <a:xfrm>
            <a:off x="5734685" y="2736639"/>
            <a:ext cx="832962" cy="430001"/>
            <a:chOff x="2466" y="2026"/>
            <a:chExt cx="477" cy="282"/>
          </a:xfrm>
        </p:grpSpPr>
        <p:sp>
          <p:nvSpPr>
            <p:cNvPr id="216098" name="Oval 111"/>
            <p:cNvSpPr>
              <a:spLocks noChangeArrowheads="1"/>
            </p:cNvSpPr>
            <p:nvPr/>
          </p:nvSpPr>
          <p:spPr bwMode="auto">
            <a:xfrm>
              <a:off x="2466" y="2168"/>
              <a:ext cx="476" cy="14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sp>
          <p:nvSpPr>
            <p:cNvPr id="216099" name="Line 112"/>
            <p:cNvSpPr>
              <a:spLocks noChangeShapeType="1"/>
            </p:cNvSpPr>
            <p:nvPr/>
          </p:nvSpPr>
          <p:spPr bwMode="auto">
            <a:xfrm>
              <a:off x="2470" y="2125"/>
              <a:ext cx="1" cy="85"/>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00" name="Rectangle 113"/>
            <p:cNvSpPr>
              <a:spLocks noChangeArrowheads="1"/>
            </p:cNvSpPr>
            <p:nvPr/>
          </p:nvSpPr>
          <p:spPr bwMode="auto">
            <a:xfrm>
              <a:off x="2470" y="2125"/>
              <a:ext cx="472" cy="111"/>
            </a:xfrm>
            <a:prstGeom prst="rect">
              <a:avLst/>
            </a:prstGeom>
            <a:solidFill>
              <a:srgbClr val="DDDDDD"/>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algn="ctr"/>
              <a:endParaRPr lang="en-US" altLang="en-US" i="0">
                <a:solidFill>
                  <a:srgbClr val="000000"/>
                </a:solidFill>
                <a:latin typeface="Times New Roman" pitchFamily="18" charset="0"/>
              </a:endParaRPr>
            </a:p>
          </p:txBody>
        </p:sp>
        <p:sp>
          <p:nvSpPr>
            <p:cNvPr id="216101" name="Oval 114"/>
            <p:cNvSpPr>
              <a:spLocks noChangeArrowheads="1"/>
            </p:cNvSpPr>
            <p:nvPr/>
          </p:nvSpPr>
          <p:spPr bwMode="auto">
            <a:xfrm>
              <a:off x="2466" y="2026"/>
              <a:ext cx="476" cy="160"/>
            </a:xfrm>
            <a:prstGeom prst="ellipse">
              <a:avLst/>
            </a:prstGeom>
            <a:solidFill>
              <a:srgbClr val="DDDDDD"/>
            </a:solidFill>
            <a:ln w="12700">
              <a:solidFill>
                <a:srgbClr val="000000"/>
              </a:solidFill>
              <a:round/>
              <a:headEnd/>
              <a:tailEnd/>
            </a:ln>
          </p:spPr>
          <p:txBody>
            <a:bodyPr wrap="none" anchor="ctr"/>
            <a:lstStyle>
              <a:lvl1pPr>
                <a:defRPr sz="2400" i="1">
                  <a:solidFill>
                    <a:schemeClr val="tx1"/>
                  </a:solidFill>
                  <a:latin typeface="Comic Sans MS" pitchFamily="66" charset="0"/>
                  <a:ea typeface="MS PGothic" pitchFamily="34" charset="-128"/>
                </a:defRPr>
              </a:lvl1pPr>
              <a:lvl2pPr marL="742950" indent="-285750">
                <a:defRPr sz="2400" i="1">
                  <a:solidFill>
                    <a:schemeClr val="tx1"/>
                  </a:solidFill>
                  <a:latin typeface="Comic Sans MS" pitchFamily="66" charset="0"/>
                  <a:ea typeface="MS PGothic" pitchFamily="34" charset="-128"/>
                </a:defRPr>
              </a:lvl2pPr>
              <a:lvl3pPr marL="1143000" indent="-228600">
                <a:defRPr sz="2400" i="1">
                  <a:solidFill>
                    <a:schemeClr val="tx1"/>
                  </a:solidFill>
                  <a:latin typeface="Comic Sans MS" pitchFamily="66" charset="0"/>
                  <a:ea typeface="MS PGothic" pitchFamily="34" charset="-128"/>
                </a:defRPr>
              </a:lvl3pPr>
              <a:lvl4pPr marL="1600200" indent="-228600">
                <a:defRPr sz="2400" i="1">
                  <a:solidFill>
                    <a:schemeClr val="tx1"/>
                  </a:solidFill>
                  <a:latin typeface="Comic Sans MS" pitchFamily="66" charset="0"/>
                  <a:ea typeface="MS PGothic" pitchFamily="34" charset="-128"/>
                </a:defRPr>
              </a:lvl4pPr>
              <a:lvl5pPr marL="2057400" indent="-228600">
                <a:defRPr sz="2400" i="1">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i="1">
                  <a:solidFill>
                    <a:schemeClr val="tx1"/>
                  </a:solidFill>
                  <a:latin typeface="Comic Sans MS" pitchFamily="66" charset="0"/>
                  <a:ea typeface="MS PGothic" pitchFamily="34" charset="-128"/>
                </a:defRPr>
              </a:lvl9pPr>
            </a:lstStyle>
            <a:p>
              <a:pPr eaLnBrk="1" hangingPunct="1"/>
              <a:endParaRPr lang="en-US" altLang="en-US" sz="2000" i="0">
                <a:solidFill>
                  <a:srgbClr val="000000"/>
                </a:solidFill>
                <a:latin typeface="Arial" pitchFamily="34" charset="0"/>
              </a:endParaRPr>
            </a:p>
          </p:txBody>
        </p:sp>
        <p:grpSp>
          <p:nvGrpSpPr>
            <p:cNvPr id="216102" name="Group 115"/>
            <p:cNvGrpSpPr>
              <a:grpSpLocks/>
            </p:cNvGrpSpPr>
            <p:nvPr/>
          </p:nvGrpSpPr>
          <p:grpSpPr bwMode="auto">
            <a:xfrm>
              <a:off x="2581" y="2061"/>
              <a:ext cx="236" cy="94"/>
              <a:chOff x="2848" y="848"/>
              <a:chExt cx="140" cy="98"/>
            </a:xfrm>
          </p:grpSpPr>
          <p:sp>
            <p:nvSpPr>
              <p:cNvPr id="216109" name="Line 116"/>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10" name="Line 117"/>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11" name="Line 118"/>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16103" name="Group 119"/>
            <p:cNvGrpSpPr>
              <a:grpSpLocks/>
            </p:cNvGrpSpPr>
            <p:nvPr/>
          </p:nvGrpSpPr>
          <p:grpSpPr bwMode="auto">
            <a:xfrm flipV="1">
              <a:off x="2581" y="2060"/>
              <a:ext cx="236" cy="94"/>
              <a:chOff x="2848" y="848"/>
              <a:chExt cx="140" cy="98"/>
            </a:xfrm>
          </p:grpSpPr>
          <p:sp>
            <p:nvSpPr>
              <p:cNvPr id="216106" name="Line 120"/>
              <p:cNvSpPr>
                <a:spLocks noChangeShapeType="1"/>
              </p:cNvSpPr>
              <p:nvPr/>
            </p:nvSpPr>
            <p:spPr bwMode="auto">
              <a:xfrm flipV="1">
                <a:off x="2848" y="848"/>
                <a:ext cx="50" cy="2"/>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07" name="Line 121"/>
              <p:cNvSpPr>
                <a:spLocks noChangeShapeType="1"/>
              </p:cNvSpPr>
              <p:nvPr/>
            </p:nvSpPr>
            <p:spPr bwMode="auto">
              <a:xfrm>
                <a:off x="2944" y="946"/>
                <a:ext cx="44" cy="0"/>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08" name="Line 122"/>
              <p:cNvSpPr>
                <a:spLocks noChangeShapeType="1"/>
              </p:cNvSpPr>
              <p:nvPr/>
            </p:nvSpPr>
            <p:spPr bwMode="auto">
              <a:xfrm>
                <a:off x="2894" y="850"/>
                <a:ext cx="52" cy="96"/>
              </a:xfrm>
              <a:prstGeom prst="line">
                <a:avLst/>
              </a:prstGeom>
              <a:noFill/>
              <a:ln w="28575">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6104" name="Line 123"/>
            <p:cNvSpPr>
              <a:spLocks noChangeShapeType="1"/>
            </p:cNvSpPr>
            <p:nvPr/>
          </p:nvSpPr>
          <p:spPr bwMode="auto">
            <a:xfrm flipH="1">
              <a:off x="2942" y="2109"/>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05" name="Line 124"/>
            <p:cNvSpPr>
              <a:spLocks noChangeShapeType="1"/>
            </p:cNvSpPr>
            <p:nvPr/>
          </p:nvSpPr>
          <p:spPr bwMode="auto">
            <a:xfrm flipH="1">
              <a:off x="2466" y="2117"/>
              <a:ext cx="1" cy="127"/>
            </a:xfrm>
            <a:prstGeom prst="line">
              <a:avLst/>
            </a:prstGeom>
            <a:noFill/>
            <a:ln w="127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 name="Slide Number Placeholder 1"/>
          <p:cNvSpPr>
            <a:spLocks noGrp="1"/>
          </p:cNvSpPr>
          <p:nvPr>
            <p:ph type="sldNum" sz="quarter" idx="4"/>
          </p:nvPr>
        </p:nvSpPr>
        <p:spPr/>
        <p:txBody>
          <a:bodyPr/>
          <a:lstStyle/>
          <a:p>
            <a:fld id="{72BF56E0-109F-4E56-92A3-DF3942938DBC}" type="slidenum">
              <a:rPr lang="en-US" smtClean="0"/>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707941"/>
                                        </p:tgtEl>
                                        <p:attrNameLst>
                                          <p:attrName>style.visibility</p:attrName>
                                        </p:attrNameLst>
                                      </p:cBhvr>
                                      <p:to>
                                        <p:strVal val="visible"/>
                                      </p:to>
                                    </p:set>
                                    <p:animEffect transition="in" filter="wipe(up)">
                                      <p:cBhvr>
                                        <p:cTn id="7" dur="500"/>
                                        <p:tgtEl>
                                          <p:spTgt spid="707941"/>
                                        </p:tgtEl>
                                      </p:cBhvr>
                                    </p:animEffect>
                                  </p:childTnLst>
                                </p:cTn>
                              </p:par>
                              <p:par>
                                <p:cTn id="8" presetID="1" presetClass="entr" presetSubtype="0" fill="hold" grpId="0" nodeType="withEffect">
                                  <p:stCondLst>
                                    <p:cond delay="0"/>
                                  </p:stCondLst>
                                  <p:childTnLst>
                                    <p:set>
                                      <p:cBhvr>
                                        <p:cTn id="9" dur="1" fill="hold">
                                          <p:stCondLst>
                                            <p:cond delay="0"/>
                                          </p:stCondLst>
                                        </p:cTn>
                                        <p:tgtEl>
                                          <p:spTgt spid="707633"/>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707973"/>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07634"/>
                                        </p:tgtEl>
                                        <p:attrNameLst>
                                          <p:attrName>style.visibility</p:attrName>
                                        </p:attrNameLst>
                                      </p:cBhvr>
                                      <p:to>
                                        <p:strVal val="visible"/>
                                      </p:to>
                                    </p:set>
                                  </p:childTnLst>
                                </p:cTn>
                              </p:par>
                              <p:par>
                                <p:cTn id="16" presetID="9" presetClass="exit" presetSubtype="0" fill="hold" nodeType="withEffect">
                                  <p:stCondLst>
                                    <p:cond delay="0"/>
                                  </p:stCondLst>
                                  <p:childTnLst>
                                    <p:animEffect transition="out" filter="dissolve">
                                      <p:cBhvr>
                                        <p:cTn id="17" dur="500"/>
                                        <p:tgtEl>
                                          <p:spTgt spid="707941"/>
                                        </p:tgtEl>
                                      </p:cBhvr>
                                    </p:animEffect>
                                    <p:set>
                                      <p:cBhvr>
                                        <p:cTn id="18" dur="1" fill="hold">
                                          <p:stCondLst>
                                            <p:cond delay="499"/>
                                          </p:stCondLst>
                                        </p:cTn>
                                        <p:tgtEl>
                                          <p:spTgt spid="707941"/>
                                        </p:tgtEl>
                                        <p:attrNameLst>
                                          <p:attrName>style.visibility</p:attrName>
                                        </p:attrNameLst>
                                      </p:cBhvr>
                                      <p:to>
                                        <p:strVal val="hidden"/>
                                      </p:to>
                                    </p:set>
                                  </p:childTnLst>
                                </p:cTn>
                              </p:par>
                              <p:par>
                                <p:cTn id="19" presetID="9" presetClass="exit" presetSubtype="0" fill="hold" nodeType="withEffect">
                                  <p:stCondLst>
                                    <p:cond delay="0"/>
                                  </p:stCondLst>
                                  <p:childTnLst>
                                    <p:animEffect transition="out" filter="dissolve">
                                      <p:cBhvr>
                                        <p:cTn id="20" dur="500"/>
                                        <p:tgtEl>
                                          <p:spTgt spid="707628"/>
                                        </p:tgtEl>
                                      </p:cBhvr>
                                    </p:animEffect>
                                    <p:set>
                                      <p:cBhvr>
                                        <p:cTn id="21" dur="1" fill="hold">
                                          <p:stCondLst>
                                            <p:cond delay="499"/>
                                          </p:stCondLst>
                                        </p:cTn>
                                        <p:tgtEl>
                                          <p:spTgt spid="707628"/>
                                        </p:tgtEl>
                                        <p:attrNameLst>
                                          <p:attrName>style.visibility</p:attrName>
                                        </p:attrNameLst>
                                      </p:cBhvr>
                                      <p:to>
                                        <p:strVal val="hidden"/>
                                      </p:to>
                                    </p:set>
                                  </p:childTnLst>
                                </p:cTn>
                              </p:par>
                            </p:childTnLst>
                          </p:cTn>
                        </p:par>
                        <p:par>
                          <p:cTn id="22" fill="hold" nodeType="afterGroup">
                            <p:stCondLst>
                              <p:cond delay="500"/>
                            </p:stCondLst>
                            <p:childTnLst>
                              <p:par>
                                <p:cTn id="23" presetID="0" presetClass="path" presetSubtype="0" accel="50000" decel="50000" fill="hold" nodeType="afterEffect">
                                  <p:stCondLst>
                                    <p:cond delay="0"/>
                                  </p:stCondLst>
                                  <p:childTnLst>
                                    <p:animMotion origin="layout" path="M -1.66667E-6 6.03747E-6 L -1.66667E-6 0.07357 L 0.36771 0.07056 L 0.26545 0.23434 L 0.35625 0.23133 L 0.54826 0.0199 L 0.30347 0.51932 L 0.03437 0.51932 L 0.03437 0.41962 " pathEditMode="relative" ptsTypes="AAAAAAAAA">
                                      <p:cBhvr>
                                        <p:cTn id="24" dur="2000" fill="hold"/>
                                        <p:tgtEl>
                                          <p:spTgt spid="707973"/>
                                        </p:tgtEl>
                                        <p:attrNameLst>
                                          <p:attrName>ppt_x</p:attrName>
                                          <p:attrName>ppt_y</p:attrName>
                                        </p:attrNameLst>
                                      </p:cBhvr>
                                    </p:animMotion>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707975"/>
                                        </p:tgtEl>
                                        <p:attrNameLst>
                                          <p:attrName>style.visibility</p:attrName>
                                        </p:attrNameLst>
                                      </p:cBhvr>
                                      <p:to>
                                        <p:strVal val="visible"/>
                                      </p:to>
                                    </p:set>
                                    <p:animEffect transition="in" filter="wipe(down)">
                                      <p:cBhvr>
                                        <p:cTn id="29" dur="500"/>
                                        <p:tgtEl>
                                          <p:spTgt spid="707975"/>
                                        </p:tgtEl>
                                      </p:cBhvr>
                                    </p:animEffect>
                                  </p:childTnLst>
                                </p:cTn>
                              </p:par>
                              <p:par>
                                <p:cTn id="30" presetID="9" presetClass="exit" presetSubtype="0" fill="hold" nodeType="withEffect">
                                  <p:stCondLst>
                                    <p:cond delay="0"/>
                                  </p:stCondLst>
                                  <p:childTnLst>
                                    <p:animEffect transition="out" filter="dissolve">
                                      <p:cBhvr>
                                        <p:cTn id="31" dur="500"/>
                                        <p:tgtEl>
                                          <p:spTgt spid="707973"/>
                                        </p:tgtEl>
                                      </p:cBhvr>
                                    </p:animEffect>
                                    <p:set>
                                      <p:cBhvr>
                                        <p:cTn id="32" dur="1" fill="hold">
                                          <p:stCondLst>
                                            <p:cond delay="499"/>
                                          </p:stCondLst>
                                        </p:cTn>
                                        <p:tgtEl>
                                          <p:spTgt spid="707973"/>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xit" presetSubtype="0" fill="hold" nodeType="clickEffect">
                                  <p:stCondLst>
                                    <p:cond delay="0"/>
                                  </p:stCondLst>
                                  <p:childTnLst>
                                    <p:animEffect transition="out" filter="dissolve">
                                      <p:cBhvr>
                                        <p:cTn id="36" dur="500"/>
                                        <p:tgtEl>
                                          <p:spTgt spid="707975"/>
                                        </p:tgtEl>
                                      </p:cBhvr>
                                    </p:animEffect>
                                    <p:set>
                                      <p:cBhvr>
                                        <p:cTn id="37" dur="1" fill="hold">
                                          <p:stCondLst>
                                            <p:cond delay="499"/>
                                          </p:stCondLst>
                                        </p:cTn>
                                        <p:tgtEl>
                                          <p:spTgt spid="707975"/>
                                        </p:tgtEl>
                                        <p:attrNameLst>
                                          <p:attrName>style.visibility</p:attrName>
                                        </p:attrNameLst>
                                      </p:cBhvr>
                                      <p:to>
                                        <p:strVal val="hidden"/>
                                      </p:to>
                                    </p:set>
                                  </p:childTnLst>
                                </p:cTn>
                              </p:par>
                            </p:childTnLst>
                          </p:cTn>
                        </p:par>
                        <p:par>
                          <p:cTn id="38" fill="hold" nodeType="afterGroup">
                            <p:stCondLst>
                              <p:cond delay="500"/>
                            </p:stCondLst>
                            <p:childTnLst>
                              <p:par>
                                <p:cTn id="39" presetID="22" presetClass="entr" presetSubtype="1" fill="hold" nodeType="afterEffect">
                                  <p:stCondLst>
                                    <p:cond delay="0"/>
                                  </p:stCondLst>
                                  <p:childTnLst>
                                    <p:set>
                                      <p:cBhvr>
                                        <p:cTn id="40" dur="1" fill="hold">
                                          <p:stCondLst>
                                            <p:cond delay="0"/>
                                          </p:stCondLst>
                                        </p:cTn>
                                        <p:tgtEl>
                                          <p:spTgt spid="707975"/>
                                        </p:tgtEl>
                                        <p:attrNameLst>
                                          <p:attrName>style.visibility</p:attrName>
                                        </p:attrNameLst>
                                      </p:cBhvr>
                                      <p:to>
                                        <p:strVal val="visible"/>
                                      </p:to>
                                    </p:set>
                                    <p:animEffect transition="in" filter="wipe(up)">
                                      <p:cBhvr>
                                        <p:cTn id="41" dur="500"/>
                                        <p:tgtEl>
                                          <p:spTgt spid="707975"/>
                                        </p:tgtEl>
                                      </p:cBhvr>
                                    </p:animEffect>
                                  </p:childTnLst>
                                </p:cTn>
                              </p:par>
                              <p:par>
                                <p:cTn id="42" presetID="1" presetClass="entr" presetSubtype="0" fill="hold" grpId="0" nodeType="withEffect">
                                  <p:stCondLst>
                                    <p:cond delay="0"/>
                                  </p:stCondLst>
                                  <p:childTnLst>
                                    <p:set>
                                      <p:cBhvr>
                                        <p:cTn id="43" dur="1" fill="hold">
                                          <p:stCondLst>
                                            <p:cond delay="0"/>
                                          </p:stCondLst>
                                        </p:cTn>
                                        <p:tgtEl>
                                          <p:spTgt spid="707813"/>
                                        </p:tgtEl>
                                        <p:attrNameLst>
                                          <p:attrName>style.visibility</p:attrName>
                                        </p:attrNameLst>
                                      </p:cBhvr>
                                      <p:to>
                                        <p:strVal val="visible"/>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nodeType="clickEffect">
                                  <p:stCondLst>
                                    <p:cond delay="0"/>
                                  </p:stCondLst>
                                  <p:childTnLst>
                                    <p:set>
                                      <p:cBhvr>
                                        <p:cTn id="47" dur="1" fill="hold">
                                          <p:stCondLst>
                                            <p:cond delay="0"/>
                                          </p:stCondLst>
                                        </p:cTn>
                                        <p:tgtEl>
                                          <p:spTgt spid="708046"/>
                                        </p:tgtEl>
                                        <p:attrNameLst>
                                          <p:attrName>style.visibility</p:attrName>
                                        </p:attrNameLst>
                                      </p:cBhvr>
                                      <p:to>
                                        <p:strVal val="visible"/>
                                      </p:to>
                                    </p:set>
                                    <p:animEffect transition="in" filter="dissolve">
                                      <p:cBhvr>
                                        <p:cTn id="48" dur="500"/>
                                        <p:tgtEl>
                                          <p:spTgt spid="708046"/>
                                        </p:tgtEl>
                                      </p:cBhvr>
                                    </p:animEffect>
                                  </p:childTnLst>
                                </p:cTn>
                              </p:par>
                              <p:par>
                                <p:cTn id="49" presetID="9" presetClass="exit" presetSubtype="0" fill="hold" nodeType="withEffect">
                                  <p:stCondLst>
                                    <p:cond delay="0"/>
                                  </p:stCondLst>
                                  <p:childTnLst>
                                    <p:animEffect transition="out" filter="dissolve">
                                      <p:cBhvr>
                                        <p:cTn id="50" dur="500"/>
                                        <p:tgtEl>
                                          <p:spTgt spid="707975"/>
                                        </p:tgtEl>
                                      </p:cBhvr>
                                    </p:animEffect>
                                    <p:set>
                                      <p:cBhvr>
                                        <p:cTn id="51" dur="1" fill="hold">
                                          <p:stCondLst>
                                            <p:cond delay="499"/>
                                          </p:stCondLst>
                                        </p:cTn>
                                        <p:tgtEl>
                                          <p:spTgt spid="707975"/>
                                        </p:tgtEl>
                                        <p:attrNameLst>
                                          <p:attrName>style.visibility</p:attrName>
                                        </p:attrNameLst>
                                      </p:cBhvr>
                                      <p:to>
                                        <p:strVal val="hidden"/>
                                      </p:to>
                                    </p:set>
                                  </p:childTnLst>
                                </p:cTn>
                              </p:par>
                            </p:childTnLst>
                          </p:cTn>
                        </p:par>
                        <p:par>
                          <p:cTn id="52" fill="hold" nodeType="afterGroup">
                            <p:stCondLst>
                              <p:cond delay="500"/>
                            </p:stCondLst>
                            <p:childTnLst>
                              <p:par>
                                <p:cTn id="53" presetID="0" presetClass="path" presetSubtype="0" accel="50000" decel="50000" fill="hold" nodeType="afterEffect">
                                  <p:stCondLst>
                                    <p:cond delay="0"/>
                                  </p:stCondLst>
                                  <p:childTnLst>
                                    <p:animMotion origin="layout" path="M 3.33333E-6 -5.8501E-6 L 0.00573 0.09969 L 0.28159 0.09646 L 0.52534 -0.418 L 0.31614 -0.18367 L 0.22986 -0.18668 L 0.32309 -0.36295 L -0.03438 -0.36295 L -0.03334 -0.42101 " pathEditMode="relative" ptsTypes="AAAAAAAAA">
                                      <p:cBhvr>
                                        <p:cTn id="54" dur="2000" fill="hold"/>
                                        <p:tgtEl>
                                          <p:spTgt spid="708046"/>
                                        </p:tgtEl>
                                        <p:attrNameLst>
                                          <p:attrName>ppt_x</p:attrName>
                                          <p:attrName>ppt_y</p:attrName>
                                        </p:attrNameLst>
                                      </p:cBhvr>
                                    </p:animMotion>
                                  </p:childTnLst>
                                </p:cTn>
                              </p:par>
                              <p:par>
                                <p:cTn id="55" presetID="1" presetClass="entr" presetSubtype="0" fill="hold" grpId="0" nodeType="withEffect">
                                  <p:stCondLst>
                                    <p:cond delay="0"/>
                                  </p:stCondLst>
                                  <p:childTnLst>
                                    <p:set>
                                      <p:cBhvr>
                                        <p:cTn id="56" dur="1" fill="hold">
                                          <p:stCondLst>
                                            <p:cond delay="0"/>
                                          </p:stCondLst>
                                        </p:cTn>
                                        <p:tgtEl>
                                          <p:spTgt spid="707635"/>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xit" presetSubtype="0" fill="hold" nodeType="clickEffect">
                                  <p:stCondLst>
                                    <p:cond delay="0"/>
                                  </p:stCondLst>
                                  <p:childTnLst>
                                    <p:animEffect transition="out" filter="dissolve">
                                      <p:cBhvr>
                                        <p:cTn id="60" dur="500"/>
                                        <p:tgtEl>
                                          <p:spTgt spid="708046"/>
                                        </p:tgtEl>
                                      </p:cBhvr>
                                    </p:animEffect>
                                    <p:set>
                                      <p:cBhvr>
                                        <p:cTn id="61" dur="1" fill="hold">
                                          <p:stCondLst>
                                            <p:cond delay="499"/>
                                          </p:stCondLst>
                                        </p:cTn>
                                        <p:tgtEl>
                                          <p:spTgt spid="708046"/>
                                        </p:tgtEl>
                                        <p:attrNameLst>
                                          <p:attrName>style.visibility</p:attrName>
                                        </p:attrNameLst>
                                      </p:cBhvr>
                                      <p:to>
                                        <p:strVal val="hidden"/>
                                      </p:to>
                                    </p:set>
                                  </p:childTnLst>
                                </p:cTn>
                              </p:par>
                            </p:childTnLst>
                          </p:cTn>
                        </p:par>
                        <p:par>
                          <p:cTn id="62" fill="hold" nodeType="afterGroup">
                            <p:stCondLst>
                              <p:cond delay="500"/>
                            </p:stCondLst>
                            <p:childTnLst>
                              <p:par>
                                <p:cTn id="63" presetID="22" presetClass="entr" presetSubtype="4" fill="hold" nodeType="afterEffect">
                                  <p:stCondLst>
                                    <p:cond delay="0"/>
                                  </p:stCondLst>
                                  <p:childTnLst>
                                    <p:set>
                                      <p:cBhvr>
                                        <p:cTn id="64" dur="1" fill="hold">
                                          <p:stCondLst>
                                            <p:cond delay="0"/>
                                          </p:stCondLst>
                                        </p:cTn>
                                        <p:tgtEl>
                                          <p:spTgt spid="708061"/>
                                        </p:tgtEl>
                                        <p:attrNameLst>
                                          <p:attrName>style.visibility</p:attrName>
                                        </p:attrNameLst>
                                      </p:cBhvr>
                                      <p:to>
                                        <p:strVal val="visible"/>
                                      </p:to>
                                    </p:set>
                                    <p:animEffect transition="in" filter="wipe(down)">
                                      <p:cBhvr>
                                        <p:cTn id="65" dur="500"/>
                                        <p:tgtEl>
                                          <p:spTgt spid="708061"/>
                                        </p:tgtEl>
                                      </p:cBhvr>
                                    </p:animEffect>
                                  </p:childTnLst>
                                </p:cTn>
                              </p:par>
                            </p:childTnLst>
                          </p:cTn>
                        </p:par>
                        <p:par>
                          <p:cTn id="66" fill="hold" nodeType="afterGroup">
                            <p:stCondLst>
                              <p:cond delay="1000"/>
                            </p:stCondLst>
                            <p:childTnLst>
                              <p:par>
                                <p:cTn id="67" presetID="9" presetClass="entr" presetSubtype="0" fill="hold" nodeType="afterEffect">
                                  <p:stCondLst>
                                    <p:cond delay="0"/>
                                  </p:stCondLst>
                                  <p:childTnLst>
                                    <p:set>
                                      <p:cBhvr>
                                        <p:cTn id="68" dur="1" fill="hold">
                                          <p:stCondLst>
                                            <p:cond delay="0"/>
                                          </p:stCondLst>
                                        </p:cTn>
                                        <p:tgtEl>
                                          <p:spTgt spid="708062"/>
                                        </p:tgtEl>
                                        <p:attrNameLst>
                                          <p:attrName>style.visibility</p:attrName>
                                        </p:attrNameLst>
                                      </p:cBhvr>
                                      <p:to>
                                        <p:strVal val="visible"/>
                                      </p:to>
                                    </p:set>
                                    <p:animEffect transition="in" filter="dissolve">
                                      <p:cBhvr>
                                        <p:cTn id="69" dur="1000"/>
                                        <p:tgtEl>
                                          <p:spTgt spid="708062"/>
                                        </p:tgtEl>
                                      </p:cBhvr>
                                    </p:animEffect>
                                  </p:childTnLst>
                                </p:cTn>
                              </p:par>
                              <p:par>
                                <p:cTn id="70" presetID="1" presetClass="entr" presetSubtype="0" fill="hold" grpId="0" nodeType="withEffect">
                                  <p:stCondLst>
                                    <p:cond delay="0"/>
                                  </p:stCondLst>
                                  <p:childTnLst>
                                    <p:set>
                                      <p:cBhvr>
                                        <p:cTn id="71" dur="1" fill="hold">
                                          <p:stCondLst>
                                            <p:cond delay="0"/>
                                          </p:stCondLst>
                                        </p:cTn>
                                        <p:tgtEl>
                                          <p:spTgt spid="708064"/>
                                        </p:tgtEl>
                                        <p:attrNameLst>
                                          <p:attrName>style.visibility</p:attrName>
                                        </p:attrNameLst>
                                      </p:cBhvr>
                                      <p:to>
                                        <p:strVal val="visible"/>
                                      </p:to>
                                    </p:set>
                                  </p:childTnLst>
                                </p:cTn>
                              </p:par>
                            </p:childTnLst>
                          </p:cTn>
                        </p:par>
                        <p:par>
                          <p:cTn id="72" fill="hold" nodeType="afterGroup">
                            <p:stCondLst>
                              <p:cond delay="2000"/>
                            </p:stCondLst>
                            <p:childTnLst>
                              <p:par>
                                <p:cTn id="73" presetID="9" presetClass="entr" presetSubtype="0" fill="hold" grpId="1" nodeType="afterEffect">
                                  <p:stCondLst>
                                    <p:cond delay="0"/>
                                  </p:stCondLst>
                                  <p:childTnLst>
                                    <p:set>
                                      <p:cBhvr>
                                        <p:cTn id="74" dur="1" fill="hold">
                                          <p:stCondLst>
                                            <p:cond delay="0"/>
                                          </p:stCondLst>
                                        </p:cTn>
                                        <p:tgtEl>
                                          <p:spTgt spid="708064"/>
                                        </p:tgtEl>
                                        <p:attrNameLst>
                                          <p:attrName>style.visibility</p:attrName>
                                        </p:attrNameLst>
                                      </p:cBhvr>
                                      <p:to>
                                        <p:strVal val="visible"/>
                                      </p:to>
                                    </p:set>
                                    <p:animEffect transition="in" filter="dissolve">
                                      <p:cBhvr>
                                        <p:cTn id="75" dur="500"/>
                                        <p:tgtEl>
                                          <p:spTgt spid="708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7633" grpId="0"/>
      <p:bldP spid="707634" grpId="0"/>
      <p:bldP spid="707635" grpId="0"/>
      <p:bldP spid="707813" grpId="0"/>
      <p:bldP spid="708064" grpId="0"/>
      <p:bldP spid="708064"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pPr marL="287304" indent="-287304">
              <a:buClr>
                <a:schemeClr val="tx1"/>
              </a:buClr>
              <a:buFont typeface="+mj-lt"/>
              <a:buAutoNum type="arabicPeriod"/>
            </a:pPr>
            <a:r>
              <a:rPr lang="en-US" sz="2000" dirty="0" smtClean="0"/>
              <a:t>In </a:t>
            </a:r>
            <a:r>
              <a:rPr lang="en-US" sz="2000" dirty="0"/>
              <a:t>the diagram at right, suppose that host </a:t>
            </a:r>
            <a:r>
              <a:rPr lang="en-US" sz="2000" i="1" dirty="0"/>
              <a:t>d</a:t>
            </a:r>
            <a:r>
              <a:rPr lang="en-US" sz="2000" dirty="0"/>
              <a:t> is on</a:t>
            </a:r>
            <a:br>
              <a:rPr lang="en-US" sz="2000" dirty="0"/>
            </a:br>
            <a:r>
              <a:rPr lang="en-US" sz="2000" dirty="0" err="1"/>
              <a:t>vlan</a:t>
            </a:r>
            <a:r>
              <a:rPr lang="en-US" sz="2000" dirty="0"/>
              <a:t> 7 at switch </a:t>
            </a:r>
            <a:r>
              <a:rPr lang="en-US" sz="2000" i="1" dirty="0"/>
              <a:t>D</a:t>
            </a:r>
            <a:r>
              <a:rPr lang="en-US" sz="2000" dirty="0"/>
              <a:t>,</a:t>
            </a:r>
            <a:r>
              <a:rPr lang="en-US" sz="2000" i="1" dirty="0"/>
              <a:t> </a:t>
            </a:r>
            <a:r>
              <a:rPr lang="en-US" sz="2000" dirty="0"/>
              <a:t>host </a:t>
            </a:r>
            <a:r>
              <a:rPr lang="en-US" sz="2000" i="1" dirty="0"/>
              <a:t>f</a:t>
            </a:r>
            <a:r>
              <a:rPr lang="en-US" sz="2000" dirty="0"/>
              <a:t> is on </a:t>
            </a:r>
            <a:r>
              <a:rPr lang="en-US" sz="2000" dirty="0" err="1"/>
              <a:t>vlan</a:t>
            </a:r>
            <a:r>
              <a:rPr lang="en-US" sz="2000" dirty="0"/>
              <a:t> 3 at switch </a:t>
            </a:r>
            <a:r>
              <a:rPr lang="en-US" sz="2000" i="1" dirty="0"/>
              <a:t>F</a:t>
            </a:r>
            <a:br>
              <a:rPr lang="en-US" sz="2000" i="1" dirty="0"/>
            </a:br>
            <a:r>
              <a:rPr lang="en-US" sz="2000" dirty="0"/>
              <a:t>and router </a:t>
            </a:r>
            <a:r>
              <a:rPr lang="en-US" sz="2000" i="1" dirty="0"/>
              <a:t>c</a:t>
            </a:r>
            <a:r>
              <a:rPr lang="en-US" sz="2000" dirty="0"/>
              <a:t> is on switch </a:t>
            </a:r>
            <a:r>
              <a:rPr lang="en-US" sz="2000" i="1" dirty="0"/>
              <a:t>C</a:t>
            </a:r>
            <a:r>
              <a:rPr lang="en-US" sz="2000" dirty="0"/>
              <a:t> and has connections to</a:t>
            </a:r>
            <a:br>
              <a:rPr lang="en-US" sz="2000" dirty="0"/>
            </a:br>
            <a:r>
              <a:rPr lang="en-US" sz="2000" dirty="0"/>
              <a:t>both VLANs. What sequence of links is used by a</a:t>
            </a:r>
            <a:br>
              <a:rPr lang="en-US" sz="2000" dirty="0"/>
            </a:br>
            <a:r>
              <a:rPr lang="en-US" sz="2000" dirty="0"/>
              <a:t>packet going from </a:t>
            </a:r>
            <a:r>
              <a:rPr lang="en-US" sz="2000" i="1" dirty="0" err="1"/>
              <a:t>d</a:t>
            </a:r>
            <a:r>
              <a:rPr lang="en-US" sz="2000" dirty="0"/>
              <a:t> to </a:t>
            </a:r>
            <a:r>
              <a:rPr lang="en-US" sz="2000" i="1" dirty="0" err="1"/>
              <a:t>f</a:t>
            </a:r>
            <a:r>
              <a:rPr lang="en-US" sz="2000" i="1" baseline="-25000" dirty="0"/>
              <a:t> </a:t>
            </a:r>
            <a:r>
              <a:rPr lang="en-US" sz="2000" dirty="0"/>
              <a:t>assuming no other routers?</a:t>
            </a:r>
          </a:p>
          <a:p>
            <a:pPr marL="287304" indent="-287304">
              <a:buClr>
                <a:schemeClr val="tx1"/>
              </a:buClr>
              <a:buFont typeface="+mj-lt"/>
              <a:buAutoNum type="arabicPeriod"/>
            </a:pPr>
            <a:endParaRPr lang="en-US" sz="2000" dirty="0"/>
          </a:p>
        </p:txBody>
      </p:sp>
      <p:sp>
        <p:nvSpPr>
          <p:cNvPr id="27" name="Slide Number Placeholder 26"/>
          <p:cNvSpPr>
            <a:spLocks noGrp="1"/>
          </p:cNvSpPr>
          <p:nvPr>
            <p:ph type="sldNum" sz="quarter" idx="4"/>
          </p:nvPr>
        </p:nvSpPr>
        <p:spPr/>
        <p:txBody>
          <a:bodyPr/>
          <a:lstStyle/>
          <a:p>
            <a:fld id="{72BF56E0-109F-4E56-92A3-DF3942938DBC}" type="slidenum">
              <a:rPr lang="en-US" smtClean="0"/>
              <a:pPr/>
              <a:t>27</a:t>
            </a:fld>
            <a:endParaRPr lang="en-US" dirty="0"/>
          </a:p>
        </p:txBody>
      </p:sp>
      <p:grpSp>
        <p:nvGrpSpPr>
          <p:cNvPr id="41" name="Group 40"/>
          <p:cNvGrpSpPr/>
          <p:nvPr/>
        </p:nvGrpSpPr>
        <p:grpSpPr>
          <a:xfrm>
            <a:off x="7116895" y="1650666"/>
            <a:ext cx="2889135" cy="2288128"/>
            <a:chOff x="7116895" y="1650666"/>
            <a:chExt cx="2889135" cy="2288128"/>
          </a:xfrm>
        </p:grpSpPr>
        <p:grpSp>
          <p:nvGrpSpPr>
            <p:cNvPr id="102" name="Group 101"/>
            <p:cNvGrpSpPr/>
            <p:nvPr/>
          </p:nvGrpSpPr>
          <p:grpSpPr>
            <a:xfrm>
              <a:off x="7319389" y="2007699"/>
              <a:ext cx="2686641" cy="1608820"/>
              <a:chOff x="6800326" y="926465"/>
              <a:chExt cx="3021790" cy="1809514"/>
            </a:xfrm>
          </p:grpSpPr>
          <p:sp>
            <p:nvSpPr>
              <p:cNvPr id="103" name="Line 43"/>
              <p:cNvSpPr>
                <a:spLocks noChangeShapeType="1"/>
              </p:cNvSpPr>
              <p:nvPr/>
            </p:nvSpPr>
            <p:spPr bwMode="auto">
              <a:xfrm flipV="1">
                <a:off x="7422686" y="1670453"/>
                <a:ext cx="591550" cy="58283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4" name="Line 41"/>
              <p:cNvSpPr>
                <a:spLocks noChangeShapeType="1"/>
              </p:cNvSpPr>
              <p:nvPr/>
            </p:nvSpPr>
            <p:spPr bwMode="auto">
              <a:xfrm>
                <a:off x="7012677" y="1470930"/>
                <a:ext cx="217162" cy="684657"/>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5" name="Line 41"/>
              <p:cNvSpPr>
                <a:spLocks noChangeShapeType="1"/>
              </p:cNvSpPr>
              <p:nvPr/>
            </p:nvSpPr>
            <p:spPr bwMode="auto">
              <a:xfrm flipV="1">
                <a:off x="8706703" y="2391615"/>
                <a:ext cx="699826" cy="1295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6" name="Line 41"/>
              <p:cNvSpPr>
                <a:spLocks noChangeShapeType="1"/>
              </p:cNvSpPr>
              <p:nvPr/>
            </p:nvSpPr>
            <p:spPr bwMode="auto">
              <a:xfrm>
                <a:off x="9245731" y="1386947"/>
                <a:ext cx="275236" cy="70384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7" name="Line 42"/>
              <p:cNvSpPr>
                <a:spLocks noChangeShapeType="1"/>
              </p:cNvSpPr>
              <p:nvPr/>
            </p:nvSpPr>
            <p:spPr bwMode="auto">
              <a:xfrm flipV="1">
                <a:off x="7516825" y="2403471"/>
                <a:ext cx="854575" cy="2237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8" name="Line 41"/>
              <p:cNvSpPr>
                <a:spLocks noChangeShapeType="1"/>
              </p:cNvSpPr>
              <p:nvPr/>
            </p:nvSpPr>
            <p:spPr bwMode="auto">
              <a:xfrm>
                <a:off x="8191343" y="1599307"/>
                <a:ext cx="279612" cy="644446"/>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09" name="Line 42"/>
              <p:cNvSpPr>
                <a:spLocks noChangeShapeType="1"/>
              </p:cNvSpPr>
              <p:nvPr/>
            </p:nvSpPr>
            <p:spPr bwMode="auto">
              <a:xfrm>
                <a:off x="7126809" y="1215547"/>
                <a:ext cx="811361" cy="216481"/>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10" name="Line 43"/>
              <p:cNvSpPr>
                <a:spLocks noChangeShapeType="1"/>
              </p:cNvSpPr>
              <p:nvPr/>
            </p:nvSpPr>
            <p:spPr bwMode="auto">
              <a:xfrm flipV="1">
                <a:off x="7351346" y="1599119"/>
                <a:ext cx="591550" cy="582833"/>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11" name="Line 44"/>
              <p:cNvSpPr>
                <a:spLocks noChangeShapeType="1"/>
              </p:cNvSpPr>
              <p:nvPr/>
            </p:nvSpPr>
            <p:spPr bwMode="auto">
              <a:xfrm flipV="1">
                <a:off x="8295363" y="1190568"/>
                <a:ext cx="877627" cy="196498"/>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12" name="Oval 47"/>
              <p:cNvSpPr>
                <a:spLocks noChangeArrowheads="1"/>
              </p:cNvSpPr>
              <p:nvPr/>
            </p:nvSpPr>
            <p:spPr bwMode="auto">
              <a:xfrm>
                <a:off x="6800326" y="104644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C</a:t>
                </a:r>
              </a:p>
            </p:txBody>
          </p:sp>
          <p:sp>
            <p:nvSpPr>
              <p:cNvPr id="113" name="Oval 48"/>
              <p:cNvSpPr>
                <a:spLocks noChangeArrowheads="1"/>
              </p:cNvSpPr>
              <p:nvPr/>
            </p:nvSpPr>
            <p:spPr bwMode="auto">
              <a:xfrm>
                <a:off x="9037225" y="97650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D</a:t>
                </a:r>
              </a:p>
            </p:txBody>
          </p:sp>
          <p:sp>
            <p:nvSpPr>
              <p:cNvPr id="114" name="Oval 49"/>
              <p:cNvSpPr>
                <a:spLocks noChangeArrowheads="1"/>
              </p:cNvSpPr>
              <p:nvPr/>
            </p:nvSpPr>
            <p:spPr bwMode="auto">
              <a:xfrm>
                <a:off x="8345467" y="2097213"/>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E</a:t>
                </a:r>
              </a:p>
            </p:txBody>
          </p:sp>
          <p:sp>
            <p:nvSpPr>
              <p:cNvPr id="115" name="Oval 50"/>
              <p:cNvSpPr>
                <a:spLocks noChangeArrowheads="1"/>
              </p:cNvSpPr>
              <p:nvPr/>
            </p:nvSpPr>
            <p:spPr bwMode="auto">
              <a:xfrm>
                <a:off x="7868673" y="1229625"/>
                <a:ext cx="459508" cy="47343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A</a:t>
                </a:r>
              </a:p>
            </p:txBody>
          </p:sp>
          <p:sp>
            <p:nvSpPr>
              <p:cNvPr id="116" name="Oval 48"/>
              <p:cNvSpPr>
                <a:spLocks noChangeArrowheads="1"/>
              </p:cNvSpPr>
              <p:nvPr/>
            </p:nvSpPr>
            <p:spPr bwMode="auto">
              <a:xfrm>
                <a:off x="9422901" y="2087904"/>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F</a:t>
                </a:r>
              </a:p>
            </p:txBody>
          </p:sp>
          <p:sp>
            <p:nvSpPr>
              <p:cNvPr id="117" name="Oval 48"/>
              <p:cNvSpPr>
                <a:spLocks noChangeArrowheads="1"/>
              </p:cNvSpPr>
              <p:nvPr/>
            </p:nvSpPr>
            <p:spPr bwMode="auto">
              <a:xfrm>
                <a:off x="7112945" y="2123670"/>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B</a:t>
                </a:r>
              </a:p>
            </p:txBody>
          </p:sp>
          <p:sp>
            <p:nvSpPr>
              <p:cNvPr id="118" name="Line 41"/>
              <p:cNvSpPr>
                <a:spLocks noChangeShapeType="1"/>
              </p:cNvSpPr>
              <p:nvPr/>
            </p:nvSpPr>
            <p:spPr bwMode="auto">
              <a:xfrm flipV="1">
                <a:off x="8729933" y="2279748"/>
                <a:ext cx="699826" cy="12959"/>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19" name="TextBox 118"/>
              <p:cNvSpPr txBox="1"/>
              <p:nvPr/>
            </p:nvSpPr>
            <p:spPr>
              <a:xfrm>
                <a:off x="8055260" y="926465"/>
                <a:ext cx="925107" cy="346171"/>
              </a:xfrm>
              <a:prstGeom prst="rect">
                <a:avLst/>
              </a:prstGeom>
              <a:noFill/>
            </p:spPr>
            <p:txBody>
              <a:bodyPr wrap="square" rtlCol="0" anchor="ctr">
                <a:spAutoFit/>
              </a:bodyPr>
              <a:lstStyle/>
              <a:p>
                <a:pPr algn="ctr"/>
                <a:r>
                  <a:rPr lang="en-US" sz="1400" i="1" dirty="0">
                    <a:latin typeface="+mn-lt"/>
                  </a:rPr>
                  <a:t>id</a:t>
                </a:r>
                <a:r>
                  <a:rPr lang="en-US" sz="1400" dirty="0">
                    <a:latin typeface="+mn-lt"/>
                  </a:rPr>
                  <a:t>=3</a:t>
                </a:r>
              </a:p>
            </p:txBody>
          </p:sp>
          <p:sp>
            <p:nvSpPr>
              <p:cNvPr id="120" name="TextBox 119"/>
              <p:cNvSpPr txBox="1"/>
              <p:nvPr/>
            </p:nvSpPr>
            <p:spPr>
              <a:xfrm>
                <a:off x="7420139" y="2389808"/>
                <a:ext cx="850150" cy="346171"/>
              </a:xfrm>
              <a:prstGeom prst="rect">
                <a:avLst/>
              </a:prstGeom>
              <a:noFill/>
            </p:spPr>
            <p:txBody>
              <a:bodyPr wrap="square" rtlCol="0" anchor="ctr">
                <a:spAutoFit/>
              </a:bodyPr>
              <a:lstStyle/>
              <a:p>
                <a:pPr algn="ctr"/>
                <a:r>
                  <a:rPr lang="en-US" sz="1400" i="1" dirty="0">
                    <a:latin typeface="+mn-lt"/>
                  </a:rPr>
                  <a:t>id</a:t>
                </a:r>
                <a:r>
                  <a:rPr lang="en-US" sz="1400" dirty="0">
                    <a:latin typeface="+mn-lt"/>
                  </a:rPr>
                  <a:t>=7</a:t>
                </a:r>
              </a:p>
            </p:txBody>
          </p:sp>
        </p:grpSp>
        <p:cxnSp>
          <p:nvCxnSpPr>
            <p:cNvPr id="25" name="Straight Connector 24"/>
            <p:cNvCxnSpPr>
              <a:stCxn id="116" idx="4"/>
              <a:endCxn id="26" idx="0"/>
            </p:cNvCxnSpPr>
            <p:nvPr/>
          </p:nvCxnSpPr>
          <p:spPr bwMode="auto">
            <a:xfrm flipH="1">
              <a:off x="9502049" y="3406016"/>
              <a:ext cx="326512" cy="1854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Isosceles Triangle 25"/>
            <p:cNvSpPr/>
            <p:nvPr/>
          </p:nvSpPr>
          <p:spPr bwMode="auto">
            <a:xfrm>
              <a:off x="9408405" y="3591499"/>
              <a:ext cx="187287" cy="275421"/>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29" name="TextBox 28"/>
            <p:cNvSpPr txBox="1"/>
            <p:nvPr/>
          </p:nvSpPr>
          <p:spPr>
            <a:xfrm>
              <a:off x="9529589" y="3569462"/>
              <a:ext cx="253388" cy="369332"/>
            </a:xfrm>
            <a:prstGeom prst="rect">
              <a:avLst/>
            </a:prstGeom>
            <a:noFill/>
          </p:spPr>
          <p:txBody>
            <a:bodyPr wrap="square" rtlCol="0">
              <a:spAutoFit/>
            </a:bodyPr>
            <a:lstStyle/>
            <a:p>
              <a:pPr algn="l"/>
              <a:r>
                <a:rPr lang="en-US" i="1" dirty="0" smtClean="0">
                  <a:latin typeface="+mn-lt"/>
                </a:rPr>
                <a:t>f</a:t>
              </a:r>
              <a:endParaRPr lang="en-US" i="1" dirty="0">
                <a:latin typeface="+mn-lt"/>
              </a:endParaRPr>
            </a:p>
          </p:txBody>
        </p:sp>
        <p:sp>
          <p:nvSpPr>
            <p:cNvPr id="30" name="Rounded Rectangle 29"/>
            <p:cNvSpPr/>
            <p:nvPr/>
          </p:nvSpPr>
          <p:spPr bwMode="auto">
            <a:xfrm>
              <a:off x="7116895" y="1707614"/>
              <a:ext cx="429657" cy="286439"/>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137160" bIns="45720" numCol="1" rtlCol="0" anchor="ctr"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c</a:t>
              </a:r>
            </a:p>
          </p:txBody>
        </p:sp>
        <p:cxnSp>
          <p:nvCxnSpPr>
            <p:cNvPr id="32" name="Straight Connector 31"/>
            <p:cNvCxnSpPr>
              <a:stCxn id="30" idx="2"/>
              <a:endCxn id="112" idx="0"/>
            </p:cNvCxnSpPr>
            <p:nvPr/>
          </p:nvCxnSpPr>
          <p:spPr bwMode="auto">
            <a:xfrm>
              <a:off x="7331724" y="1994053"/>
              <a:ext cx="165134" cy="1203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stCxn id="35" idx="0"/>
              <a:endCxn id="113" idx="0"/>
            </p:cNvCxnSpPr>
            <p:nvPr/>
          </p:nvCxnSpPr>
          <p:spPr bwMode="auto">
            <a:xfrm flipH="1">
              <a:off x="9485661" y="1937107"/>
              <a:ext cx="146754" cy="11508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Isosceles Triangle 34"/>
            <p:cNvSpPr/>
            <p:nvPr/>
          </p:nvSpPr>
          <p:spPr bwMode="auto">
            <a:xfrm flipV="1">
              <a:off x="9538771" y="1661686"/>
              <a:ext cx="187287" cy="275421"/>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36" name="TextBox 35"/>
            <p:cNvSpPr txBox="1"/>
            <p:nvPr/>
          </p:nvSpPr>
          <p:spPr>
            <a:xfrm>
              <a:off x="9604870" y="1650666"/>
              <a:ext cx="253388" cy="369332"/>
            </a:xfrm>
            <a:prstGeom prst="rect">
              <a:avLst/>
            </a:prstGeom>
            <a:noFill/>
          </p:spPr>
          <p:txBody>
            <a:bodyPr wrap="square" rtlCol="0">
              <a:spAutoFit/>
            </a:bodyPr>
            <a:lstStyle/>
            <a:p>
              <a:pPr algn="l"/>
              <a:r>
                <a:rPr lang="en-US" i="1" dirty="0" smtClean="0">
                  <a:latin typeface="+mn-lt"/>
                </a:rPr>
                <a:t>d</a:t>
              </a:r>
              <a:endParaRPr lang="en-US" i="1" dirty="0">
                <a:latin typeface="+mn-lt"/>
              </a:endParaRPr>
            </a:p>
          </p:txBody>
        </p:sp>
      </p:grpSp>
    </p:spTree>
    <p:extLst>
      <p:ext uri="{BB962C8B-B14F-4D97-AF65-F5344CB8AC3E}">
        <p14:creationId xmlns="" xmlns:p14="http://schemas.microsoft.com/office/powerpoint/2010/main" val="14798822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pPr marL="287304" indent="-287304">
              <a:buClr>
                <a:schemeClr val="tx1"/>
              </a:buClr>
              <a:buFont typeface="+mj-lt"/>
              <a:buAutoNum type="arabicPeriod"/>
            </a:pPr>
            <a:r>
              <a:rPr lang="en-US" sz="2000" dirty="0" smtClean="0"/>
              <a:t>In </a:t>
            </a:r>
            <a:r>
              <a:rPr lang="en-US" sz="2000" dirty="0"/>
              <a:t>the diagram at right, suppose that host </a:t>
            </a:r>
            <a:r>
              <a:rPr lang="en-US" sz="2000" i="1" dirty="0"/>
              <a:t>d</a:t>
            </a:r>
            <a:r>
              <a:rPr lang="en-US" sz="2000" dirty="0"/>
              <a:t> is on</a:t>
            </a:r>
            <a:br>
              <a:rPr lang="en-US" sz="2000" dirty="0"/>
            </a:br>
            <a:r>
              <a:rPr lang="en-US" sz="2000" dirty="0" err="1"/>
              <a:t>vlan</a:t>
            </a:r>
            <a:r>
              <a:rPr lang="en-US" sz="2000" dirty="0"/>
              <a:t> 7 at switch </a:t>
            </a:r>
            <a:r>
              <a:rPr lang="en-US" sz="2000" i="1" dirty="0"/>
              <a:t>D</a:t>
            </a:r>
            <a:r>
              <a:rPr lang="en-US" sz="2000" dirty="0"/>
              <a:t>,</a:t>
            </a:r>
            <a:r>
              <a:rPr lang="en-US" sz="2000" i="1" dirty="0"/>
              <a:t> </a:t>
            </a:r>
            <a:r>
              <a:rPr lang="en-US" sz="2000" dirty="0"/>
              <a:t>host </a:t>
            </a:r>
            <a:r>
              <a:rPr lang="en-US" sz="2000" i="1" dirty="0"/>
              <a:t>f</a:t>
            </a:r>
            <a:r>
              <a:rPr lang="en-US" sz="2000" dirty="0"/>
              <a:t> is on </a:t>
            </a:r>
            <a:r>
              <a:rPr lang="en-US" sz="2000" dirty="0" err="1"/>
              <a:t>vlan</a:t>
            </a:r>
            <a:r>
              <a:rPr lang="en-US" sz="2000" dirty="0"/>
              <a:t> 3 at switch </a:t>
            </a:r>
            <a:r>
              <a:rPr lang="en-US" sz="2000" i="1" dirty="0"/>
              <a:t>F</a:t>
            </a:r>
            <a:br>
              <a:rPr lang="en-US" sz="2000" i="1" dirty="0"/>
            </a:br>
            <a:r>
              <a:rPr lang="en-US" sz="2000" dirty="0"/>
              <a:t>and router </a:t>
            </a:r>
            <a:r>
              <a:rPr lang="en-US" sz="2000" i="1" dirty="0"/>
              <a:t>c</a:t>
            </a:r>
            <a:r>
              <a:rPr lang="en-US" sz="2000" dirty="0"/>
              <a:t> is on switch </a:t>
            </a:r>
            <a:r>
              <a:rPr lang="en-US" sz="2000" i="1" dirty="0"/>
              <a:t>C</a:t>
            </a:r>
            <a:r>
              <a:rPr lang="en-US" sz="2000" dirty="0"/>
              <a:t> and has connections to</a:t>
            </a:r>
            <a:br>
              <a:rPr lang="en-US" sz="2000" dirty="0"/>
            </a:br>
            <a:r>
              <a:rPr lang="en-US" sz="2000" dirty="0"/>
              <a:t>both VLANs. What sequence of links is used by a</a:t>
            </a:r>
            <a:br>
              <a:rPr lang="en-US" sz="2000" dirty="0"/>
            </a:br>
            <a:r>
              <a:rPr lang="en-US" sz="2000" dirty="0"/>
              <a:t>packet going from </a:t>
            </a:r>
            <a:r>
              <a:rPr lang="en-US" sz="2000" i="1" dirty="0" err="1"/>
              <a:t>d</a:t>
            </a:r>
            <a:r>
              <a:rPr lang="en-US" sz="2000" dirty="0"/>
              <a:t> to </a:t>
            </a:r>
            <a:r>
              <a:rPr lang="en-US" sz="2000" i="1" dirty="0" err="1"/>
              <a:t>f</a:t>
            </a:r>
            <a:r>
              <a:rPr lang="en-US" sz="2000" i="1" baseline="-25000" dirty="0"/>
              <a:t> </a:t>
            </a:r>
            <a:r>
              <a:rPr lang="en-US" sz="2000" dirty="0"/>
              <a:t>assuming no other routers?</a:t>
            </a:r>
          </a:p>
          <a:p>
            <a:pPr marL="377737" lvl="1" indent="0">
              <a:buClr>
                <a:schemeClr val="tx1"/>
              </a:buClr>
              <a:buNone/>
            </a:pPr>
            <a:endParaRPr lang="en-US" sz="1800" i="1" dirty="0" smtClean="0"/>
          </a:p>
          <a:p>
            <a:pPr marL="377737" lvl="1" indent="0">
              <a:buClr>
                <a:schemeClr val="tx1"/>
              </a:buClr>
              <a:buNone/>
            </a:pPr>
            <a:r>
              <a:rPr lang="en-US" sz="1800" i="1" dirty="0" smtClean="0"/>
              <a:t>The packet would need to be delivered to router c so that it can be forwarded from </a:t>
            </a:r>
            <a:r>
              <a:rPr lang="en-US" sz="1800" i="1" dirty="0" err="1" smtClean="0"/>
              <a:t>vlan</a:t>
            </a:r>
            <a:r>
              <a:rPr lang="en-US" sz="1800" i="1" dirty="0" smtClean="0"/>
              <a:t> 7 to </a:t>
            </a:r>
            <a:r>
              <a:rPr lang="en-US" sz="1800" i="1" dirty="0" err="1" smtClean="0"/>
              <a:t>vlan</a:t>
            </a:r>
            <a:r>
              <a:rPr lang="en-US" sz="1800" i="1" dirty="0" smtClean="0"/>
              <a:t> 3.  Assuming that host d knows the MAC address of router c and that entries are present in the switch forwarding tables of </a:t>
            </a:r>
            <a:r>
              <a:rPr lang="en-US" sz="1800" i="1" dirty="0" err="1" smtClean="0"/>
              <a:t>vlan</a:t>
            </a:r>
            <a:r>
              <a:rPr lang="en-US" sz="1800" i="1" dirty="0" smtClean="0"/>
              <a:t> 7 for that MAC address, the packet from host d is forwarded on links D-F, F-E, E-B, and B-C.</a:t>
            </a:r>
          </a:p>
          <a:p>
            <a:pPr marL="377737" lvl="1" indent="0">
              <a:buClr>
                <a:schemeClr val="tx1"/>
              </a:buClr>
              <a:buNone/>
            </a:pPr>
            <a:r>
              <a:rPr lang="en-US" sz="1800" i="1" dirty="0" smtClean="0"/>
              <a:t>Assuming that router c knows the MAC address of host f and that </a:t>
            </a:r>
            <a:r>
              <a:rPr lang="en-US" sz="1800" i="1" dirty="0"/>
              <a:t>that entries are present in the switch forwarding tables of </a:t>
            </a:r>
            <a:r>
              <a:rPr lang="en-US" sz="1800" i="1" dirty="0" err="1"/>
              <a:t>vlan</a:t>
            </a:r>
            <a:r>
              <a:rPr lang="en-US" sz="1800" i="1" dirty="0"/>
              <a:t> </a:t>
            </a:r>
            <a:r>
              <a:rPr lang="en-US" sz="1800" i="1" dirty="0" smtClean="0"/>
              <a:t>3 </a:t>
            </a:r>
            <a:r>
              <a:rPr lang="en-US" sz="1800" i="1" dirty="0"/>
              <a:t>for that MAC </a:t>
            </a:r>
            <a:r>
              <a:rPr lang="en-US" sz="1800" i="1" dirty="0" smtClean="0"/>
              <a:t>address, the packet from host d is forwarded on links C-A, A-E, and E-F.</a:t>
            </a:r>
            <a:endParaRPr lang="en-US" sz="1800" i="1" dirty="0"/>
          </a:p>
        </p:txBody>
      </p:sp>
      <p:sp>
        <p:nvSpPr>
          <p:cNvPr id="4" name="Slide Number Placeholder 3"/>
          <p:cNvSpPr>
            <a:spLocks noGrp="1"/>
          </p:cNvSpPr>
          <p:nvPr>
            <p:ph type="sldNum" sz="quarter" idx="4"/>
          </p:nvPr>
        </p:nvSpPr>
        <p:spPr/>
        <p:txBody>
          <a:bodyPr/>
          <a:lstStyle/>
          <a:p>
            <a:fld id="{72BF56E0-109F-4E56-92A3-DF3942938DBC}" type="slidenum">
              <a:rPr lang="en-US" smtClean="0"/>
              <a:pPr/>
              <a:t>28</a:t>
            </a:fld>
            <a:endParaRPr lang="en-US" dirty="0"/>
          </a:p>
        </p:txBody>
      </p:sp>
      <p:grpSp>
        <p:nvGrpSpPr>
          <p:cNvPr id="49" name="Group 48"/>
          <p:cNvGrpSpPr/>
          <p:nvPr/>
        </p:nvGrpSpPr>
        <p:grpSpPr>
          <a:xfrm>
            <a:off x="7116895" y="1650666"/>
            <a:ext cx="2889135" cy="2288128"/>
            <a:chOff x="7116895" y="1650666"/>
            <a:chExt cx="2889135" cy="2288128"/>
          </a:xfrm>
        </p:grpSpPr>
        <p:grpSp>
          <p:nvGrpSpPr>
            <p:cNvPr id="50" name="Group 101"/>
            <p:cNvGrpSpPr/>
            <p:nvPr/>
          </p:nvGrpSpPr>
          <p:grpSpPr>
            <a:xfrm>
              <a:off x="7319389" y="2007699"/>
              <a:ext cx="2686641" cy="1608820"/>
              <a:chOff x="6800326" y="926465"/>
              <a:chExt cx="3021790" cy="1809514"/>
            </a:xfrm>
          </p:grpSpPr>
          <p:sp>
            <p:nvSpPr>
              <p:cNvPr id="59" name="Line 43"/>
              <p:cNvSpPr>
                <a:spLocks noChangeShapeType="1"/>
              </p:cNvSpPr>
              <p:nvPr/>
            </p:nvSpPr>
            <p:spPr bwMode="auto">
              <a:xfrm flipV="1">
                <a:off x="7422686" y="1670453"/>
                <a:ext cx="591550" cy="58283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0" name="Line 41"/>
              <p:cNvSpPr>
                <a:spLocks noChangeShapeType="1"/>
              </p:cNvSpPr>
              <p:nvPr/>
            </p:nvSpPr>
            <p:spPr bwMode="auto">
              <a:xfrm>
                <a:off x="7012677" y="1470930"/>
                <a:ext cx="217162" cy="684657"/>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1" name="Line 41"/>
              <p:cNvSpPr>
                <a:spLocks noChangeShapeType="1"/>
              </p:cNvSpPr>
              <p:nvPr/>
            </p:nvSpPr>
            <p:spPr bwMode="auto">
              <a:xfrm flipV="1">
                <a:off x="8706703" y="2391615"/>
                <a:ext cx="699826" cy="1295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2" name="Line 41"/>
              <p:cNvSpPr>
                <a:spLocks noChangeShapeType="1"/>
              </p:cNvSpPr>
              <p:nvPr/>
            </p:nvSpPr>
            <p:spPr bwMode="auto">
              <a:xfrm>
                <a:off x="9245731" y="1386947"/>
                <a:ext cx="275236" cy="703843"/>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3" name="Line 42"/>
              <p:cNvSpPr>
                <a:spLocks noChangeShapeType="1"/>
              </p:cNvSpPr>
              <p:nvPr/>
            </p:nvSpPr>
            <p:spPr bwMode="auto">
              <a:xfrm flipV="1">
                <a:off x="7516825" y="2403471"/>
                <a:ext cx="854575" cy="22379"/>
              </a:xfrm>
              <a:prstGeom prst="line">
                <a:avLst/>
              </a:prstGeom>
              <a:noFill/>
              <a:ln w="38100" cap="flat" cmpd="sng" algn="ctr">
                <a:solidFill>
                  <a:schemeClr val="tx1"/>
                </a:solidFill>
                <a:prstDash val="dash"/>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4" name="Line 41"/>
              <p:cNvSpPr>
                <a:spLocks noChangeShapeType="1"/>
              </p:cNvSpPr>
              <p:nvPr/>
            </p:nvSpPr>
            <p:spPr bwMode="auto">
              <a:xfrm>
                <a:off x="8191343" y="1599307"/>
                <a:ext cx="279612" cy="644446"/>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5" name="Line 42"/>
              <p:cNvSpPr>
                <a:spLocks noChangeShapeType="1"/>
              </p:cNvSpPr>
              <p:nvPr/>
            </p:nvSpPr>
            <p:spPr bwMode="auto">
              <a:xfrm>
                <a:off x="7126809" y="1215547"/>
                <a:ext cx="811361" cy="216481"/>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6" name="Line 43"/>
              <p:cNvSpPr>
                <a:spLocks noChangeShapeType="1"/>
              </p:cNvSpPr>
              <p:nvPr/>
            </p:nvSpPr>
            <p:spPr bwMode="auto">
              <a:xfrm flipV="1">
                <a:off x="7351346" y="1599119"/>
                <a:ext cx="591550" cy="582833"/>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7" name="Line 44"/>
              <p:cNvSpPr>
                <a:spLocks noChangeShapeType="1"/>
              </p:cNvSpPr>
              <p:nvPr/>
            </p:nvSpPr>
            <p:spPr bwMode="auto">
              <a:xfrm flipV="1">
                <a:off x="8295363" y="1190568"/>
                <a:ext cx="877627" cy="196498"/>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8" name="Oval 47"/>
              <p:cNvSpPr>
                <a:spLocks noChangeArrowheads="1"/>
              </p:cNvSpPr>
              <p:nvPr/>
            </p:nvSpPr>
            <p:spPr bwMode="auto">
              <a:xfrm>
                <a:off x="6800326" y="104644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C</a:t>
                </a:r>
              </a:p>
            </p:txBody>
          </p:sp>
          <p:sp>
            <p:nvSpPr>
              <p:cNvPr id="69" name="Oval 48"/>
              <p:cNvSpPr>
                <a:spLocks noChangeArrowheads="1"/>
              </p:cNvSpPr>
              <p:nvPr/>
            </p:nvSpPr>
            <p:spPr bwMode="auto">
              <a:xfrm>
                <a:off x="9037225" y="976509"/>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D</a:t>
                </a:r>
              </a:p>
            </p:txBody>
          </p:sp>
          <p:sp>
            <p:nvSpPr>
              <p:cNvPr id="70" name="Oval 49"/>
              <p:cNvSpPr>
                <a:spLocks noChangeArrowheads="1"/>
              </p:cNvSpPr>
              <p:nvPr/>
            </p:nvSpPr>
            <p:spPr bwMode="auto">
              <a:xfrm>
                <a:off x="8345467" y="2097213"/>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E</a:t>
                </a:r>
              </a:p>
            </p:txBody>
          </p:sp>
          <p:sp>
            <p:nvSpPr>
              <p:cNvPr id="71" name="Oval 50"/>
              <p:cNvSpPr>
                <a:spLocks noChangeArrowheads="1"/>
              </p:cNvSpPr>
              <p:nvPr/>
            </p:nvSpPr>
            <p:spPr bwMode="auto">
              <a:xfrm>
                <a:off x="7868673" y="1229625"/>
                <a:ext cx="459508" cy="47343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A</a:t>
                </a:r>
              </a:p>
            </p:txBody>
          </p:sp>
          <p:sp>
            <p:nvSpPr>
              <p:cNvPr id="72" name="Oval 48"/>
              <p:cNvSpPr>
                <a:spLocks noChangeArrowheads="1"/>
              </p:cNvSpPr>
              <p:nvPr/>
            </p:nvSpPr>
            <p:spPr bwMode="auto">
              <a:xfrm>
                <a:off x="9422901" y="2087904"/>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F</a:t>
                </a:r>
              </a:p>
            </p:txBody>
          </p:sp>
          <p:sp>
            <p:nvSpPr>
              <p:cNvPr id="73" name="Oval 48"/>
              <p:cNvSpPr>
                <a:spLocks noChangeArrowheads="1"/>
              </p:cNvSpPr>
              <p:nvPr/>
            </p:nvSpPr>
            <p:spPr bwMode="auto">
              <a:xfrm>
                <a:off x="7112945" y="2123670"/>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B</a:t>
                </a:r>
              </a:p>
            </p:txBody>
          </p:sp>
          <p:sp>
            <p:nvSpPr>
              <p:cNvPr id="74" name="Line 41"/>
              <p:cNvSpPr>
                <a:spLocks noChangeShapeType="1"/>
              </p:cNvSpPr>
              <p:nvPr/>
            </p:nvSpPr>
            <p:spPr bwMode="auto">
              <a:xfrm flipV="1">
                <a:off x="8729933" y="2279748"/>
                <a:ext cx="699826" cy="12959"/>
              </a:xfrm>
              <a:prstGeom prst="line">
                <a:avLst/>
              </a:prstGeom>
              <a:noFill/>
              <a:ln w="571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75" name="TextBox 74"/>
              <p:cNvSpPr txBox="1"/>
              <p:nvPr/>
            </p:nvSpPr>
            <p:spPr>
              <a:xfrm>
                <a:off x="8055260" y="926465"/>
                <a:ext cx="925107" cy="346171"/>
              </a:xfrm>
              <a:prstGeom prst="rect">
                <a:avLst/>
              </a:prstGeom>
              <a:noFill/>
            </p:spPr>
            <p:txBody>
              <a:bodyPr wrap="square" rtlCol="0" anchor="ctr">
                <a:spAutoFit/>
              </a:bodyPr>
              <a:lstStyle/>
              <a:p>
                <a:pPr algn="ctr"/>
                <a:r>
                  <a:rPr lang="en-US" sz="1400" i="1" dirty="0">
                    <a:latin typeface="+mn-lt"/>
                  </a:rPr>
                  <a:t>id</a:t>
                </a:r>
                <a:r>
                  <a:rPr lang="en-US" sz="1400" dirty="0">
                    <a:latin typeface="+mn-lt"/>
                  </a:rPr>
                  <a:t>=3</a:t>
                </a:r>
              </a:p>
            </p:txBody>
          </p:sp>
          <p:sp>
            <p:nvSpPr>
              <p:cNvPr id="76" name="TextBox 75"/>
              <p:cNvSpPr txBox="1"/>
              <p:nvPr/>
            </p:nvSpPr>
            <p:spPr>
              <a:xfrm>
                <a:off x="7420139" y="2389808"/>
                <a:ext cx="850150" cy="346171"/>
              </a:xfrm>
              <a:prstGeom prst="rect">
                <a:avLst/>
              </a:prstGeom>
              <a:noFill/>
            </p:spPr>
            <p:txBody>
              <a:bodyPr wrap="square" rtlCol="0" anchor="ctr">
                <a:spAutoFit/>
              </a:bodyPr>
              <a:lstStyle/>
              <a:p>
                <a:pPr algn="ctr"/>
                <a:r>
                  <a:rPr lang="en-US" sz="1400" i="1" dirty="0">
                    <a:latin typeface="+mn-lt"/>
                  </a:rPr>
                  <a:t>id</a:t>
                </a:r>
                <a:r>
                  <a:rPr lang="en-US" sz="1400" dirty="0">
                    <a:latin typeface="+mn-lt"/>
                  </a:rPr>
                  <a:t>=7</a:t>
                </a:r>
              </a:p>
            </p:txBody>
          </p:sp>
        </p:grpSp>
        <p:cxnSp>
          <p:nvCxnSpPr>
            <p:cNvPr id="51" name="Straight Connector 50"/>
            <p:cNvCxnSpPr>
              <a:stCxn id="72" idx="4"/>
              <a:endCxn id="52" idx="0"/>
            </p:cNvCxnSpPr>
            <p:nvPr/>
          </p:nvCxnSpPr>
          <p:spPr bwMode="auto">
            <a:xfrm flipH="1">
              <a:off x="9502049" y="3406016"/>
              <a:ext cx="326512" cy="1854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Isosceles Triangle 51"/>
            <p:cNvSpPr/>
            <p:nvPr/>
          </p:nvSpPr>
          <p:spPr bwMode="auto">
            <a:xfrm>
              <a:off x="9408405" y="3591499"/>
              <a:ext cx="187287" cy="275421"/>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3" name="TextBox 52"/>
            <p:cNvSpPr txBox="1"/>
            <p:nvPr/>
          </p:nvSpPr>
          <p:spPr>
            <a:xfrm>
              <a:off x="9529589" y="3569462"/>
              <a:ext cx="253388" cy="369332"/>
            </a:xfrm>
            <a:prstGeom prst="rect">
              <a:avLst/>
            </a:prstGeom>
            <a:noFill/>
          </p:spPr>
          <p:txBody>
            <a:bodyPr wrap="square" rtlCol="0">
              <a:spAutoFit/>
            </a:bodyPr>
            <a:lstStyle/>
            <a:p>
              <a:pPr algn="l"/>
              <a:r>
                <a:rPr lang="en-US" i="1" dirty="0" smtClean="0">
                  <a:latin typeface="+mn-lt"/>
                </a:rPr>
                <a:t>f</a:t>
              </a:r>
              <a:endParaRPr lang="en-US" i="1" dirty="0">
                <a:latin typeface="+mn-lt"/>
              </a:endParaRPr>
            </a:p>
          </p:txBody>
        </p:sp>
        <p:sp>
          <p:nvSpPr>
            <p:cNvPr id="54" name="Rounded Rectangle 53"/>
            <p:cNvSpPr/>
            <p:nvPr/>
          </p:nvSpPr>
          <p:spPr bwMode="auto">
            <a:xfrm>
              <a:off x="7116895" y="1707614"/>
              <a:ext cx="429657" cy="286439"/>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137160" bIns="45720" numCol="1" rtlCol="0" anchor="ctr"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2"/>
                  </a:solidFill>
                  <a:effectLst/>
                  <a:latin typeface="+mn-lt"/>
                </a:rPr>
                <a:t>c</a:t>
              </a:r>
            </a:p>
          </p:txBody>
        </p:sp>
        <p:cxnSp>
          <p:nvCxnSpPr>
            <p:cNvPr id="55" name="Straight Connector 54"/>
            <p:cNvCxnSpPr>
              <a:stCxn id="54" idx="2"/>
              <a:endCxn id="68" idx="0"/>
            </p:cNvCxnSpPr>
            <p:nvPr/>
          </p:nvCxnSpPr>
          <p:spPr bwMode="auto">
            <a:xfrm>
              <a:off x="7331724" y="1994053"/>
              <a:ext cx="165134" cy="12032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a:stCxn id="57" idx="0"/>
              <a:endCxn id="69" idx="0"/>
            </p:cNvCxnSpPr>
            <p:nvPr/>
          </p:nvCxnSpPr>
          <p:spPr bwMode="auto">
            <a:xfrm flipH="1">
              <a:off x="9485661" y="1937107"/>
              <a:ext cx="146754" cy="11508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7" name="Isosceles Triangle 56"/>
            <p:cNvSpPr/>
            <p:nvPr/>
          </p:nvSpPr>
          <p:spPr bwMode="auto">
            <a:xfrm flipV="1">
              <a:off x="9538771" y="1661686"/>
              <a:ext cx="187287" cy="275421"/>
            </a:xfrm>
            <a:prstGeom prst="triangl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1019175"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2"/>
                </a:solidFill>
                <a:effectLst/>
                <a:latin typeface="Book Antiqua" pitchFamily="18" charset="0"/>
              </a:endParaRPr>
            </a:p>
          </p:txBody>
        </p:sp>
        <p:sp>
          <p:nvSpPr>
            <p:cNvPr id="58" name="TextBox 57"/>
            <p:cNvSpPr txBox="1"/>
            <p:nvPr/>
          </p:nvSpPr>
          <p:spPr>
            <a:xfrm>
              <a:off x="9604870" y="1650666"/>
              <a:ext cx="253388" cy="369332"/>
            </a:xfrm>
            <a:prstGeom prst="rect">
              <a:avLst/>
            </a:prstGeom>
            <a:noFill/>
          </p:spPr>
          <p:txBody>
            <a:bodyPr wrap="square" rtlCol="0">
              <a:spAutoFit/>
            </a:bodyPr>
            <a:lstStyle/>
            <a:p>
              <a:pPr algn="l"/>
              <a:r>
                <a:rPr lang="en-US" i="1" dirty="0" smtClean="0">
                  <a:latin typeface="+mn-lt"/>
                </a:rPr>
                <a:t>d</a:t>
              </a:r>
              <a:endParaRPr lang="en-US" i="1" dirty="0">
                <a:latin typeface="+mn-lt"/>
              </a:endParaRPr>
            </a:p>
          </p:txBody>
        </p:sp>
      </p:grpSp>
    </p:spTree>
    <p:extLst>
      <p:ext uri="{BB962C8B-B14F-4D97-AF65-F5344CB8AC3E}">
        <p14:creationId xmlns="" xmlns:p14="http://schemas.microsoft.com/office/powerpoint/2010/main" val="2187649484"/>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0" y="1675920"/>
            <a:ext cx="10044430" cy="6096482"/>
          </a:xfrm>
        </p:spPr>
        <p:txBody>
          <a:bodyPr/>
          <a:lstStyle/>
          <a:p>
            <a:pPr marL="342900" indent="-342900">
              <a:buClr>
                <a:schemeClr val="tx1"/>
              </a:buClr>
              <a:buFont typeface="+mj-lt"/>
              <a:buAutoNum type="arabicPeriod" startAt="2"/>
            </a:pPr>
            <a:r>
              <a:rPr lang="en-US" sz="1800" dirty="0"/>
              <a:t>The diagram at right represents a </a:t>
            </a:r>
            <a:r>
              <a:rPr lang="en-US" sz="1800" i="1" dirty="0"/>
              <a:t>core network</a:t>
            </a:r>
            <a:r>
              <a:rPr lang="en-US" sz="1800" dirty="0"/>
              <a:t> for</a:t>
            </a:r>
            <a:br>
              <a:rPr lang="en-US" sz="1800" dirty="0"/>
            </a:br>
            <a:r>
              <a:rPr lang="en-US" sz="1800" dirty="0"/>
              <a:t>some ISP. Assume all the nodes are MPLS switches</a:t>
            </a:r>
            <a:br>
              <a:rPr lang="en-US" sz="1800" dirty="0"/>
            </a:br>
            <a:r>
              <a:rPr lang="en-US" sz="1800" dirty="0"/>
              <a:t>and that each connects to one or more </a:t>
            </a:r>
            <a:r>
              <a:rPr lang="en-US" sz="1800" i="1" dirty="0"/>
              <a:t>edge routers.</a:t>
            </a:r>
            <a:br>
              <a:rPr lang="en-US" sz="1800" i="1" dirty="0"/>
            </a:br>
            <a:r>
              <a:rPr lang="en-US" sz="1800" dirty="0"/>
              <a:t>Describe how MPLS can be used to distribute traffic</a:t>
            </a:r>
            <a:br>
              <a:rPr lang="en-US" sz="1800" dirty="0"/>
            </a:br>
            <a:r>
              <a:rPr lang="en-US" sz="1800" dirty="0"/>
              <a:t>between switches </a:t>
            </a:r>
            <a:r>
              <a:rPr lang="en-US" sz="1800" i="1" dirty="0"/>
              <a:t>C</a:t>
            </a:r>
            <a:r>
              <a:rPr lang="en-US" sz="1800" dirty="0"/>
              <a:t> and </a:t>
            </a:r>
            <a:r>
              <a:rPr lang="en-US" sz="1800" i="1" dirty="0"/>
              <a:t>F</a:t>
            </a:r>
            <a:r>
              <a:rPr lang="en-US" sz="1800" dirty="0"/>
              <a:t> to use two different paths. Show MPLS routing table entries for all the switches along these paths, using different labels on each hop. Can you spread the load like this if the nodes were all conventional routers, using OSPF-routing?</a:t>
            </a:r>
          </a:p>
          <a:p>
            <a:pPr marL="377737" lvl="1" indent="0">
              <a:buClr>
                <a:schemeClr val="tx1"/>
              </a:buClr>
              <a:buNone/>
            </a:pPr>
            <a:endParaRPr lang="en-US" sz="1800" i="1" dirty="0"/>
          </a:p>
        </p:txBody>
      </p:sp>
      <p:grpSp>
        <p:nvGrpSpPr>
          <p:cNvPr id="4" name="Group 3"/>
          <p:cNvGrpSpPr/>
          <p:nvPr/>
        </p:nvGrpSpPr>
        <p:grpSpPr>
          <a:xfrm>
            <a:off x="7015542" y="1153278"/>
            <a:ext cx="2676262" cy="1380271"/>
            <a:chOff x="6844159" y="1767041"/>
            <a:chExt cx="3021790" cy="1558474"/>
          </a:xfrm>
        </p:grpSpPr>
        <p:sp>
          <p:nvSpPr>
            <p:cNvPr id="5" name="Line 41"/>
            <p:cNvSpPr>
              <a:spLocks noChangeShapeType="1"/>
            </p:cNvSpPr>
            <p:nvPr/>
          </p:nvSpPr>
          <p:spPr bwMode="auto">
            <a:xfrm>
              <a:off x="8248686" y="2389839"/>
              <a:ext cx="279612" cy="644446"/>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 name="Line 42"/>
            <p:cNvSpPr>
              <a:spLocks noChangeShapeType="1"/>
            </p:cNvSpPr>
            <p:nvPr/>
          </p:nvSpPr>
          <p:spPr bwMode="auto">
            <a:xfrm>
              <a:off x="7170642" y="2060123"/>
              <a:ext cx="811361" cy="216481"/>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7" name="Line 43"/>
            <p:cNvSpPr>
              <a:spLocks noChangeShapeType="1"/>
            </p:cNvSpPr>
            <p:nvPr/>
          </p:nvSpPr>
          <p:spPr bwMode="auto">
            <a:xfrm flipV="1">
              <a:off x="7435709" y="2403162"/>
              <a:ext cx="591550" cy="582833"/>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8" name="Line 44"/>
            <p:cNvSpPr>
              <a:spLocks noChangeShapeType="1"/>
            </p:cNvSpPr>
            <p:nvPr/>
          </p:nvSpPr>
          <p:spPr bwMode="auto">
            <a:xfrm flipV="1">
              <a:off x="8339196" y="2035144"/>
              <a:ext cx="877627" cy="196498"/>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9" name="Oval 47"/>
            <p:cNvSpPr>
              <a:spLocks noChangeArrowheads="1"/>
            </p:cNvSpPr>
            <p:nvPr/>
          </p:nvSpPr>
          <p:spPr bwMode="auto">
            <a:xfrm>
              <a:off x="6844159" y="1836981"/>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C</a:t>
              </a:r>
            </a:p>
          </p:txBody>
        </p:sp>
        <p:sp>
          <p:nvSpPr>
            <p:cNvPr id="10" name="Oval 48"/>
            <p:cNvSpPr>
              <a:spLocks noChangeArrowheads="1"/>
            </p:cNvSpPr>
            <p:nvPr/>
          </p:nvSpPr>
          <p:spPr bwMode="auto">
            <a:xfrm>
              <a:off x="9081058" y="1767041"/>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D</a:t>
              </a:r>
            </a:p>
          </p:txBody>
        </p:sp>
        <p:sp>
          <p:nvSpPr>
            <p:cNvPr id="11" name="Oval 49"/>
            <p:cNvSpPr>
              <a:spLocks noChangeArrowheads="1"/>
            </p:cNvSpPr>
            <p:nvPr/>
          </p:nvSpPr>
          <p:spPr bwMode="auto">
            <a:xfrm>
              <a:off x="8389300" y="2887745"/>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A</a:t>
              </a:r>
            </a:p>
          </p:txBody>
        </p:sp>
        <p:sp>
          <p:nvSpPr>
            <p:cNvPr id="12" name="Oval 50"/>
            <p:cNvSpPr>
              <a:spLocks noChangeArrowheads="1"/>
            </p:cNvSpPr>
            <p:nvPr/>
          </p:nvSpPr>
          <p:spPr bwMode="auto">
            <a:xfrm>
              <a:off x="7934918" y="2059437"/>
              <a:ext cx="410910" cy="423362"/>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E</a:t>
              </a:r>
            </a:p>
          </p:txBody>
        </p:sp>
        <p:sp>
          <p:nvSpPr>
            <p:cNvPr id="14" name="Oval 48"/>
            <p:cNvSpPr>
              <a:spLocks noChangeArrowheads="1"/>
            </p:cNvSpPr>
            <p:nvPr/>
          </p:nvSpPr>
          <p:spPr bwMode="auto">
            <a:xfrm>
              <a:off x="9466734" y="2878436"/>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F</a:t>
              </a:r>
            </a:p>
          </p:txBody>
        </p:sp>
        <p:sp>
          <p:nvSpPr>
            <p:cNvPr id="15" name="Oval 48"/>
            <p:cNvSpPr>
              <a:spLocks noChangeArrowheads="1"/>
            </p:cNvSpPr>
            <p:nvPr/>
          </p:nvSpPr>
          <p:spPr bwMode="auto">
            <a:xfrm>
              <a:off x="7156778" y="2914202"/>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B</a:t>
              </a:r>
            </a:p>
          </p:txBody>
        </p:sp>
        <p:sp>
          <p:nvSpPr>
            <p:cNvPr id="16" name="Line 41"/>
            <p:cNvSpPr>
              <a:spLocks noChangeShapeType="1"/>
            </p:cNvSpPr>
            <p:nvPr/>
          </p:nvSpPr>
          <p:spPr bwMode="auto">
            <a:xfrm>
              <a:off x="7066230" y="2244172"/>
              <a:ext cx="217162" cy="684657"/>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7" name="Line 41"/>
            <p:cNvSpPr>
              <a:spLocks noChangeShapeType="1"/>
            </p:cNvSpPr>
            <p:nvPr/>
          </p:nvSpPr>
          <p:spPr bwMode="auto">
            <a:xfrm flipV="1">
              <a:off x="8773766" y="3097302"/>
              <a:ext cx="699826" cy="12959"/>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8" name="Line 41"/>
            <p:cNvSpPr>
              <a:spLocks noChangeShapeType="1"/>
            </p:cNvSpPr>
            <p:nvPr/>
          </p:nvSpPr>
          <p:spPr bwMode="auto">
            <a:xfrm>
              <a:off x="9366834" y="2160189"/>
              <a:ext cx="275236" cy="703843"/>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9" name="Line 42"/>
            <p:cNvSpPr>
              <a:spLocks noChangeShapeType="1"/>
            </p:cNvSpPr>
            <p:nvPr/>
          </p:nvSpPr>
          <p:spPr bwMode="auto">
            <a:xfrm flipV="1">
              <a:off x="7543358" y="3136180"/>
              <a:ext cx="854575" cy="22379"/>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grpSp>
    </p:spTree>
    <p:extLst>
      <p:ext uri="{BB962C8B-B14F-4D97-AF65-F5344CB8AC3E}">
        <p14:creationId xmlns="" xmlns:p14="http://schemas.microsoft.com/office/powerpoint/2010/main" val="2311693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Ethernet Frame With VLAN Tag</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1906737918"/>
              </p:ext>
            </p:extLst>
          </p:nvPr>
        </p:nvGraphicFramePr>
        <p:xfrm>
          <a:off x="191198" y="1667386"/>
          <a:ext cx="2723636" cy="5693288"/>
        </p:xfrm>
        <a:graphic>
          <a:graphicData uri="http://schemas.openxmlformats.org/drawingml/2006/table">
            <a:tbl>
              <a:tblPr firstRow="1" bandRow="1">
                <a:tableStyleId>{5C22544A-7EE6-4342-B048-85BDC9FD1C3A}</a:tableStyleId>
              </a:tblPr>
              <a:tblGrid>
                <a:gridCol w="552693"/>
                <a:gridCol w="290298"/>
                <a:gridCol w="1880645"/>
              </a:tblGrid>
              <a:tr h="465859">
                <a:tc gridSpan="3">
                  <a:txBody>
                    <a:bodyPr/>
                    <a:lstStyle/>
                    <a:p>
                      <a:pPr algn="ctr"/>
                      <a:r>
                        <a:rPr lang="en-US" b="0" dirty="0" smtClean="0">
                          <a:solidFill>
                            <a:srgbClr val="000000"/>
                          </a:solidFill>
                        </a:rPr>
                        <a:t>preamble</a:t>
                      </a:r>
                      <a:br>
                        <a:rPr lang="en-US" b="0" dirty="0" smtClean="0">
                          <a:solidFill>
                            <a:srgbClr val="000000"/>
                          </a:solidFill>
                        </a:rPr>
                      </a:br>
                      <a:r>
                        <a:rPr lang="en-US" b="0" dirty="0" smtClean="0">
                          <a:solidFill>
                            <a:srgbClr val="000000"/>
                          </a:solidFill>
                        </a:rPr>
                        <a:t>(7 bytes)</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r>
              <a:tr h="493934">
                <a:tc gridSpan="3">
                  <a:txBody>
                    <a:bodyPr/>
                    <a:lstStyle/>
                    <a:p>
                      <a:pPr algn="ctr"/>
                      <a:r>
                        <a:rPr lang="en-US" b="0" dirty="0" smtClean="0">
                          <a:solidFill>
                            <a:srgbClr val="000000"/>
                          </a:solidFill>
                        </a:rPr>
                        <a:t>start of frame</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r>
              <a:tr h="493934">
                <a:tc gridSpan="3">
                  <a:txBody>
                    <a:bodyPr/>
                    <a:lstStyle/>
                    <a:p>
                      <a:pPr algn="ctr"/>
                      <a:r>
                        <a:rPr lang="en-US" b="0" dirty="0" smtClean="0">
                          <a:solidFill>
                            <a:srgbClr val="000000"/>
                          </a:solidFill>
                        </a:rPr>
                        <a:t>destination address</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F0FF"/>
                    </a:solidFill>
                  </a:tcPr>
                </a:tc>
                <a:tc hMerge="1">
                  <a:txBody>
                    <a:bodyPr/>
                    <a:lstStyle/>
                    <a:p>
                      <a:endParaRPr lang="en-US"/>
                    </a:p>
                  </a:txBody>
                  <a:tcPr/>
                </a:tc>
                <a:tc hMerge="1">
                  <a:txBody>
                    <a:bodyPr/>
                    <a:lstStyle/>
                    <a:p>
                      <a:endParaRPr lang="en-US"/>
                    </a:p>
                  </a:txBody>
                  <a:tcPr/>
                </a:tc>
              </a:tr>
              <a:tr h="493934">
                <a:tc gridSpan="3">
                  <a:txBody>
                    <a:bodyPr/>
                    <a:lstStyle/>
                    <a:p>
                      <a:pPr algn="ctr"/>
                      <a:r>
                        <a:rPr lang="en-US" b="0" dirty="0" smtClean="0">
                          <a:solidFill>
                            <a:srgbClr val="000000"/>
                          </a:solidFill>
                        </a:rPr>
                        <a:t>source address</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F0FF"/>
                    </a:solidFill>
                  </a:tcPr>
                </a:tc>
                <a:tc hMerge="1">
                  <a:txBody>
                    <a:bodyPr/>
                    <a:lstStyle/>
                    <a:p>
                      <a:endParaRPr lang="en-US"/>
                    </a:p>
                  </a:txBody>
                  <a:tcPr/>
                </a:tc>
                <a:tc hMerge="1">
                  <a:txBody>
                    <a:bodyPr/>
                    <a:lstStyle/>
                    <a:p>
                      <a:endParaRPr lang="en-US"/>
                    </a:p>
                  </a:txBody>
                  <a:tcPr/>
                </a:tc>
              </a:tr>
              <a:tr h="493934">
                <a:tc gridSpan="3">
                  <a:txBody>
                    <a:bodyPr/>
                    <a:lstStyle/>
                    <a:p>
                      <a:pPr algn="ctr"/>
                      <a:r>
                        <a:rPr lang="en-US" b="0" dirty="0" smtClean="0">
                          <a:solidFill>
                            <a:srgbClr val="000000"/>
                          </a:solidFill>
                        </a:rPr>
                        <a:t>x8100</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9B"/>
                    </a:solidFill>
                  </a:tcPr>
                </a:tc>
                <a:tc hMerge="1">
                  <a:txBody>
                    <a:bodyPr/>
                    <a:lstStyle/>
                    <a:p>
                      <a:endParaRPr lang="en-US"/>
                    </a:p>
                  </a:txBody>
                  <a:tcPr/>
                </a:tc>
                <a:tc hMerge="1">
                  <a:txBody>
                    <a:bodyPr/>
                    <a:lstStyle/>
                    <a:p>
                      <a:endParaRPr lang="en-US" dirty="0"/>
                    </a:p>
                  </a:txBody>
                  <a:tcPr/>
                </a:tc>
              </a:tr>
              <a:tr h="493934">
                <a:tc>
                  <a:txBody>
                    <a:bodyPr/>
                    <a:lstStyle/>
                    <a:p>
                      <a:pPr algn="ctr"/>
                      <a:r>
                        <a:rPr lang="en-US" b="0" dirty="0" err="1" smtClean="0">
                          <a:solidFill>
                            <a:srgbClr val="000000"/>
                          </a:solidFill>
                        </a:rPr>
                        <a:t>pri</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9B"/>
                    </a:solidFill>
                  </a:tcPr>
                </a:tc>
                <a:tc>
                  <a:txBody>
                    <a:bodyPr/>
                    <a:lstStyle/>
                    <a:p>
                      <a:pPr algn="ctr"/>
                      <a:r>
                        <a:rPr lang="en-US" b="0" dirty="0" smtClean="0">
                          <a:solidFill>
                            <a:srgbClr val="000000"/>
                          </a:solidFill>
                        </a:rPr>
                        <a:t>d</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9B"/>
                    </a:solidFill>
                  </a:tcPr>
                </a:tc>
                <a:tc>
                  <a:txBody>
                    <a:bodyPr/>
                    <a:lstStyle/>
                    <a:p>
                      <a:pPr algn="ctr"/>
                      <a:r>
                        <a:rPr lang="en-US" b="0" dirty="0" err="1" smtClean="0">
                          <a:solidFill>
                            <a:srgbClr val="000000"/>
                          </a:solidFill>
                        </a:rPr>
                        <a:t>vlan</a:t>
                      </a:r>
                      <a:r>
                        <a:rPr lang="en-US" b="0" dirty="0" smtClean="0">
                          <a:solidFill>
                            <a:srgbClr val="000000"/>
                          </a:solidFill>
                        </a:rPr>
                        <a:t> id</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9B"/>
                    </a:solidFill>
                  </a:tcPr>
                </a:tc>
              </a:tr>
              <a:tr h="493934">
                <a:tc gridSpan="3">
                  <a:txBody>
                    <a:bodyPr/>
                    <a:lstStyle/>
                    <a:p>
                      <a:pPr marL="0" marR="0" indent="0" algn="ctr" defTabSz="1018586" rtl="0" eaLnBrk="1" fontAlgn="auto" latinLnBrk="0" hangingPunct="1">
                        <a:lnSpc>
                          <a:spcPct val="100000"/>
                        </a:lnSpc>
                        <a:spcBef>
                          <a:spcPts val="0"/>
                        </a:spcBef>
                        <a:spcAft>
                          <a:spcPts val="0"/>
                        </a:spcAft>
                        <a:buClrTx/>
                        <a:buSzTx/>
                        <a:buFontTx/>
                        <a:buNone/>
                        <a:tabLst/>
                        <a:defRPr/>
                      </a:pPr>
                      <a:r>
                        <a:rPr lang="en-US" b="0" dirty="0" smtClean="0">
                          <a:solidFill>
                            <a:srgbClr val="000000"/>
                          </a:solidFill>
                        </a:rPr>
                        <a:t>type (2 bytes)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F0FF"/>
                    </a:solidFill>
                  </a:tcPr>
                </a:tc>
                <a:tc hMerge="1">
                  <a:txBody>
                    <a:bodyPr/>
                    <a:lstStyle/>
                    <a:p>
                      <a:endParaRPr lang="en-US"/>
                    </a:p>
                  </a:txBody>
                  <a:tcPr/>
                </a:tc>
                <a:tc hMerge="1">
                  <a:txBody>
                    <a:bodyPr/>
                    <a:lstStyle/>
                    <a:p>
                      <a:endParaRPr lang="en-US"/>
                    </a:p>
                  </a:txBody>
                  <a:tcPr/>
                </a:tc>
              </a:tr>
              <a:tr h="1602994">
                <a:tc gridSpan="3">
                  <a:txBody>
                    <a:bodyPr/>
                    <a:lstStyle/>
                    <a:p>
                      <a:pPr algn="ctr"/>
                      <a:r>
                        <a:rPr lang="en-US" b="0" dirty="0" smtClean="0">
                          <a:solidFill>
                            <a:srgbClr val="000000"/>
                          </a:solidFill>
                        </a:rPr>
                        <a:t>data</a:t>
                      </a:r>
                      <a:br>
                        <a:rPr lang="en-US" b="0" dirty="0" smtClean="0">
                          <a:solidFill>
                            <a:srgbClr val="000000"/>
                          </a:solidFill>
                        </a:rPr>
                      </a:br>
                      <a:r>
                        <a:rPr lang="en-US" b="0" dirty="0" smtClean="0">
                          <a:solidFill>
                            <a:srgbClr val="000000"/>
                          </a:solidFill>
                        </a:rPr>
                        <a:t>(46-1500 bytes)</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F0FF"/>
                    </a:solidFill>
                  </a:tcPr>
                </a:tc>
                <a:tc hMerge="1">
                  <a:txBody>
                    <a:bodyPr/>
                    <a:lstStyle/>
                    <a:p>
                      <a:endParaRPr lang="en-US"/>
                    </a:p>
                  </a:txBody>
                  <a:tcPr/>
                </a:tc>
                <a:tc hMerge="1">
                  <a:txBody>
                    <a:bodyPr/>
                    <a:lstStyle/>
                    <a:p>
                      <a:endParaRPr lang="en-US"/>
                    </a:p>
                  </a:txBody>
                  <a:tcPr/>
                </a:tc>
              </a:tr>
              <a:tr h="486610">
                <a:tc gridSpan="3">
                  <a:txBody>
                    <a:bodyPr/>
                    <a:lstStyle/>
                    <a:p>
                      <a:pPr algn="ctr"/>
                      <a:r>
                        <a:rPr lang="en-US" b="0" dirty="0" smtClean="0">
                          <a:solidFill>
                            <a:srgbClr val="000000"/>
                          </a:solidFill>
                        </a:rPr>
                        <a:t>CRC</a:t>
                      </a:r>
                      <a:endParaRPr lang="en-US" b="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C5F0FF"/>
                    </a:solidFill>
                  </a:tcPr>
                </a:tc>
                <a:tc hMerge="1">
                  <a:txBody>
                    <a:bodyPr/>
                    <a:lstStyle/>
                    <a:p>
                      <a:endParaRPr lang="en-US"/>
                    </a:p>
                  </a:txBody>
                  <a:tcPr/>
                </a:tc>
                <a:tc hMerge="1">
                  <a:txBody>
                    <a:bodyPr/>
                    <a:lstStyle/>
                    <a:p>
                      <a:endParaRPr lang="en-US"/>
                    </a:p>
                  </a:txBody>
                  <a:tcPr/>
                </a:tc>
              </a:tr>
            </a:tbl>
          </a:graphicData>
        </a:graphic>
      </p:graphicFrame>
      <p:sp>
        <p:nvSpPr>
          <p:cNvPr id="5" name="Rectangle 3"/>
          <p:cNvSpPr txBox="1">
            <a:spLocks noChangeArrowheads="1"/>
          </p:cNvSpPr>
          <p:nvPr/>
        </p:nvSpPr>
        <p:spPr bwMode="auto">
          <a:xfrm>
            <a:off x="3031860" y="1496194"/>
            <a:ext cx="7026540" cy="6034581"/>
          </a:xfrm>
          <a:prstGeom prst="rect">
            <a:avLst/>
          </a:prstGeom>
          <a:noFill/>
          <a:ln w="9525">
            <a:noFill/>
            <a:miter lim="800000"/>
            <a:headEnd/>
            <a:tailEnd/>
          </a:ln>
        </p:spPr>
        <p:txBody>
          <a:bodyPr vert="horz" wrap="square" lIns="101846" tIns="50923" rIns="101846" bIns="50923" numCol="1" anchor="t" anchorCtr="0" compatLnSpc="1">
            <a:prstTxWarp prst="textNoShape">
              <a:avLst/>
            </a:prstTxWarp>
          </a:bodyPr>
          <a:lstStyle/>
          <a:p>
            <a:pPr marL="254676" indent="-254676" algn="l">
              <a:spcBef>
                <a:spcPct val="20000"/>
              </a:spcBef>
              <a:buClr>
                <a:srgbClr val="993300"/>
              </a:buClr>
              <a:buSzPct val="75000"/>
              <a:buFont typeface="Wingdings" pitchFamily="2" charset="2"/>
              <a:buChar char="n"/>
              <a:defRPr/>
            </a:pPr>
            <a:r>
              <a:rPr lang="en-US" sz="2600" i="1" kern="0" dirty="0">
                <a:solidFill>
                  <a:srgbClr val="000000"/>
                </a:solidFill>
                <a:latin typeface="Verdana"/>
                <a:ea typeface="ＭＳ Ｐゴシック"/>
              </a:rPr>
              <a:t>Tag</a:t>
            </a:r>
            <a:r>
              <a:rPr lang="en-US" sz="2600" kern="0" dirty="0">
                <a:solidFill>
                  <a:srgbClr val="000000"/>
                </a:solidFill>
                <a:latin typeface="Verdana"/>
                <a:ea typeface="ＭＳ Ｐゴシック"/>
              </a:rPr>
              <a:t> starts with </a:t>
            </a:r>
            <a:r>
              <a:rPr lang="en-US" sz="2600" kern="0" dirty="0" smtClean="0">
                <a:solidFill>
                  <a:srgbClr val="000000"/>
                </a:solidFill>
                <a:latin typeface="Verdana"/>
                <a:ea typeface="ＭＳ Ｐゴシック"/>
              </a:rPr>
              <a:t>two-byte </a:t>
            </a:r>
            <a:r>
              <a:rPr lang="en-US" sz="2600" kern="0" dirty="0">
                <a:solidFill>
                  <a:srgbClr val="000000"/>
                </a:solidFill>
                <a:latin typeface="Verdana"/>
                <a:ea typeface="ＭＳ Ｐゴシック"/>
              </a:rPr>
              <a:t>value </a:t>
            </a:r>
            <a:r>
              <a:rPr lang="en-US" sz="2600" kern="0" dirty="0" smtClean="0">
                <a:solidFill>
                  <a:srgbClr val="000000"/>
                </a:solidFill>
                <a:latin typeface="Verdana"/>
                <a:ea typeface="ＭＳ Ｐゴシック"/>
              </a:rPr>
              <a:t>x810</a:t>
            </a:r>
            <a:r>
              <a:rPr kumimoji="0" lang="en-US" sz="2600" b="0" u="none" strike="noStrike" kern="0" cap="none" spc="0" normalizeH="0" baseline="0" noProof="0" dirty="0" smtClean="0">
                <a:ln>
                  <a:noFill/>
                </a:ln>
                <a:solidFill>
                  <a:schemeClr val="tx1"/>
                </a:solidFill>
                <a:effectLst/>
                <a:uLnTx/>
                <a:uFillTx/>
                <a:latin typeface="+mn-lt"/>
                <a:ea typeface="+mn-ea"/>
                <a:cs typeface="+mn-cs"/>
              </a:rPr>
              <a:t>0</a:t>
            </a:r>
            <a:endParaRPr kumimoji="0" lang="en-US" sz="2600" b="0" i="0" u="none" strike="noStrike" kern="0" cap="none" spc="0" normalizeH="0" baseline="0" noProof="0" dirty="0" smtClean="0">
              <a:ln>
                <a:noFill/>
              </a:ln>
              <a:solidFill>
                <a:schemeClr val="tx1"/>
              </a:solidFill>
              <a:effectLst/>
              <a:uLnTx/>
              <a:uFillTx/>
              <a:latin typeface="+mn-lt"/>
              <a:ea typeface="+mn-ea"/>
              <a:cs typeface="+mn-cs"/>
            </a:endParaRPr>
          </a:p>
          <a:p>
            <a:pPr marL="516426" marR="0" lvl="1" indent="-198081" algn="l" defTabSz="914400" rtl="0" eaLnBrk="0" fontAlgn="base" latinLnBrk="0" hangingPunct="0">
              <a:lnSpc>
                <a:spcPct val="100000"/>
              </a:lnSpc>
              <a:spcBef>
                <a:spcPct val="20000"/>
              </a:spcBef>
              <a:spcAft>
                <a:spcPct val="0"/>
              </a:spcAft>
              <a:buClr>
                <a:srgbClr val="006600"/>
              </a:buClr>
              <a:buSzTx/>
              <a:buFontTx/>
              <a:buChar char="»"/>
              <a:tabLst/>
              <a:defRPr/>
            </a:pPr>
            <a:r>
              <a:rPr kumimoji="0" lang="en-US" sz="2200" b="0" i="0" u="none" strike="noStrike" kern="0" cap="none" spc="0" normalizeH="0" baseline="0" noProof="0" dirty="0" smtClean="0">
                <a:ln>
                  <a:noFill/>
                </a:ln>
                <a:solidFill>
                  <a:schemeClr val="tx1"/>
                </a:solidFill>
                <a:effectLst/>
                <a:uLnTx/>
                <a:uFillTx/>
                <a:latin typeface="+mn-lt"/>
                <a:ea typeface="+mn-ea"/>
              </a:rPr>
              <a:t>takes place of type field, allowing packet to be identified as tagged packet</a:t>
            </a:r>
          </a:p>
          <a:p>
            <a:pPr marL="254676" marR="0" lvl="0" indent="-254676" algn="l" defTabSz="914400" rtl="0" eaLnBrk="0" fontAlgn="base" latinLnBrk="0" hangingPunct="0">
              <a:lnSpc>
                <a:spcPct val="100000"/>
              </a:lnSpc>
              <a:spcBef>
                <a:spcPct val="20000"/>
              </a:spcBef>
              <a:spcAft>
                <a:spcPct val="0"/>
              </a:spcAft>
              <a:buClr>
                <a:srgbClr val="993300"/>
              </a:buClr>
              <a:buSzPct val="75000"/>
              <a:buFont typeface="Wingdings" pitchFamily="2" charset="2"/>
              <a:buChar char="n"/>
              <a:tabLst/>
              <a:defRPr/>
            </a:pPr>
            <a:r>
              <a:rPr kumimoji="0" lang="en-US" sz="2600" b="0" i="1" u="none" strike="noStrike" kern="0" cap="none" spc="0" normalizeH="0" baseline="0" noProof="0" dirty="0" smtClean="0">
                <a:ln>
                  <a:noFill/>
                </a:ln>
                <a:solidFill>
                  <a:schemeClr val="tx1"/>
                </a:solidFill>
                <a:effectLst/>
                <a:uLnTx/>
                <a:uFillTx/>
                <a:latin typeface="+mn-lt"/>
                <a:ea typeface="+mn-ea"/>
                <a:cs typeface="+mn-cs"/>
              </a:rPr>
              <a:t>Priority</a:t>
            </a:r>
            <a:r>
              <a:rPr kumimoji="0" lang="en-US" sz="2600" b="0" u="none" strike="noStrike" kern="0" cap="none" spc="0" normalizeH="0" baseline="0" noProof="0" dirty="0" smtClean="0">
                <a:ln>
                  <a:noFill/>
                </a:ln>
                <a:solidFill>
                  <a:schemeClr val="tx1"/>
                </a:solidFill>
                <a:effectLst/>
                <a:uLnTx/>
                <a:uFillTx/>
                <a:latin typeface="+mn-lt"/>
                <a:ea typeface="+mn-ea"/>
                <a:cs typeface="+mn-cs"/>
              </a:rPr>
              <a:t> field (3 bits)</a:t>
            </a:r>
            <a:endParaRPr kumimoji="0" lang="en-US" sz="2200" b="0" i="0" u="none" strike="noStrike" kern="0" cap="none" spc="0" normalizeH="0" baseline="0" dirty="0" smtClean="0">
              <a:ln>
                <a:noFill/>
              </a:ln>
              <a:solidFill>
                <a:schemeClr val="tx1"/>
              </a:solidFill>
              <a:effectLst/>
              <a:uLnTx/>
              <a:uFillTx/>
              <a:latin typeface="+mn-lt"/>
              <a:ea typeface="+mn-ea"/>
            </a:endParaRPr>
          </a:p>
          <a:p>
            <a:pPr marL="516426" marR="0" lvl="1" indent="-198081" algn="l" defTabSz="914400" rtl="0" eaLnBrk="0" fontAlgn="base" latinLnBrk="0" hangingPunct="0">
              <a:lnSpc>
                <a:spcPct val="100000"/>
              </a:lnSpc>
              <a:spcBef>
                <a:spcPct val="20000"/>
              </a:spcBef>
              <a:spcAft>
                <a:spcPct val="0"/>
              </a:spcAft>
              <a:buClr>
                <a:srgbClr val="006600"/>
              </a:buClr>
              <a:buSzTx/>
              <a:buFontTx/>
              <a:buChar char="»"/>
              <a:tabLst/>
              <a:defRPr/>
            </a:pPr>
            <a:r>
              <a:rPr lang="en-US" sz="2200" kern="0" dirty="0" smtClean="0">
                <a:solidFill>
                  <a:schemeClr val="tx1"/>
                </a:solidFill>
                <a:latin typeface="+mn-lt"/>
                <a:ea typeface="+mn-ea"/>
              </a:rPr>
              <a:t>0 for best-effort, 7 for highest priority</a:t>
            </a:r>
            <a:endParaRPr kumimoji="0" lang="en-US" sz="2200" b="0" i="0" u="none" strike="noStrike" kern="0" cap="none" spc="0" normalizeH="0" baseline="0" noProof="0" dirty="0" smtClean="0">
              <a:ln>
                <a:noFill/>
              </a:ln>
              <a:solidFill>
                <a:schemeClr val="tx1"/>
              </a:solidFill>
              <a:effectLst/>
              <a:uLnTx/>
              <a:uFillTx/>
              <a:latin typeface="+mn-lt"/>
              <a:ea typeface="+mn-ea"/>
            </a:endParaRPr>
          </a:p>
          <a:p>
            <a:pPr marL="254676" marR="0" lvl="0" indent="-254676" algn="l" defTabSz="914400" rtl="0" eaLnBrk="0" fontAlgn="base" latinLnBrk="0" hangingPunct="0">
              <a:lnSpc>
                <a:spcPct val="100000"/>
              </a:lnSpc>
              <a:spcBef>
                <a:spcPct val="20000"/>
              </a:spcBef>
              <a:spcAft>
                <a:spcPct val="0"/>
              </a:spcAft>
              <a:buClr>
                <a:srgbClr val="993300"/>
              </a:buClr>
              <a:buSzPct val="75000"/>
              <a:buFont typeface="Wingdings" pitchFamily="2" charset="2"/>
              <a:buChar char="n"/>
              <a:tabLst/>
              <a:defRPr/>
            </a:pPr>
            <a:r>
              <a:rPr lang="en-US" sz="2600" i="1" kern="0" dirty="0" smtClean="0">
                <a:solidFill>
                  <a:schemeClr val="tx1"/>
                </a:solidFill>
                <a:latin typeface="+mn-lt"/>
                <a:ea typeface="+mn-ea"/>
                <a:cs typeface="+mn-cs"/>
              </a:rPr>
              <a:t>Drop Eligible Bit</a:t>
            </a:r>
          </a:p>
          <a:p>
            <a:pPr marL="516426" marR="0" lvl="1" indent="-198081" algn="l" defTabSz="914400" rtl="0" eaLnBrk="0" fontAlgn="base" latinLnBrk="0" hangingPunct="0">
              <a:lnSpc>
                <a:spcPct val="100000"/>
              </a:lnSpc>
              <a:spcBef>
                <a:spcPct val="20000"/>
              </a:spcBef>
              <a:spcAft>
                <a:spcPct val="0"/>
              </a:spcAft>
              <a:buClr>
                <a:srgbClr val="006600"/>
              </a:buClr>
              <a:buSzTx/>
              <a:buFontTx/>
              <a:buChar char="»"/>
              <a:tabLst/>
              <a:defRPr/>
            </a:pPr>
            <a:r>
              <a:rPr lang="en-US" sz="2200" kern="0" noProof="0" dirty="0" smtClean="0">
                <a:solidFill>
                  <a:schemeClr val="tx1"/>
                </a:solidFill>
                <a:latin typeface="+mn-lt"/>
                <a:ea typeface="+mn-ea"/>
              </a:rPr>
              <a:t>indicates packet that can be preferentially discarded during congestion</a:t>
            </a:r>
            <a:endParaRPr kumimoji="0" lang="en-US" sz="2200" b="0" i="0" u="none" strike="noStrike" kern="0" cap="none" spc="0" normalizeH="0" baseline="0" noProof="0" dirty="0" smtClean="0">
              <a:ln>
                <a:noFill/>
              </a:ln>
              <a:solidFill>
                <a:schemeClr val="tx1"/>
              </a:solidFill>
              <a:effectLst/>
              <a:uLnTx/>
              <a:uFillTx/>
              <a:latin typeface="+mn-lt"/>
              <a:ea typeface="+mn-ea"/>
            </a:endParaRPr>
          </a:p>
          <a:p>
            <a:pPr marL="254676" lvl="0" indent="-254676" algn="l">
              <a:spcBef>
                <a:spcPct val="20000"/>
              </a:spcBef>
              <a:buClr>
                <a:srgbClr val="993300"/>
              </a:buClr>
              <a:buSzPct val="75000"/>
              <a:buFont typeface="Wingdings" pitchFamily="2" charset="2"/>
              <a:buChar char="n"/>
              <a:defRPr/>
            </a:pPr>
            <a:r>
              <a:rPr lang="en-US" sz="2600" i="1" kern="0" dirty="0" smtClean="0">
                <a:solidFill>
                  <a:srgbClr val="000000"/>
                </a:solidFill>
                <a:latin typeface="Verdana"/>
                <a:ea typeface="ＭＳ Ｐゴシック"/>
              </a:rPr>
              <a:t>VLAN Identifier </a:t>
            </a:r>
            <a:r>
              <a:rPr lang="en-US" sz="2600" kern="0" dirty="0" smtClean="0">
                <a:solidFill>
                  <a:srgbClr val="000000"/>
                </a:solidFill>
                <a:latin typeface="Verdana"/>
                <a:ea typeface="ＭＳ Ｐゴシック"/>
              </a:rPr>
              <a:t>(12 bits)</a:t>
            </a:r>
            <a:endParaRPr lang="en-US" sz="2600" i="1" kern="0" dirty="0">
              <a:solidFill>
                <a:srgbClr val="000000"/>
              </a:solidFill>
              <a:latin typeface="Verdana"/>
              <a:ea typeface="ＭＳ Ｐゴシック"/>
            </a:endParaRPr>
          </a:p>
          <a:p>
            <a:pPr marL="516426" lvl="1" indent="-198081" algn="l">
              <a:spcBef>
                <a:spcPct val="20000"/>
              </a:spcBef>
              <a:buClr>
                <a:srgbClr val="006600"/>
              </a:buClr>
              <a:buFontTx/>
              <a:buChar char="»"/>
              <a:defRPr/>
            </a:pPr>
            <a:r>
              <a:rPr lang="en-US" sz="2200" kern="0" dirty="0" smtClean="0">
                <a:solidFill>
                  <a:srgbClr val="000000"/>
                </a:solidFill>
                <a:latin typeface="Verdana"/>
                <a:ea typeface="ＭＳ Ｐゴシック"/>
              </a:rPr>
              <a:t>value of 0 means “no </a:t>
            </a:r>
            <a:r>
              <a:rPr lang="en-US" sz="2200" kern="0" dirty="0" err="1" smtClean="0">
                <a:solidFill>
                  <a:srgbClr val="000000"/>
                </a:solidFill>
                <a:latin typeface="Verdana"/>
                <a:ea typeface="ＭＳ Ｐゴシック"/>
              </a:rPr>
              <a:t>vlan</a:t>
            </a:r>
            <a:r>
              <a:rPr lang="en-US" sz="2200" kern="0" dirty="0" smtClean="0">
                <a:solidFill>
                  <a:srgbClr val="000000"/>
                </a:solidFill>
                <a:latin typeface="Verdana"/>
                <a:ea typeface="ＭＳ Ｐゴシック"/>
              </a:rPr>
              <a:t>”</a:t>
            </a:r>
          </a:p>
          <a:p>
            <a:pPr marL="254676" lvl="0" indent="-254676" algn="l">
              <a:spcBef>
                <a:spcPct val="20000"/>
              </a:spcBef>
              <a:buClr>
                <a:srgbClr val="993300"/>
              </a:buClr>
              <a:buSzPct val="75000"/>
              <a:buFont typeface="Wingdings" pitchFamily="2" charset="2"/>
              <a:buChar char="n"/>
              <a:defRPr/>
            </a:pPr>
            <a:r>
              <a:rPr lang="en-US" sz="2600" i="1" kern="0" dirty="0" smtClean="0">
                <a:solidFill>
                  <a:srgbClr val="000000"/>
                </a:solidFill>
                <a:latin typeface="Verdana"/>
                <a:ea typeface="ＭＳ Ｐゴシック"/>
              </a:rPr>
              <a:t>Double tagging</a:t>
            </a:r>
            <a:endParaRPr lang="en-US" sz="2600" i="1" kern="0" dirty="0">
              <a:solidFill>
                <a:srgbClr val="000000"/>
              </a:solidFill>
              <a:latin typeface="Verdana"/>
              <a:ea typeface="ＭＳ Ｐゴシック"/>
            </a:endParaRPr>
          </a:p>
          <a:p>
            <a:pPr marL="516426" lvl="1" indent="-198081" algn="l">
              <a:spcBef>
                <a:spcPct val="20000"/>
              </a:spcBef>
              <a:buClr>
                <a:srgbClr val="006600"/>
              </a:buClr>
              <a:buFontTx/>
              <a:buChar char="»"/>
              <a:defRPr/>
            </a:pPr>
            <a:r>
              <a:rPr lang="en-US" sz="2200" kern="0" dirty="0" smtClean="0">
                <a:solidFill>
                  <a:srgbClr val="000000"/>
                </a:solidFill>
                <a:latin typeface="Verdana"/>
                <a:ea typeface="ＭＳ Ｐゴシック"/>
              </a:rPr>
              <a:t>a </a:t>
            </a:r>
            <a:r>
              <a:rPr lang="en-US" sz="2200" kern="0" dirty="0" err="1" smtClean="0">
                <a:solidFill>
                  <a:srgbClr val="000000"/>
                </a:solidFill>
                <a:latin typeface="Verdana"/>
                <a:ea typeface="ＭＳ Ｐゴシック"/>
              </a:rPr>
              <a:t>vlan</a:t>
            </a:r>
            <a:r>
              <a:rPr lang="en-US" sz="2200" kern="0" dirty="0" smtClean="0">
                <a:solidFill>
                  <a:srgbClr val="000000"/>
                </a:solidFill>
                <a:latin typeface="Verdana"/>
                <a:ea typeface="ＭＳ Ｐゴシック"/>
              </a:rPr>
              <a:t> tag that starts with 0x9100, identifies the first in a pair of tags</a:t>
            </a:r>
          </a:p>
          <a:p>
            <a:pPr marL="516426" lvl="1" indent="-198081" algn="l">
              <a:spcBef>
                <a:spcPct val="20000"/>
              </a:spcBef>
              <a:buClr>
                <a:srgbClr val="006600"/>
              </a:buClr>
              <a:buFontTx/>
              <a:buChar char="»"/>
              <a:defRPr/>
            </a:pPr>
            <a:r>
              <a:rPr lang="en-US" sz="2200" kern="0" dirty="0" smtClean="0">
                <a:solidFill>
                  <a:srgbClr val="000000"/>
                </a:solidFill>
                <a:latin typeface="Verdana"/>
                <a:ea typeface="ＭＳ Ｐゴシック"/>
              </a:rPr>
              <a:t>allows ISPs to use VLAN tags while carrying “customer-tagged” packets</a:t>
            </a:r>
            <a:endParaRPr lang="en-US" sz="2200" kern="0" dirty="0">
              <a:solidFill>
                <a:srgbClr val="000000"/>
              </a:solidFill>
              <a:latin typeface="Verdana"/>
              <a:ea typeface="ＭＳ Ｐゴシック"/>
            </a:endParaRPr>
          </a:p>
          <a:p>
            <a:pPr marL="516426" lvl="1" indent="-198081" algn="l">
              <a:spcBef>
                <a:spcPct val="20000"/>
              </a:spcBef>
              <a:buClr>
                <a:srgbClr val="006600"/>
              </a:buClr>
              <a:buFontTx/>
              <a:buChar char="»"/>
              <a:defRPr/>
            </a:pPr>
            <a:endParaRPr lang="en-US" sz="2200" kern="0" dirty="0">
              <a:solidFill>
                <a:srgbClr val="000000"/>
              </a:solidFill>
              <a:latin typeface="Verdana"/>
              <a:ea typeface="ＭＳ Ｐゴシック"/>
            </a:endParaRPr>
          </a:p>
          <a:p>
            <a:pPr marL="254676" marR="0" lvl="0" indent="-254676" algn="l" defTabSz="914400" rtl="0" eaLnBrk="0" fontAlgn="base" latinLnBrk="0" hangingPunct="0">
              <a:lnSpc>
                <a:spcPct val="100000"/>
              </a:lnSpc>
              <a:spcBef>
                <a:spcPct val="20000"/>
              </a:spcBef>
              <a:spcAft>
                <a:spcPct val="0"/>
              </a:spcAft>
              <a:buClr>
                <a:srgbClr val="993300"/>
              </a:buClr>
              <a:buSzPct val="75000"/>
              <a:buFont typeface="Wingdings" pitchFamily="2" charset="2"/>
              <a:buChar char="n"/>
              <a:tabLst/>
              <a:defRPr/>
            </a:pPr>
            <a:endParaRPr kumimoji="0" lang="en-US" sz="2200" b="0" i="1" u="none" strike="noStrike" kern="0" cap="none" spc="0" normalizeH="0" baseline="0" noProof="0" dirty="0" smtClean="0">
              <a:ln>
                <a:noFill/>
              </a:ln>
              <a:solidFill>
                <a:schemeClr val="tx1"/>
              </a:solidFill>
              <a:effectLst/>
              <a:uLnTx/>
              <a:uFillTx/>
              <a:latin typeface="+mn-lt"/>
              <a:ea typeface="+mn-ea"/>
            </a:endParaRPr>
          </a:p>
        </p:txBody>
      </p:sp>
      <p:sp>
        <p:nvSpPr>
          <p:cNvPr id="6" name="Slide Number Placeholder 5"/>
          <p:cNvSpPr>
            <a:spLocks noGrp="1"/>
          </p:cNvSpPr>
          <p:nvPr>
            <p:ph type="sldNum" sz="quarter" idx="4"/>
          </p:nvPr>
        </p:nvSpPr>
        <p:spPr/>
        <p:txBody>
          <a:bodyPr/>
          <a:lstStyle/>
          <a:p>
            <a:fld id="{72BF56E0-109F-4E56-92A3-DF3942938DBC}" type="slidenum">
              <a:rPr lang="en-US" smtClean="0"/>
              <a:pPr/>
              <a:t>3</a:t>
            </a:fld>
            <a:endParaRPr lang="en-US" dirty="0"/>
          </a:p>
        </p:txBody>
      </p:sp>
    </p:spTree>
    <p:extLst>
      <p:ext uri="{BB962C8B-B14F-4D97-AF65-F5344CB8AC3E}">
        <p14:creationId xmlns="" xmlns:p14="http://schemas.microsoft.com/office/powerpoint/2010/main" val="12640749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a:xfrm>
            <a:off x="0" y="1675920"/>
            <a:ext cx="10044430" cy="5593560"/>
          </a:xfrm>
        </p:spPr>
        <p:txBody>
          <a:bodyPr/>
          <a:lstStyle/>
          <a:p>
            <a:pPr marL="342900" indent="-342900">
              <a:buClr>
                <a:schemeClr val="tx1"/>
              </a:buClr>
              <a:buFont typeface="+mj-lt"/>
              <a:buAutoNum type="arabicPeriod" startAt="2"/>
            </a:pPr>
            <a:r>
              <a:rPr lang="en-US" sz="1800" dirty="0"/>
              <a:t>The diagram at right represents a </a:t>
            </a:r>
            <a:r>
              <a:rPr lang="en-US" sz="1800" i="1" dirty="0"/>
              <a:t>core network</a:t>
            </a:r>
            <a:r>
              <a:rPr lang="en-US" sz="1800" dirty="0"/>
              <a:t> for</a:t>
            </a:r>
            <a:br>
              <a:rPr lang="en-US" sz="1800" dirty="0"/>
            </a:br>
            <a:r>
              <a:rPr lang="en-US" sz="1800" dirty="0"/>
              <a:t>some ISP. Assume all the nodes are MPLS switches</a:t>
            </a:r>
            <a:br>
              <a:rPr lang="en-US" sz="1800" dirty="0"/>
            </a:br>
            <a:r>
              <a:rPr lang="en-US" sz="1800" dirty="0"/>
              <a:t>and that each connects to one or more </a:t>
            </a:r>
            <a:r>
              <a:rPr lang="en-US" sz="1800" i="1" dirty="0"/>
              <a:t>edge routers.</a:t>
            </a:r>
            <a:br>
              <a:rPr lang="en-US" sz="1800" i="1" dirty="0"/>
            </a:br>
            <a:r>
              <a:rPr lang="en-US" sz="1800" dirty="0"/>
              <a:t>Describe how MPLS can be used to distribute traffic</a:t>
            </a:r>
            <a:br>
              <a:rPr lang="en-US" sz="1800" dirty="0"/>
            </a:br>
            <a:r>
              <a:rPr lang="en-US" sz="1800" dirty="0"/>
              <a:t>between switches </a:t>
            </a:r>
            <a:r>
              <a:rPr lang="en-US" sz="1800" i="1" dirty="0"/>
              <a:t>C</a:t>
            </a:r>
            <a:r>
              <a:rPr lang="en-US" sz="1800" dirty="0"/>
              <a:t> and </a:t>
            </a:r>
            <a:r>
              <a:rPr lang="en-US" sz="1800" i="1" dirty="0"/>
              <a:t>F</a:t>
            </a:r>
            <a:r>
              <a:rPr lang="en-US" sz="1800" dirty="0"/>
              <a:t> to use two different paths. Show MPLS routing table entries for all the switches along these paths, using different labels on each hop. Can you spread the load like this if the nodes were all conventional routers, using OSPF-routing?</a:t>
            </a:r>
          </a:p>
          <a:p>
            <a:pPr marL="377737" lvl="1" indent="0">
              <a:buClr>
                <a:schemeClr val="tx1"/>
              </a:buClr>
              <a:buNone/>
            </a:pPr>
            <a:r>
              <a:rPr lang="en-US" sz="1800" i="1" dirty="0" smtClean="0"/>
              <a:t>Two link disjoint paths between C and F are C-E-D-F and C-B-A-F.</a:t>
            </a:r>
          </a:p>
          <a:p>
            <a:pPr marL="377737" lvl="1" indent="0">
              <a:buClr>
                <a:schemeClr val="tx1"/>
              </a:buClr>
              <a:buNone/>
            </a:pPr>
            <a:r>
              <a:rPr lang="en-US" sz="1800" i="1" dirty="0" smtClean="0"/>
              <a:t>Two realize those paths, we need two distinct labels (or sets of labels).</a:t>
            </a:r>
          </a:p>
          <a:p>
            <a:pPr marL="377737" lvl="1" indent="0">
              <a:buClr>
                <a:schemeClr val="tx1"/>
              </a:buClr>
              <a:buNone/>
            </a:pPr>
            <a:r>
              <a:rPr lang="en-US" sz="1800" i="1" dirty="0" smtClean="0"/>
              <a:t>C would have two labels, say L1 and L2, associated with subnets connected to F.  Each label would point to a different next hop, e.g., L1 points to E and L2 to B.  Next would need associated label mappings at the intermediate MPLS switches on each path.  Specifically, B would have an entry mapping incoming label L2 to next hop A with an outgoing label of L2</a:t>
            </a:r>
            <a:r>
              <a:rPr lang="en-US" sz="1800" i="1" baseline="-25000" dirty="0" smtClean="0"/>
              <a:t>A</a:t>
            </a:r>
            <a:r>
              <a:rPr lang="en-US" sz="1800" i="1" dirty="0" smtClean="0"/>
              <a:t> (which could be equal to L2), similarly, A would have an entry mapping incoming label L2</a:t>
            </a:r>
            <a:r>
              <a:rPr lang="en-US" sz="1800" i="1" baseline="-25000" dirty="0" smtClean="0"/>
              <a:t>A</a:t>
            </a:r>
            <a:r>
              <a:rPr lang="en-US" sz="1800" i="1" dirty="0" smtClean="0"/>
              <a:t> to next hop F and outgoing label L2</a:t>
            </a:r>
            <a:r>
              <a:rPr lang="en-US" sz="1800" i="1" baseline="-25000" dirty="0" smtClean="0"/>
              <a:t>F</a:t>
            </a:r>
            <a:r>
              <a:rPr lang="en-US" sz="1800" i="1" dirty="0" smtClean="0"/>
              <a:t>.  A similar set of mappings would be present on the path C-E-D-F for label L1.</a:t>
            </a:r>
          </a:p>
          <a:p>
            <a:pPr marL="377737" lvl="1" indent="0">
              <a:buClr>
                <a:schemeClr val="tx1"/>
              </a:buClr>
              <a:buNone/>
            </a:pPr>
            <a:r>
              <a:rPr lang="en-US" sz="1800" i="1" dirty="0" smtClean="0"/>
              <a:t>In this case, a similar outcome could be realized with OSPF, if both paths were equal cost shortest paths.  In this case, traffic would be load-balanced across both paths.</a:t>
            </a:r>
            <a:endParaRPr lang="en-US" sz="1800" i="1" dirty="0"/>
          </a:p>
        </p:txBody>
      </p:sp>
      <p:grpSp>
        <p:nvGrpSpPr>
          <p:cNvPr id="4" name="Group 3"/>
          <p:cNvGrpSpPr/>
          <p:nvPr/>
        </p:nvGrpSpPr>
        <p:grpSpPr>
          <a:xfrm>
            <a:off x="7015542" y="1153278"/>
            <a:ext cx="2676262" cy="1380271"/>
            <a:chOff x="6844159" y="1767041"/>
            <a:chExt cx="3021790" cy="1558474"/>
          </a:xfrm>
        </p:grpSpPr>
        <p:sp>
          <p:nvSpPr>
            <p:cNvPr id="5" name="Line 41"/>
            <p:cNvSpPr>
              <a:spLocks noChangeShapeType="1"/>
            </p:cNvSpPr>
            <p:nvPr/>
          </p:nvSpPr>
          <p:spPr bwMode="auto">
            <a:xfrm>
              <a:off x="8248686" y="2389839"/>
              <a:ext cx="279612" cy="644446"/>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6" name="Line 42"/>
            <p:cNvSpPr>
              <a:spLocks noChangeShapeType="1"/>
            </p:cNvSpPr>
            <p:nvPr/>
          </p:nvSpPr>
          <p:spPr bwMode="auto">
            <a:xfrm>
              <a:off x="7170642" y="2060123"/>
              <a:ext cx="811361" cy="216481"/>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7" name="Line 43"/>
            <p:cNvSpPr>
              <a:spLocks noChangeShapeType="1"/>
            </p:cNvSpPr>
            <p:nvPr/>
          </p:nvSpPr>
          <p:spPr bwMode="auto">
            <a:xfrm flipV="1">
              <a:off x="7435709" y="2403162"/>
              <a:ext cx="591550" cy="582833"/>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8" name="Line 44"/>
            <p:cNvSpPr>
              <a:spLocks noChangeShapeType="1"/>
            </p:cNvSpPr>
            <p:nvPr/>
          </p:nvSpPr>
          <p:spPr bwMode="auto">
            <a:xfrm flipV="1">
              <a:off x="8339196" y="2035144"/>
              <a:ext cx="877627" cy="196498"/>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9" name="Oval 47"/>
            <p:cNvSpPr>
              <a:spLocks noChangeArrowheads="1"/>
            </p:cNvSpPr>
            <p:nvPr/>
          </p:nvSpPr>
          <p:spPr bwMode="auto">
            <a:xfrm>
              <a:off x="6844159" y="1836981"/>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C</a:t>
              </a:r>
            </a:p>
          </p:txBody>
        </p:sp>
        <p:sp>
          <p:nvSpPr>
            <p:cNvPr id="10" name="Oval 48"/>
            <p:cNvSpPr>
              <a:spLocks noChangeArrowheads="1"/>
            </p:cNvSpPr>
            <p:nvPr/>
          </p:nvSpPr>
          <p:spPr bwMode="auto">
            <a:xfrm>
              <a:off x="9081058" y="1767041"/>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D</a:t>
              </a:r>
            </a:p>
          </p:txBody>
        </p:sp>
        <p:sp>
          <p:nvSpPr>
            <p:cNvPr id="11" name="Oval 49"/>
            <p:cNvSpPr>
              <a:spLocks noChangeArrowheads="1"/>
            </p:cNvSpPr>
            <p:nvPr/>
          </p:nvSpPr>
          <p:spPr bwMode="auto">
            <a:xfrm>
              <a:off x="8389300" y="2887745"/>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A</a:t>
              </a:r>
            </a:p>
          </p:txBody>
        </p:sp>
        <p:sp>
          <p:nvSpPr>
            <p:cNvPr id="12" name="Oval 50"/>
            <p:cNvSpPr>
              <a:spLocks noChangeArrowheads="1"/>
            </p:cNvSpPr>
            <p:nvPr/>
          </p:nvSpPr>
          <p:spPr bwMode="auto">
            <a:xfrm>
              <a:off x="7934918" y="2059437"/>
              <a:ext cx="410910" cy="423362"/>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E</a:t>
              </a:r>
            </a:p>
          </p:txBody>
        </p:sp>
        <p:sp>
          <p:nvSpPr>
            <p:cNvPr id="14" name="Oval 48"/>
            <p:cNvSpPr>
              <a:spLocks noChangeArrowheads="1"/>
            </p:cNvSpPr>
            <p:nvPr/>
          </p:nvSpPr>
          <p:spPr bwMode="auto">
            <a:xfrm>
              <a:off x="9466734" y="2878436"/>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F</a:t>
              </a:r>
            </a:p>
          </p:txBody>
        </p:sp>
        <p:sp>
          <p:nvSpPr>
            <p:cNvPr id="15" name="Oval 48"/>
            <p:cNvSpPr>
              <a:spLocks noChangeArrowheads="1"/>
            </p:cNvSpPr>
            <p:nvPr/>
          </p:nvSpPr>
          <p:spPr bwMode="auto">
            <a:xfrm>
              <a:off x="7156778" y="2914202"/>
              <a:ext cx="399215" cy="411313"/>
            </a:xfrm>
            <a:prstGeom prst="ellipse">
              <a:avLst/>
            </a:prstGeom>
            <a:solidFill>
              <a:schemeClr val="bg2">
                <a:lumMod val="40000"/>
                <a:lumOff val="60000"/>
              </a:schemeClr>
            </a:solidFill>
            <a:ln w="12700">
              <a:solidFill>
                <a:schemeClr val="tx1"/>
              </a:solidFill>
              <a:round/>
              <a:headEnd/>
              <a:tailEnd/>
            </a:ln>
            <a:effectLst/>
          </p:spPr>
          <p:txBody>
            <a:bodyPr wrap="none" anchor="ctr"/>
            <a:lstStyle/>
            <a:p>
              <a:pPr algn="ctr"/>
              <a:r>
                <a:rPr lang="en-US" sz="1400" i="1" dirty="0">
                  <a:solidFill>
                    <a:srgbClr val="000000"/>
                  </a:solidFill>
                  <a:latin typeface="Verdana"/>
                  <a:ea typeface="ＭＳ Ｐゴシック" pitchFamily="1" charset="-128"/>
                  <a:cs typeface="+mn-cs"/>
                </a:rPr>
                <a:t>B</a:t>
              </a:r>
            </a:p>
          </p:txBody>
        </p:sp>
        <p:sp>
          <p:nvSpPr>
            <p:cNvPr id="16" name="Line 41"/>
            <p:cNvSpPr>
              <a:spLocks noChangeShapeType="1"/>
            </p:cNvSpPr>
            <p:nvPr/>
          </p:nvSpPr>
          <p:spPr bwMode="auto">
            <a:xfrm>
              <a:off x="7066230" y="2244172"/>
              <a:ext cx="217162" cy="684657"/>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7" name="Line 41"/>
            <p:cNvSpPr>
              <a:spLocks noChangeShapeType="1"/>
            </p:cNvSpPr>
            <p:nvPr/>
          </p:nvSpPr>
          <p:spPr bwMode="auto">
            <a:xfrm flipV="1">
              <a:off x="8773766" y="3097302"/>
              <a:ext cx="699826" cy="12959"/>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8" name="Line 41"/>
            <p:cNvSpPr>
              <a:spLocks noChangeShapeType="1"/>
            </p:cNvSpPr>
            <p:nvPr/>
          </p:nvSpPr>
          <p:spPr bwMode="auto">
            <a:xfrm>
              <a:off x="9366834" y="2160189"/>
              <a:ext cx="275236" cy="703843"/>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sp>
          <p:nvSpPr>
            <p:cNvPr id="19" name="Line 42"/>
            <p:cNvSpPr>
              <a:spLocks noChangeShapeType="1"/>
            </p:cNvSpPr>
            <p:nvPr/>
          </p:nvSpPr>
          <p:spPr bwMode="auto">
            <a:xfrm flipV="1">
              <a:off x="7543358" y="3136180"/>
              <a:ext cx="854575" cy="22379"/>
            </a:xfrm>
            <a:prstGeom prst="line">
              <a:avLst/>
            </a:prstGeom>
            <a:noFill/>
            <a:ln w="19050" cap="flat" cmpd="sng" algn="ctr">
              <a:solidFill>
                <a:schemeClr val="tx1"/>
              </a:solidFill>
              <a:prstDash val="solid"/>
              <a:round/>
              <a:headEnd type="none" w="sm" len="sm"/>
              <a:tailEnd type="none" w="sm" len="sm"/>
            </a:ln>
            <a:effectLst/>
          </p:spPr>
          <p:txBody>
            <a:bodyPr wrap="none" anchor="ctr"/>
            <a:lstStyle/>
            <a:p>
              <a:pPr algn="ctr"/>
              <a:endParaRPr lang="en-US" sz="1400" i="1" dirty="0">
                <a:solidFill>
                  <a:srgbClr val="000000"/>
                </a:solidFill>
                <a:latin typeface="Verdana"/>
                <a:ea typeface="ＭＳ Ｐゴシック" pitchFamily="1" charset="-128"/>
                <a:cs typeface="+mn-cs"/>
              </a:endParaRPr>
            </a:p>
          </p:txBody>
        </p:sp>
      </p:grpSp>
      <p:sp>
        <p:nvSpPr>
          <p:cNvPr id="13" name="Slide Number Placeholder 12"/>
          <p:cNvSpPr>
            <a:spLocks noGrp="1"/>
          </p:cNvSpPr>
          <p:nvPr>
            <p:ph type="sldNum" sz="quarter" idx="4"/>
          </p:nvPr>
        </p:nvSpPr>
        <p:spPr/>
        <p:txBody>
          <a:bodyPr/>
          <a:lstStyle/>
          <a:p>
            <a:fld id="{72BF56E0-109F-4E56-92A3-DF3942938DBC}" type="slidenum">
              <a:rPr lang="en-US" smtClean="0"/>
              <a:pPr/>
              <a:t>30</a:t>
            </a:fld>
            <a:endParaRPr lang="en-US" dirty="0"/>
          </a:p>
        </p:txBody>
      </p:sp>
    </p:spTree>
    <p:extLst>
      <p:ext uri="{BB962C8B-B14F-4D97-AF65-F5344CB8AC3E}">
        <p14:creationId xmlns="" xmlns:p14="http://schemas.microsoft.com/office/powerpoint/2010/main" val="3648734981"/>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VLANs</a:t>
            </a:r>
            <a:r>
              <a:rPr lang="en-US" dirty="0" smtClean="0"/>
              <a:t> and Overlay Networks</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VLANs</a:t>
            </a:r>
            <a:r>
              <a:rPr lang="en-US" dirty="0" smtClean="0"/>
              <a:t> can be used to implement</a:t>
            </a:r>
            <a:br>
              <a:rPr lang="en-US" dirty="0" smtClean="0"/>
            </a:br>
            <a:r>
              <a:rPr lang="en-US" dirty="0" smtClean="0"/>
              <a:t>virtual links joining routers</a:t>
            </a:r>
          </a:p>
          <a:p>
            <a:pPr lvl="1"/>
            <a:r>
              <a:rPr lang="en-US" dirty="0" smtClean="0"/>
              <a:t>configured by network managers</a:t>
            </a:r>
          </a:p>
          <a:p>
            <a:pPr lvl="1"/>
            <a:r>
              <a:rPr lang="en-US" dirty="0" smtClean="0"/>
              <a:t>can be “provisioned” to provide</a:t>
            </a:r>
            <a:br>
              <a:rPr lang="en-US" dirty="0" smtClean="0"/>
            </a:br>
            <a:r>
              <a:rPr lang="en-US" dirty="0" smtClean="0"/>
              <a:t>guaranteed bandwidth</a:t>
            </a:r>
          </a:p>
          <a:p>
            <a:pPr lvl="1"/>
            <a:r>
              <a:rPr lang="en-US" dirty="0" smtClean="0"/>
              <a:t>support for “private WANs”</a:t>
            </a:r>
          </a:p>
          <a:p>
            <a:r>
              <a:rPr lang="en-US" dirty="0" smtClean="0"/>
              <a:t>Routers treat these much like</a:t>
            </a:r>
            <a:br>
              <a:rPr lang="en-US" dirty="0" smtClean="0"/>
            </a:br>
            <a:r>
              <a:rPr lang="en-US" dirty="0" smtClean="0"/>
              <a:t>physical links</a:t>
            </a:r>
          </a:p>
          <a:p>
            <a:pPr lvl="1"/>
            <a:r>
              <a:rPr lang="en-US" dirty="0" smtClean="0"/>
              <a:t>link rates can be configured so several overlay links can share physical links – no constraint on individual link rates</a:t>
            </a:r>
          </a:p>
          <a:p>
            <a:pPr lvl="2"/>
            <a:r>
              <a:rPr lang="en-US" dirty="0" smtClean="0"/>
              <a:t>and several overlay links can share a single router port</a:t>
            </a:r>
          </a:p>
          <a:p>
            <a:pPr lvl="1"/>
            <a:r>
              <a:rPr lang="en-US" dirty="0" smtClean="0"/>
              <a:t>makes it easy to add new links between routers, as needed</a:t>
            </a:r>
          </a:p>
          <a:p>
            <a:pPr lvl="1"/>
            <a:r>
              <a:rPr lang="en-US" dirty="0" smtClean="0"/>
              <a:t>overlay link rates can be changed in response to traffic</a:t>
            </a:r>
          </a:p>
          <a:p>
            <a:pPr lvl="2"/>
            <a:r>
              <a:rPr lang="en-US" dirty="0" smtClean="0"/>
              <a:t>may require re-routing of some overlay links</a:t>
            </a:r>
          </a:p>
          <a:p>
            <a:pPr lvl="1"/>
            <a:r>
              <a:rPr lang="en-US" dirty="0" smtClean="0"/>
              <a:t>effectively replaces router ports with cheaper switch ports</a:t>
            </a:r>
          </a:p>
          <a:p>
            <a:endParaRPr lang="en-US" dirty="0"/>
          </a:p>
        </p:txBody>
      </p:sp>
      <p:sp>
        <p:nvSpPr>
          <p:cNvPr id="5" name="Oval 4"/>
          <p:cNvSpPr/>
          <p:nvPr/>
        </p:nvSpPr>
        <p:spPr bwMode="auto">
          <a:xfrm>
            <a:off x="6484932" y="2432078"/>
            <a:ext cx="472860" cy="47286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dirty="0">
              <a:latin typeface="Book Antiqua" pitchFamily="18" charset="0"/>
            </a:endParaRPr>
          </a:p>
          <a:p>
            <a:pPr algn="l" defTabSz="914294"/>
            <a:endParaRPr lang="en-US" sz="1600" dirty="0">
              <a:latin typeface="Book Antiqua" pitchFamily="18" charset="0"/>
            </a:endParaRPr>
          </a:p>
        </p:txBody>
      </p:sp>
      <p:sp>
        <p:nvSpPr>
          <p:cNvPr id="6" name="Oval 5"/>
          <p:cNvSpPr/>
          <p:nvPr/>
        </p:nvSpPr>
        <p:spPr bwMode="auto">
          <a:xfrm>
            <a:off x="9123223" y="2422343"/>
            <a:ext cx="472860" cy="47286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dirty="0">
              <a:latin typeface="Book Antiqua" pitchFamily="18" charset="0"/>
            </a:endParaRPr>
          </a:p>
          <a:p>
            <a:pPr algn="l" defTabSz="914294"/>
            <a:endParaRPr lang="en-US" sz="1600" dirty="0">
              <a:latin typeface="Book Antiqua" pitchFamily="18" charset="0"/>
            </a:endParaRPr>
          </a:p>
        </p:txBody>
      </p:sp>
      <p:sp>
        <p:nvSpPr>
          <p:cNvPr id="7" name="Oval 6"/>
          <p:cNvSpPr/>
          <p:nvPr/>
        </p:nvSpPr>
        <p:spPr bwMode="auto">
          <a:xfrm>
            <a:off x="7748963" y="1831614"/>
            <a:ext cx="472860" cy="47286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dirty="0">
              <a:latin typeface="Book Antiqua" pitchFamily="18" charset="0"/>
            </a:endParaRPr>
          </a:p>
          <a:p>
            <a:pPr algn="l" defTabSz="914294"/>
            <a:endParaRPr lang="en-US" sz="1600" dirty="0">
              <a:latin typeface="Book Antiqua" pitchFamily="18" charset="0"/>
            </a:endParaRPr>
          </a:p>
        </p:txBody>
      </p:sp>
      <p:sp>
        <p:nvSpPr>
          <p:cNvPr id="8" name="Oval 7"/>
          <p:cNvSpPr/>
          <p:nvPr/>
        </p:nvSpPr>
        <p:spPr bwMode="auto">
          <a:xfrm>
            <a:off x="6330383" y="3142217"/>
            <a:ext cx="3518609" cy="965231"/>
          </a:xfrm>
          <a:prstGeom prst="ellipse">
            <a:avLst/>
          </a:prstGeom>
          <a:solidFill>
            <a:srgbClr val="DDFFE6"/>
          </a:solidFill>
          <a:ln w="12700" cap="flat" cmpd="sng" algn="ctr">
            <a:solidFill>
              <a:schemeClr val="tx1"/>
            </a:solidFill>
            <a:prstDash val="solid"/>
            <a:round/>
            <a:headEnd type="none" w="sm" len="sm"/>
            <a:tailEnd type="none" w="sm" len="sm"/>
          </a:ln>
          <a:effectLst/>
        </p:spPr>
        <p:txBody>
          <a:bodyPr vert="horz" wrap="none" lIns="91429" tIns="45715" rIns="91429" bIns="45715" numCol="1" rtlCol="0" anchor="ctr" anchorCtr="0" compatLnSpc="1">
            <a:prstTxWarp prst="textNoShape">
              <a:avLst/>
            </a:prstTxWarp>
          </a:bodyPr>
          <a:lstStyle/>
          <a:p>
            <a:pPr algn="ctr" defTabSz="914294"/>
            <a:r>
              <a:rPr lang="en-US" sz="2800" dirty="0">
                <a:latin typeface="+mn-lt"/>
              </a:rPr>
              <a:t> </a:t>
            </a:r>
            <a:r>
              <a:rPr lang="en-US" dirty="0" smtClean="0">
                <a:latin typeface="+mn-lt"/>
              </a:rPr>
              <a:t/>
            </a:r>
            <a:br>
              <a:rPr lang="en-US" dirty="0" smtClean="0">
                <a:latin typeface="+mn-lt"/>
              </a:rPr>
            </a:br>
            <a:r>
              <a:rPr lang="en-US" dirty="0" smtClean="0">
                <a:latin typeface="+mn-lt"/>
              </a:rPr>
              <a:t>Ethernet switches</a:t>
            </a:r>
            <a:endParaRPr kumimoji="0" lang="en-US" b="0" i="0" u="none" strike="noStrike" cap="none" normalizeH="0" baseline="0" dirty="0" smtClean="0">
              <a:ln>
                <a:noFill/>
              </a:ln>
              <a:solidFill>
                <a:schemeClr val="tx2"/>
              </a:solidFill>
              <a:effectLst/>
              <a:latin typeface="+mn-lt"/>
            </a:endParaRPr>
          </a:p>
        </p:txBody>
      </p:sp>
      <p:sp>
        <p:nvSpPr>
          <p:cNvPr id="9" name="Freeform 8"/>
          <p:cNvSpPr/>
          <p:nvPr/>
        </p:nvSpPr>
        <p:spPr bwMode="auto">
          <a:xfrm>
            <a:off x="6809181" y="2310440"/>
            <a:ext cx="1152876" cy="1213768"/>
          </a:xfrm>
          <a:custGeom>
            <a:avLst/>
            <a:gdLst>
              <a:gd name="connsiteX0" fmla="*/ 0 w 1152876"/>
              <a:gd name="connsiteY0" fmla="*/ 567476 h 1213768"/>
              <a:gd name="connsiteX1" fmla="*/ 202654 w 1152876"/>
              <a:gd name="connsiteY1" fmla="*/ 918771 h 1213768"/>
              <a:gd name="connsiteX2" fmla="*/ 580941 w 1152876"/>
              <a:gd name="connsiteY2" fmla="*/ 1040373 h 1213768"/>
              <a:gd name="connsiteX3" fmla="*/ 1067311 w 1152876"/>
              <a:gd name="connsiteY3" fmla="*/ 1040373 h 1213768"/>
              <a:gd name="connsiteX4" fmla="*/ 1094332 w 1152876"/>
              <a:gd name="connsiteY4" fmla="*/ 0 h 1213768"/>
              <a:gd name="connsiteX5" fmla="*/ 1094332 w 1152876"/>
              <a:gd name="connsiteY5" fmla="*/ 0 h 1213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876" h="1213768">
                <a:moveTo>
                  <a:pt x="0" y="567476"/>
                </a:moveTo>
                <a:cubicBezTo>
                  <a:pt x="52915" y="703715"/>
                  <a:pt x="105831" y="839955"/>
                  <a:pt x="202654" y="918771"/>
                </a:cubicBezTo>
                <a:cubicBezTo>
                  <a:pt x="299477" y="997587"/>
                  <a:pt x="436832" y="1020106"/>
                  <a:pt x="580941" y="1040373"/>
                </a:cubicBezTo>
                <a:cubicBezTo>
                  <a:pt x="725050" y="1060640"/>
                  <a:pt x="981746" y="1213768"/>
                  <a:pt x="1067311" y="1040373"/>
                </a:cubicBezTo>
                <a:cubicBezTo>
                  <a:pt x="1152876" y="866978"/>
                  <a:pt x="1094332" y="0"/>
                  <a:pt x="1094332" y="0"/>
                </a:cubicBezTo>
                <a:lnTo>
                  <a:pt x="1094332" y="0"/>
                </a:lnTo>
              </a:path>
            </a:pathLst>
          </a:custGeom>
          <a:noFill/>
          <a:ln w="28575"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a:latin typeface="Book Antiqua" pitchFamily="18" charset="0"/>
            </a:endParaRPr>
          </a:p>
        </p:txBody>
      </p:sp>
      <p:sp>
        <p:nvSpPr>
          <p:cNvPr id="10" name="Freeform 9"/>
          <p:cNvSpPr/>
          <p:nvPr/>
        </p:nvSpPr>
        <p:spPr bwMode="auto">
          <a:xfrm>
            <a:off x="6660566" y="2864405"/>
            <a:ext cx="2783116" cy="810680"/>
          </a:xfrm>
          <a:custGeom>
            <a:avLst/>
            <a:gdLst>
              <a:gd name="connsiteX0" fmla="*/ 13510 w 2783116"/>
              <a:gd name="connsiteY0" fmla="*/ 27022 h 810680"/>
              <a:gd name="connsiteX1" fmla="*/ 54041 w 2783116"/>
              <a:gd name="connsiteY1" fmla="*/ 283738 h 810680"/>
              <a:gd name="connsiteX2" fmla="*/ 337757 w 2783116"/>
              <a:gd name="connsiteY2" fmla="*/ 621521 h 810680"/>
              <a:gd name="connsiteX3" fmla="*/ 1269966 w 2783116"/>
              <a:gd name="connsiteY3" fmla="*/ 797169 h 810680"/>
              <a:gd name="connsiteX4" fmla="*/ 2053562 w 2783116"/>
              <a:gd name="connsiteY4" fmla="*/ 702590 h 810680"/>
              <a:gd name="connsiteX5" fmla="*/ 2648014 w 2783116"/>
              <a:gd name="connsiteY5" fmla="*/ 580987 h 810680"/>
              <a:gd name="connsiteX6" fmla="*/ 2783116 w 2783116"/>
              <a:gd name="connsiteY6" fmla="*/ 0 h 810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83116" h="810680">
                <a:moveTo>
                  <a:pt x="13510" y="27022"/>
                </a:moveTo>
                <a:cubicBezTo>
                  <a:pt x="6755" y="105838"/>
                  <a:pt x="0" y="184655"/>
                  <a:pt x="54041" y="283738"/>
                </a:cubicBezTo>
                <a:cubicBezTo>
                  <a:pt x="108082" y="382821"/>
                  <a:pt x="135103" y="535949"/>
                  <a:pt x="337757" y="621521"/>
                </a:cubicBezTo>
                <a:cubicBezTo>
                  <a:pt x="540411" y="707093"/>
                  <a:pt x="983999" y="783658"/>
                  <a:pt x="1269966" y="797169"/>
                </a:cubicBezTo>
                <a:cubicBezTo>
                  <a:pt x="1555933" y="810680"/>
                  <a:pt x="1823887" y="738620"/>
                  <a:pt x="2053562" y="702590"/>
                </a:cubicBezTo>
                <a:cubicBezTo>
                  <a:pt x="2283237" y="666560"/>
                  <a:pt x="2526422" y="698085"/>
                  <a:pt x="2648014" y="580987"/>
                </a:cubicBezTo>
                <a:cubicBezTo>
                  <a:pt x="2769606" y="463889"/>
                  <a:pt x="2783116" y="0"/>
                  <a:pt x="2783116" y="0"/>
                </a:cubicBezTo>
              </a:path>
            </a:pathLst>
          </a:custGeom>
          <a:noFill/>
          <a:ln w="28575"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a:latin typeface="Book Antiqua" pitchFamily="18" charset="0"/>
            </a:endParaRPr>
          </a:p>
        </p:txBody>
      </p:sp>
      <p:sp>
        <p:nvSpPr>
          <p:cNvPr id="11" name="Freeform 10"/>
          <p:cNvSpPr/>
          <p:nvPr/>
        </p:nvSpPr>
        <p:spPr bwMode="auto">
          <a:xfrm flipH="1">
            <a:off x="8046902" y="2287193"/>
            <a:ext cx="1180615" cy="1213768"/>
          </a:xfrm>
          <a:custGeom>
            <a:avLst/>
            <a:gdLst>
              <a:gd name="connsiteX0" fmla="*/ 0 w 1152876"/>
              <a:gd name="connsiteY0" fmla="*/ 567476 h 1213768"/>
              <a:gd name="connsiteX1" fmla="*/ 202654 w 1152876"/>
              <a:gd name="connsiteY1" fmla="*/ 918771 h 1213768"/>
              <a:gd name="connsiteX2" fmla="*/ 580941 w 1152876"/>
              <a:gd name="connsiteY2" fmla="*/ 1040373 h 1213768"/>
              <a:gd name="connsiteX3" fmla="*/ 1067311 w 1152876"/>
              <a:gd name="connsiteY3" fmla="*/ 1040373 h 1213768"/>
              <a:gd name="connsiteX4" fmla="*/ 1094332 w 1152876"/>
              <a:gd name="connsiteY4" fmla="*/ 0 h 1213768"/>
              <a:gd name="connsiteX5" fmla="*/ 1094332 w 1152876"/>
              <a:gd name="connsiteY5" fmla="*/ 0 h 1213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2876" h="1213768">
                <a:moveTo>
                  <a:pt x="0" y="567476"/>
                </a:moveTo>
                <a:cubicBezTo>
                  <a:pt x="52915" y="703715"/>
                  <a:pt x="105831" y="839955"/>
                  <a:pt x="202654" y="918771"/>
                </a:cubicBezTo>
                <a:cubicBezTo>
                  <a:pt x="299477" y="997587"/>
                  <a:pt x="436832" y="1020106"/>
                  <a:pt x="580941" y="1040373"/>
                </a:cubicBezTo>
                <a:cubicBezTo>
                  <a:pt x="725050" y="1060640"/>
                  <a:pt x="981746" y="1213768"/>
                  <a:pt x="1067311" y="1040373"/>
                </a:cubicBezTo>
                <a:cubicBezTo>
                  <a:pt x="1152876" y="866978"/>
                  <a:pt x="1094332" y="0"/>
                  <a:pt x="1094332" y="0"/>
                </a:cubicBezTo>
                <a:lnTo>
                  <a:pt x="1094332" y="0"/>
                </a:lnTo>
              </a:path>
            </a:pathLst>
          </a:custGeom>
          <a:noFill/>
          <a:ln w="28575" cap="flat" cmpd="sng" algn="ctr">
            <a:solidFill>
              <a:schemeClr val="tx1"/>
            </a:solidFill>
            <a:prstDash val="solid"/>
            <a:round/>
            <a:headEnd type="none" w="sm" len="sm"/>
            <a:tailEnd type="none" w="sm" len="sm"/>
          </a:ln>
          <a:effectLst/>
        </p:spPr>
        <p:txBody>
          <a:bodyPr vert="horz" wrap="square" lIns="91429" tIns="45715" rIns="91429" bIns="45715" numCol="1" rtlCol="0" anchor="t" anchorCtr="0" compatLnSpc="1">
            <a:prstTxWarp prst="textNoShape">
              <a:avLst/>
            </a:prstTxWarp>
          </a:bodyPr>
          <a:lstStyle/>
          <a:p>
            <a:pPr algn="l" defTabSz="914294"/>
            <a:endParaRPr lang="en-US" sz="1600">
              <a:latin typeface="Book Antiqua" pitchFamily="18" charset="0"/>
            </a:endParaRPr>
          </a:p>
        </p:txBody>
      </p:sp>
      <p:cxnSp>
        <p:nvCxnSpPr>
          <p:cNvPr id="13" name="Straight Connector 12"/>
          <p:cNvCxnSpPr>
            <a:stCxn id="7" idx="6"/>
            <a:endCxn id="6" idx="1"/>
          </p:cNvCxnSpPr>
          <p:nvPr/>
        </p:nvCxnSpPr>
        <p:spPr bwMode="auto">
          <a:xfrm>
            <a:off x="8221822" y="2068044"/>
            <a:ext cx="970649" cy="423547"/>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Straight Connector 14"/>
          <p:cNvCxnSpPr>
            <a:stCxn id="5" idx="7"/>
            <a:endCxn id="7" idx="2"/>
          </p:cNvCxnSpPr>
          <p:nvPr/>
        </p:nvCxnSpPr>
        <p:spPr bwMode="auto">
          <a:xfrm rot="5400000" flipH="1" flipV="1">
            <a:off x="7102111" y="1854476"/>
            <a:ext cx="433284" cy="86042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p:cNvCxnSpPr>
            <a:stCxn id="5" idx="6"/>
            <a:endCxn id="6" idx="2"/>
          </p:cNvCxnSpPr>
          <p:nvPr/>
        </p:nvCxnSpPr>
        <p:spPr bwMode="auto">
          <a:xfrm flipV="1">
            <a:off x="6957792" y="2658772"/>
            <a:ext cx="2165431" cy="973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TextBox 17"/>
          <p:cNvSpPr txBox="1"/>
          <p:nvPr/>
        </p:nvSpPr>
        <p:spPr>
          <a:xfrm>
            <a:off x="5985053" y="4188522"/>
            <a:ext cx="1594214" cy="369322"/>
          </a:xfrm>
          <a:prstGeom prst="rect">
            <a:avLst/>
          </a:prstGeom>
          <a:noFill/>
        </p:spPr>
        <p:txBody>
          <a:bodyPr wrap="square" lIns="91429" tIns="45715" rIns="91429" bIns="45715" rtlCol="0" anchor="ctr">
            <a:spAutoFit/>
          </a:bodyPr>
          <a:lstStyle/>
          <a:p>
            <a:pPr algn="ctr"/>
            <a:r>
              <a:rPr lang="en-US" dirty="0" smtClean="0">
                <a:latin typeface="+mn-lt"/>
              </a:rPr>
              <a:t>VLAN paths</a:t>
            </a:r>
            <a:endParaRPr lang="en-US" dirty="0">
              <a:latin typeface="+mn-lt"/>
            </a:endParaRPr>
          </a:p>
        </p:txBody>
      </p:sp>
      <p:cxnSp>
        <p:nvCxnSpPr>
          <p:cNvPr id="20" name="Straight Arrow Connector 19"/>
          <p:cNvCxnSpPr>
            <a:stCxn id="18" idx="0"/>
            <a:endCxn id="10" idx="2"/>
          </p:cNvCxnSpPr>
          <p:nvPr/>
        </p:nvCxnSpPr>
        <p:spPr bwMode="auto">
          <a:xfrm flipV="1">
            <a:off x="6782160" y="3485926"/>
            <a:ext cx="216163" cy="70259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7974851" y="1256952"/>
            <a:ext cx="1594214" cy="646321"/>
          </a:xfrm>
          <a:prstGeom prst="rect">
            <a:avLst/>
          </a:prstGeom>
          <a:noFill/>
        </p:spPr>
        <p:txBody>
          <a:bodyPr wrap="square" lIns="91429" tIns="45715" rIns="91429" bIns="45715" rtlCol="0" anchor="ctr">
            <a:spAutoFit/>
          </a:bodyPr>
          <a:lstStyle/>
          <a:p>
            <a:pPr algn="ctr"/>
            <a:r>
              <a:rPr lang="en-US" dirty="0" smtClean="0">
                <a:latin typeface="+mn-lt"/>
              </a:rPr>
              <a:t>“overlay” links</a:t>
            </a:r>
            <a:endParaRPr lang="en-US" dirty="0">
              <a:latin typeface="+mn-lt"/>
            </a:endParaRPr>
          </a:p>
        </p:txBody>
      </p:sp>
      <p:cxnSp>
        <p:nvCxnSpPr>
          <p:cNvPr id="23" name="Straight Arrow Connector 22"/>
          <p:cNvCxnSpPr>
            <a:stCxn id="21" idx="2"/>
          </p:cNvCxnSpPr>
          <p:nvPr/>
        </p:nvCxnSpPr>
        <p:spPr bwMode="auto">
          <a:xfrm flipH="1">
            <a:off x="8660088" y="1903273"/>
            <a:ext cx="111870" cy="33961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 name="Slide Number Placeholder 3"/>
          <p:cNvSpPr>
            <a:spLocks noGrp="1"/>
          </p:cNvSpPr>
          <p:nvPr>
            <p:ph type="sldNum" sz="quarter" idx="4"/>
          </p:nvPr>
        </p:nvSpPr>
        <p:spPr/>
        <p:txBody>
          <a:bodyPr/>
          <a:lstStyle/>
          <a:p>
            <a:fld id="{72BF56E0-109F-4E56-92A3-DF3942938DBC}"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New-</a:t>
            </a:r>
            <a:r>
              <a:rPr lang="en-US" dirty="0" err="1" smtClean="0"/>
              <a:t>ish</a:t>
            </a:r>
            <a:r>
              <a:rPr lang="en-US" dirty="0" smtClean="0"/>
              <a:t> Developments</a:t>
            </a:r>
            <a:endParaRPr lang="en-US" dirty="0"/>
          </a:p>
        </p:txBody>
      </p:sp>
      <p:sp>
        <p:nvSpPr>
          <p:cNvPr id="3" name="Content Placeholder 2"/>
          <p:cNvSpPr>
            <a:spLocks noGrp="1"/>
          </p:cNvSpPr>
          <p:nvPr>
            <p:ph idx="1"/>
          </p:nvPr>
        </p:nvSpPr>
        <p:spPr>
          <a:xfrm>
            <a:off x="14290" y="1520492"/>
            <a:ext cx="10044110" cy="6028305"/>
          </a:xfrm>
        </p:spPr>
        <p:txBody>
          <a:bodyPr>
            <a:normAutofit lnSpcReduction="10000"/>
          </a:bodyPr>
          <a:lstStyle/>
          <a:p>
            <a:r>
              <a:rPr lang="en-US" dirty="0" smtClean="0"/>
              <a:t>Faster STP response to topology changes</a:t>
            </a:r>
          </a:p>
          <a:p>
            <a:pPr lvl="1"/>
            <a:r>
              <a:rPr lang="en-US" dirty="0" smtClean="0"/>
              <a:t>original protocol can take nearly a minute to converge on new spanning tree after a link fails</a:t>
            </a:r>
          </a:p>
          <a:p>
            <a:pPr lvl="1"/>
            <a:r>
              <a:rPr lang="en-US" dirty="0" smtClean="0"/>
              <a:t>Rapid Spanning Tree Protocol cuts time to under 10 seconds</a:t>
            </a:r>
          </a:p>
          <a:p>
            <a:r>
              <a:rPr lang="en-US" dirty="0" smtClean="0"/>
              <a:t>Computing multiple spanning trees</a:t>
            </a:r>
          </a:p>
          <a:p>
            <a:pPr lvl="1"/>
            <a:r>
              <a:rPr lang="en-US" dirty="0" smtClean="0"/>
              <a:t>when </a:t>
            </a:r>
            <a:r>
              <a:rPr lang="en-US" dirty="0" err="1" smtClean="0"/>
              <a:t>VLANs</a:t>
            </a:r>
            <a:r>
              <a:rPr lang="en-US" dirty="0" smtClean="0"/>
              <a:t> were first introduced, all </a:t>
            </a:r>
            <a:r>
              <a:rPr lang="en-US" dirty="0" err="1" smtClean="0"/>
              <a:t>VLANs</a:t>
            </a:r>
            <a:r>
              <a:rPr lang="en-US" dirty="0" smtClean="0"/>
              <a:t> used the same spanning tree</a:t>
            </a:r>
          </a:p>
          <a:p>
            <a:pPr lvl="2"/>
            <a:r>
              <a:rPr lang="en-US" dirty="0" smtClean="0"/>
              <a:t>manual configuration required to use all available links</a:t>
            </a:r>
          </a:p>
          <a:p>
            <a:pPr lvl="1"/>
            <a:r>
              <a:rPr lang="en-US" dirty="0" smtClean="0"/>
              <a:t>Multiple Spanning Tree Protocol allows automatic configuration of multiple </a:t>
            </a:r>
            <a:r>
              <a:rPr lang="en-US" i="1" dirty="0" err="1" smtClean="0"/>
              <a:t>subtrees</a:t>
            </a:r>
            <a:r>
              <a:rPr lang="en-US" dirty="0" smtClean="0"/>
              <a:t> (that is, may restrict a tree to a </a:t>
            </a:r>
            <a:r>
              <a:rPr lang="en-US" i="1" dirty="0" smtClean="0"/>
              <a:t>region</a:t>
            </a:r>
            <a:r>
              <a:rPr lang="en-US" dirty="0" smtClean="0"/>
              <a:t>)</a:t>
            </a:r>
          </a:p>
          <a:p>
            <a:pPr lvl="2"/>
            <a:r>
              <a:rPr lang="en-US" dirty="0" err="1" smtClean="0"/>
              <a:t>VLANs</a:t>
            </a:r>
            <a:r>
              <a:rPr lang="en-US" dirty="0" smtClean="0"/>
              <a:t> are mapped to trees (so several </a:t>
            </a:r>
            <a:r>
              <a:rPr lang="en-US" dirty="0" err="1" smtClean="0"/>
              <a:t>VLANs</a:t>
            </a:r>
            <a:r>
              <a:rPr lang="en-US" dirty="0" smtClean="0"/>
              <a:t> may share a tree)</a:t>
            </a:r>
          </a:p>
          <a:p>
            <a:r>
              <a:rPr lang="en-US" dirty="0" smtClean="0"/>
              <a:t>Shortest Path Bridging (standardized in 2012)</a:t>
            </a:r>
          </a:p>
          <a:p>
            <a:pPr lvl="1"/>
            <a:r>
              <a:rPr lang="en-US" dirty="0" smtClean="0"/>
              <a:t>link-state protocol (based on IS-IS)</a:t>
            </a:r>
          </a:p>
          <a:p>
            <a:pPr lvl="2"/>
            <a:r>
              <a:rPr lang="en-US" dirty="0" smtClean="0"/>
              <a:t>switches distribute topology information, compute shortest-path-trees and configure local routing tables</a:t>
            </a:r>
          </a:p>
          <a:p>
            <a:pPr lvl="1"/>
            <a:r>
              <a:rPr lang="en-US" dirty="0" smtClean="0"/>
              <a:t>Utilizes more of the network paths than STP allowed</a:t>
            </a:r>
            <a:endParaRPr lang="en-US" dirty="0"/>
          </a:p>
        </p:txBody>
      </p:sp>
      <p:sp>
        <p:nvSpPr>
          <p:cNvPr id="4" name="Slide Number Placeholder 3"/>
          <p:cNvSpPr>
            <a:spLocks noGrp="1"/>
          </p:cNvSpPr>
          <p:nvPr>
            <p:ph type="sldNum" sz="quarter" idx="4"/>
          </p:nvPr>
        </p:nvSpPr>
        <p:spPr/>
        <p:txBody>
          <a:bodyPr/>
          <a:lstStyle/>
          <a:p>
            <a:fld id="{72BF56E0-109F-4E56-92A3-DF3942938DBC}"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MPLS</a:t>
            </a:r>
            <a:endParaRPr lang="en-US" dirty="0"/>
          </a:p>
        </p:txBody>
      </p:sp>
      <p:sp>
        <p:nvSpPr>
          <p:cNvPr id="3" name="Content Placeholder 2"/>
          <p:cNvSpPr>
            <a:spLocks noGrp="1"/>
          </p:cNvSpPr>
          <p:nvPr>
            <p:ph idx="1"/>
          </p:nvPr>
        </p:nvSpPr>
        <p:spPr/>
        <p:txBody>
          <a:bodyPr>
            <a:normAutofit fontScale="92500"/>
          </a:bodyPr>
          <a:lstStyle/>
          <a:p>
            <a:r>
              <a:rPr lang="en-US" dirty="0" smtClean="0"/>
              <a:t>Multiprotocol Label Switching </a:t>
            </a:r>
            <a:br>
              <a:rPr lang="en-US" dirty="0" smtClean="0"/>
            </a:br>
            <a:r>
              <a:rPr lang="en-US" dirty="0" smtClean="0"/>
              <a:t>extends IP to provide “virtual links” </a:t>
            </a:r>
            <a:br>
              <a:rPr lang="en-US" dirty="0" smtClean="0"/>
            </a:br>
            <a:r>
              <a:rPr lang="en-US" dirty="0" smtClean="0"/>
              <a:t>within IP networks</a:t>
            </a:r>
          </a:p>
          <a:p>
            <a:pPr lvl="1"/>
            <a:r>
              <a:rPr lang="en-US" dirty="0" smtClean="0"/>
              <a:t>MPLS-only switches are potentially less </a:t>
            </a:r>
            <a:br>
              <a:rPr lang="en-US" dirty="0" smtClean="0"/>
            </a:br>
            <a:r>
              <a:rPr lang="en-US" dirty="0" smtClean="0"/>
              <a:t>expensive than routers</a:t>
            </a:r>
          </a:p>
          <a:p>
            <a:pPr lvl="1"/>
            <a:r>
              <a:rPr lang="en-US" dirty="0" smtClean="0"/>
              <a:t>MPLS features often added to standard routers</a:t>
            </a:r>
          </a:p>
          <a:p>
            <a:pPr lvl="1"/>
            <a:r>
              <a:rPr lang="en-US" dirty="0" smtClean="0"/>
              <a:t>allows finer-grained management of traffic than IP routing alone</a:t>
            </a:r>
          </a:p>
          <a:p>
            <a:r>
              <a:rPr lang="en-US" dirty="0" smtClean="0"/>
              <a:t>MPLS headers added by “edge routers” </a:t>
            </a:r>
            <a:r>
              <a:rPr lang="en-US" sz="2500" dirty="0"/>
              <a:t>(before IP header)</a:t>
            </a:r>
            <a:endParaRPr lang="en-US" dirty="0" smtClean="0"/>
          </a:p>
          <a:p>
            <a:r>
              <a:rPr lang="en-US" dirty="0" smtClean="0"/>
              <a:t>Core routers switch packets using “labels” in MPLS headers</a:t>
            </a:r>
          </a:p>
          <a:p>
            <a:pPr lvl="1"/>
            <a:r>
              <a:rPr lang="en-US" dirty="0" smtClean="0"/>
              <a:t>labels used to select entries in MPLS routing tables</a:t>
            </a:r>
          </a:p>
          <a:p>
            <a:pPr lvl="1"/>
            <a:r>
              <a:rPr lang="en-US" dirty="0" smtClean="0"/>
              <a:t>packets may contain multiple “stacked” headers</a:t>
            </a:r>
          </a:p>
          <a:p>
            <a:pPr lvl="1"/>
            <a:r>
              <a:rPr lang="en-US" dirty="0" smtClean="0"/>
              <a:t>routing table entries can be configured to select output based on label, replace label value with another, push/pop headers</a:t>
            </a:r>
          </a:p>
        </p:txBody>
      </p:sp>
      <p:grpSp>
        <p:nvGrpSpPr>
          <p:cNvPr id="64" name="Group 63"/>
          <p:cNvGrpSpPr/>
          <p:nvPr/>
        </p:nvGrpSpPr>
        <p:grpSpPr>
          <a:xfrm>
            <a:off x="6195448" y="1002908"/>
            <a:ext cx="3757683" cy="2542182"/>
            <a:chOff x="5662048" y="914400"/>
            <a:chExt cx="3757683" cy="2542182"/>
          </a:xfrm>
        </p:grpSpPr>
        <p:sp>
          <p:nvSpPr>
            <p:cNvPr id="10" name="Cloud"/>
            <p:cNvSpPr>
              <a:spLocks noChangeAspect="1" noEditPoints="1" noChangeArrowheads="1"/>
            </p:cNvSpPr>
            <p:nvPr/>
          </p:nvSpPr>
          <p:spPr bwMode="auto">
            <a:xfrm>
              <a:off x="6140072" y="1505708"/>
              <a:ext cx="2514146" cy="1950874"/>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2">
                <a:lumMod val="40000"/>
                <a:lumOff val="60000"/>
              </a:schemeClr>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1" name="Oval 10"/>
            <p:cNvSpPr/>
            <p:nvPr/>
          </p:nvSpPr>
          <p:spPr bwMode="auto">
            <a:xfrm>
              <a:off x="6729637" y="2449300"/>
              <a:ext cx="385113" cy="385113"/>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2" name="Oval 11"/>
            <p:cNvSpPr/>
            <p:nvPr/>
          </p:nvSpPr>
          <p:spPr bwMode="auto">
            <a:xfrm>
              <a:off x="7777751" y="2508117"/>
              <a:ext cx="385113" cy="385113"/>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13" name="Oval 12"/>
            <p:cNvSpPr/>
            <p:nvPr/>
          </p:nvSpPr>
          <p:spPr bwMode="auto">
            <a:xfrm>
              <a:off x="7555823" y="1992067"/>
              <a:ext cx="385113" cy="385113"/>
            </a:xfrm>
            <a:prstGeom prst="ellipse">
              <a:avLst/>
            </a:prstGeom>
            <a:solidFill>
              <a:srgbClr val="CC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cxnSp>
          <p:nvCxnSpPr>
            <p:cNvPr id="16" name="Straight Connector 15"/>
            <p:cNvCxnSpPr>
              <a:stCxn id="29" idx="5"/>
              <a:endCxn id="11" idx="1"/>
            </p:cNvCxnSpPr>
            <p:nvPr/>
          </p:nvCxnSpPr>
          <p:spPr bwMode="auto">
            <a:xfrm rot="16200000" flipH="1">
              <a:off x="6446726" y="2166388"/>
              <a:ext cx="293675" cy="38494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a:stCxn id="27" idx="7"/>
              <a:endCxn id="11" idx="3"/>
            </p:cNvCxnSpPr>
            <p:nvPr/>
          </p:nvCxnSpPr>
          <p:spPr bwMode="auto">
            <a:xfrm rot="5400000" flipH="1" flipV="1">
              <a:off x="6527671" y="2778690"/>
              <a:ext cx="259039" cy="25769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a:stCxn id="11" idx="7"/>
              <a:endCxn id="13" idx="2"/>
            </p:cNvCxnSpPr>
            <p:nvPr/>
          </p:nvCxnSpPr>
          <p:spPr bwMode="auto">
            <a:xfrm rot="5400000" flipH="1" flipV="1">
              <a:off x="7146550" y="2096426"/>
              <a:ext cx="321074" cy="49747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a:stCxn id="13" idx="5"/>
              <a:endCxn id="12" idx="0"/>
            </p:cNvCxnSpPr>
            <p:nvPr/>
          </p:nvCxnSpPr>
          <p:spPr bwMode="auto">
            <a:xfrm rot="16200000" flipH="1">
              <a:off x="7833756" y="2371564"/>
              <a:ext cx="187335" cy="8577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a:stCxn id="11" idx="6"/>
              <a:endCxn id="12" idx="2"/>
            </p:cNvCxnSpPr>
            <p:nvPr/>
          </p:nvCxnSpPr>
          <p:spPr bwMode="auto">
            <a:xfrm>
              <a:off x="7114750" y="2641857"/>
              <a:ext cx="663001" cy="5881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a:stCxn id="12" idx="6"/>
              <a:endCxn id="25" idx="2"/>
            </p:cNvCxnSpPr>
            <p:nvPr/>
          </p:nvCxnSpPr>
          <p:spPr bwMode="auto">
            <a:xfrm flipV="1">
              <a:off x="8162864" y="2612505"/>
              <a:ext cx="378579" cy="8816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a:stCxn id="13" idx="0"/>
              <a:endCxn id="24" idx="4"/>
            </p:cNvCxnSpPr>
            <p:nvPr/>
          </p:nvCxnSpPr>
          <p:spPr bwMode="auto">
            <a:xfrm rot="5400000" flipH="1" flipV="1">
              <a:off x="7631027" y="1793274"/>
              <a:ext cx="316147" cy="8144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 name="Rectangle 6"/>
            <p:cNvSpPr/>
            <p:nvPr/>
          </p:nvSpPr>
          <p:spPr bwMode="auto">
            <a:xfrm>
              <a:off x="5662048" y="1847850"/>
              <a:ext cx="358464" cy="18400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1019056"/>
              <a:endParaRPr lang="en-US">
                <a:latin typeface="Book Antiqua" pitchFamily="18" charset="0"/>
              </a:endParaRPr>
            </a:p>
          </p:txBody>
        </p:sp>
        <p:sp>
          <p:nvSpPr>
            <p:cNvPr id="24" name="Oval 23"/>
            <p:cNvSpPr/>
            <p:nvPr/>
          </p:nvSpPr>
          <p:spPr bwMode="auto">
            <a:xfrm>
              <a:off x="7684394" y="1385068"/>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5" name="Oval 24"/>
            <p:cNvSpPr/>
            <p:nvPr/>
          </p:nvSpPr>
          <p:spPr bwMode="auto">
            <a:xfrm>
              <a:off x="8541443" y="2467079"/>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6" name="Oval 25"/>
            <p:cNvSpPr/>
            <p:nvPr/>
          </p:nvSpPr>
          <p:spPr bwMode="auto">
            <a:xfrm>
              <a:off x="8297067" y="1633110"/>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7" name="Oval 26"/>
            <p:cNvSpPr/>
            <p:nvPr/>
          </p:nvSpPr>
          <p:spPr bwMode="auto">
            <a:xfrm>
              <a:off x="6280087" y="2994460"/>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8" name="Oval 27"/>
            <p:cNvSpPr/>
            <p:nvPr/>
          </p:nvSpPr>
          <p:spPr bwMode="auto">
            <a:xfrm>
              <a:off x="7872675" y="3042115"/>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sp>
          <p:nvSpPr>
            <p:cNvPr id="29" name="Oval 28"/>
            <p:cNvSpPr/>
            <p:nvPr/>
          </p:nvSpPr>
          <p:spPr bwMode="auto">
            <a:xfrm>
              <a:off x="6152834" y="1963765"/>
              <a:ext cx="290852" cy="290852"/>
            </a:xfrm>
            <a:prstGeom prst="ellipse">
              <a:avLst/>
            </a:prstGeom>
            <a:solidFill>
              <a:srgbClr val="66FF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l" defTabSz="914294"/>
              <a:endParaRPr lang="en-US" sz="1600">
                <a:latin typeface="Book Antiqua" pitchFamily="18" charset="0"/>
              </a:endParaRPr>
            </a:p>
          </p:txBody>
        </p:sp>
        <p:cxnSp>
          <p:nvCxnSpPr>
            <p:cNvPr id="33" name="Straight Connector 32"/>
            <p:cNvCxnSpPr>
              <a:stCxn id="13" idx="7"/>
              <a:endCxn id="26" idx="2"/>
            </p:cNvCxnSpPr>
            <p:nvPr/>
          </p:nvCxnSpPr>
          <p:spPr bwMode="auto">
            <a:xfrm rot="5400000" flipH="1" flipV="1">
              <a:off x="7955838" y="1707237"/>
              <a:ext cx="269929" cy="41252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a:stCxn id="12" idx="4"/>
              <a:endCxn id="28" idx="0"/>
            </p:cNvCxnSpPr>
            <p:nvPr/>
          </p:nvCxnSpPr>
          <p:spPr bwMode="auto">
            <a:xfrm rot="16200000" flipH="1">
              <a:off x="7919762" y="2943775"/>
              <a:ext cx="148885" cy="47793"/>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46" name="Group 45"/>
            <p:cNvGrpSpPr/>
            <p:nvPr/>
          </p:nvGrpSpPr>
          <p:grpSpPr>
            <a:xfrm>
              <a:off x="6507118" y="2029101"/>
              <a:ext cx="358464" cy="180699"/>
              <a:chOff x="5764168" y="1959251"/>
              <a:chExt cx="358464" cy="218653"/>
            </a:xfrm>
          </p:grpSpPr>
          <p:sp>
            <p:nvSpPr>
              <p:cNvPr id="44" name="Rectangle 43"/>
              <p:cNvSpPr/>
              <p:nvPr/>
            </p:nvSpPr>
            <p:spPr bwMode="auto">
              <a:xfrm>
                <a:off x="5764168" y="1959251"/>
                <a:ext cx="358464" cy="2186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1019056"/>
                <a:endParaRPr lang="en-US">
                  <a:latin typeface="Book Antiqua" pitchFamily="18" charset="0"/>
                </a:endParaRPr>
              </a:p>
            </p:txBody>
          </p:sp>
          <p:sp>
            <p:nvSpPr>
              <p:cNvPr id="45" name="Rectangle 44"/>
              <p:cNvSpPr/>
              <p:nvPr/>
            </p:nvSpPr>
            <p:spPr bwMode="auto">
              <a:xfrm>
                <a:off x="6033540" y="1959251"/>
                <a:ext cx="82550" cy="21865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1019056"/>
                <a:endParaRPr lang="en-US">
                  <a:latin typeface="Book Antiqua" pitchFamily="18" charset="0"/>
                </a:endParaRPr>
              </a:p>
            </p:txBody>
          </p:sp>
        </p:grpSp>
        <p:cxnSp>
          <p:nvCxnSpPr>
            <p:cNvPr id="48" name="Straight Arrow Connector 47"/>
            <p:cNvCxnSpPr>
              <a:endCxn id="29" idx="2"/>
            </p:cNvCxnSpPr>
            <p:nvPr/>
          </p:nvCxnSpPr>
          <p:spPr bwMode="auto">
            <a:xfrm>
              <a:off x="5778500" y="2108201"/>
              <a:ext cx="374334" cy="9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52" name="Group 51"/>
            <p:cNvGrpSpPr/>
            <p:nvPr/>
          </p:nvGrpSpPr>
          <p:grpSpPr>
            <a:xfrm>
              <a:off x="7256418" y="2746651"/>
              <a:ext cx="364882" cy="180699"/>
              <a:chOff x="5764168" y="1959251"/>
              <a:chExt cx="364882" cy="218653"/>
            </a:xfrm>
          </p:grpSpPr>
          <p:sp>
            <p:nvSpPr>
              <p:cNvPr id="53" name="Rectangle 52"/>
              <p:cNvSpPr/>
              <p:nvPr/>
            </p:nvSpPr>
            <p:spPr bwMode="auto">
              <a:xfrm>
                <a:off x="5764168" y="1959251"/>
                <a:ext cx="358464" cy="21865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1019056"/>
                <a:endParaRPr lang="en-US">
                  <a:latin typeface="Book Antiqua" pitchFamily="18" charset="0"/>
                </a:endParaRPr>
              </a:p>
            </p:txBody>
          </p:sp>
          <p:sp>
            <p:nvSpPr>
              <p:cNvPr id="54" name="Rectangle 53"/>
              <p:cNvSpPr/>
              <p:nvPr/>
            </p:nvSpPr>
            <p:spPr bwMode="auto">
              <a:xfrm>
                <a:off x="6046500" y="1959251"/>
                <a:ext cx="82550" cy="21865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1019056"/>
                <a:endParaRPr lang="en-US">
                  <a:latin typeface="Book Antiqua" pitchFamily="18" charset="0"/>
                </a:endParaRPr>
              </a:p>
            </p:txBody>
          </p:sp>
        </p:grpSp>
        <p:sp>
          <p:nvSpPr>
            <p:cNvPr id="55" name="TextBox 54"/>
            <p:cNvSpPr txBox="1"/>
            <p:nvPr/>
          </p:nvSpPr>
          <p:spPr>
            <a:xfrm>
              <a:off x="5696924" y="1111250"/>
              <a:ext cx="1697901" cy="369332"/>
            </a:xfrm>
            <a:prstGeom prst="rect">
              <a:avLst/>
            </a:prstGeom>
            <a:noFill/>
          </p:spPr>
          <p:txBody>
            <a:bodyPr wrap="none" rtlCol="0" anchor="ctr">
              <a:spAutoFit/>
            </a:bodyPr>
            <a:lstStyle/>
            <a:p>
              <a:pPr algn="ctr"/>
              <a:r>
                <a:rPr lang="en-US" dirty="0" smtClean="0">
                  <a:latin typeface="+mn-lt"/>
                </a:rPr>
                <a:t>MPLS header</a:t>
              </a:r>
              <a:endParaRPr lang="en-US" dirty="0">
                <a:latin typeface="+mn-lt"/>
              </a:endParaRPr>
            </a:p>
          </p:txBody>
        </p:sp>
        <p:cxnSp>
          <p:nvCxnSpPr>
            <p:cNvPr id="57" name="Straight Arrow Connector 56"/>
            <p:cNvCxnSpPr/>
            <p:nvPr/>
          </p:nvCxnSpPr>
          <p:spPr bwMode="auto">
            <a:xfrm rot="16200000" flipH="1">
              <a:off x="6445533" y="1684603"/>
              <a:ext cx="548519" cy="14047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8" name="TextBox 57"/>
            <p:cNvSpPr txBox="1"/>
            <p:nvPr/>
          </p:nvSpPr>
          <p:spPr>
            <a:xfrm>
              <a:off x="7875719" y="914400"/>
              <a:ext cx="1544012" cy="369332"/>
            </a:xfrm>
            <a:prstGeom prst="rect">
              <a:avLst/>
            </a:prstGeom>
            <a:noFill/>
          </p:spPr>
          <p:txBody>
            <a:bodyPr wrap="none" rtlCol="0" anchor="ctr">
              <a:spAutoFit/>
            </a:bodyPr>
            <a:lstStyle/>
            <a:p>
              <a:pPr algn="ctr"/>
              <a:r>
                <a:rPr lang="en-US" dirty="0" smtClean="0">
                  <a:latin typeface="+mn-lt"/>
                </a:rPr>
                <a:t>edge router</a:t>
              </a:r>
              <a:endParaRPr lang="en-US" dirty="0">
                <a:latin typeface="+mn-lt"/>
              </a:endParaRPr>
            </a:p>
          </p:txBody>
        </p:sp>
        <p:sp>
          <p:nvSpPr>
            <p:cNvPr id="59" name="TextBox 58"/>
            <p:cNvSpPr txBox="1"/>
            <p:nvPr/>
          </p:nvSpPr>
          <p:spPr>
            <a:xfrm>
              <a:off x="8434939" y="2865033"/>
              <a:ext cx="902811" cy="544765"/>
            </a:xfrm>
            <a:prstGeom prst="rect">
              <a:avLst/>
            </a:prstGeom>
            <a:noFill/>
          </p:spPr>
          <p:txBody>
            <a:bodyPr wrap="none" rtlCol="0" anchor="ctr">
              <a:spAutoFit/>
            </a:bodyPr>
            <a:lstStyle/>
            <a:p>
              <a:pPr algn="ctr">
                <a:lnSpc>
                  <a:spcPct val="80000"/>
                </a:lnSpc>
              </a:pPr>
              <a:r>
                <a:rPr lang="en-US" dirty="0" smtClean="0">
                  <a:latin typeface="+mn-lt"/>
                </a:rPr>
                <a:t>core</a:t>
              </a:r>
              <a:br>
                <a:rPr lang="en-US" dirty="0" smtClean="0">
                  <a:latin typeface="+mn-lt"/>
                </a:rPr>
              </a:br>
              <a:r>
                <a:rPr lang="en-US" dirty="0" smtClean="0">
                  <a:latin typeface="+mn-lt"/>
                </a:rPr>
                <a:t>router</a:t>
              </a:r>
              <a:endParaRPr lang="en-US" dirty="0">
                <a:latin typeface="+mn-lt"/>
              </a:endParaRPr>
            </a:p>
          </p:txBody>
        </p:sp>
        <p:cxnSp>
          <p:nvCxnSpPr>
            <p:cNvPr id="61" name="Straight Arrow Connector 60"/>
            <p:cNvCxnSpPr>
              <a:stCxn id="58" idx="2"/>
              <a:endCxn id="26" idx="0"/>
            </p:cNvCxnSpPr>
            <p:nvPr/>
          </p:nvCxnSpPr>
          <p:spPr bwMode="auto">
            <a:xfrm flipH="1">
              <a:off x="8442493" y="1283732"/>
              <a:ext cx="205232" cy="34937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3" name="Straight Arrow Connector 62"/>
            <p:cNvCxnSpPr>
              <a:stCxn id="59" idx="1"/>
              <a:endCxn id="12" idx="5"/>
            </p:cNvCxnSpPr>
            <p:nvPr/>
          </p:nvCxnSpPr>
          <p:spPr bwMode="auto">
            <a:xfrm flipH="1" flipV="1">
              <a:off x="8106466" y="2836832"/>
              <a:ext cx="328473" cy="300584"/>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
        <p:nvSpPr>
          <p:cNvPr id="4" name="Slide Number Placeholder 3"/>
          <p:cNvSpPr>
            <a:spLocks noGrp="1"/>
          </p:cNvSpPr>
          <p:nvPr>
            <p:ph type="sldNum" sz="quarter" idx="4"/>
          </p:nvPr>
        </p:nvSpPr>
        <p:spPr/>
        <p:txBody>
          <a:bodyPr/>
          <a:lstStyle/>
          <a:p>
            <a:fld id="{72BF56E0-109F-4E56-92A3-DF3942938DBC}"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Slide Number Placeholder 5"/>
          <p:cNvSpPr>
            <a:spLocks noGrp="1"/>
          </p:cNvSpPr>
          <p:nvPr>
            <p:ph type="sldNum" sz="quarter" idx="11"/>
          </p:nvPr>
        </p:nvSpPr>
        <p:spPr>
          <a:noFill/>
        </p:spPr>
        <p:txBody>
          <a:bodyPr/>
          <a:lstStyle/>
          <a:p>
            <a:fld id="{D73D344C-294C-42EE-99F1-0A248FC13060}" type="slidenum">
              <a:rPr lang="en-US" smtClean="0"/>
              <a:pPr/>
              <a:t>7</a:t>
            </a:fld>
            <a:endParaRPr lang="en-US" smtClean="0"/>
          </a:p>
        </p:txBody>
      </p:sp>
      <p:sp>
        <p:nvSpPr>
          <p:cNvPr id="83972" name="Rectangle 2"/>
          <p:cNvSpPr>
            <a:spLocks noGrp="1" noChangeArrowheads="1"/>
          </p:cNvSpPr>
          <p:nvPr>
            <p:ph type="title"/>
          </p:nvPr>
        </p:nvSpPr>
        <p:spPr/>
        <p:txBody>
          <a:bodyPr/>
          <a:lstStyle/>
          <a:p>
            <a:pPr eaLnBrk="1" hangingPunct="1"/>
            <a:r>
              <a:rPr lang="en-US" dirty="0" smtClean="0"/>
              <a:t>Base MPLS Label Distribution</a:t>
            </a:r>
          </a:p>
        </p:txBody>
      </p:sp>
      <p:sp>
        <p:nvSpPr>
          <p:cNvPr id="83973" name="Rectangle 3"/>
          <p:cNvSpPr>
            <a:spLocks noGrp="1" noChangeArrowheads="1"/>
          </p:cNvSpPr>
          <p:nvPr>
            <p:ph type="body" sz="half" idx="1"/>
          </p:nvPr>
        </p:nvSpPr>
        <p:spPr>
          <a:xfrm>
            <a:off x="1" y="1813560"/>
            <a:ext cx="10058400" cy="5792856"/>
          </a:xfrm>
        </p:spPr>
        <p:txBody>
          <a:bodyPr/>
          <a:lstStyle/>
          <a:p>
            <a:pPr eaLnBrk="1" hangingPunct="1"/>
            <a:r>
              <a:rPr lang="en-US" sz="2700" dirty="0"/>
              <a:t>Relies on fact that all routers </a:t>
            </a:r>
            <a:r>
              <a:rPr lang="en-US" sz="2700" u="sng" dirty="0"/>
              <a:t>in a domain </a:t>
            </a:r>
            <a:r>
              <a:rPr lang="en-US" sz="2700" dirty="0" smtClean="0"/>
              <a:t>share the same routing table</a:t>
            </a:r>
            <a:endParaRPr lang="en-US" sz="2700" dirty="0"/>
          </a:p>
          <a:p>
            <a:pPr lvl="1" eaLnBrk="1" hangingPunct="1"/>
            <a:r>
              <a:rPr lang="en-US" dirty="0">
                <a:solidFill>
                  <a:srgbClr val="000000"/>
                </a:solidFill>
              </a:rPr>
              <a:t>Routers distribute </a:t>
            </a:r>
            <a:r>
              <a:rPr lang="en-US" b="1" dirty="0">
                <a:solidFill>
                  <a:srgbClr val="000000"/>
                </a:solidFill>
              </a:rPr>
              <a:t>labels</a:t>
            </a:r>
            <a:r>
              <a:rPr lang="en-US" dirty="0">
                <a:solidFill>
                  <a:srgbClr val="000000"/>
                </a:solidFill>
              </a:rPr>
              <a:t> </a:t>
            </a:r>
            <a:r>
              <a:rPr lang="en-US" i="1" dirty="0">
                <a:solidFill>
                  <a:srgbClr val="000000"/>
                </a:solidFill>
              </a:rPr>
              <a:t>together</a:t>
            </a:r>
            <a:r>
              <a:rPr lang="en-US" dirty="0">
                <a:solidFill>
                  <a:srgbClr val="000000"/>
                </a:solidFill>
              </a:rPr>
              <a:t> with </a:t>
            </a:r>
            <a:r>
              <a:rPr lang="en-US" b="1" dirty="0">
                <a:solidFill>
                  <a:srgbClr val="000000"/>
                </a:solidFill>
              </a:rPr>
              <a:t>route</a:t>
            </a:r>
            <a:r>
              <a:rPr lang="en-US" dirty="0">
                <a:solidFill>
                  <a:srgbClr val="000000"/>
                </a:solidFill>
              </a:rPr>
              <a:t> </a:t>
            </a:r>
            <a:r>
              <a:rPr lang="en-US" b="1" dirty="0" smtClean="0">
                <a:solidFill>
                  <a:srgbClr val="000000"/>
                </a:solidFill>
              </a:rPr>
              <a:t>entries</a:t>
            </a:r>
          </a:p>
          <a:p>
            <a:pPr lvl="2" eaLnBrk="1" hangingPunct="1"/>
            <a:r>
              <a:rPr lang="en-US" dirty="0" smtClean="0">
                <a:solidFill>
                  <a:srgbClr val="000000"/>
                </a:solidFill>
              </a:rPr>
              <a:t>Bandwidth can be included in modified routing protocols</a:t>
            </a:r>
            <a:endParaRPr lang="en-US" dirty="0">
              <a:solidFill>
                <a:srgbClr val="000000"/>
              </a:solidFill>
            </a:endParaRPr>
          </a:p>
          <a:p>
            <a:pPr lvl="1" eaLnBrk="1" hangingPunct="1"/>
            <a:r>
              <a:rPr lang="en-US" dirty="0">
                <a:solidFill>
                  <a:srgbClr val="000000"/>
                </a:solidFill>
              </a:rPr>
              <a:t>IP packets are “pre-pended” with corresponding label by ingress routers</a:t>
            </a:r>
          </a:p>
          <a:p>
            <a:pPr lvl="1" eaLnBrk="1" hangingPunct="1"/>
            <a:r>
              <a:rPr lang="en-US" dirty="0">
                <a:solidFill>
                  <a:srgbClr val="000000"/>
                </a:solidFill>
              </a:rPr>
              <a:t>Routers swap labels at each hop based on downstream mapping</a:t>
            </a:r>
          </a:p>
          <a:p>
            <a:pPr lvl="1" eaLnBrk="1" hangingPunct="1"/>
            <a:r>
              <a:rPr lang="en-US" dirty="0">
                <a:solidFill>
                  <a:srgbClr val="000000"/>
                </a:solidFill>
              </a:rPr>
              <a:t>Egress router removes label before forwarding the IP </a:t>
            </a:r>
            <a:r>
              <a:rPr lang="en-US" dirty="0" smtClean="0">
                <a:solidFill>
                  <a:srgbClr val="000000"/>
                </a:solidFill>
              </a:rPr>
              <a:t>packet</a:t>
            </a:r>
            <a:endParaRPr lang="en-US" dirty="0">
              <a:solidFill>
                <a:srgbClr val="000000"/>
              </a:solidFill>
            </a:endParaRPr>
          </a:p>
        </p:txBody>
      </p:sp>
      <p:grpSp>
        <p:nvGrpSpPr>
          <p:cNvPr id="51" name="Group 6"/>
          <p:cNvGrpSpPr>
            <a:grpSpLocks/>
          </p:cNvGrpSpPr>
          <p:nvPr/>
        </p:nvGrpSpPr>
        <p:grpSpPr bwMode="auto">
          <a:xfrm>
            <a:off x="6002587" y="6851630"/>
            <a:ext cx="766762" cy="433388"/>
            <a:chOff x="3600" y="219"/>
            <a:chExt cx="360" cy="175"/>
          </a:xfrm>
        </p:grpSpPr>
        <p:sp>
          <p:nvSpPr>
            <p:cNvPr id="52" name="Oval 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53" name="Line 8"/>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4" name="Line 9"/>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5" name="Rectangle 10"/>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56" name="Oval 1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57" name="Group 12"/>
            <p:cNvGrpSpPr>
              <a:grpSpLocks/>
            </p:cNvGrpSpPr>
            <p:nvPr/>
          </p:nvGrpSpPr>
          <p:grpSpPr bwMode="auto">
            <a:xfrm>
              <a:off x="3686" y="244"/>
              <a:ext cx="177" cy="66"/>
              <a:chOff x="2848" y="848"/>
              <a:chExt cx="140" cy="98"/>
            </a:xfrm>
          </p:grpSpPr>
          <p:sp>
            <p:nvSpPr>
              <p:cNvPr id="62" name="Line 1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3" name="Line 1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4" name="Line 1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58" name="Group 16"/>
            <p:cNvGrpSpPr>
              <a:grpSpLocks/>
            </p:cNvGrpSpPr>
            <p:nvPr/>
          </p:nvGrpSpPr>
          <p:grpSpPr bwMode="auto">
            <a:xfrm flipV="1">
              <a:off x="3686" y="243"/>
              <a:ext cx="177" cy="66"/>
              <a:chOff x="2848" y="848"/>
              <a:chExt cx="140" cy="98"/>
            </a:xfrm>
          </p:grpSpPr>
          <p:sp>
            <p:nvSpPr>
              <p:cNvPr id="59" name="Line 1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0" name="Line 1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1" name="Line 1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65" name="Group 20"/>
          <p:cNvGrpSpPr>
            <a:grpSpLocks/>
          </p:cNvGrpSpPr>
          <p:nvPr/>
        </p:nvGrpSpPr>
        <p:grpSpPr bwMode="auto">
          <a:xfrm>
            <a:off x="4176962" y="6846868"/>
            <a:ext cx="766762" cy="433387"/>
            <a:chOff x="3600" y="219"/>
            <a:chExt cx="360" cy="175"/>
          </a:xfrm>
        </p:grpSpPr>
        <p:sp>
          <p:nvSpPr>
            <p:cNvPr id="66" name="Oval 21"/>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67" name="Line 22"/>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8" name="Line 23"/>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9" name="Rectangle 24"/>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70" name="Oval 25"/>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71" name="Group 26"/>
            <p:cNvGrpSpPr>
              <a:grpSpLocks/>
            </p:cNvGrpSpPr>
            <p:nvPr/>
          </p:nvGrpSpPr>
          <p:grpSpPr bwMode="auto">
            <a:xfrm>
              <a:off x="3686" y="244"/>
              <a:ext cx="177" cy="66"/>
              <a:chOff x="2848" y="848"/>
              <a:chExt cx="140" cy="98"/>
            </a:xfrm>
          </p:grpSpPr>
          <p:sp>
            <p:nvSpPr>
              <p:cNvPr id="76" name="Line 2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 name="Line 2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8" name="Line 2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72" name="Group 30"/>
            <p:cNvGrpSpPr>
              <a:grpSpLocks/>
            </p:cNvGrpSpPr>
            <p:nvPr/>
          </p:nvGrpSpPr>
          <p:grpSpPr bwMode="auto">
            <a:xfrm flipV="1">
              <a:off x="3686" y="243"/>
              <a:ext cx="177" cy="66"/>
              <a:chOff x="2848" y="848"/>
              <a:chExt cx="140" cy="98"/>
            </a:xfrm>
          </p:grpSpPr>
          <p:sp>
            <p:nvSpPr>
              <p:cNvPr id="73" name="Line 3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4" name="Line 3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5" name="Line 3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79" name="Group 34"/>
          <p:cNvGrpSpPr>
            <a:grpSpLocks/>
          </p:cNvGrpSpPr>
          <p:nvPr/>
        </p:nvGrpSpPr>
        <p:grpSpPr bwMode="auto">
          <a:xfrm>
            <a:off x="4530974" y="5829280"/>
            <a:ext cx="766763" cy="433388"/>
            <a:chOff x="3600" y="219"/>
            <a:chExt cx="360" cy="175"/>
          </a:xfrm>
        </p:grpSpPr>
        <p:sp>
          <p:nvSpPr>
            <p:cNvPr id="80" name="Oval 35"/>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81" name="Line 36"/>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2" name="Line 37"/>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3" name="Rectangle 38"/>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84" name="Oval 39"/>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85" name="Group 40"/>
            <p:cNvGrpSpPr>
              <a:grpSpLocks/>
            </p:cNvGrpSpPr>
            <p:nvPr/>
          </p:nvGrpSpPr>
          <p:grpSpPr bwMode="auto">
            <a:xfrm>
              <a:off x="3686" y="244"/>
              <a:ext cx="177" cy="66"/>
              <a:chOff x="2848" y="848"/>
              <a:chExt cx="140" cy="98"/>
            </a:xfrm>
          </p:grpSpPr>
          <p:sp>
            <p:nvSpPr>
              <p:cNvPr id="90" name="Line 4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1" name="Line 4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 name="Line 4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86" name="Group 44"/>
            <p:cNvGrpSpPr>
              <a:grpSpLocks/>
            </p:cNvGrpSpPr>
            <p:nvPr/>
          </p:nvGrpSpPr>
          <p:grpSpPr bwMode="auto">
            <a:xfrm flipV="1">
              <a:off x="3686" y="243"/>
              <a:ext cx="177" cy="66"/>
              <a:chOff x="2848" y="848"/>
              <a:chExt cx="140" cy="98"/>
            </a:xfrm>
          </p:grpSpPr>
          <p:sp>
            <p:nvSpPr>
              <p:cNvPr id="87" name="Line 4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8" name="Line 4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9" name="Line 4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93" name="Group 48"/>
          <p:cNvGrpSpPr>
            <a:grpSpLocks/>
          </p:cNvGrpSpPr>
          <p:nvPr/>
        </p:nvGrpSpPr>
        <p:grpSpPr bwMode="auto">
          <a:xfrm>
            <a:off x="3103812" y="5824518"/>
            <a:ext cx="766762" cy="433387"/>
            <a:chOff x="3600" y="219"/>
            <a:chExt cx="360" cy="175"/>
          </a:xfrm>
        </p:grpSpPr>
        <p:sp>
          <p:nvSpPr>
            <p:cNvPr id="94"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95"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6"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7" name="Rectangle 52"/>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98"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99" name="Group 54"/>
            <p:cNvGrpSpPr>
              <a:grpSpLocks/>
            </p:cNvGrpSpPr>
            <p:nvPr/>
          </p:nvGrpSpPr>
          <p:grpSpPr bwMode="auto">
            <a:xfrm>
              <a:off x="3686" y="244"/>
              <a:ext cx="177" cy="66"/>
              <a:chOff x="2848" y="848"/>
              <a:chExt cx="140" cy="98"/>
            </a:xfrm>
          </p:grpSpPr>
          <p:sp>
            <p:nvSpPr>
              <p:cNvPr id="104"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5"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6"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100" name="Group 58"/>
            <p:cNvGrpSpPr>
              <a:grpSpLocks/>
            </p:cNvGrpSpPr>
            <p:nvPr/>
          </p:nvGrpSpPr>
          <p:grpSpPr bwMode="auto">
            <a:xfrm flipV="1">
              <a:off x="3686" y="243"/>
              <a:ext cx="177" cy="66"/>
              <a:chOff x="2848" y="848"/>
              <a:chExt cx="140" cy="98"/>
            </a:xfrm>
          </p:grpSpPr>
          <p:sp>
            <p:nvSpPr>
              <p:cNvPr id="101"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2"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3" name="Line 6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107" name="Group 62"/>
          <p:cNvGrpSpPr>
            <a:grpSpLocks/>
          </p:cNvGrpSpPr>
          <p:nvPr/>
        </p:nvGrpSpPr>
        <p:grpSpPr bwMode="auto">
          <a:xfrm>
            <a:off x="1584574" y="5118080"/>
            <a:ext cx="766763" cy="433388"/>
            <a:chOff x="589" y="1281"/>
            <a:chExt cx="483" cy="273"/>
          </a:xfrm>
        </p:grpSpPr>
        <p:sp>
          <p:nvSpPr>
            <p:cNvPr id="108" name="Oval 63"/>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109" name="Line 64"/>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0" name="Line 65"/>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1" name="Rectangle 66"/>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112" name="Oval 67"/>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113" name="Group 68"/>
            <p:cNvGrpSpPr>
              <a:grpSpLocks/>
            </p:cNvGrpSpPr>
            <p:nvPr/>
          </p:nvGrpSpPr>
          <p:grpSpPr bwMode="auto">
            <a:xfrm>
              <a:off x="704" y="1320"/>
              <a:ext cx="238" cy="103"/>
              <a:chOff x="2848" y="848"/>
              <a:chExt cx="140" cy="98"/>
            </a:xfrm>
          </p:grpSpPr>
          <p:sp>
            <p:nvSpPr>
              <p:cNvPr id="118" name="Line 6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9" name="Line 7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0" name="Line 7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114" name="Group 72"/>
            <p:cNvGrpSpPr>
              <a:grpSpLocks/>
            </p:cNvGrpSpPr>
            <p:nvPr/>
          </p:nvGrpSpPr>
          <p:grpSpPr bwMode="auto">
            <a:xfrm flipV="1">
              <a:off x="704" y="1318"/>
              <a:ext cx="238" cy="103"/>
              <a:chOff x="2848" y="848"/>
              <a:chExt cx="140" cy="98"/>
            </a:xfrm>
          </p:grpSpPr>
          <p:sp>
            <p:nvSpPr>
              <p:cNvPr id="115" name="Line 7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6" name="Line 7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7" name="Line 7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21" name="Line 76"/>
          <p:cNvSpPr>
            <a:spLocks noChangeShapeType="1"/>
          </p:cNvSpPr>
          <p:nvPr/>
        </p:nvSpPr>
        <p:spPr bwMode="auto">
          <a:xfrm>
            <a:off x="2354512" y="5360968"/>
            <a:ext cx="762000" cy="5238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2" name="Line 77"/>
          <p:cNvSpPr>
            <a:spLocks noChangeShapeType="1"/>
          </p:cNvSpPr>
          <p:nvPr/>
        </p:nvSpPr>
        <p:spPr bwMode="auto">
          <a:xfrm flipV="1">
            <a:off x="2402137" y="6065818"/>
            <a:ext cx="733425"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3" name="Line 78"/>
          <p:cNvSpPr>
            <a:spLocks noChangeShapeType="1"/>
          </p:cNvSpPr>
          <p:nvPr/>
        </p:nvSpPr>
        <p:spPr bwMode="auto">
          <a:xfrm flipV="1">
            <a:off x="3868987" y="6065818"/>
            <a:ext cx="6667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4" name="Line 79"/>
          <p:cNvSpPr>
            <a:spLocks noChangeShapeType="1"/>
          </p:cNvSpPr>
          <p:nvPr/>
        </p:nvSpPr>
        <p:spPr bwMode="auto">
          <a:xfrm>
            <a:off x="3716587" y="6227743"/>
            <a:ext cx="561975" cy="6572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5" name="Line 80"/>
          <p:cNvSpPr>
            <a:spLocks noChangeShapeType="1"/>
          </p:cNvSpPr>
          <p:nvPr/>
        </p:nvSpPr>
        <p:spPr bwMode="auto">
          <a:xfrm>
            <a:off x="4973887" y="7104043"/>
            <a:ext cx="1038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6" name="Line 81"/>
          <p:cNvSpPr>
            <a:spLocks noChangeShapeType="1"/>
          </p:cNvSpPr>
          <p:nvPr/>
        </p:nvSpPr>
        <p:spPr bwMode="auto">
          <a:xfrm>
            <a:off x="5259637" y="6180118"/>
            <a:ext cx="838200" cy="7143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7" name="Line 82"/>
          <p:cNvSpPr>
            <a:spLocks noChangeShapeType="1"/>
          </p:cNvSpPr>
          <p:nvPr/>
        </p:nvSpPr>
        <p:spPr bwMode="auto">
          <a:xfrm>
            <a:off x="6774112" y="7084993"/>
            <a:ext cx="7016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28" name="Text Box 85"/>
          <p:cNvSpPr txBox="1">
            <a:spLocks noChangeArrowheads="1"/>
          </p:cNvSpPr>
          <p:nvPr/>
        </p:nvSpPr>
        <p:spPr bwMode="auto">
          <a:xfrm>
            <a:off x="6281987" y="5883255"/>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D</a:t>
            </a:r>
          </a:p>
        </p:txBody>
      </p:sp>
      <p:sp>
        <p:nvSpPr>
          <p:cNvPr id="129" name="Text Box 87"/>
          <p:cNvSpPr txBox="1">
            <a:spLocks noChangeArrowheads="1"/>
          </p:cNvSpPr>
          <p:nvPr/>
        </p:nvSpPr>
        <p:spPr bwMode="auto">
          <a:xfrm>
            <a:off x="3081587" y="619916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R4</a:t>
            </a:r>
          </a:p>
        </p:txBody>
      </p:sp>
      <p:grpSp>
        <p:nvGrpSpPr>
          <p:cNvPr id="130" name="Group 88"/>
          <p:cNvGrpSpPr>
            <a:grpSpLocks/>
          </p:cNvGrpSpPr>
          <p:nvPr/>
        </p:nvGrpSpPr>
        <p:grpSpPr bwMode="auto">
          <a:xfrm>
            <a:off x="1630612" y="6064230"/>
            <a:ext cx="766762" cy="433388"/>
            <a:chOff x="589" y="1281"/>
            <a:chExt cx="483" cy="273"/>
          </a:xfrm>
        </p:grpSpPr>
        <p:sp>
          <p:nvSpPr>
            <p:cNvPr id="131" name="Oval 89"/>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132" name="Line 90"/>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3" name="Line 91"/>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4" name="Rectangle 92"/>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135" name="Oval 93"/>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136" name="Group 94"/>
            <p:cNvGrpSpPr>
              <a:grpSpLocks/>
            </p:cNvGrpSpPr>
            <p:nvPr/>
          </p:nvGrpSpPr>
          <p:grpSpPr bwMode="auto">
            <a:xfrm>
              <a:off x="704" y="1320"/>
              <a:ext cx="238" cy="103"/>
              <a:chOff x="2848" y="848"/>
              <a:chExt cx="140" cy="98"/>
            </a:xfrm>
          </p:grpSpPr>
          <p:sp>
            <p:nvSpPr>
              <p:cNvPr id="141" name="Line 9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2" name="Line 9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3" name="Line 9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137" name="Group 98"/>
            <p:cNvGrpSpPr>
              <a:grpSpLocks/>
            </p:cNvGrpSpPr>
            <p:nvPr/>
          </p:nvGrpSpPr>
          <p:grpSpPr bwMode="auto">
            <a:xfrm flipV="1">
              <a:off x="704" y="1318"/>
              <a:ext cx="238" cy="103"/>
              <a:chOff x="2848" y="848"/>
              <a:chExt cx="140" cy="98"/>
            </a:xfrm>
          </p:grpSpPr>
          <p:sp>
            <p:nvSpPr>
              <p:cNvPr id="138" name="Line 9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9" name="Line 10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0" name="Line 10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44" name="Text Box 102"/>
          <p:cNvSpPr txBox="1">
            <a:spLocks noChangeArrowheads="1"/>
          </p:cNvSpPr>
          <p:nvPr/>
        </p:nvSpPr>
        <p:spPr bwMode="auto">
          <a:xfrm>
            <a:off x="1822699" y="649761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R5</a:t>
            </a:r>
          </a:p>
        </p:txBody>
      </p:sp>
      <p:sp>
        <p:nvSpPr>
          <p:cNvPr id="145" name="Line 106"/>
          <p:cNvSpPr>
            <a:spLocks noChangeShapeType="1"/>
          </p:cNvSpPr>
          <p:nvPr/>
        </p:nvSpPr>
        <p:spPr bwMode="auto">
          <a:xfrm>
            <a:off x="5302499" y="6056293"/>
            <a:ext cx="9683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46" name="Text Box 108"/>
          <p:cNvSpPr txBox="1">
            <a:spLocks noChangeArrowheads="1"/>
          </p:cNvSpPr>
          <p:nvPr/>
        </p:nvSpPr>
        <p:spPr bwMode="auto">
          <a:xfrm>
            <a:off x="7436099" y="6902430"/>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A</a:t>
            </a:r>
          </a:p>
        </p:txBody>
      </p:sp>
      <p:sp>
        <p:nvSpPr>
          <p:cNvPr id="147" name="Text Box 109"/>
          <p:cNvSpPr txBox="1">
            <a:spLocks noChangeArrowheads="1"/>
          </p:cNvSpPr>
          <p:nvPr/>
        </p:nvSpPr>
        <p:spPr bwMode="auto">
          <a:xfrm>
            <a:off x="1786187" y="554829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R6</a:t>
            </a:r>
          </a:p>
        </p:txBody>
      </p:sp>
      <p:sp>
        <p:nvSpPr>
          <p:cNvPr id="149" name="Right Arrow 93183"/>
          <p:cNvSpPr>
            <a:spLocks noChangeArrowheads="1"/>
          </p:cNvSpPr>
          <p:nvPr/>
        </p:nvSpPr>
        <p:spPr bwMode="auto">
          <a:xfrm rot="10800000">
            <a:off x="3864393" y="5811818"/>
            <a:ext cx="606304" cy="159093"/>
          </a:xfrm>
          <a:prstGeom prst="rightArrow">
            <a:avLst>
              <a:gd name="adj1" fmla="val 50000"/>
              <a:gd name="adj2" fmla="val 50003"/>
            </a:avLst>
          </a:prstGeom>
          <a:gradFill rotWithShape="1">
            <a:gsLst>
              <a:gs pos="0">
                <a:srgbClr val="8CADEA"/>
              </a:gs>
              <a:gs pos="50000">
                <a:srgbClr val="BACCF0"/>
              </a:gs>
              <a:gs pos="100000">
                <a:srgbClr val="DEE6F7"/>
              </a:gs>
            </a:gsLst>
            <a:lin ang="0" scaled="1"/>
          </a:gradFill>
          <a:ln w="9525">
            <a:solidFill>
              <a:schemeClr val="tx1"/>
            </a:solidFill>
            <a:round/>
            <a:headEnd/>
            <a:tailEnd/>
          </a:ln>
        </p:spPr>
        <p:txBody>
          <a:bodyPr wrap="none"/>
          <a:lstStyle/>
          <a:p>
            <a:endParaRPr lang="en-US">
              <a:solidFill>
                <a:srgbClr val="000000"/>
              </a:solidFill>
            </a:endParaRPr>
          </a:p>
        </p:txBody>
      </p:sp>
      <p:sp>
        <p:nvSpPr>
          <p:cNvPr id="150" name="Right Arrow 112"/>
          <p:cNvSpPr>
            <a:spLocks noChangeArrowheads="1"/>
          </p:cNvSpPr>
          <p:nvPr/>
        </p:nvSpPr>
        <p:spPr bwMode="auto">
          <a:xfrm rot="13936672" flipV="1">
            <a:off x="3489882" y="6564481"/>
            <a:ext cx="790697" cy="145002"/>
          </a:xfrm>
          <a:prstGeom prst="rightArrow">
            <a:avLst>
              <a:gd name="adj1" fmla="val 50000"/>
              <a:gd name="adj2" fmla="val 49992"/>
            </a:avLst>
          </a:prstGeom>
          <a:gradFill rotWithShape="1">
            <a:gsLst>
              <a:gs pos="0">
                <a:srgbClr val="8CADEA"/>
              </a:gs>
              <a:gs pos="50000">
                <a:srgbClr val="BACCF0"/>
              </a:gs>
              <a:gs pos="100000">
                <a:srgbClr val="DEE6F7"/>
              </a:gs>
            </a:gsLst>
            <a:lin ang="0" scaled="1"/>
          </a:gradFill>
          <a:ln w="9525">
            <a:solidFill>
              <a:schemeClr val="tx1"/>
            </a:solidFill>
            <a:round/>
            <a:headEnd/>
            <a:tailEnd/>
          </a:ln>
        </p:spPr>
        <p:txBody>
          <a:bodyPr wrap="none"/>
          <a:lstStyle/>
          <a:p>
            <a:endParaRPr lang="en-US">
              <a:solidFill>
                <a:srgbClr val="000000"/>
              </a:solidFill>
            </a:endParaRPr>
          </a:p>
        </p:txBody>
      </p:sp>
      <p:sp>
        <p:nvSpPr>
          <p:cNvPr id="152" name="TextBox 93184"/>
          <p:cNvSpPr txBox="1">
            <a:spLocks noChangeArrowheads="1"/>
          </p:cNvSpPr>
          <p:nvPr/>
        </p:nvSpPr>
        <p:spPr bwMode="auto">
          <a:xfrm>
            <a:off x="2870449" y="6666938"/>
            <a:ext cx="1159326" cy="7466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i="1">
                <a:solidFill>
                  <a:schemeClr val="tx1"/>
                </a:solidFill>
                <a:latin typeface="Comic Sans MS" charset="0"/>
                <a:ea typeface="ＭＳ Ｐゴシック" charset="0"/>
                <a:cs typeface="ＭＳ Ｐゴシック" charset="0"/>
              </a:defRPr>
            </a:lvl1pPr>
            <a:lvl2pPr marL="742950" indent="-285750">
              <a:defRPr sz="2400" i="1">
                <a:solidFill>
                  <a:schemeClr val="tx1"/>
                </a:solidFill>
                <a:latin typeface="Comic Sans MS" charset="0"/>
                <a:ea typeface="ＭＳ Ｐゴシック" charset="0"/>
              </a:defRPr>
            </a:lvl2pPr>
            <a:lvl3pPr marL="1143000" indent="-228600">
              <a:defRPr sz="2400" i="1">
                <a:solidFill>
                  <a:schemeClr val="tx1"/>
                </a:solidFill>
                <a:latin typeface="Comic Sans MS" charset="0"/>
                <a:ea typeface="ＭＳ Ｐゴシック" charset="0"/>
              </a:defRPr>
            </a:lvl3pPr>
            <a:lvl4pPr marL="1600200" indent="-228600">
              <a:defRPr sz="2400" i="1">
                <a:solidFill>
                  <a:schemeClr val="tx1"/>
                </a:solidFill>
                <a:latin typeface="Comic Sans MS" charset="0"/>
                <a:ea typeface="ＭＳ Ｐゴシック" charset="0"/>
              </a:defRPr>
            </a:lvl4pPr>
            <a:lvl5pPr marL="2057400" indent="-228600">
              <a:defRPr sz="2400" i="1">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i="1">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i="1">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i="1">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i="1">
                <a:solidFill>
                  <a:schemeClr val="tx1"/>
                </a:solidFill>
                <a:latin typeface="Comic Sans MS" charset="0"/>
                <a:ea typeface="ＭＳ Ｐゴシック" charset="0"/>
              </a:defRPr>
            </a:lvl9pPr>
          </a:lstStyle>
          <a:p>
            <a:pPr>
              <a:lnSpc>
                <a:spcPts val="1700"/>
              </a:lnSpc>
            </a:pPr>
            <a:r>
              <a:rPr lang="en-US" sz="1800">
                <a:solidFill>
                  <a:srgbClr val="0070C0"/>
                </a:solidFill>
                <a:latin typeface="Arial" charset="0"/>
                <a:cs typeface="Arial" charset="0"/>
              </a:rPr>
              <a:t>modified </a:t>
            </a:r>
          </a:p>
          <a:p>
            <a:pPr>
              <a:lnSpc>
                <a:spcPts val="1700"/>
              </a:lnSpc>
            </a:pPr>
            <a:r>
              <a:rPr lang="en-US" sz="1800">
                <a:solidFill>
                  <a:srgbClr val="0070C0"/>
                </a:solidFill>
                <a:latin typeface="Arial" charset="0"/>
                <a:cs typeface="Arial" charset="0"/>
              </a:rPr>
              <a:t>link state </a:t>
            </a:r>
          </a:p>
          <a:p>
            <a:pPr>
              <a:lnSpc>
                <a:spcPts val="1700"/>
              </a:lnSpc>
            </a:pPr>
            <a:r>
              <a:rPr lang="en-US" sz="1800">
                <a:solidFill>
                  <a:srgbClr val="0070C0"/>
                </a:solidFill>
                <a:latin typeface="Arial" charset="0"/>
                <a:cs typeface="Arial" charset="0"/>
              </a:rPr>
              <a:t>flooding</a:t>
            </a:r>
          </a:p>
        </p:txBody>
      </p:sp>
      <p:sp>
        <p:nvSpPr>
          <p:cNvPr id="154" name="Right Arrow 119"/>
          <p:cNvSpPr>
            <a:spLocks noChangeArrowheads="1"/>
          </p:cNvSpPr>
          <p:nvPr/>
        </p:nvSpPr>
        <p:spPr bwMode="auto">
          <a:xfrm>
            <a:off x="3926985" y="5835332"/>
            <a:ext cx="606109" cy="158961"/>
          </a:xfrm>
          <a:prstGeom prst="rightArrow">
            <a:avLst>
              <a:gd name="adj1" fmla="val 50000"/>
              <a:gd name="adj2" fmla="val 50003"/>
            </a:avLst>
          </a:prstGeom>
          <a:gradFill rotWithShape="1">
            <a:gsLst>
              <a:gs pos="0">
                <a:srgbClr val="EA8C8C"/>
              </a:gs>
              <a:gs pos="50000">
                <a:srgbClr val="F0BABA"/>
              </a:gs>
              <a:gs pos="100000">
                <a:srgbClr val="F7DEDE"/>
              </a:gs>
            </a:gsLst>
            <a:lin ang="0" scaled="1"/>
          </a:gradFill>
          <a:ln w="9525">
            <a:solidFill>
              <a:schemeClr val="tx1"/>
            </a:solidFill>
            <a:round/>
            <a:headEnd/>
            <a:tailEnd/>
          </a:ln>
        </p:spPr>
        <p:txBody>
          <a:bodyPr wrap="none"/>
          <a:lstStyle/>
          <a:p>
            <a:endParaRPr lang="en-US">
              <a:solidFill>
                <a:srgbClr val="000000"/>
              </a:solidFill>
            </a:endParaRPr>
          </a:p>
        </p:txBody>
      </p:sp>
      <p:sp>
        <p:nvSpPr>
          <p:cNvPr id="155" name="Right Arrow 120"/>
          <p:cNvSpPr>
            <a:spLocks noChangeArrowheads="1"/>
          </p:cNvSpPr>
          <p:nvPr/>
        </p:nvSpPr>
        <p:spPr bwMode="auto">
          <a:xfrm rot="3111092" flipV="1">
            <a:off x="3552795" y="6587332"/>
            <a:ext cx="790040" cy="144956"/>
          </a:xfrm>
          <a:prstGeom prst="rightArrow">
            <a:avLst>
              <a:gd name="adj1" fmla="val 50000"/>
              <a:gd name="adj2" fmla="val 49992"/>
            </a:avLst>
          </a:prstGeom>
          <a:gradFill rotWithShape="1">
            <a:gsLst>
              <a:gs pos="0">
                <a:srgbClr val="EA8C8C"/>
              </a:gs>
              <a:gs pos="50000">
                <a:srgbClr val="F0BABA"/>
              </a:gs>
              <a:gs pos="100000">
                <a:srgbClr val="F7DEDE"/>
              </a:gs>
            </a:gsLst>
            <a:lin ang="0" scaled="1"/>
          </a:gradFill>
          <a:ln w="9525">
            <a:solidFill>
              <a:schemeClr val="tx1"/>
            </a:solidFill>
            <a:round/>
            <a:headEnd/>
            <a:tailEnd/>
          </a:ln>
        </p:spPr>
        <p:txBody>
          <a:bodyPr wrap="none"/>
          <a:lstStyle/>
          <a:p>
            <a:endParaRPr lang="en-US">
              <a:solidFill>
                <a:srgbClr val="000000"/>
              </a:solidFill>
            </a:endParaRPr>
          </a:p>
        </p:txBody>
      </p:sp>
      <p:grpSp>
        <p:nvGrpSpPr>
          <p:cNvPr id="3" name="Group 2"/>
          <p:cNvGrpSpPr/>
          <p:nvPr/>
        </p:nvGrpSpPr>
        <p:grpSpPr>
          <a:xfrm>
            <a:off x="3885005" y="6516759"/>
            <a:ext cx="2157269" cy="201503"/>
            <a:chOff x="3885005" y="6516759"/>
            <a:chExt cx="2157269" cy="201503"/>
          </a:xfrm>
        </p:grpSpPr>
        <p:sp>
          <p:nvSpPr>
            <p:cNvPr id="151" name="Right Arrow 113"/>
            <p:cNvSpPr>
              <a:spLocks noChangeArrowheads="1"/>
            </p:cNvSpPr>
            <p:nvPr/>
          </p:nvSpPr>
          <p:spPr bwMode="auto">
            <a:xfrm rot="11901416" flipV="1">
              <a:off x="3885005" y="6516759"/>
              <a:ext cx="2095357" cy="178724"/>
            </a:xfrm>
            <a:prstGeom prst="rightArrow">
              <a:avLst>
                <a:gd name="adj1" fmla="val 50000"/>
                <a:gd name="adj2" fmla="val 50009"/>
              </a:avLst>
            </a:prstGeom>
            <a:gradFill rotWithShape="1">
              <a:gsLst>
                <a:gs pos="0">
                  <a:srgbClr val="8CADEA"/>
                </a:gs>
                <a:gs pos="50000">
                  <a:srgbClr val="BACCF0"/>
                </a:gs>
                <a:gs pos="100000">
                  <a:srgbClr val="DEE6F7"/>
                </a:gs>
              </a:gsLst>
              <a:lin ang="0" scaled="1"/>
            </a:gradFill>
            <a:ln w="9525">
              <a:solidFill>
                <a:schemeClr val="tx1"/>
              </a:solidFill>
              <a:round/>
              <a:headEnd/>
              <a:tailEnd/>
            </a:ln>
          </p:spPr>
          <p:txBody>
            <a:bodyPr wrap="none"/>
            <a:lstStyle/>
            <a:p>
              <a:endParaRPr lang="en-US">
                <a:solidFill>
                  <a:srgbClr val="000000"/>
                </a:solidFill>
              </a:endParaRPr>
            </a:p>
          </p:txBody>
        </p:sp>
        <p:sp>
          <p:nvSpPr>
            <p:cNvPr id="156" name="Right Arrow 121"/>
            <p:cNvSpPr>
              <a:spLocks noChangeArrowheads="1"/>
            </p:cNvSpPr>
            <p:nvPr/>
          </p:nvSpPr>
          <p:spPr bwMode="auto">
            <a:xfrm rot="1136798" flipV="1">
              <a:off x="3947590" y="6539687"/>
              <a:ext cx="2094684" cy="178575"/>
            </a:xfrm>
            <a:prstGeom prst="rightArrow">
              <a:avLst>
                <a:gd name="adj1" fmla="val 50000"/>
                <a:gd name="adj2" fmla="val 50009"/>
              </a:avLst>
            </a:prstGeom>
            <a:gradFill rotWithShape="1">
              <a:gsLst>
                <a:gs pos="0">
                  <a:srgbClr val="EA8C8C"/>
                </a:gs>
                <a:gs pos="50000">
                  <a:srgbClr val="F0BABA"/>
                </a:gs>
                <a:gs pos="100000">
                  <a:srgbClr val="F7DEDE"/>
                </a:gs>
              </a:gsLst>
              <a:lin ang="0" scaled="1"/>
            </a:gradFill>
            <a:ln w="9525">
              <a:solidFill>
                <a:schemeClr val="tx1"/>
              </a:solidFill>
              <a:round/>
              <a:headEnd/>
              <a:tailEnd/>
            </a:ln>
          </p:spPr>
          <p:txBody>
            <a:bodyPr wrap="none"/>
            <a:lstStyle/>
            <a:p>
              <a:endParaRPr lang="en-US">
                <a:solidFill>
                  <a:srgbClr val="000000"/>
                </a:solidFill>
              </a:endParaRPr>
            </a:p>
          </p:txBody>
        </p:sp>
      </p:grpSp>
      <p:grpSp>
        <p:nvGrpSpPr>
          <p:cNvPr id="4" name="Group 3"/>
          <p:cNvGrpSpPr/>
          <p:nvPr/>
        </p:nvGrpSpPr>
        <p:grpSpPr>
          <a:xfrm rot="21046830">
            <a:off x="5691112" y="6032035"/>
            <a:ext cx="188345" cy="958436"/>
            <a:chOff x="5962199" y="5993708"/>
            <a:chExt cx="216765" cy="840806"/>
          </a:xfrm>
        </p:grpSpPr>
        <p:sp>
          <p:nvSpPr>
            <p:cNvPr id="165" name="Right Arrow 112"/>
            <p:cNvSpPr>
              <a:spLocks noChangeArrowheads="1"/>
            </p:cNvSpPr>
            <p:nvPr/>
          </p:nvSpPr>
          <p:spPr bwMode="auto">
            <a:xfrm rot="13936672" flipV="1">
              <a:off x="5639351" y="6316556"/>
              <a:ext cx="790697" cy="145002"/>
            </a:xfrm>
            <a:prstGeom prst="rightArrow">
              <a:avLst>
                <a:gd name="adj1" fmla="val 50000"/>
                <a:gd name="adj2" fmla="val 49992"/>
              </a:avLst>
            </a:prstGeom>
            <a:gradFill rotWithShape="1">
              <a:gsLst>
                <a:gs pos="0">
                  <a:srgbClr val="8CADEA"/>
                </a:gs>
                <a:gs pos="50000">
                  <a:srgbClr val="BACCF0"/>
                </a:gs>
                <a:gs pos="100000">
                  <a:srgbClr val="DEE6F7"/>
                </a:gs>
              </a:gsLst>
              <a:lin ang="0" scaled="1"/>
            </a:gradFill>
            <a:ln w="9525">
              <a:solidFill>
                <a:schemeClr val="tx1"/>
              </a:solidFill>
              <a:round/>
              <a:headEnd/>
              <a:tailEnd/>
            </a:ln>
          </p:spPr>
          <p:txBody>
            <a:bodyPr wrap="none"/>
            <a:lstStyle/>
            <a:p>
              <a:endParaRPr lang="en-US">
                <a:solidFill>
                  <a:srgbClr val="000000"/>
                </a:solidFill>
              </a:endParaRPr>
            </a:p>
          </p:txBody>
        </p:sp>
        <p:sp>
          <p:nvSpPr>
            <p:cNvPr id="166" name="Right Arrow 120"/>
            <p:cNvSpPr>
              <a:spLocks noChangeArrowheads="1"/>
            </p:cNvSpPr>
            <p:nvPr/>
          </p:nvSpPr>
          <p:spPr bwMode="auto">
            <a:xfrm rot="3111092" flipV="1">
              <a:off x="5711466" y="6367016"/>
              <a:ext cx="790040" cy="144956"/>
            </a:xfrm>
            <a:prstGeom prst="rightArrow">
              <a:avLst>
                <a:gd name="adj1" fmla="val 50000"/>
                <a:gd name="adj2" fmla="val 49992"/>
              </a:avLst>
            </a:prstGeom>
            <a:gradFill rotWithShape="1">
              <a:gsLst>
                <a:gs pos="0">
                  <a:srgbClr val="EA8C8C"/>
                </a:gs>
                <a:gs pos="50000">
                  <a:srgbClr val="F0BABA"/>
                </a:gs>
                <a:gs pos="100000">
                  <a:srgbClr val="F7DEDE"/>
                </a:gs>
              </a:gsLst>
              <a:lin ang="0" scaled="1"/>
            </a:gradFill>
            <a:ln w="9525">
              <a:solidFill>
                <a:schemeClr val="tx1"/>
              </a:solidFill>
              <a:round/>
              <a:headEnd/>
              <a:tailEnd/>
            </a:ln>
          </p:spPr>
          <p:txBody>
            <a:bodyPr wrap="none"/>
            <a:lstStyle/>
            <a:p>
              <a:endParaRPr lang="en-US">
                <a:solidFill>
                  <a:srgbClr val="000000"/>
                </a:solidFill>
              </a:endParaRPr>
            </a:p>
          </p:txBody>
        </p:sp>
      </p:grpSp>
      <p:sp>
        <p:nvSpPr>
          <p:cNvPr id="168" name="Right Arrow 93183"/>
          <p:cNvSpPr>
            <a:spLocks noChangeArrowheads="1"/>
          </p:cNvSpPr>
          <p:nvPr/>
        </p:nvSpPr>
        <p:spPr bwMode="auto">
          <a:xfrm rot="10800000">
            <a:off x="4955507" y="7137583"/>
            <a:ext cx="987234" cy="159093"/>
          </a:xfrm>
          <a:prstGeom prst="rightArrow">
            <a:avLst>
              <a:gd name="adj1" fmla="val 50000"/>
              <a:gd name="adj2" fmla="val 50003"/>
            </a:avLst>
          </a:prstGeom>
          <a:gradFill rotWithShape="1">
            <a:gsLst>
              <a:gs pos="0">
                <a:srgbClr val="8CADEA"/>
              </a:gs>
              <a:gs pos="50000">
                <a:srgbClr val="BACCF0"/>
              </a:gs>
              <a:gs pos="100000">
                <a:srgbClr val="DEE6F7"/>
              </a:gs>
            </a:gsLst>
            <a:lin ang="0" scaled="1"/>
          </a:gradFill>
          <a:ln w="9525">
            <a:solidFill>
              <a:schemeClr val="tx1"/>
            </a:solidFill>
            <a:round/>
            <a:headEnd/>
            <a:tailEnd/>
          </a:ln>
        </p:spPr>
        <p:txBody>
          <a:bodyPr wrap="none"/>
          <a:lstStyle/>
          <a:p>
            <a:endParaRPr lang="en-US">
              <a:solidFill>
                <a:srgbClr val="000000"/>
              </a:solidFill>
            </a:endParaRPr>
          </a:p>
        </p:txBody>
      </p:sp>
      <p:sp>
        <p:nvSpPr>
          <p:cNvPr id="169" name="Right Arrow 119"/>
          <p:cNvSpPr>
            <a:spLocks noChangeArrowheads="1"/>
          </p:cNvSpPr>
          <p:nvPr/>
        </p:nvSpPr>
        <p:spPr bwMode="auto">
          <a:xfrm>
            <a:off x="5018099" y="7161098"/>
            <a:ext cx="986916" cy="158961"/>
          </a:xfrm>
          <a:prstGeom prst="rightArrow">
            <a:avLst>
              <a:gd name="adj1" fmla="val 50000"/>
              <a:gd name="adj2" fmla="val 50003"/>
            </a:avLst>
          </a:prstGeom>
          <a:gradFill rotWithShape="1">
            <a:gsLst>
              <a:gs pos="0">
                <a:srgbClr val="EA8C8C"/>
              </a:gs>
              <a:gs pos="50000">
                <a:srgbClr val="F0BABA"/>
              </a:gs>
              <a:gs pos="100000">
                <a:srgbClr val="F7DEDE"/>
              </a:gs>
            </a:gsLst>
            <a:lin ang="0" scaled="1"/>
          </a:gradFill>
          <a:ln w="9525">
            <a:solidFill>
              <a:schemeClr val="tx1"/>
            </a:solidFill>
            <a:round/>
            <a:headEnd/>
            <a:tailEnd/>
          </a:ln>
        </p:spPr>
        <p:txBody>
          <a:bodyPr wrap="none"/>
          <a:lstStyle/>
          <a:p>
            <a:endParaRPr lang="en-US">
              <a:solidFill>
                <a:srgbClr val="0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Slide Number Placeholder 5"/>
          <p:cNvSpPr>
            <a:spLocks noGrp="1"/>
          </p:cNvSpPr>
          <p:nvPr>
            <p:ph type="sldNum" sz="quarter" idx="11"/>
          </p:nvPr>
        </p:nvSpPr>
        <p:spPr>
          <a:noFill/>
        </p:spPr>
        <p:txBody>
          <a:bodyPr/>
          <a:lstStyle/>
          <a:p>
            <a:fld id="{D73D344C-294C-42EE-99F1-0A248FC13060}" type="slidenum">
              <a:rPr lang="en-US" smtClean="0"/>
              <a:pPr/>
              <a:t>8</a:t>
            </a:fld>
            <a:endParaRPr lang="en-US" smtClean="0"/>
          </a:p>
        </p:txBody>
      </p:sp>
      <p:sp>
        <p:nvSpPr>
          <p:cNvPr id="83972" name="Rectangle 2"/>
          <p:cNvSpPr>
            <a:spLocks noGrp="1" noChangeArrowheads="1"/>
          </p:cNvSpPr>
          <p:nvPr>
            <p:ph type="title"/>
          </p:nvPr>
        </p:nvSpPr>
        <p:spPr/>
        <p:txBody>
          <a:bodyPr/>
          <a:lstStyle/>
          <a:p>
            <a:pPr eaLnBrk="1" hangingPunct="1"/>
            <a:r>
              <a:rPr lang="en-US" dirty="0" smtClean="0"/>
              <a:t>Base MPLS Label Distribution</a:t>
            </a:r>
          </a:p>
        </p:txBody>
      </p:sp>
      <p:sp>
        <p:nvSpPr>
          <p:cNvPr id="6" name="Freeform 2"/>
          <p:cNvSpPr>
            <a:spLocks/>
          </p:cNvSpPr>
          <p:nvPr/>
        </p:nvSpPr>
        <p:spPr bwMode="auto">
          <a:xfrm>
            <a:off x="1754188" y="5278438"/>
            <a:ext cx="2462212" cy="419100"/>
          </a:xfrm>
          <a:custGeom>
            <a:avLst/>
            <a:gdLst>
              <a:gd name="T0" fmla="*/ 2147483647 w 1551"/>
              <a:gd name="T1" fmla="*/ 2147483647 h 264"/>
              <a:gd name="T2" fmla="*/ 0 w 1551"/>
              <a:gd name="T3" fmla="*/ 2147483647 h 264"/>
              <a:gd name="T4" fmla="*/ 2147483647 w 1551"/>
              <a:gd name="T5" fmla="*/ 2147483647 h 264"/>
              <a:gd name="T6" fmla="*/ 2147483647 w 1551"/>
              <a:gd name="T7" fmla="*/ 0 h 264"/>
              <a:gd name="T8" fmla="*/ 2147483647 w 1551"/>
              <a:gd name="T9" fmla="*/ 2147483647 h 2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51" h="264">
                <a:moveTo>
                  <a:pt x="1263" y="8"/>
                </a:moveTo>
                <a:lnTo>
                  <a:pt x="0" y="264"/>
                </a:lnTo>
                <a:lnTo>
                  <a:pt x="1536" y="264"/>
                </a:lnTo>
                <a:lnTo>
                  <a:pt x="1551" y="0"/>
                </a:lnTo>
                <a:lnTo>
                  <a:pt x="1263" y="8"/>
                </a:lnTo>
                <a:close/>
              </a:path>
            </a:pathLst>
          </a:custGeom>
          <a:gradFill rotWithShape="1">
            <a:gsLst>
              <a:gs pos="0">
                <a:srgbClr val="969696"/>
              </a:gs>
              <a:gs pos="100000">
                <a:srgbClr val="FFFFFF"/>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3"/>
          <p:cNvSpPr>
            <a:spLocks/>
          </p:cNvSpPr>
          <p:nvPr/>
        </p:nvSpPr>
        <p:spPr bwMode="auto">
          <a:xfrm>
            <a:off x="4594213" y="5326063"/>
            <a:ext cx="2602142" cy="577850"/>
          </a:xfrm>
          <a:custGeom>
            <a:avLst/>
            <a:gdLst>
              <a:gd name="T0" fmla="*/ 2147483647 w 1542"/>
              <a:gd name="T1" fmla="*/ 2147483647 h 364"/>
              <a:gd name="T2" fmla="*/ 0 w 1542"/>
              <a:gd name="T3" fmla="*/ 2147483647 h 364"/>
              <a:gd name="T4" fmla="*/ 2147483647 w 1542"/>
              <a:gd name="T5" fmla="*/ 2147483647 h 364"/>
              <a:gd name="T6" fmla="*/ 2147483647 w 1542"/>
              <a:gd name="T7" fmla="*/ 0 h 364"/>
              <a:gd name="T8" fmla="*/ 2147483647 w 1542"/>
              <a:gd name="T9" fmla="*/ 2147483647 h 3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42" h="364">
                <a:moveTo>
                  <a:pt x="839" y="8"/>
                </a:moveTo>
                <a:lnTo>
                  <a:pt x="0" y="364"/>
                </a:lnTo>
                <a:lnTo>
                  <a:pt x="1542" y="364"/>
                </a:lnTo>
                <a:lnTo>
                  <a:pt x="1127" y="0"/>
                </a:lnTo>
                <a:lnTo>
                  <a:pt x="839" y="8"/>
                </a:lnTo>
                <a:close/>
              </a:path>
            </a:pathLst>
          </a:custGeom>
          <a:gradFill rotWithShape="1">
            <a:gsLst>
              <a:gs pos="0">
                <a:srgbClr val="969696"/>
              </a:gs>
              <a:gs pos="100000">
                <a:srgbClr val="FFFFFF"/>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4"/>
          <p:cNvSpPr>
            <a:spLocks/>
          </p:cNvSpPr>
          <p:nvPr/>
        </p:nvSpPr>
        <p:spPr bwMode="auto">
          <a:xfrm>
            <a:off x="1884363" y="3106738"/>
            <a:ext cx="2433637" cy="798512"/>
          </a:xfrm>
          <a:custGeom>
            <a:avLst/>
            <a:gdLst>
              <a:gd name="T0" fmla="*/ 2147483647 w 1533"/>
              <a:gd name="T1" fmla="*/ 2147483647 h 503"/>
              <a:gd name="T2" fmla="*/ 2147483647 w 1533"/>
              <a:gd name="T3" fmla="*/ 0 h 503"/>
              <a:gd name="T4" fmla="*/ 0 w 1533"/>
              <a:gd name="T5" fmla="*/ 0 h 503"/>
              <a:gd name="T6" fmla="*/ 2147483647 w 1533"/>
              <a:gd name="T7" fmla="*/ 2147483647 h 503"/>
              <a:gd name="T8" fmla="*/ 2147483647 w 1533"/>
              <a:gd name="T9" fmla="*/ 2147483647 h 5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33" h="503">
                <a:moveTo>
                  <a:pt x="808" y="503"/>
                </a:moveTo>
                <a:lnTo>
                  <a:pt x="1533" y="0"/>
                </a:lnTo>
                <a:lnTo>
                  <a:pt x="0" y="0"/>
                </a:lnTo>
                <a:lnTo>
                  <a:pt x="685" y="481"/>
                </a:lnTo>
                <a:lnTo>
                  <a:pt x="808" y="503"/>
                </a:lnTo>
                <a:close/>
              </a:path>
            </a:pathLst>
          </a:custGeom>
          <a:gradFill rotWithShape="1">
            <a:gsLst>
              <a:gs pos="0">
                <a:srgbClr val="FFFFFF"/>
              </a:gs>
              <a:gs pos="100000">
                <a:srgbClr val="96969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5"/>
          <p:cNvSpPr>
            <a:spLocks/>
          </p:cNvSpPr>
          <p:nvPr/>
        </p:nvSpPr>
        <p:spPr bwMode="auto">
          <a:xfrm>
            <a:off x="4552950" y="3416300"/>
            <a:ext cx="2589213" cy="511175"/>
          </a:xfrm>
          <a:custGeom>
            <a:avLst/>
            <a:gdLst>
              <a:gd name="T0" fmla="*/ 2147483647 w 1631"/>
              <a:gd name="T1" fmla="*/ 2147483647 h 322"/>
              <a:gd name="T2" fmla="*/ 2147483647 w 1631"/>
              <a:gd name="T3" fmla="*/ 0 h 322"/>
              <a:gd name="T4" fmla="*/ 2147483647 w 1631"/>
              <a:gd name="T5" fmla="*/ 0 h 322"/>
              <a:gd name="T6" fmla="*/ 0 w 1631"/>
              <a:gd name="T7" fmla="*/ 2147483647 h 322"/>
              <a:gd name="T8" fmla="*/ 2147483647 w 1631"/>
              <a:gd name="T9" fmla="*/ 2147483647 h 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31" h="322">
                <a:moveTo>
                  <a:pt x="123" y="322"/>
                </a:moveTo>
                <a:lnTo>
                  <a:pt x="1631" y="0"/>
                </a:lnTo>
                <a:lnTo>
                  <a:pt x="89" y="0"/>
                </a:lnTo>
                <a:lnTo>
                  <a:pt x="0" y="300"/>
                </a:lnTo>
                <a:lnTo>
                  <a:pt x="123" y="322"/>
                </a:lnTo>
                <a:close/>
              </a:path>
            </a:pathLst>
          </a:custGeom>
          <a:gradFill rotWithShape="1">
            <a:gsLst>
              <a:gs pos="0">
                <a:srgbClr val="FFFFFF"/>
              </a:gs>
              <a:gs pos="100000">
                <a:srgbClr val="96969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 name="Group 6"/>
          <p:cNvGrpSpPr>
            <a:grpSpLocks/>
          </p:cNvGrpSpPr>
          <p:nvPr/>
        </p:nvGrpSpPr>
        <p:grpSpPr bwMode="auto">
          <a:xfrm>
            <a:off x="5583238" y="4924425"/>
            <a:ext cx="766762" cy="433388"/>
            <a:chOff x="3600" y="219"/>
            <a:chExt cx="360" cy="175"/>
          </a:xfrm>
        </p:grpSpPr>
        <p:sp>
          <p:nvSpPr>
            <p:cNvPr id="11" name="Oval 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12" name="Line 8"/>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 name="Line 9"/>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 name="Rectangle 10"/>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15" name="Oval 1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16" name="Group 12"/>
            <p:cNvGrpSpPr>
              <a:grpSpLocks/>
            </p:cNvGrpSpPr>
            <p:nvPr/>
          </p:nvGrpSpPr>
          <p:grpSpPr bwMode="auto">
            <a:xfrm>
              <a:off x="3686" y="244"/>
              <a:ext cx="177" cy="66"/>
              <a:chOff x="2848" y="848"/>
              <a:chExt cx="140" cy="98"/>
            </a:xfrm>
          </p:grpSpPr>
          <p:sp>
            <p:nvSpPr>
              <p:cNvPr id="21" name="Line 1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2" name="Line 1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 name="Line 1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17" name="Group 16"/>
            <p:cNvGrpSpPr>
              <a:grpSpLocks/>
            </p:cNvGrpSpPr>
            <p:nvPr/>
          </p:nvGrpSpPr>
          <p:grpSpPr bwMode="auto">
            <a:xfrm flipV="1">
              <a:off x="3686" y="243"/>
              <a:ext cx="177" cy="66"/>
              <a:chOff x="2848" y="848"/>
              <a:chExt cx="140" cy="98"/>
            </a:xfrm>
          </p:grpSpPr>
          <p:sp>
            <p:nvSpPr>
              <p:cNvPr id="18" name="Line 1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 name="Line 1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 name="Line 1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24" name="Group 20"/>
          <p:cNvGrpSpPr>
            <a:grpSpLocks/>
          </p:cNvGrpSpPr>
          <p:nvPr/>
        </p:nvGrpSpPr>
        <p:grpSpPr bwMode="auto">
          <a:xfrm>
            <a:off x="3757613" y="4919663"/>
            <a:ext cx="766762" cy="433387"/>
            <a:chOff x="3600" y="219"/>
            <a:chExt cx="360" cy="175"/>
          </a:xfrm>
        </p:grpSpPr>
        <p:sp>
          <p:nvSpPr>
            <p:cNvPr id="25" name="Oval 21"/>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26" name="Line 22"/>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 name="Line 23"/>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8" name="Rectangle 24"/>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29" name="Oval 25"/>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30" name="Group 26"/>
            <p:cNvGrpSpPr>
              <a:grpSpLocks/>
            </p:cNvGrpSpPr>
            <p:nvPr/>
          </p:nvGrpSpPr>
          <p:grpSpPr bwMode="auto">
            <a:xfrm>
              <a:off x="3686" y="244"/>
              <a:ext cx="177" cy="66"/>
              <a:chOff x="2848" y="848"/>
              <a:chExt cx="140" cy="98"/>
            </a:xfrm>
          </p:grpSpPr>
          <p:sp>
            <p:nvSpPr>
              <p:cNvPr id="35" name="Line 2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6" name="Line 2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 name="Line 2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31" name="Group 30"/>
            <p:cNvGrpSpPr>
              <a:grpSpLocks/>
            </p:cNvGrpSpPr>
            <p:nvPr/>
          </p:nvGrpSpPr>
          <p:grpSpPr bwMode="auto">
            <a:xfrm flipV="1">
              <a:off x="3686" y="243"/>
              <a:ext cx="177" cy="66"/>
              <a:chOff x="2848" y="848"/>
              <a:chExt cx="140" cy="98"/>
            </a:xfrm>
          </p:grpSpPr>
          <p:sp>
            <p:nvSpPr>
              <p:cNvPr id="32" name="Line 3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3" name="Line 3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4" name="Line 3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38" name="Group 34"/>
          <p:cNvGrpSpPr>
            <a:grpSpLocks/>
          </p:cNvGrpSpPr>
          <p:nvPr/>
        </p:nvGrpSpPr>
        <p:grpSpPr bwMode="auto">
          <a:xfrm>
            <a:off x="4111625" y="3902075"/>
            <a:ext cx="766763" cy="433388"/>
            <a:chOff x="3600" y="219"/>
            <a:chExt cx="360" cy="175"/>
          </a:xfrm>
        </p:grpSpPr>
        <p:sp>
          <p:nvSpPr>
            <p:cNvPr id="39" name="Oval 35"/>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40" name="Line 36"/>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1" name="Line 37"/>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2" name="Rectangle 38"/>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43" name="Oval 39"/>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44" name="Group 40"/>
            <p:cNvGrpSpPr>
              <a:grpSpLocks/>
            </p:cNvGrpSpPr>
            <p:nvPr/>
          </p:nvGrpSpPr>
          <p:grpSpPr bwMode="auto">
            <a:xfrm>
              <a:off x="3686" y="244"/>
              <a:ext cx="177" cy="66"/>
              <a:chOff x="2848" y="848"/>
              <a:chExt cx="140" cy="98"/>
            </a:xfrm>
          </p:grpSpPr>
          <p:sp>
            <p:nvSpPr>
              <p:cNvPr id="49" name="Line 4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0" name="Line 4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1" name="Line 4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45" name="Group 44"/>
            <p:cNvGrpSpPr>
              <a:grpSpLocks/>
            </p:cNvGrpSpPr>
            <p:nvPr/>
          </p:nvGrpSpPr>
          <p:grpSpPr bwMode="auto">
            <a:xfrm flipV="1">
              <a:off x="3686" y="243"/>
              <a:ext cx="177" cy="66"/>
              <a:chOff x="2848" y="848"/>
              <a:chExt cx="140" cy="98"/>
            </a:xfrm>
          </p:grpSpPr>
          <p:sp>
            <p:nvSpPr>
              <p:cNvPr id="46" name="Line 4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7" name="Line 4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8" name="Line 4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52" name="Group 48"/>
          <p:cNvGrpSpPr>
            <a:grpSpLocks/>
          </p:cNvGrpSpPr>
          <p:nvPr/>
        </p:nvGrpSpPr>
        <p:grpSpPr bwMode="auto">
          <a:xfrm>
            <a:off x="2684463" y="3897313"/>
            <a:ext cx="766762" cy="433387"/>
            <a:chOff x="3600" y="219"/>
            <a:chExt cx="360" cy="175"/>
          </a:xfrm>
        </p:grpSpPr>
        <p:sp>
          <p:nvSpPr>
            <p:cNvPr id="53"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54"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5"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6" name="Rectangle 52"/>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57"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58" name="Group 54"/>
            <p:cNvGrpSpPr>
              <a:grpSpLocks/>
            </p:cNvGrpSpPr>
            <p:nvPr/>
          </p:nvGrpSpPr>
          <p:grpSpPr bwMode="auto">
            <a:xfrm>
              <a:off x="3686" y="244"/>
              <a:ext cx="177" cy="66"/>
              <a:chOff x="2848" y="848"/>
              <a:chExt cx="140" cy="98"/>
            </a:xfrm>
          </p:grpSpPr>
          <p:sp>
            <p:nvSpPr>
              <p:cNvPr id="63"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4"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5"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59" name="Group 58"/>
            <p:cNvGrpSpPr>
              <a:grpSpLocks/>
            </p:cNvGrpSpPr>
            <p:nvPr/>
          </p:nvGrpSpPr>
          <p:grpSpPr bwMode="auto">
            <a:xfrm flipV="1">
              <a:off x="3686" y="243"/>
              <a:ext cx="177" cy="66"/>
              <a:chOff x="2848" y="848"/>
              <a:chExt cx="140" cy="98"/>
            </a:xfrm>
          </p:grpSpPr>
          <p:sp>
            <p:nvSpPr>
              <p:cNvPr id="60"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1"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2" name="Line 6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66" name="Group 62"/>
          <p:cNvGrpSpPr>
            <a:grpSpLocks/>
          </p:cNvGrpSpPr>
          <p:nvPr/>
        </p:nvGrpSpPr>
        <p:grpSpPr bwMode="auto">
          <a:xfrm>
            <a:off x="1165225" y="3190875"/>
            <a:ext cx="766763" cy="433388"/>
            <a:chOff x="589" y="1281"/>
            <a:chExt cx="483" cy="273"/>
          </a:xfrm>
        </p:grpSpPr>
        <p:sp>
          <p:nvSpPr>
            <p:cNvPr id="67" name="Oval 63"/>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68" name="Line 64"/>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9" name="Line 65"/>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 name="Rectangle 66"/>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71" name="Oval 67"/>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72" name="Group 68"/>
            <p:cNvGrpSpPr>
              <a:grpSpLocks/>
            </p:cNvGrpSpPr>
            <p:nvPr/>
          </p:nvGrpSpPr>
          <p:grpSpPr bwMode="auto">
            <a:xfrm>
              <a:off x="704" y="1320"/>
              <a:ext cx="238" cy="103"/>
              <a:chOff x="2848" y="848"/>
              <a:chExt cx="140" cy="98"/>
            </a:xfrm>
          </p:grpSpPr>
          <p:sp>
            <p:nvSpPr>
              <p:cNvPr id="77" name="Line 6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8" name="Line 7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9" name="Line 7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73" name="Group 72"/>
            <p:cNvGrpSpPr>
              <a:grpSpLocks/>
            </p:cNvGrpSpPr>
            <p:nvPr/>
          </p:nvGrpSpPr>
          <p:grpSpPr bwMode="auto">
            <a:xfrm flipV="1">
              <a:off x="704" y="1318"/>
              <a:ext cx="238" cy="103"/>
              <a:chOff x="2848" y="848"/>
              <a:chExt cx="140" cy="98"/>
            </a:xfrm>
          </p:grpSpPr>
          <p:sp>
            <p:nvSpPr>
              <p:cNvPr id="74" name="Line 7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5" name="Line 7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6" name="Line 7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80" name="Line 76"/>
          <p:cNvSpPr>
            <a:spLocks noChangeShapeType="1"/>
          </p:cNvSpPr>
          <p:nvPr/>
        </p:nvSpPr>
        <p:spPr bwMode="auto">
          <a:xfrm>
            <a:off x="1935163" y="3433763"/>
            <a:ext cx="762000" cy="5238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1" name="Line 77"/>
          <p:cNvSpPr>
            <a:spLocks noChangeShapeType="1"/>
          </p:cNvSpPr>
          <p:nvPr/>
        </p:nvSpPr>
        <p:spPr bwMode="auto">
          <a:xfrm flipV="1">
            <a:off x="1982788" y="4138613"/>
            <a:ext cx="733425"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2" name="Line 78"/>
          <p:cNvSpPr>
            <a:spLocks noChangeShapeType="1"/>
          </p:cNvSpPr>
          <p:nvPr/>
        </p:nvSpPr>
        <p:spPr bwMode="auto">
          <a:xfrm flipV="1">
            <a:off x="3449638" y="4138613"/>
            <a:ext cx="6667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3" name="Line 79"/>
          <p:cNvSpPr>
            <a:spLocks noChangeShapeType="1"/>
          </p:cNvSpPr>
          <p:nvPr/>
        </p:nvSpPr>
        <p:spPr bwMode="auto">
          <a:xfrm>
            <a:off x="3297238" y="4300538"/>
            <a:ext cx="561975" cy="6572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4" name="Line 80"/>
          <p:cNvSpPr>
            <a:spLocks noChangeShapeType="1"/>
          </p:cNvSpPr>
          <p:nvPr/>
        </p:nvSpPr>
        <p:spPr bwMode="auto">
          <a:xfrm>
            <a:off x="4554538" y="5176838"/>
            <a:ext cx="1038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5" name="Line 81"/>
          <p:cNvSpPr>
            <a:spLocks noChangeShapeType="1"/>
          </p:cNvSpPr>
          <p:nvPr/>
        </p:nvSpPr>
        <p:spPr bwMode="auto">
          <a:xfrm>
            <a:off x="4840288" y="4252913"/>
            <a:ext cx="838200" cy="7143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6" name="Line 82"/>
          <p:cNvSpPr>
            <a:spLocks noChangeShapeType="1"/>
          </p:cNvSpPr>
          <p:nvPr/>
        </p:nvSpPr>
        <p:spPr bwMode="auto">
          <a:xfrm>
            <a:off x="6354763" y="5157788"/>
            <a:ext cx="7016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8" name="Text Box 84"/>
          <p:cNvSpPr txBox="1">
            <a:spLocks noChangeArrowheads="1"/>
          </p:cNvSpPr>
          <p:nvPr/>
        </p:nvSpPr>
        <p:spPr bwMode="auto">
          <a:xfrm>
            <a:off x="3940175" y="533558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R2</a:t>
            </a:r>
          </a:p>
        </p:txBody>
      </p:sp>
      <p:sp>
        <p:nvSpPr>
          <p:cNvPr id="89" name="Text Box 85"/>
          <p:cNvSpPr txBox="1">
            <a:spLocks noChangeArrowheads="1"/>
          </p:cNvSpPr>
          <p:nvPr/>
        </p:nvSpPr>
        <p:spPr bwMode="auto">
          <a:xfrm>
            <a:off x="5862638" y="3956050"/>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D</a:t>
            </a:r>
          </a:p>
        </p:txBody>
      </p:sp>
      <p:sp>
        <p:nvSpPr>
          <p:cNvPr id="90" name="Text Box 86"/>
          <p:cNvSpPr txBox="1">
            <a:spLocks noChangeArrowheads="1"/>
          </p:cNvSpPr>
          <p:nvPr/>
        </p:nvSpPr>
        <p:spPr bwMode="auto">
          <a:xfrm>
            <a:off x="4325938" y="4333875"/>
            <a:ext cx="476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R3</a:t>
            </a:r>
          </a:p>
        </p:txBody>
      </p:sp>
      <p:sp>
        <p:nvSpPr>
          <p:cNvPr id="91" name="Text Box 87"/>
          <p:cNvSpPr txBox="1">
            <a:spLocks noChangeArrowheads="1"/>
          </p:cNvSpPr>
          <p:nvPr/>
        </p:nvSpPr>
        <p:spPr bwMode="auto">
          <a:xfrm>
            <a:off x="2851150" y="435133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R4</a:t>
            </a:r>
          </a:p>
        </p:txBody>
      </p:sp>
      <p:grpSp>
        <p:nvGrpSpPr>
          <p:cNvPr id="92" name="Group 88"/>
          <p:cNvGrpSpPr>
            <a:grpSpLocks/>
          </p:cNvGrpSpPr>
          <p:nvPr/>
        </p:nvGrpSpPr>
        <p:grpSpPr bwMode="auto">
          <a:xfrm>
            <a:off x="1211263" y="4137025"/>
            <a:ext cx="766762" cy="433388"/>
            <a:chOff x="589" y="1281"/>
            <a:chExt cx="483" cy="273"/>
          </a:xfrm>
        </p:grpSpPr>
        <p:sp>
          <p:nvSpPr>
            <p:cNvPr id="93" name="Oval 89"/>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94" name="Line 90"/>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5" name="Line 91"/>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6" name="Rectangle 92"/>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97" name="Oval 93"/>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98" name="Group 94"/>
            <p:cNvGrpSpPr>
              <a:grpSpLocks/>
            </p:cNvGrpSpPr>
            <p:nvPr/>
          </p:nvGrpSpPr>
          <p:grpSpPr bwMode="auto">
            <a:xfrm>
              <a:off x="704" y="1320"/>
              <a:ext cx="238" cy="103"/>
              <a:chOff x="2848" y="848"/>
              <a:chExt cx="140" cy="98"/>
            </a:xfrm>
          </p:grpSpPr>
          <p:sp>
            <p:nvSpPr>
              <p:cNvPr id="103" name="Line 9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4" name="Line 9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5" name="Line 9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99" name="Group 98"/>
            <p:cNvGrpSpPr>
              <a:grpSpLocks/>
            </p:cNvGrpSpPr>
            <p:nvPr/>
          </p:nvGrpSpPr>
          <p:grpSpPr bwMode="auto">
            <a:xfrm flipV="1">
              <a:off x="704" y="1318"/>
              <a:ext cx="238" cy="103"/>
              <a:chOff x="2848" y="848"/>
              <a:chExt cx="140" cy="98"/>
            </a:xfrm>
          </p:grpSpPr>
          <p:sp>
            <p:nvSpPr>
              <p:cNvPr id="100" name="Line 9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1" name="Line 10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2" name="Line 10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06" name="Text Box 102"/>
          <p:cNvSpPr txBox="1">
            <a:spLocks noChangeArrowheads="1"/>
          </p:cNvSpPr>
          <p:nvPr/>
        </p:nvSpPr>
        <p:spPr bwMode="auto">
          <a:xfrm>
            <a:off x="1403350" y="457041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R5</a:t>
            </a:r>
          </a:p>
        </p:txBody>
      </p:sp>
      <p:sp>
        <p:nvSpPr>
          <p:cNvPr id="107" name="Text Box 103"/>
          <p:cNvSpPr txBox="1">
            <a:spLocks noChangeArrowheads="1"/>
          </p:cNvSpPr>
          <p:nvPr/>
        </p:nvSpPr>
        <p:spPr bwMode="auto">
          <a:xfrm>
            <a:off x="6283325" y="4897438"/>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08" name="Text Box 104"/>
          <p:cNvSpPr txBox="1">
            <a:spLocks noChangeArrowheads="1"/>
          </p:cNvSpPr>
          <p:nvPr/>
        </p:nvSpPr>
        <p:spPr bwMode="auto">
          <a:xfrm>
            <a:off x="4924425" y="4164013"/>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1</a:t>
            </a:r>
          </a:p>
        </p:txBody>
      </p:sp>
      <p:sp>
        <p:nvSpPr>
          <p:cNvPr id="109" name="Text Box 105"/>
          <p:cNvSpPr txBox="1">
            <a:spLocks noChangeArrowheads="1"/>
          </p:cNvSpPr>
          <p:nvPr/>
        </p:nvSpPr>
        <p:spPr bwMode="auto">
          <a:xfrm>
            <a:off x="4849813" y="3889375"/>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10" name="Line 106"/>
          <p:cNvSpPr>
            <a:spLocks noChangeShapeType="1"/>
          </p:cNvSpPr>
          <p:nvPr/>
        </p:nvSpPr>
        <p:spPr bwMode="auto">
          <a:xfrm>
            <a:off x="4883150" y="4129088"/>
            <a:ext cx="9683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1" name="Text Box 107"/>
          <p:cNvSpPr txBox="1">
            <a:spLocks noChangeArrowheads="1"/>
          </p:cNvSpPr>
          <p:nvPr/>
        </p:nvSpPr>
        <p:spPr bwMode="auto">
          <a:xfrm>
            <a:off x="3411538" y="3876675"/>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12" name="Text Box 108"/>
          <p:cNvSpPr txBox="1">
            <a:spLocks noChangeArrowheads="1"/>
          </p:cNvSpPr>
          <p:nvPr/>
        </p:nvSpPr>
        <p:spPr bwMode="auto">
          <a:xfrm>
            <a:off x="7016750" y="4975225"/>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A</a:t>
            </a:r>
          </a:p>
        </p:txBody>
      </p:sp>
      <p:sp>
        <p:nvSpPr>
          <p:cNvPr id="113" name="Text Box 109"/>
          <p:cNvSpPr txBox="1">
            <a:spLocks noChangeArrowheads="1"/>
          </p:cNvSpPr>
          <p:nvPr/>
        </p:nvSpPr>
        <p:spPr bwMode="auto">
          <a:xfrm>
            <a:off x="1366838" y="362108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R6</a:t>
            </a:r>
          </a:p>
        </p:txBody>
      </p:sp>
      <p:sp>
        <p:nvSpPr>
          <p:cNvPr id="139" name="Text Box 135"/>
          <p:cNvSpPr txBox="1">
            <a:spLocks noChangeArrowheads="1"/>
          </p:cNvSpPr>
          <p:nvPr/>
        </p:nvSpPr>
        <p:spPr bwMode="auto">
          <a:xfrm>
            <a:off x="3335338" y="4198938"/>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1</a:t>
            </a:r>
          </a:p>
        </p:txBody>
      </p:sp>
      <p:sp>
        <p:nvSpPr>
          <p:cNvPr id="148" name="Text Box 145"/>
          <p:cNvSpPr txBox="1">
            <a:spLocks noChangeArrowheads="1"/>
          </p:cNvSpPr>
          <p:nvPr/>
        </p:nvSpPr>
        <p:spPr bwMode="auto">
          <a:xfrm>
            <a:off x="4487863" y="4914900"/>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graphicFrame>
        <p:nvGraphicFramePr>
          <p:cNvPr id="3" name="Table 2"/>
          <p:cNvGraphicFramePr>
            <a:graphicFrameLocks noGrp="1"/>
          </p:cNvGraphicFramePr>
          <p:nvPr>
            <p:extLst>
              <p:ext uri="{D42A27DB-BD31-4B8C-83A1-F6EECF244321}">
                <p14:modId xmlns="" xmlns:p14="http://schemas.microsoft.com/office/powerpoint/2010/main" val="2709379658"/>
              </p:ext>
            </p:extLst>
          </p:nvPr>
        </p:nvGraphicFramePr>
        <p:xfrm>
          <a:off x="973064" y="1495044"/>
          <a:ext cx="3426310" cy="1432560"/>
        </p:xfrm>
        <a:graphic>
          <a:graphicData uri="http://schemas.openxmlformats.org/drawingml/2006/table">
            <a:tbl>
              <a:tblPr firstRow="1" bandRow="1">
                <a:tableStyleId>{5C22544A-7EE6-4342-B048-85BDC9FD1C3A}</a:tableStyleId>
              </a:tblPr>
              <a:tblGrid>
                <a:gridCol w="685262"/>
                <a:gridCol w="685262"/>
                <a:gridCol w="685262"/>
                <a:gridCol w="685262"/>
                <a:gridCol w="685262"/>
              </a:tblGrid>
              <a:tr h="390772">
                <a:tc>
                  <a:txBody>
                    <a:bodyPr/>
                    <a:lstStyle/>
                    <a:p>
                      <a:r>
                        <a:rPr lang="en-US" sz="1400" dirty="0" err="1" smtClean="0"/>
                        <a:t>Src</a:t>
                      </a:r>
                      <a:endParaRPr lang="en-US" sz="1400" dirty="0" smtClean="0"/>
                    </a:p>
                    <a:p>
                      <a:endParaRPr lang="en-US" sz="1400" dirty="0"/>
                    </a:p>
                  </a:txBody>
                  <a:tcPr/>
                </a:tc>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229866">
                <a:tc>
                  <a:txBody>
                    <a:bodyPr/>
                    <a:lstStyle/>
                    <a:p>
                      <a:r>
                        <a:rPr lang="en-US" sz="1400" dirty="0" smtClean="0"/>
                        <a:t>R6</a:t>
                      </a:r>
                      <a:endParaRPr lang="en-US" sz="1400" dirty="0"/>
                    </a:p>
                  </a:txBody>
                  <a:tcPr/>
                </a:tc>
                <a:tc>
                  <a:txBody>
                    <a:bodyPr/>
                    <a:lstStyle/>
                    <a:p>
                      <a:endParaRPr lang="en-US" sz="1400" dirty="0"/>
                    </a:p>
                  </a:txBody>
                  <a:tcPr/>
                </a:tc>
                <a:tc>
                  <a:txBody>
                    <a:bodyPr/>
                    <a:lstStyle/>
                    <a:p>
                      <a:r>
                        <a:rPr lang="en-US" sz="1400" dirty="0" smtClean="0"/>
                        <a:t>10</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r h="229866">
                <a:tc>
                  <a:txBody>
                    <a:bodyPr/>
                    <a:lstStyle/>
                    <a:p>
                      <a:endParaRPr lang="en-US" sz="1400" dirty="0"/>
                    </a:p>
                  </a:txBody>
                  <a:tcPr/>
                </a:tc>
                <a:tc>
                  <a:txBody>
                    <a:bodyPr/>
                    <a:lstStyle/>
                    <a:p>
                      <a:endParaRPr lang="en-US" sz="1400" dirty="0"/>
                    </a:p>
                  </a:txBody>
                  <a:tcPr/>
                </a:tc>
                <a:tc>
                  <a:txBody>
                    <a:bodyPr/>
                    <a:lstStyle/>
                    <a:p>
                      <a:r>
                        <a:rPr lang="en-US" sz="1400" dirty="0" smtClean="0"/>
                        <a:t>12</a:t>
                      </a:r>
                      <a:endParaRPr lang="en-US" sz="1400" dirty="0"/>
                    </a:p>
                  </a:txBody>
                  <a:tcPr/>
                </a:tc>
                <a:tc>
                  <a:txBody>
                    <a:bodyPr/>
                    <a:lstStyle/>
                    <a:p>
                      <a:r>
                        <a:rPr lang="en-US" sz="1400" dirty="0" smtClean="0"/>
                        <a:t>D</a:t>
                      </a:r>
                      <a:endParaRPr lang="en-US" sz="1400" dirty="0"/>
                    </a:p>
                  </a:txBody>
                  <a:tcPr/>
                </a:tc>
                <a:tc>
                  <a:txBody>
                    <a:bodyPr/>
                    <a:lstStyle/>
                    <a:p>
                      <a:r>
                        <a:rPr lang="en-US" sz="1400" dirty="0" smtClean="0"/>
                        <a:t>0</a:t>
                      </a:r>
                      <a:endParaRPr lang="en-US" sz="1400" dirty="0"/>
                    </a:p>
                  </a:txBody>
                  <a:tcPr/>
                </a:tc>
              </a:tr>
              <a:tr h="229866">
                <a:tc>
                  <a:txBody>
                    <a:bodyPr/>
                    <a:lstStyle/>
                    <a:p>
                      <a:r>
                        <a:rPr lang="en-US" sz="1400" dirty="0" smtClean="0"/>
                        <a:t>R5</a:t>
                      </a:r>
                      <a:endParaRPr lang="en-US" sz="1400" dirty="0"/>
                    </a:p>
                  </a:txBody>
                  <a:tcPr/>
                </a:tc>
                <a:tc>
                  <a:txBody>
                    <a:bodyPr/>
                    <a:lstStyle/>
                    <a:p>
                      <a:endParaRPr lang="en-US" sz="1400" dirty="0"/>
                    </a:p>
                  </a:txBody>
                  <a:tcPr/>
                </a:tc>
                <a:tc>
                  <a:txBody>
                    <a:bodyPr/>
                    <a:lstStyle/>
                    <a:p>
                      <a:r>
                        <a:rPr lang="en-US" sz="1400" dirty="0" smtClean="0"/>
                        <a:t>8</a:t>
                      </a:r>
                      <a:endParaRPr lang="en-US" sz="1400" dirty="0"/>
                    </a:p>
                  </a:txBody>
                  <a:tcPr/>
                </a:tc>
                <a:tc>
                  <a:txBody>
                    <a:bodyPr/>
                    <a:lstStyle/>
                    <a:p>
                      <a:r>
                        <a:rPr lang="en-US" sz="1400" dirty="0" smtClean="0"/>
                        <a:t>A</a:t>
                      </a:r>
                      <a:endParaRPr lang="en-US" sz="1400" dirty="0"/>
                    </a:p>
                  </a:txBody>
                  <a:tcPr/>
                </a:tc>
                <a:tc>
                  <a:txBody>
                    <a:bodyPr/>
                    <a:lstStyle/>
                    <a:p>
                      <a:r>
                        <a:rPr lang="en-US" sz="1400" dirty="0" smtClean="0"/>
                        <a:t>1</a:t>
                      </a:r>
                      <a:endParaRPr lang="en-US" sz="1400" dirty="0"/>
                    </a:p>
                  </a:txBody>
                  <a:tcPr/>
                </a:tc>
              </a:tr>
            </a:tbl>
          </a:graphicData>
        </a:graphic>
      </p:graphicFrame>
      <p:graphicFrame>
        <p:nvGraphicFramePr>
          <p:cNvPr id="151" name="Table 150"/>
          <p:cNvGraphicFramePr>
            <a:graphicFrameLocks noGrp="1"/>
          </p:cNvGraphicFramePr>
          <p:nvPr>
            <p:extLst>
              <p:ext uri="{D42A27DB-BD31-4B8C-83A1-F6EECF244321}">
                <p14:modId xmlns="" xmlns:p14="http://schemas.microsoft.com/office/powerpoint/2010/main" val="3352080534"/>
              </p:ext>
            </p:extLst>
          </p:nvPr>
        </p:nvGraphicFramePr>
        <p:xfrm>
          <a:off x="4727773" y="2228689"/>
          <a:ext cx="2708136" cy="1149826"/>
        </p:xfrm>
        <a:graphic>
          <a:graphicData uri="http://schemas.openxmlformats.org/drawingml/2006/table">
            <a:tbl>
              <a:tblPr firstRow="1" bandRow="1">
                <a:tableStyleId>{5C22544A-7EE6-4342-B048-85BDC9FD1C3A}</a:tableStyleId>
              </a:tblPr>
              <a:tblGrid>
                <a:gridCol w="677034"/>
                <a:gridCol w="677034"/>
                <a:gridCol w="677034"/>
                <a:gridCol w="67703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10</a:t>
                      </a:r>
                      <a:endParaRPr lang="en-US" sz="1400" dirty="0"/>
                    </a:p>
                  </a:txBody>
                  <a:tcPr/>
                </a:tc>
                <a:tc>
                  <a:txBody>
                    <a:bodyPr/>
                    <a:lstStyle/>
                    <a:p>
                      <a:r>
                        <a:rPr lang="en-US" sz="1400" dirty="0" smtClean="0"/>
                        <a:t>6</a:t>
                      </a:r>
                      <a:endParaRPr lang="en-US" sz="1400" dirty="0"/>
                    </a:p>
                  </a:txBody>
                  <a:tcPr/>
                </a:tc>
                <a:tc>
                  <a:txBody>
                    <a:bodyPr/>
                    <a:lstStyle/>
                    <a:p>
                      <a:r>
                        <a:rPr lang="en-US" sz="1400" dirty="0" smtClean="0"/>
                        <a:t>A</a:t>
                      </a:r>
                      <a:endParaRPr lang="en-US" sz="1400" dirty="0"/>
                    </a:p>
                  </a:txBody>
                  <a:tcPr/>
                </a:tc>
                <a:tc>
                  <a:txBody>
                    <a:bodyPr/>
                    <a:lstStyle/>
                    <a:p>
                      <a:r>
                        <a:rPr lang="en-US" sz="1400" dirty="0" smtClean="0"/>
                        <a:t>1</a:t>
                      </a:r>
                      <a:endParaRPr lang="en-US" sz="1400" dirty="0"/>
                    </a:p>
                  </a:txBody>
                  <a:tcPr/>
                </a:tc>
              </a:tr>
              <a:tr h="310764">
                <a:tc>
                  <a:txBody>
                    <a:bodyPr/>
                    <a:lstStyle/>
                    <a:p>
                      <a:r>
                        <a:rPr lang="en-US" sz="1400" dirty="0" smtClean="0"/>
                        <a:t>12</a:t>
                      </a:r>
                      <a:endParaRPr lang="en-US" sz="1400" dirty="0"/>
                    </a:p>
                  </a:txBody>
                  <a:tcPr/>
                </a:tc>
                <a:tc>
                  <a:txBody>
                    <a:bodyPr/>
                    <a:lstStyle/>
                    <a:p>
                      <a:r>
                        <a:rPr lang="en-US" sz="1400" dirty="0" smtClean="0"/>
                        <a:t>9</a:t>
                      </a:r>
                      <a:endParaRPr lang="en-US" sz="1400" dirty="0"/>
                    </a:p>
                  </a:txBody>
                  <a:tcPr/>
                </a:tc>
                <a:tc>
                  <a:txBody>
                    <a:bodyPr/>
                    <a:lstStyle/>
                    <a:p>
                      <a:r>
                        <a:rPr lang="en-US" sz="1400" dirty="0" smtClean="0"/>
                        <a:t>D</a:t>
                      </a:r>
                      <a:endParaRPr lang="en-US" sz="1400" dirty="0"/>
                    </a:p>
                  </a:txBody>
                  <a:tcPr/>
                </a:tc>
                <a:tc>
                  <a:txBody>
                    <a:bodyPr/>
                    <a:lstStyle/>
                    <a:p>
                      <a:r>
                        <a:rPr lang="en-US" sz="1400" dirty="0" smtClean="0"/>
                        <a:t>0</a:t>
                      </a:r>
                      <a:endParaRPr lang="en-US" sz="1400" dirty="0"/>
                    </a:p>
                  </a:txBody>
                  <a:tcPr/>
                </a:tc>
              </a:tr>
            </a:tbl>
          </a:graphicData>
        </a:graphic>
      </p:graphicFrame>
      <p:graphicFrame>
        <p:nvGraphicFramePr>
          <p:cNvPr id="152" name="Table 151"/>
          <p:cNvGraphicFramePr>
            <a:graphicFrameLocks noGrp="1"/>
          </p:cNvGraphicFramePr>
          <p:nvPr>
            <p:extLst>
              <p:ext uri="{D42A27DB-BD31-4B8C-83A1-F6EECF244321}">
                <p14:modId xmlns="" xmlns:p14="http://schemas.microsoft.com/office/powerpoint/2010/main" val="1446982064"/>
              </p:ext>
            </p:extLst>
          </p:nvPr>
        </p:nvGraphicFramePr>
        <p:xfrm>
          <a:off x="4631164" y="5892208"/>
          <a:ext cx="2714596" cy="839062"/>
        </p:xfrm>
        <a:graphic>
          <a:graphicData uri="http://schemas.openxmlformats.org/drawingml/2006/table">
            <a:tbl>
              <a:tblPr firstRow="1" bandRow="1">
                <a:tableStyleId>{5C22544A-7EE6-4342-B048-85BDC9FD1C3A}</a:tableStyleId>
              </a:tblPr>
              <a:tblGrid>
                <a:gridCol w="678649"/>
                <a:gridCol w="678649"/>
                <a:gridCol w="672524"/>
                <a:gridCol w="68477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6</a:t>
                      </a:r>
                      <a:endParaRPr lang="en-US" sz="1400" dirty="0"/>
                    </a:p>
                  </a:txBody>
                  <a:tcPr/>
                </a:tc>
                <a:tc>
                  <a:txBody>
                    <a:bodyPr/>
                    <a:lstStyle/>
                    <a:p>
                      <a:r>
                        <a:rPr lang="en-US" sz="1400" dirty="0" smtClean="0"/>
                        <a:t>-</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bl>
          </a:graphicData>
        </a:graphic>
      </p:graphicFrame>
      <p:graphicFrame>
        <p:nvGraphicFramePr>
          <p:cNvPr id="153" name="Table 152"/>
          <p:cNvGraphicFramePr>
            <a:graphicFrameLocks noGrp="1"/>
          </p:cNvGraphicFramePr>
          <p:nvPr>
            <p:extLst>
              <p:ext uri="{D42A27DB-BD31-4B8C-83A1-F6EECF244321}">
                <p14:modId xmlns="" xmlns:p14="http://schemas.microsoft.com/office/powerpoint/2010/main" val="1351588898"/>
              </p:ext>
            </p:extLst>
          </p:nvPr>
        </p:nvGraphicFramePr>
        <p:xfrm>
          <a:off x="1608702" y="5671084"/>
          <a:ext cx="2714596" cy="839062"/>
        </p:xfrm>
        <a:graphic>
          <a:graphicData uri="http://schemas.openxmlformats.org/drawingml/2006/table">
            <a:tbl>
              <a:tblPr firstRow="1" bandRow="1">
                <a:tableStyleId>{5C22544A-7EE6-4342-B048-85BDC9FD1C3A}</a:tableStyleId>
              </a:tblPr>
              <a:tblGrid>
                <a:gridCol w="678649"/>
                <a:gridCol w="678649"/>
                <a:gridCol w="672524"/>
                <a:gridCol w="68477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8</a:t>
                      </a:r>
                      <a:endParaRPr lang="en-US" sz="1400" dirty="0"/>
                    </a:p>
                  </a:txBody>
                  <a:tcPr/>
                </a:tc>
                <a:tc>
                  <a:txBody>
                    <a:bodyPr/>
                    <a:lstStyle/>
                    <a:p>
                      <a:r>
                        <a:rPr lang="en-US" sz="1400" dirty="0" smtClean="0"/>
                        <a:t>6</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bl>
          </a:graphicData>
        </a:graphic>
      </p:graphicFrame>
    </p:spTree>
    <p:extLst>
      <p:ext uri="{BB962C8B-B14F-4D97-AF65-F5344CB8AC3E}">
        <p14:creationId xmlns="" xmlns:p14="http://schemas.microsoft.com/office/powerpoint/2010/main" val="2330984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Slide Number Placeholder 5"/>
          <p:cNvSpPr>
            <a:spLocks noGrp="1"/>
          </p:cNvSpPr>
          <p:nvPr>
            <p:ph type="sldNum" sz="quarter" idx="11"/>
          </p:nvPr>
        </p:nvSpPr>
        <p:spPr>
          <a:noFill/>
        </p:spPr>
        <p:txBody>
          <a:bodyPr/>
          <a:lstStyle/>
          <a:p>
            <a:fld id="{D73D344C-294C-42EE-99F1-0A248FC13060}" type="slidenum">
              <a:rPr lang="en-US" smtClean="0"/>
              <a:pPr/>
              <a:t>9</a:t>
            </a:fld>
            <a:endParaRPr lang="en-US" smtClean="0"/>
          </a:p>
        </p:txBody>
      </p:sp>
      <p:sp>
        <p:nvSpPr>
          <p:cNvPr id="83972" name="Rectangle 2"/>
          <p:cNvSpPr>
            <a:spLocks noGrp="1" noChangeArrowheads="1"/>
          </p:cNvSpPr>
          <p:nvPr>
            <p:ph type="title"/>
          </p:nvPr>
        </p:nvSpPr>
        <p:spPr>
          <a:xfrm>
            <a:off x="440668" y="224100"/>
            <a:ext cx="9052560" cy="1295400"/>
          </a:xfrm>
        </p:spPr>
        <p:txBody>
          <a:bodyPr/>
          <a:lstStyle/>
          <a:p>
            <a:pPr eaLnBrk="1" hangingPunct="1"/>
            <a:r>
              <a:rPr lang="en-US" dirty="0" smtClean="0"/>
              <a:t>Base MPLS Label Distribution</a:t>
            </a:r>
          </a:p>
        </p:txBody>
      </p:sp>
      <p:sp>
        <p:nvSpPr>
          <p:cNvPr id="6" name="Freeform 2"/>
          <p:cNvSpPr>
            <a:spLocks/>
          </p:cNvSpPr>
          <p:nvPr/>
        </p:nvSpPr>
        <p:spPr bwMode="auto">
          <a:xfrm>
            <a:off x="1754188" y="5278438"/>
            <a:ext cx="2462212" cy="419100"/>
          </a:xfrm>
          <a:custGeom>
            <a:avLst/>
            <a:gdLst>
              <a:gd name="T0" fmla="*/ 2147483647 w 1551"/>
              <a:gd name="T1" fmla="*/ 2147483647 h 264"/>
              <a:gd name="T2" fmla="*/ 0 w 1551"/>
              <a:gd name="T3" fmla="*/ 2147483647 h 264"/>
              <a:gd name="T4" fmla="*/ 2147483647 w 1551"/>
              <a:gd name="T5" fmla="*/ 2147483647 h 264"/>
              <a:gd name="T6" fmla="*/ 2147483647 w 1551"/>
              <a:gd name="T7" fmla="*/ 0 h 264"/>
              <a:gd name="T8" fmla="*/ 2147483647 w 1551"/>
              <a:gd name="T9" fmla="*/ 2147483647 h 2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51" h="264">
                <a:moveTo>
                  <a:pt x="1263" y="8"/>
                </a:moveTo>
                <a:lnTo>
                  <a:pt x="0" y="264"/>
                </a:lnTo>
                <a:lnTo>
                  <a:pt x="1536" y="264"/>
                </a:lnTo>
                <a:lnTo>
                  <a:pt x="1551" y="0"/>
                </a:lnTo>
                <a:lnTo>
                  <a:pt x="1263" y="8"/>
                </a:lnTo>
                <a:close/>
              </a:path>
            </a:pathLst>
          </a:custGeom>
          <a:gradFill rotWithShape="1">
            <a:gsLst>
              <a:gs pos="0">
                <a:srgbClr val="969696"/>
              </a:gs>
              <a:gs pos="100000">
                <a:srgbClr val="FFFFFF"/>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 name="Freeform 3"/>
          <p:cNvSpPr>
            <a:spLocks/>
          </p:cNvSpPr>
          <p:nvPr/>
        </p:nvSpPr>
        <p:spPr bwMode="auto">
          <a:xfrm>
            <a:off x="4594213" y="5326063"/>
            <a:ext cx="2602142" cy="577850"/>
          </a:xfrm>
          <a:custGeom>
            <a:avLst/>
            <a:gdLst>
              <a:gd name="T0" fmla="*/ 2147483647 w 1542"/>
              <a:gd name="T1" fmla="*/ 2147483647 h 364"/>
              <a:gd name="T2" fmla="*/ 0 w 1542"/>
              <a:gd name="T3" fmla="*/ 2147483647 h 364"/>
              <a:gd name="T4" fmla="*/ 2147483647 w 1542"/>
              <a:gd name="T5" fmla="*/ 2147483647 h 364"/>
              <a:gd name="T6" fmla="*/ 2147483647 w 1542"/>
              <a:gd name="T7" fmla="*/ 0 h 364"/>
              <a:gd name="T8" fmla="*/ 2147483647 w 1542"/>
              <a:gd name="T9" fmla="*/ 2147483647 h 3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42" h="364">
                <a:moveTo>
                  <a:pt x="839" y="8"/>
                </a:moveTo>
                <a:lnTo>
                  <a:pt x="0" y="364"/>
                </a:lnTo>
                <a:lnTo>
                  <a:pt x="1542" y="364"/>
                </a:lnTo>
                <a:lnTo>
                  <a:pt x="1127" y="0"/>
                </a:lnTo>
                <a:lnTo>
                  <a:pt x="839" y="8"/>
                </a:lnTo>
                <a:close/>
              </a:path>
            </a:pathLst>
          </a:custGeom>
          <a:gradFill rotWithShape="1">
            <a:gsLst>
              <a:gs pos="0">
                <a:srgbClr val="969696"/>
              </a:gs>
              <a:gs pos="100000">
                <a:srgbClr val="FFFFFF"/>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Freeform 4"/>
          <p:cNvSpPr>
            <a:spLocks/>
          </p:cNvSpPr>
          <p:nvPr/>
        </p:nvSpPr>
        <p:spPr bwMode="auto">
          <a:xfrm>
            <a:off x="1884363" y="3106738"/>
            <a:ext cx="2433637" cy="798512"/>
          </a:xfrm>
          <a:custGeom>
            <a:avLst/>
            <a:gdLst>
              <a:gd name="T0" fmla="*/ 2147483647 w 1533"/>
              <a:gd name="T1" fmla="*/ 2147483647 h 503"/>
              <a:gd name="T2" fmla="*/ 2147483647 w 1533"/>
              <a:gd name="T3" fmla="*/ 0 h 503"/>
              <a:gd name="T4" fmla="*/ 0 w 1533"/>
              <a:gd name="T5" fmla="*/ 0 h 503"/>
              <a:gd name="T6" fmla="*/ 2147483647 w 1533"/>
              <a:gd name="T7" fmla="*/ 2147483647 h 503"/>
              <a:gd name="T8" fmla="*/ 2147483647 w 1533"/>
              <a:gd name="T9" fmla="*/ 2147483647 h 5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33" h="503">
                <a:moveTo>
                  <a:pt x="808" y="503"/>
                </a:moveTo>
                <a:lnTo>
                  <a:pt x="1533" y="0"/>
                </a:lnTo>
                <a:lnTo>
                  <a:pt x="0" y="0"/>
                </a:lnTo>
                <a:lnTo>
                  <a:pt x="685" y="481"/>
                </a:lnTo>
                <a:lnTo>
                  <a:pt x="808" y="503"/>
                </a:lnTo>
                <a:close/>
              </a:path>
            </a:pathLst>
          </a:custGeom>
          <a:gradFill rotWithShape="1">
            <a:gsLst>
              <a:gs pos="0">
                <a:srgbClr val="FFFFFF"/>
              </a:gs>
              <a:gs pos="100000">
                <a:srgbClr val="96969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5"/>
          <p:cNvSpPr>
            <a:spLocks/>
          </p:cNvSpPr>
          <p:nvPr/>
        </p:nvSpPr>
        <p:spPr bwMode="auto">
          <a:xfrm>
            <a:off x="4552950" y="3416300"/>
            <a:ext cx="2589213" cy="511175"/>
          </a:xfrm>
          <a:custGeom>
            <a:avLst/>
            <a:gdLst>
              <a:gd name="T0" fmla="*/ 2147483647 w 1631"/>
              <a:gd name="T1" fmla="*/ 2147483647 h 322"/>
              <a:gd name="T2" fmla="*/ 2147483647 w 1631"/>
              <a:gd name="T3" fmla="*/ 0 h 322"/>
              <a:gd name="T4" fmla="*/ 2147483647 w 1631"/>
              <a:gd name="T5" fmla="*/ 0 h 322"/>
              <a:gd name="T6" fmla="*/ 0 w 1631"/>
              <a:gd name="T7" fmla="*/ 2147483647 h 322"/>
              <a:gd name="T8" fmla="*/ 2147483647 w 1631"/>
              <a:gd name="T9" fmla="*/ 2147483647 h 3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31" h="322">
                <a:moveTo>
                  <a:pt x="123" y="322"/>
                </a:moveTo>
                <a:lnTo>
                  <a:pt x="1631" y="0"/>
                </a:lnTo>
                <a:lnTo>
                  <a:pt x="89" y="0"/>
                </a:lnTo>
                <a:lnTo>
                  <a:pt x="0" y="300"/>
                </a:lnTo>
                <a:lnTo>
                  <a:pt x="123" y="322"/>
                </a:lnTo>
                <a:close/>
              </a:path>
            </a:pathLst>
          </a:custGeom>
          <a:gradFill rotWithShape="1">
            <a:gsLst>
              <a:gs pos="0">
                <a:srgbClr val="FFFFFF"/>
              </a:gs>
              <a:gs pos="100000">
                <a:srgbClr val="969696"/>
              </a:gs>
            </a:gsLst>
            <a:lin ang="54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 name="Group 6"/>
          <p:cNvGrpSpPr>
            <a:grpSpLocks/>
          </p:cNvGrpSpPr>
          <p:nvPr/>
        </p:nvGrpSpPr>
        <p:grpSpPr bwMode="auto">
          <a:xfrm>
            <a:off x="5583238" y="4924425"/>
            <a:ext cx="766762" cy="433388"/>
            <a:chOff x="3600" y="219"/>
            <a:chExt cx="360" cy="175"/>
          </a:xfrm>
        </p:grpSpPr>
        <p:sp>
          <p:nvSpPr>
            <p:cNvPr id="11" name="Oval 7"/>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12" name="Line 8"/>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 name="Line 9"/>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 name="Rectangle 10"/>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15" name="Oval 11"/>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16" name="Group 12"/>
            <p:cNvGrpSpPr>
              <a:grpSpLocks/>
            </p:cNvGrpSpPr>
            <p:nvPr/>
          </p:nvGrpSpPr>
          <p:grpSpPr bwMode="auto">
            <a:xfrm>
              <a:off x="3686" y="244"/>
              <a:ext cx="177" cy="66"/>
              <a:chOff x="2848" y="848"/>
              <a:chExt cx="140" cy="98"/>
            </a:xfrm>
          </p:grpSpPr>
          <p:sp>
            <p:nvSpPr>
              <p:cNvPr id="21" name="Line 1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2" name="Line 1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3" name="Line 1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17" name="Group 16"/>
            <p:cNvGrpSpPr>
              <a:grpSpLocks/>
            </p:cNvGrpSpPr>
            <p:nvPr/>
          </p:nvGrpSpPr>
          <p:grpSpPr bwMode="auto">
            <a:xfrm flipV="1">
              <a:off x="3686" y="243"/>
              <a:ext cx="177" cy="66"/>
              <a:chOff x="2848" y="848"/>
              <a:chExt cx="140" cy="98"/>
            </a:xfrm>
          </p:grpSpPr>
          <p:sp>
            <p:nvSpPr>
              <p:cNvPr id="18" name="Line 1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9" name="Line 1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 name="Line 1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24" name="Group 20"/>
          <p:cNvGrpSpPr>
            <a:grpSpLocks/>
          </p:cNvGrpSpPr>
          <p:nvPr/>
        </p:nvGrpSpPr>
        <p:grpSpPr bwMode="auto">
          <a:xfrm>
            <a:off x="3757613" y="4919663"/>
            <a:ext cx="766762" cy="433387"/>
            <a:chOff x="3600" y="219"/>
            <a:chExt cx="360" cy="175"/>
          </a:xfrm>
        </p:grpSpPr>
        <p:sp>
          <p:nvSpPr>
            <p:cNvPr id="25" name="Oval 21"/>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26" name="Line 22"/>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 name="Line 23"/>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8" name="Rectangle 24"/>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29" name="Oval 25"/>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30" name="Group 26"/>
            <p:cNvGrpSpPr>
              <a:grpSpLocks/>
            </p:cNvGrpSpPr>
            <p:nvPr/>
          </p:nvGrpSpPr>
          <p:grpSpPr bwMode="auto">
            <a:xfrm>
              <a:off x="3686" y="244"/>
              <a:ext cx="177" cy="66"/>
              <a:chOff x="2848" y="848"/>
              <a:chExt cx="140" cy="98"/>
            </a:xfrm>
          </p:grpSpPr>
          <p:sp>
            <p:nvSpPr>
              <p:cNvPr id="35" name="Line 27"/>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6" name="Line 28"/>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7" name="Line 29"/>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31" name="Group 30"/>
            <p:cNvGrpSpPr>
              <a:grpSpLocks/>
            </p:cNvGrpSpPr>
            <p:nvPr/>
          </p:nvGrpSpPr>
          <p:grpSpPr bwMode="auto">
            <a:xfrm flipV="1">
              <a:off x="3686" y="243"/>
              <a:ext cx="177" cy="66"/>
              <a:chOff x="2848" y="848"/>
              <a:chExt cx="140" cy="98"/>
            </a:xfrm>
          </p:grpSpPr>
          <p:sp>
            <p:nvSpPr>
              <p:cNvPr id="32" name="Line 3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3" name="Line 3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34" name="Line 3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38" name="Group 34"/>
          <p:cNvGrpSpPr>
            <a:grpSpLocks/>
          </p:cNvGrpSpPr>
          <p:nvPr/>
        </p:nvGrpSpPr>
        <p:grpSpPr bwMode="auto">
          <a:xfrm>
            <a:off x="4111625" y="3902075"/>
            <a:ext cx="766763" cy="433388"/>
            <a:chOff x="3600" y="219"/>
            <a:chExt cx="360" cy="175"/>
          </a:xfrm>
        </p:grpSpPr>
        <p:sp>
          <p:nvSpPr>
            <p:cNvPr id="39" name="Oval 35"/>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40" name="Line 36"/>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1" name="Line 37"/>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2" name="Rectangle 38"/>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43" name="Oval 39"/>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44" name="Group 40"/>
            <p:cNvGrpSpPr>
              <a:grpSpLocks/>
            </p:cNvGrpSpPr>
            <p:nvPr/>
          </p:nvGrpSpPr>
          <p:grpSpPr bwMode="auto">
            <a:xfrm>
              <a:off x="3686" y="244"/>
              <a:ext cx="177" cy="66"/>
              <a:chOff x="2848" y="848"/>
              <a:chExt cx="140" cy="98"/>
            </a:xfrm>
          </p:grpSpPr>
          <p:sp>
            <p:nvSpPr>
              <p:cNvPr id="49" name="Line 41"/>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0" name="Line 42"/>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1" name="Line 43"/>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45" name="Group 44"/>
            <p:cNvGrpSpPr>
              <a:grpSpLocks/>
            </p:cNvGrpSpPr>
            <p:nvPr/>
          </p:nvGrpSpPr>
          <p:grpSpPr bwMode="auto">
            <a:xfrm flipV="1">
              <a:off x="3686" y="243"/>
              <a:ext cx="177" cy="66"/>
              <a:chOff x="2848" y="848"/>
              <a:chExt cx="140" cy="98"/>
            </a:xfrm>
          </p:grpSpPr>
          <p:sp>
            <p:nvSpPr>
              <p:cNvPr id="46" name="Line 4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7" name="Line 4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8" name="Line 4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52" name="Group 48"/>
          <p:cNvGrpSpPr>
            <a:grpSpLocks/>
          </p:cNvGrpSpPr>
          <p:nvPr/>
        </p:nvGrpSpPr>
        <p:grpSpPr bwMode="auto">
          <a:xfrm>
            <a:off x="2684463" y="3897313"/>
            <a:ext cx="766762" cy="433387"/>
            <a:chOff x="3600" y="219"/>
            <a:chExt cx="360" cy="175"/>
          </a:xfrm>
        </p:grpSpPr>
        <p:sp>
          <p:nvSpPr>
            <p:cNvPr id="53" name="Oval 49"/>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54" name="Line 50"/>
            <p:cNvSpPr>
              <a:spLocks noChangeShapeType="1"/>
            </p:cNvSpPr>
            <p:nvPr/>
          </p:nvSpPr>
          <p:spPr bwMode="auto">
            <a:xfrm>
              <a:off x="3603"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5" name="Line 51"/>
            <p:cNvSpPr>
              <a:spLocks noChangeShapeType="1"/>
            </p:cNvSpPr>
            <p:nvPr/>
          </p:nvSpPr>
          <p:spPr bwMode="auto">
            <a:xfrm>
              <a:off x="3960" y="289"/>
              <a:ext cx="0" cy="6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6" name="Rectangle 52"/>
            <p:cNvSpPr>
              <a:spLocks noChangeArrowheads="1"/>
            </p:cNvSpPr>
            <p:nvPr/>
          </p:nvSpPr>
          <p:spPr bwMode="auto">
            <a:xfrm>
              <a:off x="3603" y="289"/>
              <a:ext cx="354" cy="59"/>
            </a:xfrm>
            <a:prstGeom prst="rect">
              <a:avLst/>
            </a:prstGeom>
            <a:solidFill>
              <a:schemeClr val="hlink"/>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57" name="Oval 53"/>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58" name="Group 54"/>
            <p:cNvGrpSpPr>
              <a:grpSpLocks/>
            </p:cNvGrpSpPr>
            <p:nvPr/>
          </p:nvGrpSpPr>
          <p:grpSpPr bwMode="auto">
            <a:xfrm>
              <a:off x="3686" y="244"/>
              <a:ext cx="177" cy="66"/>
              <a:chOff x="2848" y="848"/>
              <a:chExt cx="140" cy="98"/>
            </a:xfrm>
          </p:grpSpPr>
          <p:sp>
            <p:nvSpPr>
              <p:cNvPr id="63" name="Line 5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4" name="Line 5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5" name="Line 5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59" name="Group 58"/>
            <p:cNvGrpSpPr>
              <a:grpSpLocks/>
            </p:cNvGrpSpPr>
            <p:nvPr/>
          </p:nvGrpSpPr>
          <p:grpSpPr bwMode="auto">
            <a:xfrm flipV="1">
              <a:off x="3686" y="243"/>
              <a:ext cx="177" cy="66"/>
              <a:chOff x="2848" y="848"/>
              <a:chExt cx="140" cy="98"/>
            </a:xfrm>
          </p:grpSpPr>
          <p:sp>
            <p:nvSpPr>
              <p:cNvPr id="60" name="Line 5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1" name="Line 6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2" name="Line 6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66" name="Group 62"/>
          <p:cNvGrpSpPr>
            <a:grpSpLocks/>
          </p:cNvGrpSpPr>
          <p:nvPr/>
        </p:nvGrpSpPr>
        <p:grpSpPr bwMode="auto">
          <a:xfrm>
            <a:off x="1165225" y="3190875"/>
            <a:ext cx="766763" cy="433388"/>
            <a:chOff x="589" y="1281"/>
            <a:chExt cx="483" cy="273"/>
          </a:xfrm>
        </p:grpSpPr>
        <p:sp>
          <p:nvSpPr>
            <p:cNvPr id="67" name="Oval 63"/>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68" name="Line 64"/>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9" name="Line 65"/>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 name="Rectangle 66"/>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71" name="Oval 67"/>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72" name="Group 68"/>
            <p:cNvGrpSpPr>
              <a:grpSpLocks/>
            </p:cNvGrpSpPr>
            <p:nvPr/>
          </p:nvGrpSpPr>
          <p:grpSpPr bwMode="auto">
            <a:xfrm>
              <a:off x="704" y="1320"/>
              <a:ext cx="238" cy="103"/>
              <a:chOff x="2848" y="848"/>
              <a:chExt cx="140" cy="98"/>
            </a:xfrm>
          </p:grpSpPr>
          <p:sp>
            <p:nvSpPr>
              <p:cNvPr id="77" name="Line 6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8" name="Line 7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9" name="Line 7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73" name="Group 72"/>
            <p:cNvGrpSpPr>
              <a:grpSpLocks/>
            </p:cNvGrpSpPr>
            <p:nvPr/>
          </p:nvGrpSpPr>
          <p:grpSpPr bwMode="auto">
            <a:xfrm flipV="1">
              <a:off x="704" y="1318"/>
              <a:ext cx="238" cy="103"/>
              <a:chOff x="2848" y="848"/>
              <a:chExt cx="140" cy="98"/>
            </a:xfrm>
          </p:grpSpPr>
          <p:sp>
            <p:nvSpPr>
              <p:cNvPr id="74" name="Line 73"/>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5" name="Line 74"/>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6" name="Line 75"/>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80" name="Line 76"/>
          <p:cNvSpPr>
            <a:spLocks noChangeShapeType="1"/>
          </p:cNvSpPr>
          <p:nvPr/>
        </p:nvSpPr>
        <p:spPr bwMode="auto">
          <a:xfrm>
            <a:off x="1935163" y="3433763"/>
            <a:ext cx="762000" cy="5238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1" name="Line 77"/>
          <p:cNvSpPr>
            <a:spLocks noChangeShapeType="1"/>
          </p:cNvSpPr>
          <p:nvPr/>
        </p:nvSpPr>
        <p:spPr bwMode="auto">
          <a:xfrm flipV="1">
            <a:off x="1982788" y="4138613"/>
            <a:ext cx="733425" cy="228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2" name="Line 78"/>
          <p:cNvSpPr>
            <a:spLocks noChangeShapeType="1"/>
          </p:cNvSpPr>
          <p:nvPr/>
        </p:nvSpPr>
        <p:spPr bwMode="auto">
          <a:xfrm flipV="1">
            <a:off x="3449638" y="4138613"/>
            <a:ext cx="66675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3" name="Line 79"/>
          <p:cNvSpPr>
            <a:spLocks noChangeShapeType="1"/>
          </p:cNvSpPr>
          <p:nvPr/>
        </p:nvSpPr>
        <p:spPr bwMode="auto">
          <a:xfrm>
            <a:off x="3297238" y="4300538"/>
            <a:ext cx="561975" cy="6572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4" name="Line 80"/>
          <p:cNvSpPr>
            <a:spLocks noChangeShapeType="1"/>
          </p:cNvSpPr>
          <p:nvPr/>
        </p:nvSpPr>
        <p:spPr bwMode="auto">
          <a:xfrm>
            <a:off x="4554538" y="5176838"/>
            <a:ext cx="103822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5" name="Line 81"/>
          <p:cNvSpPr>
            <a:spLocks noChangeShapeType="1"/>
          </p:cNvSpPr>
          <p:nvPr/>
        </p:nvSpPr>
        <p:spPr bwMode="auto">
          <a:xfrm>
            <a:off x="4840288" y="4252913"/>
            <a:ext cx="838200" cy="71437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6" name="Line 82"/>
          <p:cNvSpPr>
            <a:spLocks noChangeShapeType="1"/>
          </p:cNvSpPr>
          <p:nvPr/>
        </p:nvSpPr>
        <p:spPr bwMode="auto">
          <a:xfrm>
            <a:off x="6354763" y="5157788"/>
            <a:ext cx="7016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88" name="Text Box 84"/>
          <p:cNvSpPr txBox="1">
            <a:spLocks noChangeArrowheads="1"/>
          </p:cNvSpPr>
          <p:nvPr/>
        </p:nvSpPr>
        <p:spPr bwMode="auto">
          <a:xfrm>
            <a:off x="3940175" y="533558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R2</a:t>
            </a:r>
          </a:p>
        </p:txBody>
      </p:sp>
      <p:sp>
        <p:nvSpPr>
          <p:cNvPr id="89" name="Text Box 85"/>
          <p:cNvSpPr txBox="1">
            <a:spLocks noChangeArrowheads="1"/>
          </p:cNvSpPr>
          <p:nvPr/>
        </p:nvSpPr>
        <p:spPr bwMode="auto">
          <a:xfrm>
            <a:off x="5862638" y="3956050"/>
            <a:ext cx="349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D</a:t>
            </a:r>
          </a:p>
        </p:txBody>
      </p:sp>
      <p:sp>
        <p:nvSpPr>
          <p:cNvPr id="90" name="Text Box 86"/>
          <p:cNvSpPr txBox="1">
            <a:spLocks noChangeArrowheads="1"/>
          </p:cNvSpPr>
          <p:nvPr/>
        </p:nvSpPr>
        <p:spPr bwMode="auto">
          <a:xfrm>
            <a:off x="4325938" y="4333875"/>
            <a:ext cx="4762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R3</a:t>
            </a:r>
          </a:p>
        </p:txBody>
      </p:sp>
      <p:sp>
        <p:nvSpPr>
          <p:cNvPr id="91" name="Text Box 87"/>
          <p:cNvSpPr txBox="1">
            <a:spLocks noChangeArrowheads="1"/>
          </p:cNvSpPr>
          <p:nvPr/>
        </p:nvSpPr>
        <p:spPr bwMode="auto">
          <a:xfrm>
            <a:off x="2851150" y="435133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R4</a:t>
            </a:r>
          </a:p>
        </p:txBody>
      </p:sp>
      <p:grpSp>
        <p:nvGrpSpPr>
          <p:cNvPr id="92" name="Group 88"/>
          <p:cNvGrpSpPr>
            <a:grpSpLocks/>
          </p:cNvGrpSpPr>
          <p:nvPr/>
        </p:nvGrpSpPr>
        <p:grpSpPr bwMode="auto">
          <a:xfrm>
            <a:off x="1211263" y="4137025"/>
            <a:ext cx="766762" cy="433388"/>
            <a:chOff x="589" y="1281"/>
            <a:chExt cx="483" cy="273"/>
          </a:xfrm>
        </p:grpSpPr>
        <p:sp>
          <p:nvSpPr>
            <p:cNvPr id="93" name="Oval 89"/>
            <p:cNvSpPr>
              <a:spLocks noChangeArrowheads="1"/>
            </p:cNvSpPr>
            <p:nvPr/>
          </p:nvSpPr>
          <p:spPr bwMode="auto">
            <a:xfrm>
              <a:off x="593" y="1403"/>
              <a:ext cx="479" cy="151"/>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sp>
          <p:nvSpPr>
            <p:cNvPr id="94" name="Line 90"/>
            <p:cNvSpPr>
              <a:spLocks noChangeShapeType="1"/>
            </p:cNvSpPr>
            <p:nvPr/>
          </p:nvSpPr>
          <p:spPr bwMode="auto">
            <a:xfrm>
              <a:off x="591" y="1376"/>
              <a:ext cx="0" cy="108"/>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5" name="Line 91"/>
            <p:cNvSpPr>
              <a:spLocks noChangeShapeType="1"/>
            </p:cNvSpPr>
            <p:nvPr/>
          </p:nvSpPr>
          <p:spPr bwMode="auto">
            <a:xfrm>
              <a:off x="1068" y="1368"/>
              <a:ext cx="4" cy="11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6" name="Rectangle 92"/>
            <p:cNvSpPr>
              <a:spLocks noChangeArrowheads="1"/>
            </p:cNvSpPr>
            <p:nvPr/>
          </p:nvSpPr>
          <p:spPr bwMode="auto">
            <a:xfrm>
              <a:off x="597" y="1390"/>
              <a:ext cx="471" cy="92"/>
            </a:xfrm>
            <a:prstGeom prst="rect">
              <a:avLst/>
            </a:prstGeom>
            <a:solidFill>
              <a:schemeClr val="bg1"/>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defRPr/>
              </a:pPr>
              <a:endParaRPr lang="en-US" sz="2400" i="0">
                <a:solidFill>
                  <a:srgbClr val="000000"/>
                </a:solidFill>
                <a:latin typeface="Times New Roman" charset="0"/>
                <a:cs typeface="+mn-cs"/>
              </a:endParaRPr>
            </a:p>
          </p:txBody>
        </p:sp>
        <p:sp>
          <p:nvSpPr>
            <p:cNvPr id="97" name="Oval 93"/>
            <p:cNvSpPr>
              <a:spLocks noChangeArrowheads="1"/>
            </p:cNvSpPr>
            <p:nvPr/>
          </p:nvSpPr>
          <p:spPr bwMode="auto">
            <a:xfrm>
              <a:off x="589" y="1281"/>
              <a:ext cx="479" cy="176"/>
            </a:xfrm>
            <a:prstGeom prst="ellipse">
              <a:avLst/>
            </a:prstGeom>
            <a:solidFill>
              <a:schemeClr val="bg1"/>
            </a:solidFill>
            <a:ln w="12700">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000000"/>
                </a:solidFill>
                <a:cs typeface="+mn-cs"/>
              </a:endParaRPr>
            </a:p>
          </p:txBody>
        </p:sp>
        <p:grpSp>
          <p:nvGrpSpPr>
            <p:cNvPr id="98" name="Group 94"/>
            <p:cNvGrpSpPr>
              <a:grpSpLocks/>
            </p:cNvGrpSpPr>
            <p:nvPr/>
          </p:nvGrpSpPr>
          <p:grpSpPr bwMode="auto">
            <a:xfrm>
              <a:off x="704" y="1320"/>
              <a:ext cx="238" cy="103"/>
              <a:chOff x="2848" y="848"/>
              <a:chExt cx="140" cy="98"/>
            </a:xfrm>
          </p:grpSpPr>
          <p:sp>
            <p:nvSpPr>
              <p:cNvPr id="103" name="Line 95"/>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4" name="Line 96"/>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5" name="Line 97"/>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nvGrpSpPr>
            <p:cNvPr id="99" name="Group 98"/>
            <p:cNvGrpSpPr>
              <a:grpSpLocks/>
            </p:cNvGrpSpPr>
            <p:nvPr/>
          </p:nvGrpSpPr>
          <p:grpSpPr bwMode="auto">
            <a:xfrm flipV="1">
              <a:off x="704" y="1318"/>
              <a:ext cx="238" cy="103"/>
              <a:chOff x="2848" y="848"/>
              <a:chExt cx="140" cy="98"/>
            </a:xfrm>
          </p:grpSpPr>
          <p:sp>
            <p:nvSpPr>
              <p:cNvPr id="100" name="Line 99"/>
              <p:cNvSpPr>
                <a:spLocks noChangeShapeType="1"/>
              </p:cNvSpPr>
              <p:nvPr/>
            </p:nvSpPr>
            <p:spPr bwMode="auto">
              <a:xfrm flipV="1">
                <a:off x="2848" y="848"/>
                <a:ext cx="50" cy="2"/>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1" name="Line 100"/>
              <p:cNvSpPr>
                <a:spLocks noChangeShapeType="1"/>
              </p:cNvSpPr>
              <p:nvPr/>
            </p:nvSpPr>
            <p:spPr bwMode="auto">
              <a:xfrm>
                <a:off x="2944" y="946"/>
                <a:ext cx="44" cy="0"/>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2" name="Line 101"/>
              <p:cNvSpPr>
                <a:spLocks noChangeShapeType="1"/>
              </p:cNvSpPr>
              <p:nvPr/>
            </p:nvSpPr>
            <p:spPr bwMode="auto">
              <a:xfrm>
                <a:off x="2894" y="850"/>
                <a:ext cx="52" cy="96"/>
              </a:xfrm>
              <a:prstGeom prst="line">
                <a:avLst/>
              </a:prstGeom>
              <a:noFill/>
              <a:ln w="2857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
        <p:nvSpPr>
          <p:cNvPr id="106" name="Text Box 102"/>
          <p:cNvSpPr txBox="1">
            <a:spLocks noChangeArrowheads="1"/>
          </p:cNvSpPr>
          <p:nvPr/>
        </p:nvSpPr>
        <p:spPr bwMode="auto">
          <a:xfrm>
            <a:off x="1403350" y="4570413"/>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R5</a:t>
            </a:r>
          </a:p>
        </p:txBody>
      </p:sp>
      <p:sp>
        <p:nvSpPr>
          <p:cNvPr id="107" name="Text Box 103"/>
          <p:cNvSpPr txBox="1">
            <a:spLocks noChangeArrowheads="1"/>
          </p:cNvSpPr>
          <p:nvPr/>
        </p:nvSpPr>
        <p:spPr bwMode="auto">
          <a:xfrm>
            <a:off x="6283325" y="4897438"/>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08" name="Text Box 104"/>
          <p:cNvSpPr txBox="1">
            <a:spLocks noChangeArrowheads="1"/>
          </p:cNvSpPr>
          <p:nvPr/>
        </p:nvSpPr>
        <p:spPr bwMode="auto">
          <a:xfrm>
            <a:off x="4924425" y="4164013"/>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1</a:t>
            </a:r>
          </a:p>
        </p:txBody>
      </p:sp>
      <p:sp>
        <p:nvSpPr>
          <p:cNvPr id="109" name="Text Box 105"/>
          <p:cNvSpPr txBox="1">
            <a:spLocks noChangeArrowheads="1"/>
          </p:cNvSpPr>
          <p:nvPr/>
        </p:nvSpPr>
        <p:spPr bwMode="auto">
          <a:xfrm>
            <a:off x="4849813" y="3889375"/>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10" name="Line 106"/>
          <p:cNvSpPr>
            <a:spLocks noChangeShapeType="1"/>
          </p:cNvSpPr>
          <p:nvPr/>
        </p:nvSpPr>
        <p:spPr bwMode="auto">
          <a:xfrm>
            <a:off x="4883150" y="4129088"/>
            <a:ext cx="9683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mn-cs"/>
            </a:endParaRPr>
          </a:p>
        </p:txBody>
      </p:sp>
      <p:sp>
        <p:nvSpPr>
          <p:cNvPr id="111" name="Text Box 107"/>
          <p:cNvSpPr txBox="1">
            <a:spLocks noChangeArrowheads="1"/>
          </p:cNvSpPr>
          <p:nvPr/>
        </p:nvSpPr>
        <p:spPr bwMode="auto">
          <a:xfrm>
            <a:off x="3411538" y="3876675"/>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sp>
        <p:nvSpPr>
          <p:cNvPr id="112" name="Text Box 108"/>
          <p:cNvSpPr txBox="1">
            <a:spLocks noChangeArrowheads="1"/>
          </p:cNvSpPr>
          <p:nvPr/>
        </p:nvSpPr>
        <p:spPr bwMode="auto">
          <a:xfrm>
            <a:off x="7016750" y="4975225"/>
            <a:ext cx="336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A</a:t>
            </a:r>
          </a:p>
        </p:txBody>
      </p:sp>
      <p:sp>
        <p:nvSpPr>
          <p:cNvPr id="113" name="Text Box 109"/>
          <p:cNvSpPr txBox="1">
            <a:spLocks noChangeArrowheads="1"/>
          </p:cNvSpPr>
          <p:nvPr/>
        </p:nvSpPr>
        <p:spPr bwMode="auto">
          <a:xfrm>
            <a:off x="1366838" y="3621088"/>
            <a:ext cx="4762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i="0" smtClean="0">
                <a:solidFill>
                  <a:srgbClr val="000000"/>
                </a:solidFill>
                <a:latin typeface="Arial" charset="0"/>
                <a:cs typeface="+mn-cs"/>
              </a:rPr>
              <a:t>R6</a:t>
            </a:r>
          </a:p>
        </p:txBody>
      </p:sp>
      <p:sp>
        <p:nvSpPr>
          <p:cNvPr id="139" name="Text Box 135"/>
          <p:cNvSpPr txBox="1">
            <a:spLocks noChangeArrowheads="1"/>
          </p:cNvSpPr>
          <p:nvPr/>
        </p:nvSpPr>
        <p:spPr bwMode="auto">
          <a:xfrm>
            <a:off x="3335338" y="4198938"/>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1</a:t>
            </a:r>
          </a:p>
        </p:txBody>
      </p:sp>
      <p:sp>
        <p:nvSpPr>
          <p:cNvPr id="148" name="Text Box 145"/>
          <p:cNvSpPr txBox="1">
            <a:spLocks noChangeArrowheads="1"/>
          </p:cNvSpPr>
          <p:nvPr/>
        </p:nvSpPr>
        <p:spPr bwMode="auto">
          <a:xfrm>
            <a:off x="4487863" y="4914900"/>
            <a:ext cx="2825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i="1">
                <a:solidFill>
                  <a:schemeClr val="tx1"/>
                </a:solidFill>
                <a:latin typeface="Comic Sans MS" charset="0"/>
                <a:ea typeface="ＭＳ Ｐゴシック" charset="0"/>
              </a:defRPr>
            </a:lvl1pPr>
            <a:lvl2pPr marL="742950" indent="-285750">
              <a:defRPr i="1">
                <a:solidFill>
                  <a:schemeClr val="tx1"/>
                </a:solidFill>
                <a:latin typeface="Comic Sans MS" charset="0"/>
                <a:ea typeface="ＭＳ Ｐゴシック" charset="0"/>
              </a:defRPr>
            </a:lvl2pPr>
            <a:lvl3pPr marL="1143000" indent="-228600">
              <a:defRPr i="1">
                <a:solidFill>
                  <a:schemeClr val="tx1"/>
                </a:solidFill>
                <a:latin typeface="Comic Sans MS" charset="0"/>
                <a:ea typeface="ＭＳ Ｐゴシック" charset="0"/>
              </a:defRPr>
            </a:lvl3pPr>
            <a:lvl4pPr marL="1600200" indent="-228600">
              <a:defRPr i="1">
                <a:solidFill>
                  <a:schemeClr val="tx1"/>
                </a:solidFill>
                <a:latin typeface="Comic Sans MS" charset="0"/>
                <a:ea typeface="ＭＳ Ｐゴシック" charset="0"/>
              </a:defRPr>
            </a:lvl4pPr>
            <a:lvl5pPr marL="2057400" indent="-228600">
              <a:defRPr i="1">
                <a:solidFill>
                  <a:schemeClr val="tx1"/>
                </a:solidFill>
                <a:latin typeface="Comic Sans MS" charset="0"/>
                <a:ea typeface="ＭＳ Ｐゴシック" charset="0"/>
              </a:defRPr>
            </a:lvl5pPr>
            <a:lvl6pPr marL="2514600" indent="-228600" eaLnBrk="0" fontAlgn="base" hangingPunct="0">
              <a:spcBef>
                <a:spcPct val="0"/>
              </a:spcBef>
              <a:spcAft>
                <a:spcPct val="0"/>
              </a:spcAft>
              <a:defRPr i="1">
                <a:solidFill>
                  <a:schemeClr val="tx1"/>
                </a:solidFill>
                <a:latin typeface="Comic Sans MS" charset="0"/>
                <a:ea typeface="ＭＳ Ｐゴシック" charset="0"/>
              </a:defRPr>
            </a:lvl6pPr>
            <a:lvl7pPr marL="2971800" indent="-228600" eaLnBrk="0" fontAlgn="base" hangingPunct="0">
              <a:spcBef>
                <a:spcPct val="0"/>
              </a:spcBef>
              <a:spcAft>
                <a:spcPct val="0"/>
              </a:spcAft>
              <a:defRPr i="1">
                <a:solidFill>
                  <a:schemeClr val="tx1"/>
                </a:solidFill>
                <a:latin typeface="Comic Sans MS" charset="0"/>
                <a:ea typeface="ＭＳ Ｐゴシック" charset="0"/>
              </a:defRPr>
            </a:lvl7pPr>
            <a:lvl8pPr marL="3429000" indent="-228600" eaLnBrk="0" fontAlgn="base" hangingPunct="0">
              <a:spcBef>
                <a:spcPct val="0"/>
              </a:spcBef>
              <a:spcAft>
                <a:spcPct val="0"/>
              </a:spcAft>
              <a:defRPr i="1">
                <a:solidFill>
                  <a:schemeClr val="tx1"/>
                </a:solidFill>
                <a:latin typeface="Comic Sans MS" charset="0"/>
                <a:ea typeface="ＭＳ Ｐゴシック" charset="0"/>
              </a:defRPr>
            </a:lvl8pPr>
            <a:lvl9pPr marL="3886200" indent="-228600" eaLnBrk="0" fontAlgn="base" hangingPunct="0">
              <a:spcBef>
                <a:spcPct val="0"/>
              </a:spcBef>
              <a:spcAft>
                <a:spcPct val="0"/>
              </a:spcAft>
              <a:defRPr i="1">
                <a:solidFill>
                  <a:schemeClr val="tx1"/>
                </a:solidFill>
                <a:latin typeface="Comic Sans MS" charset="0"/>
                <a:ea typeface="ＭＳ Ｐゴシック" charset="0"/>
              </a:defRPr>
            </a:lvl9pPr>
          </a:lstStyle>
          <a:p>
            <a:pPr eaLnBrk="1" hangingPunct="1">
              <a:defRPr/>
            </a:pPr>
            <a:r>
              <a:rPr lang="en-US" sz="1400" i="0" smtClean="0">
                <a:solidFill>
                  <a:srgbClr val="000000"/>
                </a:solidFill>
                <a:latin typeface="Arial" charset="0"/>
                <a:cs typeface="+mn-cs"/>
              </a:rPr>
              <a:t>0</a:t>
            </a:r>
          </a:p>
        </p:txBody>
      </p:sp>
      <p:graphicFrame>
        <p:nvGraphicFramePr>
          <p:cNvPr id="151" name="Table 150"/>
          <p:cNvGraphicFramePr>
            <a:graphicFrameLocks noGrp="1"/>
          </p:cNvGraphicFramePr>
          <p:nvPr>
            <p:extLst>
              <p:ext uri="{D42A27DB-BD31-4B8C-83A1-F6EECF244321}">
                <p14:modId xmlns="" xmlns:p14="http://schemas.microsoft.com/office/powerpoint/2010/main" val="3159004305"/>
              </p:ext>
            </p:extLst>
          </p:nvPr>
        </p:nvGraphicFramePr>
        <p:xfrm>
          <a:off x="4727773" y="2228689"/>
          <a:ext cx="2708136" cy="1149826"/>
        </p:xfrm>
        <a:graphic>
          <a:graphicData uri="http://schemas.openxmlformats.org/drawingml/2006/table">
            <a:tbl>
              <a:tblPr firstRow="1" bandRow="1">
                <a:tableStyleId>{5C22544A-7EE6-4342-B048-85BDC9FD1C3A}</a:tableStyleId>
              </a:tblPr>
              <a:tblGrid>
                <a:gridCol w="677034"/>
                <a:gridCol w="677034"/>
                <a:gridCol w="677034"/>
                <a:gridCol w="67703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10</a:t>
                      </a:r>
                      <a:endParaRPr lang="en-US" sz="1400" dirty="0"/>
                    </a:p>
                  </a:txBody>
                  <a:tcPr/>
                </a:tc>
                <a:tc>
                  <a:txBody>
                    <a:bodyPr/>
                    <a:lstStyle/>
                    <a:p>
                      <a:r>
                        <a:rPr lang="en-US" sz="1400" dirty="0" smtClean="0"/>
                        <a:t>6</a:t>
                      </a:r>
                      <a:endParaRPr lang="en-US" sz="1400" dirty="0"/>
                    </a:p>
                  </a:txBody>
                  <a:tcPr/>
                </a:tc>
                <a:tc>
                  <a:txBody>
                    <a:bodyPr/>
                    <a:lstStyle/>
                    <a:p>
                      <a:r>
                        <a:rPr lang="en-US" sz="1400" dirty="0" smtClean="0"/>
                        <a:t>A</a:t>
                      </a:r>
                      <a:endParaRPr lang="en-US" sz="1400" dirty="0"/>
                    </a:p>
                  </a:txBody>
                  <a:tcPr/>
                </a:tc>
                <a:tc>
                  <a:txBody>
                    <a:bodyPr/>
                    <a:lstStyle/>
                    <a:p>
                      <a:r>
                        <a:rPr lang="en-US" sz="1400" dirty="0" smtClean="0"/>
                        <a:t>1</a:t>
                      </a:r>
                      <a:endParaRPr lang="en-US" sz="1400" dirty="0"/>
                    </a:p>
                  </a:txBody>
                  <a:tcPr/>
                </a:tc>
              </a:tr>
              <a:tr h="310764">
                <a:tc>
                  <a:txBody>
                    <a:bodyPr/>
                    <a:lstStyle/>
                    <a:p>
                      <a:r>
                        <a:rPr lang="en-US" sz="1400" dirty="0" smtClean="0"/>
                        <a:t>12</a:t>
                      </a:r>
                      <a:endParaRPr lang="en-US" sz="1400" dirty="0"/>
                    </a:p>
                  </a:txBody>
                  <a:tcPr/>
                </a:tc>
                <a:tc>
                  <a:txBody>
                    <a:bodyPr/>
                    <a:lstStyle/>
                    <a:p>
                      <a:r>
                        <a:rPr lang="en-US" sz="1400" dirty="0" smtClean="0"/>
                        <a:t>9</a:t>
                      </a:r>
                      <a:endParaRPr lang="en-US" sz="1400" dirty="0"/>
                    </a:p>
                  </a:txBody>
                  <a:tcPr/>
                </a:tc>
                <a:tc>
                  <a:txBody>
                    <a:bodyPr/>
                    <a:lstStyle/>
                    <a:p>
                      <a:r>
                        <a:rPr lang="en-US" sz="1400" dirty="0" smtClean="0"/>
                        <a:t>D</a:t>
                      </a:r>
                      <a:endParaRPr lang="en-US" sz="1400" dirty="0"/>
                    </a:p>
                  </a:txBody>
                  <a:tcPr/>
                </a:tc>
                <a:tc>
                  <a:txBody>
                    <a:bodyPr/>
                    <a:lstStyle/>
                    <a:p>
                      <a:r>
                        <a:rPr lang="en-US" sz="1400" dirty="0" smtClean="0"/>
                        <a:t>0</a:t>
                      </a:r>
                      <a:endParaRPr lang="en-US" sz="1400" dirty="0"/>
                    </a:p>
                  </a:txBody>
                  <a:tcPr/>
                </a:tc>
              </a:tr>
            </a:tbl>
          </a:graphicData>
        </a:graphic>
      </p:graphicFrame>
      <p:graphicFrame>
        <p:nvGraphicFramePr>
          <p:cNvPr id="152" name="Table 151"/>
          <p:cNvGraphicFramePr>
            <a:graphicFrameLocks noGrp="1"/>
          </p:cNvGraphicFramePr>
          <p:nvPr>
            <p:extLst>
              <p:ext uri="{D42A27DB-BD31-4B8C-83A1-F6EECF244321}">
                <p14:modId xmlns="" xmlns:p14="http://schemas.microsoft.com/office/powerpoint/2010/main" val="900077693"/>
              </p:ext>
            </p:extLst>
          </p:nvPr>
        </p:nvGraphicFramePr>
        <p:xfrm>
          <a:off x="4631164" y="5892208"/>
          <a:ext cx="2714596" cy="839062"/>
        </p:xfrm>
        <a:graphic>
          <a:graphicData uri="http://schemas.openxmlformats.org/drawingml/2006/table">
            <a:tbl>
              <a:tblPr firstRow="1" bandRow="1">
                <a:tableStyleId>{5C22544A-7EE6-4342-B048-85BDC9FD1C3A}</a:tableStyleId>
              </a:tblPr>
              <a:tblGrid>
                <a:gridCol w="678649"/>
                <a:gridCol w="678649"/>
                <a:gridCol w="672524"/>
                <a:gridCol w="68477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6</a:t>
                      </a:r>
                      <a:endParaRPr lang="en-US" sz="1400" dirty="0"/>
                    </a:p>
                  </a:txBody>
                  <a:tcPr/>
                </a:tc>
                <a:tc>
                  <a:txBody>
                    <a:bodyPr/>
                    <a:lstStyle/>
                    <a:p>
                      <a:r>
                        <a:rPr lang="en-US" sz="1400" dirty="0" smtClean="0"/>
                        <a:t>-</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bl>
          </a:graphicData>
        </a:graphic>
      </p:graphicFrame>
      <p:graphicFrame>
        <p:nvGraphicFramePr>
          <p:cNvPr id="153" name="Table 152"/>
          <p:cNvGraphicFramePr>
            <a:graphicFrameLocks noGrp="1"/>
          </p:cNvGraphicFramePr>
          <p:nvPr>
            <p:extLst>
              <p:ext uri="{D42A27DB-BD31-4B8C-83A1-F6EECF244321}">
                <p14:modId xmlns="" xmlns:p14="http://schemas.microsoft.com/office/powerpoint/2010/main" val="2554197072"/>
              </p:ext>
            </p:extLst>
          </p:nvPr>
        </p:nvGraphicFramePr>
        <p:xfrm>
          <a:off x="1608702" y="5671084"/>
          <a:ext cx="2714596" cy="839062"/>
        </p:xfrm>
        <a:graphic>
          <a:graphicData uri="http://schemas.openxmlformats.org/drawingml/2006/table">
            <a:tbl>
              <a:tblPr firstRow="1" bandRow="1">
                <a:tableStyleId>{5C22544A-7EE6-4342-B048-85BDC9FD1C3A}</a:tableStyleId>
              </a:tblPr>
              <a:tblGrid>
                <a:gridCol w="678649"/>
                <a:gridCol w="678649"/>
                <a:gridCol w="672524"/>
                <a:gridCol w="684774"/>
              </a:tblGrid>
              <a:tr h="528298">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310764">
                <a:tc>
                  <a:txBody>
                    <a:bodyPr/>
                    <a:lstStyle/>
                    <a:p>
                      <a:r>
                        <a:rPr lang="en-US" sz="1400" dirty="0" smtClean="0"/>
                        <a:t>8</a:t>
                      </a:r>
                      <a:endParaRPr lang="en-US" sz="1400" dirty="0"/>
                    </a:p>
                  </a:txBody>
                  <a:tcPr/>
                </a:tc>
                <a:tc>
                  <a:txBody>
                    <a:bodyPr/>
                    <a:lstStyle/>
                    <a:p>
                      <a:r>
                        <a:rPr lang="en-US" sz="1400" dirty="0" smtClean="0"/>
                        <a:t>6</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bl>
          </a:graphicData>
        </a:graphic>
      </p:graphicFrame>
      <p:sp>
        <p:nvSpPr>
          <p:cNvPr id="5" name="TextBox 4"/>
          <p:cNvSpPr txBox="1"/>
          <p:nvPr/>
        </p:nvSpPr>
        <p:spPr>
          <a:xfrm>
            <a:off x="182716" y="2811287"/>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sp>
        <p:nvSpPr>
          <p:cNvPr id="156" name="TextBox 155"/>
          <p:cNvSpPr txBox="1"/>
          <p:nvPr/>
        </p:nvSpPr>
        <p:spPr>
          <a:xfrm>
            <a:off x="264455" y="4734287"/>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cxnSp>
        <p:nvCxnSpPr>
          <p:cNvPr id="154" name="Straight Arrow Connector 153"/>
          <p:cNvCxnSpPr>
            <a:stCxn id="5" idx="3"/>
            <a:endCxn id="71" idx="1"/>
          </p:cNvCxnSpPr>
          <p:nvPr/>
        </p:nvCxnSpPr>
        <p:spPr bwMode="auto">
          <a:xfrm>
            <a:off x="1049735" y="2995953"/>
            <a:ext cx="226850" cy="23583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59" name="Straight Arrow Connector 158"/>
          <p:cNvCxnSpPr>
            <a:stCxn id="156" idx="3"/>
            <a:endCxn id="93" idx="3"/>
          </p:cNvCxnSpPr>
          <p:nvPr/>
        </p:nvCxnSpPr>
        <p:spPr bwMode="auto">
          <a:xfrm flipV="1">
            <a:off x="1131474" y="4535308"/>
            <a:ext cx="197499" cy="3836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160" name="Group 159"/>
          <p:cNvGrpSpPr/>
          <p:nvPr/>
        </p:nvGrpSpPr>
        <p:grpSpPr>
          <a:xfrm>
            <a:off x="3074789" y="3585336"/>
            <a:ext cx="1561883" cy="1300150"/>
            <a:chOff x="3199293" y="3572885"/>
            <a:chExt cx="1561883" cy="1300150"/>
          </a:xfrm>
        </p:grpSpPr>
        <p:sp>
          <p:nvSpPr>
            <p:cNvPr id="163" name="TextBox 162"/>
            <p:cNvSpPr txBox="1"/>
            <p:nvPr/>
          </p:nvSpPr>
          <p:spPr>
            <a:xfrm>
              <a:off x="3221199" y="4503703"/>
              <a:ext cx="1415772"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L=8,DA=A</a:t>
              </a:r>
              <a:endParaRPr lang="en-US" dirty="0">
                <a:latin typeface="+mn-lt"/>
              </a:endParaRPr>
            </a:p>
          </p:txBody>
        </p:sp>
        <p:sp>
          <p:nvSpPr>
            <p:cNvPr id="166" name="TextBox 165"/>
            <p:cNvSpPr txBox="1"/>
            <p:nvPr/>
          </p:nvSpPr>
          <p:spPr>
            <a:xfrm>
              <a:off x="3199293" y="3572885"/>
              <a:ext cx="1561883"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L=10,DA=A</a:t>
              </a:r>
              <a:endParaRPr lang="en-US" dirty="0">
                <a:latin typeface="+mn-lt"/>
              </a:endParaRPr>
            </a:p>
          </p:txBody>
        </p:sp>
      </p:grpSp>
      <p:grpSp>
        <p:nvGrpSpPr>
          <p:cNvPr id="161" name="Group 160"/>
          <p:cNvGrpSpPr/>
          <p:nvPr/>
        </p:nvGrpSpPr>
        <p:grpSpPr>
          <a:xfrm>
            <a:off x="4344733" y="4431989"/>
            <a:ext cx="2175249" cy="1141281"/>
            <a:chOff x="4344733" y="4431989"/>
            <a:chExt cx="2175249" cy="1141281"/>
          </a:xfrm>
        </p:grpSpPr>
        <p:sp>
          <p:nvSpPr>
            <p:cNvPr id="164" name="TextBox 163"/>
            <p:cNvSpPr txBox="1"/>
            <p:nvPr/>
          </p:nvSpPr>
          <p:spPr>
            <a:xfrm>
              <a:off x="4344733" y="5203938"/>
              <a:ext cx="1415772"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L=6,DA=A</a:t>
              </a:r>
              <a:endParaRPr lang="en-US" dirty="0">
                <a:latin typeface="+mn-lt"/>
              </a:endParaRPr>
            </a:p>
          </p:txBody>
        </p:sp>
        <p:sp>
          <p:nvSpPr>
            <p:cNvPr id="167" name="TextBox 166"/>
            <p:cNvSpPr txBox="1"/>
            <p:nvPr/>
          </p:nvSpPr>
          <p:spPr>
            <a:xfrm>
              <a:off x="5104210" y="4431989"/>
              <a:ext cx="1415772"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L=6,DA=A</a:t>
              </a:r>
              <a:endParaRPr lang="en-US" dirty="0">
                <a:latin typeface="+mn-lt"/>
              </a:endParaRPr>
            </a:p>
          </p:txBody>
        </p:sp>
      </p:grpSp>
      <p:grpSp>
        <p:nvGrpSpPr>
          <p:cNvPr id="158" name="Group 157"/>
          <p:cNvGrpSpPr/>
          <p:nvPr/>
        </p:nvGrpSpPr>
        <p:grpSpPr>
          <a:xfrm>
            <a:off x="1935809" y="3432936"/>
            <a:ext cx="882464" cy="1250347"/>
            <a:chOff x="1935809" y="3432936"/>
            <a:chExt cx="882464" cy="1250347"/>
          </a:xfrm>
        </p:grpSpPr>
        <p:sp>
          <p:nvSpPr>
            <p:cNvPr id="162" name="TextBox 161"/>
            <p:cNvSpPr txBox="1"/>
            <p:nvPr/>
          </p:nvSpPr>
          <p:spPr>
            <a:xfrm>
              <a:off x="1935809" y="4313951"/>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sp>
          <p:nvSpPr>
            <p:cNvPr id="168" name="TextBox 167"/>
            <p:cNvSpPr txBox="1"/>
            <p:nvPr/>
          </p:nvSpPr>
          <p:spPr>
            <a:xfrm>
              <a:off x="1951254" y="3432936"/>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grpSp>
      <p:grpSp>
        <p:nvGrpSpPr>
          <p:cNvPr id="169" name="Group 168"/>
          <p:cNvGrpSpPr/>
          <p:nvPr/>
        </p:nvGrpSpPr>
        <p:grpSpPr>
          <a:xfrm>
            <a:off x="6305914" y="4715365"/>
            <a:ext cx="1168824" cy="1001332"/>
            <a:chOff x="6305914" y="4715365"/>
            <a:chExt cx="1168824" cy="1001332"/>
          </a:xfrm>
        </p:grpSpPr>
        <p:sp>
          <p:nvSpPr>
            <p:cNvPr id="165" name="TextBox 164"/>
            <p:cNvSpPr txBox="1"/>
            <p:nvPr/>
          </p:nvSpPr>
          <p:spPr>
            <a:xfrm>
              <a:off x="6305914" y="5347365"/>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sp>
          <p:nvSpPr>
            <p:cNvPr id="172" name="TextBox 171"/>
            <p:cNvSpPr txBox="1"/>
            <p:nvPr/>
          </p:nvSpPr>
          <p:spPr>
            <a:xfrm>
              <a:off x="6607719" y="4715365"/>
              <a:ext cx="867019" cy="369332"/>
            </a:xfrm>
            <a:prstGeom prst="rect">
              <a:avLst/>
            </a:prstGeom>
            <a:solidFill>
              <a:srgbClr val="FFFFFF"/>
            </a:solidFill>
            <a:ln>
              <a:solidFill>
                <a:schemeClr val="tx1"/>
              </a:solidFill>
            </a:ln>
          </p:spPr>
          <p:txBody>
            <a:bodyPr wrap="none" rtlCol="0">
              <a:spAutoFit/>
            </a:bodyPr>
            <a:lstStyle/>
            <a:p>
              <a:pPr algn="l"/>
              <a:r>
                <a:rPr lang="en-US" dirty="0" smtClean="0">
                  <a:latin typeface="+mn-lt"/>
                </a:rPr>
                <a:t>DA=A</a:t>
              </a:r>
              <a:endParaRPr lang="en-US" dirty="0">
                <a:latin typeface="+mn-lt"/>
              </a:endParaRPr>
            </a:p>
          </p:txBody>
        </p:sp>
      </p:grpSp>
      <p:graphicFrame>
        <p:nvGraphicFramePr>
          <p:cNvPr id="133" name="Table 132"/>
          <p:cNvGraphicFramePr>
            <a:graphicFrameLocks noGrp="1"/>
          </p:cNvGraphicFramePr>
          <p:nvPr>
            <p:extLst>
              <p:ext uri="{D42A27DB-BD31-4B8C-83A1-F6EECF244321}">
                <p14:modId xmlns="" xmlns:p14="http://schemas.microsoft.com/office/powerpoint/2010/main" val="1034176231"/>
              </p:ext>
            </p:extLst>
          </p:nvPr>
        </p:nvGraphicFramePr>
        <p:xfrm>
          <a:off x="1170975" y="1495044"/>
          <a:ext cx="3426310" cy="1432560"/>
        </p:xfrm>
        <a:graphic>
          <a:graphicData uri="http://schemas.openxmlformats.org/drawingml/2006/table">
            <a:tbl>
              <a:tblPr firstRow="1" bandRow="1">
                <a:tableStyleId>{5C22544A-7EE6-4342-B048-85BDC9FD1C3A}</a:tableStyleId>
              </a:tblPr>
              <a:tblGrid>
                <a:gridCol w="685262"/>
                <a:gridCol w="685262"/>
                <a:gridCol w="685262"/>
                <a:gridCol w="685262"/>
                <a:gridCol w="685262"/>
              </a:tblGrid>
              <a:tr h="390772">
                <a:tc>
                  <a:txBody>
                    <a:bodyPr/>
                    <a:lstStyle/>
                    <a:p>
                      <a:r>
                        <a:rPr lang="en-US" sz="1400" dirty="0" err="1" smtClean="0"/>
                        <a:t>Src</a:t>
                      </a:r>
                      <a:endParaRPr lang="en-US" sz="1400" dirty="0" smtClean="0"/>
                    </a:p>
                    <a:p>
                      <a:endParaRPr lang="en-US" sz="1400" dirty="0"/>
                    </a:p>
                  </a:txBody>
                  <a:tcPr/>
                </a:tc>
                <a:tc>
                  <a:txBody>
                    <a:bodyPr/>
                    <a:lstStyle/>
                    <a:p>
                      <a:r>
                        <a:rPr lang="en-US" sz="1400" dirty="0" smtClean="0"/>
                        <a:t>In label</a:t>
                      </a:r>
                      <a:endParaRPr lang="en-US" sz="1400" dirty="0"/>
                    </a:p>
                  </a:txBody>
                  <a:tcPr/>
                </a:tc>
                <a:tc>
                  <a:txBody>
                    <a:bodyPr/>
                    <a:lstStyle/>
                    <a:p>
                      <a:r>
                        <a:rPr lang="en-US" sz="1400" dirty="0" smtClean="0"/>
                        <a:t>Out label</a:t>
                      </a:r>
                      <a:endParaRPr lang="en-US" sz="1400" dirty="0"/>
                    </a:p>
                  </a:txBody>
                  <a:tcPr/>
                </a:tc>
                <a:tc>
                  <a:txBody>
                    <a:bodyPr/>
                    <a:lstStyle/>
                    <a:p>
                      <a:r>
                        <a:rPr lang="en-US" sz="1400" dirty="0" err="1" smtClean="0"/>
                        <a:t>Dest</a:t>
                      </a:r>
                      <a:endParaRPr lang="en-US" sz="1400" dirty="0"/>
                    </a:p>
                  </a:txBody>
                  <a:tcPr/>
                </a:tc>
                <a:tc>
                  <a:txBody>
                    <a:bodyPr/>
                    <a:lstStyle/>
                    <a:p>
                      <a:r>
                        <a:rPr lang="en-US" sz="1400" dirty="0" smtClean="0"/>
                        <a:t>Out </a:t>
                      </a:r>
                      <a:r>
                        <a:rPr lang="en-US" sz="1400" dirty="0" err="1" smtClean="0"/>
                        <a:t>iface</a:t>
                      </a:r>
                      <a:endParaRPr lang="en-US" sz="1400" dirty="0"/>
                    </a:p>
                  </a:txBody>
                  <a:tcPr/>
                </a:tc>
              </a:tr>
              <a:tr h="229866">
                <a:tc>
                  <a:txBody>
                    <a:bodyPr/>
                    <a:lstStyle/>
                    <a:p>
                      <a:r>
                        <a:rPr lang="en-US" sz="1400" dirty="0" smtClean="0"/>
                        <a:t>R6</a:t>
                      </a:r>
                      <a:endParaRPr lang="en-US" sz="1400" dirty="0"/>
                    </a:p>
                  </a:txBody>
                  <a:tcPr/>
                </a:tc>
                <a:tc>
                  <a:txBody>
                    <a:bodyPr/>
                    <a:lstStyle/>
                    <a:p>
                      <a:endParaRPr lang="en-US" sz="1400" dirty="0"/>
                    </a:p>
                  </a:txBody>
                  <a:tcPr/>
                </a:tc>
                <a:tc>
                  <a:txBody>
                    <a:bodyPr/>
                    <a:lstStyle/>
                    <a:p>
                      <a:r>
                        <a:rPr lang="en-US" sz="1400" dirty="0" smtClean="0"/>
                        <a:t>10</a:t>
                      </a:r>
                      <a:endParaRPr lang="en-US" sz="1400" dirty="0"/>
                    </a:p>
                  </a:txBody>
                  <a:tcPr/>
                </a:tc>
                <a:tc>
                  <a:txBody>
                    <a:bodyPr/>
                    <a:lstStyle/>
                    <a:p>
                      <a:r>
                        <a:rPr lang="en-US" sz="1400" dirty="0" smtClean="0"/>
                        <a:t>A</a:t>
                      </a:r>
                      <a:endParaRPr lang="en-US" sz="1400" dirty="0"/>
                    </a:p>
                  </a:txBody>
                  <a:tcPr/>
                </a:tc>
                <a:tc>
                  <a:txBody>
                    <a:bodyPr/>
                    <a:lstStyle/>
                    <a:p>
                      <a:r>
                        <a:rPr lang="en-US" sz="1400" dirty="0" smtClean="0"/>
                        <a:t>0</a:t>
                      </a:r>
                      <a:endParaRPr lang="en-US" sz="1400" dirty="0"/>
                    </a:p>
                  </a:txBody>
                  <a:tcPr/>
                </a:tc>
              </a:tr>
              <a:tr h="229866">
                <a:tc>
                  <a:txBody>
                    <a:bodyPr/>
                    <a:lstStyle/>
                    <a:p>
                      <a:endParaRPr lang="en-US" sz="1400" dirty="0"/>
                    </a:p>
                  </a:txBody>
                  <a:tcPr/>
                </a:tc>
                <a:tc>
                  <a:txBody>
                    <a:bodyPr/>
                    <a:lstStyle/>
                    <a:p>
                      <a:endParaRPr lang="en-US" sz="1400" dirty="0"/>
                    </a:p>
                  </a:txBody>
                  <a:tcPr/>
                </a:tc>
                <a:tc>
                  <a:txBody>
                    <a:bodyPr/>
                    <a:lstStyle/>
                    <a:p>
                      <a:r>
                        <a:rPr lang="en-US" sz="1400" dirty="0" smtClean="0"/>
                        <a:t>12</a:t>
                      </a:r>
                      <a:endParaRPr lang="en-US" sz="1400" dirty="0"/>
                    </a:p>
                  </a:txBody>
                  <a:tcPr/>
                </a:tc>
                <a:tc>
                  <a:txBody>
                    <a:bodyPr/>
                    <a:lstStyle/>
                    <a:p>
                      <a:r>
                        <a:rPr lang="en-US" sz="1400" dirty="0" smtClean="0"/>
                        <a:t>D</a:t>
                      </a:r>
                      <a:endParaRPr lang="en-US" sz="1400" dirty="0"/>
                    </a:p>
                  </a:txBody>
                  <a:tcPr/>
                </a:tc>
                <a:tc>
                  <a:txBody>
                    <a:bodyPr/>
                    <a:lstStyle/>
                    <a:p>
                      <a:r>
                        <a:rPr lang="en-US" sz="1400" dirty="0" smtClean="0"/>
                        <a:t>0</a:t>
                      </a:r>
                      <a:endParaRPr lang="en-US" sz="1400" dirty="0"/>
                    </a:p>
                  </a:txBody>
                  <a:tcPr/>
                </a:tc>
              </a:tr>
              <a:tr h="229866">
                <a:tc>
                  <a:txBody>
                    <a:bodyPr/>
                    <a:lstStyle/>
                    <a:p>
                      <a:r>
                        <a:rPr lang="en-US" sz="1400" dirty="0" smtClean="0"/>
                        <a:t>R5</a:t>
                      </a:r>
                      <a:endParaRPr lang="en-US" sz="1400" dirty="0"/>
                    </a:p>
                  </a:txBody>
                  <a:tcPr/>
                </a:tc>
                <a:tc>
                  <a:txBody>
                    <a:bodyPr/>
                    <a:lstStyle/>
                    <a:p>
                      <a:endParaRPr lang="en-US" sz="1400" dirty="0"/>
                    </a:p>
                  </a:txBody>
                  <a:tcPr/>
                </a:tc>
                <a:tc>
                  <a:txBody>
                    <a:bodyPr/>
                    <a:lstStyle/>
                    <a:p>
                      <a:r>
                        <a:rPr lang="en-US" sz="1400" dirty="0" smtClean="0"/>
                        <a:t>8</a:t>
                      </a:r>
                      <a:endParaRPr lang="en-US" sz="1400" dirty="0"/>
                    </a:p>
                  </a:txBody>
                  <a:tcPr/>
                </a:tc>
                <a:tc>
                  <a:txBody>
                    <a:bodyPr/>
                    <a:lstStyle/>
                    <a:p>
                      <a:r>
                        <a:rPr lang="en-US" sz="1400" dirty="0" smtClean="0"/>
                        <a:t>A</a:t>
                      </a:r>
                      <a:endParaRPr lang="en-US" sz="1400" dirty="0"/>
                    </a:p>
                  </a:txBody>
                  <a:tcPr/>
                </a:tc>
                <a:tc>
                  <a:txBody>
                    <a:bodyPr/>
                    <a:lstStyle/>
                    <a:p>
                      <a:r>
                        <a:rPr lang="en-US" sz="1400" dirty="0" smtClean="0"/>
                        <a:t>1</a:t>
                      </a:r>
                      <a:endParaRPr lang="en-US" sz="1400" dirty="0"/>
                    </a:p>
                  </a:txBody>
                  <a:tcPr/>
                </a:tc>
              </a:tr>
            </a:tbl>
          </a:graphicData>
        </a:graphic>
      </p:graphicFrame>
    </p:spTree>
    <p:extLst>
      <p:ext uri="{BB962C8B-B14F-4D97-AF65-F5344CB8AC3E}">
        <p14:creationId xmlns="" xmlns:p14="http://schemas.microsoft.com/office/powerpoint/2010/main" val="384582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6"/>
                                        </p:tgtEl>
                                        <p:attrNameLst>
                                          <p:attrName>style.visibility</p:attrName>
                                        </p:attrNameLst>
                                      </p:cBhvr>
                                      <p:to>
                                        <p:strVal val="visible"/>
                                      </p:to>
                                    </p:set>
                                    <p:animEffect transition="in" filter="wipe(left)">
                                      <p:cBhvr>
                                        <p:cTn id="10" dur="500"/>
                                        <p:tgtEl>
                                          <p:spTgt spid="156"/>
                                        </p:tgtEl>
                                      </p:cBhvr>
                                    </p:animEffect>
                                  </p:childTnLst>
                                </p:cTn>
                              </p:par>
                              <p:par>
                                <p:cTn id="11" presetID="22" presetClass="entr" presetSubtype="8" fill="hold" nodeType="withEffect">
                                  <p:stCondLst>
                                    <p:cond delay="0"/>
                                  </p:stCondLst>
                                  <p:childTnLst>
                                    <p:set>
                                      <p:cBhvr>
                                        <p:cTn id="12" dur="1" fill="hold">
                                          <p:stCondLst>
                                            <p:cond delay="0"/>
                                          </p:stCondLst>
                                        </p:cTn>
                                        <p:tgtEl>
                                          <p:spTgt spid="159"/>
                                        </p:tgtEl>
                                        <p:attrNameLst>
                                          <p:attrName>style.visibility</p:attrName>
                                        </p:attrNameLst>
                                      </p:cBhvr>
                                      <p:to>
                                        <p:strVal val="visible"/>
                                      </p:to>
                                    </p:set>
                                    <p:animEffect transition="in" filter="wipe(left)">
                                      <p:cBhvr>
                                        <p:cTn id="13" dur="500"/>
                                        <p:tgtEl>
                                          <p:spTgt spid="159"/>
                                        </p:tgtEl>
                                      </p:cBhvr>
                                    </p:animEffect>
                                  </p:childTnLst>
                                </p:cTn>
                              </p:par>
                              <p:par>
                                <p:cTn id="14" presetID="22" presetClass="entr" presetSubtype="8" fill="hold" nodeType="withEffect">
                                  <p:stCondLst>
                                    <p:cond delay="0"/>
                                  </p:stCondLst>
                                  <p:childTnLst>
                                    <p:set>
                                      <p:cBhvr>
                                        <p:cTn id="15" dur="1" fill="hold">
                                          <p:stCondLst>
                                            <p:cond delay="0"/>
                                          </p:stCondLst>
                                        </p:cTn>
                                        <p:tgtEl>
                                          <p:spTgt spid="154"/>
                                        </p:tgtEl>
                                        <p:attrNameLst>
                                          <p:attrName>style.visibility</p:attrName>
                                        </p:attrNameLst>
                                      </p:cBhvr>
                                      <p:to>
                                        <p:strVal val="visible"/>
                                      </p:to>
                                    </p:set>
                                    <p:animEffect transition="in" filter="wipe(left)">
                                      <p:cBhvr>
                                        <p:cTn id="16" dur="500"/>
                                        <p:tgtEl>
                                          <p:spTgt spid="15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58"/>
                                        </p:tgtEl>
                                        <p:attrNameLst>
                                          <p:attrName>style.visibility</p:attrName>
                                        </p:attrNameLst>
                                      </p:cBhvr>
                                      <p:to>
                                        <p:strVal val="visible"/>
                                      </p:to>
                                    </p:set>
                                    <p:animEffect transition="in" filter="wipe(left)">
                                      <p:cBhvr>
                                        <p:cTn id="21" dur="500"/>
                                        <p:tgtEl>
                                          <p:spTgt spid="15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160"/>
                                        </p:tgtEl>
                                        <p:attrNameLst>
                                          <p:attrName>style.visibility</p:attrName>
                                        </p:attrNameLst>
                                      </p:cBhvr>
                                      <p:to>
                                        <p:strVal val="visible"/>
                                      </p:to>
                                    </p:set>
                                    <p:animEffect transition="in" filter="wipe(left)">
                                      <p:cBhvr>
                                        <p:cTn id="26" dur="500"/>
                                        <p:tgtEl>
                                          <p:spTgt spid="16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61"/>
                                        </p:tgtEl>
                                        <p:attrNameLst>
                                          <p:attrName>style.visibility</p:attrName>
                                        </p:attrNameLst>
                                      </p:cBhvr>
                                      <p:to>
                                        <p:strVal val="visible"/>
                                      </p:to>
                                    </p:set>
                                    <p:animEffect transition="in" filter="wipe(left)">
                                      <p:cBhvr>
                                        <p:cTn id="31" dur="500"/>
                                        <p:tgtEl>
                                          <p:spTgt spid="16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69"/>
                                        </p:tgtEl>
                                        <p:attrNameLst>
                                          <p:attrName>style.visibility</p:attrName>
                                        </p:attrNameLst>
                                      </p:cBhvr>
                                      <p:to>
                                        <p:strVal val="visible"/>
                                      </p:to>
                                    </p:set>
                                    <p:animEffect transition="in" filter="wipe(left)">
                                      <p:cBhvr>
                                        <p:cTn id="36" dur="5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6" grpId="0" animBg="1"/>
    </p:bldLst>
  </p:timing>
</p:sld>
</file>

<file path=ppt/theme/theme1.xml><?xml version="1.0" encoding="utf-8"?>
<a:theme xmlns:a="http://schemas.openxmlformats.org/drawingml/2006/main" name="1_Blank Presentation">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r" defTabSz="1019175"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Book Antiqua" pitchFamily="18" charset="0"/>
          </a:defRPr>
        </a:defPPr>
      </a:lstStyle>
    </a:lnDef>
    <a:txDef>
      <a:spPr>
        <a:noFill/>
      </a:spPr>
      <a:bodyPr wrap="square" rtlCol="0">
        <a:spAutoFit/>
      </a:bodyPr>
      <a:lstStyle>
        <a:defPPr algn="l">
          <a:defRPr dirty="0">
            <a:latin typeface="+mn-lt"/>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c:\winapps\msoffice\powerpnt\template\clrovrhd\dbllinec.ppt</Template>
  <TotalTime>80158243</TotalTime>
  <Pages>9</Pages>
  <Words>2100</Words>
  <Application>Microsoft Office PowerPoint</Application>
  <PresentationFormat>Custom</PresentationFormat>
  <Paragraphs>669</Paragraphs>
  <Slides>30</Slides>
  <Notes>30</Notes>
  <HiddenSlides>2</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1_Blank Presentation</vt:lpstr>
      <vt:lpstr>Blank Presentation</vt:lpstr>
      <vt:lpstr>20. Switched Local Area Networks</vt:lpstr>
      <vt:lpstr>Virtual LANs (VLAN)</vt:lpstr>
      <vt:lpstr>Ethernet Frame With VLAN Tag</vt:lpstr>
      <vt:lpstr>VLANs and Overlay Networks</vt:lpstr>
      <vt:lpstr>Some New-ish Developments</vt:lpstr>
      <vt:lpstr>MPLS</vt:lpstr>
      <vt:lpstr>Base MPLS Label Distribution</vt:lpstr>
      <vt:lpstr>Base MPLS Label Distribution</vt:lpstr>
      <vt:lpstr>Base MPLS Label Distribution</vt:lpstr>
      <vt:lpstr>Base MPLS Label Distribution</vt:lpstr>
      <vt:lpstr>Base MPLS Packet Forwarding</vt:lpstr>
      <vt:lpstr>Explicit Routing</vt:lpstr>
      <vt:lpstr>Explicit Routing</vt:lpstr>
      <vt:lpstr>Layer 3 Switching</vt:lpstr>
      <vt:lpstr>Data Center Networks </vt:lpstr>
      <vt:lpstr>Scaling Up</vt:lpstr>
      <vt:lpstr>Blurring the L2/L3 Boundary</vt:lpstr>
      <vt:lpstr>Putting It Together – An End-to-End Scenario</vt:lpstr>
      <vt:lpstr>Sample Comcast/ISP Network</vt:lpstr>
      <vt:lpstr>A day in the life… connecting to the Internet</vt:lpstr>
      <vt:lpstr>A day in the life… connecting to the Internet</vt:lpstr>
      <vt:lpstr>A day in the life… ARP (reaching “local” hosts)</vt:lpstr>
      <vt:lpstr>A day in the life… ARP (before DNS, before HTTP)</vt:lpstr>
      <vt:lpstr>A day in the life… using DNS</vt:lpstr>
      <vt:lpstr>A day in the life…TCP connection carrying HTTP</vt:lpstr>
      <vt:lpstr>A day in the life… HTTP request/reply </vt:lpstr>
      <vt:lpstr>Exercise</vt:lpstr>
      <vt:lpstr>Exercise</vt:lpstr>
      <vt:lpstr>Exercise</vt:lpstr>
      <vt:lpstr>Exercise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ATM Network Control</dc:title>
  <dc:creator>Roch</dc:creator>
  <cp:lastModifiedBy>Roch Guerin</cp:lastModifiedBy>
  <cp:revision>895</cp:revision>
  <cp:lastPrinted>2013-10-24T17:39:23Z</cp:lastPrinted>
  <dcterms:created xsi:type="dcterms:W3CDTF">2012-09-12T21:12:42Z</dcterms:created>
  <dcterms:modified xsi:type="dcterms:W3CDTF">2017-11-15T15:03:03Z</dcterms:modified>
</cp:coreProperties>
</file>