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35"/>
  </p:notesMasterIdLst>
  <p:handoutMasterIdLst>
    <p:handoutMasterId r:id="rId36"/>
  </p:handoutMasterIdLst>
  <p:sldIdLst>
    <p:sldId id="362" r:id="rId3"/>
    <p:sldId id="380" r:id="rId4"/>
    <p:sldId id="386" r:id="rId5"/>
    <p:sldId id="388" r:id="rId6"/>
    <p:sldId id="438" r:id="rId7"/>
    <p:sldId id="443" r:id="rId8"/>
    <p:sldId id="389" r:id="rId9"/>
    <p:sldId id="387" r:id="rId10"/>
    <p:sldId id="425" r:id="rId11"/>
    <p:sldId id="415" r:id="rId12"/>
    <p:sldId id="391" r:id="rId13"/>
    <p:sldId id="442" r:id="rId14"/>
    <p:sldId id="392" r:id="rId15"/>
    <p:sldId id="439" r:id="rId16"/>
    <p:sldId id="444" r:id="rId17"/>
    <p:sldId id="445" r:id="rId18"/>
    <p:sldId id="446" r:id="rId19"/>
    <p:sldId id="393" r:id="rId20"/>
    <p:sldId id="394" r:id="rId21"/>
    <p:sldId id="440" r:id="rId22"/>
    <p:sldId id="447" r:id="rId23"/>
    <p:sldId id="448" r:id="rId24"/>
    <p:sldId id="441" r:id="rId25"/>
    <p:sldId id="449" r:id="rId26"/>
    <p:sldId id="395" r:id="rId27"/>
    <p:sldId id="397" r:id="rId28"/>
    <p:sldId id="400" r:id="rId29"/>
    <p:sldId id="401" r:id="rId30"/>
    <p:sldId id="435" r:id="rId31"/>
    <p:sldId id="450" r:id="rId32"/>
    <p:sldId id="437" r:id="rId33"/>
    <p:sldId id="451" r:id="rId34"/>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0B1CB"/>
    <a:srgbClr val="C3B954"/>
    <a:srgbClr val="53B6C3"/>
    <a:srgbClr val="393939"/>
    <a:srgbClr val="1C1C1C"/>
    <a:srgbClr val="99FF99"/>
    <a:srgbClr val="006600"/>
    <a:srgbClr val="B3FFFF"/>
    <a:srgbClr val="CCFF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65" autoAdjust="0"/>
  </p:normalViewPr>
  <p:slideViewPr>
    <p:cSldViewPr snapToGrid="0">
      <p:cViewPr varScale="1">
        <p:scale>
          <a:sx n="92" d="100"/>
          <a:sy n="92" d="100"/>
        </p:scale>
        <p:origin x="-474" y="-96"/>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61" d="100"/>
          <a:sy n="61" d="100"/>
        </p:scale>
        <p:origin x="-3206" y="-91"/>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4146275" y="9122452"/>
            <a:ext cx="3168926" cy="480388"/>
          </a:xfrm>
          <a:prstGeom prst="rect">
            <a:avLst/>
          </a:prstGeom>
          <a:noFill/>
          <a:ln w="9525">
            <a:noFill/>
            <a:miter lim="800000"/>
            <a:headEnd/>
            <a:tailEnd/>
          </a:ln>
          <a:effectLst/>
        </p:spPr>
        <p:txBody>
          <a:bodyPr vert="horz" wrap="square" lIns="19926" tIns="0" rIns="19926" bIns="0" numCol="1" anchor="b" anchorCtr="0" compatLnSpc="1">
            <a:prstTxWarp prst="textNoShape">
              <a:avLst/>
            </a:prstTxWarp>
          </a:bodyPr>
          <a:lstStyle>
            <a:lvl1pPr defTabSz="995810">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xmlns="" val="25726798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6" y="-1640"/>
            <a:ext cx="3168927" cy="480388"/>
          </a:xfrm>
          <a:prstGeom prst="rect">
            <a:avLst/>
          </a:prstGeom>
          <a:noFill/>
          <a:ln w="9525">
            <a:noFill/>
            <a:miter lim="800000"/>
            <a:headEnd/>
            <a:tailEnd/>
          </a:ln>
          <a:effectLst/>
        </p:spPr>
        <p:txBody>
          <a:bodyPr vert="horz" wrap="square" lIns="19926" tIns="0" rIns="19926" bIns="0" numCol="1" anchor="t" anchorCtr="0" compatLnSpc="1">
            <a:prstTxWarp prst="textNoShape">
              <a:avLst/>
            </a:prstTxWarp>
          </a:bodyPr>
          <a:lstStyle>
            <a:lvl1pPr algn="l" defTabSz="995810">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0"/>
            <a:ext cx="3168926" cy="480388"/>
          </a:xfrm>
          <a:prstGeom prst="rect">
            <a:avLst/>
          </a:prstGeom>
          <a:noFill/>
          <a:ln w="9525">
            <a:noFill/>
            <a:miter lim="800000"/>
            <a:headEnd/>
            <a:tailEnd/>
          </a:ln>
          <a:effectLst/>
        </p:spPr>
        <p:txBody>
          <a:bodyPr vert="horz" wrap="square" lIns="19926" tIns="0" rIns="19926" bIns="0" numCol="1" anchor="t" anchorCtr="0" compatLnSpc="1">
            <a:prstTxWarp prst="textNoShape">
              <a:avLst/>
            </a:prstTxWarp>
          </a:bodyPr>
          <a:lstStyle>
            <a:lvl1pPr defTabSz="995810">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6" y="9122452"/>
            <a:ext cx="3168927" cy="480388"/>
          </a:xfrm>
          <a:prstGeom prst="rect">
            <a:avLst/>
          </a:prstGeom>
          <a:noFill/>
          <a:ln w="9525">
            <a:noFill/>
            <a:miter lim="800000"/>
            <a:headEnd/>
            <a:tailEnd/>
          </a:ln>
          <a:effectLst/>
        </p:spPr>
        <p:txBody>
          <a:bodyPr vert="horz" wrap="square" lIns="19926" tIns="0" rIns="19926" bIns="0" numCol="1" anchor="b" anchorCtr="0" compatLnSpc="1">
            <a:prstTxWarp prst="textNoShape">
              <a:avLst/>
            </a:prstTxWarp>
          </a:bodyPr>
          <a:lstStyle>
            <a:lvl1pPr algn="l" defTabSz="995810">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2"/>
            <a:ext cx="3168926" cy="480388"/>
          </a:xfrm>
          <a:prstGeom prst="rect">
            <a:avLst/>
          </a:prstGeom>
          <a:noFill/>
          <a:ln w="9525">
            <a:noFill/>
            <a:miter lim="800000"/>
            <a:headEnd/>
            <a:tailEnd/>
          </a:ln>
          <a:effectLst/>
        </p:spPr>
        <p:txBody>
          <a:bodyPr vert="horz" wrap="square" lIns="19926" tIns="0" rIns="19926" bIns="0" numCol="1" anchor="b" anchorCtr="0" compatLnSpc="1">
            <a:prstTxWarp prst="textNoShape">
              <a:avLst/>
            </a:prstTxWarp>
          </a:bodyPr>
          <a:lstStyle>
            <a:lvl1pPr defTabSz="995810">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2430906759"/>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xfrm>
            <a:off x="975694" y="4561229"/>
            <a:ext cx="5362160" cy="4318573"/>
          </a:xfrm>
          <a:prstGeom prst="rect">
            <a:avLst/>
          </a:prstGeom>
          <a:noFill/>
          <a:ln/>
        </p:spPr>
        <p:txBody>
          <a:bodyPr lIns="91429" tIns="45714" rIns="91429" bIns="45714"/>
          <a:lstStyle/>
          <a:p>
            <a:r>
              <a:rPr lang="en-US" dirty="0" smtClean="0"/>
              <a:t> </a:t>
            </a:r>
            <a:endParaRPr lang="en-US" dirty="0"/>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normAutofit/>
          </a:bodyPr>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p14="http://schemas.microsoft.com/office/powerpoint/2010/main" xmlns="" val="1406433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extLst>
      <p:ext uri="{BB962C8B-B14F-4D97-AF65-F5344CB8AC3E}">
        <p14:creationId xmlns:p14="http://schemas.microsoft.com/office/powerpoint/2010/main" xmlns="" val="1406433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extLst>
      <p:ext uri="{BB962C8B-B14F-4D97-AF65-F5344CB8AC3E}">
        <p14:creationId xmlns:p14="http://schemas.microsoft.com/office/powerpoint/2010/main" xmlns="" val="2113085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extLst>
      <p:ext uri="{BB962C8B-B14F-4D97-AF65-F5344CB8AC3E}">
        <p14:creationId xmlns:p14="http://schemas.microsoft.com/office/powerpoint/2010/main" xmlns="" val="3683721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15</a:t>
            </a:fld>
            <a:endParaRPr lang="en-US"/>
          </a:p>
        </p:txBody>
      </p:sp>
    </p:spTree>
    <p:extLst>
      <p:ext uri="{BB962C8B-B14F-4D97-AF65-F5344CB8AC3E}">
        <p14:creationId xmlns:p14="http://schemas.microsoft.com/office/powerpoint/2010/main" xmlns="" val="3683721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p14="http://schemas.microsoft.com/office/powerpoint/2010/main" xmlns="" val="3683721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p14="http://schemas.microsoft.com/office/powerpoint/2010/main" xmlns="" val="3683721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dirty="0" smtClean="0"/>
              <a:t>Non-persistent: Get page: 2 RTTs – one for the TCP setup and one to get the page, and then </a:t>
            </a:r>
            <a:r>
              <a:rPr lang="en-US" i="1" dirty="0" smtClean="0"/>
              <a:t>N</a:t>
            </a:r>
            <a:r>
              <a:rPr lang="en-US" i="0" baseline="0" dirty="0" smtClean="0"/>
              <a:t> repeats of that process for a total of 2(</a:t>
            </a:r>
            <a:r>
              <a:rPr lang="en-US" i="1" baseline="0" dirty="0" smtClean="0"/>
              <a:t>N</a:t>
            </a:r>
            <a:r>
              <a:rPr lang="en-US" i="0" baseline="0" dirty="0" smtClean="0"/>
              <a:t>+1) RTTs</a:t>
            </a:r>
          </a:p>
          <a:p>
            <a:r>
              <a:rPr lang="en-US" i="0" baseline="0" dirty="0" smtClean="0"/>
              <a:t>Persistent: Get page:  2 RTTs –one for the TCP setup and one to get the page and then get all </a:t>
            </a:r>
            <a:r>
              <a:rPr lang="en-US" i="1" baseline="0" dirty="0" smtClean="0"/>
              <a:t>N </a:t>
            </a:r>
            <a:r>
              <a:rPr lang="en-US" i="0" baseline="0" dirty="0" smtClean="0"/>
              <a:t>objects in basically one RTT plus transmission times</a:t>
            </a:r>
          </a:p>
          <a:p>
            <a:r>
              <a:rPr lang="en-US" i="0" baseline="0" dirty="0" smtClean="0"/>
              <a:t>      the Get requests for objects can be sent without waiting for response, and hence overlap with transmission time.</a:t>
            </a:r>
          </a:p>
          <a:p>
            <a:endParaRPr lang="en-US" i="0" dirty="0" smtClean="0"/>
          </a:p>
          <a:p>
            <a:endParaRPr lang="en-US" i="0"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extLst>
      <p:ext uri="{BB962C8B-B14F-4D97-AF65-F5344CB8AC3E}">
        <p14:creationId xmlns:p14="http://schemas.microsoft.com/office/powerpoint/2010/main" xmlns="" val="322487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extLst>
      <p:ext uri="{BB962C8B-B14F-4D97-AF65-F5344CB8AC3E}">
        <p14:creationId xmlns:p14="http://schemas.microsoft.com/office/powerpoint/2010/main" xmlns="" val="3760365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p14="http://schemas.microsoft.com/office/powerpoint/2010/main" xmlns="" val="9717222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baseline="0" dirty="0" smtClean="0"/>
              <a:t>Changed </a:t>
            </a:r>
            <a:r>
              <a:rPr lang="en-US" baseline="0" dirty="0" err="1" smtClean="0"/>
              <a:t>Roch’s</a:t>
            </a:r>
            <a:r>
              <a:rPr lang="en-US" baseline="0" dirty="0" smtClean="0"/>
              <a:t> slide to be 10 Mb/s DSL connection and changed 10^6 to 10^7. This makes the calculated values correct.</a:t>
            </a:r>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extLst>
      <p:ext uri="{BB962C8B-B14F-4D97-AF65-F5344CB8AC3E}">
        <p14:creationId xmlns:p14="http://schemas.microsoft.com/office/powerpoint/2010/main" xmlns="" val="27664543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baseline="0" dirty="0" smtClean="0"/>
              <a:t>Changed </a:t>
            </a:r>
            <a:r>
              <a:rPr lang="en-US" baseline="0" dirty="0" err="1" smtClean="0"/>
              <a:t>Roch’s</a:t>
            </a:r>
            <a:r>
              <a:rPr lang="en-US" baseline="0" dirty="0" smtClean="0"/>
              <a:t> slide to be 10 Mb/s DSL connection and changed 10^6 to 10^7. This makes the calculated values correct.</a:t>
            </a:r>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p14="http://schemas.microsoft.com/office/powerpoint/2010/main" xmlns="" val="27664543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baseline="0" dirty="0" smtClean="0"/>
              <a:t>Changed </a:t>
            </a:r>
            <a:r>
              <a:rPr lang="en-US" baseline="0" dirty="0" err="1" smtClean="0"/>
              <a:t>Roch’s</a:t>
            </a:r>
            <a:r>
              <a:rPr lang="en-US" baseline="0" dirty="0" smtClean="0"/>
              <a:t> slide to be 10 Mb/s DSL connection and changed 10^6 to 10^7. This makes the calculated values correct.</a:t>
            </a:r>
          </a:p>
          <a:p>
            <a:r>
              <a:rPr lang="en-US" baseline="0" dirty="0" smtClean="0"/>
              <a:t>Parallel connections: 2 RTT (TCP and HTTP) for page, 2 RTT for overlapped images, Transmission time still total of all data</a:t>
            </a:r>
          </a:p>
          <a:p>
            <a:r>
              <a:rPr lang="en-US" baseline="0" dirty="0" smtClean="0"/>
              <a:t>Persistent: 3 RTT (TCP, page HTTP, image HTTP) + Transmission time</a:t>
            </a:r>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extLst>
      <p:ext uri="{BB962C8B-B14F-4D97-AF65-F5344CB8AC3E}">
        <p14:creationId xmlns:p14="http://schemas.microsoft.com/office/powerpoint/2010/main" xmlns="" val="27664543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23</a:t>
            </a:fld>
            <a:endParaRPr lang="en-US"/>
          </a:p>
        </p:txBody>
      </p:sp>
    </p:spTree>
    <p:extLst>
      <p:ext uri="{BB962C8B-B14F-4D97-AF65-F5344CB8AC3E}">
        <p14:creationId xmlns:p14="http://schemas.microsoft.com/office/powerpoint/2010/main" xmlns="" val="27664543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24</a:t>
            </a:fld>
            <a:endParaRPr lang="en-US"/>
          </a:p>
        </p:txBody>
      </p:sp>
    </p:spTree>
    <p:extLst>
      <p:ext uri="{BB962C8B-B14F-4D97-AF65-F5344CB8AC3E}">
        <p14:creationId xmlns:p14="http://schemas.microsoft.com/office/powerpoint/2010/main" xmlns="" val="27664543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25</a:t>
            </a:fld>
            <a:endParaRPr lang="en-US"/>
          </a:p>
        </p:txBody>
      </p:sp>
    </p:spTree>
    <p:extLst>
      <p:ext uri="{BB962C8B-B14F-4D97-AF65-F5344CB8AC3E}">
        <p14:creationId xmlns:p14="http://schemas.microsoft.com/office/powerpoint/2010/main" xmlns="" val="25716937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dirty="0" smtClean="0"/>
              <a:t>100% link utilization queuing delay can</a:t>
            </a:r>
            <a:r>
              <a:rPr lang="en-US" baseline="0" dirty="0" smtClean="0"/>
              <a:t> grow without bound.</a:t>
            </a:r>
          </a:p>
          <a:p>
            <a:r>
              <a:rPr lang="en-US" baseline="0" dirty="0" smtClean="0"/>
              <a:t>LAN delay is a minimal number of microseconds, we can basically </a:t>
            </a:r>
            <a:r>
              <a:rPr lang="en-US" baseline="0" dirty="0" smtClean="0">
                <a:solidFill>
                  <a:schemeClr val="tx1"/>
                </a:solidFill>
              </a:rPr>
              <a:t>ignore</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extLst>
      <p:ext uri="{BB962C8B-B14F-4D97-AF65-F5344CB8AC3E}">
        <p14:creationId xmlns:p14="http://schemas.microsoft.com/office/powerpoint/2010/main" xmlns="" val="8415934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dirty="0" smtClean="0"/>
              <a:t>Gets rid of heavy queuing</a:t>
            </a:r>
            <a:r>
              <a:rPr lang="en-US" baseline="0" dirty="0" smtClean="0"/>
              <a:t> delay</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extLst>
      <p:ext uri="{BB962C8B-B14F-4D97-AF65-F5344CB8AC3E}">
        <p14:creationId xmlns:p14="http://schemas.microsoft.com/office/powerpoint/2010/main" xmlns="" val="30830045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extLst>
      <p:ext uri="{BB962C8B-B14F-4D97-AF65-F5344CB8AC3E}">
        <p14:creationId xmlns:p14="http://schemas.microsoft.com/office/powerpoint/2010/main" xmlns="" val="29372229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p14="http://schemas.microsoft.com/office/powerpoint/2010/main" xmlns="" val="4257340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p14="http://schemas.microsoft.com/office/powerpoint/2010/main" xmlns="" val="24417281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p14="http://schemas.microsoft.com/office/powerpoint/2010/main" xmlns="" val="4257340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dirty="0" smtClean="0"/>
              <a:t>100*4,000,000= 400 </a:t>
            </a:r>
            <a:r>
              <a:rPr lang="en-US" dirty="0" err="1" smtClean="0"/>
              <a:t>Mbits</a:t>
            </a:r>
            <a:r>
              <a:rPr lang="en-US" dirty="0" smtClean="0"/>
              <a:t>/sec w/o caching, goes down</a:t>
            </a:r>
            <a:r>
              <a:rPr lang="en-US" baseline="0" dirty="0" smtClean="0"/>
              <a:t> to 5% of that value with cache hit ratio of 95%, i.e., 20 </a:t>
            </a:r>
            <a:r>
              <a:rPr lang="en-US" baseline="0" dirty="0" err="1" smtClean="0"/>
              <a:t>Mbits</a:t>
            </a:r>
            <a:r>
              <a:rPr lang="en-US" baseline="0" dirty="0" smtClean="0"/>
              <a:t>/sec</a:t>
            </a:r>
          </a:p>
          <a:p>
            <a:r>
              <a:rPr lang="en-US" baseline="0" dirty="0" smtClean="0"/>
              <a:t>5% of 100 TB (10^12 bytes) is 5 TB.  You need a bit more than that to ensure that that info stays in the cache and is available to serve the 90% of the requests that target it.</a:t>
            </a:r>
          </a:p>
          <a:p>
            <a:r>
              <a:rPr lang="en-US" baseline="0" dirty="0" smtClean="0"/>
              <a:t>If the cache is only 500 GB, i.e., one tenth of what is needed, it only stores one tenth of the most popular pages, so that only 9% of requests can now be satisfied by the cache.</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extLst>
      <p:ext uri="{BB962C8B-B14F-4D97-AF65-F5344CB8AC3E}">
        <p14:creationId xmlns:p14="http://schemas.microsoft.com/office/powerpoint/2010/main" xmlns="" val="42573400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r>
              <a:rPr lang="en-US" dirty="0" smtClean="0"/>
              <a:t>100*4,000,000= 400 </a:t>
            </a:r>
            <a:r>
              <a:rPr lang="en-US" dirty="0" err="1" smtClean="0"/>
              <a:t>Mbits</a:t>
            </a:r>
            <a:r>
              <a:rPr lang="en-US" dirty="0" smtClean="0"/>
              <a:t>/sec w/o caching, goes down</a:t>
            </a:r>
            <a:r>
              <a:rPr lang="en-US" baseline="0" dirty="0" smtClean="0"/>
              <a:t> to 5% of that value with cache hit ratio of 95%, i.e., 20 </a:t>
            </a:r>
            <a:r>
              <a:rPr lang="en-US" baseline="0" dirty="0" err="1" smtClean="0"/>
              <a:t>Mbits</a:t>
            </a:r>
            <a:r>
              <a:rPr lang="en-US" baseline="0" dirty="0" smtClean="0"/>
              <a:t>/sec</a:t>
            </a:r>
          </a:p>
          <a:p>
            <a:r>
              <a:rPr lang="en-US" baseline="0" dirty="0" smtClean="0"/>
              <a:t>5% of 100 TB (10^12 bytes) is 5 TB.  You need a bit more than that to ensure that that info stays in the cache and is available to serve the 90% of the requests that target it.</a:t>
            </a:r>
          </a:p>
          <a:p>
            <a:r>
              <a:rPr lang="en-US" baseline="0" dirty="0" smtClean="0"/>
              <a:t>If the cache is only 500 GB, i.e., one tenth of what is needed, it only stores one tenth of the most popular pages, so that only 9% of requests can now be satisfied by the cache.</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extLst>
      <p:ext uri="{BB962C8B-B14F-4D97-AF65-F5344CB8AC3E}">
        <p14:creationId xmlns:p14="http://schemas.microsoft.com/office/powerpoint/2010/main" xmlns="" val="4257340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extLst>
      <p:ext uri="{BB962C8B-B14F-4D97-AF65-F5344CB8AC3E}">
        <p14:creationId xmlns:p14="http://schemas.microsoft.com/office/powerpoint/2010/main" xmlns="" val="574924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p14="http://schemas.microsoft.com/office/powerpoint/2010/main" xmlns="" val="2151922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p14="http://schemas.microsoft.com/office/powerpoint/2010/main" xmlns="" val="2151922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extLst>
      <p:ext uri="{BB962C8B-B14F-4D97-AF65-F5344CB8AC3E}">
        <p14:creationId xmlns:p14="http://schemas.microsoft.com/office/powerpoint/2010/main" xmlns="" val="2586634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extLst>
      <p:ext uri="{BB962C8B-B14F-4D97-AF65-F5344CB8AC3E}">
        <p14:creationId xmlns:p14="http://schemas.microsoft.com/office/powerpoint/2010/main" xmlns="" val="4036021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5694" y="4561229"/>
            <a:ext cx="5362160" cy="4318573"/>
          </a:xfrm>
          <a:prstGeom prst="rect">
            <a:avLst/>
          </a:prstGeom>
        </p:spPr>
        <p:txBody>
          <a:bodyPr lIns="91429" tIns="45714" rIns="91429" bIns="45714"/>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p14="http://schemas.microsoft.com/office/powerpoint/2010/main" xmlns="" val="403602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58DA0A0C-FD52-BA4C-B401-762D3E9103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58DA0A0C-FD52-BA4C-B401-762D3E9103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4"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652080" y="7451480"/>
            <a:ext cx="309981" cy="215444"/>
          </a:xfrm>
          <a:prstGeom prst="rect">
            <a:avLst/>
          </a:prstGeom>
        </p:spPr>
        <p:txBody>
          <a:bodyPr vert="horz" wrap="none" lIns="0" tIns="0" rIns="0" bIns="0" rtlCol="0" anchor="ctr">
            <a:spAutoFit/>
          </a:bodyPr>
          <a:lstStyle>
            <a:lvl1pPr algn="r">
              <a:defRPr sz="1400">
                <a:solidFill>
                  <a:srgbClr val="000000"/>
                </a:solidFill>
                <a:latin typeface="+mn-lt"/>
              </a:defRPr>
            </a:lvl1pPr>
          </a:lstStyle>
          <a:p>
            <a:fld id="{58DA0A0C-FD52-BA4C-B401-762D3E9103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erbach.com/barebones/barebones.html%E2%80%9D%3e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oleObject" Target="../embeddings/oleObject12.bin"/><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3"/>
            <a:ext cx="9790112" cy="1665287"/>
          </a:xfrm>
          <a:noFill/>
        </p:spPr>
        <p:txBody>
          <a:bodyPr/>
          <a:lstStyle/>
          <a:p>
            <a:pPr marL="693738" indent="-693738" eaLnBrk="1" hangingPunct="1"/>
            <a:r>
              <a:rPr lang="en-US" sz="4400" smtClean="0"/>
              <a:t>2. Introduction </a:t>
            </a:r>
            <a:r>
              <a:rPr lang="en-US" sz="4400" dirty="0" smtClean="0"/>
              <a:t>to Network Applications and the Web</a:t>
            </a:r>
            <a:endParaRPr lang="en-US" i="1" dirty="0" smtClean="0"/>
          </a:p>
        </p:txBody>
      </p:sp>
      <p:sp>
        <p:nvSpPr>
          <p:cNvPr id="120835" name="Rectangle 3"/>
          <p:cNvSpPr>
            <a:spLocks noGrp="1" noChangeArrowheads="1"/>
          </p:cNvSpPr>
          <p:nvPr>
            <p:ph type="subTitle" idx="1"/>
          </p:nvPr>
        </p:nvSpPr>
        <p:spPr>
          <a:xfrm>
            <a:off x="101590" y="4084364"/>
            <a:ext cx="9607630" cy="2528220"/>
          </a:xfrm>
          <a:noFill/>
        </p:spPr>
        <p:txBody>
          <a:bodyPr/>
          <a:lstStyle/>
          <a:p>
            <a:pPr indent="339725" algn="l" eaLnBrk="1" hangingPunct="1">
              <a:buClr>
                <a:srgbClr val="50B1CB"/>
              </a:buClr>
              <a:buSzPct val="75000"/>
              <a:buFont typeface="Wingdings" charset="2"/>
              <a:buChar char="n"/>
            </a:pPr>
            <a:r>
              <a:rPr lang="en-US" sz="2800" dirty="0" smtClean="0"/>
              <a:t>Application architectures</a:t>
            </a:r>
          </a:p>
          <a:p>
            <a:pPr indent="339725" algn="l" eaLnBrk="1" hangingPunct="1">
              <a:buClr>
                <a:srgbClr val="50B1CB"/>
              </a:buClr>
              <a:buSzPct val="75000"/>
              <a:buFont typeface="Wingdings" charset="2"/>
              <a:buChar char="n"/>
            </a:pPr>
            <a:r>
              <a:rPr lang="en-US" sz="2800" dirty="0" smtClean="0"/>
              <a:t>Transport services</a:t>
            </a:r>
          </a:p>
          <a:p>
            <a:pPr indent="339725" algn="l" eaLnBrk="1" hangingPunct="1">
              <a:buClr>
                <a:srgbClr val="50B1CB"/>
              </a:buClr>
              <a:buSzPct val="75000"/>
              <a:buFont typeface="Wingdings" charset="2"/>
              <a:buChar char="n"/>
            </a:pPr>
            <a:r>
              <a:rPr lang="en-US" sz="2800" dirty="0" smtClean="0"/>
              <a:t>Browser and web server interaction</a:t>
            </a:r>
          </a:p>
          <a:p>
            <a:pPr lvl="1" indent="339725" algn="l" eaLnBrk="1" hangingPunct="1">
              <a:buClr>
                <a:srgbClr val="50B1CB"/>
              </a:buClr>
              <a:buSzPct val="75000"/>
              <a:buFont typeface="Wingdings" charset="2"/>
              <a:buChar char="n"/>
            </a:pPr>
            <a:r>
              <a:rPr lang="en-US" sz="2600" dirty="0" smtClean="0"/>
              <a:t>Cookies</a:t>
            </a:r>
          </a:p>
          <a:p>
            <a:pPr lvl="1" indent="339725" algn="l" eaLnBrk="1" hangingPunct="1">
              <a:buClr>
                <a:srgbClr val="50B1CB"/>
              </a:buClr>
              <a:buSzPct val="75000"/>
              <a:buFont typeface="Wingdings" charset="2"/>
              <a:buChar char="n"/>
            </a:pPr>
            <a:r>
              <a:rPr lang="en-US" sz="2600" dirty="0" smtClean="0"/>
              <a:t>Web caches and conditional GET</a:t>
            </a: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3" y="6546267"/>
            <a:ext cx="9642556" cy="1155720"/>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smtClean="0">
                <a:solidFill>
                  <a:schemeClr val="bg1"/>
                </a:solidFill>
                <a:latin typeface="Verdana" charset="0"/>
              </a:rPr>
              <a:t>, and material from Kurose and Ross)</a:t>
            </a:r>
          </a:p>
          <a:p>
            <a:pPr indent="123825" algn="l" defTabSz="1019175" eaLnBrk="1" hangingPunct="1">
              <a:spcBef>
                <a:spcPct val="20000"/>
              </a:spcBef>
              <a:buClr>
                <a:srgbClr val="99FF99"/>
              </a:buClr>
              <a:buSzPct val="75000"/>
            </a:pPr>
            <a:r>
              <a:rPr lang="en-US" sz="2200" i="1" smtClean="0">
                <a:solidFill>
                  <a:schemeClr val="bg1"/>
                </a:solidFill>
                <a:latin typeface="Verdana" charset="0"/>
              </a:rPr>
              <a:t>Guerin</a:t>
            </a:r>
            <a:endParaRPr lang="en-US" sz="2200" i="1" dirty="0">
              <a:solidFill>
                <a:schemeClr val="bg1"/>
              </a:solidFill>
              <a:latin typeface="Verdan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Web Page Example</a:t>
            </a:r>
            <a:endParaRPr lang="en-US" dirty="0"/>
          </a:p>
        </p:txBody>
      </p:sp>
      <p:sp>
        <p:nvSpPr>
          <p:cNvPr id="3" name="Content Placeholder 2"/>
          <p:cNvSpPr>
            <a:spLocks noGrp="1"/>
          </p:cNvSpPr>
          <p:nvPr>
            <p:ph idx="1"/>
          </p:nvPr>
        </p:nvSpPr>
        <p:spPr>
          <a:xfrm>
            <a:off x="14288" y="1518996"/>
            <a:ext cx="5874771" cy="6253404"/>
          </a:xfrm>
        </p:spPr>
        <p:txBody>
          <a:bodyPr/>
          <a:lstStyle/>
          <a:p>
            <a:pPr marL="0" indent="0">
              <a:spcBef>
                <a:spcPts val="0"/>
              </a:spcBef>
              <a:buNone/>
            </a:pPr>
            <a:r>
              <a:rPr lang="en-US" sz="1600" dirty="0" smtClean="0">
                <a:latin typeface="Courier"/>
                <a:cs typeface="Courier"/>
              </a:rPr>
              <a:t>&lt;html&gt; </a:t>
            </a:r>
          </a:p>
          <a:p>
            <a:pPr marL="0" indent="0">
              <a:spcBef>
                <a:spcPts val="0"/>
              </a:spcBef>
              <a:buNone/>
            </a:pPr>
            <a:r>
              <a:rPr lang="en-US" sz="1600" dirty="0" smtClean="0">
                <a:latin typeface="Courier"/>
                <a:cs typeface="Courier"/>
              </a:rPr>
              <a:t>&lt;head&gt; &lt;title&gt;Sample Page&lt;/title&gt; &lt;/head&gt; </a:t>
            </a:r>
          </a:p>
          <a:p>
            <a:pPr marL="0" indent="0">
              <a:spcBef>
                <a:spcPts val="0"/>
              </a:spcBef>
              <a:buNone/>
            </a:pPr>
            <a:r>
              <a:rPr lang="en-US" sz="1600" dirty="0" smtClean="0">
                <a:latin typeface="Courier"/>
                <a:cs typeface="Courier"/>
              </a:rPr>
              <a:t>&lt;h1&gt;A Big Heading&lt;/h1&gt; </a:t>
            </a:r>
          </a:p>
          <a:p>
            <a:pPr marL="0" indent="0">
              <a:spcBef>
                <a:spcPts val="0"/>
              </a:spcBef>
              <a:buNone/>
            </a:pPr>
            <a:r>
              <a:rPr lang="en-US" sz="1600" dirty="0" smtClean="0">
                <a:latin typeface="Courier"/>
                <a:cs typeface="Courier"/>
              </a:rPr>
              <a:t>Web pages are formatted using Hypertext Markup Language (html),... Html uses &lt;</a:t>
            </a:r>
            <a:r>
              <a:rPr lang="en-US" sz="1600" dirty="0" err="1" smtClean="0">
                <a:latin typeface="Courier"/>
                <a:cs typeface="Courier"/>
              </a:rPr>
              <a:t>i</a:t>
            </a:r>
            <a:r>
              <a:rPr lang="en-US" sz="1600" dirty="0" smtClean="0">
                <a:latin typeface="Courier"/>
                <a:cs typeface="Courier"/>
              </a:rPr>
              <a:t>&gt;tags&lt;/</a:t>
            </a:r>
            <a:r>
              <a:rPr lang="en-US" sz="1600" dirty="0" err="1" smtClean="0">
                <a:latin typeface="Courier"/>
                <a:cs typeface="Courier"/>
              </a:rPr>
              <a:t>i</a:t>
            </a:r>
            <a:r>
              <a:rPr lang="en-US" sz="1600" dirty="0" smtClean="0">
                <a:latin typeface="Courier"/>
                <a:cs typeface="Courier"/>
              </a:rPr>
              <a:t>&gt; that appear in angle brackets. ... </a:t>
            </a:r>
          </a:p>
          <a:p>
            <a:pPr marL="0" indent="0">
              <a:spcBef>
                <a:spcPts val="0"/>
              </a:spcBef>
              <a:buNone/>
            </a:pPr>
            <a:r>
              <a:rPr lang="en-US" sz="1600" dirty="0" smtClean="0">
                <a:latin typeface="Courier"/>
                <a:cs typeface="Courier"/>
              </a:rPr>
              <a:t>&lt;</a:t>
            </a:r>
            <a:r>
              <a:rPr lang="en-US" sz="1600" dirty="0" err="1" smtClean="0">
                <a:latin typeface="Courier"/>
                <a:cs typeface="Courier"/>
              </a:rPr>
              <a:t>p</a:t>
            </a:r>
            <a:r>
              <a:rPr lang="en-US" sz="1600" dirty="0" smtClean="0">
                <a:latin typeface="Courier"/>
                <a:cs typeface="Courier"/>
              </a:rPr>
              <a:t>&gt; </a:t>
            </a:r>
          </a:p>
          <a:p>
            <a:pPr marL="0" indent="0">
              <a:spcBef>
                <a:spcPts val="0"/>
              </a:spcBef>
              <a:buNone/>
            </a:pPr>
            <a:r>
              <a:rPr lang="en-US" sz="1600" dirty="0" smtClean="0">
                <a:latin typeface="Courier"/>
                <a:cs typeface="Courier"/>
              </a:rPr>
              <a:t>The paragraph tag is used to insert a blank line between paragraphs. </a:t>
            </a:r>
          </a:p>
          <a:p>
            <a:pPr marL="0" indent="0">
              <a:spcBef>
                <a:spcPts val="0"/>
              </a:spcBef>
              <a:buNone/>
            </a:pPr>
            <a:r>
              <a:rPr lang="en-US" sz="1600" dirty="0" smtClean="0">
                <a:latin typeface="Courier"/>
                <a:cs typeface="Courier"/>
              </a:rPr>
              <a:t>&lt;h2&gt;A Not So Big Heading&lt;/h2&gt; </a:t>
            </a:r>
          </a:p>
          <a:p>
            <a:pPr marL="0" indent="0">
              <a:spcBef>
                <a:spcPts val="0"/>
              </a:spcBef>
              <a:buNone/>
            </a:pPr>
            <a:r>
              <a:rPr lang="en-US" sz="1600" dirty="0" smtClean="0">
                <a:latin typeface="Courier"/>
                <a:cs typeface="Courier"/>
              </a:rPr>
              <a:t>To create an ordered list, use the &lt;</a:t>
            </a:r>
            <a:r>
              <a:rPr lang="en-US" sz="1600" dirty="0" err="1" smtClean="0">
                <a:latin typeface="Courier"/>
                <a:cs typeface="Courier"/>
              </a:rPr>
              <a:t>i</a:t>
            </a:r>
            <a:r>
              <a:rPr lang="en-US" sz="1600" dirty="0" smtClean="0">
                <a:latin typeface="Courier"/>
                <a:cs typeface="Courier"/>
              </a:rPr>
              <a:t>&gt;ordered list&lt;/</a:t>
            </a:r>
            <a:r>
              <a:rPr lang="en-US" sz="1600" dirty="0" err="1" smtClean="0">
                <a:latin typeface="Courier"/>
                <a:cs typeface="Courier"/>
              </a:rPr>
              <a:t>i</a:t>
            </a:r>
            <a:r>
              <a:rPr lang="en-US" sz="1600" dirty="0" smtClean="0">
                <a:latin typeface="Courier"/>
                <a:cs typeface="Courier"/>
              </a:rPr>
              <a:t>&gt; tag (</a:t>
            </a:r>
            <a:r>
              <a:rPr lang="en-US" sz="1600" dirty="0" err="1" smtClean="0">
                <a:latin typeface="Courier"/>
                <a:cs typeface="Courier"/>
              </a:rPr>
              <a:t>ol</a:t>
            </a:r>
            <a:r>
              <a:rPr lang="en-US" sz="1600" dirty="0" smtClean="0">
                <a:latin typeface="Courier"/>
                <a:cs typeface="Courier"/>
              </a:rPr>
              <a:t>) with individual list items separated from each other by &lt;</a:t>
            </a:r>
            <a:r>
              <a:rPr lang="en-US" sz="1600" dirty="0" err="1" smtClean="0">
                <a:latin typeface="Courier"/>
                <a:cs typeface="Courier"/>
              </a:rPr>
              <a:t>i</a:t>
            </a:r>
            <a:r>
              <a:rPr lang="en-US" sz="1600" dirty="0" smtClean="0">
                <a:latin typeface="Courier"/>
                <a:cs typeface="Courier"/>
              </a:rPr>
              <a:t>&gt;list item&lt;/</a:t>
            </a:r>
            <a:r>
              <a:rPr lang="en-US" sz="1600" dirty="0" err="1" smtClean="0">
                <a:latin typeface="Courier"/>
                <a:cs typeface="Courier"/>
              </a:rPr>
              <a:t>i</a:t>
            </a:r>
            <a:r>
              <a:rPr lang="en-US" sz="1600" dirty="0" smtClean="0">
                <a:latin typeface="Courier"/>
                <a:cs typeface="Courier"/>
              </a:rPr>
              <a:t>&gt; tags (</a:t>
            </a:r>
            <a:r>
              <a:rPr lang="en-US" sz="1600" dirty="0" err="1" smtClean="0">
                <a:latin typeface="Courier"/>
                <a:cs typeface="Courier"/>
              </a:rPr>
              <a:t>li</a:t>
            </a:r>
            <a:r>
              <a:rPr lang="en-US" sz="1600" dirty="0" smtClean="0">
                <a:latin typeface="Courier"/>
                <a:cs typeface="Courier"/>
              </a:rPr>
              <a:t>). Here's an example. </a:t>
            </a:r>
          </a:p>
          <a:p>
            <a:pPr marL="0" indent="0">
              <a:spcBef>
                <a:spcPts val="0"/>
              </a:spcBef>
              <a:buNone/>
            </a:pPr>
            <a:r>
              <a:rPr lang="en-US" sz="1600" dirty="0" smtClean="0">
                <a:latin typeface="Courier"/>
                <a:cs typeface="Courier"/>
              </a:rPr>
              <a:t>&lt;</a:t>
            </a:r>
            <a:r>
              <a:rPr lang="en-US" sz="1600" dirty="0" err="1" smtClean="0">
                <a:latin typeface="Courier"/>
                <a:cs typeface="Courier"/>
              </a:rPr>
              <a:t>ol</a:t>
            </a:r>
            <a:r>
              <a:rPr lang="en-US" sz="1600" dirty="0" smtClean="0">
                <a:latin typeface="Courier"/>
                <a:cs typeface="Courier"/>
              </a:rPr>
              <a:t>&gt; </a:t>
            </a:r>
          </a:p>
          <a:p>
            <a:pPr marL="0" indent="0">
              <a:spcBef>
                <a:spcPts val="0"/>
              </a:spcBef>
              <a:buNone/>
            </a:pPr>
            <a:r>
              <a:rPr lang="en-US" sz="1600" dirty="0" smtClean="0">
                <a:latin typeface="Courier"/>
                <a:cs typeface="Courier"/>
              </a:rPr>
              <a:t>&lt;</a:t>
            </a:r>
            <a:r>
              <a:rPr lang="en-US" sz="1600" dirty="0" err="1" smtClean="0">
                <a:latin typeface="Courier"/>
                <a:cs typeface="Courier"/>
              </a:rPr>
              <a:t>li</a:t>
            </a:r>
            <a:r>
              <a:rPr lang="en-US" sz="1600" dirty="0" smtClean="0">
                <a:latin typeface="Courier"/>
                <a:cs typeface="Courier"/>
              </a:rPr>
              <a:t>&gt; first list item </a:t>
            </a:r>
          </a:p>
          <a:p>
            <a:pPr marL="0" indent="0">
              <a:spcBef>
                <a:spcPts val="0"/>
              </a:spcBef>
              <a:buNone/>
            </a:pPr>
            <a:r>
              <a:rPr lang="en-US" sz="1600" dirty="0" smtClean="0">
                <a:latin typeface="Courier"/>
                <a:cs typeface="Courier"/>
              </a:rPr>
              <a:t>&lt;</a:t>
            </a:r>
            <a:r>
              <a:rPr lang="en-US" sz="1600" dirty="0" err="1" smtClean="0">
                <a:latin typeface="Courier"/>
                <a:cs typeface="Courier"/>
              </a:rPr>
              <a:t>li</a:t>
            </a:r>
            <a:r>
              <a:rPr lang="en-US" sz="1600" dirty="0" smtClean="0">
                <a:latin typeface="Courier"/>
                <a:cs typeface="Courier"/>
              </a:rPr>
              <a:t>&gt; second list item ...</a:t>
            </a:r>
          </a:p>
          <a:p>
            <a:pPr marL="0" indent="0">
              <a:spcBef>
                <a:spcPts val="0"/>
              </a:spcBef>
              <a:buNone/>
            </a:pPr>
            <a:r>
              <a:rPr lang="en-US" sz="1600" dirty="0" smtClean="0">
                <a:latin typeface="Courier"/>
                <a:cs typeface="Courier"/>
              </a:rPr>
              <a:t>&lt;/</a:t>
            </a:r>
            <a:r>
              <a:rPr lang="en-US" sz="1600" dirty="0" err="1" smtClean="0">
                <a:latin typeface="Courier"/>
                <a:cs typeface="Courier"/>
              </a:rPr>
              <a:t>ol</a:t>
            </a:r>
            <a:r>
              <a:rPr lang="en-US" sz="1600" dirty="0" smtClean="0">
                <a:latin typeface="Courier"/>
                <a:cs typeface="Courier"/>
              </a:rPr>
              <a:t>&gt; You can reference other documents like this </a:t>
            </a:r>
            <a:r>
              <a:rPr lang="en-US" sz="1600" dirty="0">
                <a:latin typeface="Courier"/>
                <a:cs typeface="Courier"/>
              </a:rPr>
              <a:t>&lt;a </a:t>
            </a:r>
            <a:r>
              <a:rPr lang="en-US" sz="1600" dirty="0" err="1">
                <a:latin typeface="Courier"/>
                <a:cs typeface="Courier"/>
              </a:rPr>
              <a:t>href</a:t>
            </a:r>
            <a:r>
              <a:rPr lang="en-US" sz="1600" dirty="0">
                <a:latin typeface="Courier"/>
                <a:cs typeface="Courier"/>
              </a:rPr>
              <a:t>=“</a:t>
            </a:r>
            <a:r>
              <a:rPr lang="en-US" sz="1600" dirty="0">
                <a:latin typeface="Courier"/>
                <a:cs typeface="Courier"/>
                <a:hlinkClick r:id="rId3"/>
              </a:rPr>
              <a:t>http://werbach.com/barebones/barebones.html”&gt;html</a:t>
            </a:r>
            <a:r>
              <a:rPr lang="en-US" sz="1600" dirty="0">
                <a:latin typeface="Courier"/>
                <a:cs typeface="Courier"/>
              </a:rPr>
              <a:t> tutorial&lt;/a&gt; using </a:t>
            </a:r>
            <a:r>
              <a:rPr lang="en-US" sz="1600" dirty="0" smtClean="0">
                <a:latin typeface="Courier"/>
                <a:cs typeface="Courier"/>
              </a:rPr>
              <a:t>the hyperlink tag (a). and you can insert images using the image tag (</a:t>
            </a:r>
            <a:r>
              <a:rPr lang="en-US" sz="1600" dirty="0" err="1" smtClean="0">
                <a:latin typeface="Courier"/>
                <a:cs typeface="Courier"/>
              </a:rPr>
              <a:t>img</a:t>
            </a:r>
            <a:r>
              <a:rPr lang="en-US" sz="1600" dirty="0" smtClean="0">
                <a:latin typeface="Courier"/>
                <a:cs typeface="Courier"/>
              </a:rPr>
              <a:t>). </a:t>
            </a:r>
            <a:br>
              <a:rPr lang="en-US" sz="1600" dirty="0" smtClean="0">
                <a:latin typeface="Courier"/>
                <a:cs typeface="Courier"/>
              </a:rPr>
            </a:br>
            <a:r>
              <a:rPr lang="en-US" sz="1600" dirty="0">
                <a:latin typeface="Courier"/>
                <a:cs typeface="Courier"/>
              </a:rPr>
              <a:t>&lt;p&gt; &lt;</a:t>
            </a:r>
            <a:r>
              <a:rPr lang="en-US" sz="1600" dirty="0" err="1">
                <a:latin typeface="Courier"/>
                <a:cs typeface="Courier"/>
              </a:rPr>
              <a:t>img</a:t>
            </a:r>
            <a:r>
              <a:rPr lang="en-US" sz="1600" dirty="0">
                <a:latin typeface="Courier"/>
                <a:cs typeface="Courier"/>
              </a:rPr>
              <a:t> </a:t>
            </a:r>
            <a:r>
              <a:rPr lang="en-US" sz="1600" dirty="0" err="1">
                <a:latin typeface="Courier"/>
                <a:cs typeface="Courier"/>
              </a:rPr>
              <a:t>src</a:t>
            </a:r>
            <a:r>
              <a:rPr lang="en-US" sz="1600" dirty="0">
                <a:latin typeface="Courier"/>
                <a:cs typeface="Courier"/>
              </a:rPr>
              <a:t>=“</a:t>
            </a:r>
            <a:r>
              <a:rPr lang="en-US" sz="1600" dirty="0" err="1">
                <a:latin typeface="Courier"/>
                <a:cs typeface="Courier"/>
              </a:rPr>
              <a:t>brookings.jpg</a:t>
            </a:r>
            <a:r>
              <a:rPr lang="en-US" sz="1600" dirty="0">
                <a:latin typeface="Courier"/>
                <a:cs typeface="Courier"/>
              </a:rPr>
              <a:t>”</a:t>
            </a:r>
            <a:r>
              <a:rPr lang="en-US" sz="1600" dirty="0" smtClean="0">
                <a:latin typeface="Courier"/>
                <a:cs typeface="Courier"/>
              </a:rPr>
              <a:t>&gt;</a:t>
            </a:r>
          </a:p>
          <a:p>
            <a:pPr marL="0" indent="0">
              <a:spcBef>
                <a:spcPts val="0"/>
              </a:spcBef>
              <a:buNone/>
            </a:pPr>
            <a:r>
              <a:rPr lang="en-US" sz="1600" dirty="0" smtClean="0">
                <a:latin typeface="Courier"/>
                <a:cs typeface="Courier"/>
              </a:rPr>
              <a:t>&lt;/body&gt; &lt;/html&gt; </a:t>
            </a:r>
            <a:endParaRPr lang="en-US" sz="1600" dirty="0">
              <a:latin typeface="Courier"/>
              <a:cs typeface="Courier"/>
            </a:endParaRPr>
          </a:p>
        </p:txBody>
      </p:sp>
      <p:pic>
        <p:nvPicPr>
          <p:cNvPr id="4" name="Picture 3"/>
          <p:cNvPicPr>
            <a:picLocks noChangeAspect="1"/>
          </p:cNvPicPr>
          <p:nvPr/>
        </p:nvPicPr>
        <p:blipFill>
          <a:blip r:embed="rId4" cstate="print"/>
          <a:srcRect l="4621" t="2098" r="4948" b="5709"/>
          <a:stretch>
            <a:fillRect/>
          </a:stretch>
        </p:blipFill>
        <p:spPr>
          <a:xfrm>
            <a:off x="5840296" y="1556347"/>
            <a:ext cx="4157405" cy="5988825"/>
          </a:xfrm>
          <a:prstGeom prst="rect">
            <a:avLst/>
          </a:prstGeom>
        </p:spPr>
      </p:pic>
      <p:sp>
        <p:nvSpPr>
          <p:cNvPr id="5" name="Rounded Rectangle 4"/>
          <p:cNvSpPr/>
          <p:nvPr/>
        </p:nvSpPr>
        <p:spPr bwMode="auto">
          <a:xfrm>
            <a:off x="933783" y="1755468"/>
            <a:ext cx="3249565" cy="261467"/>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 name="Rounded Rectangle 5"/>
          <p:cNvSpPr/>
          <p:nvPr/>
        </p:nvSpPr>
        <p:spPr bwMode="auto">
          <a:xfrm>
            <a:off x="7607219" y="1558407"/>
            <a:ext cx="712671" cy="164852"/>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 name="Rounded Rectangle 6"/>
          <p:cNvSpPr/>
          <p:nvPr/>
        </p:nvSpPr>
        <p:spPr bwMode="auto">
          <a:xfrm>
            <a:off x="5892052" y="2315845"/>
            <a:ext cx="1590663" cy="329702"/>
          </a:xfrm>
          <a:prstGeom prst="roundRect">
            <a:avLst/>
          </a:prstGeom>
          <a:noFill/>
          <a:ln w="285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 name="Rounded Rectangle 7"/>
          <p:cNvSpPr/>
          <p:nvPr/>
        </p:nvSpPr>
        <p:spPr bwMode="auto">
          <a:xfrm>
            <a:off x="74700" y="2011594"/>
            <a:ext cx="2826253" cy="221124"/>
          </a:xfrm>
          <a:prstGeom prst="roundRect">
            <a:avLst/>
          </a:prstGeom>
          <a:noFill/>
          <a:ln w="285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Rounded Rectangle 8"/>
          <p:cNvSpPr/>
          <p:nvPr/>
        </p:nvSpPr>
        <p:spPr bwMode="auto">
          <a:xfrm>
            <a:off x="90149" y="2996137"/>
            <a:ext cx="482571" cy="243034"/>
          </a:xfrm>
          <a:prstGeom prst="roundRect">
            <a:avLst/>
          </a:prstGeom>
          <a:noFill/>
          <a:ln w="28575" cap="flat" cmpd="sng" algn="ctr">
            <a:solidFill>
              <a:srgbClr val="FF66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Rounded Rectangle 9"/>
          <p:cNvSpPr/>
          <p:nvPr/>
        </p:nvSpPr>
        <p:spPr bwMode="auto">
          <a:xfrm>
            <a:off x="5907500" y="3287006"/>
            <a:ext cx="218118" cy="149410"/>
          </a:xfrm>
          <a:prstGeom prst="roundRect">
            <a:avLst/>
          </a:prstGeom>
          <a:noFill/>
          <a:ln w="28575" cap="flat" cmpd="sng" algn="ctr">
            <a:solidFill>
              <a:srgbClr val="FF66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Rounded Rectangle 10"/>
          <p:cNvSpPr/>
          <p:nvPr/>
        </p:nvSpPr>
        <p:spPr bwMode="auto">
          <a:xfrm>
            <a:off x="3622453" y="4428225"/>
            <a:ext cx="1991647" cy="264944"/>
          </a:xfrm>
          <a:prstGeom prst="roundRect">
            <a:avLst/>
          </a:prstGeom>
          <a:noFill/>
          <a:ln w="28575" cap="flat" cmpd="sng" algn="ctr">
            <a:solidFill>
              <a:schemeClr val="accent6">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3" name="Rounded Rectangle 12"/>
          <p:cNvSpPr/>
          <p:nvPr/>
        </p:nvSpPr>
        <p:spPr bwMode="auto">
          <a:xfrm>
            <a:off x="7334730" y="4182880"/>
            <a:ext cx="439720" cy="171807"/>
          </a:xfrm>
          <a:prstGeom prst="roundRect">
            <a:avLst/>
          </a:prstGeom>
          <a:noFill/>
          <a:ln w="28575" cap="flat" cmpd="sng" algn="ctr">
            <a:solidFill>
              <a:schemeClr val="accent6">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 name="Rounded Rectangle 11"/>
          <p:cNvSpPr/>
          <p:nvPr/>
        </p:nvSpPr>
        <p:spPr bwMode="auto">
          <a:xfrm>
            <a:off x="0" y="4920653"/>
            <a:ext cx="758336" cy="995512"/>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 name="Rounded Rectangle 13"/>
          <p:cNvSpPr/>
          <p:nvPr/>
        </p:nvSpPr>
        <p:spPr bwMode="auto">
          <a:xfrm>
            <a:off x="5948824" y="4430055"/>
            <a:ext cx="1200302" cy="476188"/>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5" name="Rounded Rectangle 14"/>
          <p:cNvSpPr/>
          <p:nvPr/>
        </p:nvSpPr>
        <p:spPr bwMode="auto">
          <a:xfrm>
            <a:off x="8045216" y="4956464"/>
            <a:ext cx="651975" cy="175136"/>
          </a:xfrm>
          <a:prstGeom prst="roundRect">
            <a:avLst/>
          </a:prstGeom>
          <a:noFill/>
          <a:ln w="285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 name="Rounded Rectangle 15"/>
          <p:cNvSpPr/>
          <p:nvPr/>
        </p:nvSpPr>
        <p:spPr bwMode="auto">
          <a:xfrm>
            <a:off x="1" y="5971147"/>
            <a:ext cx="5746172" cy="699818"/>
          </a:xfrm>
          <a:prstGeom prst="roundRect">
            <a:avLst/>
          </a:prstGeom>
          <a:noFill/>
          <a:ln w="285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7" name="Rounded Rectangle 16"/>
          <p:cNvSpPr/>
          <p:nvPr/>
        </p:nvSpPr>
        <p:spPr bwMode="auto">
          <a:xfrm>
            <a:off x="539976" y="7125898"/>
            <a:ext cx="3125529" cy="264457"/>
          </a:xfrm>
          <a:prstGeom prst="roundRect">
            <a:avLst/>
          </a:prstGeom>
          <a:noFill/>
          <a:ln w="28575" cap="flat" cmpd="sng" algn="ctr">
            <a:solidFill>
              <a:srgbClr val="FF66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8" name="Rounded Rectangle 17"/>
          <p:cNvSpPr/>
          <p:nvPr/>
        </p:nvSpPr>
        <p:spPr bwMode="auto">
          <a:xfrm>
            <a:off x="5846590" y="5333540"/>
            <a:ext cx="2022493" cy="2286638"/>
          </a:xfrm>
          <a:prstGeom prst="roundRect">
            <a:avLst/>
          </a:prstGeom>
          <a:noFill/>
          <a:ln w="28575" cap="flat" cmpd="sng" algn="ctr">
            <a:solidFill>
              <a:srgbClr val="FF66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6" name="Slide Number Placeholder 25"/>
          <p:cNvSpPr>
            <a:spLocks noGrp="1"/>
          </p:cNvSpPr>
          <p:nvPr>
            <p:ph type="sldNum" sz="quarter" idx="10"/>
          </p:nvPr>
        </p:nvSpPr>
        <p:spPr>
          <a:xfrm>
            <a:off x="9652080" y="7524050"/>
            <a:ext cx="309981" cy="215444"/>
          </a:xfrm>
        </p:spPr>
        <p:txBody>
          <a:bodyPr/>
          <a:lstStyle/>
          <a:p>
            <a:fld id="{58DA0A0C-FD52-BA4C-B401-762D3E91038C}" type="slidenum">
              <a:rPr lang="en-US" smtClean="0"/>
              <a:pPr/>
              <a:t>10</a:t>
            </a:fld>
            <a:endParaRPr lang="en-US" dirty="0"/>
          </a:p>
        </p:txBody>
      </p:sp>
    </p:spTree>
    <p:extLst>
      <p:ext uri="{BB962C8B-B14F-4D97-AF65-F5344CB8AC3E}">
        <p14:creationId xmlns:p14="http://schemas.microsoft.com/office/powerpoint/2010/main" xmlns="" val="383950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2000"/>
                                        <p:tgtEl>
                                          <p:spTgt spid="3">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2000"/>
                                        <p:tgtEl>
                                          <p:spTgt spid="3">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2000"/>
                                        <p:tgtEl>
                                          <p:spTgt spid="3">
                                            <p:txEl>
                                              <p:pRg st="11" end="11"/>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 Details</a:t>
            </a:r>
            <a:endParaRPr lang="en-US" dirty="0"/>
          </a:p>
        </p:txBody>
      </p:sp>
      <p:sp>
        <p:nvSpPr>
          <p:cNvPr id="3" name="Content Placeholder 2"/>
          <p:cNvSpPr>
            <a:spLocks noGrp="1"/>
          </p:cNvSpPr>
          <p:nvPr>
            <p:ph idx="1"/>
          </p:nvPr>
        </p:nvSpPr>
        <p:spPr>
          <a:xfrm>
            <a:off x="14288" y="1744021"/>
            <a:ext cx="10044112" cy="5786437"/>
          </a:xfrm>
        </p:spPr>
        <p:txBody>
          <a:bodyPr/>
          <a:lstStyle/>
          <a:p>
            <a:r>
              <a:rPr lang="en-US" dirty="0" smtClean="0"/>
              <a:t>HTTP runs over TCP</a:t>
            </a:r>
          </a:p>
          <a:p>
            <a:pPr lvl="1"/>
            <a:r>
              <a:rPr lang="en-US" dirty="0" smtClean="0"/>
              <a:t>web browser (client) initiates connection to server</a:t>
            </a:r>
          </a:p>
          <a:p>
            <a:pPr lvl="1"/>
            <a:r>
              <a:rPr lang="en-US" dirty="0" smtClean="0"/>
              <a:t>browser and server exchange formatted text messages</a:t>
            </a:r>
          </a:p>
          <a:p>
            <a:r>
              <a:rPr lang="en-US" dirty="0" smtClean="0"/>
              <a:t>Request/response protocol with </a:t>
            </a:r>
            <a:r>
              <a:rPr lang="en-US" i="1" dirty="0" smtClean="0"/>
              <a:t>no server-side state</a:t>
            </a:r>
          </a:p>
          <a:p>
            <a:pPr lvl="1"/>
            <a:r>
              <a:rPr lang="en-US" dirty="0" smtClean="0"/>
              <a:t>basic requests: GET, HEAD, POST, PUT, DELETE</a:t>
            </a:r>
          </a:p>
          <a:p>
            <a:pPr lvl="1"/>
            <a:r>
              <a:rPr lang="en-US" dirty="0" smtClean="0"/>
              <a:t>GET: request a page</a:t>
            </a:r>
          </a:p>
          <a:p>
            <a:pPr lvl="1"/>
            <a:r>
              <a:rPr lang="en-US" dirty="0" smtClean="0"/>
              <a:t>HEAD: similar to GET but no object returned, just a header</a:t>
            </a:r>
          </a:p>
          <a:p>
            <a:pPr lvl="1"/>
            <a:r>
              <a:rPr lang="en-US" dirty="0" smtClean="0"/>
              <a:t>POST: request a page based on filling out a form</a:t>
            </a:r>
          </a:p>
          <a:p>
            <a:pPr lvl="1"/>
            <a:r>
              <a:rPr lang="en-US" dirty="0" smtClean="0"/>
              <a:t>PUT: upload an object to a server</a:t>
            </a:r>
          </a:p>
          <a:p>
            <a:pPr lvl="1"/>
            <a:r>
              <a:rPr lang="en-US" dirty="0" smtClean="0"/>
              <a:t>DELETE: delete an object from a server</a:t>
            </a:r>
          </a:p>
        </p:txBody>
      </p:sp>
      <p:sp>
        <p:nvSpPr>
          <p:cNvPr id="6" name="Slide Number Placeholder 5"/>
          <p:cNvSpPr>
            <a:spLocks noGrp="1"/>
          </p:cNvSpPr>
          <p:nvPr>
            <p:ph type="sldNum" sz="quarter" idx="10"/>
          </p:nvPr>
        </p:nvSpPr>
        <p:spPr>
          <a:xfrm>
            <a:off x="9652080" y="7209538"/>
            <a:ext cx="309981" cy="215444"/>
          </a:xfrm>
        </p:spPr>
        <p:txBody>
          <a:bodyPr/>
          <a:lstStyle/>
          <a:p>
            <a:fld id="{58DA0A0C-FD52-BA4C-B401-762D3E91038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 Details (continued)</a:t>
            </a:r>
            <a:endParaRPr lang="en-US" dirty="0"/>
          </a:p>
        </p:txBody>
      </p:sp>
      <p:sp>
        <p:nvSpPr>
          <p:cNvPr id="3" name="Content Placeholder 2"/>
          <p:cNvSpPr>
            <a:spLocks noGrp="1"/>
          </p:cNvSpPr>
          <p:nvPr>
            <p:ph idx="1"/>
          </p:nvPr>
        </p:nvSpPr>
        <p:spPr>
          <a:xfrm>
            <a:off x="0" y="1895216"/>
            <a:ext cx="10044112" cy="5282409"/>
          </a:xfrm>
        </p:spPr>
        <p:txBody>
          <a:bodyPr/>
          <a:lstStyle/>
          <a:p>
            <a:r>
              <a:rPr lang="en-US" dirty="0" smtClean="0"/>
              <a:t>GET Request</a:t>
            </a:r>
          </a:p>
          <a:p>
            <a:pPr lvl="1"/>
            <a:r>
              <a:rPr lang="en-US" dirty="0" smtClean="0"/>
              <a:t>Page being request is /</a:t>
            </a:r>
            <a:r>
              <a:rPr lang="en-US" dirty="0" err="1" smtClean="0"/>
              <a:t>index.html</a:t>
            </a:r>
            <a:endParaRPr lang="en-US" dirty="0" smtClean="0"/>
          </a:p>
          <a:p>
            <a:endParaRPr lang="en-US" dirty="0" smtClean="0"/>
          </a:p>
          <a:p>
            <a:endParaRPr lang="en-US" dirty="0" smtClean="0"/>
          </a:p>
        </p:txBody>
      </p:sp>
      <p:grpSp>
        <p:nvGrpSpPr>
          <p:cNvPr id="19" name="Group 18"/>
          <p:cNvGrpSpPr/>
          <p:nvPr/>
        </p:nvGrpSpPr>
        <p:grpSpPr>
          <a:xfrm>
            <a:off x="370023" y="2325353"/>
            <a:ext cx="8976894" cy="3355115"/>
            <a:chOff x="305753" y="4220568"/>
            <a:chExt cx="8976894" cy="3355115"/>
          </a:xfrm>
        </p:grpSpPr>
        <p:sp>
          <p:nvSpPr>
            <p:cNvPr id="4" name="Text Box 5"/>
            <p:cNvSpPr txBox="1">
              <a:spLocks noChangeArrowheads="1"/>
            </p:cNvSpPr>
            <p:nvPr/>
          </p:nvSpPr>
          <p:spPr bwMode="auto">
            <a:xfrm>
              <a:off x="305753" y="4920172"/>
              <a:ext cx="1702509" cy="400110"/>
            </a:xfrm>
            <a:prstGeom prst="rect">
              <a:avLst/>
            </a:prstGeom>
            <a:noFill/>
            <a:ln w="9525">
              <a:noFill/>
              <a:miter lim="800000"/>
              <a:headEnd/>
              <a:tailEnd/>
            </a:ln>
          </p:spPr>
          <p:txBody>
            <a:bodyPr wrap="none">
              <a:prstTxWarp prst="textNoShape">
                <a:avLst/>
              </a:prstTxWarp>
              <a:spAutoFit/>
            </a:bodyPr>
            <a:lstStyle/>
            <a:p>
              <a:pPr>
                <a:spcBef>
                  <a:spcPct val="0"/>
                </a:spcBef>
                <a:buClrTx/>
                <a:buSzTx/>
                <a:buFontTx/>
                <a:buNone/>
              </a:pPr>
              <a:r>
                <a:rPr lang="en-US" sz="2000" dirty="0">
                  <a:solidFill>
                    <a:srgbClr val="000000"/>
                  </a:solidFill>
                  <a:latin typeface="+mn-lt"/>
                </a:rPr>
                <a:t>request </a:t>
              </a:r>
              <a:r>
                <a:rPr lang="en-US" sz="2000" dirty="0" smtClean="0">
                  <a:solidFill>
                    <a:srgbClr val="000000"/>
                  </a:solidFill>
                  <a:latin typeface="+mn-lt"/>
                </a:rPr>
                <a:t>line</a:t>
              </a:r>
              <a:endParaRPr lang="en-US" dirty="0">
                <a:solidFill>
                  <a:srgbClr val="000000"/>
                </a:solidFill>
                <a:latin typeface="+mn-lt"/>
              </a:endParaRPr>
            </a:p>
          </p:txBody>
        </p:sp>
        <p:sp>
          <p:nvSpPr>
            <p:cNvPr id="5" name="Line 6"/>
            <p:cNvSpPr>
              <a:spLocks noChangeShapeType="1"/>
            </p:cNvSpPr>
            <p:nvPr/>
          </p:nvSpPr>
          <p:spPr bwMode="auto">
            <a:xfrm>
              <a:off x="1963878" y="5171778"/>
              <a:ext cx="699182" cy="3647"/>
            </a:xfrm>
            <a:prstGeom prst="line">
              <a:avLst/>
            </a:prstGeom>
            <a:noFill/>
            <a:ln w="19050">
              <a:solidFill>
                <a:srgbClr val="000099"/>
              </a:solidFill>
              <a:round/>
              <a:headEnd/>
              <a:tailEnd type="triangle" w="lg" len="lg"/>
            </a:ln>
          </p:spPr>
          <p:txBody>
            <a:bodyPr wrap="none" anchor="ctr">
              <a:prstTxWarp prst="textNoShape">
                <a:avLst/>
              </a:prstTxWarp>
            </a:bodyPr>
            <a:lstStyle/>
            <a:p>
              <a:endParaRPr lang="en-US">
                <a:solidFill>
                  <a:srgbClr val="000000"/>
                </a:solidFill>
              </a:endParaRPr>
            </a:p>
          </p:txBody>
        </p:sp>
        <p:sp>
          <p:nvSpPr>
            <p:cNvPr id="7" name="Text Box 8"/>
            <p:cNvSpPr txBox="1">
              <a:spLocks noChangeArrowheads="1"/>
            </p:cNvSpPr>
            <p:nvPr/>
          </p:nvSpPr>
          <p:spPr bwMode="auto">
            <a:xfrm>
              <a:off x="510596" y="6001291"/>
              <a:ext cx="1955255" cy="400110"/>
            </a:xfrm>
            <a:prstGeom prst="rect">
              <a:avLst/>
            </a:prstGeom>
            <a:noFill/>
            <a:ln w="9525">
              <a:noFill/>
              <a:miter lim="800000"/>
              <a:headEnd/>
              <a:tailEnd/>
            </a:ln>
          </p:spPr>
          <p:txBody>
            <a:bodyPr wrap="square">
              <a:prstTxWarp prst="textNoShape">
                <a:avLst/>
              </a:prstTxWarp>
              <a:spAutoFit/>
            </a:bodyPr>
            <a:lstStyle/>
            <a:p>
              <a:pPr algn="r">
                <a:spcBef>
                  <a:spcPct val="0"/>
                </a:spcBef>
                <a:buClrTx/>
                <a:buSzTx/>
                <a:buFontTx/>
                <a:buNone/>
              </a:pPr>
              <a:r>
                <a:rPr lang="en-US" sz="2000" dirty="0" smtClean="0">
                  <a:solidFill>
                    <a:srgbClr val="000000"/>
                  </a:solidFill>
                  <a:latin typeface="+mn-lt"/>
                </a:rPr>
                <a:t>header </a:t>
              </a:r>
              <a:r>
                <a:rPr lang="en-US" sz="2000" dirty="0">
                  <a:solidFill>
                    <a:srgbClr val="000000"/>
                  </a:solidFill>
                  <a:latin typeface="+mn-lt"/>
                </a:rPr>
                <a:t>lines</a:t>
              </a:r>
              <a:endParaRPr lang="en-US" dirty="0">
                <a:solidFill>
                  <a:srgbClr val="000000"/>
                </a:solidFill>
                <a:latin typeface="+mn-lt"/>
              </a:endParaRPr>
            </a:p>
          </p:txBody>
        </p:sp>
        <p:sp>
          <p:nvSpPr>
            <p:cNvPr id="10" name="Text Box 16"/>
            <p:cNvSpPr txBox="1">
              <a:spLocks noChangeArrowheads="1"/>
            </p:cNvSpPr>
            <p:nvPr/>
          </p:nvSpPr>
          <p:spPr bwMode="auto">
            <a:xfrm>
              <a:off x="2841080" y="4985743"/>
              <a:ext cx="6441567" cy="2589940"/>
            </a:xfrm>
            <a:prstGeom prst="rect">
              <a:avLst/>
            </a:prstGeom>
            <a:noFill/>
            <a:ln w="9525">
              <a:noFill/>
              <a:miter lim="800000"/>
              <a:headEnd/>
              <a:tailEnd/>
            </a:ln>
            <a:effectLst/>
          </p:spPr>
          <p:txBody>
            <a:bodyPr wrap="square">
              <a:prstTxWarp prst="textNoShape">
                <a:avLst/>
              </a:prstTxWarp>
              <a:spAutoFit/>
            </a:bodyPr>
            <a:lstStyle/>
            <a:p>
              <a:pPr marL="342900" indent="-342900" algn="l">
                <a:lnSpc>
                  <a:spcPct val="90000"/>
                </a:lnSpc>
                <a:spcBef>
                  <a:spcPct val="0"/>
                </a:spcBef>
              </a:pPr>
              <a:r>
                <a:rPr lang="en-US" sz="1800" b="1" dirty="0">
                  <a:solidFill>
                    <a:srgbClr val="000000"/>
                  </a:solidFill>
                  <a:latin typeface="Courier New" charset="0"/>
                </a:rPr>
                <a:t>GET /</a:t>
              </a:r>
              <a:r>
                <a:rPr lang="en-US" sz="1800" b="1" dirty="0" err="1">
                  <a:solidFill>
                    <a:srgbClr val="000000"/>
                  </a:solidFill>
                  <a:latin typeface="Courier New" charset="0"/>
                </a:rPr>
                <a:t>index.html</a:t>
              </a:r>
              <a:r>
                <a:rPr lang="en-US" sz="1800" b="1" dirty="0">
                  <a:solidFill>
                    <a:srgbClr val="000000"/>
                  </a:solidFill>
                  <a:latin typeface="Courier New" charset="0"/>
                </a:rPr>
                <a:t> HTTP/1.1\r\n</a:t>
              </a:r>
            </a:p>
            <a:p>
              <a:pPr marL="342900" indent="-342900" algn="l">
                <a:lnSpc>
                  <a:spcPct val="90000"/>
                </a:lnSpc>
                <a:spcBef>
                  <a:spcPct val="0"/>
                </a:spcBef>
              </a:pPr>
              <a:r>
                <a:rPr lang="en-US" sz="1800" b="1" dirty="0">
                  <a:solidFill>
                    <a:srgbClr val="000000"/>
                  </a:solidFill>
                  <a:latin typeface="Courier New" charset="0"/>
                </a:rPr>
                <a:t>Host: www-</a:t>
              </a:r>
              <a:r>
                <a:rPr lang="en-US" sz="1800" b="1" dirty="0" err="1">
                  <a:solidFill>
                    <a:srgbClr val="000000"/>
                  </a:solidFill>
                  <a:latin typeface="Courier New" charset="0"/>
                </a:rPr>
                <a:t>net.cs.umass.edu\r\n</a:t>
              </a:r>
              <a:endParaRPr lang="en-US" sz="1800" b="1" dirty="0">
                <a:solidFill>
                  <a:srgbClr val="000000"/>
                </a:solidFill>
                <a:latin typeface="Courier New" charset="0"/>
              </a:endParaRPr>
            </a:p>
            <a:p>
              <a:pPr marL="342900" indent="-342900" algn="l">
                <a:lnSpc>
                  <a:spcPct val="90000"/>
                </a:lnSpc>
                <a:spcBef>
                  <a:spcPct val="0"/>
                </a:spcBef>
              </a:pPr>
              <a:r>
                <a:rPr lang="en-US" sz="1800" b="1" dirty="0">
                  <a:solidFill>
                    <a:srgbClr val="000000"/>
                  </a:solidFill>
                  <a:latin typeface="Courier New" charset="0"/>
                </a:rPr>
                <a:t>User-Agent: Firefox/3.6.10\r\n</a:t>
              </a:r>
            </a:p>
            <a:p>
              <a:pPr marL="342900" indent="-342900" algn="l">
                <a:lnSpc>
                  <a:spcPct val="90000"/>
                </a:lnSpc>
                <a:spcBef>
                  <a:spcPct val="0"/>
                </a:spcBef>
              </a:pPr>
              <a:r>
                <a:rPr lang="en-US" sz="1800" b="1" dirty="0">
                  <a:solidFill>
                    <a:srgbClr val="000000"/>
                  </a:solidFill>
                  <a:latin typeface="Courier New" charset="0"/>
                </a:rPr>
                <a:t>Accept: </a:t>
              </a:r>
              <a:r>
                <a:rPr lang="en-US" sz="1800" b="1" dirty="0" err="1">
                  <a:solidFill>
                    <a:srgbClr val="000000"/>
                  </a:solidFill>
                  <a:latin typeface="Courier New" charset="0"/>
                </a:rPr>
                <a:t>text/html,application/xhtml+xml\r\n</a:t>
              </a:r>
              <a:endParaRPr lang="en-US" sz="1800" b="1" dirty="0">
                <a:solidFill>
                  <a:srgbClr val="000000"/>
                </a:solidFill>
                <a:latin typeface="Courier New" charset="0"/>
              </a:endParaRPr>
            </a:p>
            <a:p>
              <a:pPr marL="342900" indent="-342900" algn="l">
                <a:lnSpc>
                  <a:spcPct val="90000"/>
                </a:lnSpc>
                <a:spcBef>
                  <a:spcPct val="0"/>
                </a:spcBef>
              </a:pPr>
              <a:r>
                <a:rPr lang="en-US" sz="1800" b="1" dirty="0">
                  <a:solidFill>
                    <a:srgbClr val="000000"/>
                  </a:solidFill>
                  <a:latin typeface="Courier New" charset="0"/>
                </a:rPr>
                <a:t>Accept-Language: en-</a:t>
              </a:r>
              <a:r>
                <a:rPr lang="en-US" sz="1800" b="1" dirty="0" err="1">
                  <a:solidFill>
                    <a:srgbClr val="000000"/>
                  </a:solidFill>
                  <a:latin typeface="Courier New" charset="0"/>
                </a:rPr>
                <a:t>us,en;q</a:t>
              </a:r>
              <a:r>
                <a:rPr lang="en-US" sz="1800" b="1" dirty="0">
                  <a:solidFill>
                    <a:srgbClr val="000000"/>
                  </a:solidFill>
                  <a:latin typeface="Courier New" charset="0"/>
                </a:rPr>
                <a:t>=0.5\r\n</a:t>
              </a:r>
            </a:p>
            <a:p>
              <a:pPr marL="342900" indent="-342900" algn="l">
                <a:lnSpc>
                  <a:spcPct val="90000"/>
                </a:lnSpc>
                <a:spcBef>
                  <a:spcPct val="0"/>
                </a:spcBef>
              </a:pPr>
              <a:r>
                <a:rPr lang="en-US" sz="1800" b="1" dirty="0">
                  <a:solidFill>
                    <a:srgbClr val="000000"/>
                  </a:solidFill>
                  <a:latin typeface="Courier New" charset="0"/>
                </a:rPr>
                <a:t>Accept-Encoding: </a:t>
              </a:r>
              <a:r>
                <a:rPr lang="en-US" sz="1800" b="1" dirty="0" err="1">
                  <a:solidFill>
                    <a:srgbClr val="000000"/>
                  </a:solidFill>
                  <a:latin typeface="Courier New" charset="0"/>
                </a:rPr>
                <a:t>gzip,deflate\r\n</a:t>
              </a:r>
              <a:endParaRPr lang="en-US" sz="1800" b="1" dirty="0">
                <a:solidFill>
                  <a:srgbClr val="000000"/>
                </a:solidFill>
                <a:latin typeface="Courier New" charset="0"/>
              </a:endParaRPr>
            </a:p>
            <a:p>
              <a:pPr marL="342900" indent="-342900" algn="l">
                <a:lnSpc>
                  <a:spcPct val="90000"/>
                </a:lnSpc>
                <a:spcBef>
                  <a:spcPct val="0"/>
                </a:spcBef>
              </a:pPr>
              <a:r>
                <a:rPr lang="en-US" sz="1800" b="1" dirty="0">
                  <a:solidFill>
                    <a:srgbClr val="000000"/>
                  </a:solidFill>
                  <a:latin typeface="Courier New" charset="0"/>
                </a:rPr>
                <a:t>Accept-</a:t>
              </a:r>
              <a:r>
                <a:rPr lang="en-US" sz="1800" b="1" dirty="0" err="1">
                  <a:solidFill>
                    <a:srgbClr val="000000"/>
                  </a:solidFill>
                  <a:latin typeface="Courier New" charset="0"/>
                </a:rPr>
                <a:t>Charset</a:t>
              </a:r>
              <a:r>
                <a:rPr lang="en-US" sz="1800" b="1" dirty="0">
                  <a:solidFill>
                    <a:srgbClr val="000000"/>
                  </a:solidFill>
                  <a:latin typeface="Courier New" charset="0"/>
                </a:rPr>
                <a:t>: ISO-8859-1,utf-8;q=0.7\r\n</a:t>
              </a:r>
            </a:p>
            <a:p>
              <a:pPr marL="342900" indent="-342900" algn="l">
                <a:lnSpc>
                  <a:spcPct val="90000"/>
                </a:lnSpc>
                <a:spcBef>
                  <a:spcPct val="0"/>
                </a:spcBef>
              </a:pPr>
              <a:r>
                <a:rPr lang="en-US" sz="1800" b="1" dirty="0">
                  <a:solidFill>
                    <a:srgbClr val="000000"/>
                  </a:solidFill>
                  <a:latin typeface="Courier New" charset="0"/>
                </a:rPr>
                <a:t>Keep-Alive: 115\r\n</a:t>
              </a:r>
            </a:p>
            <a:p>
              <a:pPr marL="342900" indent="-342900" algn="l">
                <a:lnSpc>
                  <a:spcPct val="90000"/>
                </a:lnSpc>
                <a:spcBef>
                  <a:spcPct val="0"/>
                </a:spcBef>
              </a:pPr>
              <a:r>
                <a:rPr lang="en-US" sz="1800" b="1" dirty="0">
                  <a:solidFill>
                    <a:srgbClr val="000000"/>
                  </a:solidFill>
                  <a:latin typeface="Courier New" charset="0"/>
                </a:rPr>
                <a:t>Connection: keep-alive\</a:t>
              </a:r>
              <a:r>
                <a:rPr lang="en-US" sz="1800" b="1" dirty="0" err="1">
                  <a:solidFill>
                    <a:srgbClr val="000000"/>
                  </a:solidFill>
                  <a:latin typeface="Courier New" charset="0"/>
                </a:rPr>
                <a:t>r\n</a:t>
              </a:r>
              <a:endParaRPr lang="en-US" sz="1800" b="1" dirty="0">
                <a:solidFill>
                  <a:srgbClr val="000000"/>
                </a:solidFill>
                <a:latin typeface="Courier New" charset="0"/>
              </a:endParaRPr>
            </a:p>
            <a:p>
              <a:pPr marL="342900" indent="-342900" algn="l">
                <a:lnSpc>
                  <a:spcPct val="90000"/>
                </a:lnSpc>
                <a:spcBef>
                  <a:spcPct val="0"/>
                </a:spcBef>
              </a:pPr>
              <a:r>
                <a:rPr lang="en-US" sz="1800" b="1" dirty="0">
                  <a:solidFill>
                    <a:srgbClr val="000000"/>
                  </a:solidFill>
                  <a:latin typeface="Courier New" charset="0"/>
                </a:rPr>
                <a:t>\</a:t>
              </a:r>
              <a:r>
                <a:rPr lang="en-US" sz="1800" b="1" dirty="0" err="1">
                  <a:solidFill>
                    <a:srgbClr val="000000"/>
                  </a:solidFill>
                  <a:latin typeface="Courier New" charset="0"/>
                </a:rPr>
                <a:t>r\n</a:t>
              </a:r>
              <a:endParaRPr lang="en-US" sz="1800" b="1" dirty="0">
                <a:solidFill>
                  <a:srgbClr val="000000"/>
                </a:solidFill>
                <a:latin typeface="Courier New" charset="0"/>
              </a:endParaRPr>
            </a:p>
          </p:txBody>
        </p:sp>
        <p:sp>
          <p:nvSpPr>
            <p:cNvPr id="11" name="Line 17"/>
            <p:cNvSpPr>
              <a:spLocks noChangeShapeType="1"/>
            </p:cNvSpPr>
            <p:nvPr/>
          </p:nvSpPr>
          <p:spPr bwMode="auto">
            <a:xfrm flipH="1">
              <a:off x="6399813" y="4503143"/>
              <a:ext cx="166688" cy="514350"/>
            </a:xfrm>
            <a:prstGeom prst="line">
              <a:avLst/>
            </a:prstGeom>
            <a:noFill/>
            <a:ln w="9525">
              <a:solidFill>
                <a:srgbClr val="000099"/>
              </a:solidFill>
              <a:round/>
              <a:headEnd/>
              <a:tailEnd type="triangle" w="lg" len="lg"/>
            </a:ln>
            <a:effectLst/>
          </p:spPr>
          <p:txBody>
            <a:bodyPr>
              <a:prstTxWarp prst="textNoShape">
                <a:avLst/>
              </a:prstTxWarp>
            </a:bodyPr>
            <a:lstStyle/>
            <a:p>
              <a:endParaRPr lang="en-US">
                <a:solidFill>
                  <a:srgbClr val="000000"/>
                </a:solidFill>
                <a:latin typeface="+mn-lt"/>
              </a:endParaRPr>
            </a:p>
          </p:txBody>
        </p:sp>
        <p:sp>
          <p:nvSpPr>
            <p:cNvPr id="12" name="Text Box 18"/>
            <p:cNvSpPr txBox="1">
              <a:spLocks noChangeArrowheads="1"/>
            </p:cNvSpPr>
            <p:nvPr/>
          </p:nvSpPr>
          <p:spPr bwMode="auto">
            <a:xfrm>
              <a:off x="6332161" y="4220568"/>
              <a:ext cx="2766402" cy="338554"/>
            </a:xfrm>
            <a:prstGeom prst="rect">
              <a:avLst/>
            </a:prstGeom>
            <a:noFill/>
            <a:ln w="9525">
              <a:noFill/>
              <a:miter lim="800000"/>
              <a:headEnd/>
              <a:tailEnd/>
            </a:ln>
            <a:effectLst/>
          </p:spPr>
          <p:txBody>
            <a:bodyPr wrap="none">
              <a:prstTxWarp prst="textNoShape">
                <a:avLst/>
              </a:prstTxWarp>
              <a:spAutoFit/>
            </a:bodyPr>
            <a:lstStyle/>
            <a:p>
              <a:pPr marL="342900" indent="-342900"/>
              <a:r>
                <a:rPr lang="en-US" sz="1600">
                  <a:solidFill>
                    <a:srgbClr val="000000"/>
                  </a:solidFill>
                  <a:latin typeface="+mn-lt"/>
                </a:rPr>
                <a:t>carriage return character</a:t>
              </a:r>
            </a:p>
          </p:txBody>
        </p:sp>
        <p:sp>
          <p:nvSpPr>
            <p:cNvPr id="13" name="Text Box 19"/>
            <p:cNvSpPr txBox="1">
              <a:spLocks noChangeArrowheads="1"/>
            </p:cNvSpPr>
            <p:nvPr/>
          </p:nvSpPr>
          <p:spPr bwMode="auto">
            <a:xfrm>
              <a:off x="6522327" y="4517431"/>
              <a:ext cx="2123799" cy="338554"/>
            </a:xfrm>
            <a:prstGeom prst="rect">
              <a:avLst/>
            </a:prstGeom>
            <a:noFill/>
            <a:ln w="9525">
              <a:noFill/>
              <a:miter lim="800000"/>
              <a:headEnd/>
              <a:tailEnd/>
            </a:ln>
            <a:effectLst/>
          </p:spPr>
          <p:txBody>
            <a:bodyPr wrap="none">
              <a:prstTxWarp prst="textNoShape">
                <a:avLst/>
              </a:prstTxWarp>
              <a:spAutoFit/>
            </a:bodyPr>
            <a:lstStyle/>
            <a:p>
              <a:pPr marL="342900" indent="-342900"/>
              <a:r>
                <a:rPr lang="en-US" sz="1600">
                  <a:solidFill>
                    <a:srgbClr val="000000"/>
                  </a:solidFill>
                  <a:latin typeface="+mn-lt"/>
                </a:rPr>
                <a:t>line-feed character</a:t>
              </a:r>
            </a:p>
          </p:txBody>
        </p:sp>
        <p:sp>
          <p:nvSpPr>
            <p:cNvPr id="14" name="Line 20"/>
            <p:cNvSpPr>
              <a:spLocks noChangeShapeType="1"/>
            </p:cNvSpPr>
            <p:nvPr/>
          </p:nvSpPr>
          <p:spPr bwMode="auto">
            <a:xfrm flipH="1">
              <a:off x="6680801" y="4812706"/>
              <a:ext cx="80962" cy="252412"/>
            </a:xfrm>
            <a:prstGeom prst="line">
              <a:avLst/>
            </a:prstGeom>
            <a:noFill/>
            <a:ln w="9525">
              <a:solidFill>
                <a:srgbClr val="000099"/>
              </a:solidFill>
              <a:round/>
              <a:headEnd/>
              <a:tailEnd type="triangle" w="lg" len="lg"/>
            </a:ln>
            <a:effectLst/>
          </p:spPr>
          <p:txBody>
            <a:bodyPr>
              <a:prstTxWarp prst="textNoShape">
                <a:avLst/>
              </a:prstTxWarp>
            </a:bodyPr>
            <a:lstStyle/>
            <a:p>
              <a:endParaRPr lang="en-US">
                <a:solidFill>
                  <a:srgbClr val="000000"/>
                </a:solidFill>
                <a:latin typeface="+mn-lt"/>
              </a:endParaRPr>
            </a:p>
          </p:txBody>
        </p:sp>
        <p:sp>
          <p:nvSpPr>
            <p:cNvPr id="16" name="Text Box 5"/>
            <p:cNvSpPr txBox="1">
              <a:spLocks noChangeArrowheads="1"/>
            </p:cNvSpPr>
            <p:nvPr/>
          </p:nvSpPr>
          <p:spPr bwMode="auto">
            <a:xfrm>
              <a:off x="834927" y="7159286"/>
              <a:ext cx="1338828" cy="400110"/>
            </a:xfrm>
            <a:prstGeom prst="rect">
              <a:avLst/>
            </a:prstGeom>
            <a:noFill/>
            <a:ln w="9525">
              <a:noFill/>
              <a:miter lim="800000"/>
              <a:headEnd/>
              <a:tailEnd/>
            </a:ln>
          </p:spPr>
          <p:txBody>
            <a:bodyPr wrap="none">
              <a:prstTxWarp prst="textNoShape">
                <a:avLst/>
              </a:prstTxWarp>
              <a:spAutoFit/>
            </a:bodyPr>
            <a:lstStyle/>
            <a:p>
              <a:pPr>
                <a:spcBef>
                  <a:spcPct val="0"/>
                </a:spcBef>
                <a:buClrTx/>
                <a:buSzTx/>
                <a:buFontTx/>
                <a:buNone/>
              </a:pPr>
              <a:r>
                <a:rPr lang="en-US" sz="2000" dirty="0" err="1" smtClean="0">
                  <a:solidFill>
                    <a:srgbClr val="000000"/>
                  </a:solidFill>
                  <a:latin typeface="+mn-lt"/>
                </a:rPr>
                <a:t>blankline</a:t>
              </a:r>
              <a:endParaRPr lang="en-US" dirty="0">
                <a:solidFill>
                  <a:srgbClr val="000000"/>
                </a:solidFill>
                <a:latin typeface="+mn-lt"/>
              </a:endParaRPr>
            </a:p>
          </p:txBody>
        </p:sp>
        <p:sp>
          <p:nvSpPr>
            <p:cNvPr id="17" name="Line 6"/>
            <p:cNvSpPr>
              <a:spLocks noChangeShapeType="1"/>
            </p:cNvSpPr>
            <p:nvPr/>
          </p:nvSpPr>
          <p:spPr bwMode="auto">
            <a:xfrm>
              <a:off x="2155557" y="7405984"/>
              <a:ext cx="699182" cy="3647"/>
            </a:xfrm>
            <a:prstGeom prst="line">
              <a:avLst/>
            </a:prstGeom>
            <a:noFill/>
            <a:ln w="19050">
              <a:solidFill>
                <a:srgbClr val="000099"/>
              </a:solidFill>
              <a:round/>
              <a:headEnd/>
              <a:tailEnd type="triangle" w="lg" len="lg"/>
            </a:ln>
          </p:spPr>
          <p:txBody>
            <a:bodyPr wrap="none" anchor="ctr">
              <a:prstTxWarp prst="textNoShape">
                <a:avLst/>
              </a:prstTxWarp>
            </a:bodyPr>
            <a:lstStyle/>
            <a:p>
              <a:endParaRPr lang="en-US">
                <a:solidFill>
                  <a:srgbClr val="000000"/>
                </a:solidFill>
              </a:endParaRPr>
            </a:p>
          </p:txBody>
        </p:sp>
        <p:sp>
          <p:nvSpPr>
            <p:cNvPr id="18" name="Left Brace 17"/>
            <p:cNvSpPr/>
            <p:nvPr/>
          </p:nvSpPr>
          <p:spPr bwMode="auto">
            <a:xfrm>
              <a:off x="2500673" y="5315804"/>
              <a:ext cx="222575" cy="188540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Book Antiqua" pitchFamily="18" charset="0"/>
              </a:endParaRPr>
            </a:p>
          </p:txBody>
        </p:sp>
      </p:grpSp>
      <p:sp>
        <p:nvSpPr>
          <p:cNvPr id="6" name="Slide Number Placeholder 5"/>
          <p:cNvSpPr>
            <a:spLocks noGrp="1"/>
          </p:cNvSpPr>
          <p:nvPr>
            <p:ph type="sldNum" sz="quarter" idx="10"/>
          </p:nvPr>
        </p:nvSpPr>
        <p:spPr>
          <a:xfrm>
            <a:off x="9637792" y="5556265"/>
            <a:ext cx="309981" cy="215444"/>
          </a:xfrm>
        </p:spPr>
        <p:txBody>
          <a:bodyPr/>
          <a:lstStyle/>
          <a:p>
            <a:fld id="{58DA0A0C-FD52-BA4C-B401-762D3E91038C}" type="slidenum">
              <a:rPr lang="en-US" smtClean="0"/>
              <a:pPr/>
              <a:t>12</a:t>
            </a:fld>
            <a:endParaRPr lang="en-US"/>
          </a:p>
        </p:txBody>
      </p:sp>
    </p:spTree>
    <p:extLst>
      <p:ext uri="{BB962C8B-B14F-4D97-AF65-F5344CB8AC3E}">
        <p14:creationId xmlns:p14="http://schemas.microsoft.com/office/powerpoint/2010/main" xmlns="" val="19950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 Response Message</a:t>
            </a:r>
            <a:endParaRPr lang="en-US" dirty="0"/>
          </a:p>
        </p:txBody>
      </p:sp>
      <p:sp>
        <p:nvSpPr>
          <p:cNvPr id="3" name="Content Placeholder 2"/>
          <p:cNvSpPr>
            <a:spLocks noGrp="1"/>
          </p:cNvSpPr>
          <p:nvPr>
            <p:ph idx="1"/>
          </p:nvPr>
        </p:nvSpPr>
        <p:spPr>
          <a:xfrm>
            <a:off x="0" y="5368178"/>
            <a:ext cx="10058400" cy="2404222"/>
          </a:xfrm>
        </p:spPr>
        <p:txBody>
          <a:bodyPr/>
          <a:lstStyle/>
          <a:p>
            <a:r>
              <a:rPr lang="en-US" dirty="0" smtClean="0"/>
              <a:t>Sample status codes</a:t>
            </a:r>
          </a:p>
          <a:p>
            <a:pPr lvl="1">
              <a:lnSpc>
                <a:spcPct val="95000"/>
              </a:lnSpc>
              <a:spcBef>
                <a:spcPct val="15000"/>
              </a:spcBef>
            </a:pPr>
            <a:r>
              <a:rPr lang="en-US" sz="2000" dirty="0" smtClean="0">
                <a:solidFill>
                  <a:srgbClr val="000000"/>
                </a:solidFill>
              </a:rPr>
              <a:t>200 OK</a:t>
            </a:r>
          </a:p>
          <a:p>
            <a:pPr lvl="1">
              <a:lnSpc>
                <a:spcPct val="95000"/>
              </a:lnSpc>
              <a:spcBef>
                <a:spcPct val="15000"/>
              </a:spcBef>
            </a:pPr>
            <a:r>
              <a:rPr lang="en-US" sz="2000" dirty="0" smtClean="0">
                <a:solidFill>
                  <a:srgbClr val="000000"/>
                </a:solidFill>
              </a:rPr>
              <a:t>301 Moved Permanently</a:t>
            </a:r>
          </a:p>
          <a:p>
            <a:pPr lvl="1">
              <a:lnSpc>
                <a:spcPct val="95000"/>
              </a:lnSpc>
              <a:spcBef>
                <a:spcPct val="15000"/>
              </a:spcBef>
            </a:pPr>
            <a:r>
              <a:rPr lang="en-US" sz="2000" dirty="0" smtClean="0">
                <a:solidFill>
                  <a:srgbClr val="000000"/>
                </a:solidFill>
              </a:rPr>
              <a:t>400 Bad Request</a:t>
            </a:r>
          </a:p>
          <a:p>
            <a:pPr lvl="1">
              <a:lnSpc>
                <a:spcPct val="95000"/>
              </a:lnSpc>
              <a:spcBef>
                <a:spcPct val="15000"/>
              </a:spcBef>
            </a:pPr>
            <a:r>
              <a:rPr lang="en-US" sz="2000" dirty="0" smtClean="0">
                <a:solidFill>
                  <a:srgbClr val="000000"/>
                </a:solidFill>
              </a:rPr>
              <a:t>404 Not Found</a:t>
            </a:r>
          </a:p>
          <a:p>
            <a:pPr lvl="1">
              <a:lnSpc>
                <a:spcPct val="95000"/>
              </a:lnSpc>
              <a:spcBef>
                <a:spcPct val="15000"/>
              </a:spcBef>
            </a:pPr>
            <a:r>
              <a:rPr lang="en-US" sz="2000" dirty="0" smtClean="0">
                <a:solidFill>
                  <a:srgbClr val="000000"/>
                </a:solidFill>
              </a:rPr>
              <a:t>505 HTTP Version Not Supported</a:t>
            </a:r>
          </a:p>
          <a:p>
            <a:pPr lvl="1"/>
            <a:endParaRPr lang="en-US" dirty="0"/>
          </a:p>
        </p:txBody>
      </p:sp>
      <p:grpSp>
        <p:nvGrpSpPr>
          <p:cNvPr id="13" name="Group 12"/>
          <p:cNvGrpSpPr/>
          <p:nvPr/>
        </p:nvGrpSpPr>
        <p:grpSpPr>
          <a:xfrm>
            <a:off x="191751" y="1563617"/>
            <a:ext cx="9653894" cy="3666930"/>
            <a:chOff x="191751" y="1563617"/>
            <a:chExt cx="9653894" cy="3666930"/>
          </a:xfrm>
        </p:grpSpPr>
        <p:sp>
          <p:nvSpPr>
            <p:cNvPr id="4" name="Rectangle 15"/>
            <p:cNvSpPr>
              <a:spLocks noChangeArrowheads="1"/>
            </p:cNvSpPr>
            <p:nvPr/>
          </p:nvSpPr>
          <p:spPr bwMode="auto">
            <a:xfrm>
              <a:off x="2360971" y="2031607"/>
              <a:ext cx="7484674" cy="3088538"/>
            </a:xfrm>
            <a:prstGeom prst="rect">
              <a:avLst/>
            </a:prstGeom>
            <a:noFill/>
            <a:ln w="9525">
              <a:noFill/>
              <a:miter lim="800000"/>
              <a:headEnd/>
              <a:tailEnd/>
            </a:ln>
            <a:effectLst/>
          </p:spPr>
          <p:txBody>
            <a:bodyPr wrap="square">
              <a:prstTxWarp prst="textNoShape">
                <a:avLst/>
              </a:prstTxWarp>
              <a:spAutoFit/>
            </a:bodyPr>
            <a:lstStyle/>
            <a:p>
              <a:pPr marL="342900" indent="-342900" algn="l">
                <a:lnSpc>
                  <a:spcPct val="90000"/>
                </a:lnSpc>
                <a:spcBef>
                  <a:spcPct val="0"/>
                </a:spcBef>
              </a:pPr>
              <a:r>
                <a:rPr lang="en-US" sz="1800" b="1" dirty="0">
                  <a:latin typeface="Courier New" charset="0"/>
                </a:rPr>
                <a:t>HTTP/1.1 200 OK\</a:t>
              </a:r>
              <a:r>
                <a:rPr lang="en-US" sz="1800" b="1" dirty="0" err="1">
                  <a:latin typeface="Courier New" charset="0"/>
                </a:rPr>
                <a:t>r\n</a:t>
              </a:r>
              <a:endParaRPr lang="en-US" sz="1800" b="1" dirty="0">
                <a:latin typeface="Courier New" charset="0"/>
              </a:endParaRPr>
            </a:p>
            <a:p>
              <a:pPr marL="342900" indent="-342900" algn="l">
                <a:lnSpc>
                  <a:spcPct val="90000"/>
                </a:lnSpc>
                <a:spcBef>
                  <a:spcPct val="0"/>
                </a:spcBef>
              </a:pPr>
              <a:r>
                <a:rPr lang="en-US" sz="1800" b="1" dirty="0">
                  <a:latin typeface="Courier New" charset="0"/>
                </a:rPr>
                <a:t>Date: Sun, 26 Sep 2010 20:09:20 GMT\</a:t>
              </a:r>
              <a:r>
                <a:rPr lang="en-US" sz="1800" b="1" dirty="0" err="1">
                  <a:latin typeface="Courier New" charset="0"/>
                </a:rPr>
                <a:t>r\n</a:t>
              </a:r>
              <a:endParaRPr lang="en-US" sz="1800" b="1" dirty="0">
                <a:latin typeface="Courier New" charset="0"/>
              </a:endParaRPr>
            </a:p>
            <a:p>
              <a:pPr marL="342900" indent="-342900" algn="l">
                <a:lnSpc>
                  <a:spcPct val="90000"/>
                </a:lnSpc>
                <a:spcBef>
                  <a:spcPct val="0"/>
                </a:spcBef>
              </a:pPr>
              <a:r>
                <a:rPr lang="en-US" sz="1800" b="1" dirty="0">
                  <a:latin typeface="Courier New" charset="0"/>
                </a:rPr>
                <a:t>Server: Apache/2.0.52 (</a:t>
              </a:r>
              <a:r>
                <a:rPr lang="en-US" sz="1800" b="1" dirty="0" err="1">
                  <a:latin typeface="Courier New" charset="0"/>
                </a:rPr>
                <a:t>CentOS)\r\n</a:t>
              </a:r>
              <a:endParaRPr lang="en-US" sz="1800" b="1" dirty="0">
                <a:latin typeface="Courier New" charset="0"/>
              </a:endParaRPr>
            </a:p>
            <a:p>
              <a:pPr marL="342900" indent="-342900" algn="l">
                <a:lnSpc>
                  <a:spcPct val="90000"/>
                </a:lnSpc>
                <a:spcBef>
                  <a:spcPct val="0"/>
                </a:spcBef>
              </a:pPr>
              <a:r>
                <a:rPr lang="en-US" sz="1800" b="1" dirty="0">
                  <a:latin typeface="Courier New" charset="0"/>
                </a:rPr>
                <a:t>Last-Modified: Tue, 30 Oct 2007 17:00:02 GMT\</a:t>
              </a:r>
              <a:r>
                <a:rPr lang="en-US" sz="1800" b="1" dirty="0" err="1">
                  <a:latin typeface="Courier New" charset="0"/>
                </a:rPr>
                <a:t>r\n</a:t>
              </a:r>
              <a:endParaRPr lang="en-US" sz="1800" b="1" dirty="0">
                <a:latin typeface="Courier New" charset="0"/>
              </a:endParaRPr>
            </a:p>
            <a:p>
              <a:pPr marL="342900" indent="-342900" algn="l">
                <a:lnSpc>
                  <a:spcPct val="90000"/>
                </a:lnSpc>
                <a:spcBef>
                  <a:spcPct val="0"/>
                </a:spcBef>
              </a:pPr>
              <a:r>
                <a:rPr lang="en-US" sz="1800" b="1" dirty="0" err="1">
                  <a:latin typeface="Courier New" charset="0"/>
                </a:rPr>
                <a:t>ETag</a:t>
              </a:r>
              <a:r>
                <a:rPr lang="en-US" sz="1800" b="1" dirty="0">
                  <a:latin typeface="Courier New" charset="0"/>
                </a:rPr>
                <a:t>: "17dc6-a5c-bf716880"\r\n</a:t>
              </a:r>
            </a:p>
            <a:p>
              <a:pPr marL="342900" indent="-342900" algn="l">
                <a:lnSpc>
                  <a:spcPct val="90000"/>
                </a:lnSpc>
                <a:spcBef>
                  <a:spcPct val="0"/>
                </a:spcBef>
              </a:pPr>
              <a:r>
                <a:rPr lang="en-US" sz="1800" b="1" dirty="0">
                  <a:latin typeface="Courier New" charset="0"/>
                </a:rPr>
                <a:t>Accept-Ranges: bytes\</a:t>
              </a:r>
              <a:r>
                <a:rPr lang="en-US" sz="1800" b="1" dirty="0" err="1">
                  <a:latin typeface="Courier New" charset="0"/>
                </a:rPr>
                <a:t>r\n</a:t>
              </a:r>
              <a:endParaRPr lang="en-US" sz="1800" b="1" dirty="0">
                <a:latin typeface="Courier New" charset="0"/>
              </a:endParaRPr>
            </a:p>
            <a:p>
              <a:pPr marL="342900" indent="-342900" algn="l">
                <a:lnSpc>
                  <a:spcPct val="90000"/>
                </a:lnSpc>
                <a:spcBef>
                  <a:spcPct val="0"/>
                </a:spcBef>
              </a:pPr>
              <a:r>
                <a:rPr lang="en-US" sz="1800" b="1" dirty="0">
                  <a:latin typeface="Courier New" charset="0"/>
                </a:rPr>
                <a:t>Content-Length: 2652\r\n</a:t>
              </a:r>
            </a:p>
            <a:p>
              <a:pPr marL="342900" indent="-342900" algn="l">
                <a:lnSpc>
                  <a:spcPct val="90000"/>
                </a:lnSpc>
                <a:spcBef>
                  <a:spcPct val="0"/>
                </a:spcBef>
              </a:pPr>
              <a:r>
                <a:rPr lang="en-US" sz="1800" b="1" dirty="0">
                  <a:latin typeface="Courier New" charset="0"/>
                </a:rPr>
                <a:t>Keep-Alive: timeout=10, max=100\r\n</a:t>
              </a:r>
            </a:p>
            <a:p>
              <a:pPr marL="342900" indent="-342900" algn="l">
                <a:lnSpc>
                  <a:spcPct val="90000"/>
                </a:lnSpc>
                <a:spcBef>
                  <a:spcPct val="0"/>
                </a:spcBef>
              </a:pPr>
              <a:r>
                <a:rPr lang="en-US" sz="1800" b="1" dirty="0">
                  <a:latin typeface="Courier New" charset="0"/>
                </a:rPr>
                <a:t>Connection: Keep-Alive\</a:t>
              </a:r>
              <a:r>
                <a:rPr lang="en-US" sz="1800" b="1" dirty="0" err="1">
                  <a:latin typeface="Courier New" charset="0"/>
                </a:rPr>
                <a:t>r\n</a:t>
              </a:r>
              <a:endParaRPr lang="en-US" sz="1800" b="1" dirty="0">
                <a:latin typeface="Courier New" charset="0"/>
              </a:endParaRPr>
            </a:p>
            <a:p>
              <a:pPr marL="342900" indent="-342900" algn="l">
                <a:lnSpc>
                  <a:spcPct val="90000"/>
                </a:lnSpc>
                <a:spcBef>
                  <a:spcPct val="0"/>
                </a:spcBef>
              </a:pPr>
              <a:r>
                <a:rPr lang="en-US" sz="1800" b="1" dirty="0">
                  <a:latin typeface="Courier New" charset="0"/>
                </a:rPr>
                <a:t>Content-Type: text/html; </a:t>
              </a:r>
              <a:r>
                <a:rPr lang="en-US" sz="1800" b="1" dirty="0" err="1">
                  <a:latin typeface="Courier New" charset="0"/>
                </a:rPr>
                <a:t>charset</a:t>
              </a:r>
              <a:r>
                <a:rPr lang="en-US" sz="1800" b="1" dirty="0">
                  <a:latin typeface="Courier New" charset="0"/>
                </a:rPr>
                <a:t>=ISO-8859-1\r\n</a:t>
              </a:r>
            </a:p>
            <a:p>
              <a:pPr marL="342900" indent="-342900" algn="l">
                <a:lnSpc>
                  <a:spcPct val="90000"/>
                </a:lnSpc>
                <a:spcBef>
                  <a:spcPct val="0"/>
                </a:spcBef>
              </a:pPr>
              <a:r>
                <a:rPr lang="en-US" sz="1800" b="1" dirty="0">
                  <a:latin typeface="Courier New" charset="0"/>
                </a:rPr>
                <a:t>\</a:t>
              </a:r>
              <a:r>
                <a:rPr lang="en-US" sz="1800" b="1" dirty="0" err="1">
                  <a:latin typeface="Courier New" charset="0"/>
                </a:rPr>
                <a:t>r\n</a:t>
              </a:r>
              <a:endParaRPr lang="en-US" sz="1800" b="1" dirty="0">
                <a:latin typeface="Courier New" charset="0"/>
              </a:endParaRPr>
            </a:p>
            <a:p>
              <a:pPr marL="342900" indent="-342900" algn="l">
                <a:lnSpc>
                  <a:spcPct val="90000"/>
                </a:lnSpc>
                <a:spcBef>
                  <a:spcPct val="0"/>
                </a:spcBef>
              </a:pPr>
              <a:r>
                <a:rPr lang="it-IT" sz="1800" b="1" dirty="0">
                  <a:latin typeface="Courier New" charset="0"/>
                </a:rPr>
                <a:t>data data data data data ... </a:t>
              </a:r>
              <a:endParaRPr lang="en-US" sz="1800" b="1" dirty="0">
                <a:latin typeface="Courier New" charset="0"/>
              </a:endParaRPr>
            </a:p>
          </p:txBody>
        </p:sp>
        <p:sp>
          <p:nvSpPr>
            <p:cNvPr id="5" name="Text Box 5"/>
            <p:cNvSpPr txBox="1">
              <a:spLocks noChangeArrowheads="1"/>
            </p:cNvSpPr>
            <p:nvPr/>
          </p:nvSpPr>
          <p:spPr bwMode="auto">
            <a:xfrm>
              <a:off x="447950" y="1987314"/>
              <a:ext cx="1516411" cy="400110"/>
            </a:xfrm>
            <a:prstGeom prst="rect">
              <a:avLst/>
            </a:prstGeom>
            <a:noFill/>
            <a:ln w="9525">
              <a:noFill/>
              <a:miter lim="800000"/>
              <a:headEnd/>
              <a:tailEnd/>
            </a:ln>
          </p:spPr>
          <p:txBody>
            <a:bodyPr wrap="none">
              <a:prstTxWarp prst="textNoShape">
                <a:avLst/>
              </a:prstTxWarp>
              <a:spAutoFit/>
            </a:bodyPr>
            <a:lstStyle/>
            <a:p>
              <a:pPr>
                <a:spcBef>
                  <a:spcPct val="0"/>
                </a:spcBef>
                <a:buClrTx/>
                <a:buSzTx/>
                <a:buFontTx/>
                <a:buNone/>
              </a:pPr>
              <a:r>
                <a:rPr lang="en-US" sz="2000" dirty="0" smtClean="0">
                  <a:solidFill>
                    <a:srgbClr val="000000"/>
                  </a:solidFill>
                  <a:latin typeface="+mn-lt"/>
                </a:rPr>
                <a:t>status line</a:t>
              </a:r>
              <a:endParaRPr lang="en-US" dirty="0">
                <a:solidFill>
                  <a:srgbClr val="000000"/>
                </a:solidFill>
                <a:latin typeface="+mn-lt"/>
              </a:endParaRPr>
            </a:p>
          </p:txBody>
        </p:sp>
        <p:sp>
          <p:nvSpPr>
            <p:cNvPr id="6" name="Line 6"/>
            <p:cNvSpPr>
              <a:spLocks noChangeShapeType="1"/>
            </p:cNvSpPr>
            <p:nvPr/>
          </p:nvSpPr>
          <p:spPr bwMode="auto">
            <a:xfrm>
              <a:off x="1937707" y="2242567"/>
              <a:ext cx="419600" cy="0"/>
            </a:xfrm>
            <a:prstGeom prst="line">
              <a:avLst/>
            </a:prstGeom>
            <a:noFill/>
            <a:ln w="19050">
              <a:solidFill>
                <a:srgbClr val="000099"/>
              </a:solidFill>
              <a:round/>
              <a:headEnd/>
              <a:tailEnd type="triangle" w="lg" len="lg"/>
            </a:ln>
          </p:spPr>
          <p:txBody>
            <a:bodyPr wrap="none" anchor="ctr">
              <a:prstTxWarp prst="textNoShape">
                <a:avLst/>
              </a:prstTxWarp>
            </a:bodyPr>
            <a:lstStyle/>
            <a:p>
              <a:endParaRPr lang="en-US">
                <a:solidFill>
                  <a:srgbClr val="000000"/>
                </a:solidFill>
              </a:endParaRPr>
            </a:p>
          </p:txBody>
        </p:sp>
        <p:sp>
          <p:nvSpPr>
            <p:cNvPr id="7" name="Text Box 8"/>
            <p:cNvSpPr txBox="1">
              <a:spLocks noChangeArrowheads="1"/>
            </p:cNvSpPr>
            <p:nvPr/>
          </p:nvSpPr>
          <p:spPr bwMode="auto">
            <a:xfrm>
              <a:off x="191751" y="3225551"/>
              <a:ext cx="1955255" cy="400110"/>
            </a:xfrm>
            <a:prstGeom prst="rect">
              <a:avLst/>
            </a:prstGeom>
            <a:noFill/>
            <a:ln w="9525">
              <a:noFill/>
              <a:miter lim="800000"/>
              <a:headEnd/>
              <a:tailEnd/>
            </a:ln>
          </p:spPr>
          <p:txBody>
            <a:bodyPr wrap="square">
              <a:prstTxWarp prst="textNoShape">
                <a:avLst/>
              </a:prstTxWarp>
              <a:spAutoFit/>
            </a:bodyPr>
            <a:lstStyle/>
            <a:p>
              <a:pPr algn="r">
                <a:spcBef>
                  <a:spcPct val="0"/>
                </a:spcBef>
                <a:buClrTx/>
                <a:buSzTx/>
                <a:buFontTx/>
                <a:buNone/>
              </a:pPr>
              <a:r>
                <a:rPr lang="en-US" sz="2000" dirty="0" smtClean="0">
                  <a:solidFill>
                    <a:srgbClr val="000000"/>
                  </a:solidFill>
                  <a:latin typeface="+mn-lt"/>
                </a:rPr>
                <a:t>header </a:t>
              </a:r>
              <a:r>
                <a:rPr lang="en-US" sz="2000" dirty="0">
                  <a:solidFill>
                    <a:srgbClr val="000000"/>
                  </a:solidFill>
                  <a:latin typeface="+mn-lt"/>
                </a:rPr>
                <a:t>lines</a:t>
              </a:r>
              <a:endParaRPr lang="en-US" dirty="0">
                <a:solidFill>
                  <a:srgbClr val="000000"/>
                </a:solidFill>
                <a:latin typeface="+mn-lt"/>
              </a:endParaRPr>
            </a:p>
          </p:txBody>
        </p:sp>
        <p:sp>
          <p:nvSpPr>
            <p:cNvPr id="8" name="Left Brace 7"/>
            <p:cNvSpPr/>
            <p:nvPr/>
          </p:nvSpPr>
          <p:spPr bwMode="auto">
            <a:xfrm>
              <a:off x="2186453" y="2356760"/>
              <a:ext cx="248774" cy="2199644"/>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Book Antiqua" pitchFamily="18" charset="0"/>
              </a:endParaRPr>
            </a:p>
          </p:txBody>
        </p:sp>
        <p:sp>
          <p:nvSpPr>
            <p:cNvPr id="9" name="Text Box 5"/>
            <p:cNvSpPr txBox="1">
              <a:spLocks noChangeArrowheads="1"/>
            </p:cNvSpPr>
            <p:nvPr/>
          </p:nvSpPr>
          <p:spPr bwMode="auto">
            <a:xfrm>
              <a:off x="556041" y="4522661"/>
              <a:ext cx="1469072" cy="707886"/>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2000" dirty="0" smtClean="0">
                  <a:solidFill>
                    <a:srgbClr val="000000"/>
                  </a:solidFill>
                  <a:latin typeface="+mn-lt"/>
                </a:rPr>
                <a:t>requested</a:t>
              </a:r>
              <a:br>
                <a:rPr lang="en-US" sz="2000" dirty="0" smtClean="0">
                  <a:solidFill>
                    <a:srgbClr val="000000"/>
                  </a:solidFill>
                  <a:latin typeface="+mn-lt"/>
                </a:rPr>
              </a:br>
              <a:r>
                <a:rPr lang="en-US" sz="2000" dirty="0" smtClean="0">
                  <a:solidFill>
                    <a:srgbClr val="000000"/>
                  </a:solidFill>
                  <a:latin typeface="+mn-lt"/>
                </a:rPr>
                <a:t>content</a:t>
              </a:r>
              <a:endParaRPr lang="en-US" dirty="0">
                <a:solidFill>
                  <a:srgbClr val="000000"/>
                </a:solidFill>
                <a:latin typeface="+mn-lt"/>
              </a:endParaRPr>
            </a:p>
          </p:txBody>
        </p:sp>
        <p:sp>
          <p:nvSpPr>
            <p:cNvPr id="10" name="Line 6"/>
            <p:cNvSpPr>
              <a:spLocks noChangeShapeType="1"/>
            </p:cNvSpPr>
            <p:nvPr/>
          </p:nvSpPr>
          <p:spPr bwMode="auto">
            <a:xfrm>
              <a:off x="1932996" y="4921938"/>
              <a:ext cx="419600" cy="0"/>
            </a:xfrm>
            <a:prstGeom prst="line">
              <a:avLst/>
            </a:prstGeom>
            <a:noFill/>
            <a:ln w="19050">
              <a:solidFill>
                <a:srgbClr val="000099"/>
              </a:solidFill>
              <a:round/>
              <a:headEnd/>
              <a:tailEnd type="triangle" w="lg" len="lg"/>
            </a:ln>
          </p:spPr>
          <p:txBody>
            <a:bodyPr wrap="none" anchor="ctr">
              <a:prstTxWarp prst="textNoShape">
                <a:avLst/>
              </a:prstTxWarp>
            </a:bodyPr>
            <a:lstStyle/>
            <a:p>
              <a:endParaRPr lang="en-US">
                <a:solidFill>
                  <a:srgbClr val="000000"/>
                </a:solidFill>
              </a:endParaRPr>
            </a:p>
          </p:txBody>
        </p:sp>
        <p:sp>
          <p:nvSpPr>
            <p:cNvPr id="11" name="Line 6"/>
            <p:cNvSpPr>
              <a:spLocks noChangeShapeType="1"/>
            </p:cNvSpPr>
            <p:nvPr/>
          </p:nvSpPr>
          <p:spPr bwMode="auto">
            <a:xfrm flipH="1">
              <a:off x="3962987" y="1833037"/>
              <a:ext cx="252834" cy="247696"/>
            </a:xfrm>
            <a:prstGeom prst="line">
              <a:avLst/>
            </a:prstGeom>
            <a:noFill/>
            <a:ln w="19050">
              <a:solidFill>
                <a:srgbClr val="000099"/>
              </a:solidFill>
              <a:round/>
              <a:headEnd/>
              <a:tailEnd type="triangle" w="lg" len="lg"/>
            </a:ln>
          </p:spPr>
          <p:txBody>
            <a:bodyPr wrap="none" anchor="ctr">
              <a:prstTxWarp prst="textNoShape">
                <a:avLst/>
              </a:prstTxWarp>
            </a:bodyPr>
            <a:lstStyle/>
            <a:p>
              <a:endParaRPr lang="en-US">
                <a:solidFill>
                  <a:srgbClr val="000000"/>
                </a:solidFill>
              </a:endParaRPr>
            </a:p>
          </p:txBody>
        </p:sp>
        <p:sp>
          <p:nvSpPr>
            <p:cNvPr id="12" name="Text Box 5"/>
            <p:cNvSpPr txBox="1">
              <a:spLocks noChangeArrowheads="1"/>
            </p:cNvSpPr>
            <p:nvPr/>
          </p:nvSpPr>
          <p:spPr bwMode="auto">
            <a:xfrm>
              <a:off x="4146446" y="1563617"/>
              <a:ext cx="1662434" cy="400110"/>
            </a:xfrm>
            <a:prstGeom prst="rect">
              <a:avLst/>
            </a:prstGeom>
            <a:noFill/>
            <a:ln w="9525">
              <a:noFill/>
              <a:miter lim="800000"/>
              <a:headEnd/>
              <a:tailEnd/>
            </a:ln>
          </p:spPr>
          <p:txBody>
            <a:bodyPr wrap="none">
              <a:prstTxWarp prst="textNoShape">
                <a:avLst/>
              </a:prstTxWarp>
              <a:spAutoFit/>
            </a:bodyPr>
            <a:lstStyle/>
            <a:p>
              <a:pPr>
                <a:spcBef>
                  <a:spcPct val="0"/>
                </a:spcBef>
                <a:buClrTx/>
                <a:buSzTx/>
                <a:buFontTx/>
                <a:buNone/>
              </a:pPr>
              <a:r>
                <a:rPr lang="en-US" sz="2000" dirty="0" smtClean="0">
                  <a:solidFill>
                    <a:srgbClr val="000000"/>
                  </a:solidFill>
                  <a:latin typeface="+mn-lt"/>
                </a:rPr>
                <a:t>status code</a:t>
              </a:r>
              <a:endParaRPr lang="en-US" dirty="0">
                <a:solidFill>
                  <a:srgbClr val="000000"/>
                </a:solidFill>
                <a:latin typeface="+mn-lt"/>
              </a:endParaRPr>
            </a:p>
          </p:txBody>
        </p:sp>
      </p:grpSp>
      <p:sp>
        <p:nvSpPr>
          <p:cNvPr id="14" name="Slide Number Placeholder 13"/>
          <p:cNvSpPr>
            <a:spLocks noGrp="1"/>
          </p:cNvSpPr>
          <p:nvPr>
            <p:ph type="sldNum" sz="quarter" idx="10"/>
          </p:nvPr>
        </p:nvSpPr>
        <p:spPr/>
        <p:txBody>
          <a:bodyPr/>
          <a:lstStyle/>
          <a:p>
            <a:fld id="{58DA0A0C-FD52-BA4C-B401-762D3E91038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3"/>
            </a:pPr>
            <a:r>
              <a:rPr lang="en-US" sz="2200" dirty="0" smtClean="0"/>
              <a:t>You may need to refer to RFC 2616 to answer some of these questions</a:t>
            </a:r>
          </a:p>
          <a:p>
            <a:pPr marL="587375" indent="-457200">
              <a:buClr>
                <a:schemeClr val="tx1"/>
              </a:buClr>
              <a:buFont typeface="+mj-lt"/>
              <a:buAutoNum type="alphaLcPeriod"/>
            </a:pPr>
            <a:r>
              <a:rPr lang="en-US" sz="2200" dirty="0" smtClean="0"/>
              <a:t>Explain the difference between HTML and HTTP</a:t>
            </a:r>
          </a:p>
          <a:p>
            <a:pPr marL="587375" indent="-457200">
              <a:buClr>
                <a:schemeClr val="tx1"/>
              </a:buClr>
              <a:buFont typeface="+mj-lt"/>
              <a:buAutoNum type="alphaLcPeriod"/>
            </a:pPr>
            <a:r>
              <a:rPr lang="en-US" sz="2200" dirty="0" smtClean="0"/>
              <a:t>Why does HTTP use TCP rather than UDP?</a:t>
            </a:r>
          </a:p>
          <a:p>
            <a:pPr marL="587375" indent="-457200">
              <a:buClr>
                <a:schemeClr val="tx1"/>
              </a:buClr>
              <a:buFont typeface="+mj-lt"/>
              <a:buAutoNum type="alphaLcPeriod"/>
            </a:pPr>
            <a:r>
              <a:rPr lang="en-US" sz="2200" dirty="0" smtClean="0"/>
              <a:t>What is the difference between a URI and a URL (and a URN)?</a:t>
            </a:r>
          </a:p>
          <a:p>
            <a:pPr marL="587375" indent="-457200">
              <a:buClr>
                <a:schemeClr val="tx1"/>
              </a:buClr>
              <a:buFont typeface="+mj-lt"/>
              <a:buAutoNum type="alphaLcPeriod"/>
            </a:pPr>
            <a:r>
              <a:rPr lang="en-US" sz="2200" dirty="0" smtClean="0"/>
              <a:t>What is the maximum length of a URI in an HTTP message?</a:t>
            </a:r>
          </a:p>
          <a:p>
            <a:pPr marL="587375" indent="-457200">
              <a:buClr>
                <a:schemeClr val="tx1"/>
              </a:buClr>
              <a:buFont typeface="+mj-lt"/>
              <a:buAutoNum type="alphaLcPeriod"/>
            </a:pPr>
            <a:r>
              <a:rPr lang="en-US" sz="2200" dirty="0" smtClean="0"/>
              <a:t>List five HTTP “methods”. What does the TRACE method do?</a:t>
            </a:r>
          </a:p>
          <a:p>
            <a:pPr marL="587375" indent="-457200">
              <a:buClr>
                <a:schemeClr val="tx1"/>
              </a:buClr>
              <a:buFont typeface="+mj-lt"/>
              <a:buAutoNum type="alphaLcPeriod"/>
            </a:pPr>
            <a:r>
              <a:rPr lang="en-US" sz="2200" dirty="0" smtClean="0"/>
              <a:t>What does the date in an HTTP response signify?</a:t>
            </a:r>
          </a:p>
        </p:txBody>
      </p:sp>
      <p:sp>
        <p:nvSpPr>
          <p:cNvPr id="4" name="Slide Number Placeholder 3"/>
          <p:cNvSpPr>
            <a:spLocks noGrp="1"/>
          </p:cNvSpPr>
          <p:nvPr>
            <p:ph type="sldNum" sz="quarter" idx="10"/>
          </p:nvPr>
        </p:nvSpPr>
        <p:spPr/>
        <p:txBody>
          <a:bodyPr/>
          <a:lstStyle/>
          <a:p>
            <a:fld id="{58DA0A0C-FD52-BA4C-B401-762D3E91038C}" type="slidenum">
              <a:rPr lang="en-US" smtClean="0"/>
              <a:pPr/>
              <a:t>14</a:t>
            </a:fld>
            <a:endParaRPr lang="en-US"/>
          </a:p>
        </p:txBody>
      </p:sp>
    </p:spTree>
    <p:extLst>
      <p:ext uri="{BB962C8B-B14F-4D97-AF65-F5344CB8AC3E}">
        <p14:creationId xmlns:p14="http://schemas.microsoft.com/office/powerpoint/2010/main" xmlns="" val="909697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 - Solution</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3"/>
            </a:pPr>
            <a:r>
              <a:rPr lang="en-US" sz="2200" dirty="0" smtClean="0"/>
              <a:t>You will need to refer to RFC 2616 to answer some of these questions</a:t>
            </a:r>
          </a:p>
          <a:p>
            <a:pPr marL="587375" indent="-457200">
              <a:buClr>
                <a:schemeClr val="tx1"/>
              </a:buClr>
              <a:buFont typeface="+mj-lt"/>
              <a:buAutoNum type="alphaLcPeriod"/>
            </a:pPr>
            <a:r>
              <a:rPr lang="en-US" sz="2200" dirty="0" smtClean="0"/>
              <a:t>Explain the difference between HTML and HTTP</a:t>
            </a:r>
          </a:p>
          <a:p>
            <a:pPr marL="508000" lvl="1" indent="0">
              <a:buClr>
                <a:schemeClr val="tx1"/>
              </a:buClr>
              <a:buNone/>
            </a:pPr>
            <a:r>
              <a:rPr lang="en-US" sz="1800" dirty="0" smtClean="0"/>
              <a:t>HTTP is an application-level protocol for distributed, collaborative, hypermedia information systems (From FRC 2616).</a:t>
            </a:r>
          </a:p>
          <a:p>
            <a:pPr marL="508000" lvl="1" indent="0">
              <a:buClr>
                <a:schemeClr val="tx1"/>
              </a:buClr>
              <a:buNone/>
            </a:pPr>
            <a:r>
              <a:rPr lang="en-US" sz="1800" dirty="0" smtClean="0"/>
              <a:t>HTML (</a:t>
            </a:r>
            <a:r>
              <a:rPr lang="en-US" sz="1800" dirty="0" err="1" smtClean="0"/>
              <a:t>HyperText</a:t>
            </a:r>
            <a:r>
              <a:rPr lang="en-US" sz="1800" dirty="0" smtClean="0"/>
              <a:t> Markup Language is a markup language used to create web pages.</a:t>
            </a:r>
          </a:p>
          <a:p>
            <a:pPr marL="587375" indent="-457200">
              <a:buClr>
                <a:schemeClr val="tx1"/>
              </a:buClr>
              <a:buFont typeface="+mj-lt"/>
              <a:buAutoNum type="alphaLcPeriod"/>
            </a:pPr>
            <a:r>
              <a:rPr lang="en-US" sz="2200" dirty="0" smtClean="0"/>
              <a:t>Why does HTTP use TCP rather than UDP?</a:t>
            </a:r>
          </a:p>
          <a:p>
            <a:pPr marL="508000" lvl="1" indent="0">
              <a:buClr>
                <a:schemeClr val="tx1"/>
              </a:buClr>
              <a:buNone/>
            </a:pPr>
            <a:r>
              <a:rPr lang="en-US" sz="1800" dirty="0" smtClean="0"/>
              <a:t>Uses the reliability of TCP.</a:t>
            </a:r>
          </a:p>
        </p:txBody>
      </p:sp>
      <p:sp>
        <p:nvSpPr>
          <p:cNvPr id="4" name="Slide Number Placeholder 3"/>
          <p:cNvSpPr>
            <a:spLocks noGrp="1"/>
          </p:cNvSpPr>
          <p:nvPr>
            <p:ph type="sldNum" sz="quarter" idx="10"/>
          </p:nvPr>
        </p:nvSpPr>
        <p:spPr/>
        <p:txBody>
          <a:bodyPr/>
          <a:lstStyle/>
          <a:p>
            <a:fld id="{58DA0A0C-FD52-BA4C-B401-762D3E91038C}" type="slidenum">
              <a:rPr lang="en-US" smtClean="0"/>
              <a:pPr/>
              <a:t>15</a:t>
            </a:fld>
            <a:endParaRPr lang="en-US"/>
          </a:p>
        </p:txBody>
      </p:sp>
    </p:spTree>
    <p:extLst>
      <p:ext uri="{BB962C8B-B14F-4D97-AF65-F5344CB8AC3E}">
        <p14:creationId xmlns:p14="http://schemas.microsoft.com/office/powerpoint/2010/main" xmlns="" val="192839021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 - Solution</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lphaLcPeriod" startAt="3"/>
            </a:pPr>
            <a:r>
              <a:rPr lang="en-US" sz="2200" dirty="0" smtClean="0"/>
              <a:t>What is the difference between a URI and a URL (and a URN)?</a:t>
            </a:r>
          </a:p>
          <a:p>
            <a:pPr marL="508000" lvl="1" indent="0">
              <a:buClr>
                <a:schemeClr val="tx1"/>
              </a:buClr>
              <a:buNone/>
            </a:pPr>
            <a:r>
              <a:rPr lang="en-US" sz="1800" dirty="0"/>
              <a:t>A Uniform Resource Identifier URI identifies a name </a:t>
            </a:r>
            <a:r>
              <a:rPr lang="en-US" sz="1800" dirty="0" smtClean="0"/>
              <a:t>of </a:t>
            </a:r>
            <a:r>
              <a:rPr lang="en-US" sz="1800" dirty="0"/>
              <a:t>a resource on the Internet.  It identifies the resource by name, location or both.  It has two specializations, Uniform Resource Locator URL and Uniform Resource Name URN.  A URL has two parts, a scheme, e.g., http or ftp, and a scheme specific part that has a specific syntax, e.g., ftp://&lt;user&gt;:&lt;password&gt;@&lt;host&gt;:&lt;port&gt;/&lt;</a:t>
            </a:r>
            <a:r>
              <a:rPr lang="en-US" sz="1800" dirty="0" err="1"/>
              <a:t>url</a:t>
            </a:r>
            <a:r>
              <a:rPr lang="en-US" sz="1800" dirty="0"/>
              <a:t>-path&gt; or http://&lt;user&gt;:&lt;port&gt;/&lt;path&gt;?&lt;</a:t>
            </a:r>
            <a:r>
              <a:rPr lang="en-US" sz="1800" dirty="0" err="1"/>
              <a:t>searchpart</a:t>
            </a:r>
            <a:r>
              <a:rPr lang="en-US" sz="1800" dirty="0"/>
              <a:t>&gt;.  A URN provides a globally unique and persistent name for a resource (a URL would identify the location of an instance of a resource identified by an URN).</a:t>
            </a:r>
          </a:p>
          <a:p>
            <a:pPr marL="508000" lvl="1" indent="0">
              <a:buClr>
                <a:schemeClr val="tx1"/>
              </a:buClr>
              <a:buNone/>
            </a:pPr>
            <a:endParaRPr lang="en-US" sz="1800" dirty="0" smtClean="0"/>
          </a:p>
          <a:p>
            <a:pPr marL="587375" indent="-457200">
              <a:buClr>
                <a:schemeClr val="tx1"/>
              </a:buClr>
              <a:buFont typeface="+mj-lt"/>
              <a:buAutoNum type="alphaLcPeriod" startAt="4"/>
            </a:pPr>
            <a:r>
              <a:rPr lang="en-US" sz="2200" dirty="0" smtClean="0"/>
              <a:t>What is the maximum length of a URI in an HTTP message?</a:t>
            </a:r>
          </a:p>
          <a:p>
            <a:pPr marL="508000" lvl="1" indent="0">
              <a:buClr>
                <a:schemeClr val="tx1"/>
              </a:buClr>
              <a:buNone/>
            </a:pPr>
            <a:r>
              <a:rPr lang="en-US" sz="1800" dirty="0" smtClean="0"/>
              <a:t>From RFC 2616: Servers MUST be able to handle the URI of any resource they serve, and SHOULD be able to handle URIs of unbounded length if they provide GET-based forms that could generate such URIs. </a:t>
            </a:r>
          </a:p>
        </p:txBody>
      </p:sp>
      <p:sp>
        <p:nvSpPr>
          <p:cNvPr id="4" name="Slide Number Placeholder 3"/>
          <p:cNvSpPr>
            <a:spLocks noGrp="1"/>
          </p:cNvSpPr>
          <p:nvPr>
            <p:ph type="sldNum" sz="quarter" idx="10"/>
          </p:nvPr>
        </p:nvSpPr>
        <p:spPr/>
        <p:txBody>
          <a:bodyPr/>
          <a:lstStyle/>
          <a:p>
            <a:fld id="{58DA0A0C-FD52-BA4C-B401-762D3E91038C}" type="slidenum">
              <a:rPr lang="en-US" smtClean="0"/>
              <a:pPr/>
              <a:t>16</a:t>
            </a:fld>
            <a:endParaRPr lang="en-US"/>
          </a:p>
        </p:txBody>
      </p:sp>
    </p:spTree>
    <p:extLst>
      <p:ext uri="{BB962C8B-B14F-4D97-AF65-F5344CB8AC3E}">
        <p14:creationId xmlns:p14="http://schemas.microsoft.com/office/powerpoint/2010/main" xmlns="" val="235599460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 - Solution</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lphaLcPeriod" startAt="5"/>
            </a:pPr>
            <a:r>
              <a:rPr lang="en-US" sz="2200" dirty="0" smtClean="0"/>
              <a:t>List five HTTP “methods”. What does the TRACE method do?</a:t>
            </a:r>
          </a:p>
          <a:p>
            <a:pPr marL="508000" lvl="1" indent="0">
              <a:buClr>
                <a:schemeClr val="tx1"/>
              </a:buClr>
              <a:buNone/>
            </a:pPr>
            <a:r>
              <a:rPr lang="en-US" sz="1800" dirty="0" smtClean="0"/>
              <a:t>OPTIONS, GET, HEAD, POST, PUT, DELETE, TRACE, CONNECT</a:t>
            </a:r>
          </a:p>
          <a:p>
            <a:pPr marL="508000" lvl="1" indent="0">
              <a:buClr>
                <a:schemeClr val="tx1"/>
              </a:buClr>
              <a:buNone/>
            </a:pPr>
            <a:r>
              <a:rPr lang="en-US" sz="1800" dirty="0" smtClean="0"/>
              <a:t>TRACE: use to invoke a remote, application-layer loopback of the request message. The final recipient of the request SHOULD reflect the message received back to the client as the entity-body of a 200 (OK) response.</a:t>
            </a:r>
          </a:p>
          <a:p>
            <a:pPr marL="460375" indent="-330200">
              <a:buClr>
                <a:schemeClr val="tx1"/>
              </a:buClr>
              <a:buFont typeface="+mj-lt"/>
              <a:buAutoNum type="alphaLcPeriod" startAt="5"/>
            </a:pPr>
            <a:r>
              <a:rPr lang="en-US" sz="2200" dirty="0" smtClean="0"/>
              <a:t>What does the date in an HTTP response signify?</a:t>
            </a:r>
          </a:p>
          <a:p>
            <a:pPr marL="508000" lvl="1" indent="0">
              <a:buClr>
                <a:schemeClr val="tx1"/>
              </a:buClr>
              <a:buNone/>
            </a:pPr>
            <a:r>
              <a:rPr lang="en-US" sz="1800" dirty="0" smtClean="0"/>
              <a:t>Date and time at which the response was originated.</a:t>
            </a:r>
          </a:p>
        </p:txBody>
      </p:sp>
      <p:sp>
        <p:nvSpPr>
          <p:cNvPr id="4" name="Slide Number Placeholder 3"/>
          <p:cNvSpPr>
            <a:spLocks noGrp="1"/>
          </p:cNvSpPr>
          <p:nvPr>
            <p:ph type="sldNum" sz="quarter" idx="10"/>
          </p:nvPr>
        </p:nvSpPr>
        <p:spPr/>
        <p:txBody>
          <a:bodyPr/>
          <a:lstStyle/>
          <a:p>
            <a:fld id="{58DA0A0C-FD52-BA4C-B401-762D3E91038C}" type="slidenum">
              <a:rPr lang="en-US" smtClean="0"/>
              <a:pPr/>
              <a:t>17</a:t>
            </a:fld>
            <a:endParaRPr lang="en-US"/>
          </a:p>
        </p:txBody>
      </p:sp>
    </p:spTree>
    <p:extLst>
      <p:ext uri="{BB962C8B-B14F-4D97-AF65-F5344CB8AC3E}">
        <p14:creationId xmlns:p14="http://schemas.microsoft.com/office/powerpoint/2010/main" xmlns="" val="250523071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Persistent vs. Non-Persistent HTTP</a:t>
            </a:r>
            <a:endParaRPr lang="en-US" dirty="0"/>
          </a:p>
        </p:txBody>
      </p:sp>
      <p:sp>
        <p:nvSpPr>
          <p:cNvPr id="3" name="Content Placeholder 2"/>
          <p:cNvSpPr>
            <a:spLocks noGrp="1"/>
          </p:cNvSpPr>
          <p:nvPr>
            <p:ph idx="1"/>
          </p:nvPr>
        </p:nvSpPr>
        <p:spPr>
          <a:xfrm>
            <a:off x="14288" y="1931757"/>
            <a:ext cx="10044112" cy="5860805"/>
          </a:xfrm>
        </p:spPr>
        <p:txBody>
          <a:bodyPr/>
          <a:lstStyle/>
          <a:p>
            <a:r>
              <a:rPr lang="en-US" dirty="0" smtClean="0"/>
              <a:t>Non-persistent (1.0)</a:t>
            </a:r>
          </a:p>
          <a:p>
            <a:pPr lvl="1"/>
            <a:r>
              <a:rPr lang="en-US" dirty="0" smtClean="0"/>
              <a:t>browser opens separate TCP connection for every GET request</a:t>
            </a:r>
          </a:p>
          <a:p>
            <a:pPr lvl="1"/>
            <a:r>
              <a:rPr lang="en-US" dirty="0" smtClean="0"/>
              <a:t>server closes connection after response is delivered</a:t>
            </a:r>
          </a:p>
          <a:p>
            <a:pPr lvl="1"/>
            <a:r>
              <a:rPr lang="en-US" dirty="0" smtClean="0"/>
              <a:t>simpler to implement but less-than-ideal performance</a:t>
            </a:r>
          </a:p>
          <a:p>
            <a:r>
              <a:rPr lang="en-US" dirty="0" smtClean="0"/>
              <a:t>Persistent (1.1)</a:t>
            </a:r>
          </a:p>
          <a:p>
            <a:pPr lvl="1"/>
            <a:r>
              <a:rPr lang="en-US" dirty="0" smtClean="0"/>
              <a:t>connection is kept open so long as requests continue</a:t>
            </a:r>
          </a:p>
          <a:p>
            <a:pPr lvl="1"/>
            <a:r>
              <a:rPr lang="en-US" dirty="0" smtClean="0"/>
              <a:t>browser may send GET requests for multiple objects, without waiting for responses to earlier requests</a:t>
            </a:r>
          </a:p>
          <a:p>
            <a:pPr lvl="1"/>
            <a:r>
              <a:rPr lang="en-US" dirty="0" smtClean="0"/>
              <a:t>allows all objects on a web page to be retrieved in one RTT</a:t>
            </a:r>
          </a:p>
          <a:p>
            <a:pPr lvl="1"/>
            <a:r>
              <a:rPr lang="en-US" dirty="0" smtClean="0"/>
              <a:t>signal by including “Connection: keep-alive” in GET header</a:t>
            </a:r>
          </a:p>
          <a:p>
            <a:r>
              <a:rPr lang="en-US" dirty="0" smtClean="0"/>
              <a:t>Performance comparison for page with </a:t>
            </a:r>
            <a:r>
              <a:rPr lang="en-US" i="1" dirty="0" smtClean="0"/>
              <a:t>N</a:t>
            </a:r>
            <a:r>
              <a:rPr lang="en-US" dirty="0" smtClean="0"/>
              <a:t> objects</a:t>
            </a:r>
          </a:p>
          <a:p>
            <a:pPr lvl="1"/>
            <a:r>
              <a:rPr lang="en-US" dirty="0" smtClean="0"/>
              <a:t>non-persistent: 2(</a:t>
            </a:r>
            <a:r>
              <a:rPr lang="en-US" i="1" dirty="0" smtClean="0"/>
              <a:t>N</a:t>
            </a:r>
            <a:r>
              <a:rPr lang="en-US" dirty="0" smtClean="0"/>
              <a:t>+1) RTTs plus transmission time</a:t>
            </a:r>
          </a:p>
          <a:p>
            <a:pPr lvl="2"/>
            <a:r>
              <a:rPr lang="en-US" dirty="0" smtClean="0"/>
              <a:t>can improve using </a:t>
            </a:r>
            <a:r>
              <a:rPr lang="en-US" i="1" dirty="0" smtClean="0"/>
              <a:t>N</a:t>
            </a:r>
            <a:r>
              <a:rPr lang="en-US" dirty="0" smtClean="0"/>
              <a:t> parallel connections</a:t>
            </a:r>
          </a:p>
          <a:p>
            <a:pPr lvl="1"/>
            <a:r>
              <a:rPr lang="en-US" dirty="0" smtClean="0"/>
              <a:t>persistent: 3 RTTs plus transmission time</a:t>
            </a:r>
          </a:p>
        </p:txBody>
      </p:sp>
      <p:sp>
        <p:nvSpPr>
          <p:cNvPr id="4" name="Slide Number Placeholder 3"/>
          <p:cNvSpPr>
            <a:spLocks noGrp="1"/>
          </p:cNvSpPr>
          <p:nvPr>
            <p:ph type="sldNum" sz="quarter" idx="10"/>
          </p:nvPr>
        </p:nvSpPr>
        <p:spPr/>
        <p:txBody>
          <a:bodyPr/>
          <a:lstStyle/>
          <a:p>
            <a:fld id="{58DA0A0C-FD52-BA4C-B401-762D3E91038C}"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Applications and Cookies</a:t>
            </a:r>
            <a:endParaRPr lang="en-US" dirty="0"/>
          </a:p>
        </p:txBody>
      </p:sp>
      <p:sp>
        <p:nvSpPr>
          <p:cNvPr id="3" name="Content Placeholder 2"/>
          <p:cNvSpPr>
            <a:spLocks noGrp="1"/>
          </p:cNvSpPr>
          <p:nvPr>
            <p:ph idx="1"/>
          </p:nvPr>
        </p:nvSpPr>
        <p:spPr>
          <a:xfrm>
            <a:off x="14288" y="1985963"/>
            <a:ext cx="10044112" cy="5786437"/>
          </a:xfrm>
        </p:spPr>
        <p:txBody>
          <a:bodyPr/>
          <a:lstStyle/>
          <a:p>
            <a:r>
              <a:rPr lang="en-US" dirty="0" smtClean="0"/>
              <a:t>While HTTP remembers no per-client state, web apps often need to maintain state</a:t>
            </a:r>
          </a:p>
          <a:p>
            <a:pPr lvl="1"/>
            <a:r>
              <a:rPr lang="en-US" dirty="0" smtClean="0"/>
              <a:t>for example: to implement “shopping cart” in </a:t>
            </a:r>
            <a:r>
              <a:rPr lang="en-US" dirty="0" err="1" smtClean="0"/>
              <a:t>e</a:t>
            </a:r>
            <a:r>
              <a:rPr lang="en-US" dirty="0" smtClean="0"/>
              <a:t>-commerce apps</a:t>
            </a:r>
          </a:p>
          <a:p>
            <a:r>
              <a:rPr lang="en-US" dirty="0" smtClean="0"/>
              <a:t>A cookie is formatted text maintained by the browser at the request of a web site</a:t>
            </a:r>
          </a:p>
          <a:p>
            <a:pPr lvl="1"/>
            <a:r>
              <a:rPr lang="en-US" dirty="0" smtClean="0"/>
              <a:t>typically maintained in a file on client’s computer</a:t>
            </a:r>
          </a:p>
          <a:p>
            <a:pPr lvl="1"/>
            <a:r>
              <a:rPr lang="en-US" dirty="0" smtClean="0"/>
              <a:t>may include information used by application to identify a user</a:t>
            </a:r>
          </a:p>
          <a:p>
            <a:pPr lvl="2"/>
            <a:r>
              <a:rPr lang="en-US" dirty="0" smtClean="0"/>
              <a:t>such as key to a database entry with account data</a:t>
            </a:r>
          </a:p>
          <a:p>
            <a:r>
              <a:rPr lang="en-US" dirty="0" smtClean="0"/>
              <a:t>Cookie interaction</a:t>
            </a:r>
          </a:p>
          <a:p>
            <a:pPr lvl="1"/>
            <a:r>
              <a:rPr lang="en-US" dirty="0" smtClean="0"/>
              <a:t>server </a:t>
            </a:r>
            <a:r>
              <a:rPr lang="en-US" i="1" dirty="0" smtClean="0"/>
              <a:t>sets </a:t>
            </a:r>
            <a:r>
              <a:rPr lang="en-US" dirty="0" smtClean="0"/>
              <a:t>a cookie by including Set-Cookie header in response to a request</a:t>
            </a:r>
          </a:p>
          <a:p>
            <a:pPr lvl="1"/>
            <a:r>
              <a:rPr lang="en-US" dirty="0" smtClean="0"/>
              <a:t>when sending a request to a server for which it has a stored cookie, client includes Cookie: header and the associated text</a:t>
            </a:r>
          </a:p>
          <a:p>
            <a:pPr lvl="1"/>
            <a:endParaRPr lang="en-US" dirty="0" smtClean="0"/>
          </a:p>
          <a:p>
            <a:pPr lvl="1"/>
            <a:endParaRPr lang="en-US" dirty="0"/>
          </a:p>
        </p:txBody>
      </p:sp>
      <p:sp>
        <p:nvSpPr>
          <p:cNvPr id="4" name="Slide Number Placeholder 3"/>
          <p:cNvSpPr>
            <a:spLocks noGrp="1"/>
          </p:cNvSpPr>
          <p:nvPr>
            <p:ph type="sldNum" sz="quarter" idx="10"/>
          </p:nvPr>
        </p:nvSpPr>
        <p:spPr/>
        <p:txBody>
          <a:bodyPr/>
          <a:lstStyle/>
          <a:p>
            <a:fld id="{58DA0A0C-FD52-BA4C-B401-762D3E91038C}"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Architectures</a:t>
            </a:r>
            <a:endParaRPr lang="en-US" dirty="0"/>
          </a:p>
        </p:txBody>
      </p:sp>
      <p:sp>
        <p:nvSpPr>
          <p:cNvPr id="3" name="Content Placeholder 2"/>
          <p:cNvSpPr>
            <a:spLocks noGrp="1"/>
          </p:cNvSpPr>
          <p:nvPr>
            <p:ph idx="1"/>
          </p:nvPr>
        </p:nvSpPr>
        <p:spPr>
          <a:xfrm>
            <a:off x="14288" y="1612950"/>
            <a:ext cx="10044112" cy="6142626"/>
          </a:xfrm>
        </p:spPr>
        <p:txBody>
          <a:bodyPr>
            <a:normAutofit lnSpcReduction="10000"/>
          </a:bodyPr>
          <a:lstStyle/>
          <a:p>
            <a:pPr>
              <a:lnSpc>
                <a:spcPct val="110000"/>
              </a:lnSpc>
            </a:pPr>
            <a:r>
              <a:rPr lang="en-US" dirty="0" smtClean="0"/>
              <a:t>Applications implemented by software on end-systems</a:t>
            </a:r>
          </a:p>
          <a:p>
            <a:pPr lvl="1">
              <a:lnSpc>
                <a:spcPct val="110000"/>
              </a:lnSpc>
            </a:pPr>
            <a:r>
              <a:rPr lang="en-US" dirty="0" smtClean="0"/>
              <a:t>no need to modify network components to enable new apps</a:t>
            </a:r>
          </a:p>
          <a:p>
            <a:pPr>
              <a:lnSpc>
                <a:spcPct val="110000"/>
              </a:lnSpc>
            </a:pPr>
            <a:r>
              <a:rPr lang="en-US" dirty="0" smtClean="0"/>
              <a:t>Client-server</a:t>
            </a:r>
          </a:p>
          <a:p>
            <a:pPr lvl="1">
              <a:lnSpc>
                <a:spcPct val="110000"/>
              </a:lnSpc>
            </a:pPr>
            <a:r>
              <a:rPr lang="en-US" dirty="0" smtClean="0"/>
              <a:t>server expected to be “always-on”, has static IP address (usually)</a:t>
            </a:r>
          </a:p>
          <a:p>
            <a:pPr lvl="1">
              <a:lnSpc>
                <a:spcPct val="110000"/>
              </a:lnSpc>
            </a:pPr>
            <a:r>
              <a:rPr lang="en-US" dirty="0" smtClean="0"/>
              <a:t>clients may come and go and change address frequently</a:t>
            </a:r>
          </a:p>
          <a:p>
            <a:pPr lvl="1">
              <a:lnSpc>
                <a:spcPct val="110000"/>
              </a:lnSpc>
            </a:pPr>
            <a:r>
              <a:rPr lang="en-US" dirty="0" smtClean="0"/>
              <a:t>clients interact with other clients indirectly through servers (if at all)</a:t>
            </a:r>
          </a:p>
          <a:p>
            <a:pPr>
              <a:lnSpc>
                <a:spcPct val="110000"/>
              </a:lnSpc>
            </a:pPr>
            <a:r>
              <a:rPr lang="en-US" dirty="0" smtClean="0"/>
              <a:t>Peer-to-peer (P2P)</a:t>
            </a:r>
          </a:p>
          <a:p>
            <a:pPr lvl="1">
              <a:lnSpc>
                <a:spcPct val="110000"/>
              </a:lnSpc>
            </a:pPr>
            <a:r>
              <a:rPr lang="en-US" dirty="0" smtClean="0"/>
              <a:t>all end systems play comparable roles</a:t>
            </a:r>
          </a:p>
          <a:p>
            <a:pPr lvl="1">
              <a:lnSpc>
                <a:spcPct val="110000"/>
              </a:lnSpc>
            </a:pPr>
            <a:r>
              <a:rPr lang="en-US" dirty="0" smtClean="0"/>
              <a:t>may come and go at any time</a:t>
            </a:r>
          </a:p>
          <a:p>
            <a:pPr>
              <a:lnSpc>
                <a:spcPct val="110000"/>
              </a:lnSpc>
            </a:pPr>
            <a:r>
              <a:rPr lang="en-US" dirty="0" smtClean="0"/>
              <a:t>Hybrid of client-server and P2P</a:t>
            </a:r>
          </a:p>
          <a:p>
            <a:pPr lvl="1">
              <a:lnSpc>
                <a:spcPct val="110000"/>
              </a:lnSpc>
            </a:pPr>
            <a:r>
              <a:rPr lang="en-US" dirty="0" smtClean="0"/>
              <a:t>client-server for setup/control, p2p for direct interaction</a:t>
            </a:r>
          </a:p>
          <a:p>
            <a:pPr lvl="2">
              <a:lnSpc>
                <a:spcPct val="110000"/>
              </a:lnSpc>
            </a:pPr>
            <a:r>
              <a:rPr lang="en-US" dirty="0" smtClean="0"/>
              <a:t>examples: original Skype, some instant messaging</a:t>
            </a:r>
          </a:p>
        </p:txBody>
      </p:sp>
      <p:sp>
        <p:nvSpPr>
          <p:cNvPr id="4" name="Slide Number Placeholder 3"/>
          <p:cNvSpPr>
            <a:spLocks noGrp="1"/>
          </p:cNvSpPr>
          <p:nvPr>
            <p:ph type="sldNum" sz="quarter" idx="10"/>
          </p:nvPr>
        </p:nvSpPr>
        <p:spPr>
          <a:xfrm>
            <a:off x="9652080" y="7521386"/>
            <a:ext cx="309981" cy="215444"/>
          </a:xfrm>
        </p:spPr>
        <p:txBody>
          <a:bodyPr/>
          <a:lstStyle/>
          <a:p>
            <a:fld id="{58DA0A0C-FD52-BA4C-B401-762D3E91038C}"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rgbClr val="006600"/>
              </a:buClr>
              <a:buFont typeface="+mj-lt"/>
              <a:buAutoNum type="arabicPeriod" startAt="4"/>
            </a:pPr>
            <a:r>
              <a:rPr lang="en-US" sz="2200" dirty="0" smtClean="0"/>
              <a:t>Consider a user with a 10 Mb/s DSL connection, requesting a web page with 10 KB of text and links to five images, each of which is 100 Kbytes long. Assume that the user is in LA and the web server is in NY, and the one way propagation delay is 25 ms.</a:t>
            </a:r>
          </a:p>
          <a:p>
            <a:pPr marL="968375" lvl="1" indent="-457200">
              <a:buFont typeface="+mj-lt"/>
              <a:buAutoNum type="alphaLcParenR"/>
            </a:pPr>
            <a:r>
              <a:rPr lang="en-US" sz="2000" dirty="0" smtClean="0"/>
              <a:t>how long does it take to download the web page + images using non-persistent HTTP, with one connection open at a time?</a:t>
            </a:r>
          </a:p>
          <a:p>
            <a:pPr marL="968375" lvl="1" indent="-457200">
              <a:buFont typeface="+mj-lt"/>
              <a:buAutoNum type="alphaLcParenR"/>
            </a:pPr>
            <a:r>
              <a:rPr lang="en-US" sz="2000" dirty="0" smtClean="0"/>
              <a:t>how long does it take if the browser opens multiple connections?</a:t>
            </a:r>
          </a:p>
          <a:p>
            <a:pPr marL="968375" lvl="1" indent="-457200">
              <a:buFont typeface="+mj-lt"/>
              <a:buAutoNum type="alphaLcParenR"/>
            </a:pPr>
            <a:r>
              <a:rPr lang="en-US" sz="2000" dirty="0" smtClean="0"/>
              <a:t>how long does it take using persistent HTTP?</a:t>
            </a:r>
          </a:p>
          <a:p>
            <a:pPr marL="968375" lvl="1" indent="-457200">
              <a:buFont typeface="+mj-lt"/>
              <a:buAutoNum type="alphaLcParenR"/>
            </a:pPr>
            <a:r>
              <a:rPr lang="en-US" sz="2000" dirty="0" smtClean="0"/>
              <a:t>how do these answers change if the images are 1 MB long?</a:t>
            </a:r>
          </a:p>
        </p:txBody>
      </p:sp>
      <p:sp>
        <p:nvSpPr>
          <p:cNvPr id="4" name="Slide Number Placeholder 3"/>
          <p:cNvSpPr>
            <a:spLocks noGrp="1"/>
          </p:cNvSpPr>
          <p:nvPr>
            <p:ph type="sldNum" sz="quarter" idx="10"/>
          </p:nvPr>
        </p:nvSpPr>
        <p:spPr>
          <a:xfrm>
            <a:off x="9698688" y="7521386"/>
            <a:ext cx="309981" cy="215444"/>
          </a:xfrm>
        </p:spPr>
        <p:txBody>
          <a:bodyPr/>
          <a:lstStyle/>
          <a:p>
            <a:fld id="{58DA0A0C-FD52-BA4C-B401-762D3E91038C}" type="slidenum">
              <a:rPr lang="en-US" smtClean="0"/>
              <a:pPr/>
              <a:t>20</a:t>
            </a:fld>
            <a:endParaRPr lang="en-US"/>
          </a:p>
        </p:txBody>
      </p:sp>
    </p:spTree>
    <p:extLst>
      <p:ext uri="{BB962C8B-B14F-4D97-AF65-F5344CB8AC3E}">
        <p14:creationId xmlns:p14="http://schemas.microsoft.com/office/powerpoint/2010/main" xmlns="" val="177666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627821"/>
            <a:ext cx="10044112" cy="6144579"/>
          </a:xfrm>
        </p:spPr>
        <p:txBody>
          <a:bodyPr/>
          <a:lstStyle/>
          <a:p>
            <a:pPr marL="587375" indent="-457200">
              <a:buClr>
                <a:srgbClr val="006600"/>
              </a:buClr>
              <a:buFont typeface="+mj-lt"/>
              <a:buAutoNum type="arabicPeriod" startAt="4"/>
            </a:pPr>
            <a:r>
              <a:rPr lang="en-US" sz="2200" dirty="0" smtClean="0"/>
              <a:t>Consider a user with a 10 Mb/s DSL connection, requesting a web page with 10 KB of text and links to five images, each of which is 100 Kbytes long. Assume that the user is in LA and the web server is in NY, and the one way propagation delay is 25 ms.</a:t>
            </a:r>
          </a:p>
          <a:p>
            <a:pPr marL="968375" lvl="1" indent="-457200">
              <a:buFont typeface="+mj-lt"/>
              <a:buAutoNum type="alphaLcParenR"/>
            </a:pPr>
            <a:r>
              <a:rPr lang="en-US" sz="2000" dirty="0" smtClean="0"/>
              <a:t>how long does it take to download the web page + images using non-persistent HTTP, with one connection open at a time?</a:t>
            </a:r>
          </a:p>
          <a:p>
            <a:pPr marL="968375" lvl="1" indent="-457200">
              <a:buNone/>
            </a:pPr>
            <a:r>
              <a:rPr lang="en-US" sz="500" dirty="0" smtClean="0"/>
              <a:t>   </a:t>
            </a:r>
          </a:p>
          <a:p>
            <a:pPr marL="511175" lvl="1" indent="0">
              <a:buClrTx/>
              <a:buNone/>
            </a:pPr>
            <a:r>
              <a:rPr lang="en-US" sz="2000" i="1" dirty="0" smtClean="0"/>
              <a:t>2*(5+1)*50ms+(10,000+500,000)*8/10^7=1.008 sec</a:t>
            </a:r>
          </a:p>
          <a:p>
            <a:pPr marL="511175" lvl="1" indent="0">
              <a:buClrTx/>
              <a:buNone/>
            </a:pPr>
            <a:r>
              <a:rPr lang="en-US" sz="2000" i="1" dirty="0" smtClean="0"/>
              <a:t>1 HTTP RTT for the page</a:t>
            </a:r>
          </a:p>
          <a:p>
            <a:pPr marL="511175" lvl="1" indent="0">
              <a:buClrTx/>
              <a:buNone/>
            </a:pPr>
            <a:r>
              <a:rPr lang="en-US" sz="2000" i="1" dirty="0" smtClean="0"/>
              <a:t>1 HTTP RTT for each of 5 images</a:t>
            </a:r>
          </a:p>
          <a:p>
            <a:pPr marL="511175" lvl="1" indent="0">
              <a:buClrTx/>
              <a:buNone/>
            </a:pPr>
            <a:r>
              <a:rPr lang="en-US" sz="2000" i="1" dirty="0" smtClean="0"/>
              <a:t>1 TCP RTT for each of: page and 5 images</a:t>
            </a:r>
          </a:p>
          <a:p>
            <a:pPr marL="511175" lvl="1" indent="0">
              <a:buClrTx/>
              <a:buNone/>
            </a:pPr>
            <a:r>
              <a:rPr lang="en-US" sz="2000" i="1" dirty="0" smtClean="0"/>
              <a:t>2 * (1 + 5) * 50ms = 600 ms = 0.6 sec</a:t>
            </a:r>
          </a:p>
          <a:p>
            <a:pPr marL="511175" lvl="1" indent="0">
              <a:buClrTx/>
              <a:buNone/>
            </a:pPr>
            <a:r>
              <a:rPr lang="en-US" sz="2000" i="1" dirty="0" smtClean="0"/>
              <a:t>Transmission Time =((10KB + 5 * 100KB) * 8b/B)/10Mb/s</a:t>
            </a:r>
          </a:p>
          <a:p>
            <a:pPr marL="511175" lvl="1" indent="0">
              <a:buClrTx/>
              <a:buNone/>
            </a:pPr>
            <a:r>
              <a:rPr lang="en-US" sz="2000" i="1" dirty="0" smtClean="0"/>
              <a:t>Transmission Time=((10000B + 500000B) * 8b/B)/10</a:t>
            </a:r>
            <a:r>
              <a:rPr lang="en-US" sz="2000" i="1" baseline="30000" dirty="0" smtClean="0"/>
              <a:t>7</a:t>
            </a:r>
            <a:r>
              <a:rPr lang="en-US" sz="2000" i="1" dirty="0" smtClean="0"/>
              <a:t> b/sec</a:t>
            </a:r>
          </a:p>
          <a:p>
            <a:pPr marL="511175" lvl="1" indent="0">
              <a:buClrTx/>
              <a:buNone/>
            </a:pPr>
            <a:r>
              <a:rPr lang="en-US" sz="2000" i="1" dirty="0" smtClean="0"/>
              <a:t>Transmission Time=4.08 x </a:t>
            </a:r>
            <a:r>
              <a:rPr lang="en-US" sz="2000" i="1" dirty="0"/>
              <a:t>10</a:t>
            </a:r>
            <a:r>
              <a:rPr lang="en-US" sz="2000" i="1" baseline="30000" dirty="0"/>
              <a:t>6</a:t>
            </a:r>
            <a:r>
              <a:rPr lang="en-US" sz="2000" i="1" dirty="0"/>
              <a:t> b</a:t>
            </a:r>
            <a:r>
              <a:rPr lang="en-US" sz="2000" i="1" dirty="0" smtClean="0"/>
              <a:t>/(10</a:t>
            </a:r>
            <a:r>
              <a:rPr lang="en-US" sz="2000" i="1" baseline="30000" dirty="0" smtClean="0"/>
              <a:t>7</a:t>
            </a:r>
            <a:r>
              <a:rPr lang="en-US" sz="2000" i="1" dirty="0" smtClean="0"/>
              <a:t> </a:t>
            </a:r>
            <a:r>
              <a:rPr lang="en-US" sz="2000" i="1" dirty="0"/>
              <a:t>b/</a:t>
            </a:r>
            <a:r>
              <a:rPr lang="en-US" sz="2000" i="1" dirty="0" smtClean="0"/>
              <a:t>sec) = 0.408 sec</a:t>
            </a:r>
          </a:p>
          <a:p>
            <a:pPr marL="511175" lvl="1" indent="0">
              <a:buClrTx/>
              <a:buNone/>
            </a:pPr>
            <a:r>
              <a:rPr lang="en-US" sz="2000" i="1" dirty="0" smtClean="0"/>
              <a:t>Total Time = 0.600 sec + 0.408 sec = 1.008 sec</a:t>
            </a:r>
          </a:p>
        </p:txBody>
      </p:sp>
      <p:sp>
        <p:nvSpPr>
          <p:cNvPr id="4" name="Slide Number Placeholder 3"/>
          <p:cNvSpPr>
            <a:spLocks noGrp="1"/>
          </p:cNvSpPr>
          <p:nvPr>
            <p:ph type="sldNum" sz="quarter" idx="10"/>
          </p:nvPr>
        </p:nvSpPr>
        <p:spPr>
          <a:xfrm>
            <a:off x="9698688" y="7521386"/>
            <a:ext cx="309981" cy="215444"/>
          </a:xfrm>
        </p:spPr>
        <p:txBody>
          <a:bodyPr/>
          <a:lstStyle/>
          <a:p>
            <a:fld id="{58DA0A0C-FD52-BA4C-B401-762D3E91038C}" type="slidenum">
              <a:rPr lang="en-US" smtClean="0"/>
              <a:pPr/>
              <a:t>21</a:t>
            </a:fld>
            <a:endParaRPr lang="en-US"/>
          </a:p>
        </p:txBody>
      </p:sp>
    </p:spTree>
    <p:extLst>
      <p:ext uri="{BB962C8B-B14F-4D97-AF65-F5344CB8AC3E}">
        <p14:creationId xmlns:p14="http://schemas.microsoft.com/office/powerpoint/2010/main" xmlns="" val="279297333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413165"/>
            <a:ext cx="10044112" cy="6359236"/>
          </a:xfrm>
        </p:spPr>
        <p:txBody>
          <a:bodyPr/>
          <a:lstStyle/>
          <a:p>
            <a:pPr marL="587375" indent="-457200">
              <a:buClr>
                <a:srgbClr val="006600"/>
              </a:buClr>
              <a:buFont typeface="+mj-lt"/>
              <a:buAutoNum type="arabicPeriod" startAt="4"/>
            </a:pPr>
            <a:r>
              <a:rPr lang="en-US" sz="2200" dirty="0" smtClean="0"/>
              <a:t>Consider a user with a 10 Mb/s DSL connection, requesting a web page with 10 KB of text and links to five images, each of which is 100 Kbytes long. Assume that the user is in LA and the web server is in NY, and the one way propagation delay is 25 ms.</a:t>
            </a:r>
          </a:p>
          <a:p>
            <a:pPr marL="968375" lvl="1" indent="-457200">
              <a:buFont typeface="+mj-lt"/>
              <a:buAutoNum type="alphaLcParenR"/>
            </a:pPr>
            <a:r>
              <a:rPr lang="en-US" sz="2000" dirty="0" smtClean="0"/>
              <a:t>how long does it take to download the web page + images using non-persistent HTTP, with one connection open at a time?</a:t>
            </a:r>
          </a:p>
          <a:p>
            <a:pPr marL="968375" lvl="1" indent="-457200">
              <a:buFont typeface="+mj-lt"/>
              <a:buAutoNum type="alphaLcParenR"/>
            </a:pPr>
            <a:r>
              <a:rPr lang="en-US" sz="2000" dirty="0" smtClean="0"/>
              <a:t>how long does it take if the browser opens multiple connections?</a:t>
            </a:r>
          </a:p>
          <a:p>
            <a:pPr marL="968375" lvl="1" indent="-457200">
              <a:buFont typeface="+mj-lt"/>
              <a:buAutoNum type="alphaLcParenR"/>
            </a:pPr>
            <a:r>
              <a:rPr lang="en-US" sz="2000" dirty="0" smtClean="0"/>
              <a:t>how long does it take using persistent HTTP?</a:t>
            </a:r>
          </a:p>
          <a:p>
            <a:pPr marL="968375" lvl="1" indent="-457200">
              <a:buFont typeface="+mj-lt"/>
              <a:buAutoNum type="alphaLcParenR"/>
            </a:pPr>
            <a:r>
              <a:rPr lang="en-US" sz="2000" dirty="0" smtClean="0"/>
              <a:t>how do these answers change if the images are 1 MB long?</a:t>
            </a:r>
          </a:p>
          <a:p>
            <a:pPr marL="968375" lvl="1" indent="-457200">
              <a:buNone/>
            </a:pPr>
            <a:r>
              <a:rPr lang="en-US" sz="500" dirty="0" smtClean="0"/>
              <a:t>   </a:t>
            </a:r>
          </a:p>
          <a:p>
            <a:pPr marL="130175" indent="0">
              <a:buClrTx/>
              <a:buSzPct val="100000"/>
              <a:buNone/>
            </a:pPr>
            <a:r>
              <a:rPr lang="en-US" sz="1600" dirty="0" smtClean="0"/>
              <a:t>For 1MB images, change 80ms to 800ms</a:t>
            </a:r>
            <a:endParaRPr lang="en-US" dirty="0" smtClean="0"/>
          </a:p>
          <a:p>
            <a:pPr marL="968375" lvl="1" indent="-457200">
              <a:buClrTx/>
              <a:buFont typeface="+mj-lt"/>
              <a:buAutoNum type="alphaLcParenR"/>
            </a:pPr>
            <a:r>
              <a:rPr lang="en-US" sz="2000" i="1" dirty="0" smtClean="0"/>
              <a:t>2*(5+1)*50ms+(10,000+500,000)*8/10^7=1.008 sec</a:t>
            </a:r>
          </a:p>
          <a:p>
            <a:pPr marL="968375" lvl="1" indent="-457200">
              <a:buClrTx/>
              <a:buFont typeface="+mj-lt"/>
              <a:buAutoNum type="alphaLcParenR"/>
            </a:pPr>
            <a:r>
              <a:rPr lang="en-US" sz="2000" i="1" dirty="0" smtClean="0"/>
              <a:t>2*(1+1)*50ms+(10,000+500,000)*8/10^7=0.608 sec</a:t>
            </a:r>
          </a:p>
          <a:p>
            <a:pPr marL="968375" lvl="1" indent="-457200">
              <a:buClrTx/>
              <a:buFont typeface="+mj-lt"/>
              <a:buAutoNum type="alphaLcParenR"/>
            </a:pPr>
            <a:r>
              <a:rPr lang="en-US" sz="2000" i="1" dirty="0"/>
              <a:t>3</a:t>
            </a:r>
            <a:r>
              <a:rPr lang="en-US" sz="2000" i="1" dirty="0" smtClean="0"/>
              <a:t>*50ms+(10,000+500,000)*8/10^7=0.558 sec</a:t>
            </a:r>
          </a:p>
          <a:p>
            <a:pPr marL="968375" lvl="1" indent="-457200">
              <a:buClrTx/>
              <a:buFont typeface="+mj-lt"/>
              <a:buAutoNum type="alphaLcParenR"/>
            </a:pPr>
            <a:r>
              <a:rPr lang="en-US" sz="2000" i="1" dirty="0" smtClean="0"/>
              <a:t>for 1MB images, an image transmission time goes from 80ms to 800ms, so total transmission time of images is now 4 </a:t>
            </a:r>
            <a:r>
              <a:rPr lang="en-US" sz="2000" i="1" dirty="0" err="1" smtClean="0"/>
              <a:t>secs</a:t>
            </a:r>
            <a:r>
              <a:rPr lang="en-US" sz="2000" i="1" dirty="0" smtClean="0"/>
              <a:t>. With 100KB images it was 0.4 sec. So, increase all answers by 3.6 sec.</a:t>
            </a:r>
            <a:endParaRPr lang="en-US" sz="2200" i="1" dirty="0" smtClean="0"/>
          </a:p>
        </p:txBody>
      </p:sp>
      <p:sp>
        <p:nvSpPr>
          <p:cNvPr id="4" name="Slide Number Placeholder 3"/>
          <p:cNvSpPr>
            <a:spLocks noGrp="1"/>
          </p:cNvSpPr>
          <p:nvPr>
            <p:ph type="sldNum" sz="quarter" idx="10"/>
          </p:nvPr>
        </p:nvSpPr>
        <p:spPr>
          <a:xfrm>
            <a:off x="9698688" y="7521386"/>
            <a:ext cx="309981" cy="215444"/>
          </a:xfrm>
        </p:spPr>
        <p:txBody>
          <a:bodyPr/>
          <a:lstStyle/>
          <a:p>
            <a:fld id="{58DA0A0C-FD52-BA4C-B401-762D3E91038C}" type="slidenum">
              <a:rPr lang="en-US" smtClean="0"/>
              <a:pPr/>
              <a:t>22</a:t>
            </a:fld>
            <a:endParaRPr lang="en-US"/>
          </a:p>
        </p:txBody>
      </p:sp>
    </p:spTree>
    <p:extLst>
      <p:ext uri="{BB962C8B-B14F-4D97-AF65-F5344CB8AC3E}">
        <p14:creationId xmlns:p14="http://schemas.microsoft.com/office/powerpoint/2010/main" xmlns="" val="399089748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68325" indent="-457200">
              <a:buClrTx/>
              <a:buSzPct val="100000"/>
              <a:buFont typeface="+mj-lt"/>
              <a:buAutoNum type="arabicPeriod" startAt="5"/>
            </a:pPr>
            <a:r>
              <a:rPr lang="en-US" sz="2200" dirty="0" smtClean="0"/>
              <a:t>We noted that web servers do not maintain state information about clients. Is this really true for servers that support persistent html? Since such servers maintain a connection with a client, they could reasonably maintain state for a client, while a connection remains active. Could you use this to get rid of cookies?</a:t>
            </a:r>
          </a:p>
          <a:p>
            <a:pPr marL="568325" indent="-457200">
              <a:buClrTx/>
              <a:buSzPct val="100000"/>
              <a:buNone/>
            </a:pPr>
            <a:endParaRPr lang="en-US" sz="2200" dirty="0" smtClean="0"/>
          </a:p>
        </p:txBody>
      </p:sp>
      <p:sp>
        <p:nvSpPr>
          <p:cNvPr id="4" name="Slide Number Placeholder 3"/>
          <p:cNvSpPr>
            <a:spLocks noGrp="1"/>
          </p:cNvSpPr>
          <p:nvPr>
            <p:ph type="sldNum" sz="quarter" idx="10"/>
          </p:nvPr>
        </p:nvSpPr>
        <p:spPr>
          <a:xfrm>
            <a:off x="9698688" y="7521386"/>
            <a:ext cx="309981" cy="215444"/>
          </a:xfrm>
        </p:spPr>
        <p:txBody>
          <a:bodyPr/>
          <a:lstStyle/>
          <a:p>
            <a:fld id="{58DA0A0C-FD52-BA4C-B401-762D3E91038C}" type="slidenum">
              <a:rPr lang="en-US" smtClean="0"/>
              <a:pPr/>
              <a:t>23</a:t>
            </a:fld>
            <a:endParaRPr lang="en-US"/>
          </a:p>
        </p:txBody>
      </p:sp>
    </p:spTree>
    <p:extLst>
      <p:ext uri="{BB962C8B-B14F-4D97-AF65-F5344CB8AC3E}">
        <p14:creationId xmlns:p14="http://schemas.microsoft.com/office/powerpoint/2010/main" xmlns="" val="3368488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68325" indent="-457200">
              <a:buClrTx/>
              <a:buSzPct val="100000"/>
              <a:buFont typeface="+mj-lt"/>
              <a:buAutoNum type="arabicPeriod" startAt="5"/>
            </a:pPr>
            <a:r>
              <a:rPr lang="en-US" sz="2200" dirty="0" smtClean="0"/>
              <a:t>We noted that web servers do not maintain state information about clients. Is this really true for servers that support persistent html? Since such servers maintain a connection with a client, they could reasonably maintain state for a client, while a connection remains active. Could you use this to get rid of cookies?</a:t>
            </a:r>
          </a:p>
          <a:p>
            <a:pPr marL="568325" indent="-457200">
              <a:buClrTx/>
              <a:buSzPct val="100000"/>
              <a:buNone/>
            </a:pPr>
            <a:endParaRPr lang="en-US" sz="2200" dirty="0" smtClean="0"/>
          </a:p>
          <a:p>
            <a:pPr marL="568325" indent="-457200">
              <a:buClrTx/>
              <a:buSzPct val="100000"/>
              <a:buNone/>
            </a:pPr>
            <a:r>
              <a:rPr lang="en-US" sz="2200" dirty="0" smtClean="0"/>
              <a:t>	</a:t>
            </a:r>
            <a:r>
              <a:rPr lang="en-US" sz="2200" i="1" dirty="0" smtClean="0"/>
              <a:t>No.  Persistence only extends to the TCP connection used to retrieve information in one transactions.  This is unlike cookies that extend persistence across transactions.</a:t>
            </a:r>
            <a:endParaRPr lang="en-US" sz="2200" dirty="0" smtClean="0"/>
          </a:p>
        </p:txBody>
      </p:sp>
      <p:sp>
        <p:nvSpPr>
          <p:cNvPr id="4" name="Slide Number Placeholder 3"/>
          <p:cNvSpPr>
            <a:spLocks noGrp="1"/>
          </p:cNvSpPr>
          <p:nvPr>
            <p:ph type="sldNum" sz="quarter" idx="10"/>
          </p:nvPr>
        </p:nvSpPr>
        <p:spPr>
          <a:xfrm>
            <a:off x="9698688" y="7521386"/>
            <a:ext cx="309981" cy="215444"/>
          </a:xfrm>
        </p:spPr>
        <p:txBody>
          <a:bodyPr/>
          <a:lstStyle/>
          <a:p>
            <a:fld id="{58DA0A0C-FD52-BA4C-B401-762D3E91038C}" type="slidenum">
              <a:rPr lang="en-US" smtClean="0"/>
              <a:pPr/>
              <a:t>24</a:t>
            </a:fld>
            <a:endParaRPr lang="en-US"/>
          </a:p>
        </p:txBody>
      </p:sp>
    </p:spTree>
    <p:extLst>
      <p:ext uri="{BB962C8B-B14F-4D97-AF65-F5344CB8AC3E}">
        <p14:creationId xmlns:p14="http://schemas.microsoft.com/office/powerpoint/2010/main" xmlns="" val="328427477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Caching with Proxy Servers</a:t>
            </a:r>
            <a:endParaRPr lang="en-US" dirty="0"/>
          </a:p>
        </p:txBody>
      </p:sp>
      <p:sp>
        <p:nvSpPr>
          <p:cNvPr id="3" name="Content Placeholder 2"/>
          <p:cNvSpPr>
            <a:spLocks noGrp="1"/>
          </p:cNvSpPr>
          <p:nvPr>
            <p:ph idx="1"/>
          </p:nvPr>
        </p:nvSpPr>
        <p:spPr>
          <a:xfrm>
            <a:off x="14288" y="2212736"/>
            <a:ext cx="10044112" cy="5559664"/>
          </a:xfrm>
        </p:spPr>
        <p:txBody>
          <a:bodyPr/>
          <a:lstStyle/>
          <a:p>
            <a:r>
              <a:rPr lang="en-US" dirty="0" smtClean="0"/>
              <a:t>Client may configure</a:t>
            </a:r>
            <a:br>
              <a:rPr lang="en-US" dirty="0" smtClean="0"/>
            </a:br>
            <a:r>
              <a:rPr lang="en-US" dirty="0" smtClean="0"/>
              <a:t>browser to use proxy</a:t>
            </a:r>
          </a:p>
          <a:p>
            <a:pPr lvl="1"/>
            <a:r>
              <a:rPr lang="en-US" dirty="0" smtClean="0"/>
              <a:t>all HTTP requests sent to proxy</a:t>
            </a:r>
          </a:p>
          <a:p>
            <a:pPr lvl="1"/>
            <a:r>
              <a:rPr lang="en-US" dirty="0" smtClean="0"/>
              <a:t>if proxy has </a:t>
            </a:r>
            <a:r>
              <a:rPr lang="en-US" i="1" dirty="0" smtClean="0"/>
              <a:t>fresh </a:t>
            </a:r>
            <a:r>
              <a:rPr lang="en-US" dirty="0" smtClean="0"/>
              <a:t>copy of requested page,</a:t>
            </a:r>
            <a:br>
              <a:rPr lang="en-US" dirty="0" smtClean="0"/>
            </a:br>
            <a:r>
              <a:rPr lang="en-US" dirty="0" smtClean="0"/>
              <a:t>it returns stored copy</a:t>
            </a:r>
          </a:p>
          <a:p>
            <a:pPr lvl="1"/>
            <a:r>
              <a:rPr lang="en-US" dirty="0" smtClean="0"/>
              <a:t>if not, it sends its own GET request to retrieve page from “origin server”, sends page to client and stores a copy</a:t>
            </a:r>
          </a:p>
          <a:p>
            <a:r>
              <a:rPr lang="en-US" dirty="0" smtClean="0"/>
              <a:t>Two main benefits</a:t>
            </a:r>
          </a:p>
          <a:p>
            <a:pPr marL="968375" lvl="1" indent="-457200">
              <a:buFont typeface="+mj-lt"/>
              <a:buAutoNum type="arabicPeriod"/>
            </a:pPr>
            <a:r>
              <a:rPr lang="en-US" dirty="0" smtClean="0"/>
              <a:t>reduces web traffic over access link</a:t>
            </a:r>
          </a:p>
          <a:p>
            <a:pPr marL="968375" lvl="1" indent="-457200">
              <a:buFont typeface="+mj-lt"/>
              <a:buAutoNum type="arabicPeriod"/>
            </a:pPr>
            <a:r>
              <a:rPr lang="en-US" dirty="0" smtClean="0"/>
              <a:t>reduces response time and load on origin servers</a:t>
            </a:r>
          </a:p>
          <a:p>
            <a:r>
              <a:rPr lang="en-US" dirty="0" smtClean="0"/>
              <a:t>What about pages that may change?</a:t>
            </a:r>
          </a:p>
          <a:p>
            <a:pPr lvl="1"/>
            <a:r>
              <a:rPr lang="en-US" dirty="0" smtClean="0"/>
              <a:t>origin server can place limit on time object can be cached</a:t>
            </a:r>
          </a:p>
          <a:p>
            <a:pPr lvl="1"/>
            <a:r>
              <a:rPr lang="en-US" dirty="0" smtClean="0"/>
              <a:t>proxy can issue conditional GET – “If-modified-since:” header</a:t>
            </a:r>
          </a:p>
        </p:txBody>
      </p:sp>
      <p:grpSp>
        <p:nvGrpSpPr>
          <p:cNvPr id="37" name="Group 36"/>
          <p:cNvGrpSpPr/>
          <p:nvPr/>
        </p:nvGrpSpPr>
        <p:grpSpPr>
          <a:xfrm>
            <a:off x="4899911" y="2003605"/>
            <a:ext cx="5057078" cy="1860550"/>
            <a:chOff x="4899911" y="2003605"/>
            <a:chExt cx="5057078" cy="1860550"/>
          </a:xfrm>
        </p:grpSpPr>
        <p:sp>
          <p:nvSpPr>
            <p:cNvPr id="5" name="Text Box 6"/>
            <p:cNvSpPr txBox="1">
              <a:spLocks noChangeArrowheads="1"/>
            </p:cNvSpPr>
            <p:nvPr/>
          </p:nvSpPr>
          <p:spPr bwMode="auto">
            <a:xfrm>
              <a:off x="4899911" y="2556902"/>
              <a:ext cx="877163" cy="400110"/>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2000" dirty="0">
                  <a:latin typeface="+mn-lt"/>
                </a:rPr>
                <a:t>client</a:t>
              </a:r>
              <a:endParaRPr lang="en-US" sz="2400" dirty="0">
                <a:latin typeface="+mn-lt"/>
              </a:endParaRPr>
            </a:p>
          </p:txBody>
        </p:sp>
        <p:sp>
          <p:nvSpPr>
            <p:cNvPr id="6" name="Text Box 8"/>
            <p:cNvSpPr txBox="1">
              <a:spLocks noChangeArrowheads="1"/>
            </p:cNvSpPr>
            <p:nvPr/>
          </p:nvSpPr>
          <p:spPr bwMode="auto">
            <a:xfrm>
              <a:off x="6948776" y="2067922"/>
              <a:ext cx="992579" cy="707886"/>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2000" dirty="0" smtClean="0">
                  <a:latin typeface="+mn-lt"/>
                </a:rPr>
                <a:t>proxy</a:t>
              </a:r>
              <a:endParaRPr lang="en-US" sz="2000" dirty="0">
                <a:latin typeface="+mn-lt"/>
              </a:endParaRPr>
            </a:p>
            <a:p>
              <a:pPr algn="ctr">
                <a:spcBef>
                  <a:spcPct val="0"/>
                </a:spcBef>
                <a:buClrTx/>
                <a:buSzTx/>
                <a:buFontTx/>
                <a:buNone/>
              </a:pPr>
              <a:r>
                <a:rPr lang="en-US" sz="2000" dirty="0">
                  <a:latin typeface="+mn-lt"/>
                </a:rPr>
                <a:t>server</a:t>
              </a:r>
              <a:endParaRPr lang="en-US" dirty="0">
                <a:latin typeface="+mn-lt"/>
              </a:endParaRPr>
            </a:p>
          </p:txBody>
        </p:sp>
        <p:grpSp>
          <p:nvGrpSpPr>
            <p:cNvPr id="7" name="Group 9"/>
            <p:cNvGrpSpPr>
              <a:grpSpLocks/>
            </p:cNvGrpSpPr>
            <p:nvPr/>
          </p:nvGrpSpPr>
          <p:grpSpPr bwMode="auto">
            <a:xfrm>
              <a:off x="7297397" y="2927530"/>
              <a:ext cx="346075" cy="742950"/>
              <a:chOff x="4180" y="783"/>
              <a:chExt cx="150" cy="307"/>
            </a:xfrm>
          </p:grpSpPr>
          <p:sp>
            <p:nvSpPr>
              <p:cNvPr id="8" name="AutoShape 10"/>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9" name="Rectangle 11"/>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10" name="Rectangle 12"/>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1" name="AutoShape 13"/>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2" name="Line 14"/>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3" name="Line 15"/>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4" name="Rectangle 16"/>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5" name="Rectangle 17"/>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16" name="Group 26"/>
            <p:cNvGrpSpPr>
              <a:grpSpLocks/>
            </p:cNvGrpSpPr>
            <p:nvPr/>
          </p:nvGrpSpPr>
          <p:grpSpPr bwMode="auto">
            <a:xfrm>
              <a:off x="9137309" y="2163943"/>
              <a:ext cx="346075" cy="742950"/>
              <a:chOff x="4180" y="783"/>
              <a:chExt cx="150" cy="307"/>
            </a:xfrm>
          </p:grpSpPr>
          <p:sp>
            <p:nvSpPr>
              <p:cNvPr id="17" name="AutoShape 27"/>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18" name="Rectangle 28"/>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19" name="Rectangle 29"/>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20" name="AutoShape 30"/>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21" name="Line 31"/>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2" name="Line 32"/>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3" name="Rectangle 33"/>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24" name="Rectangle 34"/>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25" name="Group 49"/>
            <p:cNvGrpSpPr>
              <a:grpSpLocks/>
            </p:cNvGrpSpPr>
            <p:nvPr/>
          </p:nvGrpSpPr>
          <p:grpSpPr bwMode="auto">
            <a:xfrm>
              <a:off x="5887697" y="2479858"/>
              <a:ext cx="3194050" cy="412750"/>
              <a:chOff x="3049" y="1958"/>
              <a:chExt cx="2012" cy="260"/>
            </a:xfrm>
          </p:grpSpPr>
          <p:sp>
            <p:nvSpPr>
              <p:cNvPr id="27" name="Text Box 22"/>
              <p:cNvSpPr txBox="1">
                <a:spLocks noChangeArrowheads="1"/>
              </p:cNvSpPr>
              <p:nvPr/>
            </p:nvSpPr>
            <p:spPr bwMode="auto">
              <a:xfrm rot="1422049">
                <a:off x="3049" y="2005"/>
                <a:ext cx="981" cy="213"/>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1600" dirty="0">
                    <a:solidFill>
                      <a:srgbClr val="FF0000"/>
                    </a:solidFill>
                    <a:latin typeface="+mn-lt"/>
                  </a:rPr>
                  <a:t>HTTP request</a:t>
                </a:r>
                <a:endParaRPr lang="en-US" dirty="0">
                  <a:latin typeface="+mn-lt"/>
                </a:endParaRPr>
              </a:p>
            </p:txBody>
          </p:sp>
          <p:sp>
            <p:nvSpPr>
              <p:cNvPr id="28" name="Text Box 45"/>
              <p:cNvSpPr txBox="1">
                <a:spLocks noChangeArrowheads="1"/>
              </p:cNvSpPr>
              <p:nvPr/>
            </p:nvSpPr>
            <p:spPr bwMode="auto">
              <a:xfrm rot="20180032">
                <a:off x="4080" y="1958"/>
                <a:ext cx="981" cy="213"/>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1600" dirty="0">
                    <a:solidFill>
                      <a:srgbClr val="FF0000"/>
                    </a:solidFill>
                    <a:latin typeface="+mn-lt"/>
                  </a:rPr>
                  <a:t>HTTP request</a:t>
                </a:r>
                <a:endParaRPr lang="en-US" dirty="0">
                  <a:latin typeface="+mn-lt"/>
                </a:endParaRPr>
              </a:p>
            </p:txBody>
          </p:sp>
        </p:grpSp>
        <p:sp>
          <p:nvSpPr>
            <p:cNvPr id="29" name="Text Box 48"/>
            <p:cNvSpPr txBox="1">
              <a:spLocks noChangeArrowheads="1"/>
            </p:cNvSpPr>
            <p:nvPr/>
          </p:nvSpPr>
          <p:spPr bwMode="auto">
            <a:xfrm>
              <a:off x="8964410" y="3015163"/>
              <a:ext cx="992579" cy="707886"/>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2000" dirty="0">
                  <a:latin typeface="+mn-lt"/>
                </a:rPr>
                <a:t>origin </a:t>
              </a:r>
            </a:p>
            <a:p>
              <a:pPr algn="ctr">
                <a:spcBef>
                  <a:spcPct val="0"/>
                </a:spcBef>
                <a:buClrTx/>
                <a:buSzTx/>
                <a:buFontTx/>
                <a:buNone/>
              </a:pPr>
              <a:r>
                <a:rPr lang="en-US" sz="2000" dirty="0">
                  <a:latin typeface="+mn-lt"/>
                </a:rPr>
                <a:t>server</a:t>
              </a:r>
            </a:p>
          </p:txBody>
        </p:sp>
        <p:pic>
          <p:nvPicPr>
            <p:cNvPr id="30" name="Picture 56"/>
            <p:cNvPicPr>
              <a:picLocks noChangeAspect="1" noChangeArrowheads="1"/>
            </p:cNvPicPr>
            <p:nvPr/>
          </p:nvPicPr>
          <p:blipFill>
            <a:blip r:embed="rId3" cstate="print"/>
            <a:srcRect/>
            <a:stretch>
              <a:fillRect/>
            </a:stretch>
          </p:blipFill>
          <p:spPr bwMode="auto">
            <a:xfrm>
              <a:off x="9345272" y="2003605"/>
              <a:ext cx="527050" cy="433388"/>
            </a:xfrm>
            <a:prstGeom prst="rect">
              <a:avLst/>
            </a:prstGeom>
            <a:noFill/>
            <a:ln w="9525">
              <a:noFill/>
              <a:miter lim="800000"/>
              <a:headEnd/>
              <a:tailEnd/>
            </a:ln>
          </p:spPr>
        </p:pic>
        <p:grpSp>
          <p:nvGrpSpPr>
            <p:cNvPr id="31" name="Group 60"/>
            <p:cNvGrpSpPr>
              <a:grpSpLocks/>
            </p:cNvGrpSpPr>
            <p:nvPr/>
          </p:nvGrpSpPr>
          <p:grpSpPr bwMode="auto">
            <a:xfrm>
              <a:off x="5039972" y="2049643"/>
              <a:ext cx="4211637" cy="1814512"/>
              <a:chOff x="2515" y="1687"/>
              <a:chExt cx="2653" cy="1143"/>
            </a:xfrm>
          </p:grpSpPr>
          <p:sp>
            <p:nvSpPr>
              <p:cNvPr id="33" name="Text Box 24"/>
              <p:cNvSpPr txBox="1">
                <a:spLocks noChangeArrowheads="1"/>
              </p:cNvSpPr>
              <p:nvPr/>
            </p:nvSpPr>
            <p:spPr bwMode="auto">
              <a:xfrm rot="1411598">
                <a:off x="2901" y="2244"/>
                <a:ext cx="1021" cy="212"/>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1600">
                    <a:solidFill>
                      <a:srgbClr val="FF0000"/>
                    </a:solidFill>
                  </a:rPr>
                  <a:t>HTTP response</a:t>
                </a:r>
                <a:endParaRPr lang="en-US">
                  <a:latin typeface="Times New Roman" charset="0"/>
                </a:endParaRPr>
              </a:p>
            </p:txBody>
          </p:sp>
          <p:sp>
            <p:nvSpPr>
              <p:cNvPr id="34" name="Text Box 46"/>
              <p:cNvSpPr txBox="1">
                <a:spLocks noChangeArrowheads="1"/>
              </p:cNvSpPr>
              <p:nvPr/>
            </p:nvSpPr>
            <p:spPr bwMode="auto">
              <a:xfrm rot="20184211">
                <a:off x="4147" y="2224"/>
                <a:ext cx="1021" cy="212"/>
              </a:xfrm>
              <a:prstGeom prst="rect">
                <a:avLst/>
              </a:prstGeom>
              <a:noFill/>
              <a:ln w="9525">
                <a:noFill/>
                <a:miter lim="800000"/>
                <a:headEnd/>
                <a:tailEnd/>
              </a:ln>
            </p:spPr>
            <p:txBody>
              <a:bodyPr wrap="none">
                <a:prstTxWarp prst="textNoShape">
                  <a:avLst/>
                </a:prstTxWarp>
                <a:spAutoFit/>
              </a:bodyPr>
              <a:lstStyle/>
              <a:p>
                <a:pPr algn="ctr">
                  <a:spcBef>
                    <a:spcPct val="0"/>
                  </a:spcBef>
                  <a:buClrTx/>
                  <a:buSzTx/>
                  <a:buFontTx/>
                  <a:buNone/>
                </a:pPr>
                <a:r>
                  <a:rPr lang="en-US" sz="1600" dirty="0">
                    <a:solidFill>
                      <a:srgbClr val="FF0000"/>
                    </a:solidFill>
                  </a:rPr>
                  <a:t>HTTP response</a:t>
                </a:r>
                <a:endParaRPr lang="en-US" dirty="0">
                  <a:latin typeface="Times New Roman" charset="0"/>
                </a:endParaRPr>
              </a:p>
            </p:txBody>
          </p:sp>
          <p:pic>
            <p:nvPicPr>
              <p:cNvPr id="35" name="Picture 57"/>
              <p:cNvPicPr>
                <a:picLocks noChangeAspect="1" noChangeArrowheads="1"/>
              </p:cNvPicPr>
              <p:nvPr/>
            </p:nvPicPr>
            <p:blipFill>
              <a:blip r:embed="rId3" cstate="print"/>
              <a:srcRect/>
              <a:stretch>
                <a:fillRect/>
              </a:stretch>
            </p:blipFill>
            <p:spPr bwMode="auto">
              <a:xfrm>
                <a:off x="3913" y="2557"/>
                <a:ext cx="332" cy="273"/>
              </a:xfrm>
              <a:prstGeom prst="rect">
                <a:avLst/>
              </a:prstGeom>
              <a:noFill/>
              <a:ln w="9525">
                <a:noFill/>
                <a:miter lim="800000"/>
                <a:headEnd/>
                <a:tailEnd/>
              </a:ln>
            </p:spPr>
          </p:pic>
          <p:pic>
            <p:nvPicPr>
              <p:cNvPr id="36" name="Picture 59"/>
              <p:cNvPicPr>
                <a:picLocks noChangeAspect="1" noChangeArrowheads="1"/>
              </p:cNvPicPr>
              <p:nvPr/>
            </p:nvPicPr>
            <p:blipFill>
              <a:blip r:embed="rId3" cstate="print"/>
              <a:srcRect/>
              <a:stretch>
                <a:fillRect/>
              </a:stretch>
            </p:blipFill>
            <p:spPr bwMode="auto">
              <a:xfrm>
                <a:off x="2515" y="1687"/>
                <a:ext cx="332" cy="273"/>
              </a:xfrm>
              <a:prstGeom prst="rect">
                <a:avLst/>
              </a:prstGeom>
              <a:noFill/>
              <a:ln w="9525">
                <a:noFill/>
                <a:miter lim="800000"/>
                <a:headEnd/>
                <a:tailEnd/>
              </a:ln>
            </p:spPr>
          </p:pic>
        </p:grpSp>
      </p:grpSp>
      <p:sp>
        <p:nvSpPr>
          <p:cNvPr id="4" name="Slide Number Placeholder 3"/>
          <p:cNvSpPr>
            <a:spLocks noGrp="1"/>
          </p:cNvSpPr>
          <p:nvPr>
            <p:ph type="sldNum" sz="quarter" idx="10"/>
          </p:nvPr>
        </p:nvSpPr>
        <p:spPr/>
        <p:txBody>
          <a:bodyPr/>
          <a:lstStyle/>
          <a:p>
            <a:fld id="{58DA0A0C-FD52-BA4C-B401-762D3E91038C}" type="slidenum">
              <a:rPr lang="en-US" smtClean="0"/>
              <a:pPr/>
              <a:t>25</a:t>
            </a:fld>
            <a:endParaRPr lang="en-US"/>
          </a:p>
        </p:txBody>
      </p:sp>
      <p:cxnSp>
        <p:nvCxnSpPr>
          <p:cNvPr id="39" name="Straight Arrow Connector 38"/>
          <p:cNvCxnSpPr/>
          <p:nvPr/>
        </p:nvCxnSpPr>
        <p:spPr bwMode="auto">
          <a:xfrm>
            <a:off x="5675870" y="2446638"/>
            <a:ext cx="1614616" cy="782594"/>
          </a:xfrm>
          <a:prstGeom prst="straightConnector1">
            <a:avLst/>
          </a:prstGeom>
          <a:solidFill>
            <a:schemeClr val="accent1"/>
          </a:solidFill>
          <a:ln w="19050" cap="flat" cmpd="sng" algn="ctr">
            <a:solidFill>
              <a:srgbClr val="FF0000"/>
            </a:solidFill>
            <a:prstDash val="solid"/>
            <a:round/>
            <a:headEnd type="none" w="sm" len="sm"/>
            <a:tailEnd type="arrow"/>
          </a:ln>
          <a:effectLst/>
        </p:spPr>
      </p:cxnSp>
      <p:cxnSp>
        <p:nvCxnSpPr>
          <p:cNvPr id="40" name="Straight Arrow Connector 39"/>
          <p:cNvCxnSpPr/>
          <p:nvPr/>
        </p:nvCxnSpPr>
        <p:spPr bwMode="auto">
          <a:xfrm>
            <a:off x="5655272" y="2574324"/>
            <a:ext cx="1614616" cy="782594"/>
          </a:xfrm>
          <a:prstGeom prst="straightConnector1">
            <a:avLst/>
          </a:prstGeom>
          <a:solidFill>
            <a:schemeClr val="accent1"/>
          </a:solidFill>
          <a:ln w="19050" cap="flat" cmpd="sng" algn="ctr">
            <a:solidFill>
              <a:srgbClr val="FF0000"/>
            </a:solidFill>
            <a:prstDash val="solid"/>
            <a:round/>
            <a:headEnd type="arrow" w="med" len="med"/>
            <a:tailEnd type="none" w="med" len="med"/>
          </a:ln>
          <a:effectLst/>
        </p:spPr>
      </p:cxnSp>
      <p:cxnSp>
        <p:nvCxnSpPr>
          <p:cNvPr id="43" name="Straight Arrow Connector 42"/>
          <p:cNvCxnSpPr/>
          <p:nvPr/>
        </p:nvCxnSpPr>
        <p:spPr bwMode="auto">
          <a:xfrm flipV="1">
            <a:off x="7628021" y="2490538"/>
            <a:ext cx="1503947" cy="649704"/>
          </a:xfrm>
          <a:prstGeom prst="straightConnector1">
            <a:avLst/>
          </a:prstGeom>
          <a:solidFill>
            <a:schemeClr val="accent1"/>
          </a:solidFill>
          <a:ln w="19050" cap="flat" cmpd="sng" algn="ctr">
            <a:solidFill>
              <a:srgbClr val="FF0000"/>
            </a:solidFill>
            <a:prstDash val="solid"/>
            <a:round/>
            <a:headEnd type="none" w="sm" len="sm"/>
            <a:tailEnd type="arrow"/>
          </a:ln>
          <a:effectLst/>
        </p:spPr>
      </p:cxnSp>
      <p:cxnSp>
        <p:nvCxnSpPr>
          <p:cNvPr id="46" name="Straight Arrow Connector 45"/>
          <p:cNvCxnSpPr/>
          <p:nvPr/>
        </p:nvCxnSpPr>
        <p:spPr bwMode="auto">
          <a:xfrm flipV="1">
            <a:off x="7655052" y="2630694"/>
            <a:ext cx="1503947" cy="649704"/>
          </a:xfrm>
          <a:prstGeom prst="straightConnector1">
            <a:avLst/>
          </a:prstGeom>
          <a:solidFill>
            <a:schemeClr val="accent1"/>
          </a:solidFill>
          <a:ln w="19050" cap="flat" cmpd="sng" algn="ctr">
            <a:solidFill>
              <a:srgbClr val="FF0000"/>
            </a:solidFill>
            <a:prstDash val="solid"/>
            <a:round/>
            <a:headEnd type="arrow" w="med" len="med"/>
            <a:tailEnd type="none" w="med" len="med"/>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3"/>
          <p:cNvSpPr>
            <a:spLocks noGrp="1" noChangeArrowheads="1"/>
          </p:cNvSpPr>
          <p:nvPr>
            <p:ph type="title"/>
          </p:nvPr>
        </p:nvSpPr>
        <p:spPr>
          <a:xfrm>
            <a:off x="134938" y="579060"/>
            <a:ext cx="9625012" cy="949325"/>
          </a:xfrm>
        </p:spPr>
        <p:txBody>
          <a:bodyPr/>
          <a:lstStyle/>
          <a:p>
            <a:r>
              <a:rPr lang="en-US" dirty="0"/>
              <a:t>Caching example </a:t>
            </a:r>
          </a:p>
        </p:txBody>
      </p:sp>
      <p:sp>
        <p:nvSpPr>
          <p:cNvPr id="8202" name="Rectangle 4"/>
          <p:cNvSpPr>
            <a:spLocks noGrp="1" noChangeArrowheads="1"/>
          </p:cNvSpPr>
          <p:nvPr>
            <p:ph type="body" sz="half" idx="1"/>
          </p:nvPr>
        </p:nvSpPr>
        <p:spPr>
          <a:xfrm>
            <a:off x="40107" y="1763865"/>
            <a:ext cx="5789144" cy="5838325"/>
          </a:xfrm>
        </p:spPr>
        <p:txBody>
          <a:bodyPr/>
          <a:lstStyle/>
          <a:p>
            <a:pPr>
              <a:buFont typeface="Wingdings" charset="2"/>
              <a:buNone/>
            </a:pPr>
            <a:r>
              <a:rPr lang="en-US" sz="2600" u="sng" dirty="0">
                <a:solidFill>
                  <a:srgbClr val="000000"/>
                </a:solidFill>
              </a:rPr>
              <a:t>assumptions</a:t>
            </a:r>
            <a:endParaRPr lang="en-US" sz="2600" dirty="0">
              <a:solidFill>
                <a:srgbClr val="000000"/>
              </a:solidFill>
            </a:endParaRPr>
          </a:p>
          <a:p>
            <a:r>
              <a:rPr lang="en-US" sz="2200" dirty="0" smtClean="0">
                <a:solidFill>
                  <a:srgbClr val="000000"/>
                </a:solidFill>
              </a:rPr>
              <a:t>avg. http get request rate from users’ browsers = 15/sec, average </a:t>
            </a:r>
            <a:r>
              <a:rPr lang="en-US" sz="2200" dirty="0">
                <a:solidFill>
                  <a:srgbClr val="000000"/>
                </a:solidFill>
              </a:rPr>
              <a:t>object size = 100,000 </a:t>
            </a:r>
            <a:r>
              <a:rPr lang="en-US" sz="2200" dirty="0" smtClean="0">
                <a:solidFill>
                  <a:srgbClr val="000000"/>
                </a:solidFill>
              </a:rPr>
              <a:t>bits</a:t>
            </a:r>
          </a:p>
          <a:p>
            <a:pPr lvl="1"/>
            <a:r>
              <a:rPr lang="en-US" sz="1800" dirty="0" smtClean="0">
                <a:solidFill>
                  <a:srgbClr val="000000"/>
                </a:solidFill>
              </a:rPr>
              <a:t>Aggregate rate ~1.5 Mbps</a:t>
            </a:r>
            <a:endParaRPr lang="en-US" sz="1800" dirty="0">
              <a:solidFill>
                <a:srgbClr val="000000"/>
              </a:solidFill>
            </a:endParaRPr>
          </a:p>
          <a:p>
            <a:r>
              <a:rPr lang="en-US" sz="2200" dirty="0" smtClean="0">
                <a:solidFill>
                  <a:srgbClr val="000000"/>
                </a:solidFill>
              </a:rPr>
              <a:t>Internet delay between ISP access router and </a:t>
            </a:r>
            <a:r>
              <a:rPr lang="en-US" sz="2200" dirty="0">
                <a:solidFill>
                  <a:srgbClr val="000000"/>
                </a:solidFill>
              </a:rPr>
              <a:t>any origin server </a:t>
            </a:r>
            <a:r>
              <a:rPr lang="en-US" sz="2200" dirty="0" smtClean="0">
                <a:solidFill>
                  <a:srgbClr val="000000"/>
                </a:solidFill>
              </a:rPr>
              <a:t>~ 200 </a:t>
            </a:r>
            <a:r>
              <a:rPr lang="en-US" sz="2200" dirty="0" err="1" smtClean="0">
                <a:solidFill>
                  <a:srgbClr val="000000"/>
                </a:solidFill>
              </a:rPr>
              <a:t>msecs</a:t>
            </a:r>
            <a:endParaRPr lang="en-US" sz="2200" dirty="0">
              <a:solidFill>
                <a:srgbClr val="000000"/>
              </a:solidFill>
            </a:endParaRPr>
          </a:p>
          <a:p>
            <a:pPr>
              <a:buFont typeface="Wingdings" charset="2"/>
              <a:buNone/>
            </a:pPr>
            <a:r>
              <a:rPr lang="en-US" sz="2600" u="sng" dirty="0">
                <a:solidFill>
                  <a:srgbClr val="000000"/>
                </a:solidFill>
              </a:rPr>
              <a:t>consequences</a:t>
            </a:r>
            <a:endParaRPr lang="en-US" sz="2600" dirty="0">
              <a:solidFill>
                <a:srgbClr val="000000"/>
              </a:solidFill>
            </a:endParaRPr>
          </a:p>
          <a:p>
            <a:r>
              <a:rPr lang="en-US" sz="2200" dirty="0">
                <a:solidFill>
                  <a:srgbClr val="000000"/>
                </a:solidFill>
              </a:rPr>
              <a:t>utilization on LAN </a:t>
            </a:r>
            <a:r>
              <a:rPr lang="en-US" sz="2200" dirty="0" smtClean="0">
                <a:solidFill>
                  <a:srgbClr val="000000"/>
                </a:solidFill>
              </a:rPr>
              <a:t>~ </a:t>
            </a:r>
            <a:r>
              <a:rPr lang="en-US" sz="2200" dirty="0">
                <a:solidFill>
                  <a:srgbClr val="000000"/>
                </a:solidFill>
              </a:rPr>
              <a:t>15%</a:t>
            </a:r>
          </a:p>
          <a:p>
            <a:r>
              <a:rPr lang="en-US" sz="2200" dirty="0">
                <a:solidFill>
                  <a:srgbClr val="000000"/>
                </a:solidFill>
              </a:rPr>
              <a:t>utilization on access link </a:t>
            </a:r>
            <a:r>
              <a:rPr lang="en-US" sz="2200" dirty="0" smtClean="0">
                <a:solidFill>
                  <a:srgbClr val="000000"/>
                </a:solidFill>
              </a:rPr>
              <a:t>~ </a:t>
            </a:r>
            <a:r>
              <a:rPr lang="en-US" sz="2200" b="1" dirty="0" smtClean="0">
                <a:solidFill>
                  <a:srgbClr val="000000"/>
                </a:solidFill>
              </a:rPr>
              <a:t>100</a:t>
            </a:r>
            <a:r>
              <a:rPr lang="en-US" sz="2200" b="1" dirty="0">
                <a:solidFill>
                  <a:srgbClr val="000000"/>
                </a:solidFill>
              </a:rPr>
              <a:t>%</a:t>
            </a:r>
          </a:p>
          <a:p>
            <a:r>
              <a:rPr lang="en-US" sz="2200" dirty="0">
                <a:solidFill>
                  <a:srgbClr val="000000"/>
                </a:solidFill>
              </a:rPr>
              <a:t>total delay</a:t>
            </a:r>
            <a:r>
              <a:rPr lang="en-US" sz="2200" dirty="0" smtClean="0">
                <a:solidFill>
                  <a:srgbClr val="000000"/>
                </a:solidFill>
              </a:rPr>
              <a:t> = </a:t>
            </a:r>
            <a:r>
              <a:rPr lang="en-US" sz="2200" dirty="0">
                <a:solidFill>
                  <a:srgbClr val="000000"/>
                </a:solidFill>
              </a:rPr>
              <a:t>Internet delay + access delay + LAN delay</a:t>
            </a:r>
          </a:p>
          <a:p>
            <a:pPr>
              <a:buFont typeface="Wingdings" charset="2"/>
              <a:buNone/>
            </a:pPr>
            <a:r>
              <a:rPr lang="en-US" sz="2200" dirty="0">
                <a:solidFill>
                  <a:srgbClr val="000000"/>
                </a:solidFill>
              </a:rPr>
              <a:t>  </a:t>
            </a:r>
            <a:r>
              <a:rPr lang="en-US" sz="2200" dirty="0" smtClean="0">
                <a:solidFill>
                  <a:srgbClr val="000000"/>
                </a:solidFill>
              </a:rPr>
              <a:t>~  200 </a:t>
            </a:r>
            <a:r>
              <a:rPr lang="en-US" sz="2200" dirty="0" err="1" smtClean="0">
                <a:solidFill>
                  <a:srgbClr val="000000"/>
                </a:solidFill>
              </a:rPr>
              <a:t>msecs</a:t>
            </a:r>
            <a:r>
              <a:rPr lang="en-US" sz="2200" dirty="0" smtClean="0">
                <a:solidFill>
                  <a:srgbClr val="000000"/>
                </a:solidFill>
              </a:rPr>
              <a:t> </a:t>
            </a:r>
            <a:r>
              <a:rPr lang="en-US" sz="2200" dirty="0">
                <a:solidFill>
                  <a:srgbClr val="000000"/>
                </a:solidFill>
              </a:rPr>
              <a:t>+</a:t>
            </a:r>
            <a:r>
              <a:rPr lang="en-US" sz="2200" dirty="0" smtClean="0">
                <a:solidFill>
                  <a:srgbClr val="000000"/>
                </a:solidFill>
              </a:rPr>
              <a:t> </a:t>
            </a:r>
            <a:r>
              <a:rPr lang="en-US" sz="2200" b="1" dirty="0" smtClean="0">
                <a:solidFill>
                  <a:srgbClr val="000000"/>
                </a:solidFill>
              </a:rPr>
              <a:t>max access queuing</a:t>
            </a:r>
            <a:r>
              <a:rPr lang="en-US" sz="2200" b="1" dirty="0">
                <a:solidFill>
                  <a:srgbClr val="000000"/>
                </a:solidFill>
              </a:rPr>
              <a:t> </a:t>
            </a:r>
            <a:r>
              <a:rPr lang="en-US" sz="2200" b="1" dirty="0" smtClean="0">
                <a:solidFill>
                  <a:srgbClr val="000000"/>
                </a:solidFill>
              </a:rPr>
              <a:t> delay </a:t>
            </a:r>
            <a:r>
              <a:rPr lang="en-US" sz="2200" dirty="0" smtClean="0">
                <a:solidFill>
                  <a:srgbClr val="000000"/>
                </a:solidFill>
              </a:rPr>
              <a:t>+ </a:t>
            </a:r>
            <a:r>
              <a:rPr lang="en-US" sz="2200" dirty="0">
                <a:solidFill>
                  <a:srgbClr val="000000"/>
                </a:solidFill>
              </a:rPr>
              <a:t>milliseconds</a:t>
            </a:r>
          </a:p>
          <a:p>
            <a:endParaRPr lang="en-US" sz="2200" dirty="0">
              <a:solidFill>
                <a:srgbClr val="000000"/>
              </a:solidFill>
            </a:endParaRPr>
          </a:p>
          <a:p>
            <a:endParaRPr lang="en-US" sz="2200" dirty="0">
              <a:solidFill>
                <a:srgbClr val="000000"/>
              </a:solidFill>
            </a:endParaRPr>
          </a:p>
        </p:txBody>
      </p:sp>
      <p:grpSp>
        <p:nvGrpSpPr>
          <p:cNvPr id="103" name="Group 102"/>
          <p:cNvGrpSpPr/>
          <p:nvPr/>
        </p:nvGrpSpPr>
        <p:grpSpPr>
          <a:xfrm>
            <a:off x="5767849" y="1663308"/>
            <a:ext cx="4172714" cy="4775095"/>
            <a:chOff x="5650012" y="1663308"/>
            <a:chExt cx="4172714" cy="4775095"/>
          </a:xfrm>
        </p:grpSpPr>
        <p:sp>
          <p:nvSpPr>
            <p:cNvPr id="8200" name="Line 2"/>
            <p:cNvSpPr>
              <a:spLocks noChangeShapeType="1"/>
            </p:cNvSpPr>
            <p:nvPr/>
          </p:nvSpPr>
          <p:spPr bwMode="auto">
            <a:xfrm>
              <a:off x="6083935" y="2706824"/>
              <a:ext cx="314325" cy="12954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2" name="Group 5"/>
            <p:cNvGrpSpPr>
              <a:grpSpLocks/>
            </p:cNvGrpSpPr>
            <p:nvPr/>
          </p:nvGrpSpPr>
          <p:grpSpPr bwMode="auto">
            <a:xfrm>
              <a:off x="5876132" y="2278623"/>
              <a:ext cx="202565" cy="615315"/>
              <a:chOff x="4180" y="783"/>
              <a:chExt cx="150" cy="307"/>
            </a:xfrm>
          </p:grpSpPr>
          <p:sp>
            <p:nvSpPr>
              <p:cNvPr id="8287" name="AutoShape 6"/>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8" name="Rectangle 7"/>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9" name="Rectangle 8"/>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0" name="AutoShape 9"/>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1" name="Line 10"/>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92" name="Line 11"/>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93" name="Rectangle 12"/>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4" name="Rectangle 13"/>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3" name="Group 14"/>
            <p:cNvGrpSpPr>
              <a:grpSpLocks/>
            </p:cNvGrpSpPr>
            <p:nvPr/>
          </p:nvGrpSpPr>
          <p:grpSpPr bwMode="auto">
            <a:xfrm>
              <a:off x="6892449" y="1663308"/>
              <a:ext cx="202565" cy="615315"/>
              <a:chOff x="4180" y="783"/>
              <a:chExt cx="150" cy="307"/>
            </a:xfrm>
          </p:grpSpPr>
          <p:sp>
            <p:nvSpPr>
              <p:cNvPr id="8279" name="AutoShape 15"/>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0" name="Rectangle 16"/>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1" name="Rectangle 17"/>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2" name="AutoShape 18"/>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3" name="Line 19"/>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84" name="Line 20"/>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85" name="Rectangle 21"/>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6" name="Rectangle 22"/>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4" name="Group 23"/>
            <p:cNvGrpSpPr>
              <a:grpSpLocks/>
            </p:cNvGrpSpPr>
            <p:nvPr/>
          </p:nvGrpSpPr>
          <p:grpSpPr bwMode="auto">
            <a:xfrm>
              <a:off x="7636352" y="1695693"/>
              <a:ext cx="202565" cy="615315"/>
              <a:chOff x="4180" y="783"/>
              <a:chExt cx="150" cy="307"/>
            </a:xfrm>
          </p:grpSpPr>
          <p:sp>
            <p:nvSpPr>
              <p:cNvPr id="8271" name="AutoShape 24"/>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72" name="Rectangle 25"/>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73" name="Rectangle 26"/>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4" name="AutoShape 27"/>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5" name="Line 28"/>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76" name="Line 29"/>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77" name="Rectangle 30"/>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8" name="Rectangle 31"/>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5" name="Group 32"/>
            <p:cNvGrpSpPr>
              <a:grpSpLocks/>
            </p:cNvGrpSpPr>
            <p:nvPr/>
          </p:nvGrpSpPr>
          <p:grpSpPr bwMode="auto">
            <a:xfrm>
              <a:off x="8275479" y="1900798"/>
              <a:ext cx="202565" cy="615315"/>
              <a:chOff x="4180" y="783"/>
              <a:chExt cx="150" cy="307"/>
            </a:xfrm>
          </p:grpSpPr>
          <p:sp>
            <p:nvSpPr>
              <p:cNvPr id="8263" name="AutoShape 33"/>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64" name="Rectangle 34"/>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65" name="Rectangle 35"/>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6" name="AutoShape 36"/>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7" name="Line 37"/>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8" name="Line 38"/>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9" name="Rectangle 39"/>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0" name="Rectangle 40"/>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6" name="Group 41"/>
            <p:cNvGrpSpPr>
              <a:grpSpLocks/>
            </p:cNvGrpSpPr>
            <p:nvPr/>
          </p:nvGrpSpPr>
          <p:grpSpPr bwMode="auto">
            <a:xfrm>
              <a:off x="8621237" y="2796783"/>
              <a:ext cx="202565" cy="615315"/>
              <a:chOff x="4180" y="783"/>
              <a:chExt cx="150" cy="307"/>
            </a:xfrm>
          </p:grpSpPr>
          <p:sp>
            <p:nvSpPr>
              <p:cNvPr id="8255" name="AutoShape 42"/>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56" name="Rectangle 43"/>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57" name="Rectangle 44"/>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58" name="AutoShape 45"/>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59" name="Line 46"/>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0" name="Line 47"/>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1" name="Rectangle 48"/>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2" name="Rectangle 49"/>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sp>
          <p:nvSpPr>
            <p:cNvPr id="8208" name="Text Box 50"/>
            <p:cNvSpPr txBox="1">
              <a:spLocks noChangeArrowheads="1"/>
            </p:cNvSpPr>
            <p:nvPr/>
          </p:nvSpPr>
          <p:spPr bwMode="auto">
            <a:xfrm>
              <a:off x="8581582" y="1722681"/>
              <a:ext cx="1241144" cy="779985"/>
            </a:xfrm>
            <a:prstGeom prst="rect">
              <a:avLst/>
            </a:prstGeom>
            <a:noFill/>
            <a:ln w="9525">
              <a:noFill/>
              <a:miter lim="800000"/>
              <a:headEnd/>
              <a:tailEnd/>
            </a:ln>
          </p:spPr>
          <p:txBody>
            <a:bodyPr wrap="none" lIns="101882" tIns="50941" rIns="101882" bIns="50941">
              <a:prstTxWarp prst="textNoShape">
                <a:avLst/>
              </a:prstTxWarp>
              <a:spAutoFit/>
            </a:bodyPr>
            <a:lstStyle/>
            <a:p>
              <a:pPr algn="l">
                <a:spcBef>
                  <a:spcPct val="0"/>
                </a:spcBef>
                <a:buClrTx/>
                <a:buSzTx/>
                <a:buFontTx/>
                <a:buNone/>
              </a:pPr>
              <a:r>
                <a:rPr lang="en-US" sz="2200" dirty="0">
                  <a:latin typeface="+mn-lt"/>
                </a:rPr>
                <a:t>origin</a:t>
              </a:r>
            </a:p>
            <a:p>
              <a:pPr algn="l">
                <a:spcBef>
                  <a:spcPct val="0"/>
                </a:spcBef>
                <a:buClrTx/>
                <a:buSzTx/>
                <a:buFontTx/>
                <a:buNone/>
              </a:pPr>
              <a:r>
                <a:rPr lang="en-US" sz="2200" dirty="0">
                  <a:latin typeface="+mn-lt"/>
                </a:rPr>
                <a:t>servers</a:t>
              </a:r>
              <a:endParaRPr lang="en-US" dirty="0">
                <a:latin typeface="+mn-lt"/>
              </a:endParaRPr>
            </a:p>
          </p:txBody>
        </p:sp>
        <p:sp>
          <p:nvSpPr>
            <p:cNvPr id="8209" name="Line 51"/>
            <p:cNvSpPr>
              <a:spLocks noChangeShapeType="1"/>
            </p:cNvSpPr>
            <p:nvPr/>
          </p:nvSpPr>
          <p:spPr bwMode="auto">
            <a:xfrm>
              <a:off x="6974523" y="2275025"/>
              <a:ext cx="73343" cy="313055"/>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0" name="Line 52"/>
            <p:cNvSpPr>
              <a:spLocks noChangeShapeType="1"/>
            </p:cNvSpPr>
            <p:nvPr/>
          </p:nvSpPr>
          <p:spPr bwMode="auto">
            <a:xfrm flipH="1">
              <a:off x="7666038" y="2318205"/>
              <a:ext cx="10478" cy="269875"/>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1" name="Line 53"/>
            <p:cNvSpPr>
              <a:spLocks noChangeShapeType="1"/>
            </p:cNvSpPr>
            <p:nvPr/>
          </p:nvSpPr>
          <p:spPr bwMode="auto">
            <a:xfrm flipH="1">
              <a:off x="8168958" y="2501719"/>
              <a:ext cx="146685" cy="23749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2" name="Line 54"/>
            <p:cNvSpPr>
              <a:spLocks noChangeShapeType="1"/>
            </p:cNvSpPr>
            <p:nvPr/>
          </p:nvSpPr>
          <p:spPr bwMode="auto">
            <a:xfrm flipH="1" flipV="1">
              <a:off x="8347075" y="3365319"/>
              <a:ext cx="272415" cy="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3" name="Freeform 55"/>
            <p:cNvSpPr>
              <a:spLocks/>
            </p:cNvSpPr>
            <p:nvPr/>
          </p:nvSpPr>
          <p:spPr bwMode="auto">
            <a:xfrm>
              <a:off x="6188710" y="2267827"/>
              <a:ext cx="2392363" cy="1791970"/>
            </a:xfrm>
            <a:custGeom>
              <a:avLst/>
              <a:gdLst>
                <a:gd name="T0" fmla="*/ 27 w 2135"/>
                <a:gd name="T1" fmla="*/ 652 h 1662"/>
                <a:gd name="T2" fmla="*/ 105 w 2135"/>
                <a:gd name="T3" fmla="*/ 76 h 1662"/>
                <a:gd name="T4" fmla="*/ 657 w 2135"/>
                <a:gd name="T5" fmla="*/ 196 h 1662"/>
                <a:gd name="T6" fmla="*/ 1209 w 2135"/>
                <a:gd name="T7" fmla="*/ 100 h 1662"/>
                <a:gd name="T8" fmla="*/ 2001 w 2135"/>
                <a:gd name="T9" fmla="*/ 406 h 1662"/>
                <a:gd name="T10" fmla="*/ 2013 w 2135"/>
                <a:gd name="T11" fmla="*/ 1144 h 1662"/>
                <a:gd name="T12" fmla="*/ 1581 w 2135"/>
                <a:gd name="T13" fmla="*/ 1600 h 1662"/>
                <a:gd name="T14" fmla="*/ 813 w 2135"/>
                <a:gd name="T15" fmla="*/ 1516 h 1662"/>
                <a:gd name="T16" fmla="*/ 501 w 2135"/>
                <a:gd name="T17" fmla="*/ 1270 h 1662"/>
                <a:gd name="T18" fmla="*/ 183 w 2135"/>
                <a:gd name="T19" fmla="*/ 1066 h 1662"/>
                <a:gd name="T20" fmla="*/ 27 w 2135"/>
                <a:gd name="T21" fmla="*/ 652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5"/>
                <a:gd name="T34" fmla="*/ 0 h 1662"/>
                <a:gd name="T35" fmla="*/ 2135 w 2135"/>
                <a:gd name="T36" fmla="*/ 1662 h 16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FFFFCC"/>
            </a:solidFill>
            <a:ln w="9525">
              <a:solidFill>
                <a:srgbClr val="7F7F7F"/>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7" name="Group 56"/>
            <p:cNvGrpSpPr>
              <a:grpSpLocks/>
            </p:cNvGrpSpPr>
            <p:nvPr/>
          </p:nvGrpSpPr>
          <p:grpSpPr bwMode="auto">
            <a:xfrm>
              <a:off x="7269639" y="3629797"/>
              <a:ext cx="551815" cy="264477"/>
              <a:chOff x="3600" y="219"/>
              <a:chExt cx="360" cy="175"/>
            </a:xfrm>
          </p:grpSpPr>
          <p:sp>
            <p:nvSpPr>
              <p:cNvPr id="8242" name="Oval 57"/>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3" name="Line 58"/>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4" name="Line 59"/>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5" name="Rectangle 60"/>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spcBef>
                    <a:spcPct val="0"/>
                  </a:spcBef>
                  <a:buClrTx/>
                  <a:buSzTx/>
                  <a:buFontTx/>
                  <a:buNone/>
                </a:pPr>
                <a:endParaRPr lang="en-US">
                  <a:latin typeface="+mn-lt"/>
                </a:endParaRPr>
              </a:p>
            </p:txBody>
          </p:sp>
          <p:sp>
            <p:nvSpPr>
              <p:cNvPr id="8246" name="Oval 61"/>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grpSp>
            <p:nvGrpSpPr>
              <p:cNvPr id="8" name="Group 62"/>
              <p:cNvGrpSpPr>
                <a:grpSpLocks/>
              </p:cNvGrpSpPr>
              <p:nvPr/>
            </p:nvGrpSpPr>
            <p:grpSpPr bwMode="auto">
              <a:xfrm>
                <a:off x="3686" y="244"/>
                <a:ext cx="177" cy="66"/>
                <a:chOff x="2848" y="848"/>
                <a:chExt cx="140" cy="98"/>
              </a:xfrm>
            </p:grpSpPr>
            <p:sp>
              <p:nvSpPr>
                <p:cNvPr id="8252" name="Line 63"/>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3" name="Line 64"/>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4" name="Line 65"/>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nvGrpSpPr>
              <p:cNvPr id="9" name="Group 66"/>
              <p:cNvGrpSpPr>
                <a:grpSpLocks/>
              </p:cNvGrpSpPr>
              <p:nvPr/>
            </p:nvGrpSpPr>
            <p:grpSpPr bwMode="auto">
              <a:xfrm flipV="1">
                <a:off x="3686" y="243"/>
                <a:ext cx="177" cy="66"/>
                <a:chOff x="2848" y="848"/>
                <a:chExt cx="140" cy="98"/>
              </a:xfrm>
            </p:grpSpPr>
            <p:sp>
              <p:nvSpPr>
                <p:cNvPr id="8249" name="Line 67"/>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0" name="Line 68"/>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1" name="Line 69"/>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sp>
          <p:nvSpPr>
            <p:cNvPr id="8215" name="Text Box 70"/>
            <p:cNvSpPr txBox="1">
              <a:spLocks noChangeArrowheads="1"/>
            </p:cNvSpPr>
            <p:nvPr/>
          </p:nvSpPr>
          <p:spPr bwMode="auto">
            <a:xfrm>
              <a:off x="6643325" y="2618666"/>
              <a:ext cx="1231676"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public</a:t>
              </a:r>
            </a:p>
            <a:p>
              <a:pPr algn="ctr">
                <a:spcBef>
                  <a:spcPct val="0"/>
                </a:spcBef>
                <a:buClrTx/>
                <a:buSzTx/>
                <a:buFontTx/>
                <a:buNone/>
              </a:pPr>
              <a:r>
                <a:rPr lang="en-US" dirty="0">
                  <a:latin typeface="+mn-lt"/>
                </a:rPr>
                <a:t> Internet</a:t>
              </a:r>
              <a:endParaRPr lang="en-US" dirty="0">
                <a:solidFill>
                  <a:schemeClr val="accent2"/>
                </a:solidFill>
                <a:latin typeface="+mn-lt"/>
              </a:endParaRPr>
            </a:p>
          </p:txBody>
        </p:sp>
        <p:sp>
          <p:nvSpPr>
            <p:cNvPr id="8216" name="Freeform 71"/>
            <p:cNvSpPr>
              <a:spLocks/>
            </p:cNvSpPr>
            <p:nvPr/>
          </p:nvSpPr>
          <p:spPr bwMode="auto">
            <a:xfrm>
              <a:off x="5650012" y="4639733"/>
              <a:ext cx="3359218" cy="1798670"/>
            </a:xfrm>
            <a:custGeom>
              <a:avLst/>
              <a:gdLst>
                <a:gd name="T0" fmla="*/ 31 w 1868"/>
                <a:gd name="T1" fmla="*/ 327 h 876"/>
                <a:gd name="T2" fmla="*/ 103 w 1868"/>
                <a:gd name="T3" fmla="*/ 137 h 876"/>
                <a:gd name="T4" fmla="*/ 649 w 1868"/>
                <a:gd name="T5" fmla="*/ 17 h 876"/>
                <a:gd name="T6" fmla="*/ 1141 w 1868"/>
                <a:gd name="T7" fmla="*/ 35 h 876"/>
                <a:gd name="T8" fmla="*/ 1763 w 1868"/>
                <a:gd name="T9" fmla="*/ 121 h 876"/>
                <a:gd name="T10" fmla="*/ 1774 w 1868"/>
                <a:gd name="T11" fmla="*/ 741 h 876"/>
                <a:gd name="T12" fmla="*/ 1369 w 1868"/>
                <a:gd name="T13" fmla="*/ 845 h 876"/>
                <a:gd name="T14" fmla="*/ 781 w 1868"/>
                <a:gd name="T15" fmla="*/ 851 h 876"/>
                <a:gd name="T16" fmla="*/ 447 w 1868"/>
                <a:gd name="T17" fmla="*/ 847 h 876"/>
                <a:gd name="T18" fmla="*/ 168 w 1868"/>
                <a:gd name="T19" fmla="*/ 676 h 876"/>
                <a:gd name="T20" fmla="*/ 31 w 1868"/>
                <a:gd name="T21" fmla="*/ 327 h 8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68"/>
                <a:gd name="T34" fmla="*/ 0 h 876"/>
                <a:gd name="T35" fmla="*/ 1868 w 1868"/>
                <a:gd name="T36" fmla="*/ 876 h 8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68" h="876">
                  <a:moveTo>
                    <a:pt x="31" y="327"/>
                  </a:moveTo>
                  <a:cubicBezTo>
                    <a:pt x="20" y="237"/>
                    <a:pt x="0" y="189"/>
                    <a:pt x="103" y="137"/>
                  </a:cubicBezTo>
                  <a:cubicBezTo>
                    <a:pt x="206" y="85"/>
                    <a:pt x="476" y="34"/>
                    <a:pt x="649" y="17"/>
                  </a:cubicBezTo>
                  <a:cubicBezTo>
                    <a:pt x="822" y="0"/>
                    <a:pt x="955" y="18"/>
                    <a:pt x="1141" y="35"/>
                  </a:cubicBezTo>
                  <a:cubicBezTo>
                    <a:pt x="1327" y="52"/>
                    <a:pt x="1658" y="3"/>
                    <a:pt x="1763" y="121"/>
                  </a:cubicBezTo>
                  <a:cubicBezTo>
                    <a:pt x="1868" y="239"/>
                    <a:pt x="1840" y="621"/>
                    <a:pt x="1774" y="741"/>
                  </a:cubicBezTo>
                  <a:cubicBezTo>
                    <a:pt x="1708" y="861"/>
                    <a:pt x="1534" y="827"/>
                    <a:pt x="1369" y="845"/>
                  </a:cubicBezTo>
                  <a:cubicBezTo>
                    <a:pt x="1204" y="863"/>
                    <a:pt x="935" y="851"/>
                    <a:pt x="781" y="851"/>
                  </a:cubicBezTo>
                  <a:cubicBezTo>
                    <a:pt x="627" y="851"/>
                    <a:pt x="549" y="876"/>
                    <a:pt x="447" y="847"/>
                  </a:cubicBezTo>
                  <a:cubicBezTo>
                    <a:pt x="345" y="818"/>
                    <a:pt x="237" y="762"/>
                    <a:pt x="168" y="676"/>
                  </a:cubicBezTo>
                  <a:cubicBezTo>
                    <a:pt x="98" y="589"/>
                    <a:pt x="29" y="468"/>
                    <a:pt x="31" y="327"/>
                  </a:cubicBezTo>
                  <a:close/>
                </a:path>
              </a:pathLst>
            </a:custGeom>
            <a:solidFill>
              <a:srgbClr val="FFFFCC"/>
            </a:solidFill>
            <a:ln w="9525">
              <a:solidFill>
                <a:schemeClr val="tx1">
                  <a:lumMod val="50000"/>
                  <a:lumOff val="50000"/>
                </a:schemeClr>
              </a:solidFill>
              <a:round/>
              <a:headEnd/>
              <a:tailEnd/>
            </a:ln>
          </p:spPr>
          <p:txBody>
            <a:bodyPr wrap="none" lIns="101882" tIns="50941" rIns="101882" bIns="50941" anchor="ctr">
              <a:prstTxWarp prst="textNoShape">
                <a:avLst/>
              </a:prstTxWarp>
            </a:bodyPr>
            <a:lstStyle/>
            <a:p>
              <a:endParaRPr lang="en-US">
                <a:latin typeface="+mn-lt"/>
              </a:endParaRPr>
            </a:p>
          </p:txBody>
        </p:sp>
        <p:graphicFrame>
          <p:nvGraphicFramePr>
            <p:cNvPr id="8194" name="Object 72"/>
            <p:cNvGraphicFramePr>
              <a:graphicFrameLocks noChangeAspect="1"/>
            </p:cNvGraphicFramePr>
            <p:nvPr/>
          </p:nvGraphicFramePr>
          <p:xfrm>
            <a:off x="5987892" y="5797792"/>
            <a:ext cx="488950" cy="404813"/>
          </p:xfrm>
          <a:graphic>
            <a:graphicData uri="http://schemas.openxmlformats.org/presentationml/2006/ole">
              <p:oleObj spid="_x0000_s54822" name="Clip" r:id="rId4" imgW="1306965" imgH="1083593" progId="">
                <p:embed/>
              </p:oleObj>
            </a:graphicData>
          </a:graphic>
        </p:graphicFrame>
        <p:graphicFrame>
          <p:nvGraphicFramePr>
            <p:cNvPr id="8195" name="Object 73"/>
            <p:cNvGraphicFramePr>
              <a:graphicFrameLocks noChangeAspect="1"/>
            </p:cNvGraphicFramePr>
            <p:nvPr/>
          </p:nvGraphicFramePr>
          <p:xfrm>
            <a:off x="6543199" y="5797792"/>
            <a:ext cx="488950" cy="404813"/>
          </p:xfrm>
          <a:graphic>
            <a:graphicData uri="http://schemas.openxmlformats.org/presentationml/2006/ole">
              <p:oleObj spid="_x0000_s54823" name="Clip" r:id="rId5" imgW="1306965" imgH="1083593" progId="">
                <p:embed/>
              </p:oleObj>
            </a:graphicData>
          </a:graphic>
        </p:graphicFrame>
        <p:graphicFrame>
          <p:nvGraphicFramePr>
            <p:cNvPr id="8196" name="Object 74"/>
            <p:cNvGraphicFramePr>
              <a:graphicFrameLocks noChangeAspect="1"/>
            </p:cNvGraphicFramePr>
            <p:nvPr/>
          </p:nvGraphicFramePr>
          <p:xfrm>
            <a:off x="7129939" y="5786997"/>
            <a:ext cx="488950" cy="404813"/>
          </p:xfrm>
          <a:graphic>
            <a:graphicData uri="http://schemas.openxmlformats.org/presentationml/2006/ole">
              <p:oleObj spid="_x0000_s54824" name="Clip" r:id="rId6" imgW="1306965" imgH="1083593" progId="">
                <p:embed/>
              </p:oleObj>
            </a:graphicData>
          </a:graphic>
        </p:graphicFrame>
        <p:graphicFrame>
          <p:nvGraphicFramePr>
            <p:cNvPr id="8197" name="Object 75"/>
            <p:cNvGraphicFramePr>
              <a:graphicFrameLocks noChangeAspect="1"/>
            </p:cNvGraphicFramePr>
            <p:nvPr/>
          </p:nvGraphicFramePr>
          <p:xfrm>
            <a:off x="7695724" y="5797792"/>
            <a:ext cx="488950" cy="404813"/>
          </p:xfrm>
          <a:graphic>
            <a:graphicData uri="http://schemas.openxmlformats.org/presentationml/2006/ole">
              <p:oleObj spid="_x0000_s54825" name="Clip" r:id="rId7" imgW="1306965" imgH="1083593" progId="">
                <p:embed/>
              </p:oleObj>
            </a:graphicData>
          </a:graphic>
        </p:graphicFrame>
        <p:sp>
          <p:nvSpPr>
            <p:cNvPr id="8217" name="Line 76"/>
            <p:cNvSpPr>
              <a:spLocks noChangeShapeType="1"/>
            </p:cNvSpPr>
            <p:nvPr/>
          </p:nvSpPr>
          <p:spPr bwMode="auto">
            <a:xfrm flipV="1">
              <a:off x="6199187" y="5558504"/>
              <a:ext cx="1713072" cy="1439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8" name="Line 77"/>
            <p:cNvSpPr>
              <a:spLocks noChangeShapeType="1"/>
            </p:cNvSpPr>
            <p:nvPr/>
          </p:nvSpPr>
          <p:spPr bwMode="auto">
            <a:xfrm>
              <a:off x="6209665" y="5572897"/>
              <a:ext cx="0" cy="221297"/>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9" name="Line 78"/>
            <p:cNvSpPr>
              <a:spLocks noChangeShapeType="1"/>
            </p:cNvSpPr>
            <p:nvPr/>
          </p:nvSpPr>
          <p:spPr bwMode="auto">
            <a:xfrm>
              <a:off x="6770212" y="5583692"/>
              <a:ext cx="0" cy="221297"/>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0" name="Line 79"/>
            <p:cNvSpPr>
              <a:spLocks noChangeShapeType="1"/>
            </p:cNvSpPr>
            <p:nvPr/>
          </p:nvSpPr>
          <p:spPr bwMode="auto">
            <a:xfrm>
              <a:off x="7362190" y="5578295"/>
              <a:ext cx="0" cy="221298"/>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1" name="Line 80"/>
            <p:cNvSpPr>
              <a:spLocks noChangeShapeType="1"/>
            </p:cNvSpPr>
            <p:nvPr/>
          </p:nvSpPr>
          <p:spPr bwMode="auto">
            <a:xfrm>
              <a:off x="7912259" y="5578294"/>
              <a:ext cx="0" cy="25368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10" name="Group 81"/>
            <p:cNvGrpSpPr>
              <a:grpSpLocks/>
            </p:cNvGrpSpPr>
            <p:nvPr/>
          </p:nvGrpSpPr>
          <p:grpSpPr bwMode="auto">
            <a:xfrm>
              <a:off x="7269639" y="5092520"/>
              <a:ext cx="551815" cy="264478"/>
              <a:chOff x="3600" y="219"/>
              <a:chExt cx="360" cy="175"/>
            </a:xfrm>
          </p:grpSpPr>
          <p:sp>
            <p:nvSpPr>
              <p:cNvPr id="8229" name="Oval 8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0" name="Line 8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1" name="Line 8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2" name="Rectangle 8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spcBef>
                    <a:spcPct val="0"/>
                  </a:spcBef>
                  <a:buClrTx/>
                  <a:buSzTx/>
                  <a:buFontTx/>
                  <a:buNone/>
                </a:pPr>
                <a:endParaRPr lang="en-US">
                  <a:latin typeface="+mn-lt"/>
                </a:endParaRPr>
              </a:p>
            </p:txBody>
          </p:sp>
          <p:sp>
            <p:nvSpPr>
              <p:cNvPr id="8233" name="Oval 8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grpSp>
            <p:nvGrpSpPr>
              <p:cNvPr id="11" name="Group 87"/>
              <p:cNvGrpSpPr>
                <a:grpSpLocks/>
              </p:cNvGrpSpPr>
              <p:nvPr/>
            </p:nvGrpSpPr>
            <p:grpSpPr bwMode="auto">
              <a:xfrm>
                <a:off x="3686" y="244"/>
                <a:ext cx="177" cy="66"/>
                <a:chOff x="2848" y="848"/>
                <a:chExt cx="140" cy="98"/>
              </a:xfrm>
            </p:grpSpPr>
            <p:sp>
              <p:nvSpPr>
                <p:cNvPr id="8239" name="Line 8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40" name="Line 8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41" name="Line 9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nvGrpSpPr>
              <p:cNvPr id="12" name="Group 91"/>
              <p:cNvGrpSpPr>
                <a:grpSpLocks/>
              </p:cNvGrpSpPr>
              <p:nvPr/>
            </p:nvGrpSpPr>
            <p:grpSpPr bwMode="auto">
              <a:xfrm flipV="1">
                <a:off x="3686" y="243"/>
                <a:ext cx="177" cy="66"/>
                <a:chOff x="2848" y="848"/>
                <a:chExt cx="140" cy="98"/>
              </a:xfrm>
            </p:grpSpPr>
            <p:sp>
              <p:nvSpPr>
                <p:cNvPr id="8236" name="Line 9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37" name="Line 9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38" name="Line 9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sp>
          <p:nvSpPr>
            <p:cNvPr id="8223" name="Line 95"/>
            <p:cNvSpPr>
              <a:spLocks noChangeShapeType="1"/>
            </p:cNvSpPr>
            <p:nvPr/>
          </p:nvSpPr>
          <p:spPr bwMode="auto">
            <a:xfrm>
              <a:off x="7540308" y="3905069"/>
              <a:ext cx="0" cy="120364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4" name="Line 96"/>
            <p:cNvSpPr>
              <a:spLocks noChangeShapeType="1"/>
            </p:cNvSpPr>
            <p:nvPr/>
          </p:nvSpPr>
          <p:spPr bwMode="auto">
            <a:xfrm>
              <a:off x="7545547" y="5362394"/>
              <a:ext cx="0" cy="18891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5" name="Text Box 97"/>
            <p:cNvSpPr txBox="1">
              <a:spLocks noChangeArrowheads="1"/>
            </p:cNvSpPr>
            <p:nvPr/>
          </p:nvSpPr>
          <p:spPr bwMode="auto">
            <a:xfrm>
              <a:off x="5711414" y="4891708"/>
              <a:ext cx="1569221"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institutional</a:t>
              </a:r>
            </a:p>
            <a:p>
              <a:pPr algn="ctr">
                <a:spcBef>
                  <a:spcPct val="0"/>
                </a:spcBef>
                <a:buClrTx/>
                <a:buSzTx/>
                <a:buFontTx/>
                <a:buNone/>
              </a:pPr>
              <a:r>
                <a:rPr lang="en-US" dirty="0">
                  <a:latin typeface="+mn-lt"/>
                </a:rPr>
                <a:t>network</a:t>
              </a:r>
              <a:endParaRPr lang="en-US" dirty="0">
                <a:solidFill>
                  <a:schemeClr val="accent2"/>
                </a:solidFill>
                <a:latin typeface="+mn-lt"/>
              </a:endParaRPr>
            </a:p>
          </p:txBody>
        </p:sp>
        <p:sp>
          <p:nvSpPr>
            <p:cNvPr id="8226" name="Text Box 98"/>
            <p:cNvSpPr txBox="1">
              <a:spLocks noChangeArrowheads="1"/>
            </p:cNvSpPr>
            <p:nvPr/>
          </p:nvSpPr>
          <p:spPr bwMode="auto">
            <a:xfrm>
              <a:off x="7630909" y="4748910"/>
              <a:ext cx="1182847"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10 </a:t>
              </a:r>
              <a:r>
                <a:rPr lang="en-US" dirty="0" smtClean="0">
                  <a:latin typeface="+mn-lt"/>
                </a:rPr>
                <a:t>Mbps</a:t>
              </a:r>
              <a:br>
                <a:rPr lang="en-US" dirty="0" smtClean="0">
                  <a:latin typeface="+mn-lt"/>
                </a:rPr>
              </a:br>
              <a:r>
                <a:rPr lang="en-US" dirty="0" smtClean="0">
                  <a:latin typeface="+mn-lt"/>
                </a:rPr>
                <a:t>LAN</a:t>
              </a:r>
              <a:endParaRPr lang="en-US" dirty="0">
                <a:solidFill>
                  <a:schemeClr val="accent2"/>
                </a:solidFill>
                <a:latin typeface="+mn-lt"/>
              </a:endParaRPr>
            </a:p>
          </p:txBody>
        </p:sp>
        <p:sp>
          <p:nvSpPr>
            <p:cNvPr id="8227" name="Text Box 99"/>
            <p:cNvSpPr txBox="1">
              <a:spLocks noChangeArrowheads="1"/>
            </p:cNvSpPr>
            <p:nvPr/>
          </p:nvSpPr>
          <p:spPr bwMode="auto">
            <a:xfrm>
              <a:off x="7489724" y="4016000"/>
              <a:ext cx="1472001" cy="656875"/>
            </a:xfrm>
            <a:prstGeom prst="rect">
              <a:avLst/>
            </a:prstGeom>
            <a:noFill/>
            <a:ln w="9525">
              <a:noFill/>
              <a:miter lim="800000"/>
              <a:headEnd/>
              <a:tailEnd/>
            </a:ln>
          </p:spPr>
          <p:txBody>
            <a:bodyPr wrap="none" lIns="101882" tIns="50941" rIns="101882" bIns="50941">
              <a:prstTxWarp prst="textNoShape">
                <a:avLst/>
              </a:prstTxWarp>
              <a:spAutoFit/>
            </a:bodyPr>
            <a:lstStyle/>
            <a:p>
              <a:pPr algn="l">
                <a:spcBef>
                  <a:spcPct val="0"/>
                </a:spcBef>
                <a:buClrTx/>
                <a:buSzTx/>
                <a:buFontTx/>
                <a:buNone/>
              </a:pPr>
              <a:r>
                <a:rPr lang="en-US" dirty="0">
                  <a:latin typeface="+mn-lt"/>
                </a:rPr>
                <a:t>1.5 Mbps </a:t>
              </a:r>
            </a:p>
            <a:p>
              <a:pPr algn="l">
                <a:spcBef>
                  <a:spcPct val="0"/>
                </a:spcBef>
                <a:buClrTx/>
                <a:buSzTx/>
                <a:buFontTx/>
                <a:buNone/>
              </a:pPr>
              <a:r>
                <a:rPr lang="en-US" dirty="0">
                  <a:latin typeface="+mn-lt"/>
                </a:rPr>
                <a:t>access link</a:t>
              </a:r>
              <a:endParaRPr lang="en-US" dirty="0">
                <a:solidFill>
                  <a:schemeClr val="accent2"/>
                </a:solidFill>
                <a:latin typeface="+mn-lt"/>
              </a:endParaRPr>
            </a:p>
          </p:txBody>
        </p:sp>
      </p:grpSp>
      <p:sp>
        <p:nvSpPr>
          <p:cNvPr id="13" name="Slide Number Placeholder 12"/>
          <p:cNvSpPr>
            <a:spLocks noGrp="1"/>
          </p:cNvSpPr>
          <p:nvPr>
            <p:ph type="sldNum" sz="quarter" idx="10"/>
          </p:nvPr>
        </p:nvSpPr>
        <p:spPr/>
        <p:txBody>
          <a:bodyPr/>
          <a:lstStyle/>
          <a:p>
            <a:fld id="{58DA0A0C-FD52-BA4C-B401-762D3E91038C}"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3"/>
          <p:cNvSpPr>
            <a:spLocks noGrp="1" noChangeArrowheads="1"/>
          </p:cNvSpPr>
          <p:nvPr>
            <p:ph type="title"/>
          </p:nvPr>
        </p:nvSpPr>
        <p:spPr>
          <a:xfrm>
            <a:off x="134938" y="579060"/>
            <a:ext cx="9625012" cy="949325"/>
          </a:xfrm>
        </p:spPr>
        <p:txBody>
          <a:bodyPr/>
          <a:lstStyle/>
          <a:p>
            <a:r>
              <a:rPr lang="en-US" dirty="0"/>
              <a:t>Caching example </a:t>
            </a:r>
          </a:p>
        </p:txBody>
      </p:sp>
      <p:grpSp>
        <p:nvGrpSpPr>
          <p:cNvPr id="2" name="Group 102"/>
          <p:cNvGrpSpPr/>
          <p:nvPr/>
        </p:nvGrpSpPr>
        <p:grpSpPr>
          <a:xfrm>
            <a:off x="5767849" y="1663308"/>
            <a:ext cx="4172714" cy="4724296"/>
            <a:chOff x="5650012" y="1663308"/>
            <a:chExt cx="4172714" cy="4724296"/>
          </a:xfrm>
        </p:grpSpPr>
        <p:sp>
          <p:nvSpPr>
            <p:cNvPr id="8200" name="Line 2"/>
            <p:cNvSpPr>
              <a:spLocks noChangeShapeType="1"/>
            </p:cNvSpPr>
            <p:nvPr/>
          </p:nvSpPr>
          <p:spPr bwMode="auto">
            <a:xfrm>
              <a:off x="6083935" y="2706824"/>
              <a:ext cx="314325" cy="12954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3" name="Group 5"/>
            <p:cNvGrpSpPr>
              <a:grpSpLocks/>
            </p:cNvGrpSpPr>
            <p:nvPr/>
          </p:nvGrpSpPr>
          <p:grpSpPr bwMode="auto">
            <a:xfrm>
              <a:off x="5876132" y="2278623"/>
              <a:ext cx="202565" cy="615315"/>
              <a:chOff x="4180" y="783"/>
              <a:chExt cx="150" cy="307"/>
            </a:xfrm>
          </p:grpSpPr>
          <p:sp>
            <p:nvSpPr>
              <p:cNvPr id="8287" name="AutoShape 6"/>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8" name="Rectangle 7"/>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9" name="Rectangle 8"/>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0" name="AutoShape 9"/>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1" name="Line 10"/>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92" name="Line 11"/>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93" name="Rectangle 12"/>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4" name="Rectangle 13"/>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4" name="Group 14"/>
            <p:cNvGrpSpPr>
              <a:grpSpLocks/>
            </p:cNvGrpSpPr>
            <p:nvPr/>
          </p:nvGrpSpPr>
          <p:grpSpPr bwMode="auto">
            <a:xfrm>
              <a:off x="6892449" y="1663308"/>
              <a:ext cx="202565" cy="615315"/>
              <a:chOff x="4180" y="783"/>
              <a:chExt cx="150" cy="307"/>
            </a:xfrm>
          </p:grpSpPr>
          <p:sp>
            <p:nvSpPr>
              <p:cNvPr id="8279" name="AutoShape 15"/>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0" name="Rectangle 16"/>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1" name="Rectangle 17"/>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2" name="AutoShape 18"/>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3" name="Line 19"/>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84" name="Line 20"/>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85" name="Rectangle 21"/>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6" name="Rectangle 22"/>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5" name="Group 23"/>
            <p:cNvGrpSpPr>
              <a:grpSpLocks/>
            </p:cNvGrpSpPr>
            <p:nvPr/>
          </p:nvGrpSpPr>
          <p:grpSpPr bwMode="auto">
            <a:xfrm>
              <a:off x="7636352" y="1695693"/>
              <a:ext cx="202565" cy="615315"/>
              <a:chOff x="4180" y="783"/>
              <a:chExt cx="150" cy="307"/>
            </a:xfrm>
          </p:grpSpPr>
          <p:sp>
            <p:nvSpPr>
              <p:cNvPr id="8271" name="AutoShape 24"/>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72" name="Rectangle 25"/>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73" name="Rectangle 26"/>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4" name="AutoShape 27"/>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5" name="Line 28"/>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76" name="Line 29"/>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77" name="Rectangle 30"/>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8" name="Rectangle 31"/>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6" name="Group 32"/>
            <p:cNvGrpSpPr>
              <a:grpSpLocks/>
            </p:cNvGrpSpPr>
            <p:nvPr/>
          </p:nvGrpSpPr>
          <p:grpSpPr bwMode="auto">
            <a:xfrm>
              <a:off x="8275479" y="1900798"/>
              <a:ext cx="202565" cy="615315"/>
              <a:chOff x="4180" y="783"/>
              <a:chExt cx="150" cy="307"/>
            </a:xfrm>
          </p:grpSpPr>
          <p:sp>
            <p:nvSpPr>
              <p:cNvPr id="8263" name="AutoShape 33"/>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64" name="Rectangle 34"/>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65" name="Rectangle 35"/>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6" name="AutoShape 36"/>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7" name="Line 37"/>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8" name="Line 38"/>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9" name="Rectangle 39"/>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0" name="Rectangle 40"/>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7" name="Group 41"/>
            <p:cNvGrpSpPr>
              <a:grpSpLocks/>
            </p:cNvGrpSpPr>
            <p:nvPr/>
          </p:nvGrpSpPr>
          <p:grpSpPr bwMode="auto">
            <a:xfrm>
              <a:off x="8621237" y="2796783"/>
              <a:ext cx="202565" cy="615315"/>
              <a:chOff x="4180" y="783"/>
              <a:chExt cx="150" cy="307"/>
            </a:xfrm>
          </p:grpSpPr>
          <p:sp>
            <p:nvSpPr>
              <p:cNvPr id="8255" name="AutoShape 42"/>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56" name="Rectangle 43"/>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57" name="Rectangle 44"/>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58" name="AutoShape 45"/>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59" name="Line 46"/>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0" name="Line 47"/>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1" name="Rectangle 48"/>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2" name="Rectangle 49"/>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sp>
          <p:nvSpPr>
            <p:cNvPr id="8208" name="Text Box 50"/>
            <p:cNvSpPr txBox="1">
              <a:spLocks noChangeArrowheads="1"/>
            </p:cNvSpPr>
            <p:nvPr/>
          </p:nvSpPr>
          <p:spPr bwMode="auto">
            <a:xfrm>
              <a:off x="8581582" y="1722681"/>
              <a:ext cx="1241144" cy="779985"/>
            </a:xfrm>
            <a:prstGeom prst="rect">
              <a:avLst/>
            </a:prstGeom>
            <a:noFill/>
            <a:ln w="9525">
              <a:noFill/>
              <a:miter lim="800000"/>
              <a:headEnd/>
              <a:tailEnd/>
            </a:ln>
          </p:spPr>
          <p:txBody>
            <a:bodyPr wrap="none" lIns="101882" tIns="50941" rIns="101882" bIns="50941">
              <a:prstTxWarp prst="textNoShape">
                <a:avLst/>
              </a:prstTxWarp>
              <a:spAutoFit/>
            </a:bodyPr>
            <a:lstStyle/>
            <a:p>
              <a:pPr algn="l">
                <a:spcBef>
                  <a:spcPct val="0"/>
                </a:spcBef>
                <a:buClrTx/>
                <a:buSzTx/>
                <a:buFontTx/>
                <a:buNone/>
              </a:pPr>
              <a:r>
                <a:rPr lang="en-US" sz="2200" dirty="0">
                  <a:latin typeface="+mn-lt"/>
                </a:rPr>
                <a:t>origin</a:t>
              </a:r>
            </a:p>
            <a:p>
              <a:pPr algn="l">
                <a:spcBef>
                  <a:spcPct val="0"/>
                </a:spcBef>
                <a:buClrTx/>
                <a:buSzTx/>
                <a:buFontTx/>
                <a:buNone/>
              </a:pPr>
              <a:r>
                <a:rPr lang="en-US" sz="2200" dirty="0">
                  <a:latin typeface="+mn-lt"/>
                </a:rPr>
                <a:t>servers</a:t>
              </a:r>
              <a:endParaRPr lang="en-US" dirty="0">
                <a:latin typeface="+mn-lt"/>
              </a:endParaRPr>
            </a:p>
          </p:txBody>
        </p:sp>
        <p:sp>
          <p:nvSpPr>
            <p:cNvPr id="8209" name="Line 51"/>
            <p:cNvSpPr>
              <a:spLocks noChangeShapeType="1"/>
            </p:cNvSpPr>
            <p:nvPr/>
          </p:nvSpPr>
          <p:spPr bwMode="auto">
            <a:xfrm>
              <a:off x="6974523" y="2275025"/>
              <a:ext cx="73343" cy="313055"/>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0" name="Line 52"/>
            <p:cNvSpPr>
              <a:spLocks noChangeShapeType="1"/>
            </p:cNvSpPr>
            <p:nvPr/>
          </p:nvSpPr>
          <p:spPr bwMode="auto">
            <a:xfrm flipH="1">
              <a:off x="7666038" y="2318205"/>
              <a:ext cx="10478" cy="269875"/>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1" name="Line 53"/>
            <p:cNvSpPr>
              <a:spLocks noChangeShapeType="1"/>
            </p:cNvSpPr>
            <p:nvPr/>
          </p:nvSpPr>
          <p:spPr bwMode="auto">
            <a:xfrm flipH="1">
              <a:off x="8168958" y="2501719"/>
              <a:ext cx="146685" cy="23749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2" name="Line 54"/>
            <p:cNvSpPr>
              <a:spLocks noChangeShapeType="1"/>
            </p:cNvSpPr>
            <p:nvPr/>
          </p:nvSpPr>
          <p:spPr bwMode="auto">
            <a:xfrm flipH="1" flipV="1">
              <a:off x="8347075" y="3365319"/>
              <a:ext cx="272415" cy="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3" name="Freeform 55"/>
            <p:cNvSpPr>
              <a:spLocks/>
            </p:cNvSpPr>
            <p:nvPr/>
          </p:nvSpPr>
          <p:spPr bwMode="auto">
            <a:xfrm>
              <a:off x="6188710" y="2284760"/>
              <a:ext cx="2392363" cy="1791970"/>
            </a:xfrm>
            <a:custGeom>
              <a:avLst/>
              <a:gdLst>
                <a:gd name="T0" fmla="*/ 27 w 2135"/>
                <a:gd name="T1" fmla="*/ 652 h 1662"/>
                <a:gd name="T2" fmla="*/ 105 w 2135"/>
                <a:gd name="T3" fmla="*/ 76 h 1662"/>
                <a:gd name="T4" fmla="*/ 657 w 2135"/>
                <a:gd name="T5" fmla="*/ 196 h 1662"/>
                <a:gd name="T6" fmla="*/ 1209 w 2135"/>
                <a:gd name="T7" fmla="*/ 100 h 1662"/>
                <a:gd name="T8" fmla="*/ 2001 w 2135"/>
                <a:gd name="T9" fmla="*/ 406 h 1662"/>
                <a:gd name="T10" fmla="*/ 2013 w 2135"/>
                <a:gd name="T11" fmla="*/ 1144 h 1662"/>
                <a:gd name="T12" fmla="*/ 1581 w 2135"/>
                <a:gd name="T13" fmla="*/ 1600 h 1662"/>
                <a:gd name="T14" fmla="*/ 813 w 2135"/>
                <a:gd name="T15" fmla="*/ 1516 h 1662"/>
                <a:gd name="T16" fmla="*/ 501 w 2135"/>
                <a:gd name="T17" fmla="*/ 1270 h 1662"/>
                <a:gd name="T18" fmla="*/ 183 w 2135"/>
                <a:gd name="T19" fmla="*/ 1066 h 1662"/>
                <a:gd name="T20" fmla="*/ 27 w 2135"/>
                <a:gd name="T21" fmla="*/ 652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5"/>
                <a:gd name="T34" fmla="*/ 0 h 1662"/>
                <a:gd name="T35" fmla="*/ 2135 w 2135"/>
                <a:gd name="T36" fmla="*/ 1662 h 16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FFFFCC"/>
            </a:solidFill>
            <a:ln w="9525">
              <a:solidFill>
                <a:srgbClr val="7F7F7F"/>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8" name="Group 56"/>
            <p:cNvGrpSpPr>
              <a:grpSpLocks/>
            </p:cNvGrpSpPr>
            <p:nvPr/>
          </p:nvGrpSpPr>
          <p:grpSpPr bwMode="auto">
            <a:xfrm>
              <a:off x="7269639" y="3629797"/>
              <a:ext cx="551815" cy="264477"/>
              <a:chOff x="3600" y="219"/>
              <a:chExt cx="360" cy="175"/>
            </a:xfrm>
          </p:grpSpPr>
          <p:sp>
            <p:nvSpPr>
              <p:cNvPr id="8242" name="Oval 57"/>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3" name="Line 58"/>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4" name="Line 59"/>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5" name="Rectangle 60"/>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spcBef>
                    <a:spcPct val="0"/>
                  </a:spcBef>
                  <a:buClrTx/>
                  <a:buSzTx/>
                  <a:buFontTx/>
                  <a:buNone/>
                </a:pPr>
                <a:endParaRPr lang="en-US">
                  <a:latin typeface="+mn-lt"/>
                </a:endParaRPr>
              </a:p>
            </p:txBody>
          </p:sp>
          <p:sp>
            <p:nvSpPr>
              <p:cNvPr id="8246" name="Oval 61"/>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grpSp>
            <p:nvGrpSpPr>
              <p:cNvPr id="9" name="Group 62"/>
              <p:cNvGrpSpPr>
                <a:grpSpLocks/>
              </p:cNvGrpSpPr>
              <p:nvPr/>
            </p:nvGrpSpPr>
            <p:grpSpPr bwMode="auto">
              <a:xfrm>
                <a:off x="3686" y="244"/>
                <a:ext cx="177" cy="66"/>
                <a:chOff x="2848" y="848"/>
                <a:chExt cx="140" cy="98"/>
              </a:xfrm>
            </p:grpSpPr>
            <p:sp>
              <p:nvSpPr>
                <p:cNvPr id="8252" name="Line 63"/>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3" name="Line 64"/>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4" name="Line 65"/>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nvGrpSpPr>
              <p:cNvPr id="10" name="Group 66"/>
              <p:cNvGrpSpPr>
                <a:grpSpLocks/>
              </p:cNvGrpSpPr>
              <p:nvPr/>
            </p:nvGrpSpPr>
            <p:grpSpPr bwMode="auto">
              <a:xfrm flipV="1">
                <a:off x="3686" y="243"/>
                <a:ext cx="177" cy="66"/>
                <a:chOff x="2848" y="848"/>
                <a:chExt cx="140" cy="98"/>
              </a:xfrm>
            </p:grpSpPr>
            <p:sp>
              <p:nvSpPr>
                <p:cNvPr id="8249" name="Line 67"/>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0" name="Line 68"/>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1" name="Line 69"/>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sp>
          <p:nvSpPr>
            <p:cNvPr id="8215" name="Text Box 70"/>
            <p:cNvSpPr txBox="1">
              <a:spLocks noChangeArrowheads="1"/>
            </p:cNvSpPr>
            <p:nvPr/>
          </p:nvSpPr>
          <p:spPr bwMode="auto">
            <a:xfrm>
              <a:off x="6643325" y="2618666"/>
              <a:ext cx="1231676"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public</a:t>
              </a:r>
            </a:p>
            <a:p>
              <a:pPr algn="ctr">
                <a:spcBef>
                  <a:spcPct val="0"/>
                </a:spcBef>
                <a:buClrTx/>
                <a:buSzTx/>
                <a:buFontTx/>
                <a:buNone/>
              </a:pPr>
              <a:r>
                <a:rPr lang="en-US" dirty="0">
                  <a:latin typeface="+mn-lt"/>
                </a:rPr>
                <a:t> Internet</a:t>
              </a:r>
              <a:endParaRPr lang="en-US" dirty="0">
                <a:solidFill>
                  <a:schemeClr val="accent2"/>
                </a:solidFill>
                <a:latin typeface="+mn-lt"/>
              </a:endParaRPr>
            </a:p>
          </p:txBody>
        </p:sp>
        <p:sp>
          <p:nvSpPr>
            <p:cNvPr id="8216" name="Freeform 71"/>
            <p:cNvSpPr>
              <a:spLocks/>
            </p:cNvSpPr>
            <p:nvPr/>
          </p:nvSpPr>
          <p:spPr bwMode="auto">
            <a:xfrm>
              <a:off x="5650012" y="4636536"/>
              <a:ext cx="3261995" cy="1751068"/>
            </a:xfrm>
            <a:custGeom>
              <a:avLst/>
              <a:gdLst>
                <a:gd name="T0" fmla="*/ 31 w 1868"/>
                <a:gd name="T1" fmla="*/ 327 h 876"/>
                <a:gd name="T2" fmla="*/ 103 w 1868"/>
                <a:gd name="T3" fmla="*/ 137 h 876"/>
                <a:gd name="T4" fmla="*/ 649 w 1868"/>
                <a:gd name="T5" fmla="*/ 17 h 876"/>
                <a:gd name="T6" fmla="*/ 1141 w 1868"/>
                <a:gd name="T7" fmla="*/ 35 h 876"/>
                <a:gd name="T8" fmla="*/ 1763 w 1868"/>
                <a:gd name="T9" fmla="*/ 121 h 876"/>
                <a:gd name="T10" fmla="*/ 1774 w 1868"/>
                <a:gd name="T11" fmla="*/ 741 h 876"/>
                <a:gd name="T12" fmla="*/ 1369 w 1868"/>
                <a:gd name="T13" fmla="*/ 845 h 876"/>
                <a:gd name="T14" fmla="*/ 781 w 1868"/>
                <a:gd name="T15" fmla="*/ 851 h 876"/>
                <a:gd name="T16" fmla="*/ 447 w 1868"/>
                <a:gd name="T17" fmla="*/ 847 h 876"/>
                <a:gd name="T18" fmla="*/ 168 w 1868"/>
                <a:gd name="T19" fmla="*/ 676 h 876"/>
                <a:gd name="T20" fmla="*/ 31 w 1868"/>
                <a:gd name="T21" fmla="*/ 327 h 8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68"/>
                <a:gd name="T34" fmla="*/ 0 h 876"/>
                <a:gd name="T35" fmla="*/ 1868 w 1868"/>
                <a:gd name="T36" fmla="*/ 876 h 8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68" h="876">
                  <a:moveTo>
                    <a:pt x="31" y="327"/>
                  </a:moveTo>
                  <a:cubicBezTo>
                    <a:pt x="20" y="237"/>
                    <a:pt x="0" y="189"/>
                    <a:pt x="103" y="137"/>
                  </a:cubicBezTo>
                  <a:cubicBezTo>
                    <a:pt x="206" y="85"/>
                    <a:pt x="476" y="34"/>
                    <a:pt x="649" y="17"/>
                  </a:cubicBezTo>
                  <a:cubicBezTo>
                    <a:pt x="822" y="0"/>
                    <a:pt x="955" y="18"/>
                    <a:pt x="1141" y="35"/>
                  </a:cubicBezTo>
                  <a:cubicBezTo>
                    <a:pt x="1327" y="52"/>
                    <a:pt x="1658" y="3"/>
                    <a:pt x="1763" y="121"/>
                  </a:cubicBezTo>
                  <a:cubicBezTo>
                    <a:pt x="1868" y="239"/>
                    <a:pt x="1840" y="621"/>
                    <a:pt x="1774" y="741"/>
                  </a:cubicBezTo>
                  <a:cubicBezTo>
                    <a:pt x="1708" y="861"/>
                    <a:pt x="1534" y="827"/>
                    <a:pt x="1369" y="845"/>
                  </a:cubicBezTo>
                  <a:cubicBezTo>
                    <a:pt x="1204" y="863"/>
                    <a:pt x="935" y="851"/>
                    <a:pt x="781" y="851"/>
                  </a:cubicBezTo>
                  <a:cubicBezTo>
                    <a:pt x="627" y="851"/>
                    <a:pt x="549" y="876"/>
                    <a:pt x="447" y="847"/>
                  </a:cubicBezTo>
                  <a:cubicBezTo>
                    <a:pt x="345" y="818"/>
                    <a:pt x="237" y="762"/>
                    <a:pt x="168" y="676"/>
                  </a:cubicBezTo>
                  <a:cubicBezTo>
                    <a:pt x="98" y="589"/>
                    <a:pt x="29" y="468"/>
                    <a:pt x="31" y="327"/>
                  </a:cubicBezTo>
                  <a:close/>
                </a:path>
              </a:pathLst>
            </a:custGeom>
            <a:solidFill>
              <a:srgbClr val="FFFFCC"/>
            </a:solidFill>
            <a:ln w="9525">
              <a:solidFill>
                <a:srgbClr val="7F7F7F"/>
              </a:solidFill>
              <a:round/>
              <a:headEnd/>
              <a:tailEnd/>
            </a:ln>
          </p:spPr>
          <p:txBody>
            <a:bodyPr wrap="none" lIns="101882" tIns="50941" rIns="101882" bIns="50941" anchor="ctr">
              <a:prstTxWarp prst="textNoShape">
                <a:avLst/>
              </a:prstTxWarp>
            </a:bodyPr>
            <a:lstStyle/>
            <a:p>
              <a:endParaRPr lang="en-US">
                <a:latin typeface="+mn-lt"/>
              </a:endParaRPr>
            </a:p>
          </p:txBody>
        </p:sp>
        <p:graphicFrame>
          <p:nvGraphicFramePr>
            <p:cNvPr id="8194" name="Object 72"/>
            <p:cNvGraphicFramePr>
              <a:graphicFrameLocks noChangeAspect="1"/>
            </p:cNvGraphicFramePr>
            <p:nvPr/>
          </p:nvGraphicFramePr>
          <p:xfrm>
            <a:off x="5987892" y="5797792"/>
            <a:ext cx="488950" cy="404813"/>
          </p:xfrm>
          <a:graphic>
            <a:graphicData uri="http://schemas.openxmlformats.org/presentationml/2006/ole">
              <p:oleObj spid="_x0000_s57894" name="Clip" r:id="rId4" imgW="1306965" imgH="1083593" progId="">
                <p:embed/>
              </p:oleObj>
            </a:graphicData>
          </a:graphic>
        </p:graphicFrame>
        <p:graphicFrame>
          <p:nvGraphicFramePr>
            <p:cNvPr id="8195" name="Object 73"/>
            <p:cNvGraphicFramePr>
              <a:graphicFrameLocks noChangeAspect="1"/>
            </p:cNvGraphicFramePr>
            <p:nvPr/>
          </p:nvGraphicFramePr>
          <p:xfrm>
            <a:off x="6543199" y="5797792"/>
            <a:ext cx="488950" cy="404813"/>
          </p:xfrm>
          <a:graphic>
            <a:graphicData uri="http://schemas.openxmlformats.org/presentationml/2006/ole">
              <p:oleObj spid="_x0000_s57895" name="Clip" r:id="rId5" imgW="1306965" imgH="1083593" progId="">
                <p:embed/>
              </p:oleObj>
            </a:graphicData>
          </a:graphic>
        </p:graphicFrame>
        <p:graphicFrame>
          <p:nvGraphicFramePr>
            <p:cNvPr id="8196" name="Object 74"/>
            <p:cNvGraphicFramePr>
              <a:graphicFrameLocks noChangeAspect="1"/>
            </p:cNvGraphicFramePr>
            <p:nvPr/>
          </p:nvGraphicFramePr>
          <p:xfrm>
            <a:off x="7129939" y="5786997"/>
            <a:ext cx="488950" cy="404813"/>
          </p:xfrm>
          <a:graphic>
            <a:graphicData uri="http://schemas.openxmlformats.org/presentationml/2006/ole">
              <p:oleObj spid="_x0000_s57896" name="Clip" r:id="rId6" imgW="1306965" imgH="1083593" progId="">
                <p:embed/>
              </p:oleObj>
            </a:graphicData>
          </a:graphic>
        </p:graphicFrame>
        <p:graphicFrame>
          <p:nvGraphicFramePr>
            <p:cNvPr id="8197" name="Object 75"/>
            <p:cNvGraphicFramePr>
              <a:graphicFrameLocks noChangeAspect="1"/>
            </p:cNvGraphicFramePr>
            <p:nvPr/>
          </p:nvGraphicFramePr>
          <p:xfrm>
            <a:off x="7695724" y="5797792"/>
            <a:ext cx="488950" cy="404813"/>
          </p:xfrm>
          <a:graphic>
            <a:graphicData uri="http://schemas.openxmlformats.org/presentationml/2006/ole">
              <p:oleObj spid="_x0000_s57897" name="Clip" r:id="rId7" imgW="1306965" imgH="1083593" progId="">
                <p:embed/>
              </p:oleObj>
            </a:graphicData>
          </a:graphic>
        </p:graphicFrame>
        <p:sp>
          <p:nvSpPr>
            <p:cNvPr id="8217" name="Line 76"/>
            <p:cNvSpPr>
              <a:spLocks noChangeShapeType="1"/>
            </p:cNvSpPr>
            <p:nvPr/>
          </p:nvSpPr>
          <p:spPr bwMode="auto">
            <a:xfrm flipV="1">
              <a:off x="6199187" y="5558504"/>
              <a:ext cx="1713072" cy="1439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8" name="Line 77"/>
            <p:cNvSpPr>
              <a:spLocks noChangeShapeType="1"/>
            </p:cNvSpPr>
            <p:nvPr/>
          </p:nvSpPr>
          <p:spPr bwMode="auto">
            <a:xfrm>
              <a:off x="6209665" y="5572897"/>
              <a:ext cx="0" cy="221297"/>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9" name="Line 78"/>
            <p:cNvSpPr>
              <a:spLocks noChangeShapeType="1"/>
            </p:cNvSpPr>
            <p:nvPr/>
          </p:nvSpPr>
          <p:spPr bwMode="auto">
            <a:xfrm>
              <a:off x="6770212" y="5583692"/>
              <a:ext cx="0" cy="221297"/>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0" name="Line 79"/>
            <p:cNvSpPr>
              <a:spLocks noChangeShapeType="1"/>
            </p:cNvSpPr>
            <p:nvPr/>
          </p:nvSpPr>
          <p:spPr bwMode="auto">
            <a:xfrm>
              <a:off x="7362190" y="5578295"/>
              <a:ext cx="0" cy="221298"/>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1" name="Line 80"/>
            <p:cNvSpPr>
              <a:spLocks noChangeShapeType="1"/>
            </p:cNvSpPr>
            <p:nvPr/>
          </p:nvSpPr>
          <p:spPr bwMode="auto">
            <a:xfrm>
              <a:off x="7912259" y="5578294"/>
              <a:ext cx="0" cy="25368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11" name="Group 81"/>
            <p:cNvGrpSpPr>
              <a:grpSpLocks/>
            </p:cNvGrpSpPr>
            <p:nvPr/>
          </p:nvGrpSpPr>
          <p:grpSpPr bwMode="auto">
            <a:xfrm>
              <a:off x="7269639" y="5092520"/>
              <a:ext cx="551815" cy="264478"/>
              <a:chOff x="3600" y="219"/>
              <a:chExt cx="360" cy="175"/>
            </a:xfrm>
          </p:grpSpPr>
          <p:sp>
            <p:nvSpPr>
              <p:cNvPr id="8229" name="Oval 8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0" name="Line 8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1" name="Line 8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2" name="Rectangle 8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spcBef>
                    <a:spcPct val="0"/>
                  </a:spcBef>
                  <a:buClrTx/>
                  <a:buSzTx/>
                  <a:buFontTx/>
                  <a:buNone/>
                </a:pPr>
                <a:endParaRPr lang="en-US">
                  <a:latin typeface="+mn-lt"/>
                </a:endParaRPr>
              </a:p>
            </p:txBody>
          </p:sp>
          <p:sp>
            <p:nvSpPr>
              <p:cNvPr id="8233" name="Oval 8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grpSp>
            <p:nvGrpSpPr>
              <p:cNvPr id="12" name="Group 87"/>
              <p:cNvGrpSpPr>
                <a:grpSpLocks/>
              </p:cNvGrpSpPr>
              <p:nvPr/>
            </p:nvGrpSpPr>
            <p:grpSpPr bwMode="auto">
              <a:xfrm>
                <a:off x="3686" y="244"/>
                <a:ext cx="177" cy="66"/>
                <a:chOff x="2848" y="848"/>
                <a:chExt cx="140" cy="98"/>
              </a:xfrm>
            </p:grpSpPr>
            <p:sp>
              <p:nvSpPr>
                <p:cNvPr id="8239" name="Line 8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40" name="Line 8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41" name="Line 9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nvGrpSpPr>
              <p:cNvPr id="13" name="Group 91"/>
              <p:cNvGrpSpPr>
                <a:grpSpLocks/>
              </p:cNvGrpSpPr>
              <p:nvPr/>
            </p:nvGrpSpPr>
            <p:grpSpPr bwMode="auto">
              <a:xfrm flipV="1">
                <a:off x="3686" y="243"/>
                <a:ext cx="177" cy="66"/>
                <a:chOff x="2848" y="848"/>
                <a:chExt cx="140" cy="98"/>
              </a:xfrm>
            </p:grpSpPr>
            <p:sp>
              <p:nvSpPr>
                <p:cNvPr id="8236" name="Line 9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37" name="Line 9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38" name="Line 9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sp>
          <p:nvSpPr>
            <p:cNvPr id="8223" name="Line 95"/>
            <p:cNvSpPr>
              <a:spLocks noChangeShapeType="1"/>
            </p:cNvSpPr>
            <p:nvPr/>
          </p:nvSpPr>
          <p:spPr bwMode="auto">
            <a:xfrm>
              <a:off x="7540308" y="3905069"/>
              <a:ext cx="0" cy="120364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4" name="Line 96"/>
            <p:cNvSpPr>
              <a:spLocks noChangeShapeType="1"/>
            </p:cNvSpPr>
            <p:nvPr/>
          </p:nvSpPr>
          <p:spPr bwMode="auto">
            <a:xfrm>
              <a:off x="7545547" y="5362394"/>
              <a:ext cx="0" cy="18891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5" name="Text Box 97"/>
            <p:cNvSpPr txBox="1">
              <a:spLocks noChangeArrowheads="1"/>
            </p:cNvSpPr>
            <p:nvPr/>
          </p:nvSpPr>
          <p:spPr bwMode="auto">
            <a:xfrm>
              <a:off x="5711414" y="4891708"/>
              <a:ext cx="1569221"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institutional</a:t>
              </a:r>
            </a:p>
            <a:p>
              <a:pPr algn="ctr">
                <a:spcBef>
                  <a:spcPct val="0"/>
                </a:spcBef>
                <a:buClrTx/>
                <a:buSzTx/>
                <a:buFontTx/>
                <a:buNone/>
              </a:pPr>
              <a:r>
                <a:rPr lang="en-US" dirty="0">
                  <a:latin typeface="+mn-lt"/>
                </a:rPr>
                <a:t>network</a:t>
              </a:r>
              <a:endParaRPr lang="en-US" dirty="0">
                <a:solidFill>
                  <a:schemeClr val="accent2"/>
                </a:solidFill>
                <a:latin typeface="+mn-lt"/>
              </a:endParaRPr>
            </a:p>
          </p:txBody>
        </p:sp>
        <p:sp>
          <p:nvSpPr>
            <p:cNvPr id="8226" name="Text Box 98"/>
            <p:cNvSpPr txBox="1">
              <a:spLocks noChangeArrowheads="1"/>
            </p:cNvSpPr>
            <p:nvPr/>
          </p:nvSpPr>
          <p:spPr bwMode="auto">
            <a:xfrm>
              <a:off x="7630909" y="4748910"/>
              <a:ext cx="1182847"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10 </a:t>
              </a:r>
              <a:r>
                <a:rPr lang="en-US" dirty="0" smtClean="0">
                  <a:latin typeface="+mn-lt"/>
                </a:rPr>
                <a:t>Mbps</a:t>
              </a:r>
              <a:br>
                <a:rPr lang="en-US" dirty="0" smtClean="0">
                  <a:latin typeface="+mn-lt"/>
                </a:rPr>
              </a:br>
              <a:r>
                <a:rPr lang="en-US" dirty="0" smtClean="0">
                  <a:latin typeface="+mn-lt"/>
                </a:rPr>
                <a:t>LAN</a:t>
              </a:r>
              <a:endParaRPr lang="en-US" dirty="0">
                <a:solidFill>
                  <a:schemeClr val="accent2"/>
                </a:solidFill>
                <a:latin typeface="+mn-lt"/>
              </a:endParaRPr>
            </a:p>
          </p:txBody>
        </p:sp>
        <p:sp>
          <p:nvSpPr>
            <p:cNvPr id="8227" name="Text Box 99"/>
            <p:cNvSpPr txBox="1">
              <a:spLocks noChangeArrowheads="1"/>
            </p:cNvSpPr>
            <p:nvPr/>
          </p:nvSpPr>
          <p:spPr bwMode="auto">
            <a:xfrm>
              <a:off x="7489724" y="4066799"/>
              <a:ext cx="1472001" cy="656875"/>
            </a:xfrm>
            <a:prstGeom prst="rect">
              <a:avLst/>
            </a:prstGeom>
            <a:noFill/>
            <a:ln w="9525">
              <a:noFill/>
              <a:miter lim="800000"/>
              <a:headEnd/>
              <a:tailEnd/>
            </a:ln>
          </p:spPr>
          <p:txBody>
            <a:bodyPr wrap="none" lIns="101882" tIns="50941" rIns="101882" bIns="50941">
              <a:prstTxWarp prst="textNoShape">
                <a:avLst/>
              </a:prstTxWarp>
              <a:spAutoFit/>
            </a:bodyPr>
            <a:lstStyle/>
            <a:p>
              <a:pPr algn="l">
                <a:spcBef>
                  <a:spcPct val="0"/>
                </a:spcBef>
                <a:buClrTx/>
                <a:buSzTx/>
                <a:buFontTx/>
                <a:buNone/>
              </a:pPr>
              <a:r>
                <a:rPr lang="en-US" dirty="0" smtClean="0">
                  <a:latin typeface="+mn-lt"/>
                </a:rPr>
                <a:t>10 </a:t>
              </a:r>
              <a:r>
                <a:rPr lang="en-US" dirty="0">
                  <a:latin typeface="+mn-lt"/>
                </a:rPr>
                <a:t>Mbps </a:t>
              </a:r>
            </a:p>
            <a:p>
              <a:pPr algn="l">
                <a:spcBef>
                  <a:spcPct val="0"/>
                </a:spcBef>
                <a:buClrTx/>
                <a:buSzTx/>
                <a:buFontTx/>
                <a:buNone/>
              </a:pPr>
              <a:r>
                <a:rPr lang="en-US" dirty="0">
                  <a:latin typeface="+mn-lt"/>
                </a:rPr>
                <a:t>access link</a:t>
              </a:r>
              <a:endParaRPr lang="en-US" dirty="0">
                <a:solidFill>
                  <a:schemeClr val="accent2"/>
                </a:solidFill>
                <a:latin typeface="+mn-lt"/>
              </a:endParaRPr>
            </a:p>
          </p:txBody>
        </p:sp>
      </p:grpSp>
      <p:sp>
        <p:nvSpPr>
          <p:cNvPr id="102" name="Rectangle 4"/>
          <p:cNvSpPr txBox="1">
            <a:spLocks noChangeArrowheads="1"/>
          </p:cNvSpPr>
          <p:nvPr/>
        </p:nvSpPr>
        <p:spPr bwMode="auto">
          <a:xfrm>
            <a:off x="157112" y="2205038"/>
            <a:ext cx="5257278" cy="5267960"/>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None/>
              <a:tabLst/>
              <a:defRPr/>
            </a:pPr>
            <a:r>
              <a:rPr kumimoji="0" lang="en-US" sz="2600" b="0" i="0" u="sng" strike="noStrike" kern="0" cap="none" spc="0" normalizeH="0" baseline="0" noProof="0" dirty="0" smtClean="0">
                <a:ln>
                  <a:noFill/>
                </a:ln>
                <a:solidFill>
                  <a:srgbClr val="000000"/>
                </a:solidFill>
                <a:effectLst/>
                <a:uLnTx/>
                <a:uFillTx/>
                <a:latin typeface="+mn-lt"/>
                <a:ea typeface="+mn-ea"/>
                <a:cs typeface="ＭＳ Ｐゴシック" charset="-128"/>
              </a:rPr>
              <a:t>possible solution</a:t>
            </a:r>
            <a:endParaRPr kumimoji="0" lang="en-US" sz="2600" b="0" i="0" u="none" strike="noStrike" kern="0" cap="none" spc="0" normalizeH="0" baseline="0" noProof="0" dirty="0" smtClean="0">
              <a:ln>
                <a:noFill/>
              </a:ln>
              <a:solidFill>
                <a:srgbClr val="000000"/>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increase bandwidth of access link to, say, 10 Mbps</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None/>
              <a:tabLst/>
              <a:defRPr/>
            </a:pPr>
            <a:r>
              <a:rPr kumimoji="0" lang="en-US" sz="2600" b="0" i="0" u="sng" strike="noStrike" kern="0" cap="none" spc="0" normalizeH="0" baseline="0" noProof="0" dirty="0" smtClean="0">
                <a:ln>
                  <a:noFill/>
                </a:ln>
                <a:solidFill>
                  <a:srgbClr val="000000"/>
                </a:solidFill>
                <a:effectLst/>
                <a:uLnTx/>
                <a:uFillTx/>
                <a:latin typeface="+mn-lt"/>
                <a:ea typeface="+mn-ea"/>
                <a:cs typeface="ＭＳ Ｐゴシック" charset="-128"/>
              </a:rPr>
              <a:t>consequences</a:t>
            </a:r>
            <a:endParaRPr kumimoji="0" lang="en-US" sz="2600" b="0" i="0" u="none" strike="noStrike" kern="0" cap="none" spc="0" normalizeH="0" baseline="0" noProof="0" dirty="0" smtClean="0">
              <a:ln>
                <a:noFill/>
              </a:ln>
              <a:solidFill>
                <a:srgbClr val="000000"/>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utilization on LAN ~ 15%</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utilization on access link ~ 15%</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Total delay = Internet delay + access delay + LAN delay</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None/>
              <a:tabLst/>
              <a:defRPr/>
            </a:pP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  ~  200 </a:t>
            </a:r>
            <a:r>
              <a:rPr kumimoji="0" lang="en-US" sz="2200" b="0" i="0" u="none" strike="noStrike" kern="0" cap="none" spc="0" normalizeH="0" baseline="0" noProof="0" dirty="0" err="1" smtClean="0">
                <a:ln>
                  <a:noFill/>
                </a:ln>
                <a:solidFill>
                  <a:srgbClr val="000000"/>
                </a:solidFill>
                <a:effectLst/>
                <a:uLnTx/>
                <a:uFillTx/>
                <a:latin typeface="+mn-lt"/>
                <a:ea typeface="+mn-ea"/>
                <a:cs typeface="ＭＳ Ｐゴシック" charset="-128"/>
              </a:rPr>
              <a:t>msecs</a:t>
            </a: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 + </a:t>
            </a:r>
            <a:r>
              <a:rPr kumimoji="0" lang="en-US" sz="2200" b="0" i="0" u="none" strike="noStrike" kern="0" cap="none" spc="0" normalizeH="0" baseline="0" noProof="0" dirty="0" err="1" smtClean="0">
                <a:ln>
                  <a:noFill/>
                </a:ln>
                <a:solidFill>
                  <a:srgbClr val="000000"/>
                </a:solidFill>
                <a:effectLst/>
                <a:uLnTx/>
                <a:uFillTx/>
                <a:latin typeface="+mn-lt"/>
                <a:ea typeface="+mn-ea"/>
                <a:cs typeface="ＭＳ Ｐゴシック" charset="-128"/>
              </a:rPr>
              <a:t>msecs</a:t>
            </a: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 + </a:t>
            </a:r>
            <a:r>
              <a:rPr kumimoji="0" lang="en-US" sz="2200" b="0" i="0" u="none" strike="noStrike" kern="0" cap="none" spc="0" normalizeH="0" baseline="0" noProof="0" dirty="0" err="1" smtClean="0">
                <a:ln>
                  <a:noFill/>
                </a:ln>
                <a:solidFill>
                  <a:srgbClr val="000000"/>
                </a:solidFill>
                <a:effectLst/>
                <a:uLnTx/>
                <a:uFillTx/>
                <a:latin typeface="+mn-lt"/>
                <a:ea typeface="+mn-ea"/>
                <a:cs typeface="ＭＳ Ｐゴシック" charset="-128"/>
              </a:rPr>
              <a:t>msecs</a:t>
            </a:r>
            <a:endPar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often a </a:t>
            </a:r>
            <a:r>
              <a:rPr kumimoji="0" lang="en-US" sz="2200" b="1" i="0" u="sng" strike="noStrike" kern="0" cap="none" spc="0" normalizeH="0" baseline="0" noProof="0" dirty="0" smtClean="0">
                <a:ln>
                  <a:noFill/>
                </a:ln>
                <a:solidFill>
                  <a:srgbClr val="FF0000"/>
                </a:solidFill>
                <a:effectLst/>
                <a:uLnTx/>
                <a:uFillTx/>
                <a:latin typeface="+mn-lt"/>
                <a:ea typeface="+mn-ea"/>
                <a:cs typeface="ＭＳ Ｐゴシック" charset="-128"/>
              </a:rPr>
              <a:t>costly</a:t>
            </a:r>
            <a:r>
              <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rPr>
              <a:t> upgrade</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endParaRPr kumimoji="0" lang="en-US" sz="2200" b="0" i="0" u="none" strike="noStrike" kern="0" cap="none" spc="0" normalizeH="0" baseline="0" noProof="0" dirty="0" smtClean="0">
              <a:ln>
                <a:noFill/>
              </a:ln>
              <a:solidFill>
                <a:srgbClr val="000000"/>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endParaRPr kumimoji="0" lang="en-US" sz="2200" b="0" i="0" u="none" strike="noStrike" kern="0" cap="none" spc="0" normalizeH="0" baseline="0" noProof="0" dirty="0">
              <a:ln>
                <a:noFill/>
              </a:ln>
              <a:solidFill>
                <a:srgbClr val="000000"/>
              </a:solidFill>
              <a:effectLst/>
              <a:uLnTx/>
              <a:uFillTx/>
              <a:latin typeface="+mn-lt"/>
              <a:ea typeface="+mn-ea"/>
              <a:cs typeface="ＭＳ Ｐゴシック" charset="-128"/>
            </a:endParaRPr>
          </a:p>
        </p:txBody>
      </p:sp>
      <p:sp>
        <p:nvSpPr>
          <p:cNvPr id="14" name="Slide Number Placeholder 13"/>
          <p:cNvSpPr>
            <a:spLocks noGrp="1"/>
          </p:cNvSpPr>
          <p:nvPr>
            <p:ph type="sldNum" sz="quarter" idx="10"/>
          </p:nvPr>
        </p:nvSpPr>
        <p:spPr/>
        <p:txBody>
          <a:bodyPr/>
          <a:lstStyle/>
          <a:p>
            <a:fld id="{58DA0A0C-FD52-BA4C-B401-762D3E91038C}"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3"/>
          <p:cNvSpPr>
            <a:spLocks noGrp="1" noChangeArrowheads="1"/>
          </p:cNvSpPr>
          <p:nvPr>
            <p:ph type="title"/>
          </p:nvPr>
        </p:nvSpPr>
        <p:spPr>
          <a:xfrm>
            <a:off x="134938" y="579060"/>
            <a:ext cx="9625012" cy="949325"/>
          </a:xfrm>
        </p:spPr>
        <p:txBody>
          <a:bodyPr/>
          <a:lstStyle/>
          <a:p>
            <a:r>
              <a:rPr lang="en-US" dirty="0"/>
              <a:t>Caching example </a:t>
            </a:r>
          </a:p>
        </p:txBody>
      </p:sp>
      <p:sp>
        <p:nvSpPr>
          <p:cNvPr id="102" name="Rectangle 4"/>
          <p:cNvSpPr txBox="1">
            <a:spLocks noChangeArrowheads="1"/>
          </p:cNvSpPr>
          <p:nvPr/>
        </p:nvSpPr>
        <p:spPr bwMode="auto">
          <a:xfrm>
            <a:off x="24805" y="1741936"/>
            <a:ext cx="5710437" cy="5841091"/>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spcBef>
                <a:spcPct val="20000"/>
              </a:spcBef>
              <a:spcAft>
                <a:spcPct val="0"/>
              </a:spcAft>
              <a:buClr>
                <a:srgbClr val="993300"/>
              </a:buClr>
              <a:buSzPct val="75000"/>
              <a:buFont typeface="Wingdings" charset="2"/>
              <a:buNone/>
              <a:tabLst/>
              <a:defRPr/>
            </a:pPr>
            <a:r>
              <a:rPr kumimoji="0" lang="en-US" sz="2400" b="0" i="0" u="sng" strike="noStrike" kern="0" cap="none" spc="0" normalizeH="0" baseline="0" noProof="0" dirty="0" smtClean="0">
                <a:ln>
                  <a:noFill/>
                </a:ln>
                <a:solidFill>
                  <a:srgbClr val="000000"/>
                </a:solidFill>
                <a:effectLst/>
                <a:uLnTx/>
                <a:uFillTx/>
                <a:latin typeface="+mn-lt"/>
                <a:ea typeface="+mn-ea"/>
                <a:cs typeface="ＭＳ Ｐゴシック" charset="-128"/>
              </a:rPr>
              <a:t>alternate solution </a:t>
            </a:r>
          </a:p>
          <a:p>
            <a:pPr marL="384175" marR="0" lvl="0" indent="-254000" algn="l" defTabSz="1019175" rtl="0" eaLnBrk="0" fontAlgn="base" latinLnBrk="0" hangingPunct="0">
              <a:spcBef>
                <a:spcPct val="20000"/>
              </a:spcBef>
              <a:spcAft>
                <a:spcPct val="0"/>
              </a:spcAft>
              <a:buClr>
                <a:srgbClr val="993300"/>
              </a:buClr>
              <a:buSzPct val="75000"/>
              <a:buFont typeface="Wingdings" charset="2"/>
              <a:buChar char="n"/>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install proxy cache</a:t>
            </a:r>
          </a:p>
          <a:p>
            <a:pPr marL="384175" marR="0" lvl="0" indent="-254000" algn="l" defTabSz="1019175" rtl="0" eaLnBrk="0" fontAlgn="base" latinLnBrk="0" hangingPunct="0">
              <a:spcBef>
                <a:spcPct val="20000"/>
              </a:spcBef>
              <a:spcAft>
                <a:spcPct val="0"/>
              </a:spcAft>
              <a:buClr>
                <a:srgbClr val="993300"/>
              </a:buClr>
              <a:buSzPct val="75000"/>
              <a:buFont typeface="Wingdings" charset="2"/>
              <a:buNone/>
              <a:tabLst/>
              <a:defRPr/>
            </a:pPr>
            <a:r>
              <a:rPr kumimoji="0" lang="en-US" sz="2400" b="0" i="0" u="sng" strike="noStrike" kern="0" cap="none" spc="0" normalizeH="0" baseline="0" noProof="0" dirty="0" smtClean="0">
                <a:ln>
                  <a:noFill/>
                </a:ln>
                <a:solidFill>
                  <a:srgbClr val="000000"/>
                </a:solidFill>
                <a:effectLst/>
                <a:uLnTx/>
                <a:uFillTx/>
                <a:latin typeface="+mn-lt"/>
                <a:ea typeface="+mn-ea"/>
                <a:cs typeface="ＭＳ Ｐゴシック" charset="-128"/>
              </a:rPr>
              <a:t>consequences</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suppose hit rate is 0.4</a:t>
            </a:r>
            <a:endParaRPr kumimoji="0" lang="en-US" sz="2400" b="0" i="0" u="none" strike="noStrike" kern="0" cap="none" spc="0" normalizeH="0" baseline="0" noProof="0" dirty="0" smtClean="0">
              <a:ln>
                <a:noFill/>
              </a:ln>
              <a:solidFill>
                <a:srgbClr val="000000"/>
              </a:solidFill>
              <a:effectLst/>
              <a:uLnTx/>
              <a:uFillTx/>
              <a:latin typeface="+mn-lt"/>
              <a:ea typeface="+mn-ea"/>
              <a:cs typeface="ＭＳ Ｐゴシック" charset="-128"/>
            </a:endParaRPr>
          </a:p>
          <a:p>
            <a:pPr marL="762000" marR="0" lvl="1" indent="-250825" algn="l" defTabSz="1019175" rtl="0" eaLnBrk="0" fontAlgn="base" latinLnBrk="0" hangingPunct="0">
              <a:lnSpc>
                <a:spcPct val="100000"/>
              </a:lnSpc>
              <a:spcBef>
                <a:spcPct val="20000"/>
              </a:spcBef>
              <a:spcAft>
                <a:spcPct val="0"/>
              </a:spcAft>
              <a:buClr>
                <a:srgbClr val="006600"/>
              </a:buClr>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mn-lt"/>
                <a:ea typeface="+mn-ea"/>
              </a:rPr>
              <a:t>40% requests will be satisfied almost immediately</a:t>
            </a:r>
          </a:p>
          <a:p>
            <a:pPr marL="762000" marR="0" lvl="1" indent="-250825" algn="l" defTabSz="1019175" rtl="0" eaLnBrk="0" fontAlgn="base" latinLnBrk="0" hangingPunct="0">
              <a:lnSpc>
                <a:spcPct val="100000"/>
              </a:lnSpc>
              <a:spcBef>
                <a:spcPct val="20000"/>
              </a:spcBef>
              <a:spcAft>
                <a:spcPct val="0"/>
              </a:spcAft>
              <a:buClr>
                <a:srgbClr val="006600"/>
              </a:buClr>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mn-lt"/>
                <a:ea typeface="+mn-ea"/>
              </a:rPr>
              <a:t>60% requests satisfied by origin server</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utilization of access link reduced to 60%, resulting in negligible  delays (say 10 </a:t>
            </a:r>
            <a:r>
              <a:rPr kumimoji="0" lang="en-US" sz="2000" b="0" i="0" u="none" strike="noStrike" kern="0" cap="none" spc="0" normalizeH="0" baseline="0" noProof="0" dirty="0" err="1" smtClean="0">
                <a:ln>
                  <a:noFill/>
                </a:ln>
                <a:solidFill>
                  <a:srgbClr val="000000"/>
                </a:solidFill>
                <a:effectLst/>
                <a:uLnTx/>
                <a:uFillTx/>
                <a:latin typeface="+mn-lt"/>
                <a:ea typeface="+mn-ea"/>
                <a:cs typeface="ＭＳ Ｐゴシック" charset="-128"/>
              </a:rPr>
              <a:t>msec</a:t>
            </a: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total </a:t>
            </a:r>
            <a:r>
              <a:rPr kumimoji="0" lang="en-US" sz="2000" b="0" i="0" u="none" strike="noStrike" kern="0" cap="none" spc="0" normalizeH="0" baseline="0" noProof="0" dirty="0" err="1" smtClean="0">
                <a:ln>
                  <a:noFill/>
                </a:ln>
                <a:solidFill>
                  <a:srgbClr val="000000"/>
                </a:solidFill>
                <a:effectLst/>
                <a:uLnTx/>
                <a:uFillTx/>
                <a:latin typeface="+mn-lt"/>
                <a:ea typeface="+mn-ea"/>
                <a:cs typeface="ＭＳ Ｐゴシック" charset="-128"/>
              </a:rPr>
              <a:t>avg</a:t>
            </a: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 delay = </a:t>
            </a:r>
            <a:b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b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.6*(remote access delay</a:t>
            </a:r>
            <a:r>
              <a:rPr lang="en-US" sz="2000" kern="0" dirty="0" smtClean="0">
                <a:solidFill>
                  <a:srgbClr val="000000"/>
                </a:solidFill>
                <a:latin typeface="+mn-lt"/>
                <a:ea typeface="+mn-ea"/>
              </a:rPr>
              <a:t>)</a:t>
            </a: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a:t>
            </a:r>
            <a:r>
              <a:rPr kumimoji="0" lang="en-US" sz="2000" b="0" i="0" u="none" strike="noStrike" kern="0" cap="none" spc="0" normalizeH="0" noProof="0" dirty="0" smtClean="0">
                <a:ln>
                  <a:noFill/>
                </a:ln>
                <a:solidFill>
                  <a:srgbClr val="000000"/>
                </a:solidFill>
                <a:effectLst/>
                <a:uLnTx/>
                <a:uFillTx/>
                <a:latin typeface="+mn-lt"/>
                <a:ea typeface="+mn-ea"/>
                <a:cs typeface="ＭＳ Ｐゴシック" charset="-128"/>
              </a:rPr>
              <a:t>.4*(cache</a:t>
            </a: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 delay) ~ .6*(210) </a:t>
            </a:r>
            <a:r>
              <a:rPr kumimoji="0" lang="en-US" sz="2000" b="0" i="0" u="none" strike="noStrike" kern="0" cap="none" spc="0" normalizeH="0" baseline="0" noProof="0" dirty="0" err="1" smtClean="0">
                <a:ln>
                  <a:noFill/>
                </a:ln>
                <a:solidFill>
                  <a:srgbClr val="000000"/>
                </a:solidFill>
                <a:effectLst/>
                <a:uLnTx/>
                <a:uFillTx/>
                <a:latin typeface="+mn-lt"/>
                <a:ea typeface="+mn-ea"/>
                <a:cs typeface="ＭＳ Ｐゴシック" charset="-128"/>
              </a:rPr>
              <a:t>msecs</a:t>
            </a: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 + </a:t>
            </a:r>
            <a:r>
              <a:rPr kumimoji="0" lang="en-US" sz="2000" b="0" i="0" u="none" strike="noStrike" kern="0" cap="none" spc="0" normalizeH="0" baseline="0" noProof="0" dirty="0" err="1" smtClean="0">
                <a:ln>
                  <a:noFill/>
                </a:ln>
                <a:solidFill>
                  <a:srgbClr val="000000"/>
                </a:solidFill>
                <a:effectLst/>
                <a:uLnTx/>
                <a:uFillTx/>
                <a:latin typeface="+mn-lt"/>
                <a:ea typeface="+mn-ea"/>
                <a:cs typeface="ＭＳ Ｐゴシック" charset="-128"/>
              </a:rPr>
              <a:t>msecs</a:t>
            </a: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
            </a:r>
            <a:b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br>
            <a:r>
              <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rPr>
              <a:t> &lt; 130 </a:t>
            </a:r>
            <a:r>
              <a:rPr kumimoji="0" lang="en-US" sz="2000" b="0" i="0" u="none" strike="noStrike" kern="0" cap="none" spc="0" normalizeH="0" baseline="0" noProof="0" dirty="0" err="1" smtClean="0">
                <a:ln>
                  <a:noFill/>
                </a:ln>
                <a:solidFill>
                  <a:srgbClr val="000000"/>
                </a:solidFill>
                <a:effectLst/>
                <a:uLnTx/>
                <a:uFillTx/>
                <a:latin typeface="+mn-lt"/>
                <a:ea typeface="+mn-ea"/>
                <a:cs typeface="ＭＳ Ｐゴシック" charset="-128"/>
              </a:rPr>
              <a:t>msecs</a:t>
            </a:r>
            <a:endParaRPr kumimoji="0" lang="en-US" sz="2000" b="0" i="0" u="none" strike="noStrike" kern="0" cap="none" spc="0" normalizeH="0" baseline="0" noProof="0" dirty="0" smtClean="0">
              <a:ln>
                <a:noFill/>
              </a:ln>
              <a:solidFill>
                <a:srgbClr val="000000"/>
              </a:solidFill>
              <a:effectLst/>
              <a:uLnTx/>
              <a:uFillTx/>
              <a:latin typeface="+mn-lt"/>
              <a:ea typeface="+mn-ea"/>
              <a:cs typeface="ＭＳ Ｐゴシック" charset="-128"/>
            </a:endParaRPr>
          </a:p>
          <a:p>
            <a:pPr marL="384175" marR="0" lvl="0" indent="-254000" algn="l" defTabSz="1019175" rtl="0" eaLnBrk="0" fontAlgn="base" latinLnBrk="0" hangingPunct="0">
              <a:lnSpc>
                <a:spcPct val="80000"/>
              </a:lnSpc>
              <a:spcBef>
                <a:spcPct val="20000"/>
              </a:spcBef>
              <a:spcAft>
                <a:spcPct val="0"/>
              </a:spcAft>
              <a:buClr>
                <a:srgbClr val="993300"/>
              </a:buClr>
              <a:buSzPct val="75000"/>
              <a:buFont typeface="Wingdings" charset="2"/>
              <a:buChar char="n"/>
              <a:tabLst/>
              <a:defRPr/>
            </a:pPr>
            <a:endParaRPr kumimoji="0" lang="en-US" sz="2400" b="0" i="0" u="none" strike="noStrike" kern="0" cap="none" spc="0" normalizeH="0" baseline="0" noProof="0" dirty="0">
              <a:ln>
                <a:noFill/>
              </a:ln>
              <a:solidFill>
                <a:srgbClr val="000000"/>
              </a:solidFill>
              <a:effectLst/>
              <a:uLnTx/>
              <a:uFillTx/>
              <a:latin typeface="+mn-lt"/>
              <a:ea typeface="+mn-ea"/>
              <a:cs typeface="ＭＳ Ｐゴシック" charset="-128"/>
            </a:endParaRPr>
          </a:p>
        </p:txBody>
      </p:sp>
      <p:grpSp>
        <p:nvGrpSpPr>
          <p:cNvPr id="117" name="Group 116"/>
          <p:cNvGrpSpPr/>
          <p:nvPr/>
        </p:nvGrpSpPr>
        <p:grpSpPr>
          <a:xfrm>
            <a:off x="5767849" y="1663308"/>
            <a:ext cx="4172714" cy="5392189"/>
            <a:chOff x="5767849" y="1663308"/>
            <a:chExt cx="4172714" cy="5392189"/>
          </a:xfrm>
        </p:grpSpPr>
        <p:grpSp>
          <p:nvGrpSpPr>
            <p:cNvPr id="2" name="Group 102"/>
            <p:cNvGrpSpPr/>
            <p:nvPr/>
          </p:nvGrpSpPr>
          <p:grpSpPr>
            <a:xfrm>
              <a:off x="5767849" y="1663308"/>
              <a:ext cx="4172714" cy="4775095"/>
              <a:chOff x="5650012" y="1663308"/>
              <a:chExt cx="4172714" cy="4775095"/>
            </a:xfrm>
          </p:grpSpPr>
          <p:sp>
            <p:nvSpPr>
              <p:cNvPr id="8200" name="Line 2"/>
              <p:cNvSpPr>
                <a:spLocks noChangeShapeType="1"/>
              </p:cNvSpPr>
              <p:nvPr/>
            </p:nvSpPr>
            <p:spPr bwMode="auto">
              <a:xfrm>
                <a:off x="6083935" y="2706824"/>
                <a:ext cx="314325" cy="12954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3" name="Group 5"/>
              <p:cNvGrpSpPr>
                <a:grpSpLocks/>
              </p:cNvGrpSpPr>
              <p:nvPr/>
            </p:nvGrpSpPr>
            <p:grpSpPr bwMode="auto">
              <a:xfrm>
                <a:off x="5876132" y="2278623"/>
                <a:ext cx="202565" cy="615315"/>
                <a:chOff x="4180" y="783"/>
                <a:chExt cx="150" cy="307"/>
              </a:xfrm>
            </p:grpSpPr>
            <p:sp>
              <p:nvSpPr>
                <p:cNvPr id="8287" name="AutoShape 6"/>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8" name="Rectangle 7"/>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9" name="Rectangle 8"/>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0" name="AutoShape 9"/>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1" name="Line 10"/>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92" name="Line 11"/>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93" name="Rectangle 12"/>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94" name="Rectangle 13"/>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4" name="Group 14"/>
              <p:cNvGrpSpPr>
                <a:grpSpLocks/>
              </p:cNvGrpSpPr>
              <p:nvPr/>
            </p:nvGrpSpPr>
            <p:grpSpPr bwMode="auto">
              <a:xfrm>
                <a:off x="6892449" y="1663308"/>
                <a:ext cx="202565" cy="615315"/>
                <a:chOff x="4180" y="783"/>
                <a:chExt cx="150" cy="307"/>
              </a:xfrm>
            </p:grpSpPr>
            <p:sp>
              <p:nvSpPr>
                <p:cNvPr id="8279" name="AutoShape 15"/>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0" name="Rectangle 16"/>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81" name="Rectangle 17"/>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2" name="AutoShape 18"/>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3" name="Line 19"/>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84" name="Line 20"/>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85" name="Rectangle 21"/>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86" name="Rectangle 22"/>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5" name="Group 23"/>
              <p:cNvGrpSpPr>
                <a:grpSpLocks/>
              </p:cNvGrpSpPr>
              <p:nvPr/>
            </p:nvGrpSpPr>
            <p:grpSpPr bwMode="auto">
              <a:xfrm>
                <a:off x="7636352" y="1695693"/>
                <a:ext cx="202565" cy="615315"/>
                <a:chOff x="4180" y="783"/>
                <a:chExt cx="150" cy="307"/>
              </a:xfrm>
            </p:grpSpPr>
            <p:sp>
              <p:nvSpPr>
                <p:cNvPr id="8271" name="AutoShape 24"/>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72" name="Rectangle 25"/>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73" name="Rectangle 26"/>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4" name="AutoShape 27"/>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5" name="Line 28"/>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76" name="Line 29"/>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77" name="Rectangle 30"/>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8" name="Rectangle 31"/>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6" name="Group 32"/>
              <p:cNvGrpSpPr>
                <a:grpSpLocks/>
              </p:cNvGrpSpPr>
              <p:nvPr/>
            </p:nvGrpSpPr>
            <p:grpSpPr bwMode="auto">
              <a:xfrm>
                <a:off x="8275479" y="1900798"/>
                <a:ext cx="202565" cy="615315"/>
                <a:chOff x="4180" y="783"/>
                <a:chExt cx="150" cy="307"/>
              </a:xfrm>
            </p:grpSpPr>
            <p:sp>
              <p:nvSpPr>
                <p:cNvPr id="8263" name="AutoShape 33"/>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64" name="Rectangle 34"/>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65" name="Rectangle 35"/>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6" name="AutoShape 36"/>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7" name="Line 37"/>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8" name="Line 38"/>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9" name="Rectangle 39"/>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70" name="Rectangle 40"/>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grpSp>
            <p:nvGrpSpPr>
              <p:cNvPr id="7" name="Group 41"/>
              <p:cNvGrpSpPr>
                <a:grpSpLocks/>
              </p:cNvGrpSpPr>
              <p:nvPr/>
            </p:nvGrpSpPr>
            <p:grpSpPr bwMode="auto">
              <a:xfrm>
                <a:off x="8621237" y="2796783"/>
                <a:ext cx="202565" cy="615315"/>
                <a:chOff x="4180" y="783"/>
                <a:chExt cx="150" cy="307"/>
              </a:xfrm>
            </p:grpSpPr>
            <p:sp>
              <p:nvSpPr>
                <p:cNvPr id="8255" name="AutoShape 42"/>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56" name="Rectangle 43"/>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latin typeface="+mn-lt"/>
                  </a:endParaRPr>
                </a:p>
              </p:txBody>
            </p:sp>
            <p:sp>
              <p:nvSpPr>
                <p:cNvPr id="8257" name="Rectangle 44"/>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58" name="AutoShape 45"/>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59" name="Line 46"/>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0" name="Line 47"/>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latin typeface="+mn-lt"/>
                  </a:endParaRPr>
                </a:p>
              </p:txBody>
            </p:sp>
            <p:sp>
              <p:nvSpPr>
                <p:cNvPr id="8261" name="Rectangle 48"/>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latin typeface="+mn-lt"/>
                  </a:endParaRPr>
                </a:p>
              </p:txBody>
            </p:sp>
            <p:sp>
              <p:nvSpPr>
                <p:cNvPr id="8262" name="Rectangle 49"/>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latin typeface="+mn-lt"/>
                  </a:endParaRPr>
                </a:p>
              </p:txBody>
            </p:sp>
          </p:grpSp>
          <p:sp>
            <p:nvSpPr>
              <p:cNvPr id="8208" name="Text Box 50"/>
              <p:cNvSpPr txBox="1">
                <a:spLocks noChangeArrowheads="1"/>
              </p:cNvSpPr>
              <p:nvPr/>
            </p:nvSpPr>
            <p:spPr bwMode="auto">
              <a:xfrm>
                <a:off x="8581582" y="1722681"/>
                <a:ext cx="1241144" cy="779985"/>
              </a:xfrm>
              <a:prstGeom prst="rect">
                <a:avLst/>
              </a:prstGeom>
              <a:noFill/>
              <a:ln w="9525">
                <a:noFill/>
                <a:miter lim="800000"/>
                <a:headEnd/>
                <a:tailEnd/>
              </a:ln>
            </p:spPr>
            <p:txBody>
              <a:bodyPr wrap="none" lIns="101882" tIns="50941" rIns="101882" bIns="50941">
                <a:prstTxWarp prst="textNoShape">
                  <a:avLst/>
                </a:prstTxWarp>
                <a:spAutoFit/>
              </a:bodyPr>
              <a:lstStyle/>
              <a:p>
                <a:pPr algn="l">
                  <a:spcBef>
                    <a:spcPct val="0"/>
                  </a:spcBef>
                  <a:buClrTx/>
                  <a:buSzTx/>
                  <a:buFontTx/>
                  <a:buNone/>
                </a:pPr>
                <a:r>
                  <a:rPr lang="en-US" sz="2200" dirty="0">
                    <a:latin typeface="+mn-lt"/>
                  </a:rPr>
                  <a:t>origin</a:t>
                </a:r>
              </a:p>
              <a:p>
                <a:pPr algn="l">
                  <a:spcBef>
                    <a:spcPct val="0"/>
                  </a:spcBef>
                  <a:buClrTx/>
                  <a:buSzTx/>
                  <a:buFontTx/>
                  <a:buNone/>
                </a:pPr>
                <a:r>
                  <a:rPr lang="en-US" sz="2200" dirty="0">
                    <a:latin typeface="+mn-lt"/>
                  </a:rPr>
                  <a:t>servers</a:t>
                </a:r>
                <a:endParaRPr lang="en-US" dirty="0">
                  <a:latin typeface="+mn-lt"/>
                </a:endParaRPr>
              </a:p>
            </p:txBody>
          </p:sp>
          <p:sp>
            <p:nvSpPr>
              <p:cNvPr id="8209" name="Line 51"/>
              <p:cNvSpPr>
                <a:spLocks noChangeShapeType="1"/>
              </p:cNvSpPr>
              <p:nvPr/>
            </p:nvSpPr>
            <p:spPr bwMode="auto">
              <a:xfrm>
                <a:off x="6974523" y="2275025"/>
                <a:ext cx="73343" cy="313055"/>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0" name="Line 52"/>
              <p:cNvSpPr>
                <a:spLocks noChangeShapeType="1"/>
              </p:cNvSpPr>
              <p:nvPr/>
            </p:nvSpPr>
            <p:spPr bwMode="auto">
              <a:xfrm flipH="1">
                <a:off x="7666038" y="2318205"/>
                <a:ext cx="10478" cy="269875"/>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1" name="Line 53"/>
              <p:cNvSpPr>
                <a:spLocks noChangeShapeType="1"/>
              </p:cNvSpPr>
              <p:nvPr/>
            </p:nvSpPr>
            <p:spPr bwMode="auto">
              <a:xfrm flipH="1">
                <a:off x="8168958" y="2501719"/>
                <a:ext cx="146685" cy="23749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2" name="Line 54"/>
              <p:cNvSpPr>
                <a:spLocks noChangeShapeType="1"/>
              </p:cNvSpPr>
              <p:nvPr/>
            </p:nvSpPr>
            <p:spPr bwMode="auto">
              <a:xfrm flipH="1" flipV="1">
                <a:off x="8347075" y="3365319"/>
                <a:ext cx="272415" cy="0"/>
              </a:xfrm>
              <a:prstGeom prst="line">
                <a:avLst/>
              </a:prstGeom>
              <a:noFill/>
              <a:ln w="28575">
                <a:solidFill>
                  <a:schemeClr val="accent2"/>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3" name="Freeform 55"/>
              <p:cNvSpPr>
                <a:spLocks/>
              </p:cNvSpPr>
              <p:nvPr/>
            </p:nvSpPr>
            <p:spPr bwMode="auto">
              <a:xfrm>
                <a:off x="6188710" y="2267827"/>
                <a:ext cx="2392363" cy="1791970"/>
              </a:xfrm>
              <a:custGeom>
                <a:avLst/>
                <a:gdLst>
                  <a:gd name="T0" fmla="*/ 27 w 2135"/>
                  <a:gd name="T1" fmla="*/ 652 h 1662"/>
                  <a:gd name="T2" fmla="*/ 105 w 2135"/>
                  <a:gd name="T3" fmla="*/ 76 h 1662"/>
                  <a:gd name="T4" fmla="*/ 657 w 2135"/>
                  <a:gd name="T5" fmla="*/ 196 h 1662"/>
                  <a:gd name="T6" fmla="*/ 1209 w 2135"/>
                  <a:gd name="T7" fmla="*/ 100 h 1662"/>
                  <a:gd name="T8" fmla="*/ 2001 w 2135"/>
                  <a:gd name="T9" fmla="*/ 406 h 1662"/>
                  <a:gd name="T10" fmla="*/ 2013 w 2135"/>
                  <a:gd name="T11" fmla="*/ 1144 h 1662"/>
                  <a:gd name="T12" fmla="*/ 1581 w 2135"/>
                  <a:gd name="T13" fmla="*/ 1600 h 1662"/>
                  <a:gd name="T14" fmla="*/ 813 w 2135"/>
                  <a:gd name="T15" fmla="*/ 1516 h 1662"/>
                  <a:gd name="T16" fmla="*/ 501 w 2135"/>
                  <a:gd name="T17" fmla="*/ 1270 h 1662"/>
                  <a:gd name="T18" fmla="*/ 183 w 2135"/>
                  <a:gd name="T19" fmla="*/ 1066 h 1662"/>
                  <a:gd name="T20" fmla="*/ 27 w 2135"/>
                  <a:gd name="T21" fmla="*/ 652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5"/>
                  <a:gd name="T34" fmla="*/ 0 h 1662"/>
                  <a:gd name="T35" fmla="*/ 2135 w 2135"/>
                  <a:gd name="T36" fmla="*/ 1662 h 16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FFFFCC"/>
              </a:solidFill>
              <a:ln w="9525">
                <a:solidFill>
                  <a:srgbClr val="7F7F7F"/>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8" name="Group 56"/>
              <p:cNvGrpSpPr>
                <a:grpSpLocks/>
              </p:cNvGrpSpPr>
              <p:nvPr/>
            </p:nvGrpSpPr>
            <p:grpSpPr bwMode="auto">
              <a:xfrm>
                <a:off x="7269639" y="3629797"/>
                <a:ext cx="551815" cy="264477"/>
                <a:chOff x="3600" y="219"/>
                <a:chExt cx="360" cy="175"/>
              </a:xfrm>
            </p:grpSpPr>
            <p:sp>
              <p:nvSpPr>
                <p:cNvPr id="8242" name="Oval 57"/>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3" name="Line 58"/>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4" name="Line 59"/>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45" name="Rectangle 60"/>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spcBef>
                      <a:spcPct val="0"/>
                    </a:spcBef>
                    <a:buClrTx/>
                    <a:buSzTx/>
                    <a:buFontTx/>
                    <a:buNone/>
                  </a:pPr>
                  <a:endParaRPr lang="en-US">
                    <a:latin typeface="+mn-lt"/>
                  </a:endParaRPr>
                </a:p>
              </p:txBody>
            </p:sp>
            <p:sp>
              <p:nvSpPr>
                <p:cNvPr id="8246" name="Oval 61"/>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grpSp>
              <p:nvGrpSpPr>
                <p:cNvPr id="9" name="Group 62"/>
                <p:cNvGrpSpPr>
                  <a:grpSpLocks/>
                </p:cNvGrpSpPr>
                <p:nvPr/>
              </p:nvGrpSpPr>
              <p:grpSpPr bwMode="auto">
                <a:xfrm>
                  <a:off x="3686" y="244"/>
                  <a:ext cx="177" cy="66"/>
                  <a:chOff x="2848" y="848"/>
                  <a:chExt cx="140" cy="98"/>
                </a:xfrm>
              </p:grpSpPr>
              <p:sp>
                <p:nvSpPr>
                  <p:cNvPr id="8252" name="Line 63"/>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3" name="Line 64"/>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4" name="Line 65"/>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nvGrpSpPr>
                <p:cNvPr id="10" name="Group 66"/>
                <p:cNvGrpSpPr>
                  <a:grpSpLocks/>
                </p:cNvGrpSpPr>
                <p:nvPr/>
              </p:nvGrpSpPr>
              <p:grpSpPr bwMode="auto">
                <a:xfrm flipV="1">
                  <a:off x="3686" y="243"/>
                  <a:ext cx="177" cy="66"/>
                  <a:chOff x="2848" y="848"/>
                  <a:chExt cx="140" cy="98"/>
                </a:xfrm>
              </p:grpSpPr>
              <p:sp>
                <p:nvSpPr>
                  <p:cNvPr id="8249" name="Line 67"/>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0" name="Line 68"/>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51" name="Line 69"/>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sp>
            <p:nvSpPr>
              <p:cNvPr id="8215" name="Text Box 70"/>
              <p:cNvSpPr txBox="1">
                <a:spLocks noChangeArrowheads="1"/>
              </p:cNvSpPr>
              <p:nvPr/>
            </p:nvSpPr>
            <p:spPr bwMode="auto">
              <a:xfrm>
                <a:off x="6643325" y="2618666"/>
                <a:ext cx="1231676"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public</a:t>
                </a:r>
              </a:p>
              <a:p>
                <a:pPr algn="ctr">
                  <a:spcBef>
                    <a:spcPct val="0"/>
                  </a:spcBef>
                  <a:buClrTx/>
                  <a:buSzTx/>
                  <a:buFontTx/>
                  <a:buNone/>
                </a:pPr>
                <a:r>
                  <a:rPr lang="en-US" dirty="0">
                    <a:latin typeface="+mn-lt"/>
                  </a:rPr>
                  <a:t> Internet</a:t>
                </a:r>
                <a:endParaRPr lang="en-US" dirty="0">
                  <a:solidFill>
                    <a:schemeClr val="accent2"/>
                  </a:solidFill>
                  <a:latin typeface="+mn-lt"/>
                </a:endParaRPr>
              </a:p>
            </p:txBody>
          </p:sp>
          <p:sp>
            <p:nvSpPr>
              <p:cNvPr id="8216" name="Freeform 71"/>
              <p:cNvSpPr>
                <a:spLocks/>
              </p:cNvSpPr>
              <p:nvPr/>
            </p:nvSpPr>
            <p:spPr bwMode="auto">
              <a:xfrm>
                <a:off x="5650012" y="4622800"/>
                <a:ext cx="3261995" cy="1815603"/>
              </a:xfrm>
              <a:custGeom>
                <a:avLst/>
                <a:gdLst>
                  <a:gd name="T0" fmla="*/ 31 w 1868"/>
                  <a:gd name="T1" fmla="*/ 327 h 876"/>
                  <a:gd name="T2" fmla="*/ 103 w 1868"/>
                  <a:gd name="T3" fmla="*/ 137 h 876"/>
                  <a:gd name="T4" fmla="*/ 649 w 1868"/>
                  <a:gd name="T5" fmla="*/ 17 h 876"/>
                  <a:gd name="T6" fmla="*/ 1141 w 1868"/>
                  <a:gd name="T7" fmla="*/ 35 h 876"/>
                  <a:gd name="T8" fmla="*/ 1763 w 1868"/>
                  <a:gd name="T9" fmla="*/ 121 h 876"/>
                  <a:gd name="T10" fmla="*/ 1774 w 1868"/>
                  <a:gd name="T11" fmla="*/ 741 h 876"/>
                  <a:gd name="T12" fmla="*/ 1369 w 1868"/>
                  <a:gd name="T13" fmla="*/ 845 h 876"/>
                  <a:gd name="T14" fmla="*/ 781 w 1868"/>
                  <a:gd name="T15" fmla="*/ 851 h 876"/>
                  <a:gd name="T16" fmla="*/ 447 w 1868"/>
                  <a:gd name="T17" fmla="*/ 847 h 876"/>
                  <a:gd name="T18" fmla="*/ 168 w 1868"/>
                  <a:gd name="T19" fmla="*/ 676 h 876"/>
                  <a:gd name="T20" fmla="*/ 31 w 1868"/>
                  <a:gd name="T21" fmla="*/ 327 h 8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68"/>
                  <a:gd name="T34" fmla="*/ 0 h 876"/>
                  <a:gd name="T35" fmla="*/ 1868 w 1868"/>
                  <a:gd name="T36" fmla="*/ 876 h 8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68" h="876">
                    <a:moveTo>
                      <a:pt x="31" y="327"/>
                    </a:moveTo>
                    <a:cubicBezTo>
                      <a:pt x="20" y="237"/>
                      <a:pt x="0" y="189"/>
                      <a:pt x="103" y="137"/>
                    </a:cubicBezTo>
                    <a:cubicBezTo>
                      <a:pt x="206" y="85"/>
                      <a:pt x="476" y="34"/>
                      <a:pt x="649" y="17"/>
                    </a:cubicBezTo>
                    <a:cubicBezTo>
                      <a:pt x="822" y="0"/>
                      <a:pt x="955" y="18"/>
                      <a:pt x="1141" y="35"/>
                    </a:cubicBezTo>
                    <a:cubicBezTo>
                      <a:pt x="1327" y="52"/>
                      <a:pt x="1658" y="3"/>
                      <a:pt x="1763" y="121"/>
                    </a:cubicBezTo>
                    <a:cubicBezTo>
                      <a:pt x="1868" y="239"/>
                      <a:pt x="1840" y="621"/>
                      <a:pt x="1774" y="741"/>
                    </a:cubicBezTo>
                    <a:cubicBezTo>
                      <a:pt x="1708" y="861"/>
                      <a:pt x="1534" y="827"/>
                      <a:pt x="1369" y="845"/>
                    </a:cubicBezTo>
                    <a:cubicBezTo>
                      <a:pt x="1204" y="863"/>
                      <a:pt x="935" y="851"/>
                      <a:pt x="781" y="851"/>
                    </a:cubicBezTo>
                    <a:cubicBezTo>
                      <a:pt x="627" y="851"/>
                      <a:pt x="549" y="876"/>
                      <a:pt x="447" y="847"/>
                    </a:cubicBezTo>
                    <a:cubicBezTo>
                      <a:pt x="345" y="818"/>
                      <a:pt x="237" y="762"/>
                      <a:pt x="168" y="676"/>
                    </a:cubicBezTo>
                    <a:cubicBezTo>
                      <a:pt x="98" y="589"/>
                      <a:pt x="29" y="468"/>
                      <a:pt x="31" y="327"/>
                    </a:cubicBezTo>
                    <a:close/>
                  </a:path>
                </a:pathLst>
              </a:custGeom>
              <a:solidFill>
                <a:srgbClr val="FFFFCC"/>
              </a:solidFill>
              <a:ln w="9525">
                <a:solidFill>
                  <a:srgbClr val="7F7F7F"/>
                </a:solidFill>
                <a:round/>
                <a:headEnd/>
                <a:tailEnd/>
              </a:ln>
            </p:spPr>
            <p:txBody>
              <a:bodyPr wrap="none" lIns="101882" tIns="50941" rIns="101882" bIns="50941" anchor="ctr">
                <a:prstTxWarp prst="textNoShape">
                  <a:avLst/>
                </a:prstTxWarp>
              </a:bodyPr>
              <a:lstStyle/>
              <a:p>
                <a:endParaRPr lang="en-US">
                  <a:latin typeface="+mn-lt"/>
                </a:endParaRPr>
              </a:p>
            </p:txBody>
          </p:sp>
          <p:graphicFrame>
            <p:nvGraphicFramePr>
              <p:cNvPr id="8194" name="Object 72"/>
              <p:cNvGraphicFramePr>
                <a:graphicFrameLocks noChangeAspect="1"/>
              </p:cNvGraphicFramePr>
              <p:nvPr/>
            </p:nvGraphicFramePr>
            <p:xfrm>
              <a:off x="5987892" y="5797792"/>
              <a:ext cx="488950" cy="404813"/>
            </p:xfrm>
            <a:graphic>
              <a:graphicData uri="http://schemas.openxmlformats.org/presentationml/2006/ole">
                <p:oleObj spid="_x0000_s58918" name="Clip" r:id="rId4" imgW="1306965" imgH="1083593" progId="">
                  <p:embed/>
                </p:oleObj>
              </a:graphicData>
            </a:graphic>
          </p:graphicFrame>
          <p:graphicFrame>
            <p:nvGraphicFramePr>
              <p:cNvPr id="8195" name="Object 73"/>
              <p:cNvGraphicFramePr>
                <a:graphicFrameLocks noChangeAspect="1"/>
              </p:cNvGraphicFramePr>
              <p:nvPr/>
            </p:nvGraphicFramePr>
            <p:xfrm>
              <a:off x="6543199" y="5797792"/>
              <a:ext cx="488950" cy="404813"/>
            </p:xfrm>
            <a:graphic>
              <a:graphicData uri="http://schemas.openxmlformats.org/presentationml/2006/ole">
                <p:oleObj spid="_x0000_s58919" name="Clip" r:id="rId5" imgW="1306965" imgH="1083593" progId="">
                  <p:embed/>
                </p:oleObj>
              </a:graphicData>
            </a:graphic>
          </p:graphicFrame>
          <p:graphicFrame>
            <p:nvGraphicFramePr>
              <p:cNvPr id="8196" name="Object 74"/>
              <p:cNvGraphicFramePr>
                <a:graphicFrameLocks noChangeAspect="1"/>
              </p:cNvGraphicFramePr>
              <p:nvPr/>
            </p:nvGraphicFramePr>
            <p:xfrm>
              <a:off x="7129939" y="5786997"/>
              <a:ext cx="488950" cy="404813"/>
            </p:xfrm>
            <a:graphic>
              <a:graphicData uri="http://schemas.openxmlformats.org/presentationml/2006/ole">
                <p:oleObj spid="_x0000_s58920" name="Clip" r:id="rId6" imgW="1306965" imgH="1083593" progId="">
                  <p:embed/>
                </p:oleObj>
              </a:graphicData>
            </a:graphic>
          </p:graphicFrame>
          <p:graphicFrame>
            <p:nvGraphicFramePr>
              <p:cNvPr id="8197" name="Object 75"/>
              <p:cNvGraphicFramePr>
                <a:graphicFrameLocks noChangeAspect="1"/>
              </p:cNvGraphicFramePr>
              <p:nvPr/>
            </p:nvGraphicFramePr>
            <p:xfrm>
              <a:off x="7695724" y="5797792"/>
              <a:ext cx="488950" cy="404813"/>
            </p:xfrm>
            <a:graphic>
              <a:graphicData uri="http://schemas.openxmlformats.org/presentationml/2006/ole">
                <p:oleObj spid="_x0000_s58921" name="Clip" r:id="rId7" imgW="1306965" imgH="1083593" progId="">
                  <p:embed/>
                </p:oleObj>
              </a:graphicData>
            </a:graphic>
          </p:graphicFrame>
          <p:sp>
            <p:nvSpPr>
              <p:cNvPr id="8217" name="Line 76"/>
              <p:cNvSpPr>
                <a:spLocks noChangeShapeType="1"/>
              </p:cNvSpPr>
              <p:nvPr/>
            </p:nvSpPr>
            <p:spPr bwMode="auto">
              <a:xfrm flipV="1">
                <a:off x="6199187" y="5558504"/>
                <a:ext cx="1713072" cy="1439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8" name="Line 77"/>
              <p:cNvSpPr>
                <a:spLocks noChangeShapeType="1"/>
              </p:cNvSpPr>
              <p:nvPr/>
            </p:nvSpPr>
            <p:spPr bwMode="auto">
              <a:xfrm>
                <a:off x="6209665" y="5572897"/>
                <a:ext cx="0" cy="221297"/>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19" name="Line 78"/>
              <p:cNvSpPr>
                <a:spLocks noChangeShapeType="1"/>
              </p:cNvSpPr>
              <p:nvPr/>
            </p:nvSpPr>
            <p:spPr bwMode="auto">
              <a:xfrm>
                <a:off x="6770212" y="5583692"/>
                <a:ext cx="0" cy="221297"/>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0" name="Line 79"/>
              <p:cNvSpPr>
                <a:spLocks noChangeShapeType="1"/>
              </p:cNvSpPr>
              <p:nvPr/>
            </p:nvSpPr>
            <p:spPr bwMode="auto">
              <a:xfrm>
                <a:off x="7362190" y="5578295"/>
                <a:ext cx="0" cy="221298"/>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1" name="Line 80"/>
              <p:cNvSpPr>
                <a:spLocks noChangeShapeType="1"/>
              </p:cNvSpPr>
              <p:nvPr/>
            </p:nvSpPr>
            <p:spPr bwMode="auto">
              <a:xfrm>
                <a:off x="7912259" y="5578294"/>
                <a:ext cx="0" cy="25368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grpSp>
            <p:nvGrpSpPr>
              <p:cNvPr id="11" name="Group 81"/>
              <p:cNvGrpSpPr>
                <a:grpSpLocks/>
              </p:cNvGrpSpPr>
              <p:nvPr/>
            </p:nvGrpSpPr>
            <p:grpSpPr bwMode="auto">
              <a:xfrm>
                <a:off x="7269639" y="5092520"/>
                <a:ext cx="551815" cy="264478"/>
                <a:chOff x="3600" y="219"/>
                <a:chExt cx="360" cy="175"/>
              </a:xfrm>
            </p:grpSpPr>
            <p:sp>
              <p:nvSpPr>
                <p:cNvPr id="8229" name="Oval 8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0" name="Line 8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1" name="Line 8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latin typeface="+mn-lt"/>
                  </a:endParaRPr>
                </a:p>
              </p:txBody>
            </p:sp>
            <p:sp>
              <p:nvSpPr>
                <p:cNvPr id="8232" name="Rectangle 8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spcBef>
                      <a:spcPct val="0"/>
                    </a:spcBef>
                    <a:buClrTx/>
                    <a:buSzTx/>
                    <a:buFontTx/>
                    <a:buNone/>
                  </a:pPr>
                  <a:endParaRPr lang="en-US">
                    <a:latin typeface="+mn-lt"/>
                  </a:endParaRPr>
                </a:p>
              </p:txBody>
            </p:sp>
            <p:sp>
              <p:nvSpPr>
                <p:cNvPr id="8233" name="Oval 8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latin typeface="+mn-lt"/>
                  </a:endParaRPr>
                </a:p>
              </p:txBody>
            </p:sp>
            <p:grpSp>
              <p:nvGrpSpPr>
                <p:cNvPr id="12" name="Group 87"/>
                <p:cNvGrpSpPr>
                  <a:grpSpLocks/>
                </p:cNvGrpSpPr>
                <p:nvPr/>
              </p:nvGrpSpPr>
              <p:grpSpPr bwMode="auto">
                <a:xfrm>
                  <a:off x="3686" y="244"/>
                  <a:ext cx="177" cy="66"/>
                  <a:chOff x="2848" y="848"/>
                  <a:chExt cx="140" cy="98"/>
                </a:xfrm>
              </p:grpSpPr>
              <p:sp>
                <p:nvSpPr>
                  <p:cNvPr id="8239" name="Line 8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40" name="Line 8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41" name="Line 9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nvGrpSpPr>
                <p:cNvPr id="13" name="Group 91"/>
                <p:cNvGrpSpPr>
                  <a:grpSpLocks/>
                </p:cNvGrpSpPr>
                <p:nvPr/>
              </p:nvGrpSpPr>
              <p:grpSpPr bwMode="auto">
                <a:xfrm flipV="1">
                  <a:off x="3686" y="243"/>
                  <a:ext cx="177" cy="66"/>
                  <a:chOff x="2848" y="848"/>
                  <a:chExt cx="140" cy="98"/>
                </a:xfrm>
              </p:grpSpPr>
              <p:sp>
                <p:nvSpPr>
                  <p:cNvPr id="8236" name="Line 9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37" name="Line 9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sp>
                <p:nvSpPr>
                  <p:cNvPr id="8238" name="Line 9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latin typeface="+mn-lt"/>
                    </a:endParaRPr>
                  </a:p>
                </p:txBody>
              </p:sp>
            </p:grpSp>
          </p:grpSp>
          <p:sp>
            <p:nvSpPr>
              <p:cNvPr id="8223" name="Line 95"/>
              <p:cNvSpPr>
                <a:spLocks noChangeShapeType="1"/>
              </p:cNvSpPr>
              <p:nvPr/>
            </p:nvSpPr>
            <p:spPr bwMode="auto">
              <a:xfrm>
                <a:off x="7540308" y="3905069"/>
                <a:ext cx="0" cy="120364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4" name="Line 96"/>
              <p:cNvSpPr>
                <a:spLocks noChangeShapeType="1"/>
              </p:cNvSpPr>
              <p:nvPr/>
            </p:nvSpPr>
            <p:spPr bwMode="auto">
              <a:xfrm>
                <a:off x="7545547" y="5362394"/>
                <a:ext cx="0" cy="188913"/>
              </a:xfrm>
              <a:prstGeom prst="line">
                <a:avLst/>
              </a:prstGeom>
              <a:noFill/>
              <a:ln w="28575">
                <a:solidFill>
                  <a:schemeClr val="tx1"/>
                </a:solidFill>
                <a:round/>
                <a:headEnd/>
                <a:tailEnd/>
              </a:ln>
            </p:spPr>
            <p:txBody>
              <a:bodyPr wrap="none" lIns="101882" tIns="50941" rIns="101882" bIns="50941" anchor="ctr">
                <a:prstTxWarp prst="textNoShape">
                  <a:avLst/>
                </a:prstTxWarp>
              </a:bodyPr>
              <a:lstStyle/>
              <a:p>
                <a:endParaRPr lang="en-US">
                  <a:latin typeface="+mn-lt"/>
                </a:endParaRPr>
              </a:p>
            </p:txBody>
          </p:sp>
          <p:sp>
            <p:nvSpPr>
              <p:cNvPr id="8225" name="Text Box 97"/>
              <p:cNvSpPr txBox="1">
                <a:spLocks noChangeArrowheads="1"/>
              </p:cNvSpPr>
              <p:nvPr/>
            </p:nvSpPr>
            <p:spPr bwMode="auto">
              <a:xfrm>
                <a:off x="5711414" y="4891708"/>
                <a:ext cx="1569221"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institutional</a:t>
                </a:r>
              </a:p>
              <a:p>
                <a:pPr algn="ctr">
                  <a:spcBef>
                    <a:spcPct val="0"/>
                  </a:spcBef>
                  <a:buClrTx/>
                  <a:buSzTx/>
                  <a:buFontTx/>
                  <a:buNone/>
                </a:pPr>
                <a:r>
                  <a:rPr lang="en-US" dirty="0">
                    <a:latin typeface="+mn-lt"/>
                  </a:rPr>
                  <a:t>network</a:t>
                </a:r>
                <a:endParaRPr lang="en-US" dirty="0">
                  <a:solidFill>
                    <a:schemeClr val="accent2"/>
                  </a:solidFill>
                  <a:latin typeface="+mn-lt"/>
                </a:endParaRPr>
              </a:p>
            </p:txBody>
          </p:sp>
          <p:sp>
            <p:nvSpPr>
              <p:cNvPr id="8226" name="Text Box 98"/>
              <p:cNvSpPr txBox="1">
                <a:spLocks noChangeArrowheads="1"/>
              </p:cNvSpPr>
              <p:nvPr/>
            </p:nvSpPr>
            <p:spPr bwMode="auto">
              <a:xfrm>
                <a:off x="7630909" y="4748910"/>
                <a:ext cx="1182847"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dirty="0">
                    <a:latin typeface="+mn-lt"/>
                  </a:rPr>
                  <a:t>10 </a:t>
                </a:r>
                <a:r>
                  <a:rPr lang="en-US" dirty="0" smtClean="0">
                    <a:latin typeface="+mn-lt"/>
                  </a:rPr>
                  <a:t>Mbps</a:t>
                </a:r>
                <a:br>
                  <a:rPr lang="en-US" dirty="0" smtClean="0">
                    <a:latin typeface="+mn-lt"/>
                  </a:rPr>
                </a:br>
                <a:r>
                  <a:rPr lang="en-US" dirty="0" smtClean="0">
                    <a:latin typeface="+mn-lt"/>
                  </a:rPr>
                  <a:t>LAN</a:t>
                </a:r>
                <a:endParaRPr lang="en-US" dirty="0">
                  <a:solidFill>
                    <a:schemeClr val="accent2"/>
                  </a:solidFill>
                  <a:latin typeface="+mn-lt"/>
                </a:endParaRPr>
              </a:p>
            </p:txBody>
          </p:sp>
          <p:sp>
            <p:nvSpPr>
              <p:cNvPr id="8227" name="Text Box 99"/>
              <p:cNvSpPr txBox="1">
                <a:spLocks noChangeArrowheads="1"/>
              </p:cNvSpPr>
              <p:nvPr/>
            </p:nvSpPr>
            <p:spPr bwMode="auto">
              <a:xfrm>
                <a:off x="7489724" y="4032933"/>
                <a:ext cx="1472001" cy="656875"/>
              </a:xfrm>
              <a:prstGeom prst="rect">
                <a:avLst/>
              </a:prstGeom>
              <a:noFill/>
              <a:ln w="9525">
                <a:noFill/>
                <a:miter lim="800000"/>
                <a:headEnd/>
                <a:tailEnd/>
              </a:ln>
            </p:spPr>
            <p:txBody>
              <a:bodyPr wrap="none" lIns="101882" tIns="50941" rIns="101882" bIns="50941">
                <a:prstTxWarp prst="textNoShape">
                  <a:avLst/>
                </a:prstTxWarp>
                <a:spAutoFit/>
              </a:bodyPr>
              <a:lstStyle/>
              <a:p>
                <a:pPr algn="l">
                  <a:spcBef>
                    <a:spcPct val="0"/>
                  </a:spcBef>
                  <a:buClrTx/>
                  <a:buSzTx/>
                  <a:buFontTx/>
                  <a:buNone/>
                </a:pPr>
                <a:r>
                  <a:rPr lang="en-US" dirty="0">
                    <a:latin typeface="+mn-lt"/>
                  </a:rPr>
                  <a:t>1.5 Mbps </a:t>
                </a:r>
              </a:p>
              <a:p>
                <a:pPr algn="l">
                  <a:spcBef>
                    <a:spcPct val="0"/>
                  </a:spcBef>
                  <a:buClrTx/>
                  <a:buSzTx/>
                  <a:buFontTx/>
                  <a:buNone/>
                </a:pPr>
                <a:r>
                  <a:rPr lang="en-US" dirty="0">
                    <a:latin typeface="+mn-lt"/>
                  </a:rPr>
                  <a:t>access link</a:t>
                </a:r>
                <a:endParaRPr lang="en-US" dirty="0">
                  <a:solidFill>
                    <a:schemeClr val="accent2"/>
                  </a:solidFill>
                  <a:latin typeface="+mn-lt"/>
                </a:endParaRPr>
              </a:p>
            </p:txBody>
          </p:sp>
        </p:grpSp>
        <p:sp>
          <p:nvSpPr>
            <p:cNvPr id="103" name="Text Box 112"/>
            <p:cNvSpPr txBox="1">
              <a:spLocks noChangeArrowheads="1"/>
            </p:cNvSpPr>
            <p:nvPr/>
          </p:nvSpPr>
          <p:spPr bwMode="auto">
            <a:xfrm>
              <a:off x="7943220" y="6337067"/>
              <a:ext cx="1720717" cy="718430"/>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sz="2000" dirty="0">
                  <a:solidFill>
                    <a:srgbClr val="FF0000"/>
                  </a:solidFill>
                  <a:latin typeface="+mn-lt"/>
                </a:rPr>
                <a:t>institutional</a:t>
              </a:r>
            </a:p>
            <a:p>
              <a:pPr algn="ctr">
                <a:spcBef>
                  <a:spcPct val="0"/>
                </a:spcBef>
                <a:buClrTx/>
                <a:buSzTx/>
                <a:buFontTx/>
                <a:buNone/>
              </a:pPr>
              <a:r>
                <a:rPr lang="en-US" sz="2000" dirty="0">
                  <a:solidFill>
                    <a:srgbClr val="FF0000"/>
                  </a:solidFill>
                  <a:latin typeface="+mn-lt"/>
                </a:rPr>
                <a:t>cache</a:t>
              </a:r>
              <a:endParaRPr lang="en-US" dirty="0">
                <a:solidFill>
                  <a:schemeClr val="accent2"/>
                </a:solidFill>
                <a:latin typeface="+mn-lt"/>
              </a:endParaRPr>
            </a:p>
          </p:txBody>
        </p:sp>
        <p:grpSp>
          <p:nvGrpSpPr>
            <p:cNvPr id="104" name="Group 82"/>
            <p:cNvGrpSpPr>
              <a:grpSpLocks/>
            </p:cNvGrpSpPr>
            <p:nvPr/>
          </p:nvGrpSpPr>
          <p:grpSpPr bwMode="auto">
            <a:xfrm>
              <a:off x="8406269" y="5468663"/>
              <a:ext cx="382428" cy="788035"/>
              <a:chOff x="4730" y="2897"/>
              <a:chExt cx="219" cy="438"/>
            </a:xfrm>
          </p:grpSpPr>
          <p:sp>
            <p:nvSpPr>
              <p:cNvPr id="105" name="Freeform 83"/>
              <p:cNvSpPr>
                <a:spLocks/>
              </p:cNvSpPr>
              <p:nvPr/>
            </p:nvSpPr>
            <p:spPr bwMode="auto">
              <a:xfrm>
                <a:off x="4730" y="2897"/>
                <a:ext cx="219" cy="438"/>
              </a:xfrm>
              <a:custGeom>
                <a:avLst/>
                <a:gdLst>
                  <a:gd name="T0" fmla="*/ 16 w 219"/>
                  <a:gd name="T1" fmla="*/ 109 h 438"/>
                  <a:gd name="T2" fmla="*/ 94 w 219"/>
                  <a:gd name="T3" fmla="*/ 7 h 438"/>
                  <a:gd name="T4" fmla="*/ 178 w 219"/>
                  <a:gd name="T5" fmla="*/ 67 h 438"/>
                  <a:gd name="T6" fmla="*/ 196 w 219"/>
                  <a:gd name="T7" fmla="*/ 379 h 438"/>
                  <a:gd name="T8" fmla="*/ 40 w 219"/>
                  <a:gd name="T9" fmla="*/ 421 h 438"/>
                  <a:gd name="T10" fmla="*/ 4 w 219"/>
                  <a:gd name="T11" fmla="*/ 313 h 438"/>
                  <a:gd name="T12" fmla="*/ 16 w 219"/>
                  <a:gd name="T13" fmla="*/ 109 h 438"/>
                  <a:gd name="T14" fmla="*/ 0 60000 65536"/>
                  <a:gd name="T15" fmla="*/ 0 60000 65536"/>
                  <a:gd name="T16" fmla="*/ 0 60000 65536"/>
                  <a:gd name="T17" fmla="*/ 0 60000 65536"/>
                  <a:gd name="T18" fmla="*/ 0 60000 65536"/>
                  <a:gd name="T19" fmla="*/ 0 60000 65536"/>
                  <a:gd name="T20" fmla="*/ 0 60000 65536"/>
                  <a:gd name="T21" fmla="*/ 0 w 219"/>
                  <a:gd name="T22" fmla="*/ 0 h 438"/>
                  <a:gd name="T23" fmla="*/ 219 w 219"/>
                  <a:gd name="T24" fmla="*/ 438 h 4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9" h="438">
                    <a:moveTo>
                      <a:pt x="16" y="109"/>
                    </a:moveTo>
                    <a:cubicBezTo>
                      <a:pt x="31" y="58"/>
                      <a:pt x="67" y="14"/>
                      <a:pt x="94" y="7"/>
                    </a:cubicBezTo>
                    <a:cubicBezTo>
                      <a:pt x="121" y="0"/>
                      <a:pt x="161" y="5"/>
                      <a:pt x="178" y="67"/>
                    </a:cubicBezTo>
                    <a:cubicBezTo>
                      <a:pt x="195" y="129"/>
                      <a:pt x="219" y="320"/>
                      <a:pt x="196" y="379"/>
                    </a:cubicBezTo>
                    <a:cubicBezTo>
                      <a:pt x="173" y="438"/>
                      <a:pt x="72" y="432"/>
                      <a:pt x="40" y="421"/>
                    </a:cubicBezTo>
                    <a:cubicBezTo>
                      <a:pt x="8" y="410"/>
                      <a:pt x="8" y="365"/>
                      <a:pt x="4" y="313"/>
                    </a:cubicBezTo>
                    <a:cubicBezTo>
                      <a:pt x="0" y="261"/>
                      <a:pt x="1" y="160"/>
                      <a:pt x="16" y="109"/>
                    </a:cubicBezTo>
                    <a:close/>
                  </a:path>
                </a:pathLst>
              </a:custGeom>
              <a:solidFill>
                <a:srgbClr val="FF0000"/>
              </a:solidFill>
              <a:ln w="9525">
                <a:noFill/>
                <a:round/>
                <a:headEnd/>
                <a:tailEnd/>
              </a:ln>
            </p:spPr>
            <p:txBody>
              <a:bodyPr wrap="none" anchor="ctr">
                <a:prstTxWarp prst="textNoShape">
                  <a:avLst/>
                </a:prstTxWarp>
              </a:bodyPr>
              <a:lstStyle/>
              <a:p>
                <a:endParaRPr lang="en-US"/>
              </a:p>
            </p:txBody>
          </p:sp>
          <p:grpSp>
            <p:nvGrpSpPr>
              <p:cNvPr id="106" name="Group 84"/>
              <p:cNvGrpSpPr>
                <a:grpSpLocks/>
              </p:cNvGrpSpPr>
              <p:nvPr/>
            </p:nvGrpSpPr>
            <p:grpSpPr bwMode="auto">
              <a:xfrm>
                <a:off x="4771" y="2946"/>
                <a:ext cx="116" cy="341"/>
                <a:chOff x="4180" y="783"/>
                <a:chExt cx="150" cy="307"/>
              </a:xfrm>
            </p:grpSpPr>
            <p:sp>
              <p:nvSpPr>
                <p:cNvPr id="107" name="AutoShape 85"/>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108" name="Rectangle 86"/>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109" name="Rectangle 87"/>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10" name="AutoShape 88"/>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11" name="Line 89"/>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2" name="Line 90"/>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3" name="Rectangle 91"/>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4" name="Rectangle 92"/>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cxnSp>
          <p:nvCxnSpPr>
            <p:cNvPr id="116" name="Straight Connector 115"/>
            <p:cNvCxnSpPr>
              <a:stCxn id="8221" idx="0"/>
              <a:endCxn id="110" idx="0"/>
            </p:cNvCxnSpPr>
            <p:nvPr/>
          </p:nvCxnSpPr>
          <p:spPr bwMode="auto">
            <a:xfrm rot="5400000" flipH="1" flipV="1">
              <a:off x="8302607" y="5301753"/>
              <a:ext cx="4030" cy="549052"/>
            </a:xfrm>
            <a:prstGeom prst="line">
              <a:avLst/>
            </a:prstGeom>
            <a:solidFill>
              <a:schemeClr val="accent1"/>
            </a:solidFill>
            <a:ln w="28575" cap="flat" cmpd="sng" algn="ctr">
              <a:solidFill>
                <a:schemeClr val="tx1"/>
              </a:solidFill>
              <a:prstDash val="solid"/>
              <a:round/>
              <a:headEnd type="none" w="sm" len="sm"/>
              <a:tailEnd type="none" w="sm" len="sm"/>
            </a:ln>
            <a:effectLst/>
          </p:spPr>
        </p:cxnSp>
      </p:grpSp>
      <p:sp>
        <p:nvSpPr>
          <p:cNvPr id="14" name="Slide Number Placeholder 13"/>
          <p:cNvSpPr>
            <a:spLocks noGrp="1"/>
          </p:cNvSpPr>
          <p:nvPr>
            <p:ph type="sldNum" sz="quarter" idx="10"/>
          </p:nvPr>
        </p:nvSpPr>
        <p:spPr/>
        <p:txBody>
          <a:bodyPr/>
          <a:lstStyle/>
          <a:p>
            <a:fld id="{58DA0A0C-FD52-BA4C-B401-762D3E91038C}"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rgbClr val="006600"/>
              </a:buClr>
              <a:buFont typeface="+mj-lt"/>
              <a:buAutoNum type="arabicPeriod" startAt="6"/>
            </a:pPr>
            <a:r>
              <a:rPr lang="en-US" sz="2200" dirty="0" smtClean="0"/>
              <a:t>Suppose Wash. U. has an institutional web cache used by all students and faculty and that during busy periods, the campus generates about 100 http get requests per second, with an average response size of 500 KB.</a:t>
            </a:r>
          </a:p>
          <a:p>
            <a:pPr lvl="1"/>
            <a:r>
              <a:rPr lang="en-US" sz="2000" dirty="0" smtClean="0"/>
              <a:t>What is the average resulting traffic on the university’s internet connection if none of the requested web pages is in the cache?</a:t>
            </a:r>
          </a:p>
          <a:p>
            <a:pPr lvl="1">
              <a:buNone/>
            </a:pPr>
            <a:endParaRPr lang="en-US" sz="2000" dirty="0" smtClean="0"/>
          </a:p>
          <a:p>
            <a:pPr lvl="1">
              <a:buNone/>
            </a:pPr>
            <a:endParaRPr lang="en-US" sz="2000" dirty="0" smtClean="0"/>
          </a:p>
          <a:p>
            <a:pPr lvl="1"/>
            <a:r>
              <a:rPr lang="en-US" sz="2000" dirty="0" smtClean="0"/>
              <a:t>How does this change if 95% of the requested pages can be retrieved from the cache?</a:t>
            </a:r>
          </a:p>
        </p:txBody>
      </p:sp>
      <p:sp>
        <p:nvSpPr>
          <p:cNvPr id="4" name="Slide Number Placeholder 3"/>
          <p:cNvSpPr>
            <a:spLocks noGrp="1"/>
          </p:cNvSpPr>
          <p:nvPr>
            <p:ph type="sldNum" sz="quarter" idx="10"/>
          </p:nvPr>
        </p:nvSpPr>
        <p:spPr/>
        <p:txBody>
          <a:bodyPr/>
          <a:lstStyle/>
          <a:p>
            <a:fld id="{58DA0A0C-FD52-BA4C-B401-762D3E91038C}" type="slidenum">
              <a:rPr lang="en-US" smtClean="0"/>
              <a:pPr/>
              <a:t>29</a:t>
            </a:fld>
            <a:endParaRPr lang="en-US"/>
          </a:p>
        </p:txBody>
      </p:sp>
    </p:spTree>
    <p:extLst>
      <p:ext uri="{BB962C8B-B14F-4D97-AF65-F5344CB8AC3E}">
        <p14:creationId xmlns:p14="http://schemas.microsoft.com/office/powerpoint/2010/main" xmlns="" val="2829650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Communicating Processes</a:t>
            </a:r>
            <a:endParaRPr lang="en-US" dirty="0"/>
          </a:p>
        </p:txBody>
      </p:sp>
      <p:sp>
        <p:nvSpPr>
          <p:cNvPr id="3" name="Content Placeholder 2"/>
          <p:cNvSpPr>
            <a:spLocks noGrp="1"/>
          </p:cNvSpPr>
          <p:nvPr>
            <p:ph idx="1"/>
          </p:nvPr>
        </p:nvSpPr>
        <p:spPr>
          <a:xfrm>
            <a:off x="14288" y="1847945"/>
            <a:ext cx="9844450" cy="5898269"/>
          </a:xfrm>
        </p:spPr>
        <p:txBody>
          <a:bodyPr/>
          <a:lstStyle/>
          <a:p>
            <a:r>
              <a:rPr lang="en-US" dirty="0" smtClean="0"/>
              <a:t>A </a:t>
            </a:r>
            <a:r>
              <a:rPr lang="en-US" i="1" dirty="0" smtClean="0"/>
              <a:t>process</a:t>
            </a:r>
            <a:r>
              <a:rPr lang="en-US" dirty="0" smtClean="0"/>
              <a:t> is a program running on a host</a:t>
            </a:r>
          </a:p>
          <a:p>
            <a:pPr lvl="1"/>
            <a:r>
              <a:rPr lang="en-US" dirty="0" smtClean="0"/>
              <a:t>processes on same host communicate using OS-specific mechanisms</a:t>
            </a:r>
          </a:p>
          <a:p>
            <a:pPr lvl="1"/>
            <a:r>
              <a:rPr lang="en-US" dirty="0" smtClean="0"/>
              <a:t>processes on different hosts communicate by exchanging messages across a network</a:t>
            </a:r>
          </a:p>
          <a:p>
            <a:r>
              <a:rPr lang="en-US" dirty="0" smtClean="0"/>
              <a:t>Communicating pair of processes play distinct roles</a:t>
            </a:r>
          </a:p>
          <a:p>
            <a:pPr lvl="1"/>
            <a:r>
              <a:rPr lang="en-US" i="1" dirty="0" smtClean="0"/>
              <a:t>server process</a:t>
            </a:r>
            <a:r>
              <a:rPr lang="en-US" dirty="0" smtClean="0"/>
              <a:t> waits for communication requests</a:t>
            </a:r>
          </a:p>
          <a:p>
            <a:pPr lvl="1"/>
            <a:r>
              <a:rPr lang="en-US" i="1" dirty="0" smtClean="0"/>
              <a:t>client process</a:t>
            </a:r>
            <a:r>
              <a:rPr lang="en-US" dirty="0" smtClean="0"/>
              <a:t> initiates communication with waiting server</a:t>
            </a:r>
          </a:p>
          <a:p>
            <a:pPr lvl="1"/>
            <a:r>
              <a:rPr lang="en-US" dirty="0" smtClean="0"/>
              <a:t>a process may act both as a client and a server </a:t>
            </a:r>
            <a:br>
              <a:rPr lang="en-US" dirty="0" smtClean="0"/>
            </a:br>
            <a:r>
              <a:rPr lang="en-US" dirty="0" smtClean="0"/>
              <a:t>(for example, in p2p applications)</a:t>
            </a:r>
          </a:p>
          <a:p>
            <a:r>
              <a:rPr lang="en-US" dirty="0" smtClean="0"/>
              <a:t>Processes communicate thru </a:t>
            </a:r>
            <a:r>
              <a:rPr lang="en-US" i="1" dirty="0" smtClean="0"/>
              <a:t>sockets</a:t>
            </a:r>
            <a:endParaRPr lang="en-US" dirty="0" smtClean="0"/>
          </a:p>
          <a:p>
            <a:pPr lvl="1"/>
            <a:r>
              <a:rPr lang="en-US" dirty="0" smtClean="0"/>
              <a:t>standard API to network software</a:t>
            </a:r>
          </a:p>
          <a:p>
            <a:pPr lvl="1"/>
            <a:r>
              <a:rPr lang="en-US" dirty="0" smtClean="0"/>
              <a:t>provides choice of transport service</a:t>
            </a:r>
          </a:p>
          <a:p>
            <a:pPr lvl="1"/>
            <a:r>
              <a:rPr lang="en-US" dirty="0" smtClean="0"/>
              <a:t>allows configuration of selected parameters</a:t>
            </a:r>
            <a:endParaRPr lang="en-US" dirty="0"/>
          </a:p>
        </p:txBody>
      </p:sp>
      <p:grpSp>
        <p:nvGrpSpPr>
          <p:cNvPr id="8" name="Group 7"/>
          <p:cNvGrpSpPr/>
          <p:nvPr/>
        </p:nvGrpSpPr>
        <p:grpSpPr>
          <a:xfrm>
            <a:off x="7924301" y="5188866"/>
            <a:ext cx="2003169" cy="2223647"/>
            <a:chOff x="6925993" y="5250339"/>
            <a:chExt cx="2003169" cy="2223647"/>
          </a:xfrm>
        </p:grpSpPr>
        <p:sp>
          <p:nvSpPr>
            <p:cNvPr id="4" name="Rectangle 3"/>
            <p:cNvSpPr/>
            <p:nvPr/>
          </p:nvSpPr>
          <p:spPr bwMode="auto">
            <a:xfrm>
              <a:off x="7299132" y="5878809"/>
              <a:ext cx="890298" cy="366608"/>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socket</a:t>
              </a:r>
            </a:p>
          </p:txBody>
        </p:sp>
        <p:sp>
          <p:nvSpPr>
            <p:cNvPr id="5" name="Rectangle 4"/>
            <p:cNvSpPr/>
            <p:nvPr/>
          </p:nvSpPr>
          <p:spPr bwMode="auto">
            <a:xfrm>
              <a:off x="6969461" y="6240699"/>
              <a:ext cx="1549640" cy="7248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dirty="0" smtClean="0">
                  <a:latin typeface="+mn-lt"/>
                </a:rPr>
                <a:t> OS network</a:t>
              </a:r>
              <a:br>
                <a:rPr lang="en-US" dirty="0" smtClean="0">
                  <a:latin typeface="+mn-lt"/>
                </a:rPr>
              </a:br>
              <a:r>
                <a:rPr lang="en-US" dirty="0" smtClean="0">
                  <a:latin typeface="+mn-lt"/>
                </a:rPr>
                <a:t>software</a:t>
              </a:r>
              <a:endParaRPr kumimoji="0" lang="en-US" sz="1800" b="0" i="0" u="none" strike="noStrike" cap="none" normalizeH="0" baseline="0" dirty="0" smtClean="0">
                <a:ln>
                  <a:noFill/>
                </a:ln>
                <a:solidFill>
                  <a:schemeClr val="tx2"/>
                </a:solidFill>
                <a:effectLst/>
                <a:latin typeface="+mn-lt"/>
              </a:endParaRPr>
            </a:p>
          </p:txBody>
        </p:sp>
        <p:sp>
          <p:nvSpPr>
            <p:cNvPr id="6" name="Oval 5"/>
            <p:cNvSpPr/>
            <p:nvPr/>
          </p:nvSpPr>
          <p:spPr bwMode="auto">
            <a:xfrm>
              <a:off x="6925993" y="5250339"/>
              <a:ext cx="1636576" cy="68084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Process</a:t>
              </a:r>
            </a:p>
          </p:txBody>
        </p:sp>
        <p:sp>
          <p:nvSpPr>
            <p:cNvPr id="7" name="Freeform 6"/>
            <p:cNvSpPr/>
            <p:nvPr/>
          </p:nvSpPr>
          <p:spPr bwMode="auto">
            <a:xfrm>
              <a:off x="7711549" y="6978630"/>
              <a:ext cx="1217613" cy="495356"/>
            </a:xfrm>
            <a:custGeom>
              <a:avLst/>
              <a:gdLst>
                <a:gd name="connsiteX0" fmla="*/ 0 w 1217613"/>
                <a:gd name="connsiteY0" fmla="*/ 0 h 495356"/>
                <a:gd name="connsiteX1" fmla="*/ 130926 w 1217613"/>
                <a:gd name="connsiteY1" fmla="*/ 340421 h 495356"/>
                <a:gd name="connsiteX2" fmla="*/ 602260 w 1217613"/>
                <a:gd name="connsiteY2" fmla="*/ 471352 h 495356"/>
                <a:gd name="connsiteX3" fmla="*/ 1217613 w 1217613"/>
                <a:gd name="connsiteY3" fmla="*/ 484445 h 495356"/>
              </a:gdLst>
              <a:ahLst/>
              <a:cxnLst>
                <a:cxn ang="0">
                  <a:pos x="connsiteX0" y="connsiteY0"/>
                </a:cxn>
                <a:cxn ang="0">
                  <a:pos x="connsiteX1" y="connsiteY1"/>
                </a:cxn>
                <a:cxn ang="0">
                  <a:pos x="connsiteX2" y="connsiteY2"/>
                </a:cxn>
                <a:cxn ang="0">
                  <a:pos x="connsiteX3" y="connsiteY3"/>
                </a:cxn>
              </a:cxnLst>
              <a:rect l="l" t="t" r="r" b="b"/>
              <a:pathLst>
                <a:path w="1217613" h="495356">
                  <a:moveTo>
                    <a:pt x="0" y="0"/>
                  </a:moveTo>
                  <a:cubicBezTo>
                    <a:pt x="15274" y="130931"/>
                    <a:pt x="30549" y="261862"/>
                    <a:pt x="130926" y="340421"/>
                  </a:cubicBezTo>
                  <a:cubicBezTo>
                    <a:pt x="231303" y="418980"/>
                    <a:pt x="421146" y="447348"/>
                    <a:pt x="602260" y="471352"/>
                  </a:cubicBezTo>
                  <a:cubicBezTo>
                    <a:pt x="783374" y="495356"/>
                    <a:pt x="1217613" y="484445"/>
                    <a:pt x="1217613" y="484445"/>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9" name="Slide Number Placeholder 8"/>
          <p:cNvSpPr>
            <a:spLocks noGrp="1"/>
          </p:cNvSpPr>
          <p:nvPr>
            <p:ph type="sldNum" sz="quarter" idx="10"/>
          </p:nvPr>
        </p:nvSpPr>
        <p:spPr>
          <a:xfrm>
            <a:off x="9652080" y="7509735"/>
            <a:ext cx="309981" cy="215444"/>
          </a:xfrm>
        </p:spPr>
        <p:txBody>
          <a:bodyPr/>
          <a:lstStyle/>
          <a:p>
            <a:fld id="{58DA0A0C-FD52-BA4C-B401-762D3E91038C}"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rgbClr val="006600"/>
              </a:buClr>
              <a:buFont typeface="+mj-lt"/>
              <a:buAutoNum type="arabicPeriod" startAt="6"/>
            </a:pPr>
            <a:r>
              <a:rPr lang="en-US" sz="2200" dirty="0" smtClean="0"/>
              <a:t>Suppose Wash. U. has an institutional web cache used by all students and faculty and that during busy periods, the campus generates about 100 http get requests per second, with an average response size of 500 KB.</a:t>
            </a:r>
          </a:p>
          <a:p>
            <a:pPr lvl="1"/>
            <a:r>
              <a:rPr lang="en-US" sz="2000" dirty="0" smtClean="0"/>
              <a:t>What is the average resulting traffic on the university’s internet connection if none of the requested web pages is in the cache?</a:t>
            </a:r>
          </a:p>
          <a:p>
            <a:pPr lvl="1">
              <a:buNone/>
            </a:pPr>
            <a:r>
              <a:rPr lang="en-US" sz="2000" dirty="0" smtClean="0"/>
              <a:t>	</a:t>
            </a:r>
            <a:r>
              <a:rPr lang="en-US" sz="2000" i="1" dirty="0" smtClean="0"/>
              <a:t>Total web traffic is 100*500,000*8= 400 </a:t>
            </a:r>
            <a:r>
              <a:rPr lang="en-US" sz="2000" i="1" dirty="0" err="1" smtClean="0"/>
              <a:t>Mbits</a:t>
            </a:r>
            <a:r>
              <a:rPr lang="en-US" sz="2000" i="1" dirty="0" smtClean="0"/>
              <a:t>/sec w/o caching</a:t>
            </a:r>
          </a:p>
          <a:p>
            <a:pPr lvl="1">
              <a:buNone/>
            </a:pPr>
            <a:endParaRPr lang="en-US" sz="2000" dirty="0" smtClean="0"/>
          </a:p>
          <a:p>
            <a:pPr lvl="1"/>
            <a:r>
              <a:rPr lang="en-US" sz="2000" dirty="0" smtClean="0"/>
              <a:t>How does this change if 95% of the requested pages can be retrieved from the cache?</a:t>
            </a:r>
          </a:p>
          <a:p>
            <a:pPr lvl="1">
              <a:buNone/>
            </a:pPr>
            <a:r>
              <a:rPr lang="en-US" sz="2000" dirty="0" smtClean="0"/>
              <a:t>	</a:t>
            </a:r>
            <a:r>
              <a:rPr lang="en-US" sz="2000" i="1" dirty="0" smtClean="0"/>
              <a:t>Web traffic goes down to 5% of the above value with a cache hit ratio of 95%, i.e., 20 </a:t>
            </a:r>
            <a:r>
              <a:rPr lang="en-US" sz="2000" i="1" dirty="0" err="1" smtClean="0"/>
              <a:t>Mbits</a:t>
            </a:r>
            <a:r>
              <a:rPr lang="en-US" sz="2000" i="1" dirty="0" smtClean="0"/>
              <a:t>/sec</a:t>
            </a:r>
          </a:p>
        </p:txBody>
      </p:sp>
      <p:sp>
        <p:nvSpPr>
          <p:cNvPr id="4" name="Slide Number Placeholder 3"/>
          <p:cNvSpPr>
            <a:spLocks noGrp="1"/>
          </p:cNvSpPr>
          <p:nvPr>
            <p:ph type="sldNum" sz="quarter" idx="10"/>
          </p:nvPr>
        </p:nvSpPr>
        <p:spPr/>
        <p:txBody>
          <a:bodyPr/>
          <a:lstStyle/>
          <a:p>
            <a:fld id="{58DA0A0C-FD52-BA4C-B401-762D3E91038C}" type="slidenum">
              <a:rPr lang="en-US" smtClean="0"/>
              <a:pPr/>
              <a:t>30</a:t>
            </a:fld>
            <a:endParaRPr lang="en-US"/>
          </a:p>
        </p:txBody>
      </p:sp>
    </p:spTree>
    <p:extLst>
      <p:ext uri="{BB962C8B-B14F-4D97-AF65-F5344CB8AC3E}">
        <p14:creationId xmlns:p14="http://schemas.microsoft.com/office/powerpoint/2010/main" xmlns="" val="4155033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rgbClr val="006600"/>
              </a:buClr>
              <a:buFont typeface="+mj-lt"/>
              <a:buAutoNum type="arabicPeriod" startAt="7"/>
            </a:pPr>
            <a:r>
              <a:rPr lang="en-US" sz="2200" dirty="0" smtClean="0"/>
              <a:t>Assume the world’s web sites contain 100 TB of information, but that 5% of the stored web pages account for 90% of the requests.</a:t>
            </a:r>
          </a:p>
          <a:p>
            <a:pPr lvl="1"/>
            <a:r>
              <a:rPr lang="en-US" sz="2000" dirty="0" smtClean="0"/>
              <a:t>How much disk space does a web cache need to ensure that roughly no more than 10% of the requests it receives must be sent to the origin server?</a:t>
            </a:r>
          </a:p>
          <a:p>
            <a:pPr lvl="4"/>
            <a:endParaRPr lang="en-US" sz="1100" dirty="0" smtClean="0"/>
          </a:p>
          <a:p>
            <a:pPr lvl="4"/>
            <a:endParaRPr lang="en-US" sz="1100" dirty="0" smtClean="0"/>
          </a:p>
          <a:p>
            <a:pPr lvl="4"/>
            <a:endParaRPr lang="en-US" sz="1100" dirty="0" smtClean="0"/>
          </a:p>
          <a:p>
            <a:pPr lvl="4"/>
            <a:endParaRPr lang="en-US" sz="1100" dirty="0" smtClean="0"/>
          </a:p>
          <a:p>
            <a:pPr lvl="4"/>
            <a:endParaRPr lang="en-US" sz="1100" dirty="0"/>
          </a:p>
          <a:p>
            <a:pPr lvl="4"/>
            <a:endParaRPr lang="en-US" sz="1100" dirty="0" smtClean="0"/>
          </a:p>
          <a:p>
            <a:pPr lvl="1"/>
            <a:r>
              <a:rPr lang="en-US" sz="2000" dirty="0" smtClean="0"/>
              <a:t>What fraction would approximately get sent to the origin server if the web cache could only store 500 GB? (Assume the top 5% pages are all equally popular)?</a:t>
            </a:r>
          </a:p>
          <a:p>
            <a:pPr lvl="1">
              <a:buNone/>
            </a:pPr>
            <a:endParaRPr lang="en-US" sz="2000" dirty="0"/>
          </a:p>
          <a:p>
            <a:pPr lvl="1">
              <a:buNone/>
            </a:pPr>
            <a:endParaRPr lang="en-US" sz="2000" dirty="0" smtClean="0"/>
          </a:p>
          <a:p>
            <a:pPr lvl="1">
              <a:buNone/>
            </a:pPr>
            <a:endParaRPr lang="en-US" sz="2000" dirty="0"/>
          </a:p>
          <a:p>
            <a:pPr lvl="1">
              <a:buNone/>
            </a:pPr>
            <a:endParaRPr lang="en-US" sz="2000" dirty="0" smtClean="0"/>
          </a:p>
        </p:txBody>
      </p:sp>
      <p:sp>
        <p:nvSpPr>
          <p:cNvPr id="4" name="Slide Number Placeholder 3"/>
          <p:cNvSpPr>
            <a:spLocks noGrp="1"/>
          </p:cNvSpPr>
          <p:nvPr>
            <p:ph type="sldNum" sz="quarter" idx="10"/>
          </p:nvPr>
        </p:nvSpPr>
        <p:spPr/>
        <p:txBody>
          <a:bodyPr/>
          <a:lstStyle/>
          <a:p>
            <a:fld id="{58DA0A0C-FD52-BA4C-B401-762D3E91038C}" type="slidenum">
              <a:rPr lang="en-US" smtClean="0"/>
              <a:pPr/>
              <a:t>31</a:t>
            </a:fld>
            <a:endParaRPr lang="en-US"/>
          </a:p>
        </p:txBody>
      </p:sp>
    </p:spTree>
    <p:extLst>
      <p:ext uri="{BB962C8B-B14F-4D97-AF65-F5344CB8AC3E}">
        <p14:creationId xmlns:p14="http://schemas.microsoft.com/office/powerpoint/2010/main" xmlns="" val="11242828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rgbClr val="006600"/>
              </a:buClr>
              <a:buFont typeface="+mj-lt"/>
              <a:buAutoNum type="arabicPeriod" startAt="7"/>
            </a:pPr>
            <a:r>
              <a:rPr lang="en-US" sz="2200" dirty="0" smtClean="0"/>
              <a:t>Assume the world’s web sites contain 100 TB of information, but that 5% of the stored web pages account for 90% of the requests.</a:t>
            </a:r>
          </a:p>
          <a:p>
            <a:pPr lvl="1"/>
            <a:r>
              <a:rPr lang="en-US" sz="2000" dirty="0" smtClean="0"/>
              <a:t>How much disk space does a web cache need to ensure that roughly no more than 10% of the requests it receives must be sent to the origin server?</a:t>
            </a:r>
          </a:p>
          <a:p>
            <a:pPr lvl="1">
              <a:buNone/>
            </a:pPr>
            <a:r>
              <a:rPr lang="en-US" sz="2000" dirty="0" smtClean="0"/>
              <a:t>	</a:t>
            </a:r>
            <a:r>
              <a:rPr lang="en-US" sz="2000" i="1" dirty="0" smtClean="0"/>
              <a:t>5% of 100 TB (10</a:t>
            </a:r>
            <a:r>
              <a:rPr lang="en-US" sz="2000" i="1" baseline="30000" dirty="0" smtClean="0"/>
              <a:t>12</a:t>
            </a:r>
            <a:r>
              <a:rPr lang="en-US" sz="2000" i="1" dirty="0" smtClean="0"/>
              <a:t> bytes) is 5 TB.  You need a bit more than that to ensure that those pages stay in the cache and are available to serve the 90% of the requests that target them.</a:t>
            </a:r>
          </a:p>
          <a:p>
            <a:pPr lvl="4"/>
            <a:endParaRPr lang="en-US" sz="1100" dirty="0" smtClean="0"/>
          </a:p>
          <a:p>
            <a:pPr lvl="1"/>
            <a:r>
              <a:rPr lang="en-US" sz="2000" dirty="0" smtClean="0"/>
              <a:t>What fraction would approximately get sent to the origin server if the web cache could only store 500 GB? (Assume the top 5% pages are all equally popular)?</a:t>
            </a:r>
          </a:p>
          <a:p>
            <a:pPr lvl="1">
              <a:buNone/>
            </a:pPr>
            <a:r>
              <a:rPr lang="en-US" sz="2000" dirty="0" smtClean="0"/>
              <a:t>	</a:t>
            </a:r>
            <a:r>
              <a:rPr lang="en-US" sz="2000" i="1" dirty="0" smtClean="0"/>
              <a:t>If the cache is only 500 GB, i.e., one tenth of what is needed, it only stores one tenth of the most popular pages, so that only 9% of requests can now be satisfied by the cache.  Hence a total of 91% of requests are sent to origin servers</a:t>
            </a:r>
          </a:p>
        </p:txBody>
      </p:sp>
      <p:sp>
        <p:nvSpPr>
          <p:cNvPr id="4" name="Slide Number Placeholder 3"/>
          <p:cNvSpPr>
            <a:spLocks noGrp="1"/>
          </p:cNvSpPr>
          <p:nvPr>
            <p:ph type="sldNum" sz="quarter" idx="10"/>
          </p:nvPr>
        </p:nvSpPr>
        <p:spPr/>
        <p:txBody>
          <a:bodyPr/>
          <a:lstStyle/>
          <a:p>
            <a:fld id="{58DA0A0C-FD52-BA4C-B401-762D3E91038C}" type="slidenum">
              <a:rPr lang="en-US" smtClean="0"/>
              <a:pPr/>
              <a:t>32</a:t>
            </a:fld>
            <a:endParaRPr lang="en-US"/>
          </a:p>
        </p:txBody>
      </p:sp>
    </p:spTree>
    <p:extLst>
      <p:ext uri="{BB962C8B-B14F-4D97-AF65-F5344CB8AC3E}">
        <p14:creationId xmlns:p14="http://schemas.microsoft.com/office/powerpoint/2010/main" xmlns="" val="41656516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Processes</a:t>
            </a:r>
            <a:endParaRPr lang="en-US" dirty="0"/>
          </a:p>
        </p:txBody>
      </p:sp>
      <p:sp>
        <p:nvSpPr>
          <p:cNvPr id="3" name="Content Placeholder 2"/>
          <p:cNvSpPr>
            <a:spLocks noGrp="1"/>
          </p:cNvSpPr>
          <p:nvPr>
            <p:ph idx="1"/>
          </p:nvPr>
        </p:nvSpPr>
        <p:spPr>
          <a:xfrm>
            <a:off x="14288" y="1512140"/>
            <a:ext cx="10044112" cy="6260260"/>
          </a:xfrm>
        </p:spPr>
        <p:txBody>
          <a:bodyPr/>
          <a:lstStyle/>
          <a:p>
            <a:r>
              <a:rPr lang="en-US" dirty="0" smtClean="0"/>
              <a:t>An IP address identifies a </a:t>
            </a:r>
            <a:r>
              <a:rPr lang="en-US" i="1" dirty="0" smtClean="0"/>
              <a:t>host</a:t>
            </a:r>
            <a:r>
              <a:rPr lang="en-US" dirty="0" smtClean="0"/>
              <a:t>, but not a process</a:t>
            </a:r>
          </a:p>
          <a:p>
            <a:pPr lvl="1"/>
            <a:r>
              <a:rPr lang="en-US" dirty="0" smtClean="0"/>
              <a:t>IP protocol is only responsible for delivering data to the host</a:t>
            </a:r>
          </a:p>
          <a:p>
            <a:pPr lvl="1"/>
            <a:r>
              <a:rPr lang="en-US" dirty="0" smtClean="0"/>
              <a:t>since host may have many communicating processes running simultaneously, we need some way to identify them</a:t>
            </a:r>
          </a:p>
          <a:p>
            <a:r>
              <a:rPr lang="en-US" dirty="0" smtClean="0"/>
              <a:t>Internet </a:t>
            </a:r>
            <a:r>
              <a:rPr lang="en-US" b="1" dirty="0" smtClean="0"/>
              <a:t>transport protocols</a:t>
            </a:r>
            <a:r>
              <a:rPr lang="en-US" dirty="0" smtClean="0"/>
              <a:t> use </a:t>
            </a:r>
            <a:r>
              <a:rPr lang="en-US" i="1" dirty="0" smtClean="0"/>
              <a:t>port numbers</a:t>
            </a:r>
            <a:r>
              <a:rPr lang="en-US" dirty="0" smtClean="0"/>
              <a:t> to designate specific programs within a host</a:t>
            </a:r>
          </a:p>
          <a:p>
            <a:pPr lvl="1"/>
            <a:r>
              <a:rPr lang="en-US" dirty="0" smtClean="0"/>
              <a:t>packets carry a </a:t>
            </a:r>
            <a:r>
              <a:rPr lang="en-US" i="1" dirty="0" smtClean="0"/>
              <a:t>source port#</a:t>
            </a:r>
            <a:r>
              <a:rPr lang="en-US" dirty="0" smtClean="0"/>
              <a:t> and a </a:t>
            </a:r>
            <a:r>
              <a:rPr lang="en-US" i="1" dirty="0" smtClean="0"/>
              <a:t>destination port#</a:t>
            </a:r>
            <a:endParaRPr lang="en-US" dirty="0" smtClean="0"/>
          </a:p>
          <a:p>
            <a:pPr lvl="1"/>
            <a:r>
              <a:rPr lang="en-US" dirty="0" smtClean="0"/>
              <a:t>operating systems map port numbers to </a:t>
            </a:r>
            <a:r>
              <a:rPr lang="en-US" i="1" dirty="0" smtClean="0"/>
              <a:t>sockets</a:t>
            </a:r>
          </a:p>
          <a:p>
            <a:pPr lvl="1"/>
            <a:r>
              <a:rPr lang="en-US" dirty="0" smtClean="0"/>
              <a:t>so, packets sent through a socket are tagged with the source port# assigned to the socket</a:t>
            </a:r>
          </a:p>
          <a:p>
            <a:pPr lvl="1"/>
            <a:r>
              <a:rPr lang="en-US" dirty="0" smtClean="0"/>
              <a:t>packets received with a given destination port# are delivered to the socket to which that port# was assigned</a:t>
            </a:r>
          </a:p>
          <a:p>
            <a:r>
              <a:rPr lang="en-US" dirty="0" smtClean="0"/>
              <a:t>Some ports are reserved for specific applications</a:t>
            </a:r>
          </a:p>
          <a:p>
            <a:pPr lvl="1"/>
            <a:r>
              <a:rPr lang="en-US" dirty="0" smtClean="0"/>
              <a:t>for example: port 80 is used by web servers, port 25 for email</a:t>
            </a:r>
          </a:p>
          <a:p>
            <a:pPr lvl="1"/>
            <a:r>
              <a:rPr lang="en-US" dirty="0" smtClean="0"/>
              <a:t>allows remote client to easily connect to application </a:t>
            </a:r>
          </a:p>
          <a:p>
            <a:endParaRPr lang="en-US" dirty="0"/>
          </a:p>
        </p:txBody>
      </p:sp>
      <p:sp>
        <p:nvSpPr>
          <p:cNvPr id="4" name="Slide Number Placeholder 3"/>
          <p:cNvSpPr>
            <a:spLocks noGrp="1"/>
          </p:cNvSpPr>
          <p:nvPr>
            <p:ph type="sldNum" sz="quarter" idx="10"/>
          </p:nvPr>
        </p:nvSpPr>
        <p:spPr/>
        <p:txBody>
          <a:bodyPr/>
          <a:lstStyle/>
          <a:p>
            <a:fld id="{58DA0A0C-FD52-BA4C-B401-762D3E91038C}"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644525" indent="-514350">
              <a:buFont typeface="+mj-lt"/>
              <a:buAutoNum type="arabicPeriod"/>
            </a:pPr>
            <a:r>
              <a:rPr lang="en-US" dirty="0" smtClean="0"/>
              <a:t>What are port numbers used for?</a:t>
            </a:r>
          </a:p>
          <a:p>
            <a:pPr marL="968375" lvl="1" indent="-457200">
              <a:buFont typeface="+mj-lt"/>
              <a:buAutoNum type="alphaLcParenR"/>
            </a:pPr>
            <a:r>
              <a:rPr lang="en-US" dirty="0" smtClean="0"/>
              <a:t>to identify specific interfaces of a router</a:t>
            </a:r>
          </a:p>
          <a:p>
            <a:pPr marL="968375" lvl="1" indent="-457200">
              <a:buFont typeface="+mj-lt"/>
              <a:buAutoNum type="alphaLcParenR"/>
            </a:pPr>
            <a:r>
              <a:rPr lang="en-US" dirty="0" smtClean="0"/>
              <a:t>to identify a process running on a host</a:t>
            </a:r>
          </a:p>
          <a:p>
            <a:pPr marL="968375" lvl="1" indent="-457200">
              <a:buFont typeface="+mj-lt"/>
              <a:buAutoNum type="alphaLcParenR"/>
            </a:pPr>
            <a:r>
              <a:rPr lang="en-US" dirty="0" smtClean="0"/>
              <a:t>to identify physical interfaces on a host</a:t>
            </a:r>
          </a:p>
          <a:p>
            <a:pPr marL="968375" lvl="1" indent="-457200">
              <a:buFont typeface="+mj-lt"/>
              <a:buAutoNum type="alphaLcParenR"/>
            </a:pPr>
            <a:r>
              <a:rPr lang="en-US" dirty="0" smtClean="0"/>
              <a:t>to identify a socket belonging to an application program</a:t>
            </a:r>
          </a:p>
          <a:p>
            <a:pPr marL="644525" indent="-514350">
              <a:buFont typeface="+mj-lt"/>
              <a:buAutoNum type="arabicPeriod"/>
            </a:pPr>
            <a:r>
              <a:rPr lang="en-US" dirty="0" smtClean="0"/>
              <a:t>What popular application uses port number 80?</a:t>
            </a:r>
          </a:p>
          <a:p>
            <a:pPr marL="968375" lvl="1" indent="-457200">
              <a:buFont typeface="+mj-lt"/>
              <a:buAutoNum type="alphaLcParenR"/>
            </a:pPr>
            <a:r>
              <a:rPr lang="en-US" dirty="0" smtClean="0"/>
              <a:t>email</a:t>
            </a:r>
          </a:p>
          <a:p>
            <a:pPr marL="968375" lvl="1" indent="-457200">
              <a:buFont typeface="+mj-lt"/>
              <a:buAutoNum type="alphaLcParenR"/>
            </a:pPr>
            <a:r>
              <a:rPr lang="en-US" dirty="0" smtClean="0"/>
              <a:t>bit torrent</a:t>
            </a:r>
          </a:p>
          <a:p>
            <a:pPr marL="968375" lvl="1" indent="-457200">
              <a:buFont typeface="+mj-lt"/>
              <a:buAutoNum type="alphaLcParenR"/>
            </a:pPr>
            <a:r>
              <a:rPr lang="en-US" dirty="0" smtClean="0"/>
              <a:t>web server</a:t>
            </a:r>
          </a:p>
          <a:p>
            <a:pPr marL="968375" lvl="1" indent="-457200">
              <a:buFont typeface="+mj-lt"/>
              <a:buAutoNum type="alphaLcParenR"/>
            </a:pPr>
            <a:r>
              <a:rPr lang="en-US" dirty="0" smtClean="0"/>
              <a:t>Skype</a:t>
            </a:r>
            <a:endParaRPr lang="en-US" dirty="0"/>
          </a:p>
        </p:txBody>
      </p:sp>
      <p:sp>
        <p:nvSpPr>
          <p:cNvPr id="4" name="Slide Number Placeholder 3"/>
          <p:cNvSpPr>
            <a:spLocks noGrp="1"/>
          </p:cNvSpPr>
          <p:nvPr>
            <p:ph type="sldNum" sz="quarter" idx="10"/>
          </p:nvPr>
        </p:nvSpPr>
        <p:spPr/>
        <p:txBody>
          <a:bodyPr/>
          <a:lstStyle/>
          <a:p>
            <a:fld id="{58DA0A0C-FD52-BA4C-B401-762D3E91038C}" type="slidenum">
              <a:rPr lang="en-US" smtClean="0"/>
              <a:pPr/>
              <a:t>5</a:t>
            </a:fld>
            <a:endParaRPr lang="en-US"/>
          </a:p>
        </p:txBody>
      </p:sp>
    </p:spTree>
    <p:extLst>
      <p:ext uri="{BB962C8B-B14F-4D97-AF65-F5344CB8AC3E}">
        <p14:creationId xmlns:p14="http://schemas.microsoft.com/office/powerpoint/2010/main" xmlns="" val="2970758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 -- Solution</a:t>
            </a:r>
            <a:endParaRPr lang="en-US" dirty="0"/>
          </a:p>
        </p:txBody>
      </p:sp>
      <p:sp>
        <p:nvSpPr>
          <p:cNvPr id="3" name="Content Placeholder 2"/>
          <p:cNvSpPr>
            <a:spLocks noGrp="1"/>
          </p:cNvSpPr>
          <p:nvPr>
            <p:ph idx="1"/>
          </p:nvPr>
        </p:nvSpPr>
        <p:spPr>
          <a:xfrm>
            <a:off x="14288" y="1985963"/>
            <a:ext cx="10044112" cy="5786437"/>
          </a:xfrm>
        </p:spPr>
        <p:txBody>
          <a:bodyPr/>
          <a:lstStyle/>
          <a:p>
            <a:pPr marL="644525" indent="-514350">
              <a:buFont typeface="+mj-lt"/>
              <a:buAutoNum type="arabicPeriod"/>
            </a:pPr>
            <a:r>
              <a:rPr lang="en-US" dirty="0" smtClean="0"/>
              <a:t>What are port numbers used for?</a:t>
            </a:r>
          </a:p>
          <a:p>
            <a:pPr marL="968375" lvl="1" indent="-457200">
              <a:buFont typeface="+mj-lt"/>
              <a:buAutoNum type="alphaLcParenR"/>
            </a:pPr>
            <a:r>
              <a:rPr lang="en-US" dirty="0" smtClean="0"/>
              <a:t>to identify specific interfaces of a router</a:t>
            </a:r>
          </a:p>
          <a:p>
            <a:pPr marL="968375" lvl="1" indent="-457200">
              <a:buFont typeface="+mj-lt"/>
              <a:buAutoNum type="alphaLcParenR"/>
            </a:pPr>
            <a:r>
              <a:rPr lang="en-US" dirty="0" smtClean="0"/>
              <a:t>to identify a process running on a host</a:t>
            </a:r>
          </a:p>
          <a:p>
            <a:pPr marL="968375" lvl="1" indent="-457200">
              <a:buFont typeface="+mj-lt"/>
              <a:buAutoNum type="alphaLcParenR"/>
            </a:pPr>
            <a:r>
              <a:rPr lang="en-US" dirty="0" smtClean="0"/>
              <a:t>to identify physical interfaces on a host</a:t>
            </a:r>
          </a:p>
          <a:p>
            <a:pPr marL="968375" lvl="1" indent="-457200">
              <a:buFont typeface="+mj-lt"/>
              <a:buAutoNum type="alphaLcParenR"/>
            </a:pPr>
            <a:r>
              <a:rPr lang="en-US" dirty="0" smtClean="0"/>
              <a:t>to identify a socket belonging to an application program</a:t>
            </a:r>
          </a:p>
          <a:p>
            <a:pPr marL="968375" lvl="1" indent="-457200">
              <a:buNone/>
            </a:pPr>
            <a:r>
              <a:rPr lang="en-US" i="1" dirty="0" smtClean="0"/>
              <a:t>The answer is d)</a:t>
            </a:r>
          </a:p>
          <a:p>
            <a:pPr marL="644525" indent="-514350">
              <a:buFont typeface="+mj-lt"/>
              <a:buAutoNum type="arabicPeriod"/>
            </a:pPr>
            <a:r>
              <a:rPr lang="en-US" dirty="0" smtClean="0"/>
              <a:t>What popular application uses port number 80?</a:t>
            </a:r>
          </a:p>
          <a:p>
            <a:pPr marL="968375" lvl="1" indent="-457200">
              <a:buFont typeface="+mj-lt"/>
              <a:buAutoNum type="alphaLcParenR"/>
            </a:pPr>
            <a:r>
              <a:rPr lang="en-US" dirty="0" smtClean="0"/>
              <a:t>email</a:t>
            </a:r>
          </a:p>
          <a:p>
            <a:pPr marL="968375" lvl="1" indent="-457200">
              <a:buFont typeface="+mj-lt"/>
              <a:buAutoNum type="alphaLcParenR"/>
            </a:pPr>
            <a:r>
              <a:rPr lang="en-US" dirty="0" smtClean="0"/>
              <a:t>bit torrent</a:t>
            </a:r>
          </a:p>
          <a:p>
            <a:pPr marL="968375" lvl="1" indent="-457200">
              <a:buFont typeface="+mj-lt"/>
              <a:buAutoNum type="alphaLcParenR"/>
            </a:pPr>
            <a:r>
              <a:rPr lang="en-US" dirty="0" smtClean="0"/>
              <a:t>web server</a:t>
            </a:r>
          </a:p>
          <a:p>
            <a:pPr marL="968375" lvl="1" indent="-457200">
              <a:buFont typeface="+mj-lt"/>
              <a:buAutoNum type="alphaLcParenR"/>
            </a:pPr>
            <a:r>
              <a:rPr lang="en-US" dirty="0" smtClean="0"/>
              <a:t>Skype</a:t>
            </a:r>
          </a:p>
          <a:p>
            <a:pPr marL="968375" lvl="1" indent="-457200">
              <a:buNone/>
            </a:pPr>
            <a:r>
              <a:rPr lang="en-US" i="1" dirty="0" smtClean="0"/>
              <a:t>The web uses port 80 as its default port</a:t>
            </a:r>
            <a:endParaRPr lang="en-US" i="1" dirty="0"/>
          </a:p>
        </p:txBody>
      </p:sp>
      <p:sp>
        <p:nvSpPr>
          <p:cNvPr id="4" name="Slide Number Placeholder 3"/>
          <p:cNvSpPr>
            <a:spLocks noGrp="1"/>
          </p:cNvSpPr>
          <p:nvPr>
            <p:ph type="sldNum" sz="quarter" idx="10"/>
          </p:nvPr>
        </p:nvSpPr>
        <p:spPr/>
        <p:txBody>
          <a:bodyPr/>
          <a:lstStyle/>
          <a:p>
            <a:fld id="{58DA0A0C-FD52-BA4C-B401-762D3E91038C}" type="slidenum">
              <a:rPr lang="en-US" smtClean="0"/>
              <a:pPr/>
              <a:t>6</a:t>
            </a:fld>
            <a:endParaRPr lang="en-US"/>
          </a:p>
        </p:txBody>
      </p:sp>
    </p:spTree>
    <p:extLst>
      <p:ext uri="{BB962C8B-B14F-4D97-AF65-F5344CB8AC3E}">
        <p14:creationId xmlns:p14="http://schemas.microsoft.com/office/powerpoint/2010/main" xmlns="" val="143747249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Services</a:t>
            </a:r>
            <a:endParaRPr lang="en-US" dirty="0"/>
          </a:p>
        </p:txBody>
      </p:sp>
      <p:sp>
        <p:nvSpPr>
          <p:cNvPr id="3" name="Content Placeholder 2"/>
          <p:cNvSpPr>
            <a:spLocks noGrp="1"/>
          </p:cNvSpPr>
          <p:nvPr>
            <p:ph idx="1"/>
          </p:nvPr>
        </p:nvSpPr>
        <p:spPr>
          <a:xfrm>
            <a:off x="14288" y="1846130"/>
            <a:ext cx="10044112" cy="5926272"/>
          </a:xfrm>
        </p:spPr>
        <p:txBody>
          <a:bodyPr/>
          <a:lstStyle/>
          <a:p>
            <a:r>
              <a:rPr lang="en-US" dirty="0" smtClean="0"/>
              <a:t>Key transport level services</a:t>
            </a:r>
          </a:p>
          <a:p>
            <a:pPr lvl="1"/>
            <a:r>
              <a:rPr lang="en-US" dirty="0" smtClean="0"/>
              <a:t>reliable data delivery</a:t>
            </a:r>
          </a:p>
          <a:p>
            <a:pPr lvl="1"/>
            <a:r>
              <a:rPr lang="en-US" dirty="0" smtClean="0"/>
              <a:t>guaranteed data rate</a:t>
            </a:r>
          </a:p>
          <a:p>
            <a:pPr lvl="1"/>
            <a:r>
              <a:rPr lang="en-US" dirty="0" smtClean="0"/>
              <a:t>bounded end-to-end delay</a:t>
            </a:r>
          </a:p>
          <a:p>
            <a:pPr lvl="1"/>
            <a:r>
              <a:rPr lang="en-US" dirty="0" smtClean="0"/>
              <a:t>secure communication</a:t>
            </a:r>
          </a:p>
          <a:p>
            <a:r>
              <a:rPr lang="en-US" dirty="0" smtClean="0"/>
              <a:t>Different applications have different needs</a:t>
            </a:r>
          </a:p>
          <a:p>
            <a:pPr lvl="1"/>
            <a:r>
              <a:rPr lang="en-US" dirty="0" smtClean="0"/>
              <a:t>highly variable delay may be disruptive in a phone conversation, but not be a problem for viewing web pages</a:t>
            </a:r>
          </a:p>
          <a:p>
            <a:pPr lvl="1"/>
            <a:r>
              <a:rPr lang="en-US" dirty="0" smtClean="0"/>
              <a:t>streaming HDTV requires a certain minimum data rate to ensure high quality video – and no use for much higher rates</a:t>
            </a:r>
          </a:p>
          <a:p>
            <a:pPr lvl="1"/>
            <a:r>
              <a:rPr lang="en-US" dirty="0" smtClean="0"/>
              <a:t>large file transfers should be “as fast as possible”, but can live with whatever is available – elastic</a:t>
            </a:r>
            <a:endParaRPr lang="en-US" dirty="0"/>
          </a:p>
        </p:txBody>
      </p:sp>
      <p:sp>
        <p:nvSpPr>
          <p:cNvPr id="4" name="Slide Number Placeholder 3"/>
          <p:cNvSpPr>
            <a:spLocks noGrp="1"/>
          </p:cNvSpPr>
          <p:nvPr>
            <p:ph type="sldNum" sz="quarter" idx="10"/>
          </p:nvPr>
        </p:nvSpPr>
        <p:spPr/>
        <p:txBody>
          <a:bodyPr/>
          <a:lstStyle/>
          <a:p>
            <a:fld id="{58DA0A0C-FD52-BA4C-B401-762D3E91038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Transport Services</a:t>
            </a:r>
          </a:p>
        </p:txBody>
      </p:sp>
      <p:sp>
        <p:nvSpPr>
          <p:cNvPr id="3" name="Content Placeholder 2"/>
          <p:cNvSpPr>
            <a:spLocks noGrp="1"/>
          </p:cNvSpPr>
          <p:nvPr>
            <p:ph idx="1"/>
          </p:nvPr>
        </p:nvSpPr>
        <p:spPr>
          <a:xfrm>
            <a:off x="14288" y="1504237"/>
            <a:ext cx="10044112" cy="6268164"/>
          </a:xfrm>
        </p:spPr>
        <p:txBody>
          <a:bodyPr>
            <a:normAutofit lnSpcReduction="10000"/>
          </a:bodyPr>
          <a:lstStyle/>
          <a:p>
            <a:r>
              <a:rPr lang="en-US" sz="2400" dirty="0" smtClean="0"/>
              <a:t>TCP Service</a:t>
            </a:r>
          </a:p>
          <a:p>
            <a:pPr lvl="1">
              <a:lnSpc>
                <a:spcPct val="120000"/>
              </a:lnSpc>
            </a:pPr>
            <a:r>
              <a:rPr lang="en-US" sz="1800" i="1" dirty="0">
                <a:solidFill>
                  <a:srgbClr val="CC0000"/>
                </a:solidFill>
                <a:ea typeface="ＭＳ Ｐゴシック" pitchFamily="34" charset="-128"/>
              </a:rPr>
              <a:t>connection-oriented:</a:t>
            </a:r>
            <a:r>
              <a:rPr lang="en-US" sz="1800" dirty="0">
                <a:ea typeface="ＭＳ Ｐゴシック" pitchFamily="34" charset="-128"/>
              </a:rPr>
              <a:t> setup required between client and server </a:t>
            </a:r>
            <a:r>
              <a:rPr lang="en-US" sz="1800" dirty="0" smtClean="0">
                <a:ea typeface="ＭＳ Ｐゴシック" pitchFamily="34" charset="-128"/>
              </a:rPr>
              <a:t>processes</a:t>
            </a:r>
          </a:p>
          <a:p>
            <a:pPr lvl="1">
              <a:lnSpc>
                <a:spcPct val="120000"/>
              </a:lnSpc>
            </a:pPr>
            <a:r>
              <a:rPr lang="en-US" sz="1800" i="1" dirty="0" smtClean="0">
                <a:solidFill>
                  <a:srgbClr val="FF0000"/>
                </a:solidFill>
                <a:ea typeface="ＭＳ Ｐゴシック" pitchFamily="34" charset="-128"/>
              </a:rPr>
              <a:t>stream-oriented:</a:t>
            </a:r>
            <a:r>
              <a:rPr lang="en-US" sz="1800" dirty="0" smtClean="0">
                <a:ea typeface="ＭＳ Ｐゴシック" pitchFamily="34" charset="-128"/>
              </a:rPr>
              <a:t> deals with byte transfers rather than packets</a:t>
            </a:r>
            <a:endParaRPr lang="en-US" sz="1800" dirty="0">
              <a:ea typeface="ＭＳ Ｐゴシック" pitchFamily="34" charset="-128"/>
            </a:endParaRPr>
          </a:p>
          <a:p>
            <a:pPr lvl="1">
              <a:lnSpc>
                <a:spcPct val="120000"/>
              </a:lnSpc>
            </a:pPr>
            <a:r>
              <a:rPr lang="en-US" sz="1800" i="1" dirty="0">
                <a:solidFill>
                  <a:srgbClr val="CC0000"/>
                </a:solidFill>
                <a:ea typeface="ＭＳ Ｐゴシック" pitchFamily="34" charset="-128"/>
              </a:rPr>
              <a:t>reliable transport</a:t>
            </a:r>
            <a:r>
              <a:rPr lang="en-US" sz="1800" i="1" dirty="0">
                <a:solidFill>
                  <a:schemeClr val="accent2"/>
                </a:solidFill>
                <a:ea typeface="ＭＳ Ｐゴシック" pitchFamily="34" charset="-128"/>
              </a:rPr>
              <a:t> </a:t>
            </a:r>
            <a:r>
              <a:rPr lang="en-US" sz="1800" dirty="0">
                <a:ea typeface="ＭＳ Ｐゴシック" pitchFamily="34" charset="-128"/>
              </a:rPr>
              <a:t>between sending and receiving </a:t>
            </a:r>
            <a:r>
              <a:rPr lang="en-US" sz="1800" dirty="0" smtClean="0">
                <a:ea typeface="ＭＳ Ｐゴシック" pitchFamily="34" charset="-128"/>
              </a:rPr>
              <a:t>process</a:t>
            </a:r>
          </a:p>
          <a:p>
            <a:pPr lvl="1">
              <a:lnSpc>
                <a:spcPct val="120000"/>
              </a:lnSpc>
            </a:pPr>
            <a:r>
              <a:rPr lang="en-US" sz="1800" i="1" dirty="0" smtClean="0">
                <a:solidFill>
                  <a:srgbClr val="CC0000"/>
                </a:solidFill>
                <a:ea typeface="ＭＳ Ｐゴシック" pitchFamily="34" charset="-128"/>
              </a:rPr>
              <a:t>flow </a:t>
            </a:r>
            <a:r>
              <a:rPr lang="en-US" sz="1800" i="1" dirty="0">
                <a:solidFill>
                  <a:srgbClr val="CC0000"/>
                </a:solidFill>
                <a:ea typeface="ＭＳ Ｐゴシック" pitchFamily="34" charset="-128"/>
              </a:rPr>
              <a:t>control:</a:t>
            </a:r>
            <a:r>
              <a:rPr lang="en-US" sz="1800" dirty="0">
                <a:ea typeface="ＭＳ Ｐゴシック" pitchFamily="34" charset="-128"/>
              </a:rPr>
              <a:t> sender won</a:t>
            </a:r>
            <a:r>
              <a:rPr lang="ja-JP" altLang="en-US" sz="1800" dirty="0">
                <a:ea typeface="ＭＳ Ｐゴシック" pitchFamily="34" charset="-128"/>
              </a:rPr>
              <a:t>’</a:t>
            </a:r>
            <a:r>
              <a:rPr lang="en-US" altLang="ja-JP" sz="1800" dirty="0">
                <a:ea typeface="ＭＳ Ｐゴシック" pitchFamily="34" charset="-128"/>
              </a:rPr>
              <a:t>t overwhelm </a:t>
            </a:r>
            <a:r>
              <a:rPr lang="en-US" altLang="ja-JP" sz="1800" b="1" u="sng" dirty="0">
                <a:ea typeface="ＭＳ Ｐゴシック" pitchFamily="34" charset="-128"/>
              </a:rPr>
              <a:t>receiver </a:t>
            </a:r>
          </a:p>
          <a:p>
            <a:pPr lvl="1">
              <a:lnSpc>
                <a:spcPct val="120000"/>
              </a:lnSpc>
            </a:pPr>
            <a:r>
              <a:rPr lang="en-US" sz="1800" i="1" dirty="0">
                <a:solidFill>
                  <a:srgbClr val="CC0000"/>
                </a:solidFill>
                <a:ea typeface="ＭＳ Ｐゴシック" pitchFamily="34" charset="-128"/>
              </a:rPr>
              <a:t>congestion control:</a:t>
            </a:r>
            <a:r>
              <a:rPr lang="en-US" sz="1800" dirty="0">
                <a:ea typeface="ＭＳ Ｐゴシック" pitchFamily="34" charset="-128"/>
              </a:rPr>
              <a:t> throttle sender when </a:t>
            </a:r>
            <a:r>
              <a:rPr lang="en-US" sz="1800" b="1" u="sng" dirty="0">
                <a:ea typeface="ＭＳ Ｐゴシック" pitchFamily="34" charset="-128"/>
              </a:rPr>
              <a:t>network overloaded</a:t>
            </a:r>
          </a:p>
          <a:p>
            <a:pPr lvl="1">
              <a:lnSpc>
                <a:spcPct val="120000"/>
              </a:lnSpc>
            </a:pPr>
            <a:r>
              <a:rPr lang="en-US" sz="1800" i="1" dirty="0">
                <a:solidFill>
                  <a:srgbClr val="CC0000"/>
                </a:solidFill>
                <a:ea typeface="ＭＳ Ｐゴシック" pitchFamily="34" charset="-128"/>
              </a:rPr>
              <a:t>does not provide:</a:t>
            </a:r>
            <a:r>
              <a:rPr lang="en-US" sz="1800" dirty="0">
                <a:ea typeface="ＭＳ Ｐゴシック" pitchFamily="34" charset="-128"/>
              </a:rPr>
              <a:t> timing, minimum throughput guarantee, </a:t>
            </a:r>
            <a:r>
              <a:rPr lang="en-US" sz="1800" dirty="0" smtClean="0">
                <a:ea typeface="ＭＳ Ｐゴシック" pitchFamily="34" charset="-128"/>
              </a:rPr>
              <a:t>security</a:t>
            </a:r>
            <a:endParaRPr lang="en-US" sz="2000" dirty="0" smtClean="0">
              <a:ea typeface="ＭＳ Ｐゴシック" pitchFamily="34" charset="-128"/>
            </a:endParaRPr>
          </a:p>
          <a:p>
            <a:pPr>
              <a:lnSpc>
                <a:spcPct val="120000"/>
              </a:lnSpc>
            </a:pPr>
            <a:r>
              <a:rPr lang="en-US" sz="2400" dirty="0" smtClean="0">
                <a:solidFill>
                  <a:srgbClr val="000000"/>
                </a:solidFill>
                <a:ea typeface="ＭＳ Ｐゴシック" pitchFamily="34" charset="-128"/>
              </a:rPr>
              <a:t>UDP Service</a:t>
            </a:r>
          </a:p>
          <a:p>
            <a:pPr lvl="1">
              <a:lnSpc>
                <a:spcPct val="120000"/>
              </a:lnSpc>
            </a:pPr>
            <a:r>
              <a:rPr lang="en-US" sz="1800" i="1" dirty="0">
                <a:solidFill>
                  <a:srgbClr val="CC0000"/>
                </a:solidFill>
                <a:ea typeface="ＭＳ Ｐゴシック" pitchFamily="34" charset="-128"/>
              </a:rPr>
              <a:t>unreliable data transfer</a:t>
            </a:r>
            <a:r>
              <a:rPr lang="en-US" sz="1800" dirty="0">
                <a:ea typeface="ＭＳ Ｐゴシック" pitchFamily="34" charset="-128"/>
              </a:rPr>
              <a:t> </a:t>
            </a:r>
            <a:r>
              <a:rPr lang="en-US" sz="1800" dirty="0" smtClean="0">
                <a:ea typeface="ＭＳ Ｐゴシック" pitchFamily="34" charset="-128"/>
              </a:rPr>
              <a:t>of individual packets between </a:t>
            </a:r>
            <a:r>
              <a:rPr lang="en-US" sz="1800" dirty="0">
                <a:ea typeface="ＭＳ Ｐゴシック" pitchFamily="34" charset="-128"/>
              </a:rPr>
              <a:t>sending and receiving </a:t>
            </a:r>
            <a:r>
              <a:rPr lang="en-US" sz="1800" dirty="0" smtClean="0">
                <a:ea typeface="ＭＳ Ｐゴシック" pitchFamily="34" charset="-128"/>
              </a:rPr>
              <a:t>processes</a:t>
            </a:r>
            <a:endParaRPr lang="en-US" sz="1800" dirty="0">
              <a:ea typeface="ＭＳ Ｐゴシック" pitchFamily="34" charset="-128"/>
            </a:endParaRPr>
          </a:p>
          <a:p>
            <a:pPr lvl="1">
              <a:lnSpc>
                <a:spcPct val="120000"/>
              </a:lnSpc>
            </a:pPr>
            <a:r>
              <a:rPr lang="en-US" sz="1800" i="1" dirty="0">
                <a:solidFill>
                  <a:srgbClr val="CC0000"/>
                </a:solidFill>
                <a:ea typeface="ＭＳ Ｐゴシック" pitchFamily="34" charset="-128"/>
              </a:rPr>
              <a:t>does not provide:</a:t>
            </a:r>
            <a:r>
              <a:rPr lang="en-US" sz="1800" dirty="0">
                <a:ea typeface="ＭＳ Ｐゴシック" pitchFamily="34" charset="-128"/>
              </a:rPr>
              <a:t> </a:t>
            </a:r>
            <a:r>
              <a:rPr lang="en-US" sz="1800" dirty="0" smtClean="0">
                <a:ea typeface="ＭＳ Ｐゴシック" pitchFamily="34" charset="-128"/>
              </a:rPr>
              <a:t>connection, reliability</a:t>
            </a:r>
            <a:r>
              <a:rPr lang="en-US" sz="1800" dirty="0">
                <a:ea typeface="ＭＳ Ｐゴシック" pitchFamily="34" charset="-128"/>
              </a:rPr>
              <a:t>, flow control, congestion control, timing, throughput </a:t>
            </a:r>
            <a:r>
              <a:rPr lang="en-US" sz="1800" dirty="0" smtClean="0">
                <a:ea typeface="ＭＳ Ｐゴシック" pitchFamily="34" charset="-128"/>
              </a:rPr>
              <a:t>guarantee, security</a:t>
            </a:r>
          </a:p>
          <a:p>
            <a:pPr>
              <a:lnSpc>
                <a:spcPct val="120000"/>
              </a:lnSpc>
            </a:pPr>
            <a:r>
              <a:rPr lang="en-US" sz="2400" dirty="0" smtClean="0">
                <a:ea typeface="ＭＳ Ｐゴシック" pitchFamily="34" charset="-128"/>
              </a:rPr>
              <a:t>No </a:t>
            </a:r>
            <a:r>
              <a:rPr lang="en-US" sz="2400" dirty="0">
                <a:ea typeface="ＭＳ Ｐゴシック" pitchFamily="34" charset="-128"/>
              </a:rPr>
              <a:t>widely </a:t>
            </a:r>
            <a:r>
              <a:rPr lang="en-US" sz="2400" dirty="0" smtClean="0">
                <a:ea typeface="ＭＳ Ｐゴシック" pitchFamily="34" charset="-128"/>
              </a:rPr>
              <a:t>deployed transport </a:t>
            </a:r>
            <a:r>
              <a:rPr lang="en-US" sz="2400" dirty="0">
                <a:ea typeface="ＭＳ Ｐゴシック" pitchFamily="34" charset="-128"/>
              </a:rPr>
              <a:t>service offers:</a:t>
            </a:r>
          </a:p>
          <a:p>
            <a:pPr lvl="1">
              <a:lnSpc>
                <a:spcPct val="120000"/>
              </a:lnSpc>
            </a:pPr>
            <a:r>
              <a:rPr lang="en-US" sz="1800" dirty="0"/>
              <a:t>guaranteed data rate</a:t>
            </a:r>
          </a:p>
          <a:p>
            <a:pPr lvl="1">
              <a:lnSpc>
                <a:spcPct val="120000"/>
              </a:lnSpc>
            </a:pPr>
            <a:r>
              <a:rPr lang="en-US" sz="1800" dirty="0"/>
              <a:t>bounded end-to-end delay</a:t>
            </a:r>
          </a:p>
          <a:p>
            <a:pPr lvl="1">
              <a:lnSpc>
                <a:spcPct val="120000"/>
              </a:lnSpc>
            </a:pPr>
            <a:r>
              <a:rPr lang="en-US" sz="1800" dirty="0"/>
              <a:t>secure </a:t>
            </a:r>
            <a:r>
              <a:rPr lang="en-US" sz="1800" dirty="0" smtClean="0"/>
              <a:t>communication (handled at the application layer)</a:t>
            </a:r>
            <a:endParaRPr lang="en-US" sz="2400" dirty="0"/>
          </a:p>
          <a:p>
            <a:pPr>
              <a:lnSpc>
                <a:spcPct val="120000"/>
              </a:lnSpc>
            </a:pPr>
            <a:endParaRPr lang="en-US" dirty="0">
              <a:ea typeface="ＭＳ Ｐゴシック" pitchFamily="34" charset="-128"/>
            </a:endParaRPr>
          </a:p>
        </p:txBody>
      </p:sp>
      <p:sp>
        <p:nvSpPr>
          <p:cNvPr id="9" name="Slide Number Placeholder 8"/>
          <p:cNvSpPr>
            <a:spLocks noGrp="1"/>
          </p:cNvSpPr>
          <p:nvPr>
            <p:ph type="sldNum" sz="quarter" idx="10"/>
          </p:nvPr>
        </p:nvSpPr>
        <p:spPr/>
        <p:txBody>
          <a:bodyPr/>
          <a:lstStyle/>
          <a:p>
            <a:fld id="{58DA0A0C-FD52-BA4C-B401-762D3E91038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Web and HTTP</a:t>
            </a:r>
            <a:endParaRPr lang="en-US" dirty="0"/>
          </a:p>
        </p:txBody>
      </p:sp>
      <p:sp>
        <p:nvSpPr>
          <p:cNvPr id="3" name="Content Placeholder 2"/>
          <p:cNvSpPr>
            <a:spLocks noGrp="1"/>
          </p:cNvSpPr>
          <p:nvPr>
            <p:ph idx="1"/>
          </p:nvPr>
        </p:nvSpPr>
        <p:spPr>
          <a:xfrm>
            <a:off x="14288" y="1673435"/>
            <a:ext cx="10044112" cy="6098965"/>
          </a:xfrm>
        </p:spPr>
        <p:txBody>
          <a:bodyPr/>
          <a:lstStyle/>
          <a:p>
            <a:r>
              <a:rPr lang="en-US" dirty="0" smtClean="0"/>
              <a:t>HTTP is an </a:t>
            </a:r>
            <a:r>
              <a:rPr lang="en-US" i="1" dirty="0" smtClean="0"/>
              <a:t>application layer</a:t>
            </a:r>
            <a:r>
              <a:rPr lang="en-US" dirty="0" smtClean="0"/>
              <a:t> protocol used to transfer web pages between web servers and browsers</a:t>
            </a:r>
          </a:p>
          <a:p>
            <a:r>
              <a:rPr lang="en-US" dirty="0" smtClean="0"/>
              <a:t>Typical page includes some text along with references to other pages and </a:t>
            </a:r>
            <a:r>
              <a:rPr lang="en-US" i="1" dirty="0" smtClean="0"/>
              <a:t>objects </a:t>
            </a:r>
            <a:r>
              <a:rPr lang="en-US" dirty="0" smtClean="0"/>
              <a:t>(images, applets, audio files,...)</a:t>
            </a:r>
          </a:p>
          <a:p>
            <a:r>
              <a:rPr lang="en-US" dirty="0" smtClean="0"/>
              <a:t>Pages and objects are identified by URL (</a:t>
            </a:r>
            <a:r>
              <a:rPr lang="en-US" sz="1400" dirty="0" smtClean="0"/>
              <a:t>universal resource locator</a:t>
            </a:r>
            <a:r>
              <a:rPr lang="en-US" sz="2800" dirty="0" smtClean="0"/>
              <a:t>)</a:t>
            </a:r>
            <a:endParaRPr lang="en-US" dirty="0" smtClean="0"/>
          </a:p>
          <a:p>
            <a:pPr lvl="1"/>
            <a:r>
              <a:rPr lang="en-US" sz="1800" dirty="0" smtClean="0">
                <a:latin typeface="Courier New" pitchFamily="49" charset="0"/>
                <a:cs typeface="Courier New" pitchFamily="49" charset="0"/>
              </a:rPr>
              <a:t>http://classes.engineering.wustl.edu/cse473/index.php/Main_Page</a:t>
            </a:r>
            <a:endParaRPr lang="en-US" dirty="0" smtClean="0">
              <a:latin typeface="Courier New" pitchFamily="49" charset="0"/>
              <a:cs typeface="Courier New" pitchFamily="49" charset="0"/>
            </a:endParaRPr>
          </a:p>
          <a:p>
            <a:pPr lvl="1"/>
            <a:endParaRPr lang="en-US" dirty="0" smtClean="0"/>
          </a:p>
          <a:p>
            <a:pPr lvl="1"/>
            <a:endParaRPr lang="en-US" dirty="0" smtClean="0"/>
          </a:p>
          <a:p>
            <a:r>
              <a:rPr lang="en-US" dirty="0" smtClean="0"/>
              <a:t>To display web page</a:t>
            </a:r>
          </a:p>
          <a:p>
            <a:pPr lvl="1"/>
            <a:r>
              <a:rPr lang="en-US" dirty="0" smtClean="0"/>
              <a:t>browser requests page from server</a:t>
            </a:r>
          </a:p>
          <a:p>
            <a:pPr lvl="1"/>
            <a:r>
              <a:rPr lang="en-US" dirty="0" smtClean="0"/>
              <a:t>parses page and finds URLs to referenced objects</a:t>
            </a:r>
          </a:p>
          <a:p>
            <a:pPr lvl="1"/>
            <a:r>
              <a:rPr lang="en-US" dirty="0" smtClean="0"/>
              <a:t>requests objects</a:t>
            </a:r>
          </a:p>
          <a:p>
            <a:pPr lvl="1"/>
            <a:r>
              <a:rPr lang="en-US" dirty="0" smtClean="0"/>
              <a:t>displays web page text and objects in browser window</a:t>
            </a:r>
          </a:p>
        </p:txBody>
      </p:sp>
      <p:sp>
        <p:nvSpPr>
          <p:cNvPr id="4" name="Right Brace 3"/>
          <p:cNvSpPr/>
          <p:nvPr/>
        </p:nvSpPr>
        <p:spPr bwMode="auto">
          <a:xfrm rot="5400000">
            <a:off x="3686058" y="2335241"/>
            <a:ext cx="212605" cy="4011536"/>
          </a:xfrm>
          <a:prstGeom prst="rightBrace">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 name="Right Brace 4"/>
          <p:cNvSpPr/>
          <p:nvPr/>
        </p:nvSpPr>
        <p:spPr bwMode="auto">
          <a:xfrm rot="5400000">
            <a:off x="7616572" y="2545808"/>
            <a:ext cx="191824" cy="3590396"/>
          </a:xfrm>
          <a:prstGeom prst="rightBrace">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 name="TextBox 5"/>
          <p:cNvSpPr txBox="1"/>
          <p:nvPr/>
        </p:nvSpPr>
        <p:spPr>
          <a:xfrm>
            <a:off x="2742427" y="4488260"/>
            <a:ext cx="2273373" cy="553998"/>
          </a:xfrm>
          <a:prstGeom prst="rect">
            <a:avLst/>
          </a:prstGeom>
          <a:noFill/>
        </p:spPr>
        <p:txBody>
          <a:bodyPr wrap="square" lIns="0" tIns="0" rIns="0" bIns="0" rtlCol="0" anchor="ctr" anchorCtr="1">
            <a:spAutoFit/>
          </a:bodyPr>
          <a:lstStyle/>
          <a:p>
            <a:pPr algn="ctr"/>
            <a:r>
              <a:rPr lang="en-US" dirty="0" smtClean="0">
                <a:latin typeface="+mn-lt"/>
              </a:rPr>
              <a:t>identifies server</a:t>
            </a:r>
          </a:p>
          <a:p>
            <a:pPr algn="ctr"/>
            <a:r>
              <a:rPr lang="en-US" dirty="0" smtClean="0">
                <a:latin typeface="+mn-lt"/>
              </a:rPr>
              <a:t>(through its name)</a:t>
            </a:r>
            <a:endParaRPr lang="en-US" dirty="0">
              <a:latin typeface="+mn-lt"/>
            </a:endParaRPr>
          </a:p>
        </p:txBody>
      </p:sp>
      <p:sp>
        <p:nvSpPr>
          <p:cNvPr id="7" name="TextBox 6"/>
          <p:cNvSpPr txBox="1"/>
          <p:nvPr/>
        </p:nvSpPr>
        <p:spPr>
          <a:xfrm>
            <a:off x="6360415" y="4497348"/>
            <a:ext cx="2499360" cy="276999"/>
          </a:xfrm>
          <a:prstGeom prst="rect">
            <a:avLst/>
          </a:prstGeom>
          <a:noFill/>
        </p:spPr>
        <p:txBody>
          <a:bodyPr wrap="square" lIns="0" tIns="0" rIns="0" bIns="0" rtlCol="0" anchor="ctr" anchorCtr="1">
            <a:spAutoFit/>
          </a:bodyPr>
          <a:lstStyle/>
          <a:p>
            <a:pPr algn="ctr"/>
            <a:r>
              <a:rPr lang="en-US" dirty="0" smtClean="0">
                <a:latin typeface="+mn-lt"/>
              </a:rPr>
              <a:t>identifies file location</a:t>
            </a:r>
            <a:endParaRPr lang="en-US" dirty="0">
              <a:latin typeface="+mn-lt"/>
            </a:endParaRPr>
          </a:p>
        </p:txBody>
      </p:sp>
      <p:sp>
        <p:nvSpPr>
          <p:cNvPr id="9" name="Slide Number Placeholder 8"/>
          <p:cNvSpPr>
            <a:spLocks noGrp="1"/>
          </p:cNvSpPr>
          <p:nvPr>
            <p:ph type="sldNum" sz="quarter" idx="10"/>
          </p:nvPr>
        </p:nvSpPr>
        <p:spPr/>
        <p:txBody>
          <a:bodyPr/>
          <a:lstStyle/>
          <a:p>
            <a:fld id="{58DA0A0C-FD52-BA4C-B401-762D3E91038C}" type="slidenum">
              <a:rPr lang="en-US" smtClean="0"/>
              <a:pPr/>
              <a:t>9</a:t>
            </a:fld>
            <a:endParaRPr lang="en-US"/>
          </a:p>
        </p:txBody>
      </p:sp>
    </p:spTree>
    <p:extLst>
      <p:ext uri="{BB962C8B-B14F-4D97-AF65-F5344CB8AC3E}">
        <p14:creationId xmlns:p14="http://schemas.microsoft.com/office/powerpoint/2010/main" xmlns="" val="3533287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80143372</TotalTime>
  <Pages>9</Pages>
  <Words>3491</Words>
  <Application>Microsoft Office PowerPoint</Application>
  <PresentationFormat>Custom</PresentationFormat>
  <Paragraphs>457</Paragraphs>
  <Slides>32</Slides>
  <Notes>32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5" baseType="lpstr">
      <vt:lpstr>1_Blank Presentation</vt:lpstr>
      <vt:lpstr>Blank Presentation</vt:lpstr>
      <vt:lpstr>Clip</vt:lpstr>
      <vt:lpstr>2. Introduction to Network Applications and the Web</vt:lpstr>
      <vt:lpstr>Application Architectures</vt:lpstr>
      <vt:lpstr>Communicating Processes</vt:lpstr>
      <vt:lpstr>Addressing Processes</vt:lpstr>
      <vt:lpstr>Exercises</vt:lpstr>
      <vt:lpstr>Exercises -- Solution</vt:lpstr>
      <vt:lpstr>Transport Services</vt:lpstr>
      <vt:lpstr>Internet Transport Services</vt:lpstr>
      <vt:lpstr>The Web and HTTP</vt:lpstr>
      <vt:lpstr>Simple Web Page Example</vt:lpstr>
      <vt:lpstr>HTTP Details</vt:lpstr>
      <vt:lpstr>HTTP Details (continued)</vt:lpstr>
      <vt:lpstr>HTTP Response Message</vt:lpstr>
      <vt:lpstr>Exercises</vt:lpstr>
      <vt:lpstr>Exercises - Solution</vt:lpstr>
      <vt:lpstr>Exercises - Solution</vt:lpstr>
      <vt:lpstr>Exercises - Solution</vt:lpstr>
      <vt:lpstr>Persistent vs. Non-Persistent HTTP</vt:lpstr>
      <vt:lpstr>Web Applications and Cookies</vt:lpstr>
      <vt:lpstr>Exercises</vt:lpstr>
      <vt:lpstr>Exercises</vt:lpstr>
      <vt:lpstr>Exercises</vt:lpstr>
      <vt:lpstr>Exercises</vt:lpstr>
      <vt:lpstr>Exercises</vt:lpstr>
      <vt:lpstr>Web Caching with Proxy Servers</vt:lpstr>
      <vt:lpstr>Caching example </vt:lpstr>
      <vt:lpstr>Caching example </vt:lpstr>
      <vt:lpstr>Caching example </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Roch Guerin</cp:lastModifiedBy>
  <cp:revision>897</cp:revision>
  <cp:lastPrinted>2013-08-29T16:54:24Z</cp:lastPrinted>
  <dcterms:created xsi:type="dcterms:W3CDTF">2013-08-02T18:33:16Z</dcterms:created>
  <dcterms:modified xsi:type="dcterms:W3CDTF">2017-06-23T23:58:38Z</dcterms:modified>
</cp:coreProperties>
</file>