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650" r:id="rId2"/>
  </p:sldMasterIdLst>
  <p:notesMasterIdLst>
    <p:notesMasterId r:id="rId35"/>
  </p:notesMasterIdLst>
  <p:handoutMasterIdLst>
    <p:handoutMasterId r:id="rId36"/>
  </p:handoutMasterIdLst>
  <p:sldIdLst>
    <p:sldId id="362" r:id="rId3"/>
    <p:sldId id="468" r:id="rId4"/>
    <p:sldId id="435" r:id="rId5"/>
    <p:sldId id="441" r:id="rId6"/>
    <p:sldId id="443" r:id="rId7"/>
    <p:sldId id="444" r:id="rId8"/>
    <p:sldId id="445" r:id="rId9"/>
    <p:sldId id="466" r:id="rId10"/>
    <p:sldId id="446" r:id="rId11"/>
    <p:sldId id="447" r:id="rId12"/>
    <p:sldId id="448" r:id="rId13"/>
    <p:sldId id="449" r:id="rId14"/>
    <p:sldId id="469" r:id="rId15"/>
    <p:sldId id="450" r:id="rId16"/>
    <p:sldId id="451" r:id="rId17"/>
    <p:sldId id="452" r:id="rId18"/>
    <p:sldId id="453" r:id="rId19"/>
    <p:sldId id="454" r:id="rId20"/>
    <p:sldId id="442" r:id="rId21"/>
    <p:sldId id="455" r:id="rId22"/>
    <p:sldId id="457" r:id="rId23"/>
    <p:sldId id="434" r:id="rId24"/>
    <p:sldId id="458" r:id="rId25"/>
    <p:sldId id="476" r:id="rId26"/>
    <p:sldId id="462" r:id="rId27"/>
    <p:sldId id="467" r:id="rId28"/>
    <p:sldId id="463" r:id="rId29"/>
    <p:sldId id="475" r:id="rId30"/>
    <p:sldId id="471" r:id="rId31"/>
    <p:sldId id="472" r:id="rId32"/>
    <p:sldId id="473" r:id="rId33"/>
    <p:sldId id="474" r:id="rId34"/>
  </p:sldIdLst>
  <p:sldSz cx="10058400" cy="7772400"/>
  <p:notesSz cx="7315200" cy="96012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1pPr>
    <a:lvl2pPr marL="457200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2pPr>
    <a:lvl3pPr marL="914400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3pPr>
    <a:lvl4pPr marL="1371600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4pPr>
    <a:lvl5pPr marL="1828800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 useTimings="0">
    <p:present/>
    <p:sldAll/>
    <p:penClr>
      <a:schemeClr val="bg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00"/>
    <a:srgbClr val="66CCFF"/>
    <a:srgbClr val="50B1CB"/>
    <a:srgbClr val="C3B954"/>
    <a:srgbClr val="53B6C3"/>
    <a:srgbClr val="393939"/>
    <a:srgbClr val="1C1C1C"/>
    <a:srgbClr val="99FF99"/>
    <a:srgbClr val="B3FFFF"/>
    <a:srgbClr val="CC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44" autoAdjust="0"/>
  </p:normalViewPr>
  <p:slideViewPr>
    <p:cSldViewPr snapToGrid="0">
      <p:cViewPr varScale="1">
        <p:scale>
          <a:sx n="78" d="100"/>
          <a:sy n="78" d="100"/>
        </p:scale>
        <p:origin x="-96" y="-444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657" y="-1640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t" anchorCtr="0" compatLnSpc="1">
            <a:prstTxWarp prst="textNoShape">
              <a:avLst/>
            </a:prstTxWarp>
          </a:bodyPr>
          <a:lstStyle>
            <a:lvl1pPr algn="l" defTabSz="988028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275" y="-1640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t" anchorCtr="0" compatLnSpc="1">
            <a:prstTxWarp prst="textNoShape">
              <a:avLst/>
            </a:prstTxWarp>
          </a:bodyPr>
          <a:lstStyle>
            <a:lvl1pPr defTabSz="988028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657" y="9122452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b" anchorCtr="0" compatLnSpc="1">
            <a:prstTxWarp prst="textNoShape">
              <a:avLst/>
            </a:prstTxWarp>
          </a:bodyPr>
          <a:lstStyle>
            <a:lvl1pPr algn="l" defTabSz="988028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275" y="9122452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b" anchorCtr="0" compatLnSpc="1">
            <a:prstTxWarp prst="textNoShape">
              <a:avLst/>
            </a:prstTxWarp>
          </a:bodyPr>
          <a:lstStyle>
            <a:lvl1pPr defTabSz="988028">
              <a:defRPr sz="1000" i="1"/>
            </a:lvl1pPr>
          </a:lstStyle>
          <a:p>
            <a:pPr>
              <a:defRPr/>
            </a:pPr>
            <a:fld id="{9FFC03EE-2879-4F41-A72A-15A9C64D4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44595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657" y="-1640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t" anchorCtr="0" compatLnSpc="1">
            <a:prstTxWarp prst="textNoShape">
              <a:avLst/>
            </a:prstTxWarp>
          </a:bodyPr>
          <a:lstStyle>
            <a:lvl1pPr algn="l" defTabSz="988028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275" y="-1640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t" anchorCtr="0" compatLnSpc="1">
            <a:prstTxWarp prst="textNoShape">
              <a:avLst/>
            </a:prstTxWarp>
          </a:bodyPr>
          <a:lstStyle>
            <a:lvl1pPr defTabSz="988028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657" y="9122452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b" anchorCtr="0" compatLnSpc="1">
            <a:prstTxWarp prst="textNoShape">
              <a:avLst/>
            </a:prstTxWarp>
          </a:bodyPr>
          <a:lstStyle>
            <a:lvl1pPr algn="l" defTabSz="988028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275" y="9122452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b" anchorCtr="0" compatLnSpc="1">
            <a:prstTxWarp prst="textNoShape">
              <a:avLst/>
            </a:prstTxWarp>
          </a:bodyPr>
          <a:lstStyle>
            <a:lvl1pPr defTabSz="988028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3FA952C1-0F39-B041-8D51-B7A31F96C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693" y="4561226"/>
            <a:ext cx="5362160" cy="4318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2" tIns="49425" rIns="97202" bIns="494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7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25563" y="720725"/>
            <a:ext cx="4660900" cy="3602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="" xmlns:p14="http://schemas.microsoft.com/office/powerpoint/2010/main" val="41930151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66725"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33450"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98588"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65313"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E66E4A-7140-6A48-9BA4-B7989D740E00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7150" y="720725"/>
            <a:ext cx="46609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839" y="4560890"/>
            <a:ext cx="5851525" cy="4319587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7150" y="720725"/>
            <a:ext cx="46609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839" y="4560890"/>
            <a:ext cx="5851525" cy="4319587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27150" y="720725"/>
            <a:ext cx="46609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9" y="4560890"/>
            <a:ext cx="5851525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47" tIns="48324" rIns="96647" bIns="4832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27150" y="720725"/>
            <a:ext cx="46609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9" y="4560890"/>
            <a:ext cx="5851525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47" tIns="48324" rIns="96647" bIns="4832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27150" y="720725"/>
            <a:ext cx="46609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9" y="4560890"/>
            <a:ext cx="5851525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47" tIns="48324" rIns="96647" bIns="4832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27150" y="720725"/>
            <a:ext cx="46609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6" y="4560890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47" tIns="48324" rIns="96647" bIns="4832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27150" y="720725"/>
            <a:ext cx="46609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6" y="4560890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47" tIns="48324" rIns="96647" bIns="4832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27150" y="720725"/>
            <a:ext cx="46609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6" y="4560890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47" tIns="48324" rIns="96647" bIns="4832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27150" y="720725"/>
            <a:ext cx="46609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6" y="4560890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47" tIns="48324" rIns="96647" bIns="4832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9240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359132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7150" y="720725"/>
            <a:ext cx="46609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839" y="4560890"/>
            <a:ext cx="5851525" cy="4319587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7150" y="720725"/>
            <a:ext cx="46609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839" y="4560890"/>
            <a:ext cx="5851525" cy="4319587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9382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7150" y="720725"/>
            <a:ext cx="46609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839" y="4560890"/>
            <a:ext cx="5851525" cy="4319587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7150" y="720725"/>
            <a:ext cx="46609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839" y="4560890"/>
            <a:ext cx="5851525" cy="4319587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527909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527909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875345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875345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87534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17364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055440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88711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27150" y="720725"/>
            <a:ext cx="46609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6" y="4560890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47" tIns="48324" rIns="96647" bIns="4832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27150" y="720725"/>
            <a:ext cx="46609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6" y="4560890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47" tIns="48324" rIns="96647" bIns="4832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27150" y="720725"/>
            <a:ext cx="46609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6" y="4560890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47" tIns="48324" rIns="96647" bIns="48324"/>
          <a:lstStyle/>
          <a:p>
            <a:r>
              <a:rPr lang="en-US" dirty="0" smtClean="0"/>
              <a:t>Do we have to carry the extra fields</a:t>
            </a:r>
            <a:r>
              <a:rPr lang="en-US" baseline="0" dirty="0" smtClean="0"/>
              <a:t> in the top representation?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88711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7150" y="720725"/>
            <a:ext cx="46609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839" y="4560890"/>
            <a:ext cx="5851525" cy="431958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U/L bit: 7</a:t>
            </a:r>
            <a:r>
              <a:rPr lang="en-US" baseline="30000" dirty="0" smtClean="0"/>
              <a:t>th</a:t>
            </a:r>
            <a:r>
              <a:rPr lang="en-US" dirty="0" smtClean="0"/>
              <a:t> bit of first byte. Indicates whether</a:t>
            </a:r>
            <a:r>
              <a:rPr lang="en-US" baseline="0" dirty="0" smtClean="0"/>
              <a:t> address is universally or locally administered.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3139" y="394018"/>
            <a:ext cx="854964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3289" y="1845945"/>
            <a:ext cx="4191000" cy="51528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1929" y="1845945"/>
            <a:ext cx="4191000" cy="51528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1257300" y="7081520"/>
            <a:ext cx="2095500" cy="518160"/>
          </a:xfrm>
          <a:prstGeom prst="rect">
            <a:avLst/>
          </a:prstGeom>
          <a:ln/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fld id="{B555FEF7-FFE9-4361-9D98-F1A9E1A7DB8E}" type="datetime1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939540" y="7081520"/>
            <a:ext cx="3185160" cy="518160"/>
          </a:xfrm>
          <a:prstGeom prst="rect">
            <a:avLst/>
          </a:prstGeom>
          <a:ln/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5286A-D31A-4CC1-9977-1618E2A32C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57300" y="7081520"/>
            <a:ext cx="2095500" cy="518160"/>
          </a:xfrm>
          <a:prstGeom prst="rect">
            <a:avLst/>
          </a:prstGeom>
          <a:ln/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fld id="{547C414D-8B19-489C-B638-EEA8CD615CFA}" type="datetime1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939540" y="7081520"/>
            <a:ext cx="3185160" cy="518160"/>
          </a:xfrm>
          <a:prstGeom prst="rect">
            <a:avLst/>
          </a:prstGeom>
          <a:ln/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A6D1E-4F86-4DC7-9B3B-37F5C8BD6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PPT_banner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059988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1557338"/>
            <a:ext cx="8921750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58" tIns="50929" rIns="101858" bIns="509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4148" name="Rectangle 4"/>
          <p:cNvSpPr>
            <a:spLocks noChangeArrowheads="1"/>
          </p:cNvSpPr>
          <p:nvPr userDrawn="1"/>
        </p:nvSpPr>
        <p:spPr bwMode="auto">
          <a:xfrm>
            <a:off x="0" y="3886200"/>
            <a:ext cx="10058400" cy="3886200"/>
          </a:xfrm>
          <a:prstGeom prst="rect">
            <a:avLst/>
          </a:prstGeom>
          <a:solidFill>
            <a:srgbClr val="7F0813"/>
          </a:solidFill>
          <a:ln w="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4325" y="5072063"/>
            <a:ext cx="8885238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58" tIns="50929" rIns="101858" bIns="509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+mj-lt"/>
          <a:ea typeface="+mj-ea"/>
          <a:cs typeface="ＭＳ Ｐゴシック" charset="-128"/>
        </a:defRPr>
      </a:lvl1pPr>
      <a:lvl2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2pPr>
      <a:lvl3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3pPr>
      <a:lvl4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4pPr>
      <a:lvl5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5pPr>
      <a:lvl6pPr marL="457200" algn="l" defTabSz="1019175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6pPr>
      <a:lvl7pPr marL="914400" algn="l" defTabSz="1019175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7pPr>
      <a:lvl8pPr marL="1371600" algn="l" defTabSz="1019175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8pPr>
      <a:lvl9pPr marL="1828800" algn="l" defTabSz="1019175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9pPr>
    </p:titleStyle>
    <p:bodyStyle>
      <a:lvl1pPr marL="382588" indent="-258763" algn="l" defTabSz="1019175" rtl="0" eaLnBrk="0" fontAlgn="base" hangingPunct="0">
        <a:spcBef>
          <a:spcPct val="20000"/>
        </a:spcBef>
        <a:spcAft>
          <a:spcPct val="0"/>
        </a:spcAft>
        <a:defRPr sz="3300">
          <a:solidFill>
            <a:schemeClr val="bg1"/>
          </a:solidFill>
          <a:latin typeface="+mn-lt"/>
          <a:ea typeface="+mn-ea"/>
          <a:cs typeface="ＭＳ Ｐゴシック" charset="-128"/>
        </a:defRPr>
      </a:lvl1pPr>
      <a:lvl2pPr marL="827088" indent="-3175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bg1"/>
          </a:solidFill>
          <a:latin typeface="Arial" charset="0"/>
          <a:ea typeface="+mn-ea"/>
        </a:defRPr>
      </a:lvl2pPr>
      <a:lvl3pPr marL="1273175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bg1"/>
          </a:solidFill>
          <a:latin typeface="Arial" charset="0"/>
          <a:ea typeface="+mn-ea"/>
        </a:defRPr>
      </a:lvl3pPr>
      <a:lvl4pPr marL="1782763" indent="-2540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bg1"/>
          </a:solidFill>
          <a:latin typeface="Arial" charset="0"/>
          <a:ea typeface="+mn-ea"/>
        </a:defRPr>
      </a:lvl4pPr>
      <a:lvl5pPr marL="22923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5pPr>
      <a:lvl6pPr marL="27495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6pPr>
      <a:lvl7pPr marL="32067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7pPr>
      <a:lvl8pPr marL="36639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8pPr>
      <a:lvl9pPr marL="41211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PPT_banner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0059988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88" y="1985963"/>
            <a:ext cx="8885237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4938" y="644525"/>
            <a:ext cx="9625012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716669" y="7508308"/>
            <a:ext cx="309981" cy="21544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fld id="{CD94735E-4D31-CC42-AC20-DEEA022F05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+mj-lt"/>
          <a:ea typeface="+mj-ea"/>
          <a:cs typeface="ＭＳ Ｐゴシック" charset="-128"/>
        </a:defRPr>
      </a:lvl1pPr>
      <a:lvl2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2pPr>
      <a:lvl3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3pPr>
      <a:lvl4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4pPr>
      <a:lvl5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5pPr>
      <a:lvl6pPr marL="457200" algn="l" defTabSz="1019175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6pPr>
      <a:lvl7pPr marL="914400" algn="l" defTabSz="1019175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7pPr>
      <a:lvl8pPr marL="1371600" algn="l" defTabSz="1019175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8pPr>
      <a:lvl9pPr marL="1828800" algn="l" defTabSz="1019175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9pPr>
    </p:titleStyle>
    <p:bodyStyle>
      <a:lvl1pPr marL="384175" indent="-254000" algn="l" defTabSz="1019175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SzPct val="75000"/>
        <a:buFont typeface="Wingdings" charset="2"/>
        <a:buChar char="n"/>
        <a:defRPr sz="26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62000" indent="-250825" algn="l" defTabSz="1019175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»"/>
        <a:defRPr sz="2200">
          <a:solidFill>
            <a:schemeClr val="tx1"/>
          </a:solidFill>
          <a:latin typeface="+mn-lt"/>
          <a:ea typeface="+mn-ea"/>
        </a:defRPr>
      </a:lvl2pPr>
      <a:lvl3pPr marL="1143000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460500" indent="-190500" algn="l" defTabSz="1019175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1779588" indent="-190500" algn="l" defTabSz="1019175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236788" indent="-190500" algn="l" defTabSz="10191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693988" indent="-190500" algn="l" defTabSz="10191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151188" indent="-190500" algn="l" defTabSz="10191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608388" indent="-190500" algn="l" defTabSz="10191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hyperlink" Target="http://www.iana.org/go/rfc4291" TargetMode="External"/><Relationship Id="rId7" Type="http://schemas.openxmlformats.org/officeDocument/2006/relationships/hyperlink" Target="http://www.iana.org/go/rfc3879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iana.org/go/rfc4193" TargetMode="External"/><Relationship Id="rId11" Type="http://schemas.openxmlformats.org/officeDocument/2006/relationships/hyperlink" Target="http://www.iana.org/go/rfc6052" TargetMode="External"/><Relationship Id="rId5" Type="http://schemas.openxmlformats.org/officeDocument/2006/relationships/hyperlink" Target="http://www.iana.org/go/rfc4048" TargetMode="External"/><Relationship Id="rId10" Type="http://schemas.openxmlformats.org/officeDocument/2006/relationships/hyperlink" Target="http://www.iana.org/assignments/ipv6-unicast-address-assignments" TargetMode="External"/><Relationship Id="rId4" Type="http://schemas.openxmlformats.org/officeDocument/2006/relationships/hyperlink" Target="http://www.iana.org/assignments/ipv6-address-space/ipv6-address-space.xml" TargetMode="External"/><Relationship Id="rId9" Type="http://schemas.openxmlformats.org/officeDocument/2006/relationships/hyperlink" Target="http://www.iana.org/go/rfc4548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8288" y="1338263"/>
            <a:ext cx="9790112" cy="1665287"/>
          </a:xfrm>
          <a:noFill/>
        </p:spPr>
        <p:txBody>
          <a:bodyPr/>
          <a:lstStyle/>
          <a:p>
            <a:pPr marL="747713" indent="-747713" eaLnBrk="1" hangingPunct="1"/>
            <a:r>
              <a:rPr lang="en-US" sz="4400" smtClean="0"/>
              <a:t>23. </a:t>
            </a:r>
            <a:r>
              <a:rPr lang="en-US" sz="4400" dirty="0" smtClean="0"/>
              <a:t>IP version 6</a:t>
            </a:r>
            <a:endParaRPr lang="en-US" i="1" dirty="0" smtClean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961404"/>
            <a:ext cx="9761396" cy="1666943"/>
          </a:xfrm>
          <a:noFill/>
        </p:spPr>
        <p:txBody>
          <a:bodyPr/>
          <a:lstStyle/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 smtClean="0"/>
              <a:t>IPv6 features, packet format &amp; differences w/ IPv4</a:t>
            </a:r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 smtClean="0"/>
              <a:t>IPv6 transition issues (&amp; status)</a:t>
            </a:r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endParaRPr lang="en-US" sz="2800" dirty="0" smtClean="0"/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endParaRPr lang="en-US" sz="2800" dirty="0"/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89273" y="6470595"/>
            <a:ext cx="8576234" cy="1231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8" tIns="50929" rIns="101858" bIns="50929">
            <a:prstTxWarp prst="textNoShape">
              <a:avLst/>
            </a:prstTxWarp>
          </a:bodyPr>
          <a:lstStyle/>
          <a:p>
            <a:pPr algn="l" defTabSz="1019175" eaLnBrk="1" hangingPunct="1">
              <a:spcBef>
                <a:spcPct val="20000"/>
              </a:spcBef>
              <a:buClr>
                <a:srgbClr val="99FF99"/>
              </a:buClr>
              <a:buSzPct val="75000"/>
            </a:pPr>
            <a:r>
              <a:rPr lang="en-US" sz="2200" i="1" dirty="0" smtClean="0">
                <a:solidFill>
                  <a:schemeClr val="bg1"/>
                </a:solidFill>
                <a:latin typeface="Verdana" charset="0"/>
              </a:rPr>
              <a:t>Roch Guerin</a:t>
            </a:r>
          </a:p>
          <a:p>
            <a:pPr algn="l" defTabSz="1019175" eaLnBrk="1" hangingPunct="1">
              <a:spcBef>
                <a:spcPct val="20000"/>
              </a:spcBef>
              <a:buClr>
                <a:srgbClr val="99FF99"/>
              </a:buClr>
              <a:buSzPct val="75000"/>
            </a:pPr>
            <a:r>
              <a:rPr lang="en-US" sz="2200" i="1" dirty="0" smtClean="0">
                <a:solidFill>
                  <a:schemeClr val="bg1"/>
                </a:solidFill>
                <a:latin typeface="Verdana" charset="0"/>
              </a:rPr>
              <a:t>(with adaptations from Jon Turner and John </a:t>
            </a:r>
            <a:r>
              <a:rPr lang="en-US" sz="2200" i="1" dirty="0" err="1" smtClean="0">
                <a:solidFill>
                  <a:schemeClr val="bg1"/>
                </a:solidFill>
                <a:latin typeface="Verdana" charset="0"/>
              </a:rPr>
              <a:t>DeHart</a:t>
            </a:r>
            <a:r>
              <a:rPr lang="en-US" sz="2200" i="1" dirty="0" smtClean="0">
                <a:solidFill>
                  <a:schemeClr val="bg1"/>
                </a:solidFill>
                <a:latin typeface="Verdana" charset="0"/>
              </a:rPr>
              <a:t>, and material from Kurose and Ross)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Address Space 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99024" y="7508308"/>
            <a:ext cx="227626" cy="215444"/>
          </a:xfrm>
        </p:spPr>
        <p:txBody>
          <a:bodyPr/>
          <a:lstStyle/>
          <a:p>
            <a:pPr>
              <a:defRPr/>
            </a:pPr>
            <a:fld id="{5F6D2DCA-7141-4622-B980-42A9181BBA1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17861041"/>
              </p:ext>
            </p:extLst>
          </p:nvPr>
        </p:nvGraphicFramePr>
        <p:xfrm>
          <a:off x="183477" y="1921130"/>
          <a:ext cx="5104367" cy="5410523"/>
        </p:xfrm>
        <a:graphic>
          <a:graphicData uri="http://schemas.openxmlformats.org/drawingml/2006/table">
            <a:tbl>
              <a:tblPr/>
              <a:tblGrid>
                <a:gridCol w="987950"/>
                <a:gridCol w="2156740"/>
                <a:gridCol w="1040052"/>
                <a:gridCol w="919625"/>
              </a:tblGrid>
              <a:tr h="447193">
                <a:tc>
                  <a:txBody>
                    <a:bodyPr/>
                    <a:lstStyle/>
                    <a:p>
                      <a:r>
                        <a:rPr lang="en-US" sz="1400" dirty="0"/>
                        <a:t>IPv6 Prefix </a:t>
                      </a:r>
                    </a:p>
                  </a:txBody>
                  <a:tcPr marL="31705" marR="31705" marT="16332" marB="16332" anchor="ctr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Allocation </a:t>
                      </a:r>
                    </a:p>
                  </a:txBody>
                  <a:tcPr marL="31705" marR="31705" marT="16332" marB="16332" anchor="ctr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Reference </a:t>
                      </a:r>
                    </a:p>
                  </a:txBody>
                  <a:tcPr marL="31705" marR="31705" marT="16332" marB="16332" anchor="ctr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Note </a:t>
                      </a:r>
                    </a:p>
                  </a:txBody>
                  <a:tcPr marL="31705" marR="31705" marT="16332" marB="16332" anchor="ctr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532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/>
                        <a:t>0000::/8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Reserved by IETF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[</a:t>
                      </a:r>
                      <a:r>
                        <a:rPr lang="en-US" sz="1400">
                          <a:hlinkClick r:id="rId3"/>
                        </a:rPr>
                        <a:t>RFC4291</a:t>
                      </a:r>
                      <a:r>
                        <a:rPr lang="en-US" sz="140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[</a:t>
                      </a:r>
                      <a:r>
                        <a:rPr lang="en-US" sz="1400">
                          <a:hlinkClick r:id="rId4"/>
                        </a:rPr>
                        <a:t>1</a:t>
                      </a:r>
                      <a:r>
                        <a:rPr lang="en-US" sz="1400"/>
                        <a:t>][</a:t>
                      </a:r>
                      <a:r>
                        <a:rPr lang="en-US" sz="1400">
                          <a:hlinkClick r:id="rId4"/>
                        </a:rPr>
                        <a:t>5</a:t>
                      </a:r>
                      <a:r>
                        <a:rPr lang="en-US" sz="1400"/>
                        <a:t>][</a:t>
                      </a:r>
                      <a:r>
                        <a:rPr lang="en-US" sz="1400">
                          <a:hlinkClick r:id="rId4"/>
                        </a:rPr>
                        <a:t>6</a:t>
                      </a:r>
                      <a:r>
                        <a:rPr lang="en-US" sz="140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29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/>
                        <a:t>0100::/8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Reserved by IETF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[</a:t>
                      </a:r>
                      <a:r>
                        <a:rPr lang="en-US" sz="1400">
                          <a:hlinkClick r:id="rId3"/>
                        </a:rPr>
                        <a:t>RFC4291</a:t>
                      </a:r>
                      <a:r>
                        <a:rPr lang="en-US" sz="140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400"/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29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/>
                        <a:t>0200::/7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Reserved by IETF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[</a:t>
                      </a:r>
                      <a:r>
                        <a:rPr lang="en-US" sz="1400">
                          <a:hlinkClick r:id="rId5"/>
                        </a:rPr>
                        <a:t>RFC4048</a:t>
                      </a:r>
                      <a:r>
                        <a:rPr lang="en-US" sz="140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[</a:t>
                      </a:r>
                      <a:r>
                        <a:rPr lang="en-US" sz="1400">
                          <a:hlinkClick r:id="rId4"/>
                        </a:rPr>
                        <a:t>2</a:t>
                      </a:r>
                      <a:r>
                        <a:rPr lang="en-US" sz="140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29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/>
                        <a:t>0400::/6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Reserved by IETF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[</a:t>
                      </a:r>
                      <a:r>
                        <a:rPr lang="en-US" sz="1400">
                          <a:hlinkClick r:id="rId3"/>
                        </a:rPr>
                        <a:t>RFC4291</a:t>
                      </a:r>
                      <a:r>
                        <a:rPr lang="en-US" sz="140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400"/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29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/>
                        <a:t>0800::/5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Reserved by IETF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[</a:t>
                      </a:r>
                      <a:r>
                        <a:rPr lang="en-US" sz="1400">
                          <a:hlinkClick r:id="rId3"/>
                        </a:rPr>
                        <a:t>RFC4291</a:t>
                      </a:r>
                      <a:r>
                        <a:rPr lang="en-US" sz="140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400"/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29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/>
                        <a:t>1000::/4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Reserved by IETF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[</a:t>
                      </a:r>
                      <a:r>
                        <a:rPr lang="en-US" sz="1400">
                          <a:hlinkClick r:id="rId3"/>
                        </a:rPr>
                        <a:t>RFC4291</a:t>
                      </a:r>
                      <a:r>
                        <a:rPr lang="en-US" sz="140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400"/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29">
                <a:tc>
                  <a:txBody>
                    <a:bodyPr/>
                    <a:lstStyle/>
                    <a:p>
                      <a:pPr fontAlgn="t"/>
                      <a:r>
                        <a:rPr lang="en-US" sz="1400" b="1" dirty="0"/>
                        <a:t>2000</a:t>
                      </a:r>
                      <a:r>
                        <a:rPr lang="en-US" sz="1400" b="1" dirty="0" smtClean="0"/>
                        <a:t>:</a:t>
                      </a:r>
                      <a:r>
                        <a:rPr lang="en-US" sz="1400" b="1" dirty="0"/>
                        <a:t>:/3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1" dirty="0"/>
                        <a:t>Global Unicast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[</a:t>
                      </a:r>
                      <a:r>
                        <a:rPr lang="en-US" sz="1400">
                          <a:hlinkClick r:id="rId3"/>
                        </a:rPr>
                        <a:t>RFC4291</a:t>
                      </a:r>
                      <a:r>
                        <a:rPr lang="en-US" sz="140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/>
                        <a:t>[</a:t>
                      </a:r>
                      <a:r>
                        <a:rPr lang="en-US" sz="1400" dirty="0">
                          <a:hlinkClick r:id="rId4"/>
                        </a:rPr>
                        <a:t>3</a:t>
                      </a:r>
                      <a:r>
                        <a:rPr lang="en-US" sz="1400" dirty="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29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/>
                        <a:t>4000::/3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Reserved by IETF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[</a:t>
                      </a:r>
                      <a:r>
                        <a:rPr lang="en-US" sz="1400">
                          <a:hlinkClick r:id="rId3"/>
                        </a:rPr>
                        <a:t>RFC4291</a:t>
                      </a:r>
                      <a:r>
                        <a:rPr lang="en-US" sz="140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400"/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29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/>
                        <a:t>6000::/3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Reserved by IETF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[</a:t>
                      </a:r>
                      <a:r>
                        <a:rPr lang="en-US" sz="1400">
                          <a:hlinkClick r:id="rId3"/>
                        </a:rPr>
                        <a:t>RFC4291</a:t>
                      </a:r>
                      <a:r>
                        <a:rPr lang="en-US" sz="140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400"/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29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/>
                        <a:t>8000::/3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Reserved by IETF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[</a:t>
                      </a:r>
                      <a:r>
                        <a:rPr lang="en-US" sz="1400">
                          <a:hlinkClick r:id="rId3"/>
                        </a:rPr>
                        <a:t>RFC4291</a:t>
                      </a:r>
                      <a:r>
                        <a:rPr lang="en-US" sz="140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400" dirty="0"/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29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smtClean="0"/>
                        <a:t>a000</a:t>
                      </a:r>
                      <a:r>
                        <a:rPr lang="en-US" sz="1400" dirty="0"/>
                        <a:t>::/3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Reserved by IETF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[</a:t>
                      </a:r>
                      <a:r>
                        <a:rPr lang="en-US" sz="1400">
                          <a:hlinkClick r:id="rId3"/>
                        </a:rPr>
                        <a:t>RFC4291</a:t>
                      </a:r>
                      <a:r>
                        <a:rPr lang="en-US" sz="140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400"/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29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smtClean="0"/>
                        <a:t>c000</a:t>
                      </a:r>
                      <a:r>
                        <a:rPr lang="en-US" sz="1400" dirty="0"/>
                        <a:t>::/3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Reserved by IETF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[</a:t>
                      </a:r>
                      <a:r>
                        <a:rPr lang="en-US" sz="1400">
                          <a:hlinkClick r:id="rId3"/>
                        </a:rPr>
                        <a:t>RFC4291</a:t>
                      </a:r>
                      <a:r>
                        <a:rPr lang="en-US" sz="140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400"/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29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smtClean="0"/>
                        <a:t>e000</a:t>
                      </a:r>
                      <a:r>
                        <a:rPr lang="en-US" sz="1400" dirty="0"/>
                        <a:t>::/4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Reserved by IETF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[</a:t>
                      </a:r>
                      <a:r>
                        <a:rPr lang="en-US" sz="1400">
                          <a:hlinkClick r:id="rId3"/>
                        </a:rPr>
                        <a:t>RFC4291</a:t>
                      </a:r>
                      <a:r>
                        <a:rPr lang="en-US" sz="140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400"/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29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smtClean="0"/>
                        <a:t>f000</a:t>
                      </a:r>
                      <a:r>
                        <a:rPr lang="en-US" sz="1400" dirty="0"/>
                        <a:t>::/5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Reserved by IETF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[</a:t>
                      </a:r>
                      <a:r>
                        <a:rPr lang="en-US" sz="1400">
                          <a:hlinkClick r:id="rId3"/>
                        </a:rPr>
                        <a:t>RFC4291</a:t>
                      </a:r>
                      <a:r>
                        <a:rPr lang="en-US" sz="140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400"/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29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smtClean="0"/>
                        <a:t>f800</a:t>
                      </a:r>
                      <a:r>
                        <a:rPr lang="en-US" sz="1400" dirty="0"/>
                        <a:t>::/6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/>
                        <a:t>Reserved by IETF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[</a:t>
                      </a:r>
                      <a:r>
                        <a:rPr lang="en-US" sz="1400">
                          <a:hlinkClick r:id="rId3"/>
                        </a:rPr>
                        <a:t>RFC4291</a:t>
                      </a:r>
                      <a:r>
                        <a:rPr lang="en-US" sz="140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400"/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83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smtClean="0"/>
                        <a:t>fc00</a:t>
                      </a:r>
                      <a:r>
                        <a:rPr lang="en-US" sz="1400" dirty="0"/>
                        <a:t>::/7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b="1" dirty="0"/>
                        <a:t>Unique Local </a:t>
                      </a:r>
                      <a:r>
                        <a:rPr lang="en-US" sz="1400" b="1" dirty="0" err="1"/>
                        <a:t>Unicast</a:t>
                      </a:r>
                      <a:endParaRPr lang="en-US" sz="1400" b="1" dirty="0"/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/>
                        <a:t>[</a:t>
                      </a:r>
                      <a:r>
                        <a:rPr lang="en-US" sz="1400" dirty="0">
                          <a:hlinkClick r:id="rId6"/>
                        </a:rPr>
                        <a:t>RFC4193</a:t>
                      </a:r>
                      <a:r>
                        <a:rPr lang="en-US" sz="1400" dirty="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400" dirty="0"/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29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smtClean="0"/>
                        <a:t>fe00</a:t>
                      </a:r>
                      <a:r>
                        <a:rPr lang="en-US" sz="1400" dirty="0"/>
                        <a:t>::/9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Reserved by IETF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[</a:t>
                      </a:r>
                      <a:r>
                        <a:rPr lang="en-US" sz="1400">
                          <a:hlinkClick r:id="rId3"/>
                        </a:rPr>
                        <a:t>RFC4291</a:t>
                      </a:r>
                      <a:r>
                        <a:rPr lang="en-US" sz="140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400" dirty="0"/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29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smtClean="0"/>
                        <a:t>fe80</a:t>
                      </a:r>
                      <a:r>
                        <a:rPr lang="en-US" sz="1400" dirty="0"/>
                        <a:t>::/10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Link Local Unicast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[</a:t>
                      </a:r>
                      <a:r>
                        <a:rPr lang="en-US" sz="1400">
                          <a:hlinkClick r:id="rId3"/>
                        </a:rPr>
                        <a:t>RFC4291</a:t>
                      </a:r>
                      <a:r>
                        <a:rPr lang="en-US" sz="140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400" dirty="0"/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29"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 smtClean="0"/>
                        <a:t>fec0</a:t>
                      </a:r>
                      <a:r>
                        <a:rPr lang="en-US" sz="1400" dirty="0"/>
                        <a:t>::/10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Reserved by IETF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/>
                        <a:t>[</a:t>
                      </a:r>
                      <a:r>
                        <a:rPr lang="en-US" sz="1400">
                          <a:hlinkClick r:id="rId7"/>
                        </a:rPr>
                        <a:t>RFC3879</a:t>
                      </a:r>
                      <a:r>
                        <a:rPr lang="en-US" sz="140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400" dirty="0"/>
                        <a:t>[</a:t>
                      </a:r>
                      <a:r>
                        <a:rPr lang="en-US" sz="1400" dirty="0">
                          <a:hlinkClick r:id="rId4"/>
                        </a:rPr>
                        <a:t>4</a:t>
                      </a:r>
                      <a:r>
                        <a:rPr lang="en-US" sz="1400" dirty="0"/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2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ff0</a:t>
                      </a:r>
                      <a:r>
                        <a:rPr lang="en-US" sz="1400" b="0" i="0" dirty="0">
                          <a:solidFill>
                            <a:srgbClr val="000000"/>
                          </a:solidFill>
                          <a:latin typeface="Arial"/>
                        </a:rPr>
                        <a:t>::/8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dirty="0">
                          <a:solidFill>
                            <a:srgbClr val="000000"/>
                          </a:solidFill>
                          <a:latin typeface="Arial"/>
                        </a:rPr>
                        <a:t>Multicast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dirty="0">
                          <a:solidFill>
                            <a:srgbClr val="000000"/>
                          </a:solidFill>
                          <a:latin typeface="Arial"/>
                        </a:rPr>
                        <a:t>[</a:t>
                      </a:r>
                      <a:r>
                        <a:rPr lang="en-US" sz="1400" b="0" i="0" dirty="0">
                          <a:solidFill>
                            <a:srgbClr val="000000"/>
                          </a:solidFill>
                          <a:latin typeface="Arial"/>
                          <a:hlinkClick r:id="rId3"/>
                        </a:rPr>
                        <a:t>RFC4291</a:t>
                      </a:r>
                      <a:r>
                        <a:rPr lang="en-US" sz="1400" b="0" i="0" dirty="0">
                          <a:solidFill>
                            <a:srgbClr val="000000"/>
                          </a:solidFill>
                          <a:latin typeface="Arial"/>
                        </a:rPr>
                        <a:t>]</a:t>
                      </a:r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1705" marR="31705" marT="16332" marB="16332">
                    <a:lnL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919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133121" name="Picture 1" descr="http://www.iana.org/assignments/_support/sort_none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146685" cy="129540"/>
          </a:xfrm>
          <a:prstGeom prst="rect">
            <a:avLst/>
          </a:prstGeom>
          <a:noFill/>
        </p:spPr>
      </p:pic>
      <p:pic>
        <p:nvPicPr>
          <p:cNvPr id="133122" name="Picture 2" descr="http://www.iana.org/assignments/_support/sort_none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146685" cy="129540"/>
          </a:xfrm>
          <a:prstGeom prst="rect">
            <a:avLst/>
          </a:prstGeom>
          <a:noFill/>
        </p:spPr>
      </p:pic>
      <p:pic>
        <p:nvPicPr>
          <p:cNvPr id="133123" name="Picture 3" descr="http://www.iana.org/assignments/_support/sort_none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146685" cy="129540"/>
          </a:xfrm>
          <a:prstGeom prst="rect">
            <a:avLst/>
          </a:prstGeom>
          <a:noFill/>
        </p:spPr>
      </p:pic>
      <p:pic>
        <p:nvPicPr>
          <p:cNvPr id="133124" name="Picture 4" descr="http://www.iana.org/assignments/_support/sort_none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146685" cy="129540"/>
          </a:xfrm>
          <a:prstGeom prst="rect">
            <a:avLst/>
          </a:prstGeom>
          <a:noFill/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34973264"/>
              </p:ext>
            </p:extLst>
          </p:nvPr>
        </p:nvGraphicFramePr>
        <p:xfrm>
          <a:off x="5401056" y="1927019"/>
          <a:ext cx="4657343" cy="5759243"/>
        </p:xfrm>
        <a:graphic>
          <a:graphicData uri="http://schemas.openxmlformats.org/drawingml/2006/table">
            <a:tbl>
              <a:tblPr/>
              <a:tblGrid>
                <a:gridCol w="299661"/>
                <a:gridCol w="4357682"/>
              </a:tblGrid>
              <a:tr h="878780"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/>
                        <a:t>[1</a:t>
                      </a:r>
                      <a:r>
                        <a:rPr lang="en-US" sz="1200" dirty="0" smtClean="0"/>
                        <a:t>] </a:t>
                      </a:r>
                      <a:endParaRPr lang="en-US" sz="1200" dirty="0"/>
                    </a:p>
                  </a:txBody>
                  <a:tcPr marL="31044" marR="31044" marT="15992" marB="159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/>
                        <a:t>The "unspecified address", the "loopback address", and the IPv6 Addresses with Embedded IPv4 Addresses are assigned out of the 0000::/8 address block.</a:t>
                      </a:r>
                    </a:p>
                  </a:txBody>
                  <a:tcPr marL="31044" marR="31044" marT="15992" marB="159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4345"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/>
                        <a:t>[2]</a:t>
                      </a:r>
                    </a:p>
                  </a:txBody>
                  <a:tcPr marL="31044" marR="31044" marT="15992" marB="159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i="1" dirty="0"/>
                        <a:t>0200::/7 was previously defined as an OSI NSAP-mapped prefix set [</a:t>
                      </a:r>
                      <a:r>
                        <a:rPr lang="en-US" sz="1200" i="1" dirty="0">
                          <a:hlinkClick r:id="rId9"/>
                        </a:rPr>
                        <a:t>RFC4548</a:t>
                      </a:r>
                      <a:r>
                        <a:rPr lang="en-US" sz="1200" i="1" dirty="0"/>
                        <a:t>]. This definition has been deprecated as of December 2004 [</a:t>
                      </a:r>
                      <a:r>
                        <a:rPr lang="en-US" sz="1200" i="1" dirty="0">
                          <a:hlinkClick r:id="rId5"/>
                        </a:rPr>
                        <a:t>RFC4048</a:t>
                      </a:r>
                      <a:r>
                        <a:rPr lang="en-US" sz="1200" i="1" dirty="0"/>
                        <a:t>].</a:t>
                      </a:r>
                    </a:p>
                  </a:txBody>
                  <a:tcPr marL="31044" marR="31044" marT="15992" marB="159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6151"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/>
                        <a:t>[3]</a:t>
                      </a:r>
                    </a:p>
                  </a:txBody>
                  <a:tcPr marL="31044" marR="31044" marT="15992" marB="159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/>
                        <a:t>The IPv6 </a:t>
                      </a:r>
                      <a:r>
                        <a:rPr lang="en-US" sz="1200" dirty="0" err="1"/>
                        <a:t>Unicast</a:t>
                      </a:r>
                      <a:r>
                        <a:rPr lang="en-US" sz="1200" dirty="0"/>
                        <a:t> space encompasses the entire IPv6 address range with the exception of FF00::/8. [</a:t>
                      </a:r>
                      <a:r>
                        <a:rPr lang="en-US" sz="1200" dirty="0">
                          <a:hlinkClick r:id="rId3"/>
                        </a:rPr>
                        <a:t>RFC4291</a:t>
                      </a:r>
                      <a:r>
                        <a:rPr lang="en-US" sz="1200" dirty="0"/>
                        <a:t>] IANA </a:t>
                      </a:r>
                      <a:r>
                        <a:rPr lang="en-US" sz="1200" dirty="0" err="1"/>
                        <a:t>unicast</a:t>
                      </a:r>
                      <a:r>
                        <a:rPr lang="en-US" sz="1200" dirty="0"/>
                        <a:t> address assignments are currently limited to the IPv6 </a:t>
                      </a:r>
                      <a:r>
                        <a:rPr lang="en-US" sz="1200" dirty="0" err="1"/>
                        <a:t>unicast</a:t>
                      </a:r>
                      <a:r>
                        <a:rPr lang="en-US" sz="1200" dirty="0"/>
                        <a:t> address range of 2000::/3. IANA assignments from this block are registered in the IANA registry: [</a:t>
                      </a:r>
                      <a:r>
                        <a:rPr lang="en-US" sz="1200" dirty="0">
                          <a:hlinkClick r:id="rId10"/>
                        </a:rPr>
                        <a:t>IANA registry </a:t>
                      </a:r>
                      <a:r>
                        <a:rPr lang="en-US" sz="1200" i="1" dirty="0">
                          <a:hlinkClick r:id="rId10"/>
                        </a:rPr>
                        <a:t>ipv6-unicast-address-assignments</a:t>
                      </a:r>
                      <a:r>
                        <a:rPr lang="en-US" sz="1200" dirty="0"/>
                        <a:t>].</a:t>
                      </a:r>
                    </a:p>
                  </a:txBody>
                  <a:tcPr marL="31044" marR="31044" marT="15992" marB="159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80823"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/>
                        <a:t>[4]</a:t>
                      </a:r>
                    </a:p>
                  </a:txBody>
                  <a:tcPr marL="31044" marR="31044" marT="15992" marB="159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/>
                        <a:t>FEC0::/10 was previously defined as a Site-Local scoped address prefix. This definition has been deprecated as of September 2004 [</a:t>
                      </a:r>
                      <a:r>
                        <a:rPr lang="en-US" sz="1200">
                          <a:hlinkClick r:id="rId7"/>
                        </a:rPr>
                        <a:t>RFC3879</a:t>
                      </a:r>
                      <a:r>
                        <a:rPr lang="en-US" sz="1200"/>
                        <a:t>].</a:t>
                      </a:r>
                    </a:p>
                  </a:txBody>
                  <a:tcPr marL="31044" marR="31044" marT="15992" marB="159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4345"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/>
                        <a:t>[5]</a:t>
                      </a:r>
                    </a:p>
                  </a:txBody>
                  <a:tcPr marL="31044" marR="31044" marT="15992" marB="159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/>
                        <a:t>0000::/96 was previously defined as the "IPv4-compatible IPv6 address" prefix. This definition has been deprecated by [</a:t>
                      </a:r>
                      <a:r>
                        <a:rPr lang="en-US" sz="1200">
                          <a:hlinkClick r:id="rId3"/>
                        </a:rPr>
                        <a:t>RFC4291</a:t>
                      </a:r>
                      <a:r>
                        <a:rPr lang="en-US" sz="1200"/>
                        <a:t>].</a:t>
                      </a:r>
                    </a:p>
                  </a:txBody>
                  <a:tcPr marL="31044" marR="31044" marT="15992" marB="159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24799"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/>
                        <a:t>[6]</a:t>
                      </a:r>
                    </a:p>
                  </a:txBody>
                  <a:tcPr marL="31044" marR="31044" marT="15992" marB="159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200" dirty="0"/>
                        <a:t>The "Well Known Prefix" 64:ff9b::/96 used in an algorithmic mapping between IPv4 to IPv6 addresses is defined out of the 0000::/8 address block, per [</a:t>
                      </a:r>
                      <a:r>
                        <a:rPr lang="en-US" sz="1200" dirty="0">
                          <a:hlinkClick r:id="rId11"/>
                        </a:rPr>
                        <a:t>RFC6052</a:t>
                      </a:r>
                      <a:r>
                        <a:rPr lang="en-US" sz="1200" dirty="0"/>
                        <a:t>].</a:t>
                      </a:r>
                    </a:p>
                  </a:txBody>
                  <a:tcPr marL="31044" marR="31044" marT="15992" marB="159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6262" y="380845"/>
            <a:ext cx="9865788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“Initial” IPv6 </a:t>
            </a:r>
            <a:r>
              <a:rPr lang="en-US" dirty="0" err="1" smtClean="0"/>
              <a:t>Unicast</a:t>
            </a:r>
            <a:r>
              <a:rPr lang="en-US" dirty="0" smtClean="0"/>
              <a:t> address Structure</a:t>
            </a:r>
          </a:p>
        </p:txBody>
      </p:sp>
      <p:graphicFrame>
        <p:nvGraphicFramePr>
          <p:cNvPr id="66615" name="Group 5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74457204"/>
              </p:ext>
            </p:extLst>
          </p:nvPr>
        </p:nvGraphicFramePr>
        <p:xfrm>
          <a:off x="88226" y="2882266"/>
          <a:ext cx="7875588" cy="4428469"/>
        </p:xfrm>
        <a:graphic>
          <a:graphicData uri="http://schemas.openxmlformats.org/drawingml/2006/table">
            <a:tbl>
              <a:tblPr/>
              <a:tblGrid>
                <a:gridCol w="2879567"/>
                <a:gridCol w="4996021"/>
              </a:tblGrid>
              <a:tr h="4084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Field</a:t>
                      </a:r>
                    </a:p>
                  </a:txBody>
                  <a:tcPr marL="100584" marR="100584" marT="51816" marB="518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Description</a:t>
                      </a:r>
                    </a:p>
                  </a:txBody>
                  <a:tcPr marL="100584" marR="100584" marT="51816" marB="51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63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001</a:t>
                      </a:r>
                    </a:p>
                  </a:txBody>
                  <a:tcPr marL="100584" marR="100584" marT="51816" marB="518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Identifies the address as an IPv6 global unicast address</a:t>
                      </a:r>
                    </a:p>
                  </a:txBody>
                  <a:tcPr marL="100584" marR="100584" marT="51816" marB="51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9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Top Level Aggregation Identifier (TLA ID)</a:t>
                      </a:r>
                    </a:p>
                  </a:txBody>
                  <a:tcPr marL="100584" marR="100584" marT="51816" marB="518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Identifies the highest level in the routing hierarchy. TLA IDs are administered by IANA and allocated to local Internet registries, which allocate them to ISPs </a:t>
                      </a:r>
                    </a:p>
                  </a:txBody>
                  <a:tcPr marL="100584" marR="100584" marT="51816" marB="51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2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Res</a:t>
                      </a:r>
                    </a:p>
                  </a:txBody>
                  <a:tcPr marL="100584" marR="100584" marT="51816" marB="518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Reserved for future use</a:t>
                      </a:r>
                    </a:p>
                  </a:txBody>
                  <a:tcPr marL="100584" marR="100584" marT="51816" marB="51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63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Next Level Aggregation Identifier (NLA ID)</a:t>
                      </a:r>
                    </a:p>
                  </a:txBody>
                  <a:tcPr marL="100584" marR="100584" marT="51816" marB="518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 be allocated to customer sites of each TLA</a:t>
                      </a:r>
                    </a:p>
                  </a:txBody>
                  <a:tcPr marL="100584" marR="100584" marT="51816" marB="51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63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Site Level Aggregation Identifier (SLA ID)</a:t>
                      </a:r>
                    </a:p>
                  </a:txBody>
                  <a:tcPr marL="100584" marR="100584" marT="51816" marB="518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Allows up to 65,536 (2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16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 subnets within site.  Assigned within a site without ISP involvement </a:t>
                      </a:r>
                    </a:p>
                  </a:txBody>
                  <a:tcPr marL="100584" marR="100584" marT="51816" marB="51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38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Interface ID</a:t>
                      </a:r>
                    </a:p>
                  </a:txBody>
                  <a:tcPr marL="100584" marR="100584" marT="51816" marB="518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Identifies an interface on a specific subnet </a:t>
                      </a:r>
                    </a:p>
                  </a:txBody>
                  <a:tcPr marL="100584" marR="100584" marT="51816" marB="51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7678" name="Picture 50" descr="Unicast global address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5255" y="1468120"/>
            <a:ext cx="7365683" cy="1288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ight Brace 5"/>
          <p:cNvSpPr/>
          <p:nvPr/>
        </p:nvSpPr>
        <p:spPr bwMode="auto">
          <a:xfrm>
            <a:off x="7991231" y="3961766"/>
            <a:ext cx="141446" cy="2306512"/>
          </a:xfrm>
          <a:prstGeom prst="righ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82" tIns="50941" rIns="101882" bIns="50941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1018824">
              <a:spcBef>
                <a:spcPct val="50000"/>
              </a:spcBef>
            </a:pPr>
            <a:endParaRPr lang="en-US" sz="31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95861" y="4339590"/>
            <a:ext cx="1689197" cy="1487871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pPr algn="l"/>
            <a:r>
              <a:rPr lang="en-US" dirty="0">
                <a:latin typeface="+mn-lt"/>
              </a:rPr>
              <a:t>Today, left to individual registries to decide how to allocate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11</a:t>
            </a:fld>
            <a:endParaRPr lang="en-US"/>
          </a:p>
        </p:txBody>
      </p:sp>
      <p:cxnSp>
        <p:nvCxnSpPr>
          <p:cNvPr id="4" name="Straight Connector 3"/>
          <p:cNvCxnSpPr>
            <a:endCxn id="2" idx="2"/>
          </p:cNvCxnSpPr>
          <p:nvPr/>
        </p:nvCxnSpPr>
        <p:spPr bwMode="auto">
          <a:xfrm>
            <a:off x="0" y="562461"/>
            <a:ext cx="9871660" cy="716129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V="1">
            <a:off x="0" y="611109"/>
            <a:ext cx="9871660" cy="716129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957379" y="3953053"/>
            <a:ext cx="3943869" cy="379876"/>
          </a:xfrm>
          <a:prstGeom prst="rect">
            <a:avLst/>
          </a:prstGeom>
          <a:solidFill>
            <a:schemeClr val="bg1"/>
          </a:solidFill>
          <a:ln w="76200" cmpd="sng">
            <a:solidFill>
              <a:schemeClr val="tx1"/>
            </a:solidFill>
          </a:ln>
        </p:spPr>
        <p:txBody>
          <a:bodyPr wrap="square" lIns="101882" tIns="50941" rIns="101882" bIns="50941" rtlCol="0">
            <a:spAutoFit/>
          </a:bodyPr>
          <a:lstStyle/>
          <a:p>
            <a:pPr algn="l"/>
            <a:r>
              <a:rPr lang="en-US" dirty="0" smtClean="0">
                <a:latin typeface="+mn-lt"/>
              </a:rPr>
              <a:t>Removed by RFC3587 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Unicast Address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04410" y="4015054"/>
            <a:ext cx="8465821" cy="1051668"/>
            <a:chOff x="633246" y="5910986"/>
            <a:chExt cx="8465821" cy="1051668"/>
          </a:xfrm>
        </p:grpSpPr>
        <p:sp>
          <p:nvSpPr>
            <p:cNvPr id="28676" name="Text Box 2"/>
            <p:cNvSpPr txBox="1">
              <a:spLocks noChangeArrowheads="1"/>
            </p:cNvSpPr>
            <p:nvPr/>
          </p:nvSpPr>
          <p:spPr bwMode="auto">
            <a:xfrm>
              <a:off x="633246" y="6170066"/>
              <a:ext cx="8046720" cy="518160"/>
            </a:xfrm>
            <a:prstGeom prst="rect">
              <a:avLst/>
            </a:prstGeom>
            <a:solidFill>
              <a:srgbClr val="00CC99"/>
            </a:solidFill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</p:spPr>
          <p:txBody>
            <a:bodyPr wrap="none" lIns="101882" tIns="50941" rIns="101882" bIns="50941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sz="2000" b="1" dirty="0">
                  <a:solidFill>
                    <a:srgbClr val="FFFF00"/>
                  </a:solidFill>
                  <a:latin typeface="+mn-lt"/>
                </a:rPr>
                <a:t>128 bits</a:t>
              </a:r>
              <a:endParaRPr lang="en-AU" sz="2000" b="1" dirty="0">
                <a:solidFill>
                  <a:srgbClr val="FFFF00"/>
                </a:solidFill>
                <a:latin typeface="+mn-lt"/>
              </a:endParaRPr>
            </a:p>
          </p:txBody>
        </p:sp>
        <p:sp>
          <p:nvSpPr>
            <p:cNvPr id="28694" name="Text Box 5"/>
            <p:cNvSpPr txBox="1">
              <a:spLocks noChangeArrowheads="1"/>
            </p:cNvSpPr>
            <p:nvPr/>
          </p:nvSpPr>
          <p:spPr bwMode="auto">
            <a:xfrm>
              <a:off x="633246" y="6170066"/>
              <a:ext cx="2930026" cy="518160"/>
            </a:xfrm>
            <a:prstGeom prst="rect">
              <a:avLst/>
            </a:prstGeom>
            <a:solidFill>
              <a:srgbClr val="00CC99"/>
            </a:solidFill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b="1" dirty="0" smtClean="0">
                  <a:solidFill>
                    <a:srgbClr val="FFFF00"/>
                  </a:solidFill>
                  <a:latin typeface="+mn-lt"/>
                </a:rPr>
                <a:t>Global Routing Prefix </a:t>
              </a:r>
              <a:endParaRPr lang="en-AU" b="1" dirty="0">
                <a:solidFill>
                  <a:srgbClr val="FFFF00"/>
                </a:solidFill>
                <a:latin typeface="+mn-lt"/>
              </a:endParaRPr>
            </a:p>
          </p:txBody>
        </p:sp>
        <p:sp>
          <p:nvSpPr>
            <p:cNvPr id="28695" name="Text Box 6"/>
            <p:cNvSpPr txBox="1">
              <a:spLocks noChangeArrowheads="1"/>
            </p:cNvSpPr>
            <p:nvPr/>
          </p:nvSpPr>
          <p:spPr bwMode="auto">
            <a:xfrm>
              <a:off x="4656606" y="6170066"/>
              <a:ext cx="4023360" cy="518160"/>
            </a:xfrm>
            <a:prstGeom prst="rect">
              <a:avLst/>
            </a:prstGeom>
            <a:solidFill>
              <a:srgbClr val="00CC99"/>
            </a:solidFill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sz="2000" b="1" dirty="0">
                  <a:solidFill>
                    <a:srgbClr val="FFFF00"/>
                  </a:solidFill>
                  <a:latin typeface="+mn-lt"/>
                </a:rPr>
                <a:t>Interface</a:t>
              </a:r>
              <a:endParaRPr lang="en-AU" sz="2000" b="1" dirty="0">
                <a:solidFill>
                  <a:srgbClr val="FFFF00"/>
                </a:solidFill>
                <a:latin typeface="+mn-lt"/>
              </a:endParaRPr>
            </a:p>
          </p:txBody>
        </p:sp>
        <p:sp>
          <p:nvSpPr>
            <p:cNvPr id="28696" name="Text Box 7"/>
            <p:cNvSpPr txBox="1">
              <a:spLocks noChangeArrowheads="1"/>
            </p:cNvSpPr>
            <p:nvPr/>
          </p:nvSpPr>
          <p:spPr bwMode="auto">
            <a:xfrm>
              <a:off x="633246" y="5910986"/>
              <a:ext cx="443454" cy="2590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/>
            <a:lstStyle/>
            <a:p>
              <a:pPr algn="l" eaLnBrk="1" hangingPunct="1">
                <a:spcBef>
                  <a:spcPct val="0"/>
                </a:spcBef>
              </a:pPr>
              <a:r>
                <a:rPr lang="en-US" sz="1300" b="1" dirty="0">
                  <a:solidFill>
                    <a:schemeClr val="tx1"/>
                  </a:solidFill>
                  <a:latin typeface="+mn-lt"/>
                </a:rPr>
                <a:t>/0</a:t>
              </a:r>
              <a:endParaRPr lang="en-AU" sz="1300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8697" name="Text Box 8"/>
            <p:cNvSpPr txBox="1">
              <a:spLocks noChangeArrowheads="1"/>
            </p:cNvSpPr>
            <p:nvPr/>
          </p:nvSpPr>
          <p:spPr bwMode="auto">
            <a:xfrm>
              <a:off x="4656606" y="5910986"/>
              <a:ext cx="1760220" cy="2069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/>
            <a:lstStyle/>
            <a:p>
              <a:pPr algn="l" eaLnBrk="1" hangingPunct="1">
                <a:spcBef>
                  <a:spcPct val="0"/>
                </a:spcBef>
              </a:pPr>
              <a:r>
                <a:rPr lang="en-US" sz="1300" b="1" dirty="0">
                  <a:solidFill>
                    <a:schemeClr val="tx1"/>
                  </a:solidFill>
                  <a:latin typeface="+mn-lt"/>
                </a:rPr>
                <a:t>/64</a:t>
              </a:r>
              <a:endParaRPr lang="en-AU" sz="1300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8698" name="Text Box 9"/>
            <p:cNvSpPr txBox="1">
              <a:spLocks noChangeArrowheads="1"/>
            </p:cNvSpPr>
            <p:nvPr/>
          </p:nvSpPr>
          <p:spPr bwMode="auto">
            <a:xfrm>
              <a:off x="8679967" y="5910986"/>
              <a:ext cx="419100" cy="2069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/>
            <a:lstStyle/>
            <a:p>
              <a:pPr algn="l" eaLnBrk="1" hangingPunct="1">
                <a:spcBef>
                  <a:spcPct val="0"/>
                </a:spcBef>
              </a:pPr>
              <a:r>
                <a:rPr lang="en-US" sz="1300" b="1" dirty="0">
                  <a:solidFill>
                    <a:schemeClr val="tx1"/>
                  </a:solidFill>
                  <a:latin typeface="+mn-lt"/>
                </a:rPr>
                <a:t>/128</a:t>
              </a:r>
              <a:endParaRPr lang="en-AU" sz="1300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6" name="Text Box 5"/>
            <p:cNvSpPr txBox="1">
              <a:spLocks noChangeArrowheads="1"/>
            </p:cNvSpPr>
            <p:nvPr/>
          </p:nvSpPr>
          <p:spPr bwMode="auto">
            <a:xfrm>
              <a:off x="3550426" y="6177315"/>
              <a:ext cx="1108716" cy="518160"/>
            </a:xfrm>
            <a:prstGeom prst="rect">
              <a:avLst/>
            </a:prstGeom>
            <a:solidFill>
              <a:srgbClr val="00CC99"/>
            </a:solidFill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sz="1400" b="1" dirty="0" smtClean="0">
                  <a:solidFill>
                    <a:srgbClr val="FFFF00"/>
                  </a:solidFill>
                  <a:latin typeface="+mn-lt"/>
                </a:rPr>
                <a:t>Subnet ID</a:t>
              </a:r>
              <a:endParaRPr lang="en-AU" sz="1400" b="1" dirty="0">
                <a:solidFill>
                  <a:srgbClr val="FFFF00"/>
                </a:solidFill>
                <a:latin typeface="+mn-lt"/>
              </a:endParaRPr>
            </a:p>
          </p:txBody>
        </p:sp>
        <p:sp>
          <p:nvSpPr>
            <p:cNvPr id="27" name="Text Box 7"/>
            <p:cNvSpPr txBox="1">
              <a:spLocks noChangeArrowheads="1"/>
            </p:cNvSpPr>
            <p:nvPr/>
          </p:nvSpPr>
          <p:spPr bwMode="auto">
            <a:xfrm>
              <a:off x="1797928" y="6698431"/>
              <a:ext cx="443454" cy="2590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/>
            <a:lstStyle/>
            <a:p>
              <a:pPr algn="l" eaLnBrk="1" hangingPunct="1">
                <a:spcBef>
                  <a:spcPct val="0"/>
                </a:spcBef>
              </a:pPr>
              <a:r>
                <a:rPr lang="en-US" sz="1300" b="1" dirty="0" smtClean="0">
                  <a:solidFill>
                    <a:schemeClr val="tx1"/>
                  </a:solidFill>
                  <a:latin typeface="+mn-lt"/>
                </a:rPr>
                <a:t>N bits</a:t>
              </a:r>
              <a:endParaRPr lang="en-AU" sz="1300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8" name="Text Box 7"/>
            <p:cNvSpPr txBox="1">
              <a:spLocks noChangeArrowheads="1"/>
            </p:cNvSpPr>
            <p:nvPr/>
          </p:nvSpPr>
          <p:spPr bwMode="auto">
            <a:xfrm>
              <a:off x="3855258" y="6703574"/>
              <a:ext cx="443454" cy="25908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/>
            <a:lstStyle/>
            <a:p>
              <a:pPr algn="l" eaLnBrk="1" hangingPunct="1">
                <a:spcBef>
                  <a:spcPct val="0"/>
                </a:spcBef>
              </a:pPr>
              <a:r>
                <a:rPr lang="en-US" sz="1300" b="1" dirty="0">
                  <a:solidFill>
                    <a:schemeClr val="tx1"/>
                  </a:solidFill>
                  <a:latin typeface="+mn-lt"/>
                </a:rPr>
                <a:t>M</a:t>
              </a:r>
              <a:r>
                <a:rPr lang="en-US" sz="1300" b="1" dirty="0" smtClean="0">
                  <a:solidFill>
                    <a:schemeClr val="tx1"/>
                  </a:solidFill>
                  <a:latin typeface="+mn-lt"/>
                </a:rPr>
                <a:t> bits</a:t>
              </a:r>
              <a:endParaRPr lang="en-AU" sz="1300" b="1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29" name="Group 4"/>
          <p:cNvGrpSpPr>
            <a:grpSpLocks/>
          </p:cNvGrpSpPr>
          <p:nvPr/>
        </p:nvGrpSpPr>
        <p:grpSpPr bwMode="auto">
          <a:xfrm>
            <a:off x="504540" y="2047567"/>
            <a:ext cx="8465821" cy="777240"/>
            <a:chOff x="768" y="768"/>
            <a:chExt cx="4848" cy="432"/>
          </a:xfrm>
        </p:grpSpPr>
        <p:sp>
          <p:nvSpPr>
            <p:cNvPr id="30" name="Text Box 5"/>
            <p:cNvSpPr txBox="1">
              <a:spLocks noChangeArrowheads="1"/>
            </p:cNvSpPr>
            <p:nvPr/>
          </p:nvSpPr>
          <p:spPr bwMode="auto">
            <a:xfrm>
              <a:off x="768" y="912"/>
              <a:ext cx="2304" cy="288"/>
            </a:xfrm>
            <a:prstGeom prst="rect">
              <a:avLst/>
            </a:prstGeom>
            <a:solidFill>
              <a:srgbClr val="00CC99"/>
            </a:solidFill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sz="2000" b="1">
                  <a:solidFill>
                    <a:srgbClr val="FFFF00"/>
                  </a:solidFill>
                  <a:latin typeface="+mn-lt"/>
                </a:rPr>
                <a:t>Topological</a:t>
              </a:r>
              <a:endParaRPr lang="en-AU" sz="2000" b="1">
                <a:solidFill>
                  <a:srgbClr val="FFFF00"/>
                </a:solidFill>
                <a:latin typeface="+mn-lt"/>
              </a:endParaRPr>
            </a:p>
          </p:txBody>
        </p:sp>
        <p:sp>
          <p:nvSpPr>
            <p:cNvPr id="31" name="Text Box 6"/>
            <p:cNvSpPr txBox="1">
              <a:spLocks noChangeArrowheads="1"/>
            </p:cNvSpPr>
            <p:nvPr/>
          </p:nvSpPr>
          <p:spPr bwMode="auto">
            <a:xfrm>
              <a:off x="3072" y="912"/>
              <a:ext cx="2304" cy="288"/>
            </a:xfrm>
            <a:prstGeom prst="rect">
              <a:avLst/>
            </a:prstGeom>
            <a:solidFill>
              <a:srgbClr val="00CC99"/>
            </a:solidFill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sz="2000" b="1">
                  <a:solidFill>
                    <a:srgbClr val="FFFF00"/>
                  </a:solidFill>
                  <a:latin typeface="+mn-lt"/>
                </a:rPr>
                <a:t>Interface</a:t>
              </a:r>
              <a:endParaRPr lang="en-AU" sz="2000" b="1">
                <a:solidFill>
                  <a:srgbClr val="FFFF00"/>
                </a:solidFill>
                <a:latin typeface="+mn-lt"/>
              </a:endParaRPr>
            </a:p>
          </p:txBody>
        </p: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768" y="768"/>
              <a:ext cx="1488" cy="14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/>
            <a:lstStyle/>
            <a:p>
              <a:pPr algn="l" eaLnBrk="1" hangingPunct="1">
                <a:spcBef>
                  <a:spcPct val="0"/>
                </a:spcBef>
              </a:pPr>
              <a:r>
                <a:rPr lang="en-US" sz="1300" b="1" dirty="0">
                  <a:solidFill>
                    <a:schemeClr val="tx1"/>
                  </a:solidFill>
                  <a:latin typeface="+mn-lt"/>
                </a:rPr>
                <a:t>/0</a:t>
              </a:r>
              <a:endParaRPr lang="en-AU" sz="1300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3072" y="768"/>
              <a:ext cx="1008" cy="11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/>
            <a:lstStyle/>
            <a:p>
              <a:pPr algn="l" eaLnBrk="1" hangingPunct="1">
                <a:spcBef>
                  <a:spcPct val="0"/>
                </a:spcBef>
              </a:pPr>
              <a:r>
                <a:rPr lang="en-US" sz="1300" b="1" dirty="0">
                  <a:solidFill>
                    <a:schemeClr val="tx1"/>
                  </a:solidFill>
                  <a:latin typeface="+mn-lt"/>
                </a:rPr>
                <a:t>/64</a:t>
              </a:r>
              <a:endParaRPr lang="en-AU" sz="1300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5376" y="768"/>
              <a:ext cx="240" cy="11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/>
            <a:lstStyle/>
            <a:p>
              <a:pPr algn="l" eaLnBrk="1" hangingPunct="1">
                <a:spcBef>
                  <a:spcPct val="0"/>
                </a:spcBef>
              </a:pPr>
              <a:r>
                <a:rPr lang="en-US" sz="1300" b="1" dirty="0">
                  <a:solidFill>
                    <a:schemeClr val="tx1"/>
                  </a:solidFill>
                  <a:latin typeface="+mn-lt"/>
                </a:rPr>
                <a:t>/128</a:t>
              </a:r>
              <a:endParaRPr lang="en-AU" sz="1300" b="1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Tm="1104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771284" y="1945636"/>
            <a:ext cx="8046720" cy="518160"/>
          </a:xfrm>
          <a:prstGeom prst="rect">
            <a:avLst/>
          </a:prstGeom>
          <a:solidFill>
            <a:srgbClr val="00CC99"/>
          </a:solidFill>
          <a:ln w="381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 lIns="101882" tIns="50941" rIns="101882" bIns="50941" anchor="ctr" anchorCtr="1"/>
          <a:lstStyle/>
          <a:p>
            <a:pPr eaLnBrk="1" hangingPunct="1">
              <a:spcBef>
                <a:spcPct val="0"/>
              </a:spcBef>
            </a:pPr>
            <a:r>
              <a:rPr lang="en-US" sz="2000" b="1">
                <a:solidFill>
                  <a:srgbClr val="FFFF00"/>
                </a:solidFill>
                <a:latin typeface="+mn-lt"/>
              </a:rPr>
              <a:t>128 bits</a:t>
            </a:r>
            <a:endParaRPr lang="en-AU" sz="2000" b="1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Address Allocation Overview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71284" y="1686556"/>
            <a:ext cx="8465821" cy="777240"/>
            <a:chOff x="768" y="768"/>
            <a:chExt cx="4848" cy="432"/>
          </a:xfrm>
        </p:grpSpPr>
        <p:sp>
          <p:nvSpPr>
            <p:cNvPr id="28694" name="Text Box 5"/>
            <p:cNvSpPr txBox="1">
              <a:spLocks noChangeArrowheads="1"/>
            </p:cNvSpPr>
            <p:nvPr/>
          </p:nvSpPr>
          <p:spPr bwMode="auto">
            <a:xfrm>
              <a:off x="768" y="912"/>
              <a:ext cx="2304" cy="288"/>
            </a:xfrm>
            <a:prstGeom prst="rect">
              <a:avLst/>
            </a:prstGeom>
            <a:solidFill>
              <a:srgbClr val="00CC99"/>
            </a:solidFill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sz="2000" b="1">
                  <a:solidFill>
                    <a:srgbClr val="FFFF00"/>
                  </a:solidFill>
                  <a:latin typeface="+mn-lt"/>
                </a:rPr>
                <a:t>Topological</a:t>
              </a:r>
              <a:endParaRPr lang="en-AU" sz="2000" b="1">
                <a:solidFill>
                  <a:srgbClr val="FFFF00"/>
                </a:solidFill>
                <a:latin typeface="+mn-lt"/>
              </a:endParaRPr>
            </a:p>
          </p:txBody>
        </p:sp>
        <p:sp>
          <p:nvSpPr>
            <p:cNvPr id="28695" name="Text Box 6"/>
            <p:cNvSpPr txBox="1">
              <a:spLocks noChangeArrowheads="1"/>
            </p:cNvSpPr>
            <p:nvPr/>
          </p:nvSpPr>
          <p:spPr bwMode="auto">
            <a:xfrm>
              <a:off x="3072" y="912"/>
              <a:ext cx="2304" cy="288"/>
            </a:xfrm>
            <a:prstGeom prst="rect">
              <a:avLst/>
            </a:prstGeom>
            <a:solidFill>
              <a:srgbClr val="00CC99"/>
            </a:solidFill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sz="2000" b="1">
                  <a:solidFill>
                    <a:srgbClr val="FFFF00"/>
                  </a:solidFill>
                  <a:latin typeface="+mn-lt"/>
                </a:rPr>
                <a:t>Interface</a:t>
              </a:r>
              <a:endParaRPr lang="en-AU" sz="2000" b="1">
                <a:solidFill>
                  <a:srgbClr val="FFFF00"/>
                </a:solidFill>
                <a:latin typeface="+mn-lt"/>
              </a:endParaRPr>
            </a:p>
          </p:txBody>
        </p:sp>
        <p:sp>
          <p:nvSpPr>
            <p:cNvPr id="28696" name="Text Box 7"/>
            <p:cNvSpPr txBox="1">
              <a:spLocks noChangeArrowheads="1"/>
            </p:cNvSpPr>
            <p:nvPr/>
          </p:nvSpPr>
          <p:spPr bwMode="auto">
            <a:xfrm>
              <a:off x="768" y="768"/>
              <a:ext cx="1488" cy="14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/>
            <a:lstStyle/>
            <a:p>
              <a:pPr algn="l" eaLnBrk="1" hangingPunct="1">
                <a:spcBef>
                  <a:spcPct val="0"/>
                </a:spcBef>
              </a:pPr>
              <a:r>
                <a:rPr lang="en-US" sz="1300" b="1" dirty="0">
                  <a:solidFill>
                    <a:schemeClr val="tx1"/>
                  </a:solidFill>
                  <a:latin typeface="+mn-lt"/>
                </a:rPr>
                <a:t>/0</a:t>
              </a:r>
              <a:endParaRPr lang="en-AU" sz="1300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8697" name="Text Box 8"/>
            <p:cNvSpPr txBox="1">
              <a:spLocks noChangeArrowheads="1"/>
            </p:cNvSpPr>
            <p:nvPr/>
          </p:nvSpPr>
          <p:spPr bwMode="auto">
            <a:xfrm>
              <a:off x="3072" y="768"/>
              <a:ext cx="1008" cy="11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/>
            <a:lstStyle/>
            <a:p>
              <a:pPr algn="l" eaLnBrk="1" hangingPunct="1">
                <a:spcBef>
                  <a:spcPct val="0"/>
                </a:spcBef>
              </a:pPr>
              <a:r>
                <a:rPr lang="en-US" sz="1300" b="1" dirty="0">
                  <a:solidFill>
                    <a:schemeClr val="tx1"/>
                  </a:solidFill>
                  <a:latin typeface="+mn-lt"/>
                </a:rPr>
                <a:t>/64</a:t>
              </a:r>
              <a:endParaRPr lang="en-AU" sz="1300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8698" name="Text Box 9"/>
            <p:cNvSpPr txBox="1">
              <a:spLocks noChangeArrowheads="1"/>
            </p:cNvSpPr>
            <p:nvPr/>
          </p:nvSpPr>
          <p:spPr bwMode="auto">
            <a:xfrm>
              <a:off x="5376" y="768"/>
              <a:ext cx="240" cy="11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/>
            <a:lstStyle/>
            <a:p>
              <a:pPr algn="l" eaLnBrk="1" hangingPunct="1">
                <a:spcBef>
                  <a:spcPct val="0"/>
                </a:spcBef>
              </a:pPr>
              <a:r>
                <a:rPr lang="en-US" sz="1300" b="1" dirty="0">
                  <a:solidFill>
                    <a:schemeClr val="tx1"/>
                  </a:solidFill>
                  <a:latin typeface="+mn-lt"/>
                </a:rPr>
                <a:t>/128</a:t>
              </a:r>
              <a:endParaRPr lang="en-AU" sz="1300" b="1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71284" y="2463796"/>
            <a:ext cx="8465820" cy="1554480"/>
            <a:chOff x="768" y="1200"/>
            <a:chExt cx="4848" cy="864"/>
          </a:xfrm>
        </p:grpSpPr>
        <p:grpSp>
          <p:nvGrpSpPr>
            <p:cNvPr id="28685" name="Group 11"/>
            <p:cNvGrpSpPr>
              <a:grpSpLocks/>
            </p:cNvGrpSpPr>
            <p:nvPr/>
          </p:nvGrpSpPr>
          <p:grpSpPr bwMode="auto">
            <a:xfrm>
              <a:off x="768" y="1584"/>
              <a:ext cx="4848" cy="480"/>
              <a:chOff x="768" y="1584"/>
              <a:chExt cx="4848" cy="480"/>
            </a:xfrm>
          </p:grpSpPr>
          <p:sp>
            <p:nvSpPr>
              <p:cNvPr id="28688" name="Text Box 12"/>
              <p:cNvSpPr txBox="1">
                <a:spLocks noChangeArrowheads="1"/>
              </p:cNvSpPr>
              <p:nvPr/>
            </p:nvSpPr>
            <p:spPr bwMode="auto">
              <a:xfrm>
                <a:off x="768" y="1584"/>
                <a:ext cx="384" cy="312"/>
              </a:xfrm>
              <a:prstGeom prst="rect">
                <a:avLst/>
              </a:prstGeom>
              <a:solidFill>
                <a:srgbClr val="00CC99"/>
              </a:solidFill>
              <a:ln w="38100">
                <a:solidFill>
                  <a:schemeClr val="hlink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 anchorCtr="1"/>
              <a:lstStyle/>
              <a:p>
                <a:pPr eaLnBrk="1" hangingPunct="1">
                  <a:spcBef>
                    <a:spcPct val="0"/>
                  </a:spcBef>
                </a:pPr>
                <a:endParaRPr lang="en-AU" sz="2000" b="1">
                  <a:solidFill>
                    <a:srgbClr val="FFFF00"/>
                  </a:solidFill>
                  <a:latin typeface="+mn-lt"/>
                </a:endParaRPr>
              </a:p>
            </p:txBody>
          </p:sp>
          <p:sp>
            <p:nvSpPr>
              <p:cNvPr id="28689" name="Text Box 13"/>
              <p:cNvSpPr txBox="1">
                <a:spLocks noChangeArrowheads="1"/>
              </p:cNvSpPr>
              <p:nvPr/>
            </p:nvSpPr>
            <p:spPr bwMode="auto">
              <a:xfrm>
                <a:off x="768" y="1584"/>
                <a:ext cx="3552" cy="312"/>
              </a:xfrm>
              <a:prstGeom prst="rect">
                <a:avLst/>
              </a:prstGeom>
              <a:solidFill>
                <a:srgbClr val="00CC99"/>
              </a:solidFill>
              <a:ln w="38100">
                <a:solidFill>
                  <a:schemeClr val="hlink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 anchorCtr="1"/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 sz="2000" b="1">
                    <a:solidFill>
                      <a:srgbClr val="FFFF00"/>
                    </a:solidFill>
                    <a:latin typeface="+mn-lt"/>
                  </a:rPr>
                  <a:t>Infrastructure</a:t>
                </a:r>
                <a:endParaRPr lang="en-AU" sz="2000" b="1">
                  <a:solidFill>
                    <a:srgbClr val="FFFF00"/>
                  </a:solidFill>
                  <a:latin typeface="+mn-lt"/>
                </a:endParaRPr>
              </a:p>
            </p:txBody>
          </p:sp>
          <p:sp>
            <p:nvSpPr>
              <p:cNvPr id="28690" name="Text Box 14"/>
              <p:cNvSpPr txBox="1">
                <a:spLocks noChangeArrowheads="1"/>
              </p:cNvSpPr>
              <p:nvPr/>
            </p:nvSpPr>
            <p:spPr bwMode="auto">
              <a:xfrm>
                <a:off x="4320" y="1584"/>
                <a:ext cx="1056" cy="312"/>
              </a:xfrm>
              <a:prstGeom prst="rect">
                <a:avLst/>
              </a:prstGeom>
              <a:solidFill>
                <a:srgbClr val="00CC99"/>
              </a:solidFill>
              <a:ln w="38100">
                <a:solidFill>
                  <a:schemeClr val="hlink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 anchorCtr="1"/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 sz="2000" b="1">
                    <a:solidFill>
                      <a:srgbClr val="FFFF00"/>
                    </a:solidFill>
                    <a:latin typeface="+mn-lt"/>
                  </a:rPr>
                  <a:t>Site</a:t>
                </a:r>
                <a:endParaRPr lang="en-AU" sz="2000" b="1">
                  <a:solidFill>
                    <a:srgbClr val="FFFF00"/>
                  </a:solidFill>
                  <a:latin typeface="+mn-lt"/>
                </a:endParaRPr>
              </a:p>
            </p:txBody>
          </p:sp>
          <p:sp>
            <p:nvSpPr>
              <p:cNvPr id="28691" name="Text Box 15"/>
              <p:cNvSpPr txBox="1">
                <a:spLocks noChangeArrowheads="1"/>
              </p:cNvSpPr>
              <p:nvPr/>
            </p:nvSpPr>
            <p:spPr bwMode="auto">
              <a:xfrm>
                <a:off x="768" y="1920"/>
                <a:ext cx="240" cy="14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lIns="0" tIns="0" rIns="0" bIns="0"/>
              <a:lstStyle/>
              <a:p>
                <a:pPr algn="l" eaLnBrk="1" hangingPunct="1">
                  <a:spcBef>
                    <a:spcPct val="0"/>
                  </a:spcBef>
                </a:pPr>
                <a:r>
                  <a:rPr lang="en-US" sz="1300" b="1">
                    <a:solidFill>
                      <a:schemeClr val="accent1"/>
                    </a:solidFill>
                    <a:latin typeface="+mn-lt"/>
                  </a:rPr>
                  <a:t>/0</a:t>
                </a:r>
                <a:endParaRPr lang="en-AU" sz="1300" b="1">
                  <a:solidFill>
                    <a:schemeClr val="accent1"/>
                  </a:solidFill>
                  <a:latin typeface="+mn-lt"/>
                </a:endParaRPr>
              </a:p>
            </p:txBody>
          </p:sp>
          <p:sp>
            <p:nvSpPr>
              <p:cNvPr id="28692" name="Text Box 16"/>
              <p:cNvSpPr txBox="1">
                <a:spLocks noChangeArrowheads="1"/>
              </p:cNvSpPr>
              <p:nvPr/>
            </p:nvSpPr>
            <p:spPr bwMode="auto">
              <a:xfrm>
                <a:off x="5376" y="1920"/>
                <a:ext cx="240" cy="9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lIns="0" tIns="0" rIns="0" bIns="0"/>
              <a:lstStyle/>
              <a:p>
                <a:pPr algn="l" eaLnBrk="1" hangingPunct="1">
                  <a:spcBef>
                    <a:spcPct val="0"/>
                  </a:spcBef>
                </a:pPr>
                <a:r>
                  <a:rPr lang="en-US" sz="1300" b="1" dirty="0">
                    <a:solidFill>
                      <a:schemeClr val="tx1"/>
                    </a:solidFill>
                    <a:latin typeface="+mn-lt"/>
                  </a:rPr>
                  <a:t>/64</a:t>
                </a:r>
                <a:endParaRPr lang="en-AU" sz="1300" b="1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28693" name="Text Box 17"/>
              <p:cNvSpPr txBox="1">
                <a:spLocks noChangeArrowheads="1"/>
              </p:cNvSpPr>
              <p:nvPr/>
            </p:nvSpPr>
            <p:spPr bwMode="auto">
              <a:xfrm>
                <a:off x="4320" y="1920"/>
                <a:ext cx="469" cy="11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 lIns="0" tIns="0" rIns="0" bIns="0"/>
              <a:lstStyle/>
              <a:p>
                <a:pPr algn="l" eaLnBrk="1" hangingPunct="1">
                  <a:spcBef>
                    <a:spcPct val="0"/>
                  </a:spcBef>
                </a:pPr>
                <a:r>
                  <a:rPr lang="en-US" sz="1300" b="1" dirty="0">
                    <a:solidFill>
                      <a:schemeClr val="tx1"/>
                    </a:solidFill>
                    <a:latin typeface="+mn-lt"/>
                  </a:rPr>
                  <a:t>/48</a:t>
                </a:r>
                <a:endParaRPr lang="en-AU" sz="1300" b="1" dirty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sp>
          <p:nvSpPr>
            <p:cNvPr id="28686" name="Line 18"/>
            <p:cNvSpPr>
              <a:spLocks noChangeShapeType="1"/>
            </p:cNvSpPr>
            <p:nvPr/>
          </p:nvSpPr>
          <p:spPr bwMode="auto">
            <a:xfrm>
              <a:off x="768" y="1200"/>
              <a:ext cx="0" cy="384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miter lim="800000"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8687" name="Line 19"/>
            <p:cNvSpPr>
              <a:spLocks noChangeShapeType="1"/>
            </p:cNvSpPr>
            <p:nvPr/>
          </p:nvSpPr>
          <p:spPr bwMode="auto">
            <a:xfrm>
              <a:off x="3072" y="1200"/>
              <a:ext cx="2304" cy="384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miter lim="800000"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263188" name="Rectangle 20"/>
          <p:cNvSpPr>
            <a:spLocks noChangeArrowheads="1"/>
          </p:cNvSpPr>
          <p:nvPr/>
        </p:nvSpPr>
        <p:spPr bwMode="auto">
          <a:xfrm>
            <a:off x="4794644" y="1945636"/>
            <a:ext cx="4023360" cy="518160"/>
          </a:xfrm>
          <a:prstGeom prst="rect">
            <a:avLst/>
          </a:prstGeom>
          <a:gradFill rotWithShape="1">
            <a:gsLst>
              <a:gs pos="0">
                <a:schemeClr val="tx2">
                  <a:alpha val="44000"/>
                </a:schemeClr>
              </a:gs>
              <a:gs pos="100000">
                <a:schemeClr val="tx2">
                  <a:gamma/>
                  <a:shade val="57647"/>
                  <a:invGamma/>
                  <a:alpha val="44000"/>
                </a:scheme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101882" tIns="50941" rIns="101882" bIns="50941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63189" name="Rectangle 21"/>
          <p:cNvSpPr>
            <a:spLocks noChangeArrowheads="1"/>
          </p:cNvSpPr>
          <p:nvPr/>
        </p:nvSpPr>
        <p:spPr bwMode="auto">
          <a:xfrm>
            <a:off x="6973964" y="3154676"/>
            <a:ext cx="1844040" cy="532553"/>
          </a:xfrm>
          <a:prstGeom prst="rect">
            <a:avLst/>
          </a:prstGeom>
          <a:gradFill rotWithShape="1">
            <a:gsLst>
              <a:gs pos="0">
                <a:schemeClr val="tx2">
                  <a:alpha val="44000"/>
                </a:schemeClr>
              </a:gs>
              <a:gs pos="100000">
                <a:schemeClr val="tx2">
                  <a:gamma/>
                  <a:shade val="57647"/>
                  <a:invGamma/>
                  <a:alpha val="44000"/>
                </a:scheme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101882" tIns="50941" rIns="101882" bIns="50941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63190" name="Rectangle 22"/>
          <p:cNvSpPr>
            <a:spLocks noChangeArrowheads="1"/>
          </p:cNvSpPr>
          <p:nvPr/>
        </p:nvSpPr>
        <p:spPr bwMode="auto">
          <a:xfrm>
            <a:off x="132522" y="3996204"/>
            <a:ext cx="9925877" cy="11370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101882" tIns="50941" rIns="101882" bIns="50941">
            <a:spAutoFit/>
          </a:bodyPr>
          <a:lstStyle/>
          <a:p>
            <a:pPr algn="l"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3600" dirty="0" smtClean="0">
                <a:solidFill>
                  <a:schemeClr val="tx1"/>
                </a:solidFill>
                <a:latin typeface="+mn-lt"/>
              </a:rPr>
              <a:t>Up 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to 2</a:t>
            </a:r>
            <a:r>
              <a:rPr lang="en-US" sz="3600" baseline="30000" dirty="0">
                <a:solidFill>
                  <a:schemeClr val="tx1"/>
                </a:solidFill>
                <a:latin typeface="+mn-lt"/>
              </a:rPr>
              <a:t>48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 site addresses (across all ISPs)</a:t>
            </a:r>
          </a:p>
          <a:p>
            <a:pPr lvl="1" algn="l"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    ≤ 281,474,976,710,656</a:t>
            </a:r>
          </a:p>
        </p:txBody>
      </p:sp>
      <p:sp>
        <p:nvSpPr>
          <p:cNvPr id="263191" name="Rectangle 23"/>
          <p:cNvSpPr>
            <a:spLocks noChangeArrowheads="1"/>
          </p:cNvSpPr>
          <p:nvPr/>
        </p:nvSpPr>
        <p:spPr bwMode="auto">
          <a:xfrm>
            <a:off x="301517" y="6261354"/>
            <a:ext cx="9142203" cy="114067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101882" tIns="50941" rIns="101882" bIns="50941">
            <a:spAutoFit/>
          </a:bodyPr>
          <a:lstStyle/>
          <a:p>
            <a:pPr algn="l"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3600" dirty="0" smtClean="0">
                <a:latin typeface="+mn-lt"/>
              </a:rPr>
              <a:t>2</a:t>
            </a:r>
            <a:r>
              <a:rPr lang="en-US" sz="3600" baseline="30000" dirty="0" smtClean="0">
                <a:latin typeface="+mn-lt"/>
              </a:rPr>
              <a:t>64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>
                <a:latin typeface="+mn-lt"/>
              </a:rPr>
              <a:t>“local” addresses per subnet</a:t>
            </a:r>
          </a:p>
          <a:p>
            <a:pPr lvl="1" algn="l"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000" dirty="0">
                <a:latin typeface="+mn-lt"/>
              </a:rPr>
              <a:t>     = 18,446,744,073,709,551,616</a:t>
            </a:r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296279" y="5108089"/>
            <a:ext cx="9142203" cy="11370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101882" tIns="50941" rIns="101882" bIns="50941">
            <a:spAutoFit/>
          </a:bodyPr>
          <a:lstStyle/>
          <a:p>
            <a:pPr algn="l"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3600" dirty="0" smtClean="0">
                <a:latin typeface="+mn-lt"/>
              </a:rPr>
              <a:t>2</a:t>
            </a:r>
            <a:r>
              <a:rPr lang="en-US" sz="3600" baseline="30000" dirty="0" smtClean="0">
                <a:latin typeface="+mn-lt"/>
              </a:rPr>
              <a:t>(64-48</a:t>
            </a:r>
            <a:r>
              <a:rPr lang="en-US" sz="3600" baseline="30000" dirty="0">
                <a:latin typeface="+mn-lt"/>
              </a:rPr>
              <a:t>)</a:t>
            </a:r>
            <a:r>
              <a:rPr lang="en-US" sz="3600" dirty="0">
                <a:latin typeface="+mn-lt"/>
              </a:rPr>
              <a:t> = 2</a:t>
            </a:r>
            <a:r>
              <a:rPr lang="en-US" sz="3600" baseline="30000" dirty="0">
                <a:latin typeface="+mn-lt"/>
              </a:rPr>
              <a:t>16</a:t>
            </a:r>
            <a:r>
              <a:rPr lang="en-US" sz="3600" dirty="0">
                <a:latin typeface="+mn-lt"/>
              </a:rPr>
              <a:t> “subnet” addresses/site</a:t>
            </a:r>
          </a:p>
          <a:p>
            <a:pPr lvl="1" algn="l"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000" dirty="0">
                <a:latin typeface="+mn-lt"/>
              </a:rPr>
              <a:t>     = 65,536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13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658233252"/>
      </p:ext>
    </p:extLst>
  </p:cSld>
  <p:clrMapOvr>
    <a:masterClrMapping/>
  </p:clrMapOvr>
  <p:transition advTm="1104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747265"/>
            <a:ext cx="9625012" cy="949325"/>
          </a:xfrm>
        </p:spPr>
        <p:txBody>
          <a:bodyPr/>
          <a:lstStyle/>
          <a:p>
            <a:r>
              <a:rPr lang="en-US" dirty="0" smtClean="0"/>
              <a:t>Sample - IPv6 Address Allocation</a:t>
            </a:r>
          </a:p>
        </p:txBody>
      </p:sp>
      <p:grpSp>
        <p:nvGrpSpPr>
          <p:cNvPr id="29701" name="Group 3"/>
          <p:cNvGrpSpPr>
            <a:grpSpLocks/>
          </p:cNvGrpSpPr>
          <p:nvPr/>
        </p:nvGrpSpPr>
        <p:grpSpPr bwMode="auto">
          <a:xfrm>
            <a:off x="930160" y="2025612"/>
            <a:ext cx="8465820" cy="886989"/>
            <a:chOff x="768" y="709"/>
            <a:chExt cx="4848" cy="493"/>
          </a:xfrm>
        </p:grpSpPr>
        <p:sp>
          <p:nvSpPr>
            <p:cNvPr id="29719" name="Text Box 4"/>
            <p:cNvSpPr txBox="1">
              <a:spLocks noChangeArrowheads="1"/>
            </p:cNvSpPr>
            <p:nvPr/>
          </p:nvSpPr>
          <p:spPr bwMode="auto">
            <a:xfrm>
              <a:off x="768" y="890"/>
              <a:ext cx="384" cy="312"/>
            </a:xfrm>
            <a:prstGeom prst="rect">
              <a:avLst/>
            </a:prstGeom>
            <a:solidFill>
              <a:srgbClr val="00CC99"/>
            </a:solidFill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 anchorCtr="1"/>
            <a:lstStyle/>
            <a:p>
              <a:pPr eaLnBrk="1" hangingPunct="1">
                <a:spcBef>
                  <a:spcPct val="0"/>
                </a:spcBef>
              </a:pPr>
              <a:endParaRPr lang="en-AU" sz="2000" b="1">
                <a:solidFill>
                  <a:srgbClr val="FFFF00"/>
                </a:solidFill>
                <a:latin typeface="+mn-lt"/>
              </a:endParaRPr>
            </a:p>
          </p:txBody>
        </p:sp>
        <p:sp>
          <p:nvSpPr>
            <p:cNvPr id="29720" name="Text Box 5"/>
            <p:cNvSpPr txBox="1">
              <a:spLocks noChangeArrowheads="1"/>
            </p:cNvSpPr>
            <p:nvPr/>
          </p:nvSpPr>
          <p:spPr bwMode="auto">
            <a:xfrm>
              <a:off x="768" y="890"/>
              <a:ext cx="3552" cy="312"/>
            </a:xfrm>
            <a:prstGeom prst="rect">
              <a:avLst/>
            </a:prstGeom>
            <a:solidFill>
              <a:srgbClr val="00CC99"/>
            </a:solidFill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sz="2000" b="1">
                  <a:solidFill>
                    <a:srgbClr val="FFFF00"/>
                  </a:solidFill>
                  <a:latin typeface="+mn-lt"/>
                </a:rPr>
                <a:t>Infrastructure</a:t>
              </a:r>
              <a:endParaRPr lang="en-AU" sz="2000" b="1">
                <a:solidFill>
                  <a:srgbClr val="FFFF00"/>
                </a:solidFill>
                <a:latin typeface="+mn-lt"/>
              </a:endParaRPr>
            </a:p>
          </p:txBody>
        </p:sp>
        <p:sp>
          <p:nvSpPr>
            <p:cNvPr id="29721" name="Text Box 6"/>
            <p:cNvSpPr txBox="1">
              <a:spLocks noChangeArrowheads="1"/>
            </p:cNvSpPr>
            <p:nvPr/>
          </p:nvSpPr>
          <p:spPr bwMode="auto">
            <a:xfrm>
              <a:off x="4320" y="890"/>
              <a:ext cx="1056" cy="312"/>
            </a:xfrm>
            <a:prstGeom prst="rect">
              <a:avLst/>
            </a:prstGeom>
            <a:solidFill>
              <a:srgbClr val="00CC99"/>
            </a:solidFill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sz="2000" b="1">
                  <a:solidFill>
                    <a:srgbClr val="FFFF00"/>
                  </a:solidFill>
                  <a:latin typeface="+mn-lt"/>
                </a:rPr>
                <a:t>Site</a:t>
              </a:r>
              <a:endParaRPr lang="en-AU" sz="2000" b="1">
                <a:solidFill>
                  <a:srgbClr val="FFFF00"/>
                </a:solidFill>
                <a:latin typeface="+mn-lt"/>
              </a:endParaRPr>
            </a:p>
          </p:txBody>
        </p:sp>
        <p:sp>
          <p:nvSpPr>
            <p:cNvPr id="29722" name="Text Box 7"/>
            <p:cNvSpPr txBox="1">
              <a:spLocks noChangeArrowheads="1"/>
            </p:cNvSpPr>
            <p:nvPr/>
          </p:nvSpPr>
          <p:spPr bwMode="auto">
            <a:xfrm>
              <a:off x="768" y="709"/>
              <a:ext cx="240" cy="14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/>
            <a:lstStyle/>
            <a:p>
              <a:pPr algn="l" eaLnBrk="1" hangingPunct="1">
                <a:spcBef>
                  <a:spcPct val="0"/>
                </a:spcBef>
              </a:pPr>
              <a:r>
                <a:rPr lang="en-US" sz="1300" b="1">
                  <a:solidFill>
                    <a:schemeClr val="tx1"/>
                  </a:solidFill>
                  <a:latin typeface="+mn-lt"/>
                </a:rPr>
                <a:t>/0</a:t>
              </a:r>
              <a:endParaRPr lang="en-AU" sz="1300" b="1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9723" name="Text Box 8"/>
            <p:cNvSpPr txBox="1">
              <a:spLocks noChangeArrowheads="1"/>
            </p:cNvSpPr>
            <p:nvPr/>
          </p:nvSpPr>
          <p:spPr bwMode="auto">
            <a:xfrm>
              <a:off x="5376" y="709"/>
              <a:ext cx="240" cy="9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/>
            <a:lstStyle/>
            <a:p>
              <a:pPr algn="l" eaLnBrk="1" hangingPunct="1">
                <a:spcBef>
                  <a:spcPct val="0"/>
                </a:spcBef>
              </a:pPr>
              <a:r>
                <a:rPr lang="en-US" sz="1300" b="1">
                  <a:solidFill>
                    <a:schemeClr val="tx1"/>
                  </a:solidFill>
                  <a:latin typeface="+mn-lt"/>
                </a:rPr>
                <a:t>/64</a:t>
              </a:r>
              <a:endParaRPr lang="en-AU" sz="1300" b="1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9724" name="Text Box 9"/>
            <p:cNvSpPr txBox="1">
              <a:spLocks noChangeArrowheads="1"/>
            </p:cNvSpPr>
            <p:nvPr/>
          </p:nvSpPr>
          <p:spPr bwMode="auto">
            <a:xfrm>
              <a:off x="4320" y="709"/>
              <a:ext cx="469" cy="11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/>
            <a:lstStyle/>
            <a:p>
              <a:pPr algn="l" eaLnBrk="1" hangingPunct="1">
                <a:spcBef>
                  <a:spcPct val="0"/>
                </a:spcBef>
              </a:pPr>
              <a:r>
                <a:rPr lang="en-US" sz="1300" b="1" dirty="0">
                  <a:solidFill>
                    <a:schemeClr val="tx1"/>
                  </a:solidFill>
                  <a:latin typeface="+mn-lt"/>
                </a:rPr>
                <a:t>/48</a:t>
              </a:r>
              <a:endParaRPr lang="en-AU" sz="1300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40650" name="Rectangle 10"/>
            <p:cNvSpPr>
              <a:spLocks noChangeArrowheads="1"/>
            </p:cNvSpPr>
            <p:nvPr/>
          </p:nvSpPr>
          <p:spPr bwMode="auto">
            <a:xfrm>
              <a:off x="4332" y="890"/>
              <a:ext cx="1056" cy="296"/>
            </a:xfrm>
            <a:prstGeom prst="rect">
              <a:avLst/>
            </a:prstGeom>
            <a:gradFill rotWithShape="1">
              <a:gsLst>
                <a:gs pos="0">
                  <a:schemeClr val="tx2">
                    <a:alpha val="44000"/>
                  </a:schemeClr>
                </a:gs>
                <a:gs pos="100000">
                  <a:schemeClr val="tx2">
                    <a:gamma/>
                    <a:shade val="57647"/>
                    <a:invGamma/>
                    <a:alpha val="44000"/>
                  </a:schemeClr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40652" name="Rectangle 12"/>
          <p:cNvSpPr>
            <a:spLocks noChangeArrowheads="1"/>
          </p:cNvSpPr>
          <p:nvPr/>
        </p:nvSpPr>
        <p:spPr bwMode="auto">
          <a:xfrm>
            <a:off x="331243" y="4763940"/>
            <a:ext cx="9727157" cy="281746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101882" tIns="50941" rIns="101882" bIns="50941">
            <a:spAutoFit/>
          </a:bodyPr>
          <a:lstStyle/>
          <a:p>
            <a:pPr algn="l"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3600" dirty="0" smtClean="0">
                <a:latin typeface="+mn-lt"/>
              </a:rPr>
              <a:t>Current </a:t>
            </a:r>
            <a:r>
              <a:rPr lang="en-US" sz="3600" dirty="0">
                <a:latin typeface="+mn-lt"/>
              </a:rPr>
              <a:t>ISP allocation (min) is /32</a:t>
            </a:r>
          </a:p>
          <a:p>
            <a:pPr lvl="1" algn="l"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400" dirty="0" smtClean="0">
                <a:latin typeface="+mn-lt"/>
              </a:rPr>
              <a:t>ISP </a:t>
            </a:r>
            <a:r>
              <a:rPr lang="en-US" sz="2400" dirty="0">
                <a:latin typeface="+mn-lt"/>
              </a:rPr>
              <a:t>allocation can be larger and can increase</a:t>
            </a: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3600" dirty="0" smtClean="0">
                <a:latin typeface="+mn-lt"/>
              </a:rPr>
              <a:t>Each </a:t>
            </a:r>
            <a:r>
              <a:rPr lang="en-US" sz="3600" dirty="0">
                <a:latin typeface="+mn-lt"/>
              </a:rPr>
              <a:t>site (ISP customer) address is /</a:t>
            </a:r>
            <a:r>
              <a:rPr lang="en-US" sz="3600" dirty="0" smtClean="0">
                <a:latin typeface="+mn-lt"/>
              </a:rPr>
              <a:t>48</a:t>
            </a:r>
            <a:endParaRPr lang="en-US" sz="2700" dirty="0" smtClean="0">
              <a:latin typeface="+mn-lt"/>
            </a:endParaRPr>
          </a:p>
          <a:p>
            <a:pPr lvl="1" algn="l" eaLnBrk="1" hangingPunct="1">
              <a:lnSpc>
                <a:spcPct val="120000"/>
              </a:lnSpc>
            </a:pPr>
            <a:r>
              <a:rPr lang="en-US" sz="2400" dirty="0" smtClean="0">
                <a:latin typeface="+mn-lt"/>
              </a:rPr>
              <a:t>Providing 2</a:t>
            </a:r>
            <a:r>
              <a:rPr lang="en-US" sz="2400" baseline="30000" dirty="0" smtClean="0">
                <a:latin typeface="+mn-lt"/>
              </a:rPr>
              <a:t>(48-32)</a:t>
            </a:r>
            <a:r>
              <a:rPr lang="en-US" sz="2400" dirty="0" smtClean="0">
                <a:latin typeface="+mn-lt"/>
              </a:rPr>
              <a:t> = 2</a:t>
            </a:r>
            <a:r>
              <a:rPr lang="en-US" sz="2400" baseline="30000" dirty="0" smtClean="0">
                <a:latin typeface="+mn-lt"/>
              </a:rPr>
              <a:t>16</a:t>
            </a:r>
            <a:r>
              <a:rPr lang="en-US" sz="2400" dirty="0" smtClean="0">
                <a:latin typeface="+mn-lt"/>
              </a:rPr>
              <a:t> = 65,536 site addresses</a:t>
            </a:r>
            <a:endParaRPr lang="en-US" sz="2400" dirty="0" smtClean="0">
              <a:latin typeface="+mn-lt"/>
            </a:endParaRPr>
          </a:p>
          <a:p>
            <a:pPr lvl="1" algn="l"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400" dirty="0" smtClean="0">
                <a:latin typeface="+mn-lt"/>
              </a:rPr>
              <a:t>Providing </a:t>
            </a:r>
            <a:r>
              <a:rPr lang="en-US" sz="2400" dirty="0">
                <a:latin typeface="+mn-lt"/>
              </a:rPr>
              <a:t>2</a:t>
            </a:r>
            <a:r>
              <a:rPr lang="en-US" sz="2400" baseline="30000" dirty="0">
                <a:latin typeface="+mn-lt"/>
              </a:rPr>
              <a:t>(64-48)</a:t>
            </a:r>
            <a:r>
              <a:rPr lang="en-US" sz="2400" dirty="0">
                <a:latin typeface="+mn-lt"/>
              </a:rPr>
              <a:t> = 2</a:t>
            </a:r>
            <a:r>
              <a:rPr lang="en-US" sz="2400" baseline="30000" dirty="0">
                <a:latin typeface="+mn-lt"/>
              </a:rPr>
              <a:t>16</a:t>
            </a:r>
            <a:r>
              <a:rPr lang="en-US" sz="2400" dirty="0">
                <a:latin typeface="+mn-lt"/>
              </a:rPr>
              <a:t> = 65,536 </a:t>
            </a:r>
            <a:r>
              <a:rPr lang="en-US" sz="2400" dirty="0" smtClean="0">
                <a:latin typeface="+mn-lt"/>
              </a:rPr>
              <a:t>internal site </a:t>
            </a:r>
            <a:r>
              <a:rPr lang="en-US" sz="2400" dirty="0" smtClean="0">
                <a:latin typeface="+mn-lt"/>
              </a:rPr>
              <a:t>addresses</a:t>
            </a:r>
            <a:endParaRPr lang="en-US" sz="2400" dirty="0">
              <a:latin typeface="+mn-lt"/>
            </a:endParaRP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895235" y="2909002"/>
            <a:ext cx="8500745" cy="1577870"/>
            <a:chOff x="748" y="1200"/>
            <a:chExt cx="4868" cy="877"/>
          </a:xfrm>
        </p:grpSpPr>
        <p:sp>
          <p:nvSpPr>
            <p:cNvPr id="29705" name="Line 14"/>
            <p:cNvSpPr>
              <a:spLocks noChangeShapeType="1"/>
            </p:cNvSpPr>
            <p:nvPr/>
          </p:nvSpPr>
          <p:spPr bwMode="auto">
            <a:xfrm>
              <a:off x="768" y="1200"/>
              <a:ext cx="0" cy="384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miter lim="800000"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9706" name="Line 15"/>
            <p:cNvSpPr>
              <a:spLocks noChangeShapeType="1"/>
            </p:cNvSpPr>
            <p:nvPr/>
          </p:nvSpPr>
          <p:spPr bwMode="auto">
            <a:xfrm>
              <a:off x="4286" y="1207"/>
              <a:ext cx="1090" cy="377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miter lim="800000"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9707" name="Text Box 16"/>
            <p:cNvSpPr txBox="1">
              <a:spLocks noChangeArrowheads="1"/>
            </p:cNvSpPr>
            <p:nvPr/>
          </p:nvSpPr>
          <p:spPr bwMode="auto">
            <a:xfrm>
              <a:off x="768" y="1570"/>
              <a:ext cx="384" cy="312"/>
            </a:xfrm>
            <a:prstGeom prst="rect">
              <a:avLst/>
            </a:prstGeom>
            <a:solidFill>
              <a:srgbClr val="00CC99"/>
            </a:solidFill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 anchorCtr="1"/>
            <a:lstStyle/>
            <a:p>
              <a:pPr eaLnBrk="1" hangingPunct="1">
                <a:spcBef>
                  <a:spcPct val="0"/>
                </a:spcBef>
              </a:pPr>
              <a:endParaRPr lang="en-AU" sz="2000" b="1">
                <a:solidFill>
                  <a:srgbClr val="FFFF00"/>
                </a:solidFill>
                <a:latin typeface="+mn-lt"/>
              </a:endParaRPr>
            </a:p>
          </p:txBody>
        </p:sp>
        <p:sp>
          <p:nvSpPr>
            <p:cNvPr id="29708" name="Text Box 17"/>
            <p:cNvSpPr txBox="1">
              <a:spLocks noChangeArrowheads="1"/>
            </p:cNvSpPr>
            <p:nvPr/>
          </p:nvSpPr>
          <p:spPr bwMode="auto">
            <a:xfrm>
              <a:off x="768" y="1570"/>
              <a:ext cx="3552" cy="312"/>
            </a:xfrm>
            <a:prstGeom prst="rect">
              <a:avLst/>
            </a:prstGeom>
            <a:solidFill>
              <a:srgbClr val="00CC99"/>
            </a:solidFill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sz="2000" b="1">
                  <a:solidFill>
                    <a:srgbClr val="FFFF00"/>
                  </a:solidFill>
                  <a:latin typeface="+mn-lt"/>
                </a:rPr>
                <a:t>Infrastructure</a:t>
              </a:r>
              <a:endParaRPr lang="en-AU" sz="2000" b="1">
                <a:solidFill>
                  <a:srgbClr val="FFFF00"/>
                </a:solidFill>
                <a:latin typeface="+mn-lt"/>
              </a:endParaRPr>
            </a:p>
          </p:txBody>
        </p:sp>
        <p:sp>
          <p:nvSpPr>
            <p:cNvPr id="29709" name="Text Box 18"/>
            <p:cNvSpPr txBox="1">
              <a:spLocks noChangeArrowheads="1"/>
            </p:cNvSpPr>
            <p:nvPr/>
          </p:nvSpPr>
          <p:spPr bwMode="auto">
            <a:xfrm>
              <a:off x="3787" y="1570"/>
              <a:ext cx="1589" cy="312"/>
            </a:xfrm>
            <a:prstGeom prst="rect">
              <a:avLst/>
            </a:prstGeom>
            <a:solidFill>
              <a:srgbClr val="00CC99"/>
            </a:solidFill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sz="2000" b="1">
                  <a:solidFill>
                    <a:srgbClr val="FFFF00"/>
                  </a:solidFill>
                  <a:latin typeface="+mn-lt"/>
                </a:rPr>
                <a:t>Customer</a:t>
              </a:r>
              <a:endParaRPr lang="en-AU" sz="2000" b="1">
                <a:solidFill>
                  <a:srgbClr val="FFFF00"/>
                </a:solidFill>
                <a:latin typeface="+mn-lt"/>
              </a:endParaRPr>
            </a:p>
          </p:txBody>
        </p:sp>
        <p:sp>
          <p:nvSpPr>
            <p:cNvPr id="29710" name="Text Box 19"/>
            <p:cNvSpPr txBox="1">
              <a:spLocks noChangeArrowheads="1"/>
            </p:cNvSpPr>
            <p:nvPr/>
          </p:nvSpPr>
          <p:spPr bwMode="auto">
            <a:xfrm>
              <a:off x="748" y="1570"/>
              <a:ext cx="3039" cy="312"/>
            </a:xfrm>
            <a:prstGeom prst="rect">
              <a:avLst/>
            </a:prstGeom>
            <a:solidFill>
              <a:srgbClr val="00CC99"/>
            </a:solidFill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 anchorCtr="1"/>
            <a:lstStyle/>
            <a:p>
              <a:pPr eaLnBrk="1" hangingPunct="1">
                <a:spcBef>
                  <a:spcPct val="0"/>
                </a:spcBef>
              </a:pPr>
              <a:r>
                <a:rPr lang="en-US" sz="2000" b="1">
                  <a:solidFill>
                    <a:srgbClr val="FFFF00"/>
                  </a:solidFill>
                  <a:latin typeface="+mn-lt"/>
                </a:rPr>
                <a:t>ISP</a:t>
              </a:r>
              <a:endParaRPr lang="en-AU" sz="2000" b="1">
                <a:solidFill>
                  <a:srgbClr val="FFFF00"/>
                </a:solidFill>
                <a:latin typeface="+mn-lt"/>
              </a:endParaRPr>
            </a:p>
          </p:txBody>
        </p:sp>
        <p:sp>
          <p:nvSpPr>
            <p:cNvPr id="29711" name="Text Box 20"/>
            <p:cNvSpPr txBox="1">
              <a:spLocks noChangeArrowheads="1"/>
            </p:cNvSpPr>
            <p:nvPr/>
          </p:nvSpPr>
          <p:spPr bwMode="auto">
            <a:xfrm>
              <a:off x="768" y="1933"/>
              <a:ext cx="240" cy="14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/>
            <a:lstStyle/>
            <a:p>
              <a:pPr algn="l" eaLnBrk="1" hangingPunct="1">
                <a:spcBef>
                  <a:spcPct val="0"/>
                </a:spcBef>
              </a:pPr>
              <a:r>
                <a:rPr lang="en-US" sz="1300" b="1" dirty="0">
                  <a:solidFill>
                    <a:schemeClr val="tx1"/>
                  </a:solidFill>
                  <a:latin typeface="+mn-lt"/>
                </a:rPr>
                <a:t>/0</a:t>
              </a:r>
              <a:endParaRPr lang="en-AU" sz="1300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9712" name="Text Box 21"/>
            <p:cNvSpPr txBox="1">
              <a:spLocks noChangeArrowheads="1"/>
            </p:cNvSpPr>
            <p:nvPr/>
          </p:nvSpPr>
          <p:spPr bwMode="auto">
            <a:xfrm>
              <a:off x="5376" y="1933"/>
              <a:ext cx="240" cy="9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/>
            <a:lstStyle/>
            <a:p>
              <a:pPr algn="l" eaLnBrk="1" hangingPunct="1">
                <a:spcBef>
                  <a:spcPct val="0"/>
                </a:spcBef>
              </a:pPr>
              <a:r>
                <a:rPr lang="en-US" sz="1300" b="1" dirty="0">
                  <a:solidFill>
                    <a:schemeClr val="tx1"/>
                  </a:solidFill>
                  <a:latin typeface="+mn-lt"/>
                </a:rPr>
                <a:t>/48</a:t>
              </a:r>
              <a:endParaRPr lang="en-AU" sz="1300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9713" name="Text Box 22"/>
            <p:cNvSpPr txBox="1">
              <a:spLocks noChangeArrowheads="1"/>
            </p:cNvSpPr>
            <p:nvPr/>
          </p:nvSpPr>
          <p:spPr bwMode="auto">
            <a:xfrm>
              <a:off x="3742" y="1933"/>
              <a:ext cx="469" cy="11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lIns="0" tIns="0" rIns="0" bIns="0"/>
            <a:lstStyle/>
            <a:p>
              <a:pPr algn="l" eaLnBrk="1" hangingPunct="1">
                <a:spcBef>
                  <a:spcPct val="0"/>
                </a:spcBef>
              </a:pPr>
              <a:r>
                <a:rPr lang="en-US" sz="1300" b="1" dirty="0">
                  <a:solidFill>
                    <a:schemeClr val="tx1"/>
                  </a:solidFill>
                  <a:latin typeface="+mn-lt"/>
                </a:rPr>
                <a:t>/32</a:t>
              </a:r>
              <a:endParaRPr lang="en-AU" sz="1300" b="1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9714" name="Line 23"/>
            <p:cNvSpPr>
              <a:spLocks noChangeShapeType="1"/>
            </p:cNvSpPr>
            <p:nvPr/>
          </p:nvSpPr>
          <p:spPr bwMode="auto">
            <a:xfrm>
              <a:off x="3696" y="1570"/>
              <a:ext cx="0" cy="31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9715" name="Line 24"/>
            <p:cNvSpPr>
              <a:spLocks noChangeShapeType="1"/>
            </p:cNvSpPr>
            <p:nvPr/>
          </p:nvSpPr>
          <p:spPr bwMode="auto">
            <a:xfrm>
              <a:off x="3606" y="1570"/>
              <a:ext cx="0" cy="31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9716" name="Line 25"/>
            <p:cNvSpPr>
              <a:spLocks noChangeShapeType="1"/>
            </p:cNvSpPr>
            <p:nvPr/>
          </p:nvSpPr>
          <p:spPr bwMode="auto">
            <a:xfrm>
              <a:off x="3515" y="1570"/>
              <a:ext cx="0" cy="31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9717" name="Line 26"/>
            <p:cNvSpPr>
              <a:spLocks noChangeShapeType="1"/>
            </p:cNvSpPr>
            <p:nvPr/>
          </p:nvSpPr>
          <p:spPr bwMode="auto">
            <a:xfrm>
              <a:off x="3424" y="1570"/>
              <a:ext cx="0" cy="31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9718" name="Line 27"/>
            <p:cNvSpPr>
              <a:spLocks noChangeShapeType="1"/>
            </p:cNvSpPr>
            <p:nvPr/>
          </p:nvSpPr>
          <p:spPr bwMode="auto">
            <a:xfrm flipH="1">
              <a:off x="3379" y="1979"/>
              <a:ext cx="317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14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1104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288" y="1985963"/>
            <a:ext cx="9824656" cy="46640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Every ISP receives a /32 (or more)</a:t>
            </a:r>
          </a:p>
          <a:p>
            <a:pPr lvl="1">
              <a:defRPr/>
            </a:pPr>
            <a:r>
              <a:rPr lang="en-US" dirty="0" smtClean="0"/>
              <a:t>Providing 65,536 /48 </a:t>
            </a:r>
            <a:r>
              <a:rPr lang="en-US" dirty="0" smtClean="0"/>
              <a:t>site addresses </a:t>
            </a:r>
            <a:r>
              <a:rPr lang="en-US" dirty="0" smtClean="0"/>
              <a:t>(2</a:t>
            </a:r>
            <a:r>
              <a:rPr lang="en-US" baseline="30000" dirty="0" smtClean="0"/>
              <a:t>(48-32</a:t>
            </a:r>
            <a:r>
              <a:rPr lang="en-US" dirty="0" smtClean="0"/>
              <a:t>)=65,536)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342323" y="4071514"/>
            <a:ext cx="3803333" cy="2056447"/>
            <a:chOff x="1914" y="2263"/>
            <a:chExt cx="2178" cy="1143"/>
          </a:xfrm>
        </p:grpSpPr>
        <p:cxnSp>
          <p:nvCxnSpPr>
            <p:cNvPr id="30736" name="AutoShape 4"/>
            <p:cNvCxnSpPr>
              <a:cxnSpLocks noChangeShapeType="1"/>
            </p:cNvCxnSpPr>
            <p:nvPr/>
          </p:nvCxnSpPr>
          <p:spPr bwMode="auto">
            <a:xfrm>
              <a:off x="1914" y="2263"/>
              <a:ext cx="2013" cy="717"/>
            </a:xfrm>
            <a:prstGeom prst="straightConnector1">
              <a:avLst/>
            </a:prstGeom>
            <a:noFill/>
            <a:ln w="5715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</p:spPr>
        </p:cxnSp>
        <p:pic>
          <p:nvPicPr>
            <p:cNvPr id="30737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64" y="2636"/>
              <a:ext cx="72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38" name="Text Box 6"/>
            <p:cNvSpPr txBox="1">
              <a:spLocks noChangeArrowheads="1"/>
            </p:cNvSpPr>
            <p:nvPr/>
          </p:nvSpPr>
          <p:spPr bwMode="auto">
            <a:xfrm>
              <a:off x="3150" y="2871"/>
              <a:ext cx="318" cy="22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 b="1" dirty="0">
                  <a:solidFill>
                    <a:srgbClr val="FF6600"/>
                  </a:solidFill>
                </a:rPr>
                <a:t>/32</a:t>
              </a:r>
              <a:endParaRPr lang="en-US" b="1" dirty="0">
                <a:solidFill>
                  <a:srgbClr val="FF6600"/>
                </a:solidFill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342323" y="4062519"/>
            <a:ext cx="1903413" cy="3450802"/>
            <a:chOff x="1914" y="2258"/>
            <a:chExt cx="1090" cy="1918"/>
          </a:xfrm>
        </p:grpSpPr>
        <p:cxnSp>
          <p:nvCxnSpPr>
            <p:cNvPr id="30733" name="AutoShape 8"/>
            <p:cNvCxnSpPr>
              <a:cxnSpLocks noChangeShapeType="1"/>
            </p:cNvCxnSpPr>
            <p:nvPr/>
          </p:nvCxnSpPr>
          <p:spPr bwMode="auto">
            <a:xfrm>
              <a:off x="1914" y="2258"/>
              <a:ext cx="855" cy="1271"/>
            </a:xfrm>
            <a:prstGeom prst="straightConnector1">
              <a:avLst/>
            </a:prstGeom>
            <a:noFill/>
            <a:ln w="5715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</p:spPr>
        </p:cxnSp>
        <p:pic>
          <p:nvPicPr>
            <p:cNvPr id="30734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76" y="3406"/>
              <a:ext cx="72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35" name="Text Box 10"/>
            <p:cNvSpPr txBox="1">
              <a:spLocks noChangeArrowheads="1"/>
            </p:cNvSpPr>
            <p:nvPr/>
          </p:nvSpPr>
          <p:spPr bwMode="auto">
            <a:xfrm>
              <a:off x="2062" y="3410"/>
              <a:ext cx="318" cy="22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 b="1" dirty="0">
                  <a:solidFill>
                    <a:srgbClr val="FF6600"/>
                  </a:solidFill>
                </a:rPr>
                <a:t>/32</a:t>
              </a:r>
              <a:endParaRPr lang="en-US" b="1" dirty="0">
                <a:solidFill>
                  <a:srgbClr val="FF6600"/>
                </a:solidFill>
              </a:endParaRPr>
            </a:p>
          </p:txBody>
        </p:sp>
      </p:grpSp>
      <p:sp>
        <p:nvSpPr>
          <p:cNvPr id="30727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IPv6 – ISP addressing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342323" y="3314066"/>
            <a:ext cx="5704999" cy="1385358"/>
            <a:chOff x="1914" y="1842"/>
            <a:chExt cx="3267" cy="770"/>
          </a:xfrm>
        </p:grpSpPr>
        <p:cxnSp>
          <p:nvCxnSpPr>
            <p:cNvPr id="30730" name="AutoShape 13"/>
            <p:cNvCxnSpPr>
              <a:cxnSpLocks noChangeShapeType="1"/>
            </p:cNvCxnSpPr>
            <p:nvPr/>
          </p:nvCxnSpPr>
          <p:spPr bwMode="auto">
            <a:xfrm flipV="1">
              <a:off x="1914" y="2215"/>
              <a:ext cx="2908" cy="43"/>
            </a:xfrm>
            <a:prstGeom prst="straightConnector1">
              <a:avLst/>
            </a:prstGeom>
            <a:noFill/>
            <a:ln w="5715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</p:spPr>
        </p:cxnSp>
        <p:pic>
          <p:nvPicPr>
            <p:cNvPr id="30731" name="Picture 1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53" y="1842"/>
              <a:ext cx="72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32" name="Text Box 15"/>
            <p:cNvSpPr txBox="1">
              <a:spLocks noChangeArrowheads="1"/>
            </p:cNvSpPr>
            <p:nvPr/>
          </p:nvSpPr>
          <p:spPr bwMode="auto">
            <a:xfrm>
              <a:off x="4135" y="2255"/>
              <a:ext cx="318" cy="22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 b="1" dirty="0">
                  <a:solidFill>
                    <a:srgbClr val="FF6600"/>
                  </a:solidFill>
                </a:rPr>
                <a:t>/32</a:t>
              </a:r>
              <a:endParaRPr lang="en-US" b="1" dirty="0">
                <a:solidFill>
                  <a:srgbClr val="FF6600"/>
                </a:solidFill>
              </a:endParaRPr>
            </a:p>
          </p:txBody>
        </p:sp>
      </p:grpSp>
      <p:pic>
        <p:nvPicPr>
          <p:cNvPr id="242704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6195" y="3314065"/>
            <a:ext cx="2036128" cy="1496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15</a:t>
            </a:fld>
            <a:endParaRPr lang="en-US"/>
          </a:p>
        </p:txBody>
      </p:sp>
      <p:cxnSp>
        <p:nvCxnSpPr>
          <p:cNvPr id="23" name="AutoShape 4"/>
          <p:cNvCxnSpPr>
            <a:cxnSpLocks noChangeShapeType="1"/>
          </p:cNvCxnSpPr>
          <p:nvPr/>
        </p:nvCxnSpPr>
        <p:spPr bwMode="auto">
          <a:xfrm>
            <a:off x="7043444" y="5841816"/>
            <a:ext cx="1543501" cy="156303"/>
          </a:xfrm>
          <a:prstGeom prst="straightConnector1">
            <a:avLst/>
          </a:prstGeom>
          <a:noFill/>
          <a:ln w="57150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6952162" y="6832418"/>
            <a:ext cx="555511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b="1" dirty="0" smtClean="0">
                <a:solidFill>
                  <a:srgbClr val="FF6600"/>
                </a:solidFill>
              </a:rPr>
              <a:t>/48</a:t>
            </a:r>
            <a:endParaRPr lang="en-US" b="1" dirty="0">
              <a:solidFill>
                <a:srgbClr val="FF6600"/>
              </a:solidFill>
            </a:endParaRPr>
          </a:p>
        </p:txBody>
      </p:sp>
      <p:cxnSp>
        <p:nvCxnSpPr>
          <p:cNvPr id="28" name="AutoShape 4"/>
          <p:cNvCxnSpPr>
            <a:cxnSpLocks noChangeShapeType="1"/>
          </p:cNvCxnSpPr>
          <p:nvPr/>
        </p:nvCxnSpPr>
        <p:spPr bwMode="auto">
          <a:xfrm>
            <a:off x="6935985" y="5919968"/>
            <a:ext cx="1289508" cy="595904"/>
          </a:xfrm>
          <a:prstGeom prst="straightConnector1">
            <a:avLst/>
          </a:prstGeom>
          <a:noFill/>
          <a:ln w="57150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31" name="AutoShape 4"/>
          <p:cNvCxnSpPr>
            <a:cxnSpLocks noChangeShapeType="1"/>
          </p:cNvCxnSpPr>
          <p:nvPr/>
        </p:nvCxnSpPr>
        <p:spPr bwMode="auto">
          <a:xfrm>
            <a:off x="6838295" y="5968812"/>
            <a:ext cx="605678" cy="849897"/>
          </a:xfrm>
          <a:prstGeom prst="straightConnector1">
            <a:avLst/>
          </a:prstGeom>
          <a:noFill/>
          <a:ln w="57150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7983771" y="6545216"/>
            <a:ext cx="555511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b="1" dirty="0" smtClean="0">
                <a:solidFill>
                  <a:srgbClr val="FF6600"/>
                </a:solidFill>
              </a:rPr>
              <a:t>/48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8487855" y="6023560"/>
            <a:ext cx="555511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b="1" dirty="0" smtClean="0">
                <a:solidFill>
                  <a:srgbClr val="FF6600"/>
                </a:solidFill>
              </a:rPr>
              <a:t>/48</a:t>
            </a:r>
            <a:endParaRPr lang="en-US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Every “site” receives a /48</a:t>
            </a:r>
          </a:p>
          <a:p>
            <a:pPr lvl="1">
              <a:defRPr/>
            </a:pPr>
            <a:r>
              <a:rPr lang="en-US" dirty="0" smtClean="0"/>
              <a:t>Providing 65,536 /64 (LAN) addresses (2</a:t>
            </a:r>
            <a:r>
              <a:rPr lang="en-US" baseline="30000" dirty="0" smtClean="0"/>
              <a:t>(64-48)</a:t>
            </a:r>
            <a:r>
              <a:rPr lang="en-US" dirty="0" smtClean="0"/>
              <a:t>=65,536)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713129" y="3477790"/>
            <a:ext cx="5147945" cy="4080510"/>
            <a:chOff x="2699" y="1933"/>
            <a:chExt cx="2948" cy="2268"/>
          </a:xfrm>
        </p:grpSpPr>
        <p:sp>
          <p:nvSpPr>
            <p:cNvPr id="31755" name="Oval 4"/>
            <p:cNvSpPr>
              <a:spLocks noChangeArrowheads="1"/>
            </p:cNvSpPr>
            <p:nvPr/>
          </p:nvSpPr>
          <p:spPr bwMode="auto">
            <a:xfrm>
              <a:off x="2699" y="1933"/>
              <a:ext cx="2948" cy="2268"/>
            </a:xfrm>
            <a:prstGeom prst="ellipse">
              <a:avLst/>
            </a:prstGeom>
            <a:solidFill>
              <a:srgbClr val="000066">
                <a:alpha val="23921"/>
              </a:srgbClr>
            </a:solidFill>
            <a:ln w="12700">
              <a:solidFill>
                <a:schemeClr val="accent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>
                <a:spcBef>
                  <a:spcPct val="0"/>
                </a:spcBef>
              </a:pPr>
              <a:endParaRPr lang="en-US" sz="2700">
                <a:solidFill>
                  <a:schemeClr val="hlink"/>
                </a:solidFill>
                <a:latin typeface="Times New Roman" pitchFamily="18" charset="0"/>
              </a:endParaRPr>
            </a:p>
          </p:txBody>
        </p:sp>
        <p:grpSp>
          <p:nvGrpSpPr>
            <p:cNvPr id="31757" name="Group 6"/>
            <p:cNvGrpSpPr>
              <a:grpSpLocks/>
            </p:cNvGrpSpPr>
            <p:nvPr/>
          </p:nvGrpSpPr>
          <p:grpSpPr bwMode="auto">
            <a:xfrm>
              <a:off x="3471" y="2263"/>
              <a:ext cx="1232" cy="315"/>
              <a:chOff x="3742" y="1768"/>
              <a:chExt cx="1232" cy="315"/>
            </a:xfrm>
          </p:grpSpPr>
          <p:pic>
            <p:nvPicPr>
              <p:cNvPr id="31774" name="Picture 7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664" y="1807"/>
                <a:ext cx="310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775" name="Picture 8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048" y="1809"/>
                <a:ext cx="315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776" name="Picture 9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439" y="1809"/>
                <a:ext cx="315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777" name="Picture 10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742" y="1768"/>
                <a:ext cx="230" cy="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cxnSp>
          <p:nvCxnSpPr>
            <p:cNvPr id="31758" name="AutoShape 11"/>
            <p:cNvCxnSpPr>
              <a:cxnSpLocks noChangeShapeType="1"/>
            </p:cNvCxnSpPr>
            <p:nvPr/>
          </p:nvCxnSpPr>
          <p:spPr bwMode="auto">
            <a:xfrm rot="16200000" flipH="1">
              <a:off x="3693" y="2471"/>
              <a:ext cx="320" cy="533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</p:spPr>
        </p:cxnSp>
        <p:cxnSp>
          <p:nvCxnSpPr>
            <p:cNvPr id="31759" name="AutoShape 12"/>
            <p:cNvCxnSpPr>
              <a:cxnSpLocks noChangeShapeType="1"/>
            </p:cNvCxnSpPr>
            <p:nvPr/>
          </p:nvCxnSpPr>
          <p:spPr bwMode="auto">
            <a:xfrm rot="5400000">
              <a:off x="4258" y="2439"/>
              <a:ext cx="320" cy="598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</p:spPr>
        </p:cxnSp>
        <p:cxnSp>
          <p:nvCxnSpPr>
            <p:cNvPr id="31760" name="AutoShape 13"/>
            <p:cNvCxnSpPr>
              <a:cxnSpLocks noChangeShapeType="1"/>
            </p:cNvCxnSpPr>
            <p:nvPr/>
          </p:nvCxnSpPr>
          <p:spPr bwMode="auto">
            <a:xfrm rot="16200000" flipH="1">
              <a:off x="3867" y="2646"/>
              <a:ext cx="320" cy="184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</p:spPr>
        </p:cxnSp>
        <p:cxnSp>
          <p:nvCxnSpPr>
            <p:cNvPr id="31761" name="AutoShape 14"/>
            <p:cNvCxnSpPr>
              <a:cxnSpLocks noChangeShapeType="1"/>
            </p:cNvCxnSpPr>
            <p:nvPr/>
          </p:nvCxnSpPr>
          <p:spPr bwMode="auto">
            <a:xfrm rot="5400000">
              <a:off x="4063" y="2634"/>
              <a:ext cx="320" cy="207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</p:spPr>
        </p:cxnSp>
        <p:cxnSp>
          <p:nvCxnSpPr>
            <p:cNvPr id="31762" name="AutoShape 15"/>
            <p:cNvCxnSpPr>
              <a:cxnSpLocks noChangeShapeType="1"/>
            </p:cNvCxnSpPr>
            <p:nvPr/>
          </p:nvCxnSpPr>
          <p:spPr bwMode="auto">
            <a:xfrm rot="10800000" flipV="1">
              <a:off x="4449" y="2887"/>
              <a:ext cx="519" cy="237"/>
            </a:xfrm>
            <a:prstGeom prst="bentConnector3">
              <a:avLst>
                <a:gd name="adj1" fmla="val 49903"/>
              </a:avLst>
            </a:prstGeom>
            <a:noFill/>
            <a:ln w="3810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</p:spPr>
        </p:cxnSp>
        <p:grpSp>
          <p:nvGrpSpPr>
            <p:cNvPr id="31763" name="Group 16"/>
            <p:cNvGrpSpPr>
              <a:grpSpLocks/>
            </p:cNvGrpSpPr>
            <p:nvPr/>
          </p:nvGrpSpPr>
          <p:grpSpPr bwMode="auto">
            <a:xfrm>
              <a:off x="4968" y="2750"/>
              <a:ext cx="315" cy="1000"/>
              <a:chOff x="4694" y="2568"/>
              <a:chExt cx="315" cy="1000"/>
            </a:xfrm>
          </p:grpSpPr>
          <p:pic>
            <p:nvPicPr>
              <p:cNvPr id="31771" name="Picture 17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694" y="2568"/>
                <a:ext cx="315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772" name="Picture 18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694" y="2931"/>
                <a:ext cx="315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773" name="Picture 19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694" y="3294"/>
                <a:ext cx="315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cxnSp>
          <p:nvCxnSpPr>
            <p:cNvPr id="31764" name="AutoShape 20"/>
            <p:cNvCxnSpPr>
              <a:cxnSpLocks noChangeShapeType="1"/>
            </p:cNvCxnSpPr>
            <p:nvPr/>
          </p:nvCxnSpPr>
          <p:spPr bwMode="auto">
            <a:xfrm rot="10800000">
              <a:off x="4449" y="3124"/>
              <a:ext cx="519" cy="126"/>
            </a:xfrm>
            <a:prstGeom prst="bentConnector3">
              <a:avLst>
                <a:gd name="adj1" fmla="val 49903"/>
              </a:avLst>
            </a:prstGeom>
            <a:noFill/>
            <a:ln w="3810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</p:spPr>
        </p:cxnSp>
        <p:cxnSp>
          <p:nvCxnSpPr>
            <p:cNvPr id="31765" name="AutoShape 21"/>
            <p:cNvCxnSpPr>
              <a:cxnSpLocks noChangeShapeType="1"/>
            </p:cNvCxnSpPr>
            <p:nvPr/>
          </p:nvCxnSpPr>
          <p:spPr bwMode="auto">
            <a:xfrm rot="10800000">
              <a:off x="4449" y="3124"/>
              <a:ext cx="519" cy="489"/>
            </a:xfrm>
            <a:prstGeom prst="bentConnector3">
              <a:avLst>
                <a:gd name="adj1" fmla="val 49903"/>
              </a:avLst>
            </a:prstGeom>
            <a:noFill/>
            <a:ln w="3810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</p:spPr>
        </p:cxnSp>
        <p:cxnSp>
          <p:nvCxnSpPr>
            <p:cNvPr id="31766" name="AutoShape 22"/>
            <p:cNvCxnSpPr>
              <a:cxnSpLocks noChangeShapeType="1"/>
            </p:cNvCxnSpPr>
            <p:nvPr/>
          </p:nvCxnSpPr>
          <p:spPr bwMode="auto">
            <a:xfrm rot="5400000" flipH="1">
              <a:off x="4045" y="3481"/>
              <a:ext cx="295" cy="148"/>
            </a:xfrm>
            <a:prstGeom prst="bentConnector3">
              <a:avLst>
                <a:gd name="adj1" fmla="val 49829"/>
              </a:avLst>
            </a:prstGeom>
            <a:noFill/>
            <a:ln w="3810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</p:spPr>
        </p:cxnSp>
        <p:grpSp>
          <p:nvGrpSpPr>
            <p:cNvPr id="31767" name="Group 23"/>
            <p:cNvGrpSpPr>
              <a:grpSpLocks/>
            </p:cNvGrpSpPr>
            <p:nvPr/>
          </p:nvGrpSpPr>
          <p:grpSpPr bwMode="auto">
            <a:xfrm>
              <a:off x="3698" y="3702"/>
              <a:ext cx="684" cy="315"/>
              <a:chOff x="3197" y="3203"/>
              <a:chExt cx="684" cy="315"/>
            </a:xfrm>
          </p:grpSpPr>
          <p:pic>
            <p:nvPicPr>
              <p:cNvPr id="31769" name="Picture 24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651" y="3203"/>
                <a:ext cx="230" cy="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770" name="Picture 2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197" y="3203"/>
                <a:ext cx="230" cy="3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cxnSp>
          <p:nvCxnSpPr>
            <p:cNvPr id="31768" name="AutoShape 26"/>
            <p:cNvCxnSpPr>
              <a:cxnSpLocks noChangeShapeType="1"/>
            </p:cNvCxnSpPr>
            <p:nvPr/>
          </p:nvCxnSpPr>
          <p:spPr bwMode="auto">
            <a:xfrm rot="16200000">
              <a:off x="3818" y="3402"/>
              <a:ext cx="295" cy="306"/>
            </a:xfrm>
            <a:prstGeom prst="bentConnector3">
              <a:avLst>
                <a:gd name="adj1" fmla="val 49829"/>
              </a:avLst>
            </a:prstGeom>
            <a:noFill/>
            <a:ln w="3810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</p:spPr>
        </p:cxnSp>
        <p:pic>
          <p:nvPicPr>
            <p:cNvPr id="34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800" y="2867"/>
              <a:ext cx="650" cy="5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1750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IPv6 – Site addressing</a:t>
            </a:r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2814955" y="4089507"/>
            <a:ext cx="3799840" cy="1671426"/>
            <a:chOff x="1612" y="2273"/>
            <a:chExt cx="2176" cy="929"/>
          </a:xfrm>
        </p:grpSpPr>
        <p:sp>
          <p:nvSpPr>
            <p:cNvPr id="31753" name="Text Box 29"/>
            <p:cNvSpPr txBox="1">
              <a:spLocks noChangeArrowheads="1"/>
            </p:cNvSpPr>
            <p:nvPr/>
          </p:nvSpPr>
          <p:spPr bwMode="auto">
            <a:xfrm>
              <a:off x="2923" y="2980"/>
              <a:ext cx="318" cy="22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 b="1" dirty="0">
                  <a:solidFill>
                    <a:srgbClr val="FF6600"/>
                  </a:solidFill>
                </a:rPr>
                <a:t>/48</a:t>
              </a:r>
              <a:endParaRPr lang="en-US" b="1" dirty="0">
                <a:solidFill>
                  <a:srgbClr val="FF6600"/>
                </a:solidFill>
              </a:endParaRPr>
            </a:p>
          </p:txBody>
        </p:sp>
        <p:cxnSp>
          <p:nvCxnSpPr>
            <p:cNvPr id="31754" name="AutoShape 30"/>
            <p:cNvCxnSpPr>
              <a:cxnSpLocks noChangeShapeType="1"/>
            </p:cNvCxnSpPr>
            <p:nvPr/>
          </p:nvCxnSpPr>
          <p:spPr bwMode="auto">
            <a:xfrm>
              <a:off x="1612" y="2273"/>
              <a:ext cx="2176" cy="851"/>
            </a:xfrm>
            <a:prstGeom prst="straightConnector1">
              <a:avLst/>
            </a:prstGeom>
            <a:noFill/>
            <a:ln w="5715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16</a:t>
            </a:fld>
            <a:endParaRPr lang="en-US"/>
          </a:p>
        </p:txBody>
      </p:sp>
      <p:cxnSp>
        <p:nvCxnSpPr>
          <p:cNvPr id="33" name="AutoShape 4"/>
          <p:cNvCxnSpPr>
            <a:cxnSpLocks noChangeShapeType="1"/>
          </p:cNvCxnSpPr>
          <p:nvPr/>
        </p:nvCxnSpPr>
        <p:spPr bwMode="auto">
          <a:xfrm>
            <a:off x="196707" y="3134471"/>
            <a:ext cx="1757092" cy="792636"/>
          </a:xfrm>
          <a:prstGeom prst="straightConnector1">
            <a:avLst/>
          </a:prstGeom>
          <a:noFill/>
          <a:ln w="57150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616191" y="3456619"/>
            <a:ext cx="555308" cy="39941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b="1" dirty="0">
                <a:solidFill>
                  <a:srgbClr val="FF6600"/>
                </a:solidFill>
              </a:rPr>
              <a:t>/32</a:t>
            </a:r>
            <a:endParaRPr lang="en-US" b="1" dirty="0">
              <a:solidFill>
                <a:srgbClr val="FF6600"/>
              </a:solidFill>
            </a:endParaRPr>
          </a:p>
        </p:txBody>
      </p:sp>
      <p:pic>
        <p:nvPicPr>
          <p:cNvPr id="244767" name="Picture 3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43685" y="3396827"/>
            <a:ext cx="1271270" cy="1385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 Box 29"/>
          <p:cNvSpPr txBox="1">
            <a:spLocks noChangeArrowheads="1"/>
          </p:cNvSpPr>
          <p:nvPr/>
        </p:nvSpPr>
        <p:spPr bwMode="auto">
          <a:xfrm>
            <a:off x="6483272" y="4888360"/>
            <a:ext cx="569387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b="1" dirty="0" smtClean="0">
                <a:solidFill>
                  <a:srgbClr val="FF6600"/>
                </a:solidFill>
              </a:rPr>
              <a:t>/64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6410985" y="6076266"/>
            <a:ext cx="569387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b="1" dirty="0" smtClean="0">
                <a:solidFill>
                  <a:srgbClr val="FF6600"/>
                </a:solidFill>
              </a:rPr>
              <a:t>/64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8" name="Text Box 29"/>
          <p:cNvSpPr txBox="1">
            <a:spLocks noChangeArrowheads="1"/>
          </p:cNvSpPr>
          <p:nvPr/>
        </p:nvSpPr>
        <p:spPr bwMode="auto">
          <a:xfrm>
            <a:off x="7696589" y="5662069"/>
            <a:ext cx="569387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b="1" dirty="0" smtClean="0">
                <a:solidFill>
                  <a:srgbClr val="FF6600"/>
                </a:solidFill>
              </a:rPr>
              <a:t>/64</a:t>
            </a:r>
            <a:endParaRPr lang="en-US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IPv6 – LAN addressing</a:t>
            </a:r>
          </a:p>
        </p:txBody>
      </p:sp>
      <p:sp>
        <p:nvSpPr>
          <p:cNvPr id="24678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Every LAN segment receives a /64</a:t>
            </a:r>
          </a:p>
          <a:p>
            <a:pPr lvl="1">
              <a:defRPr/>
            </a:pPr>
            <a:r>
              <a:rPr lang="en-US" dirty="0" smtClean="0"/>
              <a:t>Providing 2</a:t>
            </a:r>
            <a:r>
              <a:rPr lang="en-US" baseline="30000" dirty="0" smtClean="0"/>
              <a:t>64</a:t>
            </a:r>
            <a:r>
              <a:rPr lang="en-US" dirty="0" smtClean="0"/>
              <a:t> interface addresses per </a:t>
            </a:r>
            <a:r>
              <a:rPr lang="en-US" dirty="0"/>
              <a:t>LAN (</a:t>
            </a:r>
            <a:r>
              <a:rPr lang="en-US" dirty="0" smtClean="0"/>
              <a:t>2</a:t>
            </a:r>
            <a:r>
              <a:rPr lang="en-US" baseline="30000" dirty="0" smtClean="0"/>
              <a:t>128-64</a:t>
            </a:r>
            <a:r>
              <a:rPr lang="en-US" dirty="0" smtClean="0"/>
              <a:t>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048953" y="3641514"/>
            <a:ext cx="6572885" cy="3425613"/>
            <a:chOff x="1746" y="2024"/>
            <a:chExt cx="3764" cy="1904"/>
          </a:xfrm>
        </p:grpSpPr>
        <p:sp>
          <p:nvSpPr>
            <p:cNvPr id="32776" name="Oval 6"/>
            <p:cNvSpPr>
              <a:spLocks noChangeArrowheads="1"/>
            </p:cNvSpPr>
            <p:nvPr/>
          </p:nvSpPr>
          <p:spPr bwMode="auto">
            <a:xfrm>
              <a:off x="1746" y="2024"/>
              <a:ext cx="3764" cy="1904"/>
            </a:xfrm>
            <a:prstGeom prst="ellipse">
              <a:avLst/>
            </a:prstGeom>
            <a:solidFill>
              <a:srgbClr val="000066">
                <a:alpha val="23921"/>
              </a:srgbClr>
            </a:solidFill>
            <a:ln w="12700">
              <a:solidFill>
                <a:schemeClr val="accent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>
                <a:spcBef>
                  <a:spcPct val="0"/>
                </a:spcBef>
              </a:pPr>
              <a:endParaRPr lang="en-US" sz="2700">
                <a:solidFill>
                  <a:schemeClr val="hlink"/>
                </a:solidFill>
                <a:latin typeface="Times New Roman" pitchFamily="18" charset="0"/>
              </a:endParaRPr>
            </a:p>
          </p:txBody>
        </p:sp>
        <p:cxnSp>
          <p:nvCxnSpPr>
            <p:cNvPr id="32777" name="AutoShape 7"/>
            <p:cNvCxnSpPr>
              <a:cxnSpLocks noChangeShapeType="1"/>
            </p:cNvCxnSpPr>
            <p:nvPr/>
          </p:nvCxnSpPr>
          <p:spPr bwMode="auto">
            <a:xfrm rot="10800000" flipV="1">
              <a:off x="1817" y="2417"/>
              <a:ext cx="2288" cy="548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</p:spPr>
        </p:cxnSp>
        <p:grpSp>
          <p:nvGrpSpPr>
            <p:cNvPr id="32778" name="Group 8"/>
            <p:cNvGrpSpPr>
              <a:grpSpLocks/>
            </p:cNvGrpSpPr>
            <p:nvPr/>
          </p:nvGrpSpPr>
          <p:grpSpPr bwMode="auto">
            <a:xfrm>
              <a:off x="4105" y="2205"/>
              <a:ext cx="486" cy="1544"/>
              <a:chOff x="4694" y="2568"/>
              <a:chExt cx="315" cy="1000"/>
            </a:xfrm>
          </p:grpSpPr>
          <p:pic>
            <p:nvPicPr>
              <p:cNvPr id="32782" name="Picture 9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694" y="2568"/>
                <a:ext cx="315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2783" name="Picture 10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694" y="2931"/>
                <a:ext cx="315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2784" name="Picture 1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694" y="3294"/>
                <a:ext cx="315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cxnSp>
          <p:nvCxnSpPr>
            <p:cNvPr id="32779" name="AutoShape 12"/>
            <p:cNvCxnSpPr>
              <a:cxnSpLocks noChangeShapeType="1"/>
            </p:cNvCxnSpPr>
            <p:nvPr/>
          </p:nvCxnSpPr>
          <p:spPr bwMode="auto">
            <a:xfrm rot="10800000">
              <a:off x="1817" y="2965"/>
              <a:ext cx="2288" cy="12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</p:spPr>
        </p:cxnSp>
        <p:cxnSp>
          <p:nvCxnSpPr>
            <p:cNvPr id="32780" name="AutoShape 13"/>
            <p:cNvCxnSpPr>
              <a:cxnSpLocks noChangeShapeType="1"/>
            </p:cNvCxnSpPr>
            <p:nvPr/>
          </p:nvCxnSpPr>
          <p:spPr bwMode="auto">
            <a:xfrm rot="10800000">
              <a:off x="1817" y="2965"/>
              <a:ext cx="2288" cy="573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</p:spPr>
        </p:cxnSp>
        <p:sp>
          <p:nvSpPr>
            <p:cNvPr id="32781" name="Text Box 14"/>
            <p:cNvSpPr txBox="1">
              <a:spLocks noChangeArrowheads="1"/>
            </p:cNvSpPr>
            <p:nvPr/>
          </p:nvSpPr>
          <p:spPr bwMode="auto">
            <a:xfrm>
              <a:off x="3739" y="2222"/>
              <a:ext cx="392" cy="22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000" b="1" dirty="0" smtClean="0">
                  <a:solidFill>
                    <a:srgbClr val="FF6600"/>
                  </a:solidFill>
                </a:rPr>
                <a:t>/128</a:t>
              </a:r>
              <a:endParaRPr lang="en-US" b="1" dirty="0">
                <a:solidFill>
                  <a:srgbClr val="FF6600"/>
                </a:solidFill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17</a:t>
            </a:fld>
            <a:endParaRPr lang="en-US"/>
          </a:p>
        </p:txBody>
      </p:sp>
      <p:cxnSp>
        <p:nvCxnSpPr>
          <p:cNvPr id="16" name="AutoShape 4"/>
          <p:cNvCxnSpPr>
            <a:cxnSpLocks noChangeShapeType="1"/>
          </p:cNvCxnSpPr>
          <p:nvPr/>
        </p:nvCxnSpPr>
        <p:spPr bwMode="auto">
          <a:xfrm>
            <a:off x="147862" y="3935522"/>
            <a:ext cx="1757092" cy="792636"/>
          </a:xfrm>
          <a:prstGeom prst="straightConnector1">
            <a:avLst/>
          </a:prstGeom>
          <a:noFill/>
          <a:ln w="57150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</p:cxn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567143" y="4257323"/>
            <a:ext cx="555511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b="1" dirty="0" smtClean="0">
                <a:solidFill>
                  <a:srgbClr val="FF6600"/>
                </a:solidFill>
              </a:rPr>
              <a:t>/48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3427195" y="4960773"/>
            <a:ext cx="569278" cy="39941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b="1" dirty="0">
                <a:solidFill>
                  <a:srgbClr val="FF6600"/>
                </a:solidFill>
              </a:rPr>
              <a:t>/64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6544863" y="4980508"/>
            <a:ext cx="684530" cy="39941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b="1" dirty="0" smtClean="0">
                <a:solidFill>
                  <a:srgbClr val="FF6600"/>
                </a:solidFill>
              </a:rPr>
              <a:t>/128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6599573" y="5992573"/>
            <a:ext cx="684530" cy="39941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b="1" dirty="0" smtClean="0">
                <a:solidFill>
                  <a:srgbClr val="FF6600"/>
                </a:solidFill>
              </a:rPr>
              <a:t>/128</a:t>
            </a:r>
            <a:endParaRPr lang="en-US" b="1" dirty="0">
              <a:solidFill>
                <a:srgbClr val="FF6600"/>
              </a:solidFill>
            </a:endParaRPr>
          </a:p>
        </p:txBody>
      </p:sp>
      <p:cxnSp>
        <p:nvCxnSpPr>
          <p:cNvPr id="21" name="AutoShape 4"/>
          <p:cNvCxnSpPr>
            <a:cxnSpLocks noChangeShapeType="1"/>
          </p:cNvCxnSpPr>
          <p:nvPr/>
        </p:nvCxnSpPr>
        <p:spPr bwMode="auto">
          <a:xfrm flipV="1">
            <a:off x="2764625" y="3507044"/>
            <a:ext cx="869441" cy="1152734"/>
          </a:xfrm>
          <a:prstGeom prst="straightConnector1">
            <a:avLst/>
          </a:prstGeom>
          <a:noFill/>
          <a:ln w="57150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</p:cxnSp>
      <p:cxnSp>
        <p:nvCxnSpPr>
          <p:cNvPr id="24" name="AutoShape 4"/>
          <p:cNvCxnSpPr>
            <a:cxnSpLocks noChangeShapeType="1"/>
          </p:cNvCxnSpPr>
          <p:nvPr/>
        </p:nvCxnSpPr>
        <p:spPr bwMode="auto">
          <a:xfrm>
            <a:off x="2803701" y="5998120"/>
            <a:ext cx="703368" cy="1035505"/>
          </a:xfrm>
          <a:prstGeom prst="straightConnector1">
            <a:avLst/>
          </a:prstGeom>
          <a:noFill/>
          <a:ln w="57150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</p:cxnSp>
      <p:pic>
        <p:nvPicPr>
          <p:cNvPr id="24678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4013" y="4539298"/>
            <a:ext cx="1548924" cy="158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2563620" y="3911595"/>
            <a:ext cx="569278" cy="39941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b="1" dirty="0">
                <a:solidFill>
                  <a:srgbClr val="FF6600"/>
                </a:solidFill>
              </a:rPr>
              <a:t>/64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2676944" y="6467150"/>
            <a:ext cx="569278" cy="39941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b="1" dirty="0">
                <a:solidFill>
                  <a:srgbClr val="FF6600"/>
                </a:solidFill>
              </a:rPr>
              <a:t>/64</a:t>
            </a:r>
            <a:endParaRPr lang="en-US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IPv6 – Device addressing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Every device interface receives a /128</a:t>
            </a:r>
          </a:p>
          <a:p>
            <a:pPr lvl="1">
              <a:defRPr/>
            </a:pPr>
            <a:r>
              <a:rPr lang="en-US" smtClean="0"/>
              <a:t>May be EUI-64 (derived from interface MAC address), random number (RFC 3041), auto-configuration, or manual configuration</a:t>
            </a:r>
          </a:p>
        </p:txBody>
      </p:sp>
      <p:pic>
        <p:nvPicPr>
          <p:cNvPr id="2488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24013" y="4539298"/>
            <a:ext cx="1548924" cy="158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048953" y="3641514"/>
            <a:ext cx="6572885" cy="3425613"/>
            <a:chOff x="1746" y="2024"/>
            <a:chExt cx="3764" cy="1904"/>
          </a:xfrm>
        </p:grpSpPr>
        <p:sp>
          <p:nvSpPr>
            <p:cNvPr id="33800" name="Oval 6"/>
            <p:cNvSpPr>
              <a:spLocks noChangeArrowheads="1"/>
            </p:cNvSpPr>
            <p:nvPr/>
          </p:nvSpPr>
          <p:spPr bwMode="auto">
            <a:xfrm>
              <a:off x="1746" y="2024"/>
              <a:ext cx="3764" cy="1904"/>
            </a:xfrm>
            <a:prstGeom prst="ellipse">
              <a:avLst/>
            </a:prstGeom>
            <a:solidFill>
              <a:srgbClr val="000066">
                <a:alpha val="23921"/>
              </a:srgbClr>
            </a:solidFill>
            <a:ln w="12700">
              <a:solidFill>
                <a:schemeClr val="accent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>
                <a:spcBef>
                  <a:spcPct val="0"/>
                </a:spcBef>
              </a:pPr>
              <a:endParaRPr lang="en-US" sz="2700">
                <a:solidFill>
                  <a:schemeClr val="hlink"/>
                </a:solidFill>
                <a:latin typeface="Times New Roman" pitchFamily="18" charset="0"/>
              </a:endParaRPr>
            </a:p>
          </p:txBody>
        </p:sp>
        <p:cxnSp>
          <p:nvCxnSpPr>
            <p:cNvPr id="33801" name="AutoShape 7"/>
            <p:cNvCxnSpPr>
              <a:cxnSpLocks noChangeShapeType="1"/>
            </p:cNvCxnSpPr>
            <p:nvPr/>
          </p:nvCxnSpPr>
          <p:spPr bwMode="auto">
            <a:xfrm rot="10800000" flipV="1">
              <a:off x="1817" y="2417"/>
              <a:ext cx="2288" cy="548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</p:spPr>
        </p:cxnSp>
        <p:grpSp>
          <p:nvGrpSpPr>
            <p:cNvPr id="33802" name="Group 8"/>
            <p:cNvGrpSpPr>
              <a:grpSpLocks/>
            </p:cNvGrpSpPr>
            <p:nvPr/>
          </p:nvGrpSpPr>
          <p:grpSpPr bwMode="auto">
            <a:xfrm>
              <a:off x="4105" y="2205"/>
              <a:ext cx="486" cy="1544"/>
              <a:chOff x="4694" y="2568"/>
              <a:chExt cx="315" cy="1000"/>
            </a:xfrm>
          </p:grpSpPr>
          <p:pic>
            <p:nvPicPr>
              <p:cNvPr id="33809" name="Picture 9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694" y="2568"/>
                <a:ext cx="315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3810" name="Picture 10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694" y="2931"/>
                <a:ext cx="315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3811" name="Picture 1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694" y="3294"/>
                <a:ext cx="315" cy="2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cxnSp>
          <p:nvCxnSpPr>
            <p:cNvPr id="33803" name="AutoShape 12"/>
            <p:cNvCxnSpPr>
              <a:cxnSpLocks noChangeShapeType="1"/>
            </p:cNvCxnSpPr>
            <p:nvPr/>
          </p:nvCxnSpPr>
          <p:spPr bwMode="auto">
            <a:xfrm rot="10800000">
              <a:off x="1817" y="2965"/>
              <a:ext cx="2288" cy="12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</p:spPr>
        </p:cxnSp>
        <p:cxnSp>
          <p:nvCxnSpPr>
            <p:cNvPr id="33804" name="AutoShape 13"/>
            <p:cNvCxnSpPr>
              <a:cxnSpLocks noChangeShapeType="1"/>
            </p:cNvCxnSpPr>
            <p:nvPr/>
          </p:nvCxnSpPr>
          <p:spPr bwMode="auto">
            <a:xfrm rot="10800000">
              <a:off x="1817" y="2965"/>
              <a:ext cx="2288" cy="573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</p:spPr>
        </p:cxnSp>
        <p:sp>
          <p:nvSpPr>
            <p:cNvPr id="33805" name="Rectangle 14"/>
            <p:cNvSpPr>
              <a:spLocks noChangeArrowheads="1"/>
            </p:cNvSpPr>
            <p:nvPr/>
          </p:nvSpPr>
          <p:spPr bwMode="auto">
            <a:xfrm>
              <a:off x="1791" y="2976"/>
              <a:ext cx="51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GB" sz="1600" b="1">
                  <a:solidFill>
                    <a:srgbClr val="FF6600"/>
                  </a:solidFill>
                </a:rPr>
                <a:t> /128</a:t>
              </a:r>
            </a:p>
          </p:txBody>
        </p:sp>
        <p:sp>
          <p:nvSpPr>
            <p:cNvPr id="33806" name="Rectangle 15"/>
            <p:cNvSpPr>
              <a:spLocks noChangeArrowheads="1"/>
            </p:cNvSpPr>
            <p:nvPr/>
          </p:nvSpPr>
          <p:spPr bwMode="auto">
            <a:xfrm>
              <a:off x="3742" y="2977"/>
              <a:ext cx="51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GB" sz="1600" b="1">
                  <a:solidFill>
                    <a:srgbClr val="FF6600"/>
                  </a:solidFill>
                </a:rPr>
                <a:t> /128</a:t>
              </a:r>
            </a:p>
          </p:txBody>
        </p:sp>
        <p:sp>
          <p:nvSpPr>
            <p:cNvPr id="33807" name="Rectangle 16"/>
            <p:cNvSpPr>
              <a:spLocks noChangeArrowheads="1"/>
            </p:cNvSpPr>
            <p:nvPr/>
          </p:nvSpPr>
          <p:spPr bwMode="auto">
            <a:xfrm>
              <a:off x="3742" y="2432"/>
              <a:ext cx="51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GB" sz="1600" b="1" dirty="0">
                  <a:solidFill>
                    <a:srgbClr val="FF6600"/>
                  </a:solidFill>
                </a:rPr>
                <a:t> /128</a:t>
              </a:r>
            </a:p>
          </p:txBody>
        </p:sp>
        <p:sp>
          <p:nvSpPr>
            <p:cNvPr id="33808" name="Rectangle 17"/>
            <p:cNvSpPr>
              <a:spLocks noChangeArrowheads="1"/>
            </p:cNvSpPr>
            <p:nvPr/>
          </p:nvSpPr>
          <p:spPr bwMode="auto">
            <a:xfrm>
              <a:off x="3742" y="3566"/>
              <a:ext cx="51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GB" sz="1600" b="1">
                  <a:solidFill>
                    <a:srgbClr val="FF6600"/>
                  </a:solidFill>
                </a:rPr>
                <a:t> /128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76" y="673391"/>
            <a:ext cx="9625012" cy="949325"/>
          </a:xfrm>
        </p:spPr>
        <p:txBody>
          <a:bodyPr/>
          <a:lstStyle/>
          <a:p>
            <a:r>
              <a:rPr lang="en-US" dirty="0" smtClean="0"/>
              <a:t>Neighbor Discovery Protocol (NDP)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8" y="1985963"/>
            <a:ext cx="10044112" cy="578643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Offers </a:t>
            </a:r>
            <a:r>
              <a:rPr lang="en-US" dirty="0"/>
              <a:t>ARP </a:t>
            </a:r>
            <a:r>
              <a:rPr lang="en-US" dirty="0" smtClean="0"/>
              <a:t>and (optionally )</a:t>
            </a:r>
            <a:r>
              <a:rPr lang="en-US" dirty="0"/>
              <a:t> </a:t>
            </a:r>
            <a:r>
              <a:rPr lang="en-US" dirty="0" smtClean="0"/>
              <a:t>DHCP functionality for IPv6</a:t>
            </a:r>
          </a:p>
          <a:p>
            <a:pPr lvl="1"/>
            <a:r>
              <a:rPr lang="en-US" dirty="0" smtClean="0"/>
              <a:t>Uses ICMPv6  with a next header field of 58 – includes a message type and code similar to IPv4</a:t>
            </a:r>
          </a:p>
          <a:p>
            <a:r>
              <a:rPr lang="en-US" dirty="0" smtClean="0"/>
              <a:t>Five ICMPv6 message types are used to implement NDP</a:t>
            </a:r>
          </a:p>
          <a:p>
            <a:pPr lvl="1"/>
            <a:r>
              <a:rPr lang="en-US" i="1" dirty="0" smtClean="0"/>
              <a:t>router advertisement </a:t>
            </a:r>
            <a:r>
              <a:rPr lang="en-US" dirty="0" smtClean="0"/>
              <a:t>– sent periodically by routers; contain configuration info including prefixes associated with subnet</a:t>
            </a:r>
            <a:endParaRPr lang="en-US" i="1" dirty="0" smtClean="0"/>
          </a:p>
          <a:p>
            <a:pPr lvl="1"/>
            <a:r>
              <a:rPr lang="en-US" i="1" dirty="0" smtClean="0"/>
              <a:t>router solicitation</a:t>
            </a:r>
            <a:r>
              <a:rPr lang="en-US" dirty="0" smtClean="0"/>
              <a:t> – used by host to request an immediate router advertisement</a:t>
            </a:r>
          </a:p>
          <a:p>
            <a:pPr lvl="1"/>
            <a:r>
              <a:rPr lang="en-US" i="1" dirty="0" smtClean="0"/>
              <a:t>neighbor advertisement</a:t>
            </a:r>
            <a:r>
              <a:rPr lang="en-US" dirty="0" smtClean="0"/>
              <a:t> – used to advertise a link layer address</a:t>
            </a:r>
          </a:p>
          <a:p>
            <a:pPr lvl="1"/>
            <a:r>
              <a:rPr lang="en-US" i="1" dirty="0" smtClean="0"/>
              <a:t>neighbor solicitation</a:t>
            </a:r>
            <a:r>
              <a:rPr lang="en-US" dirty="0" smtClean="0"/>
              <a:t> – used to request a neighbor advert</a:t>
            </a:r>
          </a:p>
          <a:p>
            <a:pPr lvl="2"/>
            <a:r>
              <a:rPr lang="en-US" dirty="0" smtClean="0"/>
              <a:t>uses multicast </a:t>
            </a:r>
            <a:r>
              <a:rPr lang="en-US" dirty="0"/>
              <a:t>and not </a:t>
            </a:r>
            <a:r>
              <a:rPr lang="en-US" dirty="0" smtClean="0"/>
              <a:t>broadcast: Solicited-node </a:t>
            </a:r>
            <a:r>
              <a:rPr lang="en-US" dirty="0"/>
              <a:t>multicast address is specific to a given multicast address</a:t>
            </a:r>
          </a:p>
          <a:p>
            <a:pPr lvl="3"/>
            <a:r>
              <a:rPr lang="en-US" dirty="0"/>
              <a:t>Last 3 bytes of unicast address pre-pended with FF02::1::FF00:0000/104</a:t>
            </a:r>
          </a:p>
          <a:p>
            <a:pPr lvl="2"/>
            <a:r>
              <a:rPr lang="en-US" dirty="0"/>
              <a:t>Avoids bothering hosts that are not the </a:t>
            </a:r>
            <a:r>
              <a:rPr lang="en-US" dirty="0" smtClean="0"/>
              <a:t>target</a:t>
            </a:r>
          </a:p>
          <a:p>
            <a:pPr lvl="1"/>
            <a:r>
              <a:rPr lang="en-US" i="1" dirty="0" smtClean="0"/>
              <a:t>redirect</a:t>
            </a:r>
            <a:r>
              <a:rPr lang="en-US" dirty="0" smtClean="0"/>
              <a:t> – used by router to inform hosts of better first-hop router for reaching desired destination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794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938" y="644526"/>
            <a:ext cx="9625012" cy="635203"/>
          </a:xfrm>
        </p:spPr>
        <p:txBody>
          <a:bodyPr/>
          <a:lstStyle/>
          <a:p>
            <a:r>
              <a:rPr lang="en-US" dirty="0" smtClean="0"/>
              <a:t>IPv6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" y="1211347"/>
            <a:ext cx="10044112" cy="6534031"/>
          </a:xfrm>
        </p:spPr>
        <p:txBody>
          <a:bodyPr/>
          <a:lstStyle/>
          <a:p>
            <a:r>
              <a:rPr lang="en-US" dirty="0" smtClean="0"/>
              <a:t>IPv4 address size limits growth of global internet</a:t>
            </a:r>
          </a:p>
          <a:p>
            <a:pPr lvl="1"/>
            <a:r>
              <a:rPr lang="en-US" dirty="0" smtClean="0"/>
              <a:t>32 bit address supports only about 4 billion addresses</a:t>
            </a:r>
          </a:p>
          <a:p>
            <a:r>
              <a:rPr lang="en-US" dirty="0" smtClean="0"/>
              <a:t>Key features of IPv6 (&amp; differences with IPv4)</a:t>
            </a:r>
          </a:p>
          <a:p>
            <a:pPr lvl="1"/>
            <a:r>
              <a:rPr lang="en-US" dirty="0" smtClean="0"/>
              <a:t>expands address size from 32 to 128 bits</a:t>
            </a:r>
          </a:p>
          <a:p>
            <a:pPr lvl="1"/>
            <a:r>
              <a:rPr lang="en-US" dirty="0" smtClean="0"/>
              <a:t>allows senders to mark packets as belonging to common “flow”</a:t>
            </a:r>
          </a:p>
          <a:p>
            <a:pPr lvl="1"/>
            <a:r>
              <a:rPr lang="en-US" dirty="0" smtClean="0"/>
              <a:t>Changes for efficient routing/forwarding:</a:t>
            </a:r>
          </a:p>
          <a:p>
            <a:pPr lvl="2"/>
            <a:r>
              <a:rPr lang="en-US" dirty="0" smtClean="0"/>
              <a:t>no support for fragmentation/reassembly by routers</a:t>
            </a:r>
          </a:p>
          <a:p>
            <a:pPr lvl="2"/>
            <a:r>
              <a:rPr lang="en-US" dirty="0" smtClean="0"/>
              <a:t>no header checksum</a:t>
            </a:r>
          </a:p>
          <a:p>
            <a:pPr lvl="2"/>
            <a:r>
              <a:rPr lang="en-US" dirty="0" smtClean="0"/>
              <a:t>options replaced with more general “extension headers”</a:t>
            </a:r>
          </a:p>
          <a:p>
            <a:pPr lvl="1"/>
            <a:r>
              <a:rPr lang="en-US" dirty="0" smtClean="0"/>
              <a:t>integrated support for mobile IP and </a:t>
            </a:r>
            <a:r>
              <a:rPr lang="en-US" dirty="0" err="1" smtClean="0"/>
              <a:t>Ipsec</a:t>
            </a:r>
            <a:endParaRPr lang="en-US" dirty="0" smtClean="0"/>
          </a:p>
          <a:p>
            <a:r>
              <a:rPr lang="en-US" dirty="0"/>
              <a:t>Getting from here to there</a:t>
            </a:r>
          </a:p>
          <a:p>
            <a:pPr lvl="1"/>
            <a:r>
              <a:rPr lang="en-US" dirty="0" smtClean="0"/>
              <a:t>IPv4 address exhaustion is imminent</a:t>
            </a:r>
          </a:p>
          <a:p>
            <a:pPr lvl="2"/>
            <a:r>
              <a:rPr lang="en-US" dirty="0" smtClean="0"/>
              <a:t>last large block of IPv4 addresses was assigned in February 2011</a:t>
            </a:r>
          </a:p>
          <a:p>
            <a:pPr lvl="2"/>
            <a:r>
              <a:rPr lang="en-US" dirty="0" smtClean="0"/>
              <a:t>transition is now essential</a:t>
            </a:r>
          </a:p>
          <a:p>
            <a:pPr lvl="1"/>
            <a:r>
              <a:rPr lang="en-US" dirty="0" smtClean="0"/>
              <a:t>all host operating systems and routers now support both</a:t>
            </a:r>
          </a:p>
          <a:p>
            <a:pPr lvl="1"/>
            <a:r>
              <a:rPr lang="en-US" dirty="0" smtClean="0"/>
              <a:t>but large </a:t>
            </a:r>
            <a:r>
              <a:rPr lang="en-US" dirty="0"/>
              <a:t>installed base of IPv4 inhibits </a:t>
            </a: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638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Acquiring an IPv6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8" y="1767155"/>
            <a:ext cx="10044112" cy="600524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Two generic/complementary options (routers messages indicate which method to use for what)</a:t>
            </a:r>
          </a:p>
          <a:p>
            <a:pPr lvl="4">
              <a:lnSpc>
                <a:spcPct val="120000"/>
              </a:lnSpc>
            </a:pPr>
            <a:endParaRPr lang="en-US" sz="1100" dirty="0"/>
          </a:p>
          <a:p>
            <a:pPr>
              <a:lnSpc>
                <a:spcPct val="120000"/>
              </a:lnSpc>
            </a:pPr>
            <a:r>
              <a:rPr lang="en-US" dirty="0" smtClean="0"/>
              <a:t>DHCPv6 (</a:t>
            </a:r>
            <a:r>
              <a:rPr lang="en-US" dirty="0" err="1" smtClean="0"/>
              <a:t>stateful</a:t>
            </a:r>
            <a:r>
              <a:rPr lang="en-US" dirty="0" smtClean="0"/>
              <a:t> – DHCP server tracks address assignments)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Similar to DHCPv4 but with IPv6 addresses (RFC 3315)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Extensions to allow prefix assignment (RFC 3633).   Allows dynamic assignment (by user device) of addresses to its IPv6 enabled interfaces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Stateless address auto-configuration (RFC 2462) – uses NDP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No manual configuration of hosts and </a:t>
            </a:r>
            <a:r>
              <a:rPr lang="en-US" b="1" dirty="0" smtClean="0"/>
              <a:t>no</a:t>
            </a:r>
            <a:r>
              <a:rPr lang="en-US" dirty="0" smtClean="0"/>
              <a:t> additional servers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Hosts generate IP address based on local information and information advertised by routers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Routers advertise prefix information for each link, and hosts generate interface identifier, </a:t>
            </a:r>
            <a:r>
              <a:rPr lang="en-US" i="1" dirty="0" smtClean="0"/>
              <a:t>e.g.,</a:t>
            </a:r>
            <a:r>
              <a:rPr lang="en-US" dirty="0" smtClean="0"/>
              <a:t> from MAC address (transforms 48 bits MAC address to 64 bits EUI-64 by inserting </a:t>
            </a:r>
            <a:r>
              <a:rPr lang="en-US" dirty="0" err="1" smtClean="0"/>
              <a:t>ff:fe</a:t>
            </a:r>
            <a:r>
              <a:rPr lang="en-US" dirty="0" smtClean="0"/>
              <a:t> </a:t>
            </a:r>
            <a:r>
              <a:rPr lang="en-US" dirty="0" smtClean="0"/>
              <a:t>in the middle, and setting the MAC address “global” bit to 1)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Duplicate address detection algorithm run by all hosts to detect possible duplicate assignments of IP addresses (precedes assignment of global address)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4938" y="644526"/>
            <a:ext cx="9625012" cy="744008"/>
          </a:xfrm>
        </p:spPr>
        <p:txBody>
          <a:bodyPr/>
          <a:lstStyle/>
          <a:p>
            <a:r>
              <a:rPr lang="en-US" dirty="0" smtClean="0"/>
              <a:t>Transition Mechanisms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288" y="1490133"/>
            <a:ext cx="10044112" cy="6282267"/>
          </a:xfrm>
        </p:spPr>
        <p:txBody>
          <a:bodyPr>
            <a:normAutofit/>
          </a:bodyPr>
          <a:lstStyle/>
          <a:p>
            <a:r>
              <a:rPr lang="en-US" dirty="0" smtClean="0"/>
              <a:t>Even if IPv6 eventually happens, it won’t happen everywhere at once, </a:t>
            </a:r>
            <a:r>
              <a:rPr lang="en-US" i="1" dirty="0" smtClean="0"/>
              <a:t>i.e.,</a:t>
            </a:r>
            <a:r>
              <a:rPr lang="en-US" dirty="0" smtClean="0"/>
              <a:t> transition mechanisms are required</a:t>
            </a:r>
          </a:p>
          <a:p>
            <a:r>
              <a:rPr lang="en-US" dirty="0" smtClean="0"/>
              <a:t>There are many transition mechanisms that have been defined, but they broadly fall in two categories</a:t>
            </a:r>
          </a:p>
          <a:p>
            <a:pPr marL="1018824" lvl="1" indent="-509412">
              <a:buFont typeface="+mj-lt"/>
              <a:buAutoNum type="arabicPeriod"/>
            </a:pPr>
            <a:r>
              <a:rPr lang="en-US" dirty="0" smtClean="0"/>
              <a:t>Allowing IPv6 connectivity over the IPv4 Internet</a:t>
            </a:r>
          </a:p>
          <a:p>
            <a:pPr marL="1018824" lvl="1" indent="-509412">
              <a:buFont typeface="+mj-lt"/>
              <a:buAutoNum type="arabicPeriod"/>
            </a:pPr>
            <a:r>
              <a:rPr lang="en-US" dirty="0" smtClean="0"/>
              <a:t>Allowing IPv6 (only) hosts to reach the IPv4 Internet</a:t>
            </a:r>
          </a:p>
          <a:p>
            <a:pPr marL="1018824" lvl="1" indent="-509412">
              <a:buFont typeface="+mj-lt"/>
              <a:buAutoNum type="arabicPeriod"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Teredo</a:t>
            </a:r>
            <a:r>
              <a:rPr lang="en-US" dirty="0" smtClean="0"/>
              <a:t> and 6to4 are examples from the first category (you need an IPv4 address to use them)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DS-Lite and XLAT (RFC 6145) fall in the second (to    connect hosts that only have an IPv6 address)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- use special NAT mechanisms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Transitioning to IPv6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8" y="1918611"/>
            <a:ext cx="10044112" cy="5853789"/>
          </a:xfrm>
        </p:spPr>
        <p:txBody>
          <a:bodyPr>
            <a:normAutofit/>
          </a:bodyPr>
          <a:lstStyle/>
          <a:p>
            <a:r>
              <a:rPr lang="en-US" dirty="0" smtClean="0"/>
              <a:t>To use IPv6, sender and receiver must be IPv6-capable and both must have access to an IPv6 router</a:t>
            </a:r>
          </a:p>
          <a:p>
            <a:pPr lvl="1"/>
            <a:r>
              <a:rPr lang="en-US" dirty="0" smtClean="0"/>
              <a:t>if a host has a globally connected IPv6 router on its local network, it can use it to send and receive IPv6 packets</a:t>
            </a:r>
          </a:p>
          <a:p>
            <a:pPr lvl="1"/>
            <a:r>
              <a:rPr lang="en-US" dirty="0" smtClean="0"/>
              <a:t>if not, a host can use a “tunnel” to exchange packets with a remote IPv6 router</a:t>
            </a:r>
          </a:p>
          <a:p>
            <a:pPr lvl="2"/>
            <a:r>
              <a:rPr lang="en-US" dirty="0" smtClean="0"/>
              <a:t>put IPv6 packet inside an IPv4 packet and send it to the IPv4 address of the desired IPv6 router</a:t>
            </a:r>
          </a:p>
          <a:p>
            <a:pPr lvl="2"/>
            <a:r>
              <a:rPr lang="en-US" dirty="0" smtClean="0"/>
              <a:t>the IPv6 router extracts the packet from its IPv4 “wrapper” and then handles it like a normal IPv6 packet</a:t>
            </a:r>
          </a:p>
          <a:p>
            <a:pPr lvl="1"/>
            <a:r>
              <a:rPr lang="en-US" dirty="0" smtClean="0"/>
              <a:t>tunneling works but adds processing with no benefit to users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8664"/>
            <a:ext cx="10058399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6to4 – A Sample Transition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3762"/>
            <a:ext cx="10058400" cy="628863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RFC 3056: </a:t>
            </a:r>
            <a:r>
              <a:rPr lang="en-US" i="1" dirty="0" smtClean="0"/>
              <a:t>“</a:t>
            </a:r>
            <a:r>
              <a:rPr lang="en-US" b="1" i="1" dirty="0" smtClean="0"/>
              <a:t>Connection of IPv6 Domains via IPv4 Clouds</a:t>
            </a:r>
            <a:r>
              <a:rPr lang="en-US" i="1" dirty="0" smtClean="0"/>
              <a:t>,”</a:t>
            </a:r>
            <a:r>
              <a:rPr lang="en-US" dirty="0" smtClean="0"/>
              <a:t> and RFC 3068 (anycast extension)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Goal is to allow IPv6 connectivity over the IPv4 Internet with minimum configuration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6to4 as a transition mechanism has been allocated the IPv6 prefix 2002::::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 6to4 site/host needs a routable IPv4 address, </a:t>
            </a:r>
            <a:r>
              <a:rPr lang="en-US" i="1" dirty="0" smtClean="0"/>
              <a:t>e.g.,</a:t>
            </a:r>
            <a:r>
              <a:rPr lang="en-US" dirty="0" smtClean="0"/>
              <a:t> 158.130.22.11, from which it derives a 48 bit IPv6 prefix of the form </a:t>
            </a:r>
            <a:r>
              <a:rPr lang="en-US" dirty="0" smtClean="0"/>
              <a:t>2002:9e82:160b:: </a:t>
            </a:r>
            <a:r>
              <a:rPr lang="en-US" dirty="0" smtClean="0"/>
              <a:t>(</a:t>
            </a:r>
            <a:r>
              <a:rPr lang="en-US" dirty="0" smtClean="0"/>
              <a:t>9e=158</a:t>
            </a:r>
            <a:r>
              <a:rPr lang="en-US" dirty="0" smtClean="0"/>
              <a:t>, 82=130, 16=22, </a:t>
            </a:r>
            <a:r>
              <a:rPr lang="en-US" dirty="0" smtClean="0"/>
              <a:t>0b=11</a:t>
            </a:r>
            <a:r>
              <a:rPr lang="en-US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Within the site, the prefix can be used like a normal IPv6 prefix for automated address assignment (these are the quad-A addresses registered with DNS)</a:t>
            </a:r>
          </a:p>
          <a:p>
            <a:pPr lvl="1">
              <a:lnSpc>
                <a:spcPct val="120000"/>
              </a:lnSpc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8664"/>
            <a:ext cx="10058399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6to4 – A Sample Transition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3762"/>
            <a:ext cx="10058400" cy="628863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IPv6 packets from a 6to4 site are encapsulated in IPv4 packets when they leave the site over the IPv4 Internet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IPv4 protocol type is set to 41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Source address of IPv4 packet contains 158.130.22.11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IPv6 packet is the payload of the IPv4 packet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Connectivity depends on whether destination is another 6to4 site or not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D</a:t>
            </a:r>
            <a:r>
              <a:rPr lang="en-US" dirty="0" smtClean="0"/>
              <a:t>estination is in </a:t>
            </a:r>
            <a:r>
              <a:rPr lang="en-US" b="1" i="1" dirty="0" smtClean="0"/>
              <a:t>another 6to4 </a:t>
            </a:r>
            <a:r>
              <a:rPr lang="en-US" b="1" i="1" dirty="0" smtClean="0"/>
              <a:t>site</a:t>
            </a:r>
            <a:r>
              <a:rPr lang="en-US" dirty="0" smtClean="0"/>
              <a:t> (an IPv4 address can be extracted form its IPv6 addresses)</a:t>
            </a:r>
            <a:endParaRPr lang="en-US" dirty="0" smtClean="0"/>
          </a:p>
          <a:p>
            <a:pPr lvl="2">
              <a:lnSpc>
                <a:spcPct val="120000"/>
              </a:lnSpc>
            </a:pPr>
            <a:r>
              <a:rPr lang="en-US" dirty="0" smtClean="0"/>
              <a:t>packets are delivered using standard routing through the IPv4 Internet (destination IPv4 address is extracted from 6to4 IPv6 destination address, </a:t>
            </a:r>
            <a:r>
              <a:rPr lang="en-US" i="1" dirty="0" smtClean="0"/>
              <a:t>e.g., </a:t>
            </a:r>
            <a:r>
              <a:rPr lang="en-US" dirty="0" smtClean="0"/>
              <a:t>2002:ac47:bb14:xxxx:xxxx:xxxx:xxxx:xxxx </a:t>
            </a:r>
            <a:r>
              <a:rPr lang="en-US" dirty="0" smtClean="0"/>
              <a:t>maps to 172.71.187.20</a:t>
            </a:r>
            <a:r>
              <a:rPr lang="en-US" dirty="0" smtClean="0"/>
              <a:t>)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6to4 access router at destination site </a:t>
            </a:r>
            <a:r>
              <a:rPr lang="en-US" dirty="0" err="1" smtClean="0"/>
              <a:t>decapsulates</a:t>
            </a:r>
            <a:r>
              <a:rPr lang="en-US" dirty="0" smtClean="0"/>
              <a:t> packets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/>
              <a:t>D</a:t>
            </a:r>
            <a:r>
              <a:rPr lang="en-US" dirty="0" smtClean="0"/>
              <a:t>estination is </a:t>
            </a:r>
            <a:r>
              <a:rPr lang="en-US" b="1" i="1" dirty="0" smtClean="0"/>
              <a:t>native IPv6 site</a:t>
            </a:r>
            <a:r>
              <a:rPr lang="en-US" dirty="0" smtClean="0"/>
              <a:t> </a:t>
            </a:r>
            <a:r>
              <a:rPr lang="en-US" dirty="0" smtClean="0"/>
              <a:t>(no matching IPv4 address)</a:t>
            </a:r>
            <a:endParaRPr lang="en-US" dirty="0" smtClean="0"/>
          </a:p>
          <a:p>
            <a:pPr lvl="2">
              <a:lnSpc>
                <a:spcPct val="120000"/>
              </a:lnSpc>
            </a:pPr>
            <a:r>
              <a:rPr lang="en-US" dirty="0" smtClean="0"/>
              <a:t>6to4 </a:t>
            </a:r>
            <a:r>
              <a:rPr lang="en-US" i="1" dirty="0" smtClean="0"/>
              <a:t>relay routers </a:t>
            </a:r>
            <a:r>
              <a:rPr lang="en-US" dirty="0" smtClean="0"/>
              <a:t>need to be used </a:t>
            </a:r>
            <a:r>
              <a:rPr lang="en-US" dirty="0" smtClean="0"/>
              <a:t>(that knows how to reach the IPv6 site)</a:t>
            </a:r>
            <a:endParaRPr lang="en-US" dirty="0" smtClean="0"/>
          </a:p>
          <a:p>
            <a:pPr lvl="2">
              <a:lnSpc>
                <a:spcPct val="120000"/>
              </a:lnSpc>
            </a:pPr>
            <a:r>
              <a:rPr lang="en-US" dirty="0" smtClean="0"/>
              <a:t>6to4 Relay routers connect to both IPv4 and IPv6 Internet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32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en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94911" y="1341377"/>
            <a:ext cx="5153761" cy="32550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Will Transition Happen?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8" y="1745979"/>
            <a:ext cx="4777168" cy="569114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Wireless </a:t>
            </a:r>
            <a:r>
              <a:rPr lang="en-US" dirty="0"/>
              <a:t>providers </a:t>
            </a:r>
            <a:r>
              <a:rPr lang="en-US"/>
              <a:t>are </a:t>
            </a:r>
            <a:r>
              <a:rPr lang="en-US" smtClean="0"/>
              <a:t>us</a:t>
            </a:r>
            <a:r>
              <a:rPr lang="en-US" smtClean="0"/>
              <a:t>ing </a:t>
            </a:r>
            <a:r>
              <a:rPr lang="en-US" dirty="0"/>
              <a:t>IPv6 for mobile devices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Both T-Mobile and Verizon are assigning IPv6 addresses to phones that use the latest version of Android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Popular web </a:t>
            </a:r>
            <a:r>
              <a:rPr lang="en-US" dirty="0" smtClean="0"/>
              <a:t>content is slowly becoming IPv6 accessible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~4.5% (2014) of sites in Alexa’s top 1M sites are IPv6 accessible today (rapid growth since end of 2012</a:t>
            </a:r>
            <a:r>
              <a:rPr lang="en-US" dirty="0" smtClean="0"/>
              <a:t>), but over 40% of the top 10</a:t>
            </a:r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Google reports (Nov. 2017) ~21% of its users access it using IPv6 (see next page)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~ doubling each year; could reach over 50% in a couple of years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7" name="Picture 6" descr="Penn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98720" y="4669793"/>
            <a:ext cx="4778864" cy="307212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1035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938" y="577683"/>
            <a:ext cx="9625012" cy="949325"/>
          </a:xfrm>
        </p:spPr>
        <p:txBody>
          <a:bodyPr/>
          <a:lstStyle/>
          <a:p>
            <a:r>
              <a:rPr lang="en-US" dirty="0" smtClean="0"/>
              <a:t>When Will Transition Happen?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055245" y="1281203"/>
            <a:ext cx="5852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www.google.com</a:t>
            </a:r>
            <a:r>
              <a:rPr lang="en-US" dirty="0"/>
              <a:t>/</a:t>
            </a:r>
            <a:r>
              <a:rPr lang="en-US" dirty="0" err="1"/>
              <a:t>intl</a:t>
            </a:r>
            <a:r>
              <a:rPr lang="en-US" dirty="0"/>
              <a:t>/en/ipv6/</a:t>
            </a:r>
            <a:r>
              <a:rPr lang="en-US" dirty="0" err="1"/>
              <a:t>statistics.html</a:t>
            </a:r>
            <a:endParaRPr lang="en-US" dirty="0"/>
          </a:p>
        </p:txBody>
      </p:sp>
      <p:pic>
        <p:nvPicPr>
          <p:cNvPr id="7" name="Picture 6" descr="IPv6 – Google_Nov28_201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3568" y="1559903"/>
            <a:ext cx="9241536" cy="621249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6972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88" y="1985963"/>
            <a:ext cx="10044112" cy="5786437"/>
          </a:xfrm>
        </p:spPr>
        <p:txBody>
          <a:bodyPr>
            <a:normAutofit/>
          </a:bodyPr>
          <a:lstStyle/>
          <a:p>
            <a:r>
              <a:rPr lang="en-US" dirty="0" smtClean="0"/>
              <a:t>Simplify the representations following IPv6 Addresses:</a:t>
            </a:r>
          </a:p>
          <a:p>
            <a:pPr lvl="1"/>
            <a:r>
              <a:rPr lang="en-US" sz="2400" dirty="0" smtClean="0"/>
              <a:t>2001:0da8:e800:0000:0260:3eff:fe47:0001</a:t>
            </a:r>
            <a:endParaRPr lang="en-US" sz="2400" dirty="0" smtClean="0"/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2001:</a:t>
            </a:r>
            <a:r>
              <a:rPr lang="en-US" sz="2400" dirty="0" smtClean="0"/>
              <a:t>0000:0000:1234:</a:t>
            </a:r>
            <a:r>
              <a:rPr lang="en-US" sz="2400" dirty="0"/>
              <a:t>0260</a:t>
            </a:r>
            <a:r>
              <a:rPr lang="en-US" sz="2400" dirty="0" smtClean="0"/>
              <a:t>:0000:0000:1000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r>
              <a:rPr lang="en-US" dirty="0" smtClean="0"/>
              <a:t>Expand to full length the following simplified IPv6 addresses:</a:t>
            </a:r>
          </a:p>
          <a:p>
            <a:pPr lvl="1"/>
            <a:r>
              <a:rPr lang="en-US" dirty="0" smtClean="0"/>
              <a:t>2001</a:t>
            </a:r>
            <a:r>
              <a:rPr lang="en-US" dirty="0" smtClean="0"/>
              <a:t>::bcd:123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2001:abc::</a:t>
            </a:r>
            <a:r>
              <a:rPr lang="en-US" dirty="0" smtClean="0"/>
              <a:t>1</a:t>
            </a:r>
          </a:p>
          <a:p>
            <a:pPr marL="130175" indent="0">
              <a:buNone/>
            </a:pPr>
            <a:endParaRPr lang="en-US" dirty="0"/>
          </a:p>
          <a:p>
            <a:pPr marL="130175" indent="0">
              <a:buNone/>
            </a:pPr>
            <a:endParaRPr lang="en-US" dirty="0" smtClean="0"/>
          </a:p>
          <a:p>
            <a:pPr marL="130175" indent="0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A5286A-D31A-4CC1-9977-1618E2A32C8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874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88" y="1520643"/>
            <a:ext cx="10044112" cy="6251758"/>
          </a:xfrm>
        </p:spPr>
        <p:txBody>
          <a:bodyPr>
            <a:normAutofit/>
          </a:bodyPr>
          <a:lstStyle/>
          <a:p>
            <a:r>
              <a:rPr lang="en-US" dirty="0" smtClean="0"/>
              <a:t>Simplify the representations following IPv6 Addresses:</a:t>
            </a:r>
          </a:p>
          <a:p>
            <a:pPr lvl="1"/>
            <a:r>
              <a:rPr lang="en-US" sz="2400" dirty="0" smtClean="0"/>
              <a:t>2001:0da8:e800:0000:0260:3eff:fe47:0001</a:t>
            </a:r>
            <a:endParaRPr lang="en-US" sz="2400" dirty="0" smtClean="0"/>
          </a:p>
          <a:p>
            <a:pPr lvl="1"/>
            <a:r>
              <a:rPr lang="en-US" sz="2400" b="1" dirty="0" smtClean="0"/>
              <a:t>2001:da8:e800:0:260:3eff:fe47:1</a:t>
            </a:r>
            <a:endParaRPr lang="en-US" sz="2400" b="1" dirty="0" smtClean="0"/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2001:</a:t>
            </a:r>
            <a:r>
              <a:rPr lang="en-US" sz="2400" dirty="0" smtClean="0"/>
              <a:t>0000:0000:1234:</a:t>
            </a:r>
            <a:r>
              <a:rPr lang="en-US" sz="2400" dirty="0"/>
              <a:t>0260</a:t>
            </a:r>
            <a:r>
              <a:rPr lang="en-US" sz="2400" dirty="0" smtClean="0"/>
              <a:t>:0000:0000:1000</a:t>
            </a:r>
          </a:p>
          <a:p>
            <a:pPr lvl="1"/>
            <a:r>
              <a:rPr lang="en-US" sz="2400" b="1" dirty="0" smtClean="0"/>
              <a:t>2001::1234:260:0:0:1000</a:t>
            </a:r>
            <a:endParaRPr lang="en-US" sz="2400" b="1" dirty="0"/>
          </a:p>
          <a:p>
            <a:pPr lvl="1"/>
            <a:endParaRPr lang="en-US" sz="2400" dirty="0"/>
          </a:p>
          <a:p>
            <a:r>
              <a:rPr lang="en-US" dirty="0" smtClean="0"/>
              <a:t>Expand to full length the following simplified IPv6 addresses:</a:t>
            </a:r>
          </a:p>
          <a:p>
            <a:pPr lvl="1"/>
            <a:r>
              <a:rPr lang="en-US" dirty="0" smtClean="0"/>
              <a:t>2001</a:t>
            </a:r>
            <a:r>
              <a:rPr lang="en-US" dirty="0" smtClean="0"/>
              <a:t>::bcd:123</a:t>
            </a:r>
            <a:endParaRPr lang="en-US" dirty="0" smtClean="0"/>
          </a:p>
          <a:p>
            <a:pPr lvl="1"/>
            <a:r>
              <a:rPr lang="en-US" b="1" dirty="0" smtClean="0"/>
              <a:t>2001</a:t>
            </a:r>
            <a:r>
              <a:rPr lang="en-US" b="1" dirty="0" smtClean="0">
                <a:sym typeface="Wingdings"/>
              </a:rPr>
              <a:t>:0000:0000:0000:0000:0000:0bcd:0123</a:t>
            </a:r>
            <a:endParaRPr lang="en-US" b="1" dirty="0"/>
          </a:p>
          <a:p>
            <a:pPr lvl="1"/>
            <a:r>
              <a:rPr lang="en-US" dirty="0" smtClean="0"/>
              <a:t>2001:abc::</a:t>
            </a:r>
            <a:r>
              <a:rPr lang="en-US" dirty="0" smtClean="0"/>
              <a:t>1:0:2</a:t>
            </a:r>
          </a:p>
          <a:p>
            <a:pPr lvl="1"/>
            <a:r>
              <a:rPr lang="en-US" b="1" dirty="0" smtClean="0"/>
              <a:t>2001:0abc</a:t>
            </a:r>
            <a:r>
              <a:rPr lang="en-US" b="1" dirty="0" smtClean="0">
                <a:sym typeface="Wingdings"/>
              </a:rPr>
              <a:t>:0000:0000:0000:0001:0000:0002</a:t>
            </a:r>
            <a:endParaRPr lang="en-US" b="1" dirty="0" smtClean="0"/>
          </a:p>
          <a:p>
            <a:pPr marL="130175" indent="0">
              <a:buNone/>
            </a:pPr>
            <a:endParaRPr lang="en-US" b="1" dirty="0"/>
          </a:p>
          <a:p>
            <a:pPr marL="130175" indent="0">
              <a:buNone/>
            </a:pPr>
            <a:endParaRPr lang="en-US" dirty="0" smtClean="0"/>
          </a:p>
          <a:p>
            <a:pPr marL="130175" indent="0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A5286A-D31A-4CC1-9977-1618E2A32C89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5872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88" y="1985963"/>
            <a:ext cx="10044112" cy="578643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are the rules for getting an IPv6 Provider Independent (PI) address prefix, and what are  advantages over having a prefix assigned to you by your provider? (You’ll need to go on the Internet to find the answer)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130175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pPr marL="130175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130175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130175" indent="0">
              <a:buNone/>
            </a:pPr>
            <a:endParaRPr lang="en-US" dirty="0" smtClean="0"/>
          </a:p>
          <a:p>
            <a:pPr marL="130175" indent="0">
              <a:buNone/>
            </a:pPr>
            <a:endParaRPr lang="en-US" dirty="0"/>
          </a:p>
          <a:p>
            <a:pPr marL="130175" indent="0">
              <a:buNone/>
            </a:pPr>
            <a:endParaRPr lang="en-US" dirty="0" smtClean="0"/>
          </a:p>
          <a:p>
            <a:pPr marL="130175" indent="0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A5286A-D31A-4CC1-9977-1618E2A32C89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3752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993"/>
            <a:ext cx="10058400" cy="629992"/>
          </a:xfrm>
          <a:noFill/>
          <a:ln/>
        </p:spPr>
        <p:txBody>
          <a:bodyPr/>
          <a:lstStyle/>
          <a:p>
            <a:r>
              <a:rPr lang="en-US" dirty="0" smtClean="0"/>
              <a:t>IPv6 </a:t>
            </a:r>
            <a:r>
              <a:rPr lang="en-US" dirty="0"/>
              <a:t>Packet </a:t>
            </a:r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2997" y="1412417"/>
            <a:ext cx="6765810" cy="6359984"/>
          </a:xfrm>
          <a:noFill/>
          <a:ln/>
        </p:spPr>
        <p:txBody>
          <a:bodyPr/>
          <a:lstStyle/>
          <a:p>
            <a:pPr marL="285750" indent="-285750">
              <a:spcBef>
                <a:spcPts val="400"/>
              </a:spcBef>
            </a:pPr>
            <a:r>
              <a:rPr lang="en-US" sz="2000" i="1" dirty="0" smtClean="0"/>
              <a:t>Traffic class</a:t>
            </a:r>
            <a:r>
              <a:rPr lang="en-US" sz="2000" dirty="0" smtClean="0"/>
              <a:t> similar to TOS field</a:t>
            </a:r>
          </a:p>
          <a:p>
            <a:pPr marL="285750" indent="-285750">
              <a:spcBef>
                <a:spcPts val="400"/>
              </a:spcBef>
            </a:pPr>
            <a:r>
              <a:rPr lang="en-US" sz="2000" i="1" dirty="0" smtClean="0"/>
              <a:t>Flow label</a:t>
            </a:r>
            <a:r>
              <a:rPr lang="en-US" sz="2000" dirty="0" smtClean="0"/>
              <a:t> used by source to label stream of related packets</a:t>
            </a:r>
          </a:p>
          <a:p>
            <a:pPr marL="663575" lvl="1" indent="-285750">
              <a:spcBef>
                <a:spcPts val="400"/>
              </a:spcBef>
            </a:pPr>
            <a:r>
              <a:rPr lang="en-US" sz="1800" dirty="0" smtClean="0"/>
              <a:t>no defined use, as yet</a:t>
            </a:r>
          </a:p>
          <a:p>
            <a:pPr marL="663575" lvl="1" indent="-285750">
              <a:spcBef>
                <a:spcPts val="400"/>
              </a:spcBef>
            </a:pPr>
            <a:r>
              <a:rPr lang="en-US" sz="1800" dirty="0" smtClean="0"/>
              <a:t>Related RFCs:6436/7/8,6294,7098</a:t>
            </a:r>
          </a:p>
          <a:p>
            <a:pPr marL="663575" lvl="1" indent="-285750">
              <a:spcBef>
                <a:spcPts val="400"/>
              </a:spcBef>
            </a:pPr>
            <a:r>
              <a:rPr lang="en-US" sz="1800" dirty="0" smtClean="0"/>
              <a:t>Flow label, </a:t>
            </a:r>
            <a:r>
              <a:rPr lang="en-US" sz="1800" dirty="0" err="1" smtClean="0"/>
              <a:t>Saddr</a:t>
            </a:r>
            <a:r>
              <a:rPr lang="en-US" sz="1800" dirty="0" smtClean="0"/>
              <a:t>, </a:t>
            </a:r>
            <a:r>
              <a:rPr lang="en-US" sz="1800" dirty="0" err="1" smtClean="0"/>
              <a:t>Daddr</a:t>
            </a:r>
            <a:r>
              <a:rPr lang="en-US" sz="1800" dirty="0" smtClean="0"/>
              <a:t> uniquely identify flow</a:t>
            </a:r>
          </a:p>
          <a:p>
            <a:pPr marL="285750" indent="-285750">
              <a:spcBef>
                <a:spcPts val="400"/>
              </a:spcBef>
            </a:pPr>
            <a:r>
              <a:rPr lang="en-US" sz="2000" i="1" dirty="0" smtClean="0"/>
              <a:t>Payload Length </a:t>
            </a:r>
            <a:r>
              <a:rPr lang="en-US" sz="2000" dirty="0" smtClean="0"/>
              <a:t>in bytes</a:t>
            </a:r>
          </a:p>
          <a:p>
            <a:pPr marL="285750" indent="-285750">
              <a:spcBef>
                <a:spcPts val="400"/>
              </a:spcBef>
            </a:pPr>
            <a:r>
              <a:rPr lang="en-US" sz="2000" i="1" dirty="0" smtClean="0"/>
              <a:t>Next header</a:t>
            </a:r>
            <a:r>
              <a:rPr lang="en-US" sz="2000" dirty="0" smtClean="0"/>
              <a:t> specifies type of next header in packet </a:t>
            </a:r>
          </a:p>
          <a:p>
            <a:pPr marL="663575" lvl="1" indent="-285750">
              <a:spcBef>
                <a:spcPts val="400"/>
              </a:spcBef>
            </a:pPr>
            <a:r>
              <a:rPr lang="en-US" sz="1800" dirty="0" smtClean="0"/>
              <a:t>may specify </a:t>
            </a:r>
            <a:r>
              <a:rPr lang="en-US" sz="1800" i="1" dirty="0" smtClean="0"/>
              <a:t>extension header</a:t>
            </a:r>
            <a:r>
              <a:rPr lang="en-US" sz="1800" dirty="0" smtClean="0"/>
              <a:t>, or upper level protocol (e.g. TCP or UDP)</a:t>
            </a:r>
          </a:p>
          <a:p>
            <a:pPr marL="285750" indent="-285750">
              <a:spcBef>
                <a:spcPts val="400"/>
              </a:spcBef>
            </a:pPr>
            <a:r>
              <a:rPr lang="en-US" sz="2000" i="1" dirty="0" smtClean="0"/>
              <a:t>Hop limit</a:t>
            </a:r>
            <a:r>
              <a:rPr lang="en-US" sz="2000" dirty="0" smtClean="0"/>
              <a:t> similar to TTL in IPv4</a:t>
            </a:r>
            <a:endParaRPr lang="en-US" sz="2000" i="1" dirty="0" smtClean="0"/>
          </a:p>
          <a:p>
            <a:pPr marL="285750" indent="-285750">
              <a:spcBef>
                <a:spcPts val="400"/>
              </a:spcBef>
            </a:pPr>
            <a:r>
              <a:rPr lang="en-US" sz="2000" i="1" dirty="0" smtClean="0"/>
              <a:t>Address fields</a:t>
            </a:r>
          </a:p>
          <a:p>
            <a:pPr marL="514350" lvl="1" indent="-230188">
              <a:spcBef>
                <a:spcPts val="400"/>
              </a:spcBef>
            </a:pPr>
            <a:r>
              <a:rPr lang="en-US" sz="1800" dirty="0" smtClean="0"/>
              <a:t>first 64 bits are hierarchically structured, similar to IPv4 addresses</a:t>
            </a:r>
          </a:p>
          <a:p>
            <a:pPr marL="514350" lvl="1" indent="-230188">
              <a:spcBef>
                <a:spcPts val="400"/>
              </a:spcBef>
            </a:pPr>
            <a:r>
              <a:rPr lang="en-US" sz="1800" dirty="0" smtClean="0"/>
              <a:t>last 64 bits form an </a:t>
            </a:r>
            <a:r>
              <a:rPr lang="en-US" sz="1800" i="1" dirty="0" smtClean="0"/>
              <a:t>interface identifier</a:t>
            </a:r>
            <a:endParaRPr lang="en-US" sz="1800" dirty="0" smtClean="0"/>
          </a:p>
          <a:p>
            <a:pPr marL="839788" lvl="2" indent="-174625">
              <a:spcBef>
                <a:spcPts val="400"/>
              </a:spcBef>
            </a:pPr>
            <a:r>
              <a:rPr lang="en-US" sz="1600" dirty="0" smtClean="0"/>
              <a:t>typically based on MAC address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214045" y="1715714"/>
          <a:ext cx="2996476" cy="4775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412"/>
                <a:gridCol w="651081"/>
                <a:gridCol w="270205"/>
                <a:gridCol w="787889"/>
                <a:gridCol w="787889"/>
              </a:tblGrid>
              <a:tr h="465859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0000"/>
                          </a:solidFill>
                        </a:rPr>
                        <a:t>8</a:t>
                      </a:r>
                      <a:endParaRPr 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0000"/>
                          </a:solidFill>
                        </a:rPr>
                        <a:t>20 bits</a:t>
                      </a:r>
                      <a:endParaRPr 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7718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>
                          <a:solidFill>
                            <a:srgbClr val="000000"/>
                          </a:solidFill>
                        </a:rPr>
                        <a:t>ver</a:t>
                      </a:r>
                      <a:endParaRPr lang="en-US" sz="1600" b="0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traffic class</a:t>
                      </a:r>
                      <a:endParaRPr lang="en-US" sz="1600" b="0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E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flow label</a:t>
                      </a:r>
                      <a:endParaRPr lang="en-US" sz="1600" b="0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E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0453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payload length</a:t>
                      </a:r>
                      <a:endParaRPr lang="en-US" sz="1600" b="0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next header</a:t>
                      </a:r>
                      <a:endParaRPr lang="en-US" sz="1600" b="0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hop limit</a:t>
                      </a:r>
                      <a:endParaRPr lang="en-US" sz="1600" b="0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EFF"/>
                    </a:solidFill>
                  </a:tcPr>
                </a:tc>
              </a:tr>
              <a:tr h="49393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source address (128)</a:t>
                      </a:r>
                      <a:endParaRPr lang="en-US" sz="1600" b="0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393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destination address (128)</a:t>
                      </a:r>
                      <a:endParaRPr lang="en-US" sz="1600" b="0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3367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000000"/>
                          </a:solidFill>
                        </a:rPr>
                        <a:t>transport segment</a:t>
                      </a:r>
                      <a:endParaRPr lang="en-US" sz="1600" b="0" dirty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88" y="1985963"/>
            <a:ext cx="10044112" cy="578643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are the rules for getting an IPv6 Provider Independent (PI) address prefix, and what are  advantages over having a prefix assigned to you by your provider? (You’ll need to go on the Internet to find the answer)</a:t>
            </a:r>
          </a:p>
          <a:p>
            <a:pPr marL="130175" indent="0">
              <a:buNone/>
            </a:pPr>
            <a:r>
              <a:rPr lang="en-US" i="1" dirty="0" smtClean="0"/>
              <a:t>As was the case with IPv4, IPv6 PI address blocks are assigned by a Regional Internet Registry directly to an end-user organization (as opposed to getting them from their ISP).  Those address blocks have a minimum size of /48 and are taken from the range 2001:0678::/29.  An organization requesting a PI block must enter into a contractual agreement with the RIR from which it receives it, which specifies, among other things, that the addresses cannot be re-assigned to other organizations and must be returned to the RIR when not used anymore.</a:t>
            </a:r>
          </a:p>
          <a:p>
            <a:pPr marL="130175" indent="0">
              <a:buNone/>
            </a:pPr>
            <a:r>
              <a:rPr lang="en-US" i="1" dirty="0" smtClean="0"/>
              <a:t>The main advantage of PI addresses is that they are portable so that organizations can easily change providers.  They also make multi-homing much easier.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A5286A-D31A-4CC1-9977-1618E2A32C89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40027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88" y="1985963"/>
            <a:ext cx="10044112" cy="5786437"/>
          </a:xfrm>
        </p:spPr>
        <p:txBody>
          <a:bodyPr/>
          <a:lstStyle/>
          <a:p>
            <a:r>
              <a:rPr lang="en-US" dirty="0" smtClean="0"/>
              <a:t>Assume that an ICMPv6 router advertisement contains the prefix </a:t>
            </a:r>
            <a:r>
              <a:rPr lang="en-US" dirty="0" smtClean="0"/>
              <a:t>2001:abf6:564d:12e0</a:t>
            </a:r>
            <a:r>
              <a:rPr lang="en-US" dirty="0" smtClean="0"/>
              <a:t>::/64, what would the IPv6 address of a host with MAC address                  </a:t>
            </a:r>
            <a:r>
              <a:rPr lang="en-US" dirty="0" smtClean="0"/>
              <a:t>cc:17:a5:b2:47:0a </a:t>
            </a:r>
            <a:r>
              <a:rPr lang="en-US" dirty="0" smtClean="0"/>
              <a:t>be?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A5286A-D31A-4CC1-9977-1618E2A32C89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7113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88" y="1985963"/>
            <a:ext cx="10044112" cy="5786437"/>
          </a:xfrm>
        </p:spPr>
        <p:txBody>
          <a:bodyPr/>
          <a:lstStyle/>
          <a:p>
            <a:r>
              <a:rPr lang="en-US" dirty="0" smtClean="0"/>
              <a:t>Assume that an ICMPv6 router advertisement contains the prefix </a:t>
            </a:r>
            <a:r>
              <a:rPr lang="en-US" dirty="0" smtClean="0"/>
              <a:t>2001:abf6:564d:12e0::/64, what would the IPv6 address of a host with MAC address                  cc:17:a5:b2:47:0a </a:t>
            </a:r>
            <a:r>
              <a:rPr lang="en-US" dirty="0" smtClean="0"/>
              <a:t>be?</a:t>
            </a:r>
            <a:endParaRPr lang="en-US" dirty="0" smtClean="0"/>
          </a:p>
          <a:p>
            <a:pPr marL="130175" indent="0">
              <a:buNone/>
            </a:pPr>
            <a:r>
              <a:rPr lang="en-US" i="1" dirty="0"/>
              <a:t>The host IP address would be of the form</a:t>
            </a:r>
          </a:p>
          <a:p>
            <a:pPr marL="130175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2001:abf6:564d:12e0</a:t>
            </a:r>
            <a:r>
              <a:rPr lang="en-US" dirty="0" smtClean="0"/>
              <a:t>:</a:t>
            </a:r>
            <a:r>
              <a:rPr lang="en-US" dirty="0" smtClean="0">
                <a:solidFill>
                  <a:srgbClr val="0070C0"/>
                </a:solidFill>
              </a:rPr>
              <a:t>c</a:t>
            </a:r>
            <a:r>
              <a:rPr lang="en-US" b="1" dirty="0" smtClean="0">
                <a:solidFill>
                  <a:srgbClr val="0070C0"/>
                </a:solidFill>
              </a:rPr>
              <a:t>e</a:t>
            </a:r>
            <a:r>
              <a:rPr lang="en-US" dirty="0" smtClean="0">
                <a:solidFill>
                  <a:srgbClr val="0070C0"/>
                </a:solidFill>
              </a:rPr>
              <a:t>17:a5</a:t>
            </a:r>
            <a:r>
              <a:rPr lang="en-US" dirty="0" smtClean="0">
                <a:solidFill>
                  <a:srgbClr val="006600"/>
                </a:solidFill>
              </a:rPr>
              <a:t>ff:fe</a:t>
            </a:r>
            <a:r>
              <a:rPr lang="en-US" dirty="0" smtClean="0">
                <a:solidFill>
                  <a:srgbClr val="0070C0"/>
                </a:solidFill>
              </a:rPr>
              <a:t>b2:470a</a:t>
            </a:r>
            <a:endParaRPr lang="en-US" dirty="0" smtClean="0">
              <a:solidFill>
                <a:srgbClr val="0070C0"/>
              </a:solidFill>
            </a:endParaRPr>
          </a:p>
          <a:p>
            <a:pPr marL="130175" indent="0">
              <a:buNone/>
            </a:pPr>
            <a:endParaRPr lang="en-US" i="1" dirty="0" smtClean="0">
              <a:solidFill>
                <a:srgbClr val="0070C0"/>
              </a:solidFill>
            </a:endParaRPr>
          </a:p>
          <a:p>
            <a:pPr marL="130175" indent="0">
              <a:buNone/>
            </a:pPr>
            <a:r>
              <a:rPr lang="en-US" dirty="0" smtClean="0"/>
              <a:t>cc </a:t>
            </a:r>
            <a:r>
              <a:rPr lang="en-US" dirty="0" smtClean="0"/>
              <a:t>= 1100 11</a:t>
            </a:r>
            <a:r>
              <a:rPr lang="en-US" b="1" dirty="0" smtClean="0"/>
              <a:t>0</a:t>
            </a:r>
            <a:r>
              <a:rPr lang="en-US" dirty="0" smtClean="0"/>
              <a:t>0   </a:t>
            </a:r>
            <a:r>
              <a:rPr lang="en-US" dirty="0" smtClean="0">
                <a:sym typeface="Symbol"/>
              </a:rPr>
              <a:t>   </a:t>
            </a:r>
            <a:r>
              <a:rPr lang="en-US" dirty="0" err="1" smtClean="0">
                <a:sym typeface="Symbol"/>
              </a:rPr>
              <a:t>ce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1100 11</a:t>
            </a:r>
            <a:r>
              <a:rPr lang="en-US" b="1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0</a:t>
            </a:r>
            <a:endParaRPr lang="en-US" i="1" dirty="0">
              <a:solidFill>
                <a:srgbClr val="0070C0"/>
              </a:solidFill>
            </a:endParaRPr>
          </a:p>
          <a:p>
            <a:pPr marL="130175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A5286A-D31A-4CC1-9977-1618E2A32C89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77100" y="5747655"/>
            <a:ext cx="2321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latin typeface="+mn-lt"/>
              </a:rPr>
              <a:t>Universal/local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bit</a:t>
            </a:r>
            <a:endParaRPr lang="en-US" dirty="0">
              <a:latin typeface="+mn-lt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 flipV="1">
            <a:off x="2692956" y="5506497"/>
            <a:ext cx="5020" cy="2411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="" xmlns:p14="http://schemas.microsoft.com/office/powerpoint/2010/main" val="17177856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8" y="1795315"/>
            <a:ext cx="10044112" cy="5977085"/>
          </a:xfrm>
        </p:spPr>
        <p:txBody>
          <a:bodyPr/>
          <a:lstStyle/>
          <a:p>
            <a:r>
              <a:rPr lang="en-US" dirty="0" smtClean="0"/>
              <a:t>Addresses are associated with interfaces (like IPv4)</a:t>
            </a:r>
          </a:p>
          <a:p>
            <a:r>
              <a:rPr lang="en-US" dirty="0" smtClean="0"/>
              <a:t>Text representation – 8 groups of 4 hex digits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 2345:0056:0000:0000:abcd</a:t>
            </a:r>
            <a:r>
              <a:rPr lang="en-US" dirty="0" smtClean="0">
                <a:sym typeface="Wingdings"/>
              </a:rPr>
              <a:t>:0000:0000:</a:t>
            </a:r>
            <a:r>
              <a:rPr lang="en-US" dirty="0" smtClean="0"/>
              <a:t>ef01</a:t>
            </a:r>
          </a:p>
          <a:p>
            <a:r>
              <a:rPr lang="en-US" dirty="0" smtClean="0"/>
              <a:t>RFC 5952 proposes </a:t>
            </a:r>
            <a:r>
              <a:rPr lang="en-US" b="1" u="sng" dirty="0" smtClean="0"/>
              <a:t>text</a:t>
            </a:r>
            <a:r>
              <a:rPr lang="en-US" dirty="0" smtClean="0"/>
              <a:t> formatting of IPv6 addresses</a:t>
            </a:r>
          </a:p>
          <a:p>
            <a:pPr lvl="1"/>
            <a:r>
              <a:rPr lang="en-US" dirty="0" smtClean="0"/>
              <a:t>Leading zeroes in each 16-bit field are dropped</a:t>
            </a:r>
          </a:p>
          <a:p>
            <a:pPr lvl="2"/>
            <a:r>
              <a:rPr lang="en-US" dirty="0"/>
              <a:t>2345:0056:0000:0000:abcd</a:t>
            </a:r>
            <a:r>
              <a:rPr lang="en-US" dirty="0">
                <a:sym typeface="Wingdings"/>
              </a:rPr>
              <a:t>:0000:0000:</a:t>
            </a:r>
            <a:r>
              <a:rPr lang="en-US" dirty="0"/>
              <a:t>ef01</a:t>
            </a:r>
          </a:p>
          <a:p>
            <a:pPr lvl="2"/>
            <a:r>
              <a:rPr lang="en-US" dirty="0" smtClean="0"/>
              <a:t>Becomes</a:t>
            </a:r>
            <a:r>
              <a:rPr lang="en-US" dirty="0"/>
              <a:t>: 2345:56:0:0:abcd:0:0:ef01 </a:t>
            </a:r>
            <a:endParaRPr lang="en-US" dirty="0" smtClean="0"/>
          </a:p>
          <a:p>
            <a:pPr lvl="1"/>
            <a:r>
              <a:rPr lang="en-US" dirty="0" smtClean="0"/>
              <a:t>A single </a:t>
            </a:r>
            <a:r>
              <a:rPr lang="en-US" b="1" dirty="0" smtClean="0"/>
              <a:t>sequence</a:t>
            </a:r>
            <a:r>
              <a:rPr lang="en-US" dirty="0" smtClean="0"/>
              <a:t> of 0 </a:t>
            </a:r>
            <a:r>
              <a:rPr lang="en-US" b="1" dirty="0" smtClean="0"/>
              <a:t>fields</a:t>
            </a:r>
            <a:r>
              <a:rPr lang="en-US" dirty="0" smtClean="0"/>
              <a:t> shortened to “::”</a:t>
            </a:r>
          </a:p>
          <a:p>
            <a:pPr lvl="2"/>
            <a:r>
              <a:rPr lang="en-US" dirty="0" smtClean="0"/>
              <a:t>“::” is NOT used to shorten a single 0 field only sequences of 0 fields longer than one.</a:t>
            </a:r>
          </a:p>
          <a:p>
            <a:pPr lvl="3"/>
            <a:r>
              <a:rPr lang="en-US" dirty="0" smtClean="0"/>
              <a:t>2345</a:t>
            </a:r>
            <a:r>
              <a:rPr lang="en-US" dirty="0"/>
              <a:t>:56:0</a:t>
            </a:r>
            <a:r>
              <a:rPr lang="en-US" dirty="0" smtClean="0"/>
              <a:t>:1:</a:t>
            </a:r>
            <a:r>
              <a:rPr lang="en-US" dirty="0"/>
              <a:t>abcd</a:t>
            </a:r>
            <a:r>
              <a:rPr lang="en-US" dirty="0" smtClean="0"/>
              <a:t>:4:0:</a:t>
            </a:r>
            <a:r>
              <a:rPr lang="en-US" dirty="0"/>
              <a:t>ef01 </a:t>
            </a:r>
            <a:r>
              <a:rPr lang="en-US" dirty="0" smtClean="0"/>
              <a:t>would NOT be shortened further.</a:t>
            </a:r>
          </a:p>
          <a:p>
            <a:pPr lvl="2"/>
            <a:r>
              <a:rPr lang="en-US" dirty="0" smtClean="0"/>
              <a:t>ONLY ONE such sequence is shortened in an address</a:t>
            </a:r>
          </a:p>
          <a:p>
            <a:pPr lvl="2"/>
            <a:r>
              <a:rPr lang="en-US" dirty="0" smtClean="0"/>
              <a:t>The longest sequence is chosen, if multiple longest exist, the leftmost longest is chosen for shortening.</a:t>
            </a:r>
            <a:endParaRPr lang="en-US" dirty="0"/>
          </a:p>
          <a:p>
            <a:pPr lvl="3"/>
            <a:r>
              <a:rPr lang="en-US" dirty="0"/>
              <a:t>2345:56:</a:t>
            </a:r>
            <a:r>
              <a:rPr lang="en-US" b="1" u="sng" dirty="0"/>
              <a:t>0:0</a:t>
            </a:r>
            <a:r>
              <a:rPr lang="en-US" dirty="0"/>
              <a:t>:abcd:</a:t>
            </a:r>
            <a:r>
              <a:rPr lang="en-US" b="1" u="sng" dirty="0"/>
              <a:t>0:0</a:t>
            </a:r>
            <a:r>
              <a:rPr lang="en-US" dirty="0"/>
              <a:t>:ef01 </a:t>
            </a:r>
            <a:r>
              <a:rPr lang="en-US" dirty="0" smtClean="0"/>
              <a:t>becomes   </a:t>
            </a:r>
            <a:r>
              <a:rPr lang="en-US" dirty="0"/>
              <a:t>2345:56</a:t>
            </a:r>
            <a:r>
              <a:rPr lang="en-US" b="1" u="sng" dirty="0" smtClean="0"/>
              <a:t>::</a:t>
            </a:r>
            <a:r>
              <a:rPr lang="en-US" dirty="0"/>
              <a:t>abcd:</a:t>
            </a:r>
            <a:r>
              <a:rPr lang="en-US" b="1" u="sng" dirty="0"/>
              <a:t>0:0</a:t>
            </a:r>
            <a:r>
              <a:rPr lang="en-US" dirty="0"/>
              <a:t>:ef01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155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799024" y="7508308"/>
            <a:ext cx="227626" cy="215444"/>
          </a:xfrm>
          <a:noFill/>
        </p:spPr>
        <p:txBody>
          <a:bodyPr/>
          <a:lstStyle/>
          <a:p>
            <a:fld id="{0F2F6E89-7338-4A70-9DFE-9AA320E5E37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320539" y="447026"/>
            <a:ext cx="8549640" cy="1060041"/>
          </a:xfrm>
        </p:spPr>
        <p:txBody>
          <a:bodyPr/>
          <a:lstStyle/>
          <a:p>
            <a:r>
              <a:rPr lang="en-US" dirty="0" smtClean="0"/>
              <a:t>IPv6 Address Format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506" y="4690533"/>
            <a:ext cx="10031894" cy="2995725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dirty="0" smtClean="0"/>
              <a:t>Hex notation (</a:t>
            </a:r>
            <a:r>
              <a:rPr lang="en-US" dirty="0" smtClean="0"/>
              <a:t>0xff</a:t>
            </a:r>
            <a:r>
              <a:rPr lang="en-US" dirty="0" smtClean="0">
                <a:sym typeface="Symbol"/>
              </a:rPr>
              <a:t></a:t>
            </a:r>
            <a:r>
              <a:rPr lang="en-US" dirty="0" smtClean="0">
                <a:sym typeface="Symbol"/>
              </a:rPr>
              <a:t>1111 1111255)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to represent bit pattern</a:t>
            </a:r>
            <a:endParaRPr lang="en-US" dirty="0"/>
          </a:p>
          <a:p>
            <a:pPr lvl="1">
              <a:defRPr/>
            </a:pPr>
            <a:r>
              <a:rPr lang="en-US" dirty="0"/>
              <a:t>Case-independent, </a:t>
            </a:r>
            <a:r>
              <a:rPr lang="en-US" i="1" dirty="0"/>
              <a:t>i.e., </a:t>
            </a:r>
            <a:r>
              <a:rPr lang="en-US" dirty="0"/>
              <a:t>FF</a:t>
            </a:r>
            <a:r>
              <a:rPr lang="en-US" dirty="0">
                <a:sym typeface="Symbol"/>
              </a:rPr>
              <a:t>  </a:t>
            </a:r>
            <a:r>
              <a:rPr lang="en-US" dirty="0" err="1">
                <a:sym typeface="Symbol"/>
              </a:rPr>
              <a:t>ff</a:t>
            </a:r>
            <a:r>
              <a:rPr lang="en-US" dirty="0"/>
              <a:t>  </a:t>
            </a:r>
            <a:endParaRPr lang="en-US" dirty="0" smtClean="0"/>
          </a:p>
          <a:p>
            <a:pPr lvl="1">
              <a:defRPr/>
            </a:pPr>
            <a:r>
              <a:rPr lang="en-US" sz="2000" dirty="0" smtClean="0"/>
              <a:t>Though, </a:t>
            </a:r>
            <a:r>
              <a:rPr lang="en-US" sz="2000" dirty="0" smtClean="0"/>
              <a:t>RFC5952 recommends that lowercase be used.</a:t>
            </a:r>
          </a:p>
          <a:p>
            <a:pPr>
              <a:defRPr/>
            </a:pPr>
            <a:r>
              <a:rPr lang="en-US" dirty="0" smtClean="0"/>
              <a:t>8 </a:t>
            </a:r>
            <a:r>
              <a:rPr lang="en-US" dirty="0" smtClean="0"/>
              <a:t>groups of 4 hexadecimal digits (instead of 4 groups of digits from 0 to 255 as done in IPv4) </a:t>
            </a:r>
          </a:p>
          <a:p>
            <a:pPr lvl="1">
              <a:defRPr/>
            </a:pPr>
            <a:r>
              <a:rPr lang="en-US" dirty="0" smtClean="0"/>
              <a:t>Each group represents 16 bits (instead of 8 bits used in IPv4)</a:t>
            </a:r>
          </a:p>
          <a:p>
            <a:pPr lvl="1">
              <a:defRPr/>
            </a:pPr>
            <a:r>
              <a:rPr lang="en-US" dirty="0" smtClean="0"/>
              <a:t>Separator is “:” (instead of “.” used in IPv4)</a:t>
            </a:r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596352" y="1468711"/>
            <a:ext cx="8560905" cy="800219"/>
          </a:xfrm>
          <a:prstGeom prst="rect">
            <a:avLst/>
          </a:prstGeom>
          <a:solidFill>
            <a:srgbClr val="00CC99"/>
          </a:solidFill>
          <a:ln w="381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square" lIns="91440" tIns="182880" rIns="91440" bIns="182880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sz="2800" dirty="0" smtClean="0">
                <a:solidFill>
                  <a:srgbClr val="FFFF00"/>
                </a:solidFill>
                <a:latin typeface="+mn-lt"/>
              </a:rPr>
              <a:t>2001:0da8:e800:0000:0260:3eff:fe47:0001</a:t>
            </a:r>
            <a:endParaRPr lang="en-US" sz="2800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234585" name="Group 8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1916925701"/>
              </p:ext>
            </p:extLst>
          </p:nvPr>
        </p:nvGraphicFramePr>
        <p:xfrm>
          <a:off x="5" y="2468592"/>
          <a:ext cx="10058395" cy="2164758"/>
        </p:xfrm>
        <a:graphic>
          <a:graphicData uri="http://schemas.openxmlformats.org/drawingml/2006/table">
            <a:tbl>
              <a:tblPr/>
              <a:tblGrid>
                <a:gridCol w="792573"/>
                <a:gridCol w="578158"/>
                <a:gridCol w="580070"/>
                <a:gridCol w="580071"/>
                <a:gridCol w="576242"/>
                <a:gridCol w="580071"/>
                <a:gridCol w="578158"/>
                <a:gridCol w="580070"/>
                <a:gridCol w="580071"/>
                <a:gridCol w="580070"/>
                <a:gridCol w="578158"/>
                <a:gridCol w="580071"/>
                <a:gridCol w="576242"/>
                <a:gridCol w="580071"/>
                <a:gridCol w="580070"/>
                <a:gridCol w="578158"/>
                <a:gridCol w="580071"/>
              </a:tblGrid>
              <a:tr h="71966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Hex</a:t>
                      </a:r>
                    </a:p>
                  </a:txBody>
                  <a:tcPr marL="100584" marR="100584" marT="51816" marB="51816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0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2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3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4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5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6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7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8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9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Helvetica" pitchFamily="34" charset="0"/>
                      </a:endParaRP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Helvetica" pitchFamily="34" charset="0"/>
                      </a:endParaRP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Helvetica" pitchFamily="34" charset="0"/>
                      </a:endParaRP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Helvetica" pitchFamily="34" charset="0"/>
                      </a:endParaRP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Helvetica" pitchFamily="34" charset="0"/>
                      </a:endParaRP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f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Helvetica" pitchFamily="34" charset="0"/>
                      </a:endParaRP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Bin</a:t>
                      </a:r>
                    </a:p>
                  </a:txBody>
                  <a:tcPr marL="100584" marR="100584" marT="51816" marB="51816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0000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0001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0010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0011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0100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0101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0110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0111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1000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1001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1010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1011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1100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1101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1110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1111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66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Dec</a:t>
                      </a:r>
                    </a:p>
                  </a:txBody>
                  <a:tcPr marL="100584" marR="100584" marT="51816" marB="51816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0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2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3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4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5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6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7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8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9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10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11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12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13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14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6600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15</a:t>
                      </a:r>
                    </a:p>
                  </a:txBody>
                  <a:tcPr marL="100584" marR="100584" marT="51816" marB="5181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ChangeArrowheads="1"/>
          </p:cNvSpPr>
          <p:nvPr/>
        </p:nvSpPr>
        <p:spPr bwMode="auto">
          <a:xfrm>
            <a:off x="74805" y="5286110"/>
            <a:ext cx="9940791" cy="595319"/>
          </a:xfrm>
          <a:prstGeom prst="rect">
            <a:avLst/>
          </a:prstGeom>
          <a:solidFill>
            <a:srgbClr val="00CC99"/>
          </a:solidFill>
          <a:ln w="381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 lIns="101882" tIns="50941" rIns="101882" bIns="50941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sz="3200">
                <a:solidFill>
                  <a:srgbClr val="FFFF00"/>
                </a:solidFill>
                <a:latin typeface="+mn-lt"/>
              </a:rPr>
              <a:t>2001:0DA8:E800:0000:0000:0000:0000:0001</a:t>
            </a:r>
          </a:p>
        </p:txBody>
      </p:sp>
      <p:sp>
        <p:nvSpPr>
          <p:cNvPr id="236547" name="Rectangle 3"/>
          <p:cNvSpPr>
            <a:spLocks noChangeArrowheads="1"/>
          </p:cNvSpPr>
          <p:nvPr/>
        </p:nvSpPr>
        <p:spPr bwMode="auto">
          <a:xfrm>
            <a:off x="74805" y="2265309"/>
            <a:ext cx="9848586" cy="595319"/>
          </a:xfrm>
          <a:prstGeom prst="rect">
            <a:avLst/>
          </a:prstGeom>
          <a:solidFill>
            <a:srgbClr val="00CC99"/>
          </a:solidFill>
          <a:ln w="381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 lIns="101882" tIns="50941" rIns="101882" bIns="50941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sz="3200">
                <a:solidFill>
                  <a:srgbClr val="FFFF00"/>
                </a:solidFill>
                <a:latin typeface="+mn-lt"/>
              </a:rPr>
              <a:t>2001:0DA8:E800:0000:0260:3EFF:FE47:0001</a:t>
            </a:r>
          </a:p>
        </p:txBody>
      </p:sp>
      <p:sp>
        <p:nvSpPr>
          <p:cNvPr id="24582" name="Rectangle 4"/>
          <p:cNvSpPr>
            <a:spLocks noGrp="1" noChangeArrowheads="1"/>
          </p:cNvSpPr>
          <p:nvPr>
            <p:ph type="title"/>
          </p:nvPr>
        </p:nvSpPr>
        <p:spPr>
          <a:xfrm>
            <a:off x="134938" y="856557"/>
            <a:ext cx="9625012" cy="949325"/>
          </a:xfrm>
        </p:spPr>
        <p:txBody>
          <a:bodyPr/>
          <a:lstStyle/>
          <a:p>
            <a:r>
              <a:rPr lang="en-US" dirty="0" smtClean="0"/>
              <a:t>IPv6 Address Representation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4805" y="2918409"/>
            <a:ext cx="7339491" cy="1156866"/>
            <a:chOff x="612" y="1298"/>
            <a:chExt cx="4203" cy="643"/>
          </a:xfrm>
        </p:grpSpPr>
        <p:sp>
          <p:nvSpPr>
            <p:cNvPr id="24589" name="Rectangle 6"/>
            <p:cNvSpPr>
              <a:spLocks noChangeArrowheads="1"/>
            </p:cNvSpPr>
            <p:nvPr/>
          </p:nvSpPr>
          <p:spPr bwMode="auto">
            <a:xfrm>
              <a:off x="612" y="1616"/>
              <a:ext cx="4203" cy="325"/>
            </a:xfrm>
            <a:prstGeom prst="rect">
              <a:avLst/>
            </a:prstGeom>
            <a:solidFill>
              <a:srgbClr val="00CC99"/>
            </a:solidFill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lang="en-US" sz="3200" dirty="0" smtClean="0">
                  <a:solidFill>
                    <a:srgbClr val="FFFF00"/>
                  </a:solidFill>
                  <a:latin typeface="+mn-lt"/>
                </a:rPr>
                <a:t>2001:da8:e800:0:260:3eff:fe47:1</a:t>
              </a:r>
              <a:endParaRPr lang="en-US" sz="3200" dirty="0">
                <a:solidFill>
                  <a:srgbClr val="FFFF00"/>
                </a:solidFill>
                <a:latin typeface="+mn-lt"/>
              </a:endParaRPr>
            </a:p>
          </p:txBody>
        </p:sp>
        <p:sp>
          <p:nvSpPr>
            <p:cNvPr id="24590" name="Line 7"/>
            <p:cNvSpPr>
              <a:spLocks noChangeShapeType="1"/>
            </p:cNvSpPr>
            <p:nvPr/>
          </p:nvSpPr>
          <p:spPr bwMode="auto">
            <a:xfrm>
              <a:off x="2472" y="1298"/>
              <a:ext cx="0" cy="31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sm" len="sm"/>
              <a:tailEnd type="triangle" w="med" len="med"/>
            </a:ln>
          </p:spPr>
          <p:txBody>
            <a:bodyPr wrap="none"/>
            <a:lstStyle/>
            <a:p>
              <a:endParaRPr lang="en-US" sz="3200">
                <a:latin typeface="+mn-lt"/>
              </a:endParaRPr>
            </a:p>
          </p:txBody>
        </p:sp>
      </p:grpSp>
      <p:sp>
        <p:nvSpPr>
          <p:cNvPr id="236552" name="Rectangle 8"/>
          <p:cNvSpPr>
            <a:spLocks noChangeArrowheads="1"/>
          </p:cNvSpPr>
          <p:nvPr/>
        </p:nvSpPr>
        <p:spPr bwMode="auto">
          <a:xfrm>
            <a:off x="74805" y="5286110"/>
            <a:ext cx="9940791" cy="595319"/>
          </a:xfrm>
          <a:prstGeom prst="rect">
            <a:avLst/>
          </a:prstGeom>
          <a:solidFill>
            <a:srgbClr val="00CC99"/>
          </a:solidFill>
          <a:ln w="381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 lIns="101882" tIns="50941" rIns="101882" bIns="50941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sz="3200" dirty="0" smtClean="0">
                <a:solidFill>
                  <a:srgbClr val="FFFF00"/>
                </a:solidFill>
                <a:latin typeface="+mn-lt"/>
              </a:rPr>
              <a:t>2001:</a:t>
            </a: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0</a:t>
            </a:r>
            <a:r>
              <a:rPr lang="en-US" sz="3200" dirty="0" smtClean="0">
                <a:solidFill>
                  <a:srgbClr val="FFFF00"/>
                </a:solidFill>
                <a:latin typeface="+mn-lt"/>
              </a:rPr>
              <a:t>da8:e800:</a:t>
            </a: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0000:0000:0000:0000:000</a:t>
            </a:r>
            <a:r>
              <a:rPr lang="en-US" sz="3200" dirty="0" smtClean="0">
                <a:solidFill>
                  <a:srgbClr val="FFFF00"/>
                </a:solidFill>
                <a:latin typeface="+mn-lt"/>
              </a:rPr>
              <a:t>1</a:t>
            </a:r>
            <a:endParaRPr lang="en-US" sz="32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36553" name="Rectangle 9"/>
          <p:cNvSpPr>
            <a:spLocks noChangeArrowheads="1"/>
          </p:cNvSpPr>
          <p:nvPr/>
        </p:nvSpPr>
        <p:spPr bwMode="auto">
          <a:xfrm>
            <a:off x="74805" y="2265309"/>
            <a:ext cx="9450272" cy="595319"/>
          </a:xfrm>
          <a:prstGeom prst="rect">
            <a:avLst/>
          </a:prstGeom>
          <a:solidFill>
            <a:srgbClr val="00CC99"/>
          </a:solidFill>
          <a:ln w="381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 lIns="101882" tIns="50941" rIns="101882" bIns="50941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sz="3200" dirty="0" smtClean="0">
                <a:solidFill>
                  <a:srgbClr val="FFFF00"/>
                </a:solidFill>
                <a:latin typeface="+mn-lt"/>
              </a:rPr>
              <a:t>2001:</a:t>
            </a: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0</a:t>
            </a:r>
            <a:r>
              <a:rPr lang="en-US" sz="3200" dirty="0" smtClean="0">
                <a:solidFill>
                  <a:srgbClr val="FFFF00"/>
                </a:solidFill>
                <a:latin typeface="+mn-lt"/>
              </a:rPr>
              <a:t>da8:e800:</a:t>
            </a: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000</a:t>
            </a:r>
            <a:r>
              <a:rPr lang="en-US" sz="3200" dirty="0" smtClean="0">
                <a:solidFill>
                  <a:srgbClr val="FFFF00"/>
                </a:solidFill>
                <a:latin typeface="+mn-lt"/>
              </a:rPr>
              <a:t>0:</a:t>
            </a: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0</a:t>
            </a:r>
            <a:r>
              <a:rPr lang="en-US" sz="3200" dirty="0" smtClean="0">
                <a:solidFill>
                  <a:srgbClr val="FFFF00"/>
                </a:solidFill>
                <a:latin typeface="+mn-lt"/>
              </a:rPr>
              <a:t>260:3eff:fe47:</a:t>
            </a: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000</a:t>
            </a:r>
            <a:r>
              <a:rPr lang="en-US" sz="3200" dirty="0" smtClean="0">
                <a:solidFill>
                  <a:srgbClr val="FFFF00"/>
                </a:solidFill>
                <a:latin typeface="+mn-lt"/>
              </a:rPr>
              <a:t>1</a:t>
            </a:r>
            <a:endParaRPr lang="en-US" sz="3200" dirty="0">
              <a:solidFill>
                <a:srgbClr val="FFFF00"/>
              </a:solidFill>
              <a:latin typeface="+mn-lt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4805" y="5937414"/>
            <a:ext cx="4042568" cy="1158665"/>
            <a:chOff x="612" y="2976"/>
            <a:chExt cx="2315" cy="644"/>
          </a:xfrm>
        </p:grpSpPr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612" y="3295"/>
              <a:ext cx="2315" cy="325"/>
            </a:xfrm>
            <a:prstGeom prst="rect">
              <a:avLst/>
            </a:prstGeom>
            <a:solidFill>
              <a:srgbClr val="00CC99"/>
            </a:solidFill>
            <a:ln w="38100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 eaLnBrk="1" hangingPunct="1">
                <a:spcBef>
                  <a:spcPct val="0"/>
                </a:spcBef>
              </a:pPr>
              <a:r>
                <a:rPr lang="en-US" sz="3200" dirty="0" smtClean="0">
                  <a:solidFill>
                    <a:srgbClr val="FFFF00"/>
                  </a:solidFill>
                  <a:latin typeface="+mn-lt"/>
                </a:rPr>
                <a:t>2001:da8:e800</a:t>
              </a:r>
              <a:r>
                <a:rPr lang="en-US" sz="3200" dirty="0">
                  <a:solidFill>
                    <a:srgbClr val="FFFF00"/>
                  </a:solidFill>
                  <a:latin typeface="+mn-lt"/>
                </a:rPr>
                <a:t>::1</a:t>
              </a:r>
            </a:p>
          </p:txBody>
        </p:sp>
        <p:sp>
          <p:nvSpPr>
            <p:cNvPr id="24588" name="Line 12"/>
            <p:cNvSpPr>
              <a:spLocks noChangeShapeType="1"/>
            </p:cNvSpPr>
            <p:nvPr/>
          </p:nvSpPr>
          <p:spPr bwMode="auto">
            <a:xfrm>
              <a:off x="1519" y="2976"/>
              <a:ext cx="0" cy="31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sm" len="sm"/>
              <a:tailEnd type="triangle" w="med" len="med"/>
            </a:ln>
          </p:spPr>
          <p:txBody>
            <a:bodyPr wrap="none"/>
            <a:lstStyle/>
            <a:p>
              <a:endParaRPr lang="en-US" sz="3200">
                <a:latin typeface="+mn-lt"/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77952" y="4328160"/>
            <a:ext cx="5157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latin typeface="+mn-lt"/>
                <a:cs typeface="Times New Roman" pitchFamily="18" charset="0"/>
              </a:rPr>
              <a:t>Leading 0’s can be omitted</a:t>
            </a:r>
            <a:endParaRPr lang="en-US" sz="2400" dirty="0">
              <a:latin typeface="+mn-lt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8096" y="6528816"/>
            <a:ext cx="5157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latin typeface="+mn-lt"/>
                <a:cs typeface="Times New Roman" pitchFamily="18" charset="0"/>
              </a:rPr>
              <a:t>Consecutive groups of 0’s can be collapsed</a:t>
            </a:r>
            <a:endParaRPr lang="en-US" sz="2400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6" grpId="0" animBg="1"/>
      <p:bldP spid="236552" grpId="0" animBg="1"/>
      <p:bldP spid="2365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ChangeArrowheads="1"/>
          </p:cNvSpPr>
          <p:nvPr/>
        </p:nvSpPr>
        <p:spPr bwMode="auto">
          <a:xfrm>
            <a:off x="1058937" y="5152393"/>
            <a:ext cx="5764720" cy="800219"/>
          </a:xfrm>
          <a:prstGeom prst="rect">
            <a:avLst/>
          </a:prstGeom>
          <a:solidFill>
            <a:srgbClr val="00CC99"/>
          </a:solidFill>
          <a:ln w="381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 lIns="91440" tIns="182880" rIns="91440" bIns="182880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sz="2800" dirty="0" smtClean="0">
                <a:latin typeface="+mn-lt"/>
              </a:rPr>
              <a:t>805b:2d9d:dc28:0:0:0:0:0/48</a:t>
            </a:r>
            <a:endParaRPr lang="en-US" sz="2800" dirty="0">
              <a:latin typeface="+mn-lt"/>
            </a:endParaRPr>
          </a:p>
        </p:txBody>
      </p:sp>
      <p:sp>
        <p:nvSpPr>
          <p:cNvPr id="2560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IPv6 Prefix Representation</a:t>
            </a:r>
          </a:p>
        </p:txBody>
      </p:sp>
      <p:sp>
        <p:nvSpPr>
          <p:cNvPr id="25606" name="Rectangle 9"/>
          <p:cNvSpPr>
            <a:spLocks noChangeArrowheads="1"/>
          </p:cNvSpPr>
          <p:nvPr/>
        </p:nvSpPr>
        <p:spPr bwMode="auto">
          <a:xfrm>
            <a:off x="637382" y="2547620"/>
            <a:ext cx="8965916" cy="800219"/>
          </a:xfrm>
          <a:prstGeom prst="rect">
            <a:avLst/>
          </a:prstGeom>
          <a:solidFill>
            <a:srgbClr val="00CC99"/>
          </a:solidFill>
          <a:ln w="381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 lIns="91440" tIns="182880" rIns="91440" bIns="182880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sz="2800" dirty="0" smtClean="0">
                <a:latin typeface="+mn-lt"/>
              </a:rPr>
              <a:t>2001:0da8:e800:</a:t>
            </a:r>
            <a:r>
              <a:rPr lang="en-US" sz="2800" dirty="0" smtClean="0">
                <a:solidFill>
                  <a:schemeClr val="bg2"/>
                </a:solidFill>
                <a:latin typeface="+mn-lt"/>
              </a:rPr>
              <a:t>0000:0260:3eff:fe47:0001</a:t>
            </a:r>
            <a:r>
              <a:rPr lang="en-US" sz="2800" dirty="0" smtClean="0">
                <a:latin typeface="+mn-lt"/>
              </a:rPr>
              <a:t>/48</a:t>
            </a:r>
            <a:endParaRPr lang="en-US" sz="2800" dirty="0">
              <a:latin typeface="+mn-lt"/>
            </a:endParaRPr>
          </a:p>
        </p:txBody>
      </p:sp>
      <p:sp>
        <p:nvSpPr>
          <p:cNvPr id="25607" name="Rectangle 13"/>
          <p:cNvSpPr>
            <a:spLocks noChangeArrowheads="1"/>
          </p:cNvSpPr>
          <p:nvPr/>
        </p:nvSpPr>
        <p:spPr bwMode="auto">
          <a:xfrm>
            <a:off x="886278" y="4520044"/>
            <a:ext cx="1754006" cy="80021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91440" tIns="182880" rIns="91440" bIns="182880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800" dirty="0">
                <a:latin typeface="+mn-lt"/>
              </a:rPr>
              <a:t>Similarly</a:t>
            </a:r>
            <a:endParaRPr lang="en-US" sz="2800" i="1" dirty="0">
              <a:latin typeface="+mn-lt"/>
            </a:endParaRPr>
          </a:p>
        </p:txBody>
      </p:sp>
      <p:sp>
        <p:nvSpPr>
          <p:cNvPr id="25608" name="Freeform 16"/>
          <p:cNvSpPr>
            <a:spLocks/>
          </p:cNvSpPr>
          <p:nvPr/>
        </p:nvSpPr>
        <p:spPr bwMode="auto">
          <a:xfrm>
            <a:off x="750887" y="2306532"/>
            <a:ext cx="3021013" cy="410210"/>
          </a:xfrm>
          <a:custGeom>
            <a:avLst/>
            <a:gdLst>
              <a:gd name="T0" fmla="*/ 0 w 1472"/>
              <a:gd name="T1" fmla="*/ 361950 h 146"/>
              <a:gd name="T2" fmla="*/ 0 w 1472"/>
              <a:gd name="T3" fmla="*/ 0 h 146"/>
              <a:gd name="T4" fmla="*/ 2336800 w 1472"/>
              <a:gd name="T5" fmla="*/ 0 h 146"/>
              <a:gd name="T6" fmla="*/ 2322513 w 1472"/>
              <a:gd name="T7" fmla="*/ 317326 h 146"/>
              <a:gd name="T8" fmla="*/ 0 60000 65536"/>
              <a:gd name="T9" fmla="*/ 0 60000 65536"/>
              <a:gd name="T10" fmla="*/ 0 60000 65536"/>
              <a:gd name="T11" fmla="*/ 0 60000 65536"/>
              <a:gd name="T12" fmla="*/ 0 w 1472"/>
              <a:gd name="T13" fmla="*/ 0 h 146"/>
              <a:gd name="T14" fmla="*/ 1472 w 1472"/>
              <a:gd name="T15" fmla="*/ 146 h 1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72" h="146">
                <a:moveTo>
                  <a:pt x="0" y="146"/>
                </a:moveTo>
                <a:lnTo>
                  <a:pt x="0" y="0"/>
                </a:lnTo>
                <a:lnTo>
                  <a:pt x="1472" y="0"/>
                </a:lnTo>
                <a:lnTo>
                  <a:pt x="1463" y="128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91440" tIns="182880" rIns="91440" bIns="182880"/>
          <a:lstStyle/>
          <a:p>
            <a:endParaRPr lang="en-US" sz="2800">
              <a:latin typeface="+mn-lt"/>
            </a:endParaRPr>
          </a:p>
        </p:txBody>
      </p:sp>
      <p:sp>
        <p:nvSpPr>
          <p:cNvPr id="25609" name="Text Box 18"/>
          <p:cNvSpPr txBox="1">
            <a:spLocks noChangeArrowheads="1"/>
          </p:cNvSpPr>
          <p:nvPr/>
        </p:nvSpPr>
        <p:spPr bwMode="auto">
          <a:xfrm>
            <a:off x="350997" y="1496907"/>
            <a:ext cx="5093811" cy="80021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1440" tIns="182880" rIns="91440" bIns="182880">
            <a:spAutoFit/>
          </a:bodyPr>
          <a:lstStyle/>
          <a:p>
            <a:pPr algn="l"/>
            <a:r>
              <a:rPr lang="en-US" sz="2800" dirty="0">
                <a:latin typeface="+mn-lt"/>
              </a:rPr>
              <a:t>Prefix length = </a:t>
            </a:r>
            <a:r>
              <a:rPr lang="en-US" sz="2800" dirty="0" smtClean="0">
                <a:latin typeface="+mn-lt"/>
              </a:rPr>
              <a:t>48 bits</a:t>
            </a:r>
            <a:endParaRPr lang="en-US" sz="2800" dirty="0">
              <a:latin typeface="+mn-lt"/>
            </a:endParaRPr>
          </a:p>
        </p:txBody>
      </p:sp>
      <p:sp>
        <p:nvSpPr>
          <p:cNvPr id="25610" name="Rectangle 19"/>
          <p:cNvSpPr>
            <a:spLocks noChangeArrowheads="1"/>
          </p:cNvSpPr>
          <p:nvPr/>
        </p:nvSpPr>
        <p:spPr bwMode="auto">
          <a:xfrm>
            <a:off x="1882661" y="6539551"/>
            <a:ext cx="4136069" cy="800219"/>
          </a:xfrm>
          <a:prstGeom prst="rect">
            <a:avLst/>
          </a:prstGeom>
          <a:solidFill>
            <a:srgbClr val="00CC99"/>
          </a:solidFill>
          <a:ln w="381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 lIns="91440" tIns="182880" rIns="91440" bIns="182880"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sz="2800" dirty="0" smtClean="0">
                <a:latin typeface="+mn-lt"/>
              </a:rPr>
              <a:t>805b:2d9d:dc28</a:t>
            </a:r>
            <a:r>
              <a:rPr lang="en-US" sz="2800" dirty="0">
                <a:latin typeface="+mn-lt"/>
              </a:rPr>
              <a:t>::/48</a:t>
            </a:r>
          </a:p>
        </p:txBody>
      </p:sp>
      <p:cxnSp>
        <p:nvCxnSpPr>
          <p:cNvPr id="25611" name="AutoShape 20"/>
          <p:cNvCxnSpPr>
            <a:cxnSpLocks noChangeShapeType="1"/>
            <a:stCxn id="25604" idx="2"/>
            <a:endCxn id="25610" idx="0"/>
          </p:cNvCxnSpPr>
          <p:nvPr/>
        </p:nvCxnSpPr>
        <p:spPr bwMode="auto">
          <a:xfrm>
            <a:off x="3941297" y="5952612"/>
            <a:ext cx="9399" cy="586939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 flipV="1">
            <a:off x="756752" y="3152525"/>
            <a:ext cx="8318643" cy="410210"/>
          </a:xfrm>
          <a:custGeom>
            <a:avLst/>
            <a:gdLst>
              <a:gd name="T0" fmla="*/ 0 w 1472"/>
              <a:gd name="T1" fmla="*/ 361950 h 146"/>
              <a:gd name="T2" fmla="*/ 0 w 1472"/>
              <a:gd name="T3" fmla="*/ 0 h 146"/>
              <a:gd name="T4" fmla="*/ 2336800 w 1472"/>
              <a:gd name="T5" fmla="*/ 0 h 146"/>
              <a:gd name="T6" fmla="*/ 2322513 w 1472"/>
              <a:gd name="T7" fmla="*/ 317326 h 146"/>
              <a:gd name="T8" fmla="*/ 0 60000 65536"/>
              <a:gd name="T9" fmla="*/ 0 60000 65536"/>
              <a:gd name="T10" fmla="*/ 0 60000 65536"/>
              <a:gd name="T11" fmla="*/ 0 60000 65536"/>
              <a:gd name="T12" fmla="*/ 0 w 1472"/>
              <a:gd name="T13" fmla="*/ 0 h 146"/>
              <a:gd name="T14" fmla="*/ 1472 w 1472"/>
              <a:gd name="T15" fmla="*/ 146 h 1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72" h="146">
                <a:moveTo>
                  <a:pt x="0" y="146"/>
                </a:moveTo>
                <a:lnTo>
                  <a:pt x="0" y="0"/>
                </a:lnTo>
                <a:lnTo>
                  <a:pt x="1472" y="0"/>
                </a:lnTo>
                <a:lnTo>
                  <a:pt x="1463" y="128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91440" tIns="182880" rIns="91440" bIns="182880"/>
          <a:lstStyle/>
          <a:p>
            <a:endParaRPr lang="en-US" sz="2800">
              <a:latin typeface="+mn-lt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1787726" y="3417482"/>
            <a:ext cx="6398691" cy="80021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91440" tIns="182880" rIns="91440" bIns="182880">
            <a:spAutoFit/>
          </a:bodyPr>
          <a:lstStyle/>
          <a:p>
            <a:pPr algn="l"/>
            <a:r>
              <a:rPr lang="en-US" sz="2800" dirty="0" smtClean="0">
                <a:latin typeface="+mn-lt"/>
              </a:rPr>
              <a:t>Address length </a:t>
            </a:r>
            <a:r>
              <a:rPr lang="en-US" sz="2800" dirty="0">
                <a:latin typeface="+mn-lt"/>
              </a:rPr>
              <a:t>= </a:t>
            </a:r>
            <a:r>
              <a:rPr lang="en-US" sz="2800" dirty="0" smtClean="0">
                <a:latin typeface="+mn-lt"/>
              </a:rPr>
              <a:t>128 bits</a:t>
            </a:r>
            <a:endParaRPr lang="en-US" sz="2800" dirty="0">
              <a:latin typeface="+mn-lt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509051" y="1936127"/>
            <a:ext cx="4949949" cy="844911"/>
            <a:chOff x="4422961" y="1936127"/>
            <a:chExt cx="5036040" cy="844911"/>
          </a:xfrm>
        </p:grpSpPr>
        <p:cxnSp>
          <p:nvCxnSpPr>
            <p:cNvPr id="9" name="Straight Arrow Connector 8"/>
            <p:cNvCxnSpPr/>
            <p:nvPr/>
          </p:nvCxnSpPr>
          <p:spPr bwMode="auto">
            <a:xfrm>
              <a:off x="9441441" y="1942690"/>
              <a:ext cx="17560" cy="8383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flipH="1">
              <a:off x="4422961" y="1936127"/>
              <a:ext cx="5025043" cy="127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 Addresses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8" y="1795315"/>
            <a:ext cx="10044112" cy="5977085"/>
          </a:xfrm>
        </p:spPr>
        <p:txBody>
          <a:bodyPr/>
          <a:lstStyle/>
          <a:p>
            <a:r>
              <a:rPr lang="en-US" dirty="0" smtClean="0"/>
              <a:t>Global unicast address</a:t>
            </a:r>
          </a:p>
          <a:p>
            <a:pPr lvl="1"/>
            <a:r>
              <a:rPr lang="en-US" dirty="0" smtClean="0"/>
              <a:t>first 64 bits divided between global routing prefix and subnet id</a:t>
            </a:r>
          </a:p>
          <a:p>
            <a:pPr lvl="2"/>
            <a:r>
              <a:rPr lang="en-US" dirty="0" smtClean="0"/>
              <a:t>first hex digit of prefix in range [2,e]</a:t>
            </a:r>
          </a:p>
          <a:p>
            <a:pPr lvl="2"/>
            <a:r>
              <a:rPr lang="en-US" dirty="0" smtClean="0"/>
              <a:t>boundary between prefix and subnet id may vary</a:t>
            </a:r>
          </a:p>
          <a:p>
            <a:pPr lvl="1"/>
            <a:r>
              <a:rPr lang="en-US" dirty="0" smtClean="0"/>
              <a:t>last 64 bits are interface identifier (based on MAC address)</a:t>
            </a:r>
          </a:p>
          <a:p>
            <a:r>
              <a:rPr lang="en-US" dirty="0" smtClean="0"/>
              <a:t>Link local addresses</a:t>
            </a:r>
          </a:p>
          <a:p>
            <a:pPr lvl="1"/>
            <a:r>
              <a:rPr lang="en-US" dirty="0" smtClean="0"/>
              <a:t>every interface has link-local address which is used only within its direct subnet – first 3 hex digits in {fe8,fe9,fea,feb}</a:t>
            </a:r>
          </a:p>
          <a:p>
            <a:r>
              <a:rPr lang="en-US" dirty="0" smtClean="0"/>
              <a:t>Multicast address range – first 2 hex digits are </a:t>
            </a:r>
            <a:r>
              <a:rPr lang="en-US" dirty="0" err="1" smtClean="0"/>
              <a:t>ff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966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IPv6 Address Types and Scope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36035"/>
            <a:ext cx="10058399" cy="6036365"/>
          </a:xfrm>
          <a:noFill/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Unicast address:  Packet delivery to a </a:t>
            </a:r>
            <a:r>
              <a:rPr lang="en-US" i="1" dirty="0"/>
              <a:t>given</a:t>
            </a:r>
            <a:r>
              <a:rPr lang="en-US" dirty="0"/>
              <a:t> interface or host</a:t>
            </a:r>
          </a:p>
          <a:p>
            <a:pPr>
              <a:lnSpc>
                <a:spcPct val="120000"/>
              </a:lnSpc>
            </a:pPr>
            <a:r>
              <a:rPr lang="en-US" dirty="0" err="1"/>
              <a:t>Anycast</a:t>
            </a:r>
            <a:r>
              <a:rPr lang="en-US" dirty="0"/>
              <a:t> address:  Packet delivery to the </a:t>
            </a:r>
            <a:r>
              <a:rPr lang="en-US" i="1" dirty="0"/>
              <a:t>“nearest”</a:t>
            </a:r>
            <a:r>
              <a:rPr lang="en-US" dirty="0"/>
              <a:t> of a group of interfaces or hosts (not distinguishable from unicast)</a:t>
            </a:r>
          </a:p>
          <a:p>
            <a:pPr>
              <a:lnSpc>
                <a:spcPct val="120000"/>
              </a:lnSpc>
            </a:pPr>
            <a:r>
              <a:rPr lang="en-US" dirty="0"/>
              <a:t>Multicast address (start with </a:t>
            </a:r>
            <a:r>
              <a:rPr lang="en-US" dirty="0" smtClean="0"/>
              <a:t>ff00</a:t>
            </a:r>
            <a:r>
              <a:rPr lang="en-US" dirty="0"/>
              <a:t>::/8 – 1</a:t>
            </a:r>
            <a:r>
              <a:rPr lang="en-US" baseline="30000" dirty="0"/>
              <a:t>st</a:t>
            </a:r>
            <a:r>
              <a:rPr lang="en-US" dirty="0"/>
              <a:t> byte of 1’s):  Packet delivery to a </a:t>
            </a:r>
            <a:r>
              <a:rPr lang="en-US" i="1" dirty="0"/>
              <a:t>group</a:t>
            </a:r>
            <a:r>
              <a:rPr lang="en-US" dirty="0"/>
              <a:t> of interfaces or hosts</a:t>
            </a:r>
          </a:p>
          <a:p>
            <a:pPr lvl="2">
              <a:lnSpc>
                <a:spcPct val="120000"/>
              </a:lnSpc>
              <a:buFont typeface="Arial" charset="0"/>
              <a:buChar char="•"/>
            </a:pPr>
            <a:endParaRPr lang="en-US" sz="900" dirty="0"/>
          </a:p>
          <a:p>
            <a:pPr>
              <a:lnSpc>
                <a:spcPct val="120000"/>
              </a:lnSpc>
            </a:pPr>
            <a:r>
              <a:rPr lang="en-US" dirty="0"/>
              <a:t>Scoping of unicast and </a:t>
            </a:r>
            <a:r>
              <a:rPr lang="en-US" dirty="0" err="1"/>
              <a:t>anycast</a:t>
            </a:r>
            <a:r>
              <a:rPr lang="en-US" dirty="0"/>
              <a:t> addresses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effectLst/>
              </a:rPr>
              <a:t>Unicast loopback address: 0:0:0:0:0:0:0:1 (::1/128) – Similar to 127.0.0.1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effectLst/>
              </a:rPr>
              <a:t>Link-local </a:t>
            </a:r>
            <a:r>
              <a:rPr lang="en-US" dirty="0" smtClean="0">
                <a:effectLst/>
              </a:rPr>
              <a:t>(fe80</a:t>
            </a:r>
            <a:r>
              <a:rPr lang="en-US" dirty="0" smtClean="0">
                <a:effectLst/>
              </a:rPr>
              <a:t>::/</a:t>
            </a:r>
            <a:r>
              <a:rPr lang="en-US" dirty="0" smtClean="0"/>
              <a:t>10</a:t>
            </a:r>
            <a:r>
              <a:rPr lang="en-US" dirty="0" smtClean="0">
                <a:effectLst/>
              </a:rPr>
              <a:t>):  Addressing within a link – Similar </a:t>
            </a:r>
            <a:r>
              <a:rPr lang="en-US" dirty="0" smtClean="0"/>
              <a:t>to auto-</a:t>
            </a:r>
            <a:r>
              <a:rPr lang="en-US" dirty="0" err="1" smtClean="0"/>
              <a:t>config</a:t>
            </a:r>
            <a:r>
              <a:rPr lang="en-US" dirty="0" smtClean="0"/>
              <a:t> 169.254.0.0/16</a:t>
            </a:r>
            <a:endParaRPr lang="en-US" dirty="0" smtClean="0">
              <a:effectLst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effectLst/>
              </a:rPr>
              <a:t>Unique Local </a:t>
            </a:r>
            <a:r>
              <a:rPr lang="en-US" dirty="0" err="1" smtClean="0">
                <a:effectLst/>
              </a:rPr>
              <a:t>Unicast</a:t>
            </a:r>
            <a:r>
              <a:rPr lang="en-US" dirty="0" smtClean="0">
                <a:effectLst/>
              </a:rPr>
              <a:t> </a:t>
            </a:r>
            <a:r>
              <a:rPr lang="en-US" dirty="0" smtClean="0">
                <a:effectLst/>
              </a:rPr>
              <a:t>(fc00</a:t>
            </a:r>
            <a:r>
              <a:rPr lang="en-US" dirty="0" smtClean="0">
                <a:effectLst/>
              </a:rPr>
              <a:t>::/7):  Addressing within an organization – Similar to private addresses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Replaces old, deprecated site-local addresses</a:t>
            </a:r>
            <a:endParaRPr lang="en-US" dirty="0" smtClean="0">
              <a:effectLst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effectLst/>
              </a:rPr>
              <a:t>Global (2000::/3): as the name indicates: the IPv6 Internet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IPv4 mapped address:  </a:t>
            </a:r>
            <a:r>
              <a:rPr lang="en-US" dirty="0" smtClean="0"/>
              <a:t>::ffff:0:0/96 </a:t>
            </a:r>
            <a:r>
              <a:rPr lang="en-US" dirty="0" smtClean="0"/>
              <a:t>(For transition)</a:t>
            </a:r>
            <a:endParaRPr lang="en-US" dirty="0" smtClean="0">
              <a:effectLst/>
            </a:endParaRPr>
          </a:p>
          <a:p>
            <a:pPr>
              <a:lnSpc>
                <a:spcPct val="120000"/>
              </a:lnSpc>
            </a:pPr>
            <a:r>
              <a:rPr lang="en-US" dirty="0" smtClean="0"/>
              <a:t>Scoping of multicast addresses (4 least significant bits of 2</a:t>
            </a:r>
            <a:r>
              <a:rPr lang="en-US" baseline="30000" dirty="0" smtClean="0"/>
              <a:t>nd</a:t>
            </a:r>
            <a:r>
              <a:rPr lang="en-US" dirty="0" smtClean="0"/>
              <a:t> byte)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0x1:  Node-local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0x2:  Link-local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0x4:  Admin-local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0x5:  Site-local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0x8:  Organization-local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0xE:  Global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	Least significant 112 bits are Group ID (usually only 48 bits are used – Ethernet mapping)</a:t>
            </a:r>
          </a:p>
          <a:p>
            <a:pPr lvl="1"/>
            <a:endParaRPr lang="en-US" dirty="0" smtClean="0">
              <a:effectLst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4735E-4D31-CC42-AC20-DEEA022F052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2|21.8|37.1|2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2|21.8|37.1|2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2|21.8|37.1|21.2"/>
</p:tagLst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c:\winapps\msoffice\powerpnt\template\clrovrhd\dbllinec.ppt</Template>
  <TotalTime>80150220</TotalTime>
  <Pages>9</Pages>
  <Words>2950</Words>
  <Application>Microsoft Office PowerPoint</Application>
  <PresentationFormat>Custom</PresentationFormat>
  <Paragraphs>526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1_Blank Presentation</vt:lpstr>
      <vt:lpstr>Blank Presentation</vt:lpstr>
      <vt:lpstr>23. IP version 6</vt:lpstr>
      <vt:lpstr>IPv6</vt:lpstr>
      <vt:lpstr>IPv6 Packet Format</vt:lpstr>
      <vt:lpstr>IPv6 Addresses</vt:lpstr>
      <vt:lpstr>IPv6 Address Format</vt:lpstr>
      <vt:lpstr>IPv6 Address Representation</vt:lpstr>
      <vt:lpstr>IPv6 Prefix Representation</vt:lpstr>
      <vt:lpstr>IPv6 Addresses (continued)</vt:lpstr>
      <vt:lpstr>IPv6 Address Types and Scope</vt:lpstr>
      <vt:lpstr>IPv6 Address Space Overview</vt:lpstr>
      <vt:lpstr>“Initial” IPv6 Unicast address Structure</vt:lpstr>
      <vt:lpstr>IPv6 Unicast Address</vt:lpstr>
      <vt:lpstr>IPv6 Address Allocation Overview</vt:lpstr>
      <vt:lpstr>Sample - IPv6 Address Allocation</vt:lpstr>
      <vt:lpstr>IPv6 – ISP addressing</vt:lpstr>
      <vt:lpstr>IPv6 – Site addressing</vt:lpstr>
      <vt:lpstr>IPv6 – LAN addressing</vt:lpstr>
      <vt:lpstr>IPv6 – Device addressing</vt:lpstr>
      <vt:lpstr>Neighbor Discovery Protocol (NDP)</vt:lpstr>
      <vt:lpstr>Acquiring an IPv6 Address</vt:lpstr>
      <vt:lpstr>Transition Mechanisms</vt:lpstr>
      <vt:lpstr>Transitioning to IPv6</vt:lpstr>
      <vt:lpstr>6to4 – A Sample Transition Mechanism</vt:lpstr>
      <vt:lpstr>6to4 – A Sample Transition Mechanism</vt:lpstr>
      <vt:lpstr>When Will Transition Happen?</vt:lpstr>
      <vt:lpstr>When Will Transition Happen?</vt:lpstr>
      <vt:lpstr>Exercise</vt:lpstr>
      <vt:lpstr>Exercise</vt:lpstr>
      <vt:lpstr>Exercise</vt:lpstr>
      <vt:lpstr>Exercise</vt:lpstr>
      <vt:lpstr>Exercise</vt:lpstr>
      <vt:lpstr>Exercise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in ATM Network Control</dc:title>
  <dc:creator>Roch</dc:creator>
  <cp:lastModifiedBy>Roch Guerin</cp:lastModifiedBy>
  <cp:revision>895</cp:revision>
  <cp:lastPrinted>2014-11-15T21:40:48Z</cp:lastPrinted>
  <dcterms:created xsi:type="dcterms:W3CDTF">2012-08-18T18:18:46Z</dcterms:created>
  <dcterms:modified xsi:type="dcterms:W3CDTF">2017-11-29T15:20:39Z</dcterms:modified>
</cp:coreProperties>
</file>