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  <p:sldMasterId id="2147483650" r:id="rId2"/>
  </p:sldMasterIdLst>
  <p:notesMasterIdLst>
    <p:notesMasterId r:id="rId49"/>
  </p:notesMasterIdLst>
  <p:handoutMasterIdLst>
    <p:handoutMasterId r:id="rId50"/>
  </p:handoutMasterIdLst>
  <p:sldIdLst>
    <p:sldId id="362" r:id="rId3"/>
    <p:sldId id="480" r:id="rId4"/>
    <p:sldId id="501" r:id="rId5"/>
    <p:sldId id="502" r:id="rId6"/>
    <p:sldId id="503" r:id="rId7"/>
    <p:sldId id="504" r:id="rId8"/>
    <p:sldId id="481" r:id="rId9"/>
    <p:sldId id="505" r:id="rId10"/>
    <p:sldId id="506" r:id="rId11"/>
    <p:sldId id="507" r:id="rId12"/>
    <p:sldId id="508" r:id="rId13"/>
    <p:sldId id="476" r:id="rId14"/>
    <p:sldId id="477" r:id="rId15"/>
    <p:sldId id="509" r:id="rId16"/>
    <p:sldId id="510" r:id="rId17"/>
    <p:sldId id="478" r:id="rId18"/>
    <p:sldId id="479" r:id="rId19"/>
    <p:sldId id="511" r:id="rId20"/>
    <p:sldId id="512" r:id="rId21"/>
    <p:sldId id="513" r:id="rId22"/>
    <p:sldId id="514" r:id="rId23"/>
    <p:sldId id="489" r:id="rId24"/>
    <p:sldId id="523" r:id="rId25"/>
    <p:sldId id="524" r:id="rId26"/>
    <p:sldId id="525" r:id="rId27"/>
    <p:sldId id="442" r:id="rId28"/>
    <p:sldId id="519" r:id="rId29"/>
    <p:sldId id="520" r:id="rId30"/>
    <p:sldId id="521" r:id="rId31"/>
    <p:sldId id="522" r:id="rId32"/>
    <p:sldId id="550" r:id="rId33"/>
    <p:sldId id="551" r:id="rId34"/>
    <p:sldId id="552" r:id="rId35"/>
    <p:sldId id="553" r:id="rId36"/>
    <p:sldId id="554" r:id="rId37"/>
    <p:sldId id="555" r:id="rId38"/>
    <p:sldId id="563" r:id="rId39"/>
    <p:sldId id="564" r:id="rId40"/>
    <p:sldId id="556" r:id="rId41"/>
    <p:sldId id="557" r:id="rId42"/>
    <p:sldId id="558" r:id="rId43"/>
    <p:sldId id="559" r:id="rId44"/>
    <p:sldId id="560" r:id="rId45"/>
    <p:sldId id="565" r:id="rId46"/>
    <p:sldId id="561" r:id="rId47"/>
    <p:sldId id="562" r:id="rId48"/>
  </p:sldIdLst>
  <p:sldSz cx="10058400" cy="7772400"/>
  <p:notesSz cx="7315200" cy="9601200"/>
  <p:defaultTextStyle>
    <a:defPPr>
      <a:defRPr lang="en-US"/>
    </a:defPPr>
    <a:lvl1pPr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1pPr>
    <a:lvl2pPr marL="4572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2pPr>
    <a:lvl3pPr marL="9144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3pPr>
    <a:lvl4pPr marL="13716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4pPr>
    <a:lvl5pPr marL="1828800" algn="r" rtl="0" eaLnBrk="0" fontAlgn="base" hangingPunct="0">
      <a:spcBef>
        <a:spcPct val="0"/>
      </a:spcBef>
      <a:spcAft>
        <a:spcPct val="0"/>
      </a:spcAft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2"/>
        </a:solidFill>
        <a:latin typeface="Book Antiqua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 useTimings="0">
    <p:present/>
    <p:sldAll/>
    <p:penClr>
      <a:schemeClr val="bg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C3B954"/>
    <a:srgbClr val="66CCFF"/>
    <a:srgbClr val="50B1CB"/>
    <a:srgbClr val="53B6C3"/>
    <a:srgbClr val="393939"/>
    <a:srgbClr val="1C1C1C"/>
    <a:srgbClr val="99FF99"/>
    <a:srgbClr val="006600"/>
    <a:srgbClr val="B3F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44" autoAdjust="0"/>
  </p:normalViewPr>
  <p:slideViewPr>
    <p:cSldViewPr snapToGrid="0">
      <p:cViewPr varScale="1">
        <p:scale>
          <a:sx n="78" d="100"/>
          <a:sy n="78" d="100"/>
        </p:scale>
        <p:origin x="-96" y="-444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7" y="-1640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algn="l" defTabSz="98802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275" y="-1640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defTabSz="98802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657" y="9122452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algn="l" defTabSz="988028">
              <a:defRPr sz="1000" i="1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275" y="9122452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defTabSz="988028">
              <a:defRPr sz="1000" i="1"/>
            </a:lvl1pPr>
          </a:lstStyle>
          <a:p>
            <a:pPr>
              <a:defRPr/>
            </a:pPr>
            <a:fld id="{9FFC03EE-2879-4F41-A72A-15A9C64D4D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083095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1657" y="-1640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algn="l"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275" y="-1640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t" anchorCtr="0" compatLnSpc="1">
            <a:prstTxWarp prst="textNoShape">
              <a:avLst/>
            </a:prstTxWarp>
          </a:bodyPr>
          <a:lstStyle>
            <a:lvl1pPr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1657" y="9122452"/>
            <a:ext cx="3168927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algn="l"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275" y="9122452"/>
            <a:ext cx="3168926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71" tIns="0" rIns="19771" bIns="0" numCol="1" anchor="b" anchorCtr="0" compatLnSpc="1">
            <a:prstTxWarp prst="textNoShape">
              <a:avLst/>
            </a:prstTxWarp>
          </a:bodyPr>
          <a:lstStyle>
            <a:lvl1pPr defTabSz="988028">
              <a:defRPr sz="100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3FA952C1-0F39-B041-8D51-B7A31F96C8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693" y="4561226"/>
            <a:ext cx="5362160" cy="4318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02" tIns="49425" rIns="97202" bIns="494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7" name="Rectangle 7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25563" y="720725"/>
            <a:ext cx="4660900" cy="3602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  <p:extLst>
      <p:ext uri="{BB962C8B-B14F-4D97-AF65-F5344CB8AC3E}">
        <p14:creationId xmlns="" xmlns:p14="http://schemas.microsoft.com/office/powerpoint/2010/main" val="41962516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66725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33450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98588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65313" algn="l" defTabSz="9525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E66E4A-7140-6A48-9BA4-B7989D740E00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3423829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240148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546748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523657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493039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797261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518077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51807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518077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8551807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A952C1-0F39-B041-8D51-B7A31F96C81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042421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7CC9BA0-0E7C-48BA-A26E-9E6C17DDFC6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88" y="1985963"/>
            <a:ext cx="4365625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2313" y="1985963"/>
            <a:ext cx="4367212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85725"/>
            <a:ext cx="8550275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4063" y="1641475"/>
            <a:ext cx="4198937" cy="5526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641475"/>
            <a:ext cx="4198938" cy="5526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31722-62E1-4BB4-B07E-3826185793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85725"/>
            <a:ext cx="8550275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54063" y="1641475"/>
            <a:ext cx="8550275" cy="5526088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DFF4F-DFEF-4D83-A5F5-BEEDB6F6A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85725"/>
            <a:ext cx="8550275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54063" y="1641475"/>
            <a:ext cx="4198937" cy="5526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05400" y="1641475"/>
            <a:ext cx="4198938" cy="5526088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BDF7A-1AC4-4879-AEAA-220D9211A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PPT_banner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34975" y="1557338"/>
            <a:ext cx="892175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4148" name="Rectangle 4"/>
          <p:cNvSpPr>
            <a:spLocks noChangeArrowheads="1"/>
          </p:cNvSpPr>
          <p:nvPr userDrawn="1"/>
        </p:nvSpPr>
        <p:spPr bwMode="auto">
          <a:xfrm>
            <a:off x="0" y="3886200"/>
            <a:ext cx="10058400" cy="3886200"/>
          </a:xfrm>
          <a:prstGeom prst="rect">
            <a:avLst/>
          </a:prstGeom>
          <a:solidFill>
            <a:srgbClr val="7F0813"/>
          </a:solidFill>
          <a:ln w="0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4325" y="5072063"/>
            <a:ext cx="8885238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7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2588" indent="-258763" algn="l" defTabSz="1019175" rtl="0" eaLnBrk="0" fontAlgn="base" hangingPunct="0">
        <a:spcBef>
          <a:spcPct val="20000"/>
        </a:spcBef>
        <a:spcAft>
          <a:spcPct val="0"/>
        </a:spcAft>
        <a:defRPr sz="3300">
          <a:solidFill>
            <a:schemeClr val="bg1"/>
          </a:solidFill>
          <a:latin typeface="+mn-lt"/>
          <a:ea typeface="+mn-ea"/>
          <a:cs typeface="ＭＳ Ｐゴシック" charset="-128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bg1"/>
          </a:solidFill>
          <a:latin typeface="Arial" charset="0"/>
          <a:ea typeface="+mn-ea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bg1"/>
          </a:solidFill>
          <a:latin typeface="Arial" charset="0"/>
          <a:ea typeface="+mn-ea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bg1"/>
          </a:solidFill>
          <a:latin typeface="Arial" charset="0"/>
          <a:ea typeface="+mn-ea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5pPr>
      <a:lvl6pPr marL="27495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6pPr>
      <a:lvl7pPr marL="32067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7pPr>
      <a:lvl8pPr marL="36639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8pPr>
      <a:lvl9pPr marL="41211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bg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PT_banner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10059988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88" y="1985963"/>
            <a:ext cx="10044112" cy="578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34938" y="644525"/>
            <a:ext cx="9625012" cy="94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9693382" y="7477836"/>
            <a:ext cx="309981" cy="215444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fld id="{4880F61E-DB41-2A41-89EA-809E0E21D9D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3" r:id="rId3"/>
    <p:sldLayoutId id="2147483694" r:id="rId4"/>
    <p:sldLayoutId id="2147483695" r:id="rId5"/>
    <p:sldLayoutId id="2147483696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+mj-lt"/>
          <a:ea typeface="+mj-ea"/>
          <a:cs typeface="ＭＳ Ｐゴシック" charset="-128"/>
        </a:defRPr>
      </a:lvl1pPr>
      <a:lvl2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2pPr>
      <a:lvl3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3pPr>
      <a:lvl4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4pPr>
      <a:lvl5pPr algn="l" defTabSz="1019175" rtl="0" eaLnBrk="0" fontAlgn="base" hangingPunct="0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  <a:cs typeface="ＭＳ Ｐゴシック" charset="-128"/>
        </a:defRPr>
      </a:lvl5pPr>
      <a:lvl6pPr marL="4572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6pPr>
      <a:lvl7pPr marL="9144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7pPr>
      <a:lvl8pPr marL="13716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8pPr>
      <a:lvl9pPr marL="1828800" algn="l" defTabSz="1019175" rtl="0" fontAlgn="base">
        <a:spcBef>
          <a:spcPct val="0"/>
        </a:spcBef>
        <a:spcAft>
          <a:spcPct val="0"/>
        </a:spcAft>
        <a:defRPr sz="4000">
          <a:solidFill>
            <a:srgbClr val="7F0813"/>
          </a:solidFill>
          <a:latin typeface="Verdana" pitchFamily="34" charset="0"/>
          <a:ea typeface="ＭＳ Ｐゴシック" pitchFamily="1" charset="-128"/>
        </a:defRPr>
      </a:lvl9pPr>
    </p:titleStyle>
    <p:bodyStyle>
      <a:lvl1pPr marL="384175" indent="-254000" algn="l" defTabSz="1019175" rtl="0" eaLnBrk="0" fontAlgn="base" hangingPunct="0">
        <a:spcBef>
          <a:spcPct val="20000"/>
        </a:spcBef>
        <a:spcAft>
          <a:spcPct val="0"/>
        </a:spcAft>
        <a:buClr>
          <a:srgbClr val="993300"/>
        </a:buClr>
        <a:buSzPct val="75000"/>
        <a:buFont typeface="Wingdings" charset="2"/>
        <a:buChar char="n"/>
        <a:defRPr sz="26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62000" indent="-250825" algn="l" defTabSz="1019175" rtl="0" eaLnBrk="0" fontAlgn="base" hangingPunct="0">
        <a:spcBef>
          <a:spcPct val="20000"/>
        </a:spcBef>
        <a:spcAft>
          <a:spcPct val="0"/>
        </a:spcAft>
        <a:buClr>
          <a:srgbClr val="006600"/>
        </a:buClr>
        <a:buChar char="»"/>
        <a:defRPr sz="2200">
          <a:solidFill>
            <a:schemeClr val="tx1"/>
          </a:solidFill>
          <a:latin typeface="+mn-lt"/>
          <a:ea typeface="+mn-ea"/>
        </a:defRPr>
      </a:lvl2pPr>
      <a:lvl3pPr marL="1143000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</a:defRPr>
      </a:lvl3pPr>
      <a:lvl4pPr marL="1460500" indent="-190500" algn="l" defTabSz="1019175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4pPr>
      <a:lvl5pPr marL="1779588" indent="-190500" algn="l" defTabSz="1019175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5pPr>
      <a:lvl6pPr marL="22367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6pPr>
      <a:lvl7pPr marL="26939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7pPr>
      <a:lvl8pPr marL="31511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8pPr>
      <a:lvl9pPr marL="3608388" indent="-190500" algn="l" defTabSz="1019175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8288" y="1338263"/>
            <a:ext cx="9790112" cy="1665287"/>
          </a:xfrm>
          <a:noFill/>
        </p:spPr>
        <p:txBody>
          <a:bodyPr/>
          <a:lstStyle/>
          <a:p>
            <a:pPr eaLnBrk="1" hangingPunct="1"/>
            <a:r>
              <a:rPr lang="en-US" sz="4400" smtClean="0"/>
              <a:t>15. </a:t>
            </a:r>
            <a:r>
              <a:rPr lang="en-US" sz="4400" dirty="0" smtClean="0"/>
              <a:t>Routing &amp; Routing Algorithms</a:t>
            </a:r>
            <a:endParaRPr lang="en-US" i="1" dirty="0" smtClean="0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774" y="4021559"/>
            <a:ext cx="9607630" cy="2420632"/>
          </a:xfrm>
          <a:noFill/>
        </p:spPr>
        <p:txBody>
          <a:bodyPr/>
          <a:lstStyle/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Distance vector routing (Bellman-Ford)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Link-state routing (</a:t>
            </a:r>
            <a:r>
              <a:rPr lang="en-US" sz="2800" dirty="0" err="1" smtClean="0"/>
              <a:t>Dijkstra</a:t>
            </a:r>
            <a:r>
              <a:rPr lang="en-US" sz="2800" dirty="0" smtClean="0"/>
              <a:t>)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r>
              <a:rPr lang="en-US" sz="2800" dirty="0" smtClean="0"/>
              <a:t>Hierarchical routing</a:t>
            </a:r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 smtClean="0"/>
          </a:p>
          <a:p>
            <a:pPr indent="339725" algn="l" eaLnBrk="1" hangingPunct="1">
              <a:buClr>
                <a:srgbClr val="50B1CB"/>
              </a:buClr>
              <a:buSzPct val="75000"/>
              <a:buFont typeface="Wingdings" charset="2"/>
              <a:buChar char="n"/>
            </a:pPr>
            <a:endParaRPr lang="en-US" sz="2800" dirty="0"/>
          </a:p>
        </p:txBody>
      </p:sp>
      <p:sp>
        <p:nvSpPr>
          <p:cNvPr id="120836" name="Rectangle 4"/>
          <p:cNvSpPr>
            <a:spLocks noChangeArrowheads="1"/>
          </p:cNvSpPr>
          <p:nvPr/>
        </p:nvSpPr>
        <p:spPr bwMode="auto">
          <a:xfrm>
            <a:off x="89273" y="6553001"/>
            <a:ext cx="8576234" cy="1148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8" tIns="50929" rIns="101858" bIns="50929">
            <a:prstTxWarp prst="textNoShape">
              <a:avLst/>
            </a:prstTxWarp>
          </a:bodyPr>
          <a:lstStyle/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Roch Guerin</a:t>
            </a:r>
          </a:p>
          <a:p>
            <a:pPr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</a:pP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(with adaptations from Jon Turner and John </a:t>
            </a:r>
            <a:r>
              <a:rPr lang="en-US" sz="2200" i="1" dirty="0" err="1" smtClean="0">
                <a:solidFill>
                  <a:schemeClr val="bg1"/>
                </a:solidFill>
                <a:latin typeface="Verdana" charset="0"/>
              </a:rPr>
              <a:t>DeHart</a:t>
            </a:r>
            <a:r>
              <a:rPr lang="en-US" sz="2200" i="1" dirty="0" smtClean="0">
                <a:solidFill>
                  <a:schemeClr val="bg1"/>
                </a:solidFill>
                <a:latin typeface="Verdana" charset="0"/>
              </a:rPr>
              <a:t>, and material from Kurose and Ross)</a:t>
            </a:r>
          </a:p>
          <a:p>
            <a:pPr indent="123825" algn="l" defTabSz="1019175" eaLnBrk="1" hangingPunct="1">
              <a:spcBef>
                <a:spcPct val="20000"/>
              </a:spcBef>
              <a:buClr>
                <a:srgbClr val="99FF99"/>
              </a:buClr>
              <a:buSzPct val="75000"/>
              <a:buFont typeface="Wingdings" charset="2"/>
              <a:buNone/>
            </a:pPr>
            <a:endParaRPr lang="en-US" sz="2200" i="1" dirty="0">
              <a:solidFill>
                <a:schemeClr val="bg1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3DE87EEB-727A-4435-8461-017CB085F727}" type="slidenum">
              <a:rPr lang="en-US" smtClean="0"/>
              <a:pPr defTabSz="1019175"/>
              <a:t>10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355315" y="277402"/>
            <a:ext cx="8550275" cy="1295400"/>
          </a:xfrm>
        </p:spPr>
        <p:txBody>
          <a:bodyPr/>
          <a:lstStyle/>
          <a:p>
            <a:r>
              <a:rPr lang="en-US" dirty="0" smtClean="0"/>
              <a:t>IGP Summary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4063" y="1381125"/>
            <a:ext cx="8885237" cy="5959475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Main responsibilities</a:t>
            </a:r>
          </a:p>
          <a:p>
            <a:pPr marL="966788" lvl="1" indent="-457200">
              <a:lnSpc>
                <a:spcPct val="120000"/>
              </a:lnSpc>
              <a:buClrTx/>
              <a:buSzPct val="100000"/>
              <a:buFont typeface="+mj-lt"/>
              <a:buAutoNum type="arabicParenR"/>
            </a:pPr>
            <a:r>
              <a:rPr lang="en-US" dirty="0" smtClean="0"/>
              <a:t>Discover reachable destinations</a:t>
            </a:r>
          </a:p>
          <a:p>
            <a:pPr marL="966788" lvl="1" indent="-457200">
              <a:lnSpc>
                <a:spcPct val="120000"/>
              </a:lnSpc>
              <a:buClrTx/>
              <a:buSzPct val="100000"/>
              <a:buFont typeface="+mj-lt"/>
              <a:buAutoNum type="arabicParenR"/>
            </a:pPr>
            <a:r>
              <a:rPr lang="en-US" dirty="0" smtClean="0"/>
              <a:t>Determine best way to get to reachable destinations – shortest path computation</a:t>
            </a:r>
          </a:p>
          <a:p>
            <a:pPr marL="966788" lvl="1" indent="-457200">
              <a:lnSpc>
                <a:spcPct val="120000"/>
              </a:lnSpc>
              <a:buClrTx/>
              <a:buSzPct val="100000"/>
              <a:buFont typeface="+mj-lt"/>
              <a:buAutoNum type="arabicParenR"/>
            </a:pPr>
            <a:r>
              <a:rPr lang="en-US" dirty="0" smtClean="0"/>
              <a:t>Detect changes to 1) and 2) and update local state</a:t>
            </a:r>
          </a:p>
          <a:p>
            <a:pPr marL="1412875" lvl="2" indent="-457200">
              <a:lnSpc>
                <a:spcPct val="120000"/>
              </a:lnSpc>
              <a:buSzPct val="100000"/>
            </a:pPr>
            <a:r>
              <a:rPr lang="en-US" dirty="0" smtClean="0"/>
              <a:t>Changes to reachability affect best matches for packets</a:t>
            </a:r>
          </a:p>
          <a:p>
            <a:pPr marL="1412875" lvl="2" indent="-457200">
              <a:lnSpc>
                <a:spcPct val="120000"/>
              </a:lnSpc>
              <a:buSzPct val="100000"/>
            </a:pPr>
            <a:r>
              <a:rPr lang="en-US" dirty="0" smtClean="0"/>
              <a:t>Changes to network topology affect where packets are forwarded, and can affect reachability as well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IGP protocols differ primarily in the type of shortest path computations they perform</a:t>
            </a:r>
          </a:p>
          <a:p>
            <a:pPr lvl="1">
              <a:lnSpc>
                <a:spcPct val="120000"/>
              </a:lnSpc>
            </a:pPr>
            <a:r>
              <a:rPr lang="en-US" b="1" dirty="0" smtClean="0"/>
              <a:t>Distance vector</a:t>
            </a:r>
            <a:r>
              <a:rPr lang="en-US" dirty="0" smtClean="0"/>
              <a:t> (distribute network information </a:t>
            </a:r>
            <a:r>
              <a:rPr lang="en-US" b="1" dirty="0" smtClean="0"/>
              <a:t>and</a:t>
            </a:r>
            <a:r>
              <a:rPr lang="en-US" dirty="0" smtClean="0"/>
              <a:t> shortest path computations)</a:t>
            </a:r>
          </a:p>
          <a:p>
            <a:pPr marL="1592263" lvl="3" indent="-255588">
              <a:lnSpc>
                <a:spcPct val="120000"/>
              </a:lnSpc>
            </a:pPr>
            <a:r>
              <a:rPr lang="en-US" dirty="0" smtClean="0"/>
              <a:t>Routing Information Protocol V2 (RIP2) – Obsolete</a:t>
            </a:r>
          </a:p>
          <a:p>
            <a:pPr marL="1592263" lvl="3" indent="-255588">
              <a:lnSpc>
                <a:spcPct val="120000"/>
              </a:lnSpc>
            </a:pPr>
            <a:r>
              <a:rPr lang="en-US" dirty="0" smtClean="0"/>
              <a:t>Cisco’s Enhanced Interior Gateway Router Protocol (EIGRP)</a:t>
            </a:r>
          </a:p>
          <a:p>
            <a:pPr lvl="1">
              <a:lnSpc>
                <a:spcPct val="120000"/>
              </a:lnSpc>
            </a:pPr>
            <a:r>
              <a:rPr lang="en-US" b="1" dirty="0" smtClean="0"/>
              <a:t>Link state</a:t>
            </a:r>
            <a:r>
              <a:rPr lang="en-US" dirty="0" smtClean="0"/>
              <a:t> (distribute network information, perform parallel centralized shortest path computations)</a:t>
            </a:r>
          </a:p>
          <a:p>
            <a:pPr marL="1592263" lvl="3" indent="-255588">
              <a:lnSpc>
                <a:spcPct val="120000"/>
              </a:lnSpc>
            </a:pPr>
            <a:r>
              <a:rPr lang="en-US" dirty="0" smtClean="0"/>
              <a:t>Open Shortest Path First (OSPF)</a:t>
            </a:r>
          </a:p>
          <a:p>
            <a:pPr marL="1592263" lvl="3" indent="-255588">
              <a:lnSpc>
                <a:spcPct val="120000"/>
              </a:lnSpc>
            </a:pPr>
            <a:r>
              <a:rPr lang="en-US" dirty="0" smtClean="0"/>
              <a:t>Intermediate System – Intermediate System (IS-IS)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54A4CC02-38C2-4520-AECE-E8874E1F48CE}" type="slidenum">
              <a:rPr lang="en-US" smtClean="0"/>
              <a:pPr defTabSz="1019175"/>
              <a:t>11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defTabSz="914400"/>
            <a:r>
              <a:rPr lang="en-US" smtClean="0"/>
              <a:t>Distance Vector Protocols</a:t>
            </a:r>
          </a:p>
        </p:txBody>
      </p:sp>
      <p:sp>
        <p:nvSpPr>
          <p:cNvPr id="75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57809" y="1729476"/>
            <a:ext cx="8932502" cy="5979757"/>
          </a:xfrm>
        </p:spPr>
        <p:txBody>
          <a:bodyPr>
            <a:normAutofit fontScale="92500"/>
          </a:bodyPr>
          <a:lstStyle/>
          <a:p>
            <a:pPr marL="342900" indent="-342900" defTabSz="914400">
              <a:lnSpc>
                <a:spcPct val="120000"/>
              </a:lnSpc>
              <a:defRPr/>
            </a:pPr>
            <a:r>
              <a:rPr lang="en-US" sz="2400" dirty="0" smtClean="0"/>
              <a:t>Iterative procedure to build and update routing tables</a:t>
            </a:r>
          </a:p>
          <a:p>
            <a:pPr marL="720725" lvl="1" indent="-342900" defTabSz="914400">
              <a:lnSpc>
                <a:spcPct val="120000"/>
              </a:lnSpc>
              <a:defRPr/>
            </a:pPr>
            <a:r>
              <a:rPr lang="en-US" dirty="0" smtClean="0"/>
              <a:t>Neighbors exchange what they can reach </a:t>
            </a:r>
            <a:r>
              <a:rPr lang="en-US" b="1" u="sng" dirty="0" smtClean="0"/>
              <a:t>and</a:t>
            </a:r>
            <a:r>
              <a:rPr lang="en-US" dirty="0" smtClean="0"/>
              <a:t> at what cost</a:t>
            </a:r>
          </a:p>
          <a:p>
            <a:pPr marL="1101725" lvl="2" indent="-342900" defTabSz="914400">
              <a:lnSpc>
                <a:spcPct val="120000"/>
              </a:lnSpc>
              <a:defRPr/>
            </a:pPr>
            <a:r>
              <a:rPr lang="en-US" sz="1900" dirty="0" smtClean="0"/>
              <a:t>Progressive discovery of reachable destinations </a:t>
            </a:r>
          </a:p>
          <a:p>
            <a:pPr marL="1101725" lvl="2" indent="-342900" defTabSz="914400">
              <a:lnSpc>
                <a:spcPct val="120000"/>
              </a:lnSpc>
              <a:defRPr/>
            </a:pPr>
            <a:r>
              <a:rPr lang="en-US" sz="1900" dirty="0" smtClean="0"/>
              <a:t>Shortest (lowest cost) path computation based on a distributed (distance vector) computation model</a:t>
            </a:r>
          </a:p>
          <a:p>
            <a:pPr marL="342900" indent="-342900" defTabSz="914400">
              <a:lnSpc>
                <a:spcPct val="120000"/>
              </a:lnSpc>
              <a:defRPr/>
            </a:pPr>
            <a:r>
              <a:rPr lang="en-US" sz="2400" dirty="0" smtClean="0"/>
              <a:t>Pros (and cons) of distributed computations</a:t>
            </a:r>
          </a:p>
          <a:p>
            <a:pPr marL="720725" lvl="1" indent="-342900" defTabSz="914400">
              <a:lnSpc>
                <a:spcPct val="120000"/>
              </a:lnSpc>
              <a:defRPr/>
            </a:pPr>
            <a:r>
              <a:rPr lang="en-US" dirty="0" smtClean="0"/>
              <a:t>Routers only store routes and associated costs</a:t>
            </a:r>
          </a:p>
          <a:p>
            <a:pPr marL="720725" lvl="1" indent="-342900" defTabSz="914400">
              <a:lnSpc>
                <a:spcPct val="120000"/>
              </a:lnSpc>
              <a:defRPr/>
            </a:pPr>
            <a:r>
              <a:rPr lang="en-US" dirty="0" smtClean="0"/>
              <a:t>Routers benefit from </a:t>
            </a:r>
            <a:r>
              <a:rPr lang="en-US" dirty="0"/>
              <a:t>each others work (</a:t>
            </a:r>
            <a:r>
              <a:rPr lang="en-US" dirty="0" smtClean="0"/>
              <a:t>computations)</a:t>
            </a:r>
          </a:p>
          <a:p>
            <a:pPr marL="720725" lvl="1" indent="-342900" defTabSz="914400">
              <a:lnSpc>
                <a:spcPct val="120000"/>
              </a:lnSpc>
              <a:defRPr/>
            </a:pPr>
            <a:r>
              <a:rPr lang="en-US" dirty="0" smtClean="0"/>
              <a:t>Routers are only notified of (remote) changes that affect them</a:t>
            </a:r>
          </a:p>
          <a:p>
            <a:pPr marL="1738313" lvl="4" indent="-342900" defTabSz="914400">
              <a:lnSpc>
                <a:spcPct val="120000"/>
              </a:lnSpc>
              <a:defRPr/>
            </a:pPr>
            <a:endParaRPr lang="en-US" sz="1600" b="1" i="1" dirty="0" smtClean="0"/>
          </a:p>
          <a:p>
            <a:pPr marL="720725" lvl="1" indent="-342900" defTabSz="914400">
              <a:lnSpc>
                <a:spcPct val="120000"/>
              </a:lnSpc>
              <a:defRPr/>
            </a:pPr>
            <a:r>
              <a:rPr lang="en-US" b="1" i="1" dirty="0" smtClean="0"/>
              <a:t>But</a:t>
            </a:r>
            <a:r>
              <a:rPr lang="en-US" dirty="0" smtClean="0"/>
              <a:t> routing convergence can be slow</a:t>
            </a:r>
          </a:p>
          <a:p>
            <a:pPr marL="1101725" lvl="2" indent="-342900" defTabSz="914400">
              <a:lnSpc>
                <a:spcPct val="120000"/>
              </a:lnSpc>
              <a:defRPr/>
            </a:pPr>
            <a:r>
              <a:rPr lang="en-US" sz="1900" dirty="0" smtClean="0"/>
              <a:t>Serialization of notification and computations</a:t>
            </a:r>
          </a:p>
          <a:p>
            <a:pPr marL="1101725" lvl="2" indent="-342900" defTabSz="914400">
              <a:lnSpc>
                <a:spcPct val="120000"/>
              </a:lnSpc>
              <a:defRPr/>
            </a:pPr>
            <a:r>
              <a:rPr lang="en-US" sz="1900" dirty="0" smtClean="0"/>
              <a:t>Inconsistencies in knowledge and, therefore, decisions can result in not so transient routing loops or black-holes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Distance Vector Algorithm </a:t>
            </a:r>
          </a:p>
        </p:txBody>
      </p:sp>
      <p:sp>
        <p:nvSpPr>
          <p:cNvPr id="72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8812" y="2029477"/>
            <a:ext cx="9036642" cy="5052043"/>
          </a:xfrm>
        </p:spPr>
        <p:txBody>
          <a:bodyPr/>
          <a:lstStyle/>
          <a:p>
            <a:pPr>
              <a:buFont typeface="Wingdings" charset="2"/>
              <a:buNone/>
            </a:pPr>
            <a:r>
              <a:rPr lang="en-US" u="sng" dirty="0">
                <a:solidFill>
                  <a:srgbClr val="000000"/>
                </a:solidFill>
              </a:rPr>
              <a:t>Bellman-Ford Equation (dynamic programming)</a:t>
            </a:r>
          </a:p>
          <a:p>
            <a:pPr>
              <a:spcBef>
                <a:spcPts val="1224"/>
              </a:spcBef>
              <a:buFont typeface="Wingdings" charset="2"/>
              <a:buNone/>
            </a:pPr>
            <a:r>
              <a:rPr lang="en-US" dirty="0">
                <a:solidFill>
                  <a:srgbClr val="000000"/>
                </a:solidFill>
              </a:rPr>
              <a:t>Define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spcBef>
                <a:spcPts val="1224"/>
              </a:spcBef>
              <a:buFont typeface="Wingdings" charset="2"/>
              <a:buNone/>
            </a:pPr>
            <a:r>
              <a:rPr lang="en-US" i="1" dirty="0" smtClean="0">
                <a:solidFill>
                  <a:srgbClr val="000000"/>
                </a:solidFill>
              </a:rPr>
              <a:t>		</a:t>
            </a:r>
            <a:r>
              <a:rPr lang="en-US" i="1" dirty="0" err="1" smtClean="0">
                <a:solidFill>
                  <a:srgbClr val="000000"/>
                </a:solidFill>
              </a:rPr>
              <a:t>d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x</a:t>
            </a:r>
            <a:r>
              <a:rPr lang="en-US" dirty="0" err="1">
                <a:solidFill>
                  <a:srgbClr val="000000"/>
                </a:solidFill>
              </a:rPr>
              <a:t>(</a:t>
            </a:r>
            <a:r>
              <a:rPr lang="en-US" i="1" dirty="0" err="1">
                <a:solidFill>
                  <a:srgbClr val="00000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) := cost of least-cost path from </a:t>
            </a:r>
            <a:r>
              <a:rPr lang="en-US" i="1" dirty="0" err="1">
                <a:solidFill>
                  <a:srgbClr val="000000"/>
                </a:solidFill>
              </a:rPr>
              <a:t>x</a:t>
            </a:r>
            <a:r>
              <a:rPr lang="en-US" dirty="0">
                <a:solidFill>
                  <a:srgbClr val="000000"/>
                </a:solidFill>
              </a:rPr>
              <a:t> to </a:t>
            </a:r>
            <a:r>
              <a:rPr lang="en-US" i="1" dirty="0" err="1" smtClean="0">
                <a:solidFill>
                  <a:srgbClr val="000000"/>
                </a:solidFill>
              </a:rPr>
              <a:t>y</a:t>
            </a:r>
            <a:endParaRPr lang="en-US" dirty="0" smtClean="0">
              <a:solidFill>
                <a:srgbClr val="000000"/>
              </a:solidFill>
            </a:endParaRPr>
          </a:p>
          <a:p>
            <a:pPr>
              <a:spcBef>
                <a:spcPts val="1224"/>
              </a:spcBef>
              <a:buFont typeface="Wingdings" charset="2"/>
              <a:buNone/>
            </a:pPr>
            <a:r>
              <a:rPr lang="en-US" dirty="0" smtClean="0">
                <a:solidFill>
                  <a:srgbClr val="000000"/>
                </a:solidFill>
              </a:rPr>
              <a:t>Then</a:t>
            </a:r>
          </a:p>
          <a:p>
            <a:pPr>
              <a:spcBef>
                <a:spcPts val="1224"/>
              </a:spcBef>
              <a:buFont typeface="Wingdings" charset="2"/>
              <a:buNone/>
            </a:pPr>
            <a:r>
              <a:rPr lang="en-US" i="1" dirty="0" smtClean="0">
                <a:solidFill>
                  <a:srgbClr val="000000"/>
                </a:solidFill>
              </a:rPr>
              <a:t>		</a:t>
            </a:r>
            <a:r>
              <a:rPr lang="en-US" i="1" dirty="0" err="1" smtClean="0">
                <a:solidFill>
                  <a:srgbClr val="000000"/>
                </a:solidFill>
              </a:rPr>
              <a:t>d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x</a:t>
            </a:r>
            <a:r>
              <a:rPr lang="en-US" dirty="0" err="1">
                <a:solidFill>
                  <a:srgbClr val="000000"/>
                </a:solidFill>
              </a:rPr>
              <a:t>(</a:t>
            </a:r>
            <a:r>
              <a:rPr lang="en-US" i="1" dirty="0" err="1">
                <a:solidFill>
                  <a:srgbClr val="00000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) = </a:t>
            </a:r>
            <a:r>
              <a:rPr lang="en-US" dirty="0" err="1" smtClean="0">
                <a:solidFill>
                  <a:srgbClr val="000000"/>
                </a:solidFill>
              </a:rPr>
              <a:t>min</a:t>
            </a:r>
            <a:r>
              <a:rPr lang="en-US" i="1" baseline="-25000" dirty="0" err="1" smtClean="0">
                <a:solidFill>
                  <a:srgbClr val="000000"/>
                </a:solidFill>
              </a:rPr>
              <a:t>v</a:t>
            </a:r>
            <a:r>
              <a:rPr lang="en-US" dirty="0" smtClean="0">
                <a:solidFill>
                  <a:srgbClr val="000000"/>
                </a:solidFill>
              </a:rPr>
              <a:t> { </a:t>
            </a:r>
            <a:r>
              <a:rPr lang="en-US" i="1" dirty="0" err="1" smtClean="0">
                <a:solidFill>
                  <a:srgbClr val="000000"/>
                </a:solidFill>
              </a:rPr>
              <a:t>c</a:t>
            </a:r>
            <a:r>
              <a:rPr lang="en-US" dirty="0" err="1">
                <a:solidFill>
                  <a:srgbClr val="000000"/>
                </a:solidFill>
              </a:rPr>
              <a:t>(</a:t>
            </a:r>
            <a:r>
              <a:rPr lang="en-US" i="1" dirty="0" err="1">
                <a:solidFill>
                  <a:srgbClr val="000000"/>
                </a:solidFill>
              </a:rPr>
              <a:t>x</a:t>
            </a:r>
            <a:r>
              <a:rPr lang="en-US" dirty="0" err="1">
                <a:solidFill>
                  <a:srgbClr val="000000"/>
                </a:solidFill>
              </a:rPr>
              <a:t>,</a:t>
            </a:r>
            <a:r>
              <a:rPr lang="en-US" i="1" dirty="0" err="1">
                <a:solidFill>
                  <a:srgbClr val="000000"/>
                </a:solidFill>
              </a:rPr>
              <a:t>v</a:t>
            </a:r>
            <a:r>
              <a:rPr lang="en-US" dirty="0">
                <a:solidFill>
                  <a:srgbClr val="000000"/>
                </a:solidFill>
              </a:rPr>
              <a:t>) + </a:t>
            </a:r>
            <a:r>
              <a:rPr lang="en-US" i="1" dirty="0" err="1">
                <a:solidFill>
                  <a:srgbClr val="000000"/>
                </a:solidFill>
              </a:rPr>
              <a:t>d</a:t>
            </a:r>
            <a:r>
              <a:rPr lang="en-US" i="1" baseline="-25000" dirty="0" err="1">
                <a:solidFill>
                  <a:srgbClr val="000000"/>
                </a:solidFill>
              </a:rPr>
              <a:t>v</a:t>
            </a:r>
            <a:r>
              <a:rPr lang="en-US" dirty="0" err="1">
                <a:solidFill>
                  <a:srgbClr val="000000"/>
                </a:solidFill>
              </a:rPr>
              <a:t>(</a:t>
            </a:r>
            <a:r>
              <a:rPr lang="en-US" i="1" dirty="0" err="1">
                <a:solidFill>
                  <a:srgbClr val="000000"/>
                </a:solidFill>
              </a:rPr>
              <a:t>y</a:t>
            </a:r>
            <a:r>
              <a:rPr lang="en-US" dirty="0">
                <a:solidFill>
                  <a:srgbClr val="000000"/>
                </a:solidFill>
              </a:rPr>
              <a:t>) </a:t>
            </a:r>
            <a:r>
              <a:rPr lang="en-US" dirty="0" smtClean="0">
                <a:solidFill>
                  <a:srgbClr val="000000"/>
                </a:solidFill>
              </a:rPr>
              <a:t>}</a:t>
            </a:r>
          </a:p>
          <a:p>
            <a:pPr>
              <a:spcBef>
                <a:spcPts val="1224"/>
              </a:spcBef>
              <a:buFont typeface="Wingdings" charset="2"/>
              <a:buNone/>
            </a:pPr>
            <a:r>
              <a:rPr lang="en-US" dirty="0">
                <a:solidFill>
                  <a:srgbClr val="000000"/>
                </a:solidFill>
              </a:rPr>
              <a:t>where min is taken over all neighbors </a:t>
            </a:r>
            <a:r>
              <a:rPr lang="en-US" i="1" dirty="0" err="1">
                <a:solidFill>
                  <a:srgbClr val="000000"/>
                </a:solidFill>
              </a:rPr>
              <a:t>v</a:t>
            </a:r>
            <a:r>
              <a:rPr lang="en-US" dirty="0">
                <a:solidFill>
                  <a:srgbClr val="000000"/>
                </a:solidFill>
              </a:rPr>
              <a:t> of </a:t>
            </a:r>
            <a:r>
              <a:rPr lang="en-US" i="1" dirty="0" err="1" smtClean="0">
                <a:solidFill>
                  <a:srgbClr val="000000"/>
                </a:solidFill>
              </a:rPr>
              <a:t>x</a:t>
            </a:r>
            <a:endParaRPr lang="en-US" i="1" dirty="0" smtClean="0">
              <a:solidFill>
                <a:srgbClr val="000000"/>
              </a:solidFill>
            </a:endParaRPr>
          </a:p>
          <a:p>
            <a:pPr marL="112713" indent="17463">
              <a:spcBef>
                <a:spcPts val="1224"/>
              </a:spcBef>
              <a:buFont typeface="Wingdings" charset="2"/>
              <a:buNone/>
            </a:pPr>
            <a:r>
              <a:rPr lang="en-US" dirty="0" smtClean="0">
                <a:solidFill>
                  <a:srgbClr val="000000"/>
                </a:solidFill>
              </a:rPr>
              <a:t>Forms the basis of a simple </a:t>
            </a:r>
            <a:r>
              <a:rPr lang="en-US" i="1" u="sng" dirty="0" smtClean="0">
                <a:solidFill>
                  <a:srgbClr val="000000"/>
                </a:solidFill>
              </a:rPr>
              <a:t>distributed algorithm </a:t>
            </a:r>
            <a:r>
              <a:rPr lang="en-US" dirty="0" smtClean="0">
                <a:solidFill>
                  <a:srgbClr val="000000"/>
                </a:solidFill>
              </a:rPr>
              <a:t>for computing shortest paths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3422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938" y="793937"/>
            <a:ext cx="9625012" cy="9493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Distributed Distance-Vector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8" y="1904969"/>
            <a:ext cx="10044112" cy="5867431"/>
          </a:xfrm>
        </p:spPr>
        <p:txBody>
          <a:bodyPr/>
          <a:lstStyle/>
          <a:p>
            <a:r>
              <a:rPr lang="en-US" dirty="0" smtClean="0"/>
              <a:t>Each node </a:t>
            </a:r>
            <a:r>
              <a:rPr lang="en-US" i="1" dirty="0" smtClean="0"/>
              <a:t>x</a:t>
            </a:r>
            <a:r>
              <a:rPr lang="en-US" dirty="0" smtClean="0"/>
              <a:t> maintains a </a:t>
            </a:r>
            <a:r>
              <a:rPr lang="en-US" i="1" dirty="0" smtClean="0"/>
              <a:t>distance vector </a:t>
            </a:r>
            <a:r>
              <a:rPr lang="en-US" dirty="0" smtClean="0"/>
              <a:t>containing “best distances” to known destinations</a:t>
            </a:r>
          </a:p>
          <a:p>
            <a:pPr lvl="1"/>
            <a:r>
              <a:rPr lang="en-US" b="1" i="1" dirty="0" err="1" smtClean="0"/>
              <a:t>D</a:t>
            </a:r>
            <a:r>
              <a:rPr lang="en-US" i="1" baseline="-25000" dirty="0" err="1" smtClean="0"/>
              <a:t>x</a:t>
            </a:r>
            <a:r>
              <a:rPr lang="en-US" dirty="0" smtClean="0"/>
              <a:t> = [ </a:t>
            </a:r>
            <a:r>
              <a:rPr lang="en-US" i="1" dirty="0" smtClean="0"/>
              <a:t>y,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 = shortest known distance from </a:t>
            </a:r>
            <a:r>
              <a:rPr lang="en-US" i="1" dirty="0" smtClean="0"/>
              <a:t>x</a:t>
            </a:r>
            <a:r>
              <a:rPr lang="en-US" dirty="0" smtClean="0"/>
              <a:t> to </a:t>
            </a:r>
            <a:r>
              <a:rPr lang="en-US" i="1" dirty="0" smtClean="0"/>
              <a:t>y</a:t>
            </a:r>
            <a:r>
              <a:rPr lang="en-US" dirty="0" smtClean="0"/>
              <a:t> ]</a:t>
            </a:r>
          </a:p>
          <a:p>
            <a:pPr lvl="1"/>
            <a:r>
              <a:rPr lang="en-US" dirty="0" smtClean="0"/>
              <a:t>initially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x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)=</a:t>
            </a:r>
            <a:r>
              <a:rPr lang="en-US" i="1" dirty="0" smtClean="0"/>
              <a:t>c</a:t>
            </a:r>
            <a:r>
              <a:rPr lang="en-US" dirty="0" smtClean="0"/>
              <a:t>(</a:t>
            </a:r>
            <a:r>
              <a:rPr lang="en-US" i="1" dirty="0" err="1" smtClean="0"/>
              <a:t>x</a:t>
            </a:r>
            <a:r>
              <a:rPr lang="en-US" dirty="0" err="1" smtClean="0"/>
              <a:t>,</a:t>
            </a:r>
            <a:r>
              <a:rPr lang="en-US" i="1" dirty="0" err="1" smtClean="0"/>
              <a:t>y</a:t>
            </a:r>
            <a:r>
              <a:rPr lang="en-US" dirty="0" smtClean="0"/>
              <a:t>) for local </a:t>
            </a:r>
            <a:r>
              <a:rPr lang="en-US" dirty="0" smtClean="0"/>
              <a:t>destinations only</a:t>
            </a:r>
            <a:endParaRPr lang="en-US" dirty="0" smtClean="0"/>
          </a:p>
          <a:p>
            <a:r>
              <a:rPr lang="en-US" dirty="0" smtClean="0"/>
              <a:t>Node </a:t>
            </a:r>
            <a:r>
              <a:rPr lang="en-US" i="1" dirty="0" smtClean="0"/>
              <a:t>x </a:t>
            </a:r>
            <a:r>
              <a:rPr lang="en-US" dirty="0" smtClean="0"/>
              <a:t>sends its initial distance vector to its neighbors and re-sends it (or part of it) after every change</a:t>
            </a:r>
          </a:p>
          <a:p>
            <a:r>
              <a:rPr lang="en-US" dirty="0" smtClean="0"/>
              <a:t>When a node </a:t>
            </a:r>
            <a:r>
              <a:rPr lang="en-US" i="1" dirty="0" err="1" smtClean="0"/>
              <a:t>x</a:t>
            </a:r>
            <a:r>
              <a:rPr lang="en-US" dirty="0" smtClean="0"/>
              <a:t> receives a distance vector from a neighbor, it stores a copy and updates its own (</a:t>
            </a:r>
            <a:r>
              <a:rPr lang="en-US" b="1" i="1" dirty="0" err="1" smtClean="0"/>
              <a:t>D</a:t>
            </a:r>
            <a:r>
              <a:rPr lang="en-US" i="1" baseline="-25000" dirty="0" err="1" smtClean="0"/>
              <a:t>x</a:t>
            </a:r>
            <a:r>
              <a:rPr lang="en-US" dirty="0" smtClean="0"/>
              <a:t>)</a:t>
            </a:r>
            <a:endParaRPr lang="en-US" i="1" baseline="-25000" dirty="0" smtClean="0"/>
          </a:p>
          <a:p>
            <a:pPr lvl="1"/>
            <a:r>
              <a:rPr lang="en-US" dirty="0" smtClean="0"/>
              <a:t>for all destinations </a:t>
            </a:r>
            <a:r>
              <a:rPr lang="en-US" i="1" dirty="0" err="1" smtClean="0"/>
              <a:t>y</a:t>
            </a:r>
            <a:r>
              <a:rPr lang="en-US" dirty="0" smtClean="0"/>
              <a:t>,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x</a:t>
            </a:r>
            <a:r>
              <a:rPr lang="en-US" dirty="0" err="1" smtClean="0"/>
              <a:t>(</a:t>
            </a:r>
            <a:r>
              <a:rPr lang="en-US" i="1" dirty="0" err="1" smtClean="0"/>
              <a:t>y</a:t>
            </a:r>
            <a:r>
              <a:rPr lang="en-US" dirty="0" smtClean="0"/>
              <a:t>) = </a:t>
            </a:r>
            <a:r>
              <a:rPr lang="en-US" dirty="0" err="1" smtClean="0"/>
              <a:t>min</a:t>
            </a:r>
            <a:r>
              <a:rPr lang="en-US" i="1" baseline="-25000" dirty="0" err="1" smtClean="0"/>
              <a:t>v</a:t>
            </a:r>
            <a:r>
              <a:rPr lang="en-US" dirty="0" smtClean="0"/>
              <a:t> </a:t>
            </a:r>
            <a:r>
              <a:rPr lang="en-US" i="1" dirty="0" err="1" smtClean="0"/>
              <a:t>c</a:t>
            </a:r>
            <a:r>
              <a:rPr lang="en-US" dirty="0" err="1" smtClean="0"/>
              <a:t>(</a:t>
            </a:r>
            <a:r>
              <a:rPr lang="en-US" i="1" dirty="0" err="1" smtClean="0"/>
              <a:t>x</a:t>
            </a:r>
            <a:r>
              <a:rPr lang="en-US" dirty="0" err="1" smtClean="0"/>
              <a:t>,</a:t>
            </a:r>
            <a:r>
              <a:rPr lang="en-US" i="1" dirty="0" err="1" smtClean="0"/>
              <a:t>v</a:t>
            </a:r>
            <a:r>
              <a:rPr lang="en-US" dirty="0" smtClean="0"/>
              <a:t>) + </a:t>
            </a:r>
            <a:r>
              <a:rPr lang="en-US" i="1" dirty="0" err="1" smtClean="0"/>
              <a:t>d</a:t>
            </a:r>
            <a:r>
              <a:rPr lang="en-US" i="1" baseline="-25000" dirty="0" err="1" smtClean="0"/>
              <a:t>v</a:t>
            </a:r>
            <a:r>
              <a:rPr lang="en-US" dirty="0" err="1" smtClean="0"/>
              <a:t>(</a:t>
            </a:r>
            <a:r>
              <a:rPr lang="en-US" i="1" dirty="0" err="1" smtClean="0"/>
              <a:t>y</a:t>
            </a:r>
            <a:r>
              <a:rPr lang="en-US" dirty="0" smtClean="0"/>
              <a:t>) where the minimum is taken over all neighbors </a:t>
            </a:r>
            <a:r>
              <a:rPr lang="en-US" i="1" dirty="0" err="1" smtClean="0"/>
              <a:t>v</a:t>
            </a:r>
            <a:r>
              <a:rPr lang="en-US" dirty="0" smtClean="0"/>
              <a:t> of </a:t>
            </a:r>
            <a:r>
              <a:rPr lang="en-US" i="1" dirty="0" err="1" smtClean="0"/>
              <a:t>x</a:t>
            </a:r>
            <a:endParaRPr lang="en-US" i="1" dirty="0" smtClean="0"/>
          </a:p>
          <a:p>
            <a:pPr lvl="1"/>
            <a:r>
              <a:rPr lang="en-US" dirty="0" smtClean="0"/>
              <a:t>the node does the same update if the cost of one of its links changes</a:t>
            </a:r>
          </a:p>
          <a:p>
            <a:r>
              <a:rPr lang="en-US" dirty="0" smtClean="0"/>
              <a:t>When link costs are stable, distance vectors eventually converge to the actual shortest path distances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2648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Benefiting From Others Computations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01675" y="4530725"/>
            <a:ext cx="8655050" cy="2889250"/>
          </a:xfrm>
        </p:spPr>
        <p:txBody>
          <a:bodyPr/>
          <a:lstStyle/>
          <a:p>
            <a:r>
              <a:rPr lang="en-US" dirty="0" smtClean="0"/>
              <a:t>R1 only computes </a:t>
            </a:r>
          </a:p>
          <a:p>
            <a:pPr lvl="1"/>
            <a:r>
              <a:rPr lang="en-US" i="1" dirty="0" smtClean="0"/>
              <a:t>c</a:t>
            </a:r>
            <a:r>
              <a:rPr lang="en-US" baseline="-25000" dirty="0" smtClean="0"/>
              <a:t>1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)=min{</a:t>
            </a:r>
            <a:r>
              <a:rPr lang="en-US" i="1" dirty="0" smtClean="0"/>
              <a:t>d</a:t>
            </a:r>
            <a:r>
              <a:rPr lang="en-US" baseline="-25000" dirty="0" smtClean="0"/>
              <a:t>12</a:t>
            </a:r>
            <a:r>
              <a:rPr lang="en-US" dirty="0" smtClean="0"/>
              <a:t>+</a:t>
            </a:r>
            <a:r>
              <a:rPr lang="en-US" i="1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),</a:t>
            </a:r>
            <a:r>
              <a:rPr lang="en-US" i="1" dirty="0" smtClean="0"/>
              <a:t>d</a:t>
            </a:r>
            <a:r>
              <a:rPr lang="en-US" baseline="-25000" dirty="0" smtClean="0"/>
              <a:t>13</a:t>
            </a:r>
            <a:r>
              <a:rPr lang="en-US" dirty="0" smtClean="0"/>
              <a:t>+</a:t>
            </a:r>
            <a:r>
              <a:rPr lang="en-US" i="1" dirty="0" smtClean="0"/>
              <a:t>c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),</a:t>
            </a:r>
            <a:r>
              <a:rPr lang="en-US" i="1" dirty="0" smtClean="0"/>
              <a:t>d</a:t>
            </a:r>
            <a:r>
              <a:rPr lang="en-US" baseline="-25000" dirty="0" smtClean="0"/>
              <a:t>14</a:t>
            </a:r>
            <a:r>
              <a:rPr lang="en-US" dirty="0" smtClean="0"/>
              <a:t>+</a:t>
            </a:r>
            <a:r>
              <a:rPr lang="en-US" i="1" dirty="0" smtClean="0"/>
              <a:t>c</a:t>
            </a:r>
            <a:r>
              <a:rPr lang="en-US" baseline="-25000" dirty="0" smtClean="0"/>
              <a:t>4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)}</a:t>
            </a:r>
          </a:p>
          <a:p>
            <a:pPr lvl="1"/>
            <a:r>
              <a:rPr lang="en-US" dirty="0" smtClean="0"/>
              <a:t>In other words, it takes advantage of the work done by R2, R3, R4 to compute </a:t>
            </a:r>
            <a:r>
              <a:rPr lang="en-US" i="1" dirty="0" smtClean="0"/>
              <a:t>c</a:t>
            </a:r>
            <a:r>
              <a:rPr lang="en-US" baseline="-25000" dirty="0" smtClean="0"/>
              <a:t>2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), </a:t>
            </a:r>
            <a:r>
              <a:rPr lang="en-US" i="1" dirty="0" smtClean="0"/>
              <a:t>c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), and </a:t>
            </a:r>
            <a:r>
              <a:rPr lang="en-US" i="1" dirty="0" smtClean="0"/>
              <a:t>c</a:t>
            </a:r>
            <a:r>
              <a:rPr lang="en-US" baseline="-25000" dirty="0" smtClean="0"/>
              <a:t>4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But it has to wait for them to perform those computations before it can produce its own answer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4A1E5-10FF-49F9-B93B-0E466049723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069975" y="1954580"/>
            <a:ext cx="7826375" cy="2486025"/>
            <a:chOff x="1069975" y="1492250"/>
            <a:chExt cx="7826375" cy="2486025"/>
          </a:xfrm>
        </p:grpSpPr>
        <p:sp>
          <p:nvSpPr>
            <p:cNvPr id="6" name="Rectangle 5"/>
            <p:cNvSpPr/>
            <p:nvPr/>
          </p:nvSpPr>
          <p:spPr bwMode="auto">
            <a:xfrm>
              <a:off x="1069975" y="2413000"/>
              <a:ext cx="736600" cy="64452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1019175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4D4D4D"/>
                </a:buClr>
                <a:buSzPct val="65000"/>
                <a:buFont typeface="Arial" pitchFamily="34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R1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63925" y="1492250"/>
              <a:ext cx="736600" cy="64452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1019175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4D4D4D"/>
                </a:buClr>
                <a:buSzPct val="65000"/>
                <a:buFont typeface="Arial" pitchFamily="34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R2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463925" y="2413000"/>
              <a:ext cx="736600" cy="64452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1019175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4D4D4D"/>
                </a:buClr>
                <a:buSzPct val="65000"/>
                <a:buFont typeface="Arial" pitchFamily="34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R3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463925" y="3333750"/>
              <a:ext cx="736600" cy="644525"/>
            </a:xfrm>
            <a:prstGeom prst="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1019175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4D4D4D"/>
                </a:buClr>
                <a:buSzPct val="65000"/>
                <a:buFont typeface="Arial" pitchFamily="34" charset="0"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R4</a:t>
              </a:r>
            </a:p>
          </p:txBody>
        </p:sp>
        <p:cxnSp>
          <p:nvCxnSpPr>
            <p:cNvPr id="14" name="Straight Arrow Connector 13"/>
            <p:cNvCxnSpPr>
              <a:stCxn id="6" idx="3"/>
              <a:endCxn id="8" idx="1"/>
            </p:cNvCxnSpPr>
            <p:nvPr/>
          </p:nvCxnSpPr>
          <p:spPr bwMode="auto">
            <a:xfrm flipV="1">
              <a:off x="1806575" y="1814513"/>
              <a:ext cx="1657350" cy="920750"/>
            </a:xfrm>
            <a:prstGeom prst="straightConnector1">
              <a:avLst/>
            </a:prstGeom>
            <a:solidFill>
              <a:srgbClr val="CC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6" name="Straight Arrow Connector 15"/>
            <p:cNvCxnSpPr>
              <a:stCxn id="6" idx="3"/>
              <a:endCxn id="9" idx="1"/>
            </p:cNvCxnSpPr>
            <p:nvPr/>
          </p:nvCxnSpPr>
          <p:spPr bwMode="auto">
            <a:xfrm>
              <a:off x="1806575" y="2735263"/>
              <a:ext cx="1657350" cy="1588"/>
            </a:xfrm>
            <a:prstGeom prst="straightConnector1">
              <a:avLst/>
            </a:prstGeom>
            <a:solidFill>
              <a:srgbClr val="CC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cxnSp>
          <p:nvCxnSpPr>
            <p:cNvPr id="19" name="Straight Arrow Connector 18"/>
            <p:cNvCxnSpPr>
              <a:stCxn id="6" idx="3"/>
              <a:endCxn id="10" idx="1"/>
            </p:cNvCxnSpPr>
            <p:nvPr/>
          </p:nvCxnSpPr>
          <p:spPr bwMode="auto">
            <a:xfrm>
              <a:off x="1806575" y="2735263"/>
              <a:ext cx="1657350" cy="920750"/>
            </a:xfrm>
            <a:prstGeom prst="straightConnector1">
              <a:avLst/>
            </a:prstGeom>
            <a:solidFill>
              <a:srgbClr val="CC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20" name="Cloud 19"/>
            <p:cNvSpPr/>
            <p:nvPr/>
          </p:nvSpPr>
          <p:spPr bwMode="auto">
            <a:xfrm>
              <a:off x="8067675" y="2320925"/>
              <a:ext cx="828675" cy="552450"/>
            </a:xfrm>
            <a:prstGeom prst="cloud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R="0" algn="ctr" defTabSz="1019175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4D4D4D"/>
                </a:buClr>
                <a:buSzPct val="65000"/>
                <a:buFont typeface="Arial" pitchFamily="34" charset="0"/>
                <a:buNone/>
                <a:tabLst/>
              </a:pPr>
              <a:r>
                <a:rPr kumimoji="0" 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r</a:t>
              </a:r>
            </a:p>
          </p:txBody>
        </p:sp>
        <p:cxnSp>
          <p:nvCxnSpPr>
            <p:cNvPr id="24" name="Shape 23"/>
            <p:cNvCxnSpPr>
              <a:stCxn id="8" idx="3"/>
              <a:endCxn id="20" idx="3"/>
            </p:cNvCxnSpPr>
            <p:nvPr/>
          </p:nvCxnSpPr>
          <p:spPr bwMode="auto">
            <a:xfrm>
              <a:off x="4200525" y="1814513"/>
              <a:ext cx="4281488" cy="537999"/>
            </a:xfrm>
            <a:prstGeom prst="curvedConnector2">
              <a:avLst/>
            </a:prstGeom>
            <a:solidFill>
              <a:srgbClr val="CC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6" name="Curved Connector 25"/>
            <p:cNvCxnSpPr>
              <a:stCxn id="9" idx="3"/>
              <a:endCxn id="20" idx="2"/>
            </p:cNvCxnSpPr>
            <p:nvPr/>
          </p:nvCxnSpPr>
          <p:spPr bwMode="auto">
            <a:xfrm flipV="1">
              <a:off x="4200525" y="2597150"/>
              <a:ext cx="3869720" cy="138113"/>
            </a:xfrm>
            <a:prstGeom prst="curvedConnector3">
              <a:avLst>
                <a:gd name="adj1" fmla="val 50000"/>
              </a:avLst>
            </a:prstGeom>
            <a:solidFill>
              <a:srgbClr val="CC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cxnSp>
          <p:nvCxnSpPr>
            <p:cNvPr id="28" name="Shape 27"/>
            <p:cNvCxnSpPr>
              <a:stCxn id="10" idx="3"/>
              <a:endCxn id="20" idx="1"/>
            </p:cNvCxnSpPr>
            <p:nvPr/>
          </p:nvCxnSpPr>
          <p:spPr bwMode="auto">
            <a:xfrm flipV="1">
              <a:off x="4200525" y="2872787"/>
              <a:ext cx="4281488" cy="783226"/>
            </a:xfrm>
            <a:prstGeom prst="curvedConnector2">
              <a:avLst/>
            </a:prstGeom>
            <a:solidFill>
              <a:srgbClr val="CCFFFF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5673725" y="1492250"/>
              <a:ext cx="73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C</a:t>
              </a:r>
              <a:r>
                <a:rPr lang="en-US" baseline="-25000" dirty="0" smtClean="0"/>
                <a:t>2</a:t>
              </a:r>
              <a:r>
                <a:rPr lang="en-US" dirty="0" smtClean="0"/>
                <a:t>(</a:t>
              </a:r>
              <a:r>
                <a:rPr lang="en-US" i="1" dirty="0" smtClean="0"/>
                <a:t>r</a:t>
              </a:r>
              <a:r>
                <a:rPr lang="en-US" dirty="0" smtClean="0"/>
                <a:t>)</a:t>
              </a:r>
              <a:endParaRPr lang="en-US" i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305425" y="2320925"/>
              <a:ext cx="73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C</a:t>
              </a:r>
              <a:r>
                <a:rPr lang="en-US" baseline="-25000" dirty="0" smtClean="0"/>
                <a:t>3</a:t>
              </a:r>
              <a:r>
                <a:rPr lang="en-US" dirty="0" smtClean="0"/>
                <a:t>(</a:t>
              </a:r>
              <a:r>
                <a:rPr lang="en-US" i="1" dirty="0" smtClean="0"/>
                <a:t>r</a:t>
              </a:r>
              <a:r>
                <a:rPr lang="en-US" dirty="0" smtClean="0"/>
                <a:t>)</a:t>
              </a:r>
              <a:endParaRPr lang="en-US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765800" y="3149600"/>
              <a:ext cx="73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C</a:t>
              </a:r>
              <a:r>
                <a:rPr lang="en-US" baseline="-25000" dirty="0" smtClean="0"/>
                <a:t>4</a:t>
              </a:r>
              <a:r>
                <a:rPr lang="en-US" dirty="0" smtClean="0"/>
                <a:t>(</a:t>
              </a:r>
              <a:r>
                <a:rPr lang="en-US" i="1" dirty="0" smtClean="0"/>
                <a:t>r</a:t>
              </a:r>
              <a:r>
                <a:rPr lang="en-US" dirty="0" smtClean="0"/>
                <a:t>)</a:t>
              </a:r>
              <a:endParaRPr lang="en-US" i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359025" y="1859518"/>
              <a:ext cx="552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d</a:t>
              </a:r>
              <a:r>
                <a:rPr lang="en-US" baseline="-25000" dirty="0" smtClean="0"/>
                <a:t>12</a:t>
              </a:r>
              <a:endParaRPr lang="en-US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543175" y="2395244"/>
              <a:ext cx="552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d</a:t>
              </a:r>
              <a:r>
                <a:rPr lang="en-US" baseline="-25000" dirty="0" smtClean="0"/>
                <a:t>13</a:t>
              </a:r>
              <a:endParaRPr lang="en-US" i="1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266950" y="3056493"/>
              <a:ext cx="5524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i="1" dirty="0" smtClean="0"/>
                <a:t>d</a:t>
              </a:r>
              <a:r>
                <a:rPr lang="en-US" baseline="-25000" dirty="0" smtClean="0"/>
                <a:t>14</a:t>
              </a:r>
              <a:endParaRPr lang="en-US" i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Shielded from Irrelevant Changes 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701675" y="4389124"/>
            <a:ext cx="8866868" cy="2142312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R1 unaffected by change/failure of path from R2 to </a:t>
            </a:r>
            <a:r>
              <a:rPr lang="en-US" i="1" dirty="0" smtClean="0"/>
              <a:t>r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Update from R2 is received and processed, but does not result in changes, </a:t>
            </a:r>
            <a:r>
              <a:rPr lang="en-US" i="1" dirty="0" smtClean="0"/>
              <a:t>i.e.,</a:t>
            </a:r>
            <a:r>
              <a:rPr lang="en-US" dirty="0" smtClean="0"/>
              <a:t> R1 does not propagate further updates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F4A1E5-10FF-49F9-B93B-0E466049723E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1069975" y="2413000"/>
            <a:ext cx="736600" cy="644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10191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R1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463925" y="1492250"/>
            <a:ext cx="736600" cy="644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10191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R2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463925" y="2413000"/>
            <a:ext cx="736600" cy="644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10191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R3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463925" y="3333750"/>
            <a:ext cx="736600" cy="644525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10191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R4</a:t>
            </a:r>
          </a:p>
        </p:txBody>
      </p:sp>
      <p:cxnSp>
        <p:nvCxnSpPr>
          <p:cNvPr id="14" name="Straight Arrow Connector 13"/>
          <p:cNvCxnSpPr>
            <a:stCxn id="6" idx="3"/>
            <a:endCxn id="8" idx="1"/>
          </p:cNvCxnSpPr>
          <p:nvPr/>
        </p:nvCxnSpPr>
        <p:spPr bwMode="auto">
          <a:xfrm flipV="1">
            <a:off x="1806575" y="1814513"/>
            <a:ext cx="1657350" cy="920750"/>
          </a:xfrm>
          <a:prstGeom prst="straightConnector1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6" name="Straight Arrow Connector 15"/>
          <p:cNvCxnSpPr>
            <a:stCxn id="6" idx="3"/>
            <a:endCxn id="9" idx="1"/>
          </p:cNvCxnSpPr>
          <p:nvPr/>
        </p:nvCxnSpPr>
        <p:spPr bwMode="auto">
          <a:xfrm>
            <a:off x="1806575" y="2735263"/>
            <a:ext cx="1657350" cy="1588"/>
          </a:xfrm>
          <a:prstGeom prst="straightConnector1">
            <a:avLst/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9" name="Straight Arrow Connector 18"/>
          <p:cNvCxnSpPr>
            <a:stCxn id="6" idx="3"/>
            <a:endCxn id="10" idx="1"/>
          </p:cNvCxnSpPr>
          <p:nvPr/>
        </p:nvCxnSpPr>
        <p:spPr bwMode="auto">
          <a:xfrm>
            <a:off x="1806575" y="2735263"/>
            <a:ext cx="1657350" cy="920750"/>
          </a:xfrm>
          <a:prstGeom prst="straightConnector1">
            <a:avLst/>
          </a:prstGeom>
          <a:solidFill>
            <a:srgbClr val="CCFFFF"/>
          </a:solidFill>
          <a:ln w="38100" cap="flat" cmpd="sng" algn="ctr">
            <a:solidFill>
              <a:srgbClr val="2AF907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20" name="Cloud 19"/>
          <p:cNvSpPr/>
          <p:nvPr/>
        </p:nvSpPr>
        <p:spPr bwMode="auto">
          <a:xfrm>
            <a:off x="8067675" y="2320925"/>
            <a:ext cx="828675" cy="552450"/>
          </a:xfrm>
          <a:prstGeom prst="cloud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10191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r</a:t>
            </a:r>
          </a:p>
        </p:txBody>
      </p:sp>
      <p:cxnSp>
        <p:nvCxnSpPr>
          <p:cNvPr id="24" name="Shape 23"/>
          <p:cNvCxnSpPr>
            <a:stCxn id="8" idx="3"/>
            <a:endCxn id="20" idx="3"/>
          </p:cNvCxnSpPr>
          <p:nvPr/>
        </p:nvCxnSpPr>
        <p:spPr bwMode="auto">
          <a:xfrm>
            <a:off x="4200525" y="1814513"/>
            <a:ext cx="4281488" cy="537999"/>
          </a:xfrm>
          <a:prstGeom prst="curvedConnector2">
            <a:avLst/>
          </a:prstGeom>
          <a:solidFill>
            <a:srgbClr val="CCFFFF"/>
          </a:solidFill>
          <a:ln w="2857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26" name="Curved Connector 25"/>
          <p:cNvCxnSpPr>
            <a:stCxn id="9" idx="3"/>
            <a:endCxn id="20" idx="2"/>
          </p:cNvCxnSpPr>
          <p:nvPr/>
        </p:nvCxnSpPr>
        <p:spPr bwMode="auto">
          <a:xfrm flipV="1">
            <a:off x="4200525" y="2597150"/>
            <a:ext cx="3869720" cy="138113"/>
          </a:xfrm>
          <a:prstGeom prst="curvedConnector3">
            <a:avLst>
              <a:gd name="adj1" fmla="val 50000"/>
            </a:avLst>
          </a:prstGeom>
          <a:solidFill>
            <a:srgbClr val="CCFFFF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8" name="Shape 27"/>
          <p:cNvCxnSpPr>
            <a:stCxn id="10" idx="3"/>
            <a:endCxn id="20" idx="1"/>
          </p:cNvCxnSpPr>
          <p:nvPr/>
        </p:nvCxnSpPr>
        <p:spPr bwMode="auto">
          <a:xfrm flipV="1">
            <a:off x="4200525" y="2872787"/>
            <a:ext cx="4281488" cy="783226"/>
          </a:xfrm>
          <a:prstGeom prst="curvedConnector2">
            <a:avLst/>
          </a:prstGeom>
          <a:solidFill>
            <a:srgbClr val="CCFFFF"/>
          </a:solidFill>
          <a:ln w="38100" cap="flat" cmpd="sng" algn="ctr">
            <a:solidFill>
              <a:srgbClr val="2AF907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5673725" y="149225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FF0000"/>
                </a:solidFill>
              </a:rPr>
              <a:t>C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i="1" dirty="0" smtClean="0">
                <a:solidFill>
                  <a:srgbClr val="FF0000"/>
                </a:solidFill>
              </a:rPr>
              <a:t>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05425" y="2320925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</a:t>
            </a:r>
            <a:r>
              <a:rPr lang="en-US" baseline="-25000" dirty="0" smtClean="0"/>
              <a:t>3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  <a:endParaRPr lang="en-US" i="1" dirty="0"/>
          </a:p>
        </p:txBody>
      </p:sp>
      <p:sp>
        <p:nvSpPr>
          <p:cNvPr id="31" name="TextBox 30"/>
          <p:cNvSpPr txBox="1"/>
          <p:nvPr/>
        </p:nvSpPr>
        <p:spPr>
          <a:xfrm>
            <a:off x="5765800" y="3149600"/>
            <a:ext cx="73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C</a:t>
            </a:r>
            <a:r>
              <a:rPr lang="en-US" baseline="-25000" dirty="0" smtClean="0"/>
              <a:t>4</a:t>
            </a:r>
            <a:r>
              <a:rPr lang="en-US" dirty="0" smtClean="0"/>
              <a:t>(</a:t>
            </a:r>
            <a:r>
              <a:rPr lang="en-US" i="1" dirty="0" smtClean="0"/>
              <a:t>r</a:t>
            </a:r>
            <a:r>
              <a:rPr lang="en-US" dirty="0" smtClean="0"/>
              <a:t>)</a:t>
            </a:r>
            <a:endParaRPr lang="en-US" i="1" dirty="0"/>
          </a:p>
        </p:txBody>
      </p:sp>
      <p:sp>
        <p:nvSpPr>
          <p:cNvPr id="32" name="TextBox 31"/>
          <p:cNvSpPr txBox="1"/>
          <p:nvPr/>
        </p:nvSpPr>
        <p:spPr>
          <a:xfrm>
            <a:off x="2359025" y="1859518"/>
            <a:ext cx="55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r>
              <a:rPr lang="en-US" baseline="-25000" dirty="0" smtClean="0"/>
              <a:t>12</a:t>
            </a:r>
            <a:endParaRPr lang="en-US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2543175" y="2395244"/>
            <a:ext cx="55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r>
              <a:rPr lang="en-US" baseline="-25000" dirty="0" smtClean="0"/>
              <a:t>13</a:t>
            </a:r>
            <a:endParaRPr lang="en-US" i="1" dirty="0"/>
          </a:p>
        </p:txBody>
      </p:sp>
      <p:sp>
        <p:nvSpPr>
          <p:cNvPr id="34" name="TextBox 33"/>
          <p:cNvSpPr txBox="1"/>
          <p:nvPr/>
        </p:nvSpPr>
        <p:spPr>
          <a:xfrm>
            <a:off x="2266950" y="3056493"/>
            <a:ext cx="5524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d</a:t>
            </a:r>
            <a:r>
              <a:rPr lang="en-US" baseline="-25000" dirty="0" smtClean="0"/>
              <a:t>14</a:t>
            </a:r>
            <a:endParaRPr lang="en-US" i="1" dirty="0"/>
          </a:p>
        </p:txBody>
      </p:sp>
      <p:sp>
        <p:nvSpPr>
          <p:cNvPr id="22" name="Explosion 1 21"/>
          <p:cNvSpPr/>
          <p:nvPr/>
        </p:nvSpPr>
        <p:spPr bwMode="auto">
          <a:xfrm>
            <a:off x="6686550" y="1690094"/>
            <a:ext cx="644525" cy="552450"/>
          </a:xfrm>
          <a:prstGeom prst="irregularSeal1">
            <a:avLst/>
          </a:prstGeom>
          <a:solidFill>
            <a:srgbClr val="FF0000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1019175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to Link Cost Reductions</a:t>
            </a:r>
            <a:endParaRPr lang="en-US" sz="4400" dirty="0"/>
          </a:p>
        </p:txBody>
      </p:sp>
      <p:sp>
        <p:nvSpPr>
          <p:cNvPr id="730115" name="Rectangle 3"/>
          <p:cNvSpPr>
            <a:spLocks noChangeArrowheads="1"/>
          </p:cNvSpPr>
          <p:nvPr/>
        </p:nvSpPr>
        <p:spPr bwMode="auto">
          <a:xfrm>
            <a:off x="607695" y="1984610"/>
            <a:ext cx="5354003" cy="286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82" tIns="50941" rIns="101882" bIns="50941">
            <a:prstTxWarp prst="textNoShape">
              <a:avLst/>
            </a:prstTxWarp>
          </a:bodyPr>
          <a:lstStyle/>
          <a:p>
            <a:pPr marL="382059" indent="-382059" algn="l" eaLnBrk="1" hangingPunct="1">
              <a:spcBef>
                <a:spcPct val="20000"/>
              </a:spcBef>
              <a:buClr>
                <a:srgbClr val="000099"/>
              </a:buClr>
              <a:buSzPct val="75000"/>
            </a:pPr>
            <a:r>
              <a:rPr lang="en-US" sz="2700" dirty="0">
                <a:solidFill>
                  <a:srgbClr val="000000"/>
                </a:solidFill>
                <a:latin typeface="+mn-lt"/>
                <a:ea typeface="Arial" charset="0"/>
                <a:cs typeface="Arial" charset="0"/>
              </a:rPr>
              <a:t>Link cost changes:</a:t>
            </a:r>
            <a:endParaRPr lang="en-US" sz="2200" dirty="0">
              <a:solidFill>
                <a:srgbClr val="000000"/>
              </a:solidFill>
              <a:latin typeface="+mn-lt"/>
              <a:ea typeface="Arial" charset="0"/>
              <a:cs typeface="Arial" charset="0"/>
            </a:endParaRPr>
          </a:p>
          <a:p>
            <a:pPr marL="231775" indent="-231775" algn="l" eaLnBrk="1" hangingPunct="1">
              <a:spcBef>
                <a:spcPct val="20000"/>
              </a:spcBef>
              <a:buClr>
                <a:srgbClr val="800000"/>
              </a:buClr>
              <a:buSzPct val="100000"/>
              <a:buFont typeface="Lucida Grande"/>
              <a:buChar char="■"/>
            </a:pPr>
            <a:r>
              <a:rPr lang="en-US" sz="2200" dirty="0">
                <a:solidFill>
                  <a:srgbClr val="000000"/>
                </a:solidFill>
                <a:latin typeface="+mn-lt"/>
                <a:ea typeface="Arial" charset="0"/>
                <a:cs typeface="Arial" charset="0"/>
              </a:rPr>
              <a:t>node </a:t>
            </a:r>
            <a:r>
              <a:rPr lang="en-US" sz="2200" dirty="0" smtClean="0">
                <a:solidFill>
                  <a:srgbClr val="000000"/>
                </a:solidFill>
                <a:latin typeface="+mn-lt"/>
                <a:ea typeface="Arial" charset="0"/>
                <a:cs typeface="Arial" charset="0"/>
              </a:rPr>
              <a:t>detects local link cost change </a:t>
            </a:r>
          </a:p>
          <a:p>
            <a:pPr marL="231775" indent="-231775" algn="l" eaLnBrk="1" hangingPunct="1">
              <a:spcBef>
                <a:spcPct val="20000"/>
              </a:spcBef>
              <a:buClr>
                <a:srgbClr val="800000"/>
              </a:buClr>
              <a:buSzPct val="100000"/>
              <a:buFont typeface="Lucida Grande"/>
              <a:buChar char="■"/>
            </a:pPr>
            <a:r>
              <a:rPr lang="en-US" sz="2200" dirty="0" smtClean="0">
                <a:solidFill>
                  <a:srgbClr val="000000"/>
                </a:solidFill>
                <a:latin typeface="+mn-lt"/>
                <a:ea typeface="Arial" charset="0"/>
                <a:cs typeface="Arial" charset="0"/>
              </a:rPr>
              <a:t>updates routing info, recalculates </a:t>
            </a:r>
            <a:br>
              <a:rPr lang="en-US" sz="2200" dirty="0" smtClean="0">
                <a:solidFill>
                  <a:srgbClr val="000000"/>
                </a:solidFill>
                <a:latin typeface="+mn-lt"/>
                <a:ea typeface="Arial" charset="0"/>
                <a:cs typeface="Arial" charset="0"/>
              </a:rPr>
            </a:br>
            <a:r>
              <a:rPr lang="en-US" sz="2200" dirty="0" smtClean="0">
                <a:solidFill>
                  <a:srgbClr val="000000"/>
                </a:solidFill>
                <a:latin typeface="+mn-lt"/>
                <a:ea typeface="Arial" charset="0"/>
                <a:cs typeface="Arial" charset="0"/>
              </a:rPr>
              <a:t>distance vector</a:t>
            </a:r>
          </a:p>
          <a:p>
            <a:pPr marL="231775" indent="-231775" algn="l" eaLnBrk="1" hangingPunct="1">
              <a:spcBef>
                <a:spcPct val="20000"/>
              </a:spcBef>
              <a:buClr>
                <a:srgbClr val="800000"/>
              </a:buClr>
              <a:buSzPct val="100000"/>
              <a:buFont typeface="Lucida Grande"/>
              <a:buChar char="■"/>
            </a:pPr>
            <a:r>
              <a:rPr lang="en-US" sz="2200" dirty="0" smtClean="0">
                <a:solidFill>
                  <a:srgbClr val="000000"/>
                </a:solidFill>
                <a:latin typeface="+mn-lt"/>
                <a:ea typeface="Arial" charset="0"/>
                <a:cs typeface="Arial" charset="0"/>
              </a:rPr>
              <a:t>if DV changes, notify neighbors </a:t>
            </a:r>
            <a:endParaRPr lang="en-US" sz="2700" dirty="0">
              <a:solidFill>
                <a:srgbClr val="000000"/>
              </a:solidFill>
              <a:latin typeface="+mn-lt"/>
              <a:ea typeface="Arial" charset="0"/>
              <a:cs typeface="Arial" charset="0"/>
            </a:endParaRPr>
          </a:p>
        </p:txBody>
      </p:sp>
      <p:sp>
        <p:nvSpPr>
          <p:cNvPr id="730116" name="Text Box 4"/>
          <p:cNvSpPr txBox="1">
            <a:spLocks noChangeArrowheads="1"/>
          </p:cNvSpPr>
          <p:nvPr/>
        </p:nvSpPr>
        <p:spPr bwMode="auto">
          <a:xfrm>
            <a:off x="238859" y="4842487"/>
            <a:ext cx="1372652" cy="17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101882" tIns="50941" rIns="101882" bIns="5094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700" dirty="0">
                <a:solidFill>
                  <a:srgbClr val="000000"/>
                </a:solidFill>
                <a:latin typeface="+mn-lt"/>
              </a:rPr>
              <a:t>“good</a:t>
            </a:r>
          </a:p>
          <a:p>
            <a:pPr algn="ctr"/>
            <a:r>
              <a:rPr lang="en-US" sz="2700" dirty="0">
                <a:solidFill>
                  <a:srgbClr val="000000"/>
                </a:solidFill>
                <a:latin typeface="+mn-lt"/>
              </a:rPr>
              <a:t>news </a:t>
            </a:r>
          </a:p>
          <a:p>
            <a:pPr algn="ctr"/>
            <a:r>
              <a:rPr lang="en-US" sz="2700" dirty="0">
                <a:solidFill>
                  <a:srgbClr val="000000"/>
                </a:solidFill>
                <a:latin typeface="+mn-lt"/>
              </a:rPr>
              <a:t>travels</a:t>
            </a:r>
          </a:p>
          <a:p>
            <a:pPr algn="ctr"/>
            <a:r>
              <a:rPr lang="en-US" sz="2700" dirty="0">
                <a:solidFill>
                  <a:srgbClr val="000000"/>
                </a:solidFill>
                <a:latin typeface="+mn-lt"/>
              </a:rPr>
              <a:t>fast”</a:t>
            </a:r>
            <a:endParaRPr lang="en-US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422708" y="2222099"/>
            <a:ext cx="2402840" cy="1489710"/>
            <a:chOff x="3625" y="1076"/>
            <a:chExt cx="1376" cy="828"/>
          </a:xfrm>
        </p:grpSpPr>
        <p:sp>
          <p:nvSpPr>
            <p:cNvPr id="730118" name="Freeform 6"/>
            <p:cNvSpPr>
              <a:spLocks/>
            </p:cNvSpPr>
            <p:nvPr/>
          </p:nvSpPr>
          <p:spPr bwMode="auto">
            <a:xfrm>
              <a:off x="3625" y="1140"/>
              <a:ext cx="1376" cy="764"/>
            </a:xfrm>
            <a:custGeom>
              <a:avLst/>
              <a:gdLst/>
              <a:ahLst/>
              <a:cxnLst>
                <a:cxn ang="0">
                  <a:pos x="113" y="348"/>
                </a:cxn>
                <a:cxn ang="0">
                  <a:pos x="395" y="162"/>
                </a:cxn>
                <a:cxn ang="0">
                  <a:pos x="710" y="9"/>
                </a:cxn>
                <a:cxn ang="0">
                  <a:pos x="1160" y="219"/>
                </a:cxn>
                <a:cxn ang="0">
                  <a:pos x="1367" y="510"/>
                </a:cxn>
                <a:cxn ang="0">
                  <a:pos x="1103" y="726"/>
                </a:cxn>
                <a:cxn ang="0">
                  <a:pos x="578" y="738"/>
                </a:cxn>
                <a:cxn ang="0">
                  <a:pos x="77" y="630"/>
                </a:cxn>
                <a:cxn ang="0">
                  <a:pos x="113" y="348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0119" name="Freeform 7"/>
            <p:cNvSpPr>
              <a:spLocks/>
            </p:cNvSpPr>
            <p:nvPr/>
          </p:nvSpPr>
          <p:spPr bwMode="auto">
            <a:xfrm>
              <a:off x="3984" y="1404"/>
              <a:ext cx="222" cy="180"/>
            </a:xfrm>
            <a:custGeom>
              <a:avLst/>
              <a:gdLst/>
              <a:ahLst/>
              <a:cxnLst>
                <a:cxn ang="0">
                  <a:pos x="0" y="180"/>
                </a:cxn>
                <a:cxn ang="0">
                  <a:pos x="222" y="0"/>
                </a:cxn>
              </a:cxnLst>
              <a:rect l="0" t="0" r="r" b="b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0120" name="Oval 8"/>
            <p:cNvSpPr>
              <a:spLocks noChangeArrowheads="1"/>
            </p:cNvSpPr>
            <p:nvPr/>
          </p:nvSpPr>
          <p:spPr bwMode="auto">
            <a:xfrm>
              <a:off x="3724" y="1640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0121" name="Line 9"/>
            <p:cNvSpPr>
              <a:spLocks noChangeShapeType="1"/>
            </p:cNvSpPr>
            <p:nvPr/>
          </p:nvSpPr>
          <p:spPr bwMode="auto">
            <a:xfrm>
              <a:off x="3724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0122" name="Line 10"/>
            <p:cNvSpPr>
              <a:spLocks noChangeShapeType="1"/>
            </p:cNvSpPr>
            <p:nvPr/>
          </p:nvSpPr>
          <p:spPr bwMode="auto">
            <a:xfrm>
              <a:off x="4037" y="1633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0123" name="Rectangle 11"/>
            <p:cNvSpPr>
              <a:spLocks noChangeArrowheads="1"/>
            </p:cNvSpPr>
            <p:nvPr/>
          </p:nvSpPr>
          <p:spPr bwMode="auto">
            <a:xfrm>
              <a:off x="3724" y="1633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730124" name="Oval 12"/>
            <p:cNvSpPr>
              <a:spLocks noChangeArrowheads="1"/>
            </p:cNvSpPr>
            <p:nvPr/>
          </p:nvSpPr>
          <p:spPr bwMode="auto">
            <a:xfrm>
              <a:off x="3721" y="1574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0125" name="Freeform 13"/>
            <p:cNvSpPr>
              <a:spLocks/>
            </p:cNvSpPr>
            <p:nvPr/>
          </p:nvSpPr>
          <p:spPr bwMode="auto">
            <a:xfrm>
              <a:off x="4389" y="1404"/>
              <a:ext cx="216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6" y="189"/>
                </a:cxn>
              </a:cxnLst>
              <a:rect l="0" t="0" r="r" b="b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0126" name="Freeform 14"/>
            <p:cNvSpPr>
              <a:spLocks/>
            </p:cNvSpPr>
            <p:nvPr/>
          </p:nvSpPr>
          <p:spPr bwMode="auto">
            <a:xfrm>
              <a:off x="4041" y="1668"/>
              <a:ext cx="540" cy="3"/>
            </a:xfrm>
            <a:custGeom>
              <a:avLst/>
              <a:gdLst/>
              <a:ahLst/>
              <a:cxnLst>
                <a:cxn ang="0">
                  <a:pos x="540" y="3"/>
                </a:cxn>
                <a:cxn ang="0">
                  <a:pos x="0" y="0"/>
                </a:cxn>
              </a:cxnLst>
              <a:rect l="0" t="0" r="r" b="b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3" name="Group 15"/>
            <p:cNvGrpSpPr>
              <a:grpSpLocks/>
            </p:cNvGrpSpPr>
            <p:nvPr/>
          </p:nvGrpSpPr>
          <p:grpSpPr bwMode="auto">
            <a:xfrm>
              <a:off x="3777" y="1526"/>
              <a:ext cx="202" cy="239"/>
              <a:chOff x="2960" y="2429"/>
              <a:chExt cx="205" cy="239"/>
            </a:xfrm>
          </p:grpSpPr>
          <p:sp>
            <p:nvSpPr>
              <p:cNvPr id="730128" name="Rectangle 16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0129" name="Text Box 17"/>
              <p:cNvSpPr txBox="1">
                <a:spLocks noChangeArrowheads="1"/>
              </p:cNvSpPr>
              <p:nvPr/>
            </p:nvSpPr>
            <p:spPr bwMode="auto">
              <a:xfrm>
                <a:off x="2960" y="2429"/>
                <a:ext cx="205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200" dirty="0" err="1">
                    <a:latin typeface="+mn-lt"/>
                  </a:rPr>
                  <a:t>x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4566" y="1538"/>
              <a:ext cx="316" cy="239"/>
              <a:chOff x="1740" y="2306"/>
              <a:chExt cx="316" cy="239"/>
            </a:xfrm>
          </p:grpSpPr>
          <p:sp>
            <p:nvSpPr>
              <p:cNvPr id="730131" name="Oval 19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0132" name="Line 20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0133" name="Line 21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0134" name="Rectangle 22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+mn-lt"/>
                </a:endParaRPr>
              </a:p>
            </p:txBody>
          </p:sp>
          <p:sp>
            <p:nvSpPr>
              <p:cNvPr id="730135" name="Oval 23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5" name="Group 24"/>
              <p:cNvGrpSpPr>
                <a:grpSpLocks/>
              </p:cNvGrpSpPr>
              <p:nvPr/>
            </p:nvGrpSpPr>
            <p:grpSpPr bwMode="auto">
              <a:xfrm>
                <a:off x="1807" y="2306"/>
                <a:ext cx="191" cy="239"/>
                <a:chOff x="2965" y="2429"/>
                <a:chExt cx="194" cy="239"/>
              </a:xfrm>
            </p:grpSpPr>
            <p:sp>
              <p:nvSpPr>
                <p:cNvPr id="730137" name="Rectangle 2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73013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965" y="2429"/>
                  <a:ext cx="194" cy="2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200" dirty="0" err="1">
                      <a:latin typeface="+mn-lt"/>
                    </a:rPr>
                    <a:t>z</a:t>
                  </a:r>
                  <a:endParaRPr lang="en-US" sz="2700" dirty="0">
                    <a:latin typeface="+mn-lt"/>
                  </a:endParaRPr>
                </a:p>
              </p:txBody>
            </p:sp>
          </p:grpSp>
        </p:grpSp>
        <p:sp>
          <p:nvSpPr>
            <p:cNvPr id="730139" name="Text Box 27"/>
            <p:cNvSpPr txBox="1">
              <a:spLocks noChangeArrowheads="1"/>
            </p:cNvSpPr>
            <p:nvPr/>
          </p:nvSpPr>
          <p:spPr bwMode="auto">
            <a:xfrm>
              <a:off x="4465" y="1328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1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30140" name="Text Box 28"/>
            <p:cNvSpPr txBox="1">
              <a:spLocks noChangeArrowheads="1"/>
            </p:cNvSpPr>
            <p:nvPr/>
          </p:nvSpPr>
          <p:spPr bwMode="auto">
            <a:xfrm>
              <a:off x="3937" y="1325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4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30141" name="Text Box 29"/>
            <p:cNvSpPr txBox="1">
              <a:spLocks noChangeArrowheads="1"/>
            </p:cNvSpPr>
            <p:nvPr/>
          </p:nvSpPr>
          <p:spPr bwMode="auto">
            <a:xfrm>
              <a:off x="4222" y="1658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atin typeface="+mn-lt"/>
                </a:rPr>
                <a:t>4</a:t>
              </a:r>
              <a:endParaRPr lang="en-US" sz="2700" dirty="0">
                <a:latin typeface="+mn-lt"/>
              </a:endParaRPr>
            </a:p>
          </p:txBody>
        </p:sp>
        <p:grpSp>
          <p:nvGrpSpPr>
            <p:cNvPr id="6" name="Group 30"/>
            <p:cNvGrpSpPr>
              <a:grpSpLocks/>
            </p:cNvGrpSpPr>
            <p:nvPr/>
          </p:nvGrpSpPr>
          <p:grpSpPr bwMode="auto">
            <a:xfrm>
              <a:off x="4146" y="1214"/>
              <a:ext cx="316" cy="239"/>
              <a:chOff x="1740" y="2306"/>
              <a:chExt cx="316" cy="239"/>
            </a:xfrm>
          </p:grpSpPr>
          <p:sp>
            <p:nvSpPr>
              <p:cNvPr id="730143" name="Oval 31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0144" name="Line 32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0145" name="Line 33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0146" name="Rectangle 34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+mn-lt"/>
                </a:endParaRPr>
              </a:p>
            </p:txBody>
          </p:sp>
          <p:sp>
            <p:nvSpPr>
              <p:cNvPr id="730147" name="Oval 35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7" name="Group 36"/>
              <p:cNvGrpSpPr>
                <a:grpSpLocks/>
              </p:cNvGrpSpPr>
              <p:nvPr/>
            </p:nvGrpSpPr>
            <p:grpSpPr bwMode="auto">
              <a:xfrm>
                <a:off x="1802" y="2306"/>
                <a:ext cx="201" cy="239"/>
                <a:chOff x="2957" y="2429"/>
                <a:chExt cx="204" cy="239"/>
              </a:xfrm>
            </p:grpSpPr>
            <p:sp>
              <p:nvSpPr>
                <p:cNvPr id="730149" name="Rectangle 3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730150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4" cy="2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200" dirty="0" err="1">
                      <a:latin typeface="+mn-lt"/>
                    </a:rPr>
                    <a:t>y</a:t>
                  </a:r>
                  <a:endParaRPr lang="en-US" sz="2700" dirty="0">
                    <a:latin typeface="+mn-lt"/>
                  </a:endParaRPr>
                </a:p>
              </p:txBody>
            </p:sp>
          </p:grpSp>
        </p:grpSp>
        <p:sp>
          <p:nvSpPr>
            <p:cNvPr id="730151" name="Text Box 39"/>
            <p:cNvSpPr txBox="1">
              <a:spLocks noChangeArrowheads="1"/>
            </p:cNvSpPr>
            <p:nvPr/>
          </p:nvSpPr>
          <p:spPr bwMode="auto">
            <a:xfrm>
              <a:off x="3835" y="1076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solidFill>
                    <a:srgbClr val="FF0000"/>
                  </a:solidFill>
                  <a:latin typeface="+mn-lt"/>
                </a:rPr>
                <a:t>1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30152" name="Line 40"/>
            <p:cNvSpPr>
              <a:spLocks noChangeShapeType="1"/>
            </p:cNvSpPr>
            <p:nvPr/>
          </p:nvSpPr>
          <p:spPr bwMode="auto">
            <a:xfrm flipH="1" flipV="1">
              <a:off x="3939" y="1263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 type="none"/>
              <a:tailEnd type="arrow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730153" name="Rectangle 41"/>
          <p:cNvSpPr>
            <a:spLocks noChangeArrowheads="1"/>
          </p:cNvSpPr>
          <p:nvPr/>
        </p:nvSpPr>
        <p:spPr bwMode="auto">
          <a:xfrm>
            <a:off x="1868488" y="4616404"/>
            <a:ext cx="7360444" cy="1026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82" tIns="50941" rIns="101882" bIns="50941" anchor="ctr">
            <a:prstTxWarp prst="textNoShape">
              <a:avLst/>
            </a:prstTxWarp>
            <a:spAutoFit/>
          </a:bodyPr>
          <a:lstStyle/>
          <a:p>
            <a:pPr marL="454025" indent="-454025" algn="l">
              <a:tabLst>
                <a:tab pos="254706" algn="l"/>
                <a:tab pos="509412" algn="l"/>
              </a:tabLst>
            </a:pPr>
            <a:r>
              <a:rPr lang="en-US" sz="2000" i="1" dirty="0">
                <a:latin typeface="+mn-lt"/>
              </a:rPr>
              <a:t>t</a:t>
            </a:r>
            <a:r>
              <a:rPr lang="en-US" sz="2000" baseline="-25000" dirty="0">
                <a:latin typeface="+mn-lt"/>
              </a:rPr>
              <a:t>0</a:t>
            </a:r>
            <a:r>
              <a:rPr lang="en-US" sz="2000" i="1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: </a:t>
            </a:r>
            <a:r>
              <a:rPr lang="en-US" sz="2000" dirty="0" smtClean="0">
                <a:latin typeface="+mn-lt"/>
              </a:rPr>
              <a:t>x, </a:t>
            </a:r>
            <a:r>
              <a:rPr lang="en-US" sz="2000" i="1" dirty="0" smtClean="0">
                <a:latin typeface="+mn-lt"/>
              </a:rPr>
              <a:t>y</a:t>
            </a:r>
            <a:r>
              <a:rPr lang="en-US" sz="2000" dirty="0" smtClean="0">
                <a:latin typeface="+mn-lt"/>
              </a:rPr>
              <a:t> detect </a:t>
            </a:r>
            <a:r>
              <a:rPr lang="en-US" sz="2000" dirty="0">
                <a:latin typeface="+mn-lt"/>
              </a:rPr>
              <a:t>link-cost change, </a:t>
            </a:r>
            <a:r>
              <a:rPr lang="en-US" sz="2000" dirty="0" err="1" smtClean="0">
                <a:latin typeface="+mn-lt"/>
              </a:rPr>
              <a:t>recompute</a:t>
            </a:r>
            <a:r>
              <a:rPr lang="en-US" sz="2000" dirty="0" smtClean="0">
                <a:latin typeface="+mn-lt"/>
              </a:rPr>
              <a:t> their DVs, and send copies to neighbors</a:t>
            </a:r>
            <a:endParaRPr lang="en-US" sz="2000" dirty="0">
              <a:latin typeface="+mn-lt"/>
            </a:endParaRPr>
          </a:p>
          <a:p>
            <a:pPr algn="l">
              <a:tabLst>
                <a:tab pos="254706" algn="l"/>
                <a:tab pos="509412" algn="l"/>
              </a:tabLst>
            </a:pPr>
            <a:endParaRPr lang="en-US" sz="2000" dirty="0">
              <a:latin typeface="+mn-lt"/>
            </a:endParaRPr>
          </a:p>
        </p:txBody>
      </p:sp>
      <p:sp>
        <p:nvSpPr>
          <p:cNvPr id="730154" name="Rectangle 42"/>
          <p:cNvSpPr>
            <a:spLocks noChangeArrowheads="1"/>
          </p:cNvSpPr>
          <p:nvPr/>
        </p:nvSpPr>
        <p:spPr bwMode="auto">
          <a:xfrm>
            <a:off x="1882456" y="5400841"/>
            <a:ext cx="7986595" cy="1026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82" tIns="50941" rIns="101882" bIns="50941" anchor="ctr">
            <a:prstTxWarp prst="textNoShape">
              <a:avLst/>
            </a:prstTxWarp>
            <a:spAutoFit/>
          </a:bodyPr>
          <a:lstStyle/>
          <a:p>
            <a:pPr marL="454025" indent="-454025" algn="l">
              <a:tabLst>
                <a:tab pos="254706" algn="l"/>
                <a:tab pos="509412" algn="l"/>
              </a:tabLst>
            </a:pPr>
            <a:r>
              <a:rPr lang="en-US" sz="2000" i="1" dirty="0">
                <a:latin typeface="+mn-lt"/>
              </a:rPr>
              <a:t>t</a:t>
            </a:r>
            <a:r>
              <a:rPr lang="en-US" sz="2000" baseline="-25000" dirty="0">
                <a:latin typeface="+mn-lt"/>
              </a:rPr>
              <a:t>1</a:t>
            </a:r>
            <a:r>
              <a:rPr lang="en-US" sz="2000" i="1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: </a:t>
            </a:r>
            <a:r>
              <a:rPr lang="en-US" sz="2000" dirty="0" smtClean="0">
                <a:latin typeface="+mn-lt"/>
              </a:rPr>
              <a:t>all receive updates and </a:t>
            </a:r>
            <a:r>
              <a:rPr lang="en-US" sz="2000" dirty="0" err="1" smtClean="0">
                <a:latin typeface="+mn-lt"/>
              </a:rPr>
              <a:t>recompute</a:t>
            </a:r>
            <a:r>
              <a:rPr lang="en-US" sz="2000" dirty="0" smtClean="0">
                <a:latin typeface="+mn-lt"/>
              </a:rPr>
              <a:t> DV; </a:t>
            </a:r>
            <a:r>
              <a:rPr lang="en-US" sz="2000" i="1" dirty="0" smtClean="0">
                <a:latin typeface="+mn-lt"/>
              </a:rPr>
              <a:t>z</a:t>
            </a:r>
            <a:r>
              <a:rPr lang="en-US" sz="2000" dirty="0" smtClean="0">
                <a:latin typeface="+mn-lt"/>
              </a:rPr>
              <a:t> sends copy to neighbors</a:t>
            </a:r>
            <a:endParaRPr lang="en-US" sz="2000" dirty="0">
              <a:latin typeface="+mn-lt"/>
            </a:endParaRPr>
          </a:p>
          <a:p>
            <a:pPr algn="l">
              <a:tabLst>
                <a:tab pos="254706" algn="l"/>
                <a:tab pos="509412" algn="l"/>
              </a:tabLst>
            </a:pPr>
            <a:endParaRPr lang="en-US" sz="2000" dirty="0">
              <a:latin typeface="+mn-lt"/>
            </a:endParaRPr>
          </a:p>
        </p:txBody>
      </p:sp>
      <p:sp>
        <p:nvSpPr>
          <p:cNvPr id="730155" name="Rectangle 43"/>
          <p:cNvSpPr>
            <a:spLocks noChangeArrowheads="1"/>
          </p:cNvSpPr>
          <p:nvPr/>
        </p:nvSpPr>
        <p:spPr bwMode="auto">
          <a:xfrm>
            <a:off x="1906904" y="6228396"/>
            <a:ext cx="8151495" cy="71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82" tIns="50941" rIns="101882" bIns="50941" anchor="ctr">
            <a:prstTxWarp prst="textNoShape">
              <a:avLst/>
            </a:prstTxWarp>
            <a:spAutoFit/>
          </a:bodyPr>
          <a:lstStyle/>
          <a:p>
            <a:pPr marL="401638" indent="-401638" algn="l">
              <a:tabLst>
                <a:tab pos="254706" algn="l"/>
                <a:tab pos="509412" algn="l"/>
              </a:tabLst>
            </a:pPr>
            <a:r>
              <a:rPr lang="en-US" sz="2000" i="1" dirty="0">
                <a:latin typeface="+mn-lt"/>
              </a:rPr>
              <a:t>t</a:t>
            </a:r>
            <a:r>
              <a:rPr lang="en-US" sz="2000" baseline="-25000" dirty="0">
                <a:latin typeface="+mn-lt"/>
              </a:rPr>
              <a:t>2</a:t>
            </a:r>
            <a:r>
              <a:rPr lang="en-US" sz="2000" i="1" baseline="-25000" dirty="0">
                <a:latin typeface="+mn-lt"/>
              </a:rPr>
              <a:t> </a:t>
            </a:r>
            <a:r>
              <a:rPr lang="en-US" sz="2000" dirty="0">
                <a:latin typeface="+mn-lt"/>
              </a:rPr>
              <a:t>: </a:t>
            </a:r>
            <a:r>
              <a:rPr lang="en-US" sz="2000" i="1" dirty="0" smtClean="0">
                <a:latin typeface="+mn-lt"/>
              </a:rPr>
              <a:t>x</a:t>
            </a:r>
            <a:r>
              <a:rPr lang="en-US" sz="2000" dirty="0" smtClean="0">
                <a:latin typeface="+mn-lt"/>
              </a:rPr>
              <a:t>, </a:t>
            </a:r>
            <a:r>
              <a:rPr lang="en-US" sz="2000" i="1" dirty="0" smtClean="0">
                <a:latin typeface="+mn-lt"/>
              </a:rPr>
              <a:t>y</a:t>
            </a:r>
            <a:r>
              <a:rPr lang="en-US" sz="2000" dirty="0" smtClean="0">
                <a:latin typeface="+mn-lt"/>
              </a:rPr>
              <a:t> receive </a:t>
            </a:r>
            <a:r>
              <a:rPr lang="en-US" sz="2000" i="1" dirty="0">
                <a:latin typeface="+mn-lt"/>
              </a:rPr>
              <a:t>z</a:t>
            </a:r>
            <a:r>
              <a:rPr lang="en-US" sz="2000" dirty="0">
                <a:latin typeface="+mn-lt"/>
              </a:rPr>
              <a:t>’s update, </a:t>
            </a:r>
            <a:r>
              <a:rPr lang="en-US" sz="2000" dirty="0" err="1" smtClean="0">
                <a:latin typeface="+mn-lt"/>
              </a:rPr>
              <a:t>recompute</a:t>
            </a:r>
            <a:r>
              <a:rPr lang="en-US" sz="2000" dirty="0" smtClean="0">
                <a:latin typeface="+mn-lt"/>
              </a:rPr>
              <a:t> own DV; since DVs do not change further, no additional updates</a:t>
            </a:r>
            <a:endParaRPr lang="en-US" sz="2000" dirty="0">
              <a:latin typeface="+mn-lt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4773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Responding to Increase in Costs</a:t>
            </a:r>
            <a:endParaRPr lang="en-US" sz="4400" dirty="0"/>
          </a:p>
        </p:txBody>
      </p:sp>
      <p:sp>
        <p:nvSpPr>
          <p:cNvPr id="42" name="Content Placeholder 2"/>
          <p:cNvSpPr txBox="1">
            <a:spLocks/>
          </p:cNvSpPr>
          <p:nvPr/>
        </p:nvSpPr>
        <p:spPr bwMode="auto">
          <a:xfrm>
            <a:off x="14288" y="1684835"/>
            <a:ext cx="10044112" cy="5867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marL="384175" marR="0" lvl="0" indent="-2540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After link </a:t>
            </a:r>
            <a:r>
              <a:rPr lang="en-US" sz="2600" kern="0" dirty="0" smtClean="0">
                <a:solidFill>
                  <a:schemeClr val="tx1"/>
                </a:solidFill>
                <a:latin typeface="+mn-lt"/>
                <a:ea typeface="+mn-ea"/>
              </a:rPr>
              <a:t>cost increase</a:t>
            </a:r>
            <a:endParaRPr kumimoji="0" lang="en-US" sz="2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 charset="-128"/>
            </a:endParaRPr>
          </a:p>
          <a:p>
            <a:pPr marL="762000" marR="0" lvl="1" indent="-250825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Char char="»"/>
              <a:tabLst/>
              <a:defRPr/>
            </a:pPr>
            <a:r>
              <a:rPr lang="en-US" sz="2200" i="1" kern="0" dirty="0" err="1" smtClean="0">
                <a:solidFill>
                  <a:schemeClr val="tx1"/>
                </a:solidFill>
                <a:latin typeface="+mn-lt"/>
                <a:ea typeface="+mn-ea"/>
              </a:rPr>
              <a:t>y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thinks best path to </a:t>
            </a:r>
            <a:r>
              <a:rPr lang="en-US" sz="2200" i="1" kern="0" dirty="0" err="1" smtClean="0">
                <a:solidFill>
                  <a:schemeClr val="tx1"/>
                </a:solidFill>
                <a:latin typeface="+mn-lt"/>
                <a:ea typeface="+mn-ea"/>
              </a:rPr>
              <a:t>x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is through </a:t>
            </a:r>
            <a:r>
              <a:rPr lang="en-US" sz="2200" i="1" kern="0" dirty="0" err="1" smtClean="0">
                <a:solidFill>
                  <a:schemeClr val="tx1"/>
                </a:solidFill>
                <a:latin typeface="+mn-lt"/>
                <a:ea typeface="+mn-ea"/>
              </a:rPr>
              <a:t>z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b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</a:b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(with cost of 6)</a:t>
            </a:r>
          </a:p>
          <a:p>
            <a:pPr marL="762000" marR="0" lvl="1" indent="-250825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Char char="»"/>
              <a:tabLst/>
              <a:defRPr/>
            </a:pPr>
            <a:r>
              <a:rPr lang="en-US" sz="2200" i="1" kern="0" dirty="0" err="1" smtClean="0">
                <a:solidFill>
                  <a:schemeClr val="tx1"/>
                </a:solidFill>
                <a:latin typeface="+mn-lt"/>
                <a:ea typeface="+mn-ea"/>
              </a:rPr>
              <a:t>z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now thinks best path to </a:t>
            </a:r>
            <a:r>
              <a:rPr lang="en-US" sz="2200" i="1" kern="0" dirty="0" err="1" smtClean="0">
                <a:solidFill>
                  <a:schemeClr val="tx1"/>
                </a:solidFill>
                <a:latin typeface="+mn-lt"/>
                <a:ea typeface="+mn-ea"/>
              </a:rPr>
              <a:t>x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is through </a:t>
            </a:r>
            <a:r>
              <a:rPr lang="en-US" sz="2200" kern="0" dirty="0" err="1" smtClean="0">
                <a:solidFill>
                  <a:schemeClr val="tx1"/>
                </a:solidFill>
                <a:latin typeface="+mn-lt"/>
                <a:ea typeface="+mn-ea"/>
              </a:rPr>
              <a:t>y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</a:t>
            </a:r>
            <a:b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</a:b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(with cost of 7)</a:t>
            </a:r>
          </a:p>
          <a:p>
            <a:pPr marL="762000" marR="0" lvl="1" indent="-250825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Char char="»"/>
              <a:tabLst/>
              <a:defRPr/>
            </a:pPr>
            <a:r>
              <a:rPr lang="en-US" sz="2200" i="1" kern="0" dirty="0" err="1" smtClean="0">
                <a:solidFill>
                  <a:schemeClr val="tx1"/>
                </a:solidFill>
                <a:latin typeface="+mn-lt"/>
                <a:ea typeface="+mn-ea"/>
              </a:rPr>
              <a:t>y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now thinks best path to </a:t>
            </a:r>
            <a:r>
              <a:rPr lang="en-US" sz="2200" i="1" kern="0" dirty="0" err="1" smtClean="0">
                <a:solidFill>
                  <a:schemeClr val="tx1"/>
                </a:solidFill>
                <a:latin typeface="+mn-lt"/>
                <a:ea typeface="+mn-ea"/>
              </a:rPr>
              <a:t>x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is through </a:t>
            </a:r>
            <a:r>
              <a:rPr lang="en-US" sz="2200" i="1" kern="0" dirty="0" err="1" smtClean="0">
                <a:solidFill>
                  <a:schemeClr val="tx1"/>
                </a:solidFill>
                <a:latin typeface="+mn-lt"/>
                <a:ea typeface="+mn-ea"/>
              </a:rPr>
              <a:t>z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(with cost of 8)</a:t>
            </a:r>
          </a:p>
          <a:p>
            <a:pPr marL="762000" marR="0" lvl="1" indent="-250825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Char char="»"/>
              <a:tabLst/>
              <a:defRPr/>
            </a:pP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and so forth – eventually correct value is reached, but can take a while (need to count up to “∞”) – bad news travels slowly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  <a:p>
            <a:pPr marL="384175" marR="0" lvl="0" indent="-2540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Can improve convergence by using </a:t>
            </a:r>
            <a:r>
              <a:rPr lang="en-US" sz="2600" i="1" kern="0" dirty="0" smtClean="0">
                <a:solidFill>
                  <a:schemeClr val="tx1"/>
                </a:solidFill>
                <a:latin typeface="+mn-lt"/>
                <a:ea typeface="+mn-ea"/>
              </a:rPr>
              <a:t>poisoned reverse</a:t>
            </a:r>
          </a:p>
          <a:p>
            <a:pPr marL="762000" marR="0" lvl="1" indent="-250825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Char char="»"/>
              <a:tabLst/>
              <a:defRPr/>
            </a:pP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if node </a:t>
            </a:r>
            <a:r>
              <a:rPr lang="en-US" sz="2200" i="1" kern="0" dirty="0" smtClean="0">
                <a:solidFill>
                  <a:schemeClr val="tx1"/>
                </a:solidFill>
                <a:latin typeface="+mn-lt"/>
                <a:ea typeface="+mn-ea"/>
              </a:rPr>
              <a:t>a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thinks its best path to node </a:t>
            </a:r>
            <a:r>
              <a:rPr lang="en-US" sz="2200" i="1" kern="0" dirty="0" smtClean="0">
                <a:solidFill>
                  <a:schemeClr val="tx1"/>
                </a:solidFill>
                <a:latin typeface="+mn-lt"/>
                <a:ea typeface="+mn-ea"/>
              </a:rPr>
              <a:t>c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is through its </a:t>
            </a:r>
            <a:b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</a:b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neighbor </a:t>
            </a:r>
            <a:r>
              <a:rPr lang="en-US" sz="2200" i="1" kern="0" dirty="0" smtClean="0">
                <a:solidFill>
                  <a:schemeClr val="tx1"/>
                </a:solidFill>
                <a:latin typeface="+mn-lt"/>
                <a:ea typeface="+mn-ea"/>
              </a:rPr>
              <a:t>b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, it tells </a:t>
            </a:r>
            <a:r>
              <a:rPr lang="en-US" sz="2200" i="1" kern="0" dirty="0" smtClean="0">
                <a:solidFill>
                  <a:schemeClr val="tx1"/>
                </a:solidFill>
                <a:latin typeface="+mn-lt"/>
                <a:ea typeface="+mn-ea"/>
              </a:rPr>
              <a:t>b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that its distance to </a:t>
            </a:r>
            <a:r>
              <a:rPr lang="en-US" sz="2200" i="1" kern="0" dirty="0" smtClean="0">
                <a:solidFill>
                  <a:schemeClr val="tx1"/>
                </a:solidFill>
                <a:latin typeface="+mn-lt"/>
                <a:ea typeface="+mn-ea"/>
              </a:rPr>
              <a:t>c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is “</a:t>
            </a:r>
            <a:r>
              <a:rPr lang="en-US" sz="2200" i="1" kern="0" dirty="0" smtClean="0">
                <a:solidFill>
                  <a:schemeClr val="tx1"/>
                </a:solidFill>
                <a:latin typeface="+mn-lt"/>
                <a:ea typeface="+mn-ea"/>
              </a:rPr>
              <a:t>infinity”</a:t>
            </a:r>
          </a:p>
          <a:p>
            <a:pPr marL="1219200" lvl="2" indent="-250825" algn="l" defTabSz="1019175">
              <a:spcBef>
                <a:spcPct val="20000"/>
              </a:spcBef>
              <a:buClr>
                <a:srgbClr val="006600"/>
              </a:buClr>
              <a:buFontTx/>
              <a:buChar char="»"/>
            </a:pP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this prevents </a:t>
            </a:r>
            <a:r>
              <a:rPr lang="en-US" sz="2200" i="1" kern="0" dirty="0" err="1" smtClean="0">
                <a:solidFill>
                  <a:schemeClr val="tx1"/>
                </a:solidFill>
                <a:latin typeface="+mn-lt"/>
                <a:ea typeface="+mn-ea"/>
              </a:rPr>
              <a:t>b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from trying to reach </a:t>
            </a:r>
            <a:r>
              <a:rPr lang="en-US" sz="2200" i="1" kern="0" dirty="0" err="1" smtClean="0">
                <a:solidFill>
                  <a:schemeClr val="tx1"/>
                </a:solidFill>
                <a:latin typeface="+mn-lt"/>
                <a:ea typeface="+mn-ea"/>
              </a:rPr>
              <a:t>c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through </a:t>
            </a:r>
            <a:r>
              <a:rPr lang="en-US" sz="2200" i="1" kern="0" dirty="0" smtClean="0">
                <a:solidFill>
                  <a:schemeClr val="tx1"/>
                </a:solidFill>
                <a:latin typeface="+mn-lt"/>
                <a:ea typeface="+mn-ea"/>
              </a:rPr>
              <a:t>a</a:t>
            </a:r>
          </a:p>
          <a:p>
            <a:pPr marL="1219200" lvl="2" indent="-250825" algn="l" defTabSz="1019175">
              <a:spcBef>
                <a:spcPct val="20000"/>
              </a:spcBef>
              <a:buClr>
                <a:srgbClr val="006600"/>
              </a:buClr>
              <a:buFontTx/>
              <a:buChar char="»"/>
            </a:pP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this helps in simple cases, but is not a general solution</a:t>
            </a:r>
          </a:p>
          <a:p>
            <a:pPr marL="762000" lvl="1" indent="-250825" algn="l" defTabSz="1019175">
              <a:spcBef>
                <a:spcPct val="20000"/>
              </a:spcBef>
              <a:buClr>
                <a:srgbClr val="006600"/>
              </a:buClr>
              <a:buFontTx/>
              <a:buChar char="»"/>
            </a:pP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General loop prevention solutions exist but add complexity</a:t>
            </a:r>
          </a:p>
          <a:p>
            <a:pPr marL="841375" lvl="1" indent="-254000" algn="l" defTabSz="1019175">
              <a:spcBef>
                <a:spcPct val="20000"/>
              </a:spcBef>
              <a:buClr>
                <a:srgbClr val="993300"/>
              </a:buClr>
              <a:buSzPct val="75000"/>
              <a:buFont typeface="Wingdings" charset="2"/>
              <a:buChar char="n"/>
            </a:pP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ＭＳ Ｐゴシック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17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807299" y="1726218"/>
            <a:ext cx="2402840" cy="1489710"/>
            <a:chOff x="3805" y="938"/>
            <a:chExt cx="1376" cy="828"/>
          </a:xfrm>
        </p:grpSpPr>
        <p:sp>
          <p:nvSpPr>
            <p:cNvPr id="731141" name="Freeform 5"/>
            <p:cNvSpPr>
              <a:spLocks/>
            </p:cNvSpPr>
            <p:nvPr/>
          </p:nvSpPr>
          <p:spPr bwMode="auto">
            <a:xfrm>
              <a:off x="3805" y="1002"/>
              <a:ext cx="1376" cy="764"/>
            </a:xfrm>
            <a:custGeom>
              <a:avLst/>
              <a:gdLst/>
              <a:ahLst/>
              <a:cxnLst>
                <a:cxn ang="0">
                  <a:pos x="113" y="348"/>
                </a:cxn>
                <a:cxn ang="0">
                  <a:pos x="395" y="162"/>
                </a:cxn>
                <a:cxn ang="0">
                  <a:pos x="710" y="9"/>
                </a:cxn>
                <a:cxn ang="0">
                  <a:pos x="1160" y="219"/>
                </a:cxn>
                <a:cxn ang="0">
                  <a:pos x="1367" y="510"/>
                </a:cxn>
                <a:cxn ang="0">
                  <a:pos x="1103" y="726"/>
                </a:cxn>
                <a:cxn ang="0">
                  <a:pos x="578" y="738"/>
                </a:cxn>
                <a:cxn ang="0">
                  <a:pos x="77" y="630"/>
                </a:cxn>
                <a:cxn ang="0">
                  <a:pos x="113" y="348"/>
                </a:cxn>
              </a:cxnLst>
              <a:rect l="0" t="0" r="r" b="b"/>
              <a:pathLst>
                <a:path w="1376" h="764">
                  <a:moveTo>
                    <a:pt x="113" y="348"/>
                  </a:moveTo>
                  <a:cubicBezTo>
                    <a:pt x="166" y="270"/>
                    <a:pt x="296" y="218"/>
                    <a:pt x="395" y="162"/>
                  </a:cubicBezTo>
                  <a:cubicBezTo>
                    <a:pt x="494" y="106"/>
                    <a:pt x="583" y="0"/>
                    <a:pt x="710" y="9"/>
                  </a:cubicBezTo>
                  <a:cubicBezTo>
                    <a:pt x="837" y="18"/>
                    <a:pt x="1051" y="136"/>
                    <a:pt x="1160" y="219"/>
                  </a:cubicBezTo>
                  <a:cubicBezTo>
                    <a:pt x="1269" y="302"/>
                    <a:pt x="1376" y="426"/>
                    <a:pt x="1367" y="510"/>
                  </a:cubicBezTo>
                  <a:cubicBezTo>
                    <a:pt x="1358" y="594"/>
                    <a:pt x="1234" y="688"/>
                    <a:pt x="1103" y="726"/>
                  </a:cubicBezTo>
                  <a:cubicBezTo>
                    <a:pt x="972" y="764"/>
                    <a:pt x="749" y="754"/>
                    <a:pt x="578" y="738"/>
                  </a:cubicBezTo>
                  <a:cubicBezTo>
                    <a:pt x="407" y="722"/>
                    <a:pt x="154" y="695"/>
                    <a:pt x="77" y="630"/>
                  </a:cubicBezTo>
                  <a:cubicBezTo>
                    <a:pt x="0" y="565"/>
                    <a:pt x="60" y="426"/>
                    <a:pt x="113" y="348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1142" name="Freeform 6"/>
            <p:cNvSpPr>
              <a:spLocks/>
            </p:cNvSpPr>
            <p:nvPr/>
          </p:nvSpPr>
          <p:spPr bwMode="auto">
            <a:xfrm>
              <a:off x="4164" y="1266"/>
              <a:ext cx="222" cy="180"/>
            </a:xfrm>
            <a:custGeom>
              <a:avLst/>
              <a:gdLst/>
              <a:ahLst/>
              <a:cxnLst>
                <a:cxn ang="0">
                  <a:pos x="0" y="180"/>
                </a:cxn>
                <a:cxn ang="0">
                  <a:pos x="222" y="0"/>
                </a:cxn>
              </a:cxnLst>
              <a:rect l="0" t="0" r="r" b="b"/>
              <a:pathLst>
                <a:path w="222" h="180">
                  <a:moveTo>
                    <a:pt x="0" y="180"/>
                  </a:moveTo>
                  <a:lnTo>
                    <a:pt x="22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1143" name="Oval 7"/>
            <p:cNvSpPr>
              <a:spLocks noChangeArrowheads="1"/>
            </p:cNvSpPr>
            <p:nvPr/>
          </p:nvSpPr>
          <p:spPr bwMode="auto">
            <a:xfrm>
              <a:off x="3904" y="150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1144" name="Line 8"/>
            <p:cNvSpPr>
              <a:spLocks noChangeShapeType="1"/>
            </p:cNvSpPr>
            <p:nvPr/>
          </p:nvSpPr>
          <p:spPr bwMode="auto">
            <a:xfrm>
              <a:off x="3904" y="1495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1145" name="Line 9"/>
            <p:cNvSpPr>
              <a:spLocks noChangeShapeType="1"/>
            </p:cNvSpPr>
            <p:nvPr/>
          </p:nvSpPr>
          <p:spPr bwMode="auto">
            <a:xfrm>
              <a:off x="4217" y="1495"/>
              <a:ext cx="1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1146" name="Rectangle 10"/>
            <p:cNvSpPr>
              <a:spLocks noChangeArrowheads="1"/>
            </p:cNvSpPr>
            <p:nvPr/>
          </p:nvSpPr>
          <p:spPr bwMode="auto">
            <a:xfrm>
              <a:off x="3904" y="149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731147" name="Oval 11"/>
            <p:cNvSpPr>
              <a:spLocks noChangeArrowheads="1"/>
            </p:cNvSpPr>
            <p:nvPr/>
          </p:nvSpPr>
          <p:spPr bwMode="auto">
            <a:xfrm>
              <a:off x="3901" y="143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1148" name="Freeform 12"/>
            <p:cNvSpPr>
              <a:spLocks/>
            </p:cNvSpPr>
            <p:nvPr/>
          </p:nvSpPr>
          <p:spPr bwMode="auto">
            <a:xfrm>
              <a:off x="4569" y="1266"/>
              <a:ext cx="216" cy="18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6" y="189"/>
                </a:cxn>
              </a:cxnLst>
              <a:rect l="0" t="0" r="r" b="b"/>
              <a:pathLst>
                <a:path w="216" h="189">
                  <a:moveTo>
                    <a:pt x="0" y="0"/>
                  </a:moveTo>
                  <a:lnTo>
                    <a:pt x="216" y="189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31149" name="Freeform 13"/>
            <p:cNvSpPr>
              <a:spLocks/>
            </p:cNvSpPr>
            <p:nvPr/>
          </p:nvSpPr>
          <p:spPr bwMode="auto">
            <a:xfrm>
              <a:off x="4221" y="1530"/>
              <a:ext cx="540" cy="3"/>
            </a:xfrm>
            <a:custGeom>
              <a:avLst/>
              <a:gdLst/>
              <a:ahLst/>
              <a:cxnLst>
                <a:cxn ang="0">
                  <a:pos x="540" y="3"/>
                </a:cxn>
                <a:cxn ang="0">
                  <a:pos x="0" y="0"/>
                </a:cxn>
              </a:cxnLst>
              <a:rect l="0" t="0" r="r" b="b"/>
              <a:pathLst>
                <a:path w="540" h="3">
                  <a:moveTo>
                    <a:pt x="540" y="3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3" name="Group 14"/>
            <p:cNvGrpSpPr>
              <a:grpSpLocks/>
            </p:cNvGrpSpPr>
            <p:nvPr/>
          </p:nvGrpSpPr>
          <p:grpSpPr bwMode="auto">
            <a:xfrm>
              <a:off x="3957" y="1388"/>
              <a:ext cx="202" cy="239"/>
              <a:chOff x="2960" y="2429"/>
              <a:chExt cx="205" cy="239"/>
            </a:xfrm>
          </p:grpSpPr>
          <p:sp>
            <p:nvSpPr>
              <p:cNvPr id="731151" name="Rectangle 1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1152" name="Text Box 16"/>
              <p:cNvSpPr txBox="1">
                <a:spLocks noChangeArrowheads="1"/>
              </p:cNvSpPr>
              <p:nvPr/>
            </p:nvSpPr>
            <p:spPr bwMode="auto">
              <a:xfrm>
                <a:off x="2960" y="2429"/>
                <a:ext cx="205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200" dirty="0" err="1">
                    <a:latin typeface="+mn-lt"/>
                  </a:rPr>
                  <a:t>x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4746" y="1400"/>
              <a:ext cx="316" cy="239"/>
              <a:chOff x="1740" y="2306"/>
              <a:chExt cx="316" cy="239"/>
            </a:xfrm>
          </p:grpSpPr>
          <p:sp>
            <p:nvSpPr>
              <p:cNvPr id="731154" name="Oval 18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1155" name="Line 19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1156" name="Line 20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1157" name="Rectangle 21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+mn-lt"/>
                </a:endParaRPr>
              </a:p>
            </p:txBody>
          </p:sp>
          <p:sp>
            <p:nvSpPr>
              <p:cNvPr id="731158" name="Oval 22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5" name="Group 23"/>
              <p:cNvGrpSpPr>
                <a:grpSpLocks/>
              </p:cNvGrpSpPr>
              <p:nvPr/>
            </p:nvGrpSpPr>
            <p:grpSpPr bwMode="auto">
              <a:xfrm>
                <a:off x="1807" y="2306"/>
                <a:ext cx="191" cy="239"/>
                <a:chOff x="2965" y="2429"/>
                <a:chExt cx="194" cy="239"/>
              </a:xfrm>
            </p:grpSpPr>
            <p:sp>
              <p:nvSpPr>
                <p:cNvPr id="731160" name="Rectangle 2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731161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965" y="2429"/>
                  <a:ext cx="194" cy="2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200" dirty="0" err="1">
                      <a:latin typeface="+mn-lt"/>
                    </a:rPr>
                    <a:t>z</a:t>
                  </a:r>
                  <a:endParaRPr lang="en-US" sz="2700" dirty="0">
                    <a:latin typeface="+mn-lt"/>
                  </a:endParaRPr>
                </a:p>
              </p:txBody>
            </p:sp>
          </p:grpSp>
        </p:grpSp>
        <p:sp>
          <p:nvSpPr>
            <p:cNvPr id="731162" name="Text Box 26"/>
            <p:cNvSpPr txBox="1">
              <a:spLocks noChangeArrowheads="1"/>
            </p:cNvSpPr>
            <p:nvPr/>
          </p:nvSpPr>
          <p:spPr bwMode="auto">
            <a:xfrm>
              <a:off x="4645" y="1190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1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31163" name="Text Box 27"/>
            <p:cNvSpPr txBox="1">
              <a:spLocks noChangeArrowheads="1"/>
            </p:cNvSpPr>
            <p:nvPr/>
          </p:nvSpPr>
          <p:spPr bwMode="auto">
            <a:xfrm>
              <a:off x="4117" y="1187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4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31164" name="Text Box 28"/>
            <p:cNvSpPr txBox="1">
              <a:spLocks noChangeArrowheads="1"/>
            </p:cNvSpPr>
            <p:nvPr/>
          </p:nvSpPr>
          <p:spPr bwMode="auto">
            <a:xfrm>
              <a:off x="4360" y="1520"/>
              <a:ext cx="274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atin typeface="+mn-lt"/>
                </a:rPr>
                <a:t>50</a:t>
              </a:r>
              <a:endParaRPr lang="en-US" sz="2700" dirty="0">
                <a:latin typeface="+mn-lt"/>
              </a:endParaRPr>
            </a:p>
          </p:txBody>
        </p:sp>
        <p:grpSp>
          <p:nvGrpSpPr>
            <p:cNvPr id="6" name="Group 29"/>
            <p:cNvGrpSpPr>
              <a:grpSpLocks/>
            </p:cNvGrpSpPr>
            <p:nvPr/>
          </p:nvGrpSpPr>
          <p:grpSpPr bwMode="auto">
            <a:xfrm>
              <a:off x="4326" y="1076"/>
              <a:ext cx="316" cy="239"/>
              <a:chOff x="1740" y="2306"/>
              <a:chExt cx="316" cy="239"/>
            </a:xfrm>
          </p:grpSpPr>
          <p:sp>
            <p:nvSpPr>
              <p:cNvPr id="731166" name="Oval 30"/>
              <p:cNvSpPr>
                <a:spLocks noChangeArrowheads="1"/>
              </p:cNvSpPr>
              <p:nvPr/>
            </p:nvSpPr>
            <p:spPr bwMode="auto">
              <a:xfrm>
                <a:off x="1743" y="2420"/>
                <a:ext cx="313" cy="8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1167" name="Line 31"/>
              <p:cNvSpPr>
                <a:spLocks noChangeShapeType="1"/>
              </p:cNvSpPr>
              <p:nvPr/>
            </p:nvSpPr>
            <p:spPr bwMode="auto">
              <a:xfrm>
                <a:off x="1743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1168" name="Line 32"/>
              <p:cNvSpPr>
                <a:spLocks noChangeShapeType="1"/>
              </p:cNvSpPr>
              <p:nvPr/>
            </p:nvSpPr>
            <p:spPr bwMode="auto">
              <a:xfrm>
                <a:off x="2056" y="2413"/>
                <a:ext cx="0" cy="5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31169" name="Rectangle 33"/>
              <p:cNvSpPr>
                <a:spLocks noChangeArrowheads="1"/>
              </p:cNvSpPr>
              <p:nvPr/>
            </p:nvSpPr>
            <p:spPr bwMode="auto">
              <a:xfrm>
                <a:off x="1743" y="2413"/>
                <a:ext cx="310" cy="4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+mn-lt"/>
                </a:endParaRPr>
              </a:p>
            </p:txBody>
          </p:sp>
          <p:sp>
            <p:nvSpPr>
              <p:cNvPr id="731170" name="Oval 34"/>
              <p:cNvSpPr>
                <a:spLocks noChangeArrowheads="1"/>
              </p:cNvSpPr>
              <p:nvPr/>
            </p:nvSpPr>
            <p:spPr bwMode="auto">
              <a:xfrm>
                <a:off x="1740" y="2354"/>
                <a:ext cx="313" cy="95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7" name="Group 35"/>
              <p:cNvGrpSpPr>
                <a:grpSpLocks/>
              </p:cNvGrpSpPr>
              <p:nvPr/>
            </p:nvGrpSpPr>
            <p:grpSpPr bwMode="auto">
              <a:xfrm>
                <a:off x="1802" y="2306"/>
                <a:ext cx="201" cy="239"/>
                <a:chOff x="2957" y="2429"/>
                <a:chExt cx="204" cy="239"/>
              </a:xfrm>
            </p:grpSpPr>
            <p:sp>
              <p:nvSpPr>
                <p:cNvPr id="731172" name="Rectangle 36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73117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2957" y="2429"/>
                  <a:ext cx="204" cy="2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200" dirty="0" err="1">
                      <a:latin typeface="+mn-lt"/>
                    </a:rPr>
                    <a:t>y</a:t>
                  </a:r>
                  <a:endParaRPr lang="en-US" sz="2700" dirty="0">
                    <a:latin typeface="+mn-lt"/>
                  </a:endParaRPr>
                </a:p>
              </p:txBody>
            </p:sp>
          </p:grpSp>
        </p:grpSp>
        <p:sp>
          <p:nvSpPr>
            <p:cNvPr id="731174" name="Text Box 38"/>
            <p:cNvSpPr txBox="1">
              <a:spLocks noChangeArrowheads="1"/>
            </p:cNvSpPr>
            <p:nvPr/>
          </p:nvSpPr>
          <p:spPr bwMode="auto">
            <a:xfrm>
              <a:off x="3973" y="938"/>
              <a:ext cx="274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solidFill>
                    <a:srgbClr val="FF0000"/>
                  </a:solidFill>
                  <a:latin typeface="+mn-lt"/>
                </a:rPr>
                <a:t>60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31175" name="Line 39"/>
            <p:cNvSpPr>
              <a:spLocks noChangeShapeType="1"/>
            </p:cNvSpPr>
            <p:nvPr/>
          </p:nvSpPr>
          <p:spPr bwMode="auto">
            <a:xfrm flipH="1" flipV="1">
              <a:off x="4128" y="1134"/>
              <a:ext cx="132" cy="228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411135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B4E00C21-0086-484D-8B19-17D9ABB2C5C0}" type="slidenum">
              <a:rPr lang="en-US" smtClean="0"/>
              <a:pPr defTabSz="1019175"/>
              <a:t>18</a:t>
            </a:fld>
            <a:endParaRPr lang="en-US" smtClean="0"/>
          </a:p>
        </p:txBody>
      </p:sp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>
          <a:xfrm>
            <a:off x="497213" y="332301"/>
            <a:ext cx="9222144" cy="1295400"/>
          </a:xfrm>
        </p:spPr>
        <p:txBody>
          <a:bodyPr/>
          <a:lstStyle/>
          <a:p>
            <a:r>
              <a:rPr lang="en-US" dirty="0" smtClean="0"/>
              <a:t>Distance Vector Computation (1)</a:t>
            </a:r>
          </a:p>
        </p:txBody>
      </p:sp>
      <p:grpSp>
        <p:nvGrpSpPr>
          <p:cNvPr id="21508" name="Group 118"/>
          <p:cNvGrpSpPr>
            <a:grpSpLocks/>
          </p:cNvGrpSpPr>
          <p:nvPr/>
        </p:nvGrpSpPr>
        <p:grpSpPr bwMode="auto">
          <a:xfrm>
            <a:off x="0" y="1676400"/>
            <a:ext cx="4708525" cy="4597400"/>
            <a:chOff x="931" y="858"/>
            <a:chExt cx="2966" cy="2896"/>
          </a:xfrm>
        </p:grpSpPr>
        <p:grpSp>
          <p:nvGrpSpPr>
            <p:cNvPr id="21535" name="Group 7"/>
            <p:cNvGrpSpPr>
              <a:grpSpLocks/>
            </p:cNvGrpSpPr>
            <p:nvPr/>
          </p:nvGrpSpPr>
          <p:grpSpPr bwMode="auto">
            <a:xfrm>
              <a:off x="1554" y="1884"/>
              <a:ext cx="476" cy="258"/>
              <a:chOff x="4224" y="1068"/>
              <a:chExt cx="432" cy="228"/>
            </a:xfrm>
          </p:grpSpPr>
          <p:grpSp>
            <p:nvGrpSpPr>
              <p:cNvPr id="21595" name="Group 8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5113" name="AutoShape 9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R1</a:t>
                  </a:r>
                </a:p>
              </p:txBody>
            </p:sp>
            <p:sp>
              <p:nvSpPr>
                <p:cNvPr id="815114" name="Oval 10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5115" name="AutoShape 11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2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16" name="AutoShape 12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17" name="AutoShape 13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18" name="AutoShape 14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815119" name="Cloud"/>
            <p:cNvSpPr>
              <a:spLocks noChangeAspect="1" noEditPoints="1" noChangeArrowheads="1"/>
            </p:cNvSpPr>
            <p:nvPr/>
          </p:nvSpPr>
          <p:spPr bwMode="auto">
            <a:xfrm>
              <a:off x="1795" y="1050"/>
              <a:ext cx="680" cy="438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815120" name="Cloud"/>
            <p:cNvSpPr>
              <a:spLocks noChangeAspect="1" noEditPoints="1" noChangeArrowheads="1"/>
            </p:cNvSpPr>
            <p:nvPr/>
          </p:nvSpPr>
          <p:spPr bwMode="auto">
            <a:xfrm>
              <a:off x="1022" y="1243"/>
              <a:ext cx="699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cxnSp>
          <p:nvCxnSpPr>
            <p:cNvPr id="21538" name="AutoShape 17"/>
            <p:cNvCxnSpPr>
              <a:cxnSpLocks noChangeShapeType="1"/>
              <a:stCxn id="815117" idx="0"/>
              <a:endCxn id="815119" idx="1"/>
            </p:cNvCxnSpPr>
            <p:nvPr/>
          </p:nvCxnSpPr>
          <p:spPr bwMode="auto">
            <a:xfrm rot="5400000" flipH="1" flipV="1">
              <a:off x="1784" y="1534"/>
              <a:ext cx="398" cy="30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539" name="AutoShape 18"/>
            <p:cNvCxnSpPr>
              <a:cxnSpLocks noChangeShapeType="1"/>
              <a:stCxn id="815113" idx="2"/>
              <a:endCxn id="815120" idx="1"/>
            </p:cNvCxnSpPr>
            <p:nvPr/>
          </p:nvCxnSpPr>
          <p:spPr bwMode="auto">
            <a:xfrm rot="10800000">
              <a:off x="1372" y="1680"/>
              <a:ext cx="183" cy="3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540" name="AutoShape 19"/>
            <p:cNvCxnSpPr>
              <a:cxnSpLocks noChangeShapeType="1"/>
              <a:stCxn id="815113" idx="4"/>
              <a:endCxn id="815137" idx="2"/>
            </p:cNvCxnSpPr>
            <p:nvPr/>
          </p:nvCxnSpPr>
          <p:spPr bwMode="auto">
            <a:xfrm flipV="1">
              <a:off x="2030" y="1870"/>
              <a:ext cx="442" cy="1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1541" name="Text Box 20"/>
            <p:cNvSpPr txBox="1">
              <a:spLocks noChangeArrowheads="1"/>
            </p:cNvSpPr>
            <p:nvPr/>
          </p:nvSpPr>
          <p:spPr bwMode="auto">
            <a:xfrm>
              <a:off x="1907" y="1785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542" name="Text Box 21"/>
            <p:cNvSpPr txBox="1">
              <a:spLocks noChangeArrowheads="1"/>
            </p:cNvSpPr>
            <p:nvPr/>
          </p:nvSpPr>
          <p:spPr bwMode="auto">
            <a:xfrm>
              <a:off x="2155" y="1904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1543" name="Text Box 22"/>
            <p:cNvSpPr txBox="1">
              <a:spLocks noChangeArrowheads="1"/>
            </p:cNvSpPr>
            <p:nvPr/>
          </p:nvSpPr>
          <p:spPr bwMode="auto">
            <a:xfrm>
              <a:off x="1713" y="2125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21544" name="Text Box 23"/>
            <p:cNvSpPr txBox="1">
              <a:spLocks noChangeArrowheads="1"/>
            </p:cNvSpPr>
            <p:nvPr/>
          </p:nvSpPr>
          <p:spPr bwMode="auto">
            <a:xfrm>
              <a:off x="1104" y="1728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545" name="Text Box 24"/>
            <p:cNvSpPr txBox="1">
              <a:spLocks noChangeArrowheads="1"/>
            </p:cNvSpPr>
            <p:nvPr/>
          </p:nvSpPr>
          <p:spPr bwMode="auto">
            <a:xfrm>
              <a:off x="1699" y="858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19.2.4.0/24</a:t>
              </a:r>
            </a:p>
          </p:txBody>
        </p:sp>
        <p:sp>
          <p:nvSpPr>
            <p:cNvPr id="21546" name="Text Box 25"/>
            <p:cNvSpPr txBox="1">
              <a:spLocks noChangeArrowheads="1"/>
            </p:cNvSpPr>
            <p:nvPr/>
          </p:nvSpPr>
          <p:spPr bwMode="auto">
            <a:xfrm>
              <a:off x="931" y="1078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19.2.5.0/24</a:t>
              </a:r>
            </a:p>
          </p:txBody>
        </p:sp>
        <p:sp>
          <p:nvSpPr>
            <p:cNvPr id="21547" name="Text Box 26"/>
            <p:cNvSpPr txBox="1">
              <a:spLocks noChangeArrowheads="1"/>
            </p:cNvSpPr>
            <p:nvPr/>
          </p:nvSpPr>
          <p:spPr bwMode="auto">
            <a:xfrm>
              <a:off x="1737" y="1488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548" name="Text Box 27"/>
            <p:cNvSpPr txBox="1">
              <a:spLocks noChangeArrowheads="1"/>
            </p:cNvSpPr>
            <p:nvPr/>
          </p:nvSpPr>
          <p:spPr bwMode="auto">
            <a:xfrm>
              <a:off x="2505" y="3101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15132" name="Cloud"/>
            <p:cNvSpPr>
              <a:spLocks noChangeAspect="1" noEditPoints="1" noChangeArrowheads="1"/>
            </p:cNvSpPr>
            <p:nvPr/>
          </p:nvSpPr>
          <p:spPr bwMode="auto">
            <a:xfrm>
              <a:off x="1521" y="2472"/>
              <a:ext cx="951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>
                  <a:latin typeface="Comic Sans MS" pitchFamily="66" charset="0"/>
                </a:rPr>
                <a:t>Transit</a:t>
              </a:r>
            </a:p>
          </p:txBody>
        </p:sp>
        <p:sp>
          <p:nvSpPr>
            <p:cNvPr id="21550" name="Text Box 29"/>
            <p:cNvSpPr txBox="1">
              <a:spLocks noChangeArrowheads="1"/>
            </p:cNvSpPr>
            <p:nvPr/>
          </p:nvSpPr>
          <p:spPr bwMode="auto">
            <a:xfrm>
              <a:off x="1604" y="2666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19.2.0.0/16</a:t>
              </a:r>
            </a:p>
          </p:txBody>
        </p:sp>
        <p:grpSp>
          <p:nvGrpSpPr>
            <p:cNvPr id="21551" name="Group 31"/>
            <p:cNvGrpSpPr>
              <a:grpSpLocks/>
            </p:cNvGrpSpPr>
            <p:nvPr/>
          </p:nvGrpSpPr>
          <p:grpSpPr bwMode="auto">
            <a:xfrm>
              <a:off x="2472" y="1741"/>
              <a:ext cx="475" cy="258"/>
              <a:chOff x="4224" y="1068"/>
              <a:chExt cx="432" cy="228"/>
            </a:xfrm>
          </p:grpSpPr>
          <p:grpSp>
            <p:nvGrpSpPr>
              <p:cNvPr id="21588" name="Group 32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5137" name="AutoShape 33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R2</a:t>
                  </a:r>
                </a:p>
              </p:txBody>
            </p:sp>
            <p:sp>
              <p:nvSpPr>
                <p:cNvPr id="815138" name="Oval 34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5139" name="AutoShape 35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40" name="AutoShape 36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41" name="AutoShape 37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42" name="AutoShape 38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cxnSp>
          <p:nvCxnSpPr>
            <p:cNvPr id="21552" name="AutoShape 39"/>
            <p:cNvCxnSpPr>
              <a:cxnSpLocks noChangeShapeType="1"/>
              <a:stCxn id="815137" idx="3"/>
              <a:endCxn id="815154" idx="1"/>
            </p:cNvCxnSpPr>
            <p:nvPr/>
          </p:nvCxnSpPr>
          <p:spPr bwMode="auto">
            <a:xfrm>
              <a:off x="2710" y="1999"/>
              <a:ext cx="218" cy="6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1553" name="Text Box 40"/>
            <p:cNvSpPr txBox="1">
              <a:spLocks noChangeArrowheads="1"/>
            </p:cNvSpPr>
            <p:nvPr/>
          </p:nvSpPr>
          <p:spPr bwMode="auto">
            <a:xfrm>
              <a:off x="2630" y="2013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815145" name="Cloud"/>
            <p:cNvSpPr>
              <a:spLocks noChangeAspect="1" noEditPoints="1" noChangeArrowheads="1"/>
            </p:cNvSpPr>
            <p:nvPr/>
          </p:nvSpPr>
          <p:spPr bwMode="auto">
            <a:xfrm>
              <a:off x="3120" y="1722"/>
              <a:ext cx="689" cy="438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21555" name="Text Box 42"/>
            <p:cNvSpPr txBox="1">
              <a:spLocks noChangeArrowheads="1"/>
            </p:cNvSpPr>
            <p:nvPr/>
          </p:nvSpPr>
          <p:spPr bwMode="auto">
            <a:xfrm>
              <a:off x="3024" y="1539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19.2.6.0/24</a:t>
              </a:r>
            </a:p>
          </p:txBody>
        </p:sp>
        <p:cxnSp>
          <p:nvCxnSpPr>
            <p:cNvPr id="21556" name="AutoShape 43"/>
            <p:cNvCxnSpPr>
              <a:cxnSpLocks noChangeShapeType="1"/>
              <a:stCxn id="815137" idx="4"/>
              <a:endCxn id="815145" idx="0"/>
            </p:cNvCxnSpPr>
            <p:nvPr/>
          </p:nvCxnSpPr>
          <p:spPr bwMode="auto">
            <a:xfrm>
              <a:off x="2947" y="1870"/>
              <a:ext cx="175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557" name="Text Box 44"/>
            <p:cNvSpPr txBox="1">
              <a:spLocks noChangeArrowheads="1"/>
            </p:cNvSpPr>
            <p:nvPr/>
          </p:nvSpPr>
          <p:spPr bwMode="auto">
            <a:xfrm>
              <a:off x="2808" y="1686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grpSp>
          <p:nvGrpSpPr>
            <p:cNvPr id="21558" name="Group 45"/>
            <p:cNvGrpSpPr>
              <a:grpSpLocks/>
            </p:cNvGrpSpPr>
            <p:nvPr/>
          </p:nvGrpSpPr>
          <p:grpSpPr bwMode="auto">
            <a:xfrm>
              <a:off x="2894" y="2570"/>
              <a:ext cx="475" cy="259"/>
              <a:chOff x="4224" y="1068"/>
              <a:chExt cx="432" cy="228"/>
            </a:xfrm>
          </p:grpSpPr>
          <p:grpSp>
            <p:nvGrpSpPr>
              <p:cNvPr id="21581" name="Group 46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5151" name="AutoShape 47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R4</a:t>
                  </a:r>
                </a:p>
              </p:txBody>
            </p:sp>
            <p:sp>
              <p:nvSpPr>
                <p:cNvPr id="815152" name="Oval 48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5153" name="AutoShape 49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54" name="AutoShape 50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55" name="AutoShape 51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56" name="AutoShape 52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21559" name="Text Box 53"/>
            <p:cNvSpPr txBox="1">
              <a:spLocks noChangeArrowheads="1"/>
            </p:cNvSpPr>
            <p:nvPr/>
          </p:nvSpPr>
          <p:spPr bwMode="auto">
            <a:xfrm>
              <a:off x="2534" y="2676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560" name="Text Box 54"/>
            <p:cNvSpPr txBox="1">
              <a:spLocks noChangeArrowheads="1"/>
            </p:cNvSpPr>
            <p:nvPr/>
          </p:nvSpPr>
          <p:spPr bwMode="auto">
            <a:xfrm>
              <a:off x="2736" y="2339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6</a:t>
              </a:r>
            </a:p>
          </p:txBody>
        </p:sp>
        <p:cxnSp>
          <p:nvCxnSpPr>
            <p:cNvPr id="21561" name="AutoShape 55"/>
            <p:cNvCxnSpPr>
              <a:cxnSpLocks noChangeShapeType="1"/>
              <a:stCxn id="815151" idx="4"/>
              <a:endCxn id="815145" idx="1"/>
            </p:cNvCxnSpPr>
            <p:nvPr/>
          </p:nvCxnSpPr>
          <p:spPr bwMode="auto">
            <a:xfrm flipV="1">
              <a:off x="3369" y="2160"/>
              <a:ext cx="95" cy="5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562" name="Text Box 56"/>
            <p:cNvSpPr txBox="1">
              <a:spLocks noChangeArrowheads="1"/>
            </p:cNvSpPr>
            <p:nvPr/>
          </p:nvSpPr>
          <p:spPr bwMode="auto">
            <a:xfrm>
              <a:off x="3317" y="2448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815161" name="Cloud"/>
            <p:cNvSpPr>
              <a:spLocks noChangeAspect="1" noEditPoints="1" noChangeArrowheads="1"/>
            </p:cNvSpPr>
            <p:nvPr/>
          </p:nvSpPr>
          <p:spPr bwMode="auto">
            <a:xfrm>
              <a:off x="3095" y="3099"/>
              <a:ext cx="656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21564" name="Text Box 58"/>
            <p:cNvSpPr txBox="1">
              <a:spLocks noChangeArrowheads="1"/>
            </p:cNvSpPr>
            <p:nvPr/>
          </p:nvSpPr>
          <p:spPr bwMode="auto">
            <a:xfrm>
              <a:off x="3053" y="3536"/>
              <a:ext cx="844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19.2.7.0/24</a:t>
              </a:r>
            </a:p>
          </p:txBody>
        </p:sp>
        <p:cxnSp>
          <p:nvCxnSpPr>
            <p:cNvPr id="21565" name="AutoShape 59"/>
            <p:cNvCxnSpPr>
              <a:cxnSpLocks noChangeShapeType="1"/>
              <a:stCxn id="815151" idx="3"/>
              <a:endCxn id="815161" idx="3"/>
            </p:cNvCxnSpPr>
            <p:nvPr/>
          </p:nvCxnSpPr>
          <p:spPr bwMode="auto">
            <a:xfrm rot="16200000" flipH="1">
              <a:off x="3130" y="2831"/>
              <a:ext cx="295" cy="29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566" name="Text Box 60"/>
            <p:cNvSpPr txBox="1">
              <a:spLocks noChangeArrowheads="1"/>
            </p:cNvSpPr>
            <p:nvPr/>
          </p:nvSpPr>
          <p:spPr bwMode="auto">
            <a:xfrm>
              <a:off x="3105" y="2774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2</a:t>
              </a:r>
            </a:p>
          </p:txBody>
        </p:sp>
        <p:grpSp>
          <p:nvGrpSpPr>
            <p:cNvPr id="21567" name="Group 61"/>
            <p:cNvGrpSpPr>
              <a:grpSpLocks/>
            </p:cNvGrpSpPr>
            <p:nvPr/>
          </p:nvGrpSpPr>
          <p:grpSpPr bwMode="auto">
            <a:xfrm>
              <a:off x="2208" y="3046"/>
              <a:ext cx="475" cy="259"/>
              <a:chOff x="4224" y="1068"/>
              <a:chExt cx="432" cy="228"/>
            </a:xfrm>
          </p:grpSpPr>
          <p:grpSp>
            <p:nvGrpSpPr>
              <p:cNvPr id="21574" name="Group 62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5167" name="AutoShape 63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R3</a:t>
                  </a:r>
                </a:p>
              </p:txBody>
            </p:sp>
            <p:sp>
              <p:nvSpPr>
                <p:cNvPr id="815168" name="Oval 64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5169" name="AutoShape 65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70" name="AutoShape 66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71" name="AutoShape 67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72" name="AutoShape 68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cxnSp>
          <p:nvCxnSpPr>
            <p:cNvPr id="21568" name="AutoShape 69"/>
            <p:cNvCxnSpPr>
              <a:cxnSpLocks noChangeShapeType="1"/>
              <a:stCxn id="815132" idx="1"/>
              <a:endCxn id="815168" idx="2"/>
            </p:cNvCxnSpPr>
            <p:nvPr/>
          </p:nvCxnSpPr>
          <p:spPr bwMode="auto">
            <a:xfrm>
              <a:off x="1997" y="2909"/>
              <a:ext cx="211" cy="2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21569" name="AutoShape 70"/>
            <p:cNvCxnSpPr>
              <a:cxnSpLocks noChangeShapeType="1"/>
              <a:stCxn id="815132" idx="2"/>
              <a:endCxn id="815151" idx="2"/>
            </p:cNvCxnSpPr>
            <p:nvPr/>
          </p:nvCxnSpPr>
          <p:spPr bwMode="auto">
            <a:xfrm>
              <a:off x="2471" y="2691"/>
              <a:ext cx="423" cy="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21570" name="AutoShape 71"/>
            <p:cNvCxnSpPr>
              <a:cxnSpLocks noChangeShapeType="1"/>
              <a:stCxn id="815113" idx="3"/>
              <a:endCxn id="815132" idx="3"/>
            </p:cNvCxnSpPr>
            <p:nvPr/>
          </p:nvCxnSpPr>
          <p:spPr bwMode="auto">
            <a:xfrm>
              <a:off x="1792" y="2142"/>
              <a:ext cx="205" cy="3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571" name="Text Box 73"/>
            <p:cNvSpPr txBox="1">
              <a:spLocks noChangeArrowheads="1"/>
            </p:cNvSpPr>
            <p:nvPr/>
          </p:nvSpPr>
          <p:spPr bwMode="auto">
            <a:xfrm>
              <a:off x="2016" y="2893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5</a:t>
              </a:r>
            </a:p>
          </p:txBody>
        </p:sp>
        <p:cxnSp>
          <p:nvCxnSpPr>
            <p:cNvPr id="21572" name="AutoShape 74"/>
            <p:cNvCxnSpPr>
              <a:cxnSpLocks noChangeShapeType="1"/>
              <a:stCxn id="815167" idx="4"/>
              <a:endCxn id="815161" idx="0"/>
            </p:cNvCxnSpPr>
            <p:nvPr/>
          </p:nvCxnSpPr>
          <p:spPr bwMode="auto">
            <a:xfrm>
              <a:off x="2683" y="3176"/>
              <a:ext cx="414" cy="1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573" name="Text Box 75"/>
            <p:cNvSpPr txBox="1">
              <a:spLocks noChangeArrowheads="1"/>
            </p:cNvSpPr>
            <p:nvPr/>
          </p:nvSpPr>
          <p:spPr bwMode="auto">
            <a:xfrm>
              <a:off x="2548" y="3012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3</a:t>
              </a:r>
            </a:p>
          </p:txBody>
        </p:sp>
      </p:grpSp>
      <p:graphicFrame>
        <p:nvGraphicFramePr>
          <p:cNvPr id="815267" name="Group 163"/>
          <p:cNvGraphicFramePr>
            <a:graphicFrameLocks noGrp="1"/>
          </p:cNvGraphicFramePr>
          <p:nvPr>
            <p:ph idx="1"/>
          </p:nvPr>
        </p:nvGraphicFramePr>
        <p:xfrm>
          <a:off x="4953000" y="1600200"/>
          <a:ext cx="4351338" cy="6034088"/>
        </p:xfrm>
        <a:graphic>
          <a:graphicData uri="http://schemas.openxmlformats.org/drawingml/2006/table">
            <a:tbl>
              <a:tblPr/>
              <a:tblGrid>
                <a:gridCol w="914400"/>
                <a:gridCol w="2438400"/>
                <a:gridCol w="998538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From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Routes ; Cost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19.2.4.0/24 ; 1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19.2.5.0/24 ; 1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19.2.0.0/16 ; 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R2, R3, R4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2713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19.2.6.0/24 ; 1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R1, R4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19.2.0.0/16 ; 5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19.2.7.0/24 ; 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R1, R4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19.2.6.0/24 ; 2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19.2.7.0/24 ; 2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19.2.0.0/16 ; 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R1, R3, R2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3" name="Right Brace 72"/>
          <p:cNvSpPr/>
          <p:nvPr/>
        </p:nvSpPr>
        <p:spPr bwMode="auto">
          <a:xfrm>
            <a:off x="8869638" y="2606054"/>
            <a:ext cx="91439" cy="548634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27088" marR="0" indent="-3175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4" name="Right Brace 73"/>
          <p:cNvSpPr/>
          <p:nvPr/>
        </p:nvSpPr>
        <p:spPr bwMode="auto">
          <a:xfrm>
            <a:off x="8869638" y="4983468"/>
            <a:ext cx="91439" cy="548634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27088" marR="0" indent="-3175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Right Brace 74"/>
          <p:cNvSpPr/>
          <p:nvPr/>
        </p:nvSpPr>
        <p:spPr bwMode="auto">
          <a:xfrm>
            <a:off x="8869638" y="6355053"/>
            <a:ext cx="91439" cy="548634"/>
          </a:xfrm>
          <a:prstGeom prst="righ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27088" marR="0" indent="-3175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0883A2FA-6E8E-43F3-BCBB-0AFFFB1D39A0}" type="slidenum">
              <a:rPr lang="en-US" smtClean="0"/>
              <a:pPr defTabSz="1019175"/>
              <a:t>19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7487" y="325699"/>
            <a:ext cx="9304337" cy="1295400"/>
          </a:xfrm>
        </p:spPr>
        <p:txBody>
          <a:bodyPr/>
          <a:lstStyle/>
          <a:p>
            <a:r>
              <a:rPr lang="en-US" dirty="0" smtClean="0"/>
              <a:t>Distance Vector Computation (2)</a:t>
            </a:r>
          </a:p>
        </p:txBody>
      </p:sp>
      <p:grpSp>
        <p:nvGrpSpPr>
          <p:cNvPr id="22532" name="Group 3"/>
          <p:cNvGrpSpPr>
            <a:grpSpLocks/>
          </p:cNvGrpSpPr>
          <p:nvPr/>
        </p:nvGrpSpPr>
        <p:grpSpPr bwMode="auto">
          <a:xfrm>
            <a:off x="0" y="1676400"/>
            <a:ext cx="4708525" cy="4597400"/>
            <a:chOff x="931" y="858"/>
            <a:chExt cx="2966" cy="2896"/>
          </a:xfrm>
        </p:grpSpPr>
        <p:grpSp>
          <p:nvGrpSpPr>
            <p:cNvPr id="22555" name="Group 4"/>
            <p:cNvGrpSpPr>
              <a:grpSpLocks/>
            </p:cNvGrpSpPr>
            <p:nvPr/>
          </p:nvGrpSpPr>
          <p:grpSpPr bwMode="auto">
            <a:xfrm>
              <a:off x="1554" y="1884"/>
              <a:ext cx="476" cy="258"/>
              <a:chOff x="4224" y="1068"/>
              <a:chExt cx="432" cy="228"/>
            </a:xfrm>
          </p:grpSpPr>
          <p:grpSp>
            <p:nvGrpSpPr>
              <p:cNvPr id="22615" name="Group 5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8182" name="AutoShape 6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R1</a:t>
                  </a:r>
                </a:p>
              </p:txBody>
            </p:sp>
            <p:sp>
              <p:nvSpPr>
                <p:cNvPr id="818183" name="Oval 7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8184" name="AutoShape 8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2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185" name="AutoShape 9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186" name="AutoShape 10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187" name="AutoShape 11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818188" name="Cloud"/>
            <p:cNvSpPr>
              <a:spLocks noChangeAspect="1" noEditPoints="1" noChangeArrowheads="1"/>
            </p:cNvSpPr>
            <p:nvPr/>
          </p:nvSpPr>
          <p:spPr bwMode="auto">
            <a:xfrm>
              <a:off x="1795" y="1050"/>
              <a:ext cx="738" cy="438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818189" name="Cloud"/>
            <p:cNvSpPr>
              <a:spLocks noChangeAspect="1" noEditPoints="1" noChangeArrowheads="1"/>
            </p:cNvSpPr>
            <p:nvPr/>
          </p:nvSpPr>
          <p:spPr bwMode="auto">
            <a:xfrm>
              <a:off x="1022" y="1243"/>
              <a:ext cx="757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cxnSp>
          <p:nvCxnSpPr>
            <p:cNvPr id="22558" name="AutoShape 14"/>
            <p:cNvCxnSpPr>
              <a:cxnSpLocks noChangeShapeType="1"/>
              <a:stCxn id="818186" idx="0"/>
              <a:endCxn id="818188" idx="1"/>
            </p:cNvCxnSpPr>
            <p:nvPr/>
          </p:nvCxnSpPr>
          <p:spPr bwMode="auto">
            <a:xfrm rot="5400000" flipH="1" flipV="1">
              <a:off x="1798" y="1519"/>
              <a:ext cx="398" cy="3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59" name="AutoShape 15"/>
            <p:cNvCxnSpPr>
              <a:cxnSpLocks noChangeShapeType="1"/>
              <a:stCxn id="818182" idx="2"/>
              <a:endCxn id="818189" idx="1"/>
            </p:cNvCxnSpPr>
            <p:nvPr/>
          </p:nvCxnSpPr>
          <p:spPr bwMode="auto">
            <a:xfrm rot="10800000">
              <a:off x="1400" y="1680"/>
              <a:ext cx="154" cy="3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2560" name="AutoShape 16"/>
            <p:cNvCxnSpPr>
              <a:cxnSpLocks noChangeShapeType="1"/>
              <a:stCxn id="818182" idx="4"/>
              <a:endCxn id="818205" idx="2"/>
            </p:cNvCxnSpPr>
            <p:nvPr/>
          </p:nvCxnSpPr>
          <p:spPr bwMode="auto">
            <a:xfrm flipV="1">
              <a:off x="2030" y="1870"/>
              <a:ext cx="442" cy="1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2561" name="Text Box 17"/>
            <p:cNvSpPr txBox="1">
              <a:spLocks noChangeArrowheads="1"/>
            </p:cNvSpPr>
            <p:nvPr/>
          </p:nvSpPr>
          <p:spPr bwMode="auto">
            <a:xfrm>
              <a:off x="1907" y="1785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2562" name="Text Box 18"/>
            <p:cNvSpPr txBox="1">
              <a:spLocks noChangeArrowheads="1"/>
            </p:cNvSpPr>
            <p:nvPr/>
          </p:nvSpPr>
          <p:spPr bwMode="auto">
            <a:xfrm>
              <a:off x="2155" y="1904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2563" name="Text Box 19"/>
            <p:cNvSpPr txBox="1">
              <a:spLocks noChangeArrowheads="1"/>
            </p:cNvSpPr>
            <p:nvPr/>
          </p:nvSpPr>
          <p:spPr bwMode="auto">
            <a:xfrm>
              <a:off x="1713" y="2125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22564" name="Text Box 20"/>
            <p:cNvSpPr txBox="1">
              <a:spLocks noChangeArrowheads="1"/>
            </p:cNvSpPr>
            <p:nvPr/>
          </p:nvSpPr>
          <p:spPr bwMode="auto">
            <a:xfrm>
              <a:off x="1104" y="1728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2565" name="Text Box 21"/>
            <p:cNvSpPr txBox="1">
              <a:spLocks noChangeArrowheads="1"/>
            </p:cNvSpPr>
            <p:nvPr/>
          </p:nvSpPr>
          <p:spPr bwMode="auto">
            <a:xfrm>
              <a:off x="1699" y="858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19.2.4.0/24</a:t>
              </a:r>
            </a:p>
          </p:txBody>
        </p:sp>
        <p:sp>
          <p:nvSpPr>
            <p:cNvPr id="22566" name="Text Box 22"/>
            <p:cNvSpPr txBox="1">
              <a:spLocks noChangeArrowheads="1"/>
            </p:cNvSpPr>
            <p:nvPr/>
          </p:nvSpPr>
          <p:spPr bwMode="auto">
            <a:xfrm>
              <a:off x="931" y="1078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19.2.5.0/24</a:t>
              </a:r>
            </a:p>
          </p:txBody>
        </p:sp>
        <p:sp>
          <p:nvSpPr>
            <p:cNvPr id="22567" name="Text Box 23"/>
            <p:cNvSpPr txBox="1">
              <a:spLocks noChangeArrowheads="1"/>
            </p:cNvSpPr>
            <p:nvPr/>
          </p:nvSpPr>
          <p:spPr bwMode="auto">
            <a:xfrm>
              <a:off x="1737" y="1488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2568" name="Text Box 24"/>
            <p:cNvSpPr txBox="1">
              <a:spLocks noChangeArrowheads="1"/>
            </p:cNvSpPr>
            <p:nvPr/>
          </p:nvSpPr>
          <p:spPr bwMode="auto">
            <a:xfrm>
              <a:off x="2505" y="3101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18201" name="Cloud"/>
            <p:cNvSpPr>
              <a:spLocks noChangeAspect="1" noEditPoints="1" noChangeArrowheads="1"/>
            </p:cNvSpPr>
            <p:nvPr/>
          </p:nvSpPr>
          <p:spPr bwMode="auto">
            <a:xfrm>
              <a:off x="1521" y="2472"/>
              <a:ext cx="951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>
                  <a:latin typeface="Comic Sans MS" pitchFamily="66" charset="0"/>
                </a:rPr>
                <a:t>Transit</a:t>
              </a:r>
            </a:p>
          </p:txBody>
        </p:sp>
        <p:sp>
          <p:nvSpPr>
            <p:cNvPr id="22570" name="Text Box 26"/>
            <p:cNvSpPr txBox="1">
              <a:spLocks noChangeArrowheads="1"/>
            </p:cNvSpPr>
            <p:nvPr/>
          </p:nvSpPr>
          <p:spPr bwMode="auto">
            <a:xfrm>
              <a:off x="1542" y="2666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19.2.0.0/16</a:t>
              </a:r>
            </a:p>
          </p:txBody>
        </p:sp>
        <p:grpSp>
          <p:nvGrpSpPr>
            <p:cNvPr id="22571" name="Group 27"/>
            <p:cNvGrpSpPr>
              <a:grpSpLocks/>
            </p:cNvGrpSpPr>
            <p:nvPr/>
          </p:nvGrpSpPr>
          <p:grpSpPr bwMode="auto">
            <a:xfrm>
              <a:off x="2472" y="1741"/>
              <a:ext cx="475" cy="258"/>
              <a:chOff x="4224" y="1068"/>
              <a:chExt cx="432" cy="228"/>
            </a:xfrm>
          </p:grpSpPr>
          <p:grpSp>
            <p:nvGrpSpPr>
              <p:cNvPr id="22608" name="Group 28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8205" name="AutoShape 29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R2</a:t>
                  </a:r>
                </a:p>
              </p:txBody>
            </p:sp>
            <p:sp>
              <p:nvSpPr>
                <p:cNvPr id="818206" name="Oval 30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8207" name="AutoShape 31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208" name="AutoShape 32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209" name="AutoShape 33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210" name="AutoShape 34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cxnSp>
          <p:nvCxnSpPr>
            <p:cNvPr id="22572" name="AutoShape 35"/>
            <p:cNvCxnSpPr>
              <a:cxnSpLocks noChangeShapeType="1"/>
              <a:stCxn id="818205" idx="3"/>
              <a:endCxn id="818222" idx="1"/>
            </p:cNvCxnSpPr>
            <p:nvPr/>
          </p:nvCxnSpPr>
          <p:spPr bwMode="auto">
            <a:xfrm>
              <a:off x="2710" y="1999"/>
              <a:ext cx="218" cy="6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2573" name="Text Box 36"/>
            <p:cNvSpPr txBox="1">
              <a:spLocks noChangeArrowheads="1"/>
            </p:cNvSpPr>
            <p:nvPr/>
          </p:nvSpPr>
          <p:spPr bwMode="auto">
            <a:xfrm>
              <a:off x="2630" y="2013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818213" name="Cloud"/>
            <p:cNvSpPr>
              <a:spLocks noChangeAspect="1" noEditPoints="1" noChangeArrowheads="1"/>
            </p:cNvSpPr>
            <p:nvPr/>
          </p:nvSpPr>
          <p:spPr bwMode="auto">
            <a:xfrm>
              <a:off x="3120" y="1722"/>
              <a:ext cx="689" cy="438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22575" name="Text Box 38"/>
            <p:cNvSpPr txBox="1">
              <a:spLocks noChangeArrowheads="1"/>
            </p:cNvSpPr>
            <p:nvPr/>
          </p:nvSpPr>
          <p:spPr bwMode="auto">
            <a:xfrm>
              <a:off x="3024" y="1539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19.2.6.0/24</a:t>
              </a:r>
            </a:p>
          </p:txBody>
        </p:sp>
        <p:cxnSp>
          <p:nvCxnSpPr>
            <p:cNvPr id="22576" name="AutoShape 39"/>
            <p:cNvCxnSpPr>
              <a:cxnSpLocks noChangeShapeType="1"/>
              <a:stCxn id="818205" idx="4"/>
              <a:endCxn id="818213" idx="0"/>
            </p:cNvCxnSpPr>
            <p:nvPr/>
          </p:nvCxnSpPr>
          <p:spPr bwMode="auto">
            <a:xfrm>
              <a:off x="2947" y="1870"/>
              <a:ext cx="175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2577" name="Text Box 40"/>
            <p:cNvSpPr txBox="1">
              <a:spLocks noChangeArrowheads="1"/>
            </p:cNvSpPr>
            <p:nvPr/>
          </p:nvSpPr>
          <p:spPr bwMode="auto">
            <a:xfrm>
              <a:off x="2808" y="1686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grpSp>
          <p:nvGrpSpPr>
            <p:cNvPr id="22578" name="Group 41"/>
            <p:cNvGrpSpPr>
              <a:grpSpLocks/>
            </p:cNvGrpSpPr>
            <p:nvPr/>
          </p:nvGrpSpPr>
          <p:grpSpPr bwMode="auto">
            <a:xfrm>
              <a:off x="2894" y="2570"/>
              <a:ext cx="475" cy="259"/>
              <a:chOff x="4224" y="1068"/>
              <a:chExt cx="432" cy="228"/>
            </a:xfrm>
          </p:grpSpPr>
          <p:grpSp>
            <p:nvGrpSpPr>
              <p:cNvPr id="22601" name="Group 42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8219" name="AutoShape 43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R4</a:t>
                  </a:r>
                </a:p>
              </p:txBody>
            </p:sp>
            <p:sp>
              <p:nvSpPr>
                <p:cNvPr id="818220" name="Oval 44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8221" name="AutoShape 45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222" name="AutoShape 46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223" name="AutoShape 47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224" name="AutoShape 48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22579" name="Text Box 49"/>
            <p:cNvSpPr txBox="1">
              <a:spLocks noChangeArrowheads="1"/>
            </p:cNvSpPr>
            <p:nvPr/>
          </p:nvSpPr>
          <p:spPr bwMode="auto">
            <a:xfrm>
              <a:off x="2534" y="2676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2580" name="Text Box 50"/>
            <p:cNvSpPr txBox="1">
              <a:spLocks noChangeArrowheads="1"/>
            </p:cNvSpPr>
            <p:nvPr/>
          </p:nvSpPr>
          <p:spPr bwMode="auto">
            <a:xfrm>
              <a:off x="2736" y="2339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6</a:t>
              </a:r>
            </a:p>
          </p:txBody>
        </p:sp>
        <p:cxnSp>
          <p:nvCxnSpPr>
            <p:cNvPr id="22581" name="AutoShape 51"/>
            <p:cNvCxnSpPr>
              <a:cxnSpLocks noChangeShapeType="1"/>
              <a:stCxn id="818219" idx="4"/>
              <a:endCxn id="818213" idx="1"/>
            </p:cNvCxnSpPr>
            <p:nvPr/>
          </p:nvCxnSpPr>
          <p:spPr bwMode="auto">
            <a:xfrm flipV="1">
              <a:off x="3369" y="2160"/>
              <a:ext cx="95" cy="5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2582" name="Text Box 52"/>
            <p:cNvSpPr txBox="1">
              <a:spLocks noChangeArrowheads="1"/>
            </p:cNvSpPr>
            <p:nvPr/>
          </p:nvSpPr>
          <p:spPr bwMode="auto">
            <a:xfrm>
              <a:off x="3317" y="2448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818229" name="Cloud"/>
            <p:cNvSpPr>
              <a:spLocks noChangeAspect="1" noEditPoints="1" noChangeArrowheads="1"/>
            </p:cNvSpPr>
            <p:nvPr/>
          </p:nvSpPr>
          <p:spPr bwMode="auto">
            <a:xfrm>
              <a:off x="3095" y="3099"/>
              <a:ext cx="656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22584" name="Text Box 54"/>
            <p:cNvSpPr txBox="1">
              <a:spLocks noChangeArrowheads="1"/>
            </p:cNvSpPr>
            <p:nvPr/>
          </p:nvSpPr>
          <p:spPr bwMode="auto">
            <a:xfrm>
              <a:off x="3053" y="3536"/>
              <a:ext cx="844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19.2.7.0/24</a:t>
              </a:r>
            </a:p>
          </p:txBody>
        </p:sp>
        <p:cxnSp>
          <p:nvCxnSpPr>
            <p:cNvPr id="22585" name="AutoShape 55"/>
            <p:cNvCxnSpPr>
              <a:cxnSpLocks noChangeShapeType="1"/>
              <a:stCxn id="818219" idx="3"/>
              <a:endCxn id="818229" idx="3"/>
            </p:cNvCxnSpPr>
            <p:nvPr/>
          </p:nvCxnSpPr>
          <p:spPr bwMode="auto">
            <a:xfrm rot="16200000" flipH="1">
              <a:off x="3130" y="2831"/>
              <a:ext cx="295" cy="29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2586" name="Text Box 56"/>
            <p:cNvSpPr txBox="1">
              <a:spLocks noChangeArrowheads="1"/>
            </p:cNvSpPr>
            <p:nvPr/>
          </p:nvSpPr>
          <p:spPr bwMode="auto">
            <a:xfrm>
              <a:off x="3105" y="2774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2</a:t>
              </a:r>
            </a:p>
          </p:txBody>
        </p:sp>
        <p:grpSp>
          <p:nvGrpSpPr>
            <p:cNvPr id="22587" name="Group 57"/>
            <p:cNvGrpSpPr>
              <a:grpSpLocks/>
            </p:cNvGrpSpPr>
            <p:nvPr/>
          </p:nvGrpSpPr>
          <p:grpSpPr bwMode="auto">
            <a:xfrm>
              <a:off x="2208" y="3046"/>
              <a:ext cx="475" cy="259"/>
              <a:chOff x="4224" y="1068"/>
              <a:chExt cx="432" cy="228"/>
            </a:xfrm>
          </p:grpSpPr>
          <p:grpSp>
            <p:nvGrpSpPr>
              <p:cNvPr id="22594" name="Group 58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8235" name="AutoShape 59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R3</a:t>
                  </a:r>
                </a:p>
              </p:txBody>
            </p:sp>
            <p:sp>
              <p:nvSpPr>
                <p:cNvPr id="818236" name="Oval 60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8237" name="AutoShape 61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238" name="AutoShape 62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239" name="AutoShape 63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8240" name="AutoShape 64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cxnSp>
          <p:nvCxnSpPr>
            <p:cNvPr id="22588" name="AutoShape 65"/>
            <p:cNvCxnSpPr>
              <a:cxnSpLocks noChangeShapeType="1"/>
              <a:stCxn id="818201" idx="1"/>
              <a:endCxn id="818236" idx="2"/>
            </p:cNvCxnSpPr>
            <p:nvPr/>
          </p:nvCxnSpPr>
          <p:spPr bwMode="auto">
            <a:xfrm>
              <a:off x="1997" y="2909"/>
              <a:ext cx="211" cy="2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22589" name="AutoShape 66"/>
            <p:cNvCxnSpPr>
              <a:cxnSpLocks noChangeShapeType="1"/>
              <a:stCxn id="818201" idx="2"/>
              <a:endCxn id="818219" idx="2"/>
            </p:cNvCxnSpPr>
            <p:nvPr/>
          </p:nvCxnSpPr>
          <p:spPr bwMode="auto">
            <a:xfrm>
              <a:off x="2471" y="2691"/>
              <a:ext cx="423" cy="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22590" name="AutoShape 67"/>
            <p:cNvCxnSpPr>
              <a:cxnSpLocks noChangeShapeType="1"/>
              <a:stCxn id="818182" idx="3"/>
              <a:endCxn id="818201" idx="3"/>
            </p:cNvCxnSpPr>
            <p:nvPr/>
          </p:nvCxnSpPr>
          <p:spPr bwMode="auto">
            <a:xfrm>
              <a:off x="1792" y="2142"/>
              <a:ext cx="205" cy="3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2591" name="Text Box 68"/>
            <p:cNvSpPr txBox="1">
              <a:spLocks noChangeArrowheads="1"/>
            </p:cNvSpPr>
            <p:nvPr/>
          </p:nvSpPr>
          <p:spPr bwMode="auto">
            <a:xfrm>
              <a:off x="2016" y="2893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5</a:t>
              </a:r>
            </a:p>
          </p:txBody>
        </p:sp>
        <p:cxnSp>
          <p:nvCxnSpPr>
            <p:cNvPr id="22592" name="AutoShape 69"/>
            <p:cNvCxnSpPr>
              <a:cxnSpLocks noChangeShapeType="1"/>
              <a:stCxn id="818235" idx="4"/>
              <a:endCxn id="818229" idx="0"/>
            </p:cNvCxnSpPr>
            <p:nvPr/>
          </p:nvCxnSpPr>
          <p:spPr bwMode="auto">
            <a:xfrm>
              <a:off x="2683" y="3176"/>
              <a:ext cx="414" cy="1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2593" name="Text Box 70"/>
            <p:cNvSpPr txBox="1">
              <a:spLocks noChangeArrowheads="1"/>
            </p:cNvSpPr>
            <p:nvPr/>
          </p:nvSpPr>
          <p:spPr bwMode="auto">
            <a:xfrm>
              <a:off x="2548" y="3012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3</a:t>
              </a:r>
            </a:p>
          </p:txBody>
        </p:sp>
      </p:grpSp>
      <p:graphicFrame>
        <p:nvGraphicFramePr>
          <p:cNvPr id="818283" name="Group 107"/>
          <p:cNvGraphicFramePr>
            <a:graphicFrameLocks noGrp="1"/>
          </p:cNvGraphicFramePr>
          <p:nvPr>
            <p:ph idx="1"/>
          </p:nvPr>
        </p:nvGraphicFramePr>
        <p:xfrm>
          <a:off x="5425399" y="1346657"/>
          <a:ext cx="3352800" cy="6376416"/>
        </p:xfrm>
        <a:graphic>
          <a:graphicData uri="http://schemas.openxmlformats.org/drawingml/2006/table">
            <a:tbl>
              <a:tblPr/>
              <a:tblGrid>
                <a:gridCol w="609600"/>
                <a:gridCol w="2743200"/>
              </a:tblGrid>
              <a:tr h="13811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19.2.4.0/24 ; 1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19.2.5.0/24 ; 1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19.2.0.0/16 ; 6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19.2.6.0/24 ; 2 (R2)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19.2.7.0/24 ; 8 (R4)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2713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19.2.6.0/24 ; 1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19.2.4.0/24 ; 5 (R1)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19.2.5.0/24 ; 5 (R1)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19.2.0.0/16 ; 4 (R4)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19.2.7.0/24 ; 5 (R4)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19.2.0.0/16 ; 5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19.2.7.0/24 ; 3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19.2.4.0/24 ; 6 (R1)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19.2.5.0/24 ; 6 (R1)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19.2.6.0/24 ; 7 (R4)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19.2.6.0/24 ; 2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19.2.7.0/24 ; 2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19.2.0.0/16 ; 1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19.2.4.0/24 ; 2 (R1)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19.2.5.0/24 ; 2 (R1)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770" name="Text Box 114"/>
          <p:cNvSpPr txBox="1">
            <a:spLocks noChangeArrowheads="1"/>
          </p:cNvSpPr>
          <p:nvPr/>
        </p:nvSpPr>
        <p:spPr bwMode="auto">
          <a:xfrm>
            <a:off x="-60886436" y="3176959"/>
            <a:ext cx="63097194" cy="8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r" eaLnBrk="1" hangingPunct="1"/>
            <a:r>
              <a:rPr lang="en-US" sz="1300" dirty="0" smtClean="0">
                <a:latin typeface="Arial" charset="0"/>
              </a:rPr>
              <a:t>1.2.0.0/16</a:t>
            </a:r>
            <a:endParaRPr lang="en-US" sz="1300" dirty="0">
              <a:latin typeface="Arial" charset="0"/>
            </a:endParaRPr>
          </a:p>
          <a:p>
            <a:pPr algn="r" eaLnBrk="1" hangingPunct="1"/>
            <a:r>
              <a:rPr lang="en-US" sz="1300" dirty="0" smtClean="0">
                <a:latin typeface="Arial" charset="0"/>
              </a:rPr>
              <a:t>1.2.3.0/24</a:t>
            </a:r>
            <a:endParaRPr lang="en-US" sz="1300" dirty="0">
              <a:latin typeface="Arial" charset="0"/>
            </a:endParaRPr>
          </a:p>
          <a:p>
            <a:pPr algn="r" eaLnBrk="1" hangingPunct="1"/>
            <a:r>
              <a:rPr lang="en-US" sz="1300" dirty="0" smtClean="0">
                <a:latin typeface="Arial" charset="0"/>
              </a:rPr>
              <a:t>3.2.1.0/24</a:t>
            </a:r>
            <a:endParaRPr lang="en-US" sz="1300" dirty="0">
              <a:latin typeface="Arial" charset="0"/>
            </a:endParaRPr>
          </a:p>
          <a:p>
            <a:pPr algn="r" eaLnBrk="1" hangingPunct="1"/>
            <a:r>
              <a:rPr lang="en-US" sz="1300" dirty="0">
                <a:latin typeface="Arial" charset="0"/>
              </a:rPr>
              <a:t>4</a:t>
            </a:r>
            <a:r>
              <a:rPr lang="en-US" sz="1300" dirty="0" smtClean="0">
                <a:latin typeface="Arial" charset="0"/>
              </a:rPr>
              <a:t>.0.0.0/8</a:t>
            </a:r>
            <a:endParaRPr lang="en-US" sz="1300" dirty="0">
              <a:latin typeface="Arial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60556" y="1543316"/>
            <a:ext cx="4886003" cy="5944446"/>
            <a:chOff x="759626" y="1543316"/>
            <a:chExt cx="4886003" cy="5944446"/>
          </a:xfrm>
        </p:grpSpPr>
        <p:sp>
          <p:nvSpPr>
            <p:cNvPr id="710659" name="Freeform 3"/>
            <p:cNvSpPr>
              <a:spLocks/>
            </p:cNvSpPr>
            <p:nvPr/>
          </p:nvSpPr>
          <p:spPr bwMode="auto">
            <a:xfrm>
              <a:off x="2413323" y="5013908"/>
              <a:ext cx="3132770" cy="1678622"/>
            </a:xfrm>
            <a:custGeom>
              <a:avLst/>
              <a:gdLst/>
              <a:ahLst/>
              <a:cxnLst>
                <a:cxn ang="0">
                  <a:pos x="6" y="483"/>
                </a:cxn>
                <a:cxn ang="0">
                  <a:pos x="108" y="125"/>
                </a:cxn>
                <a:cxn ang="0">
                  <a:pos x="559" y="100"/>
                </a:cxn>
                <a:cxn ang="0">
                  <a:pos x="1128" y="29"/>
                </a:cxn>
                <a:cxn ang="0">
                  <a:pos x="1716" y="275"/>
                </a:cxn>
                <a:cxn ang="0">
                  <a:pos x="1596" y="827"/>
                </a:cxn>
                <a:cxn ang="0">
                  <a:pos x="1380" y="911"/>
                </a:cxn>
                <a:cxn ang="0">
                  <a:pos x="840" y="929"/>
                </a:cxn>
                <a:cxn ang="0">
                  <a:pos x="414" y="911"/>
                </a:cxn>
                <a:cxn ang="0">
                  <a:pos x="143" y="832"/>
                </a:cxn>
                <a:cxn ang="0">
                  <a:pos x="6" y="483"/>
                </a:cxn>
              </a:cxnLst>
              <a:rect l="0" t="0" r="r" b="b"/>
              <a:pathLst>
                <a:path w="1794" h="933">
                  <a:moveTo>
                    <a:pt x="6" y="483"/>
                  </a:moveTo>
                  <a:cubicBezTo>
                    <a:pt x="0" y="365"/>
                    <a:pt x="16" y="189"/>
                    <a:pt x="108" y="125"/>
                  </a:cubicBezTo>
                  <a:cubicBezTo>
                    <a:pt x="200" y="61"/>
                    <a:pt x="389" y="116"/>
                    <a:pt x="559" y="100"/>
                  </a:cubicBezTo>
                  <a:cubicBezTo>
                    <a:pt x="729" y="84"/>
                    <a:pt x="935" y="0"/>
                    <a:pt x="1128" y="29"/>
                  </a:cubicBezTo>
                  <a:cubicBezTo>
                    <a:pt x="1321" y="58"/>
                    <a:pt x="1638" y="142"/>
                    <a:pt x="1716" y="275"/>
                  </a:cubicBezTo>
                  <a:cubicBezTo>
                    <a:pt x="1794" y="408"/>
                    <a:pt x="1652" y="721"/>
                    <a:pt x="1596" y="827"/>
                  </a:cubicBezTo>
                  <a:cubicBezTo>
                    <a:pt x="1540" y="933"/>
                    <a:pt x="1506" y="894"/>
                    <a:pt x="1380" y="911"/>
                  </a:cubicBezTo>
                  <a:cubicBezTo>
                    <a:pt x="1254" y="928"/>
                    <a:pt x="1001" y="929"/>
                    <a:pt x="840" y="929"/>
                  </a:cubicBezTo>
                  <a:cubicBezTo>
                    <a:pt x="679" y="929"/>
                    <a:pt x="530" y="927"/>
                    <a:pt x="414" y="911"/>
                  </a:cubicBezTo>
                  <a:cubicBezTo>
                    <a:pt x="298" y="895"/>
                    <a:pt x="211" y="903"/>
                    <a:pt x="143" y="832"/>
                  </a:cubicBezTo>
                  <a:cubicBezTo>
                    <a:pt x="75" y="761"/>
                    <a:pt x="4" y="624"/>
                    <a:pt x="6" y="483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660" name="Freeform 4"/>
            <p:cNvSpPr>
              <a:spLocks/>
            </p:cNvSpPr>
            <p:nvPr/>
          </p:nvSpPr>
          <p:spPr bwMode="auto">
            <a:xfrm>
              <a:off x="770103" y="4179095"/>
              <a:ext cx="2519836" cy="14681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solidFill>
              <a:srgbClr val="B3B3B3"/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661" name="Rectangle 5"/>
            <p:cNvSpPr>
              <a:spLocks noChangeArrowheads="1"/>
            </p:cNvSpPr>
            <p:nvPr/>
          </p:nvSpPr>
          <p:spPr bwMode="auto">
            <a:xfrm>
              <a:off x="759626" y="1543316"/>
              <a:ext cx="2549523" cy="2644775"/>
            </a:xfrm>
            <a:prstGeom prst="rec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662" name="Oval 6"/>
            <p:cNvSpPr>
              <a:spLocks noChangeArrowheads="1"/>
            </p:cNvSpPr>
            <p:nvPr/>
          </p:nvSpPr>
          <p:spPr bwMode="auto">
            <a:xfrm>
              <a:off x="897580" y="1602688"/>
              <a:ext cx="2305048" cy="685482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663" name="Freeform 7"/>
            <p:cNvSpPr>
              <a:spLocks/>
            </p:cNvSpPr>
            <p:nvPr/>
          </p:nvSpPr>
          <p:spPr bwMode="auto">
            <a:xfrm>
              <a:off x="3115315" y="5357549"/>
              <a:ext cx="597217" cy="334645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572232" y="5555457"/>
              <a:ext cx="551815" cy="264477"/>
              <a:chOff x="3600" y="219"/>
              <a:chExt cx="360" cy="175"/>
            </a:xfrm>
          </p:grpSpPr>
          <p:sp>
            <p:nvSpPr>
              <p:cNvPr id="710665" name="Oval 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666" name="Line 1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667" name="Line 1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668" name="Rectangle 1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Times New Roman" charset="0"/>
                </a:endParaRPr>
              </a:p>
            </p:txBody>
          </p:sp>
          <p:sp>
            <p:nvSpPr>
              <p:cNvPr id="710669" name="Oval 1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10671" name="Line 1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672" name="Line 1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673" name="Line 1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5" name="Group 1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10675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676" name="Line 2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677" name="Line 2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22"/>
            <p:cNvGrpSpPr>
              <a:grpSpLocks/>
            </p:cNvGrpSpPr>
            <p:nvPr/>
          </p:nvGrpSpPr>
          <p:grpSpPr bwMode="auto">
            <a:xfrm>
              <a:off x="2959899" y="6278722"/>
              <a:ext cx="551815" cy="264477"/>
              <a:chOff x="3600" y="219"/>
              <a:chExt cx="360" cy="175"/>
            </a:xfrm>
          </p:grpSpPr>
          <p:sp>
            <p:nvSpPr>
              <p:cNvPr id="710679" name="Oval 23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680" name="Line 24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681" name="Line 25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682" name="Rectangle 26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Times New Roman" charset="0"/>
                </a:endParaRPr>
              </a:p>
            </p:txBody>
          </p:sp>
          <p:sp>
            <p:nvSpPr>
              <p:cNvPr id="710683" name="Oval 27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7" name="Group 28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10685" name="Line 2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686" name="Line 3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687" name="Line 3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10689" name="Line 3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690" name="Line 3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691" name="Line 3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3702055" y="5210017"/>
              <a:ext cx="551815" cy="264477"/>
              <a:chOff x="3600" y="219"/>
              <a:chExt cx="360" cy="175"/>
            </a:xfrm>
          </p:grpSpPr>
          <p:sp>
            <p:nvSpPr>
              <p:cNvPr id="710693" name="Oval 37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694" name="Line 38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695" name="Line 39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696" name="Rectangle 40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Times New Roman" charset="0"/>
                </a:endParaRPr>
              </a:p>
            </p:txBody>
          </p:sp>
          <p:sp>
            <p:nvSpPr>
              <p:cNvPr id="710697" name="Oval 41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10699" name="Line 43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00" name="Line 44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01" name="Line 45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46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10703" name="Line 4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04" name="Line 4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05" name="Line 4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2" name="Group 50"/>
            <p:cNvGrpSpPr>
              <a:grpSpLocks/>
            </p:cNvGrpSpPr>
            <p:nvPr/>
          </p:nvGrpSpPr>
          <p:grpSpPr bwMode="auto">
            <a:xfrm>
              <a:off x="3616488" y="5963868"/>
              <a:ext cx="550068" cy="264477"/>
              <a:chOff x="3600" y="219"/>
              <a:chExt cx="360" cy="175"/>
            </a:xfrm>
          </p:grpSpPr>
          <p:sp>
            <p:nvSpPr>
              <p:cNvPr id="710707" name="Oval 51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08" name="Line 52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09" name="Line 53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10" name="Rectangle 54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Times New Roman" charset="0"/>
                </a:endParaRPr>
              </a:p>
            </p:txBody>
          </p:sp>
          <p:sp>
            <p:nvSpPr>
              <p:cNvPr id="710711" name="Oval 55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3" name="Group 56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10713" name="Line 57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14" name="Line 58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15" name="Line 59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60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10717" name="Line 6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18" name="Line 6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19" name="Line 6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5" name="Group 64"/>
            <p:cNvGrpSpPr>
              <a:grpSpLocks/>
            </p:cNvGrpSpPr>
            <p:nvPr/>
          </p:nvGrpSpPr>
          <p:grpSpPr bwMode="auto">
            <a:xfrm>
              <a:off x="4314988" y="6300312"/>
              <a:ext cx="551815" cy="264477"/>
              <a:chOff x="3600" y="219"/>
              <a:chExt cx="360" cy="175"/>
            </a:xfrm>
          </p:grpSpPr>
          <p:sp>
            <p:nvSpPr>
              <p:cNvPr id="710721" name="Oval 65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22" name="Line 66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23" name="Line 67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24" name="Rectangle 68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Times New Roman" charset="0"/>
                </a:endParaRPr>
              </a:p>
            </p:txBody>
          </p:sp>
          <p:sp>
            <p:nvSpPr>
              <p:cNvPr id="710725" name="Oval 69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6" name="Group 70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10727" name="Line 71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28" name="Line 72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29" name="Line 73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74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10731" name="Line 7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32" name="Line 7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33" name="Line 7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8" name="Group 78"/>
            <p:cNvGrpSpPr>
              <a:grpSpLocks/>
            </p:cNvGrpSpPr>
            <p:nvPr/>
          </p:nvGrpSpPr>
          <p:grpSpPr bwMode="auto">
            <a:xfrm>
              <a:off x="4803937" y="5557256"/>
              <a:ext cx="551815" cy="264477"/>
              <a:chOff x="3600" y="219"/>
              <a:chExt cx="360" cy="175"/>
            </a:xfrm>
          </p:grpSpPr>
          <p:sp>
            <p:nvSpPr>
              <p:cNvPr id="710735" name="Oval 79"/>
              <p:cNvSpPr>
                <a:spLocks noChangeArrowheads="1"/>
              </p:cNvSpPr>
              <p:nvPr/>
            </p:nvSpPr>
            <p:spPr bwMode="auto">
              <a:xfrm>
                <a:off x="3603" y="297"/>
                <a:ext cx="357" cy="97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36" name="Line 80"/>
              <p:cNvSpPr>
                <a:spLocks noChangeShapeType="1"/>
              </p:cNvSpPr>
              <p:nvPr/>
            </p:nvSpPr>
            <p:spPr bwMode="auto">
              <a:xfrm>
                <a:off x="3603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37" name="Line 81"/>
              <p:cNvSpPr>
                <a:spLocks noChangeShapeType="1"/>
              </p:cNvSpPr>
              <p:nvPr/>
            </p:nvSpPr>
            <p:spPr bwMode="auto">
              <a:xfrm>
                <a:off x="3960" y="289"/>
                <a:ext cx="0" cy="6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38" name="Rectangle 82"/>
              <p:cNvSpPr>
                <a:spLocks noChangeArrowheads="1"/>
              </p:cNvSpPr>
              <p:nvPr/>
            </p:nvSpPr>
            <p:spPr bwMode="auto">
              <a:xfrm>
                <a:off x="3603" y="289"/>
                <a:ext cx="354" cy="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Times New Roman" charset="0"/>
                </a:endParaRPr>
              </a:p>
            </p:txBody>
          </p:sp>
          <p:sp>
            <p:nvSpPr>
              <p:cNvPr id="710739" name="Oval 83"/>
              <p:cNvSpPr>
                <a:spLocks noChangeArrowheads="1"/>
              </p:cNvSpPr>
              <p:nvPr/>
            </p:nvSpPr>
            <p:spPr bwMode="auto">
              <a:xfrm>
                <a:off x="3600" y="219"/>
                <a:ext cx="357" cy="11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9" name="Group 84"/>
              <p:cNvGrpSpPr>
                <a:grpSpLocks/>
              </p:cNvGrpSpPr>
              <p:nvPr/>
            </p:nvGrpSpPr>
            <p:grpSpPr bwMode="auto">
              <a:xfrm>
                <a:off x="3686" y="244"/>
                <a:ext cx="177" cy="66"/>
                <a:chOff x="2848" y="848"/>
                <a:chExt cx="140" cy="98"/>
              </a:xfrm>
            </p:grpSpPr>
            <p:sp>
              <p:nvSpPr>
                <p:cNvPr id="710741" name="Line 85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42" name="Line 86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43" name="Line 87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88"/>
              <p:cNvGrpSpPr>
                <a:grpSpLocks/>
              </p:cNvGrpSpPr>
              <p:nvPr/>
            </p:nvGrpSpPr>
            <p:grpSpPr bwMode="auto">
              <a:xfrm flipV="1">
                <a:off x="3686" y="243"/>
                <a:ext cx="177" cy="66"/>
                <a:chOff x="2848" y="848"/>
                <a:chExt cx="140" cy="98"/>
              </a:xfrm>
            </p:grpSpPr>
            <p:sp>
              <p:nvSpPr>
                <p:cNvPr id="710745" name="Line 89"/>
                <p:cNvSpPr>
                  <a:spLocks noChangeShapeType="1"/>
                </p:cNvSpPr>
                <p:nvPr/>
              </p:nvSpPr>
              <p:spPr bwMode="auto">
                <a:xfrm flipV="1">
                  <a:off x="2848" y="848"/>
                  <a:ext cx="50" cy="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46" name="Line 90"/>
                <p:cNvSpPr>
                  <a:spLocks noChangeShapeType="1"/>
                </p:cNvSpPr>
                <p:nvPr/>
              </p:nvSpPr>
              <p:spPr bwMode="auto">
                <a:xfrm>
                  <a:off x="2944" y="946"/>
                  <a:ext cx="44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710747" name="Line 91"/>
                <p:cNvSpPr>
                  <a:spLocks noChangeShapeType="1"/>
                </p:cNvSpPr>
                <p:nvPr/>
              </p:nvSpPr>
              <p:spPr bwMode="auto">
                <a:xfrm>
                  <a:off x="2894" y="850"/>
                  <a:ext cx="52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710748" name="Freeform 92"/>
            <p:cNvSpPr>
              <a:spLocks/>
            </p:cNvSpPr>
            <p:nvPr/>
          </p:nvSpPr>
          <p:spPr bwMode="auto">
            <a:xfrm>
              <a:off x="4260854" y="5350352"/>
              <a:ext cx="555307" cy="34903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8" y="194"/>
                </a:cxn>
              </a:cxnLst>
              <a:rect l="0" t="0" r="r" b="b"/>
              <a:pathLst>
                <a:path w="318" h="194">
                  <a:moveTo>
                    <a:pt x="0" y="0"/>
                  </a:moveTo>
                  <a:lnTo>
                    <a:pt x="318" y="19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49" name="Freeform 93"/>
            <p:cNvSpPr>
              <a:spLocks/>
            </p:cNvSpPr>
            <p:nvPr/>
          </p:nvSpPr>
          <p:spPr bwMode="auto">
            <a:xfrm>
              <a:off x="3089121" y="5794746"/>
              <a:ext cx="529113" cy="2698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94" y="174"/>
                </a:cxn>
              </a:cxnLst>
              <a:rect l="0" t="0" r="r" b="b"/>
              <a:pathLst>
                <a:path w="294" h="174">
                  <a:moveTo>
                    <a:pt x="0" y="0"/>
                  </a:moveTo>
                  <a:lnTo>
                    <a:pt x="294" y="174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50" name="Freeform 94"/>
            <p:cNvSpPr>
              <a:spLocks/>
            </p:cNvSpPr>
            <p:nvPr/>
          </p:nvSpPr>
          <p:spPr bwMode="auto">
            <a:xfrm>
              <a:off x="4131632" y="5767759"/>
              <a:ext cx="691514" cy="280670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78" y="0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51" name="Freeform 95"/>
            <p:cNvSpPr>
              <a:spLocks/>
            </p:cNvSpPr>
            <p:nvPr/>
          </p:nvSpPr>
          <p:spPr bwMode="auto">
            <a:xfrm>
              <a:off x="4865056" y="5828931"/>
              <a:ext cx="227012" cy="575733"/>
            </a:xfrm>
            <a:custGeom>
              <a:avLst/>
              <a:gdLst/>
              <a:ahLst/>
              <a:cxnLst>
                <a:cxn ang="0">
                  <a:pos x="0" y="500"/>
                </a:cxn>
                <a:cxn ang="0">
                  <a:pos x="118" y="0"/>
                </a:cxn>
              </a:cxnLst>
              <a:rect l="0" t="0" r="r" b="b"/>
              <a:pathLst>
                <a:path w="118" h="500">
                  <a:moveTo>
                    <a:pt x="0" y="500"/>
                  </a:moveTo>
                  <a:lnTo>
                    <a:pt x="11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52" name="Freeform 96"/>
            <p:cNvSpPr>
              <a:spLocks/>
            </p:cNvSpPr>
            <p:nvPr/>
          </p:nvSpPr>
          <p:spPr bwMode="auto">
            <a:xfrm>
              <a:off x="3506475" y="6433450"/>
              <a:ext cx="810259" cy="84561"/>
            </a:xfrm>
            <a:custGeom>
              <a:avLst/>
              <a:gdLst/>
              <a:ahLst/>
              <a:cxnLst>
                <a:cxn ang="0">
                  <a:pos x="370" y="32"/>
                </a:cxn>
                <a:cxn ang="0">
                  <a:pos x="0" y="0"/>
                </a:cxn>
              </a:cxnLst>
              <a:rect l="0" t="0" r="r" b="b"/>
              <a:pathLst>
                <a:path w="370" h="32">
                  <a:moveTo>
                    <a:pt x="370" y="32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53" name="Freeform 97"/>
            <p:cNvSpPr>
              <a:spLocks/>
            </p:cNvSpPr>
            <p:nvPr/>
          </p:nvSpPr>
          <p:spPr bwMode="auto">
            <a:xfrm>
              <a:off x="2916243" y="5821734"/>
              <a:ext cx="213042" cy="482177"/>
            </a:xfrm>
            <a:custGeom>
              <a:avLst/>
              <a:gdLst/>
              <a:ahLst/>
              <a:cxnLst>
                <a:cxn ang="0">
                  <a:pos x="162" y="408"/>
                </a:cxn>
                <a:cxn ang="0">
                  <a:pos x="176" y="412"/>
                </a:cxn>
                <a:cxn ang="0">
                  <a:pos x="0" y="0"/>
                </a:cxn>
              </a:cxnLst>
              <a:rect l="0" t="0" r="r" b="b"/>
              <a:pathLst>
                <a:path w="176" h="412">
                  <a:moveTo>
                    <a:pt x="162" y="408"/>
                  </a:moveTo>
                  <a:lnTo>
                    <a:pt x="176" y="412"/>
                  </a:ln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54" name="Rectangle 98"/>
            <p:cNvSpPr>
              <a:spLocks noChangeArrowheads="1"/>
            </p:cNvSpPr>
            <p:nvPr/>
          </p:nvSpPr>
          <p:spPr bwMode="auto">
            <a:xfrm>
              <a:off x="836461" y="5384536"/>
              <a:ext cx="1271269" cy="269875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56" name="Line 100"/>
            <p:cNvSpPr>
              <a:spLocks noChangeShapeType="1"/>
            </p:cNvSpPr>
            <p:nvPr/>
          </p:nvSpPr>
          <p:spPr bwMode="auto">
            <a:xfrm>
              <a:off x="2102491" y="5523072"/>
              <a:ext cx="298608" cy="7197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57" name="Text Box 101"/>
            <p:cNvSpPr txBox="1">
              <a:spLocks noChangeArrowheads="1"/>
            </p:cNvSpPr>
            <p:nvPr/>
          </p:nvSpPr>
          <p:spPr bwMode="auto">
            <a:xfrm>
              <a:off x="3069913" y="5238804"/>
              <a:ext cx="312578" cy="368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>
                  <a:latin typeface="Arial" charset="0"/>
                </a:rPr>
                <a:t>1</a:t>
              </a:r>
            </a:p>
          </p:txBody>
        </p:sp>
        <p:sp>
          <p:nvSpPr>
            <p:cNvPr id="710758" name="Text Box 102"/>
            <p:cNvSpPr txBox="1">
              <a:spLocks noChangeArrowheads="1"/>
            </p:cNvSpPr>
            <p:nvPr/>
          </p:nvSpPr>
          <p:spPr bwMode="auto">
            <a:xfrm>
              <a:off x="2959899" y="5735374"/>
              <a:ext cx="312578" cy="368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dirty="0">
                  <a:latin typeface="Arial" charset="0"/>
                </a:rPr>
                <a:t>2</a:t>
              </a:r>
            </a:p>
          </p:txBody>
        </p:sp>
        <p:sp>
          <p:nvSpPr>
            <p:cNvPr id="710759" name="Text Box 103"/>
            <p:cNvSpPr txBox="1">
              <a:spLocks noChangeArrowheads="1"/>
            </p:cNvSpPr>
            <p:nvPr/>
          </p:nvSpPr>
          <p:spPr bwMode="auto">
            <a:xfrm>
              <a:off x="2683992" y="5818136"/>
              <a:ext cx="312578" cy="368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dirty="0">
                  <a:latin typeface="Arial" charset="0"/>
                </a:rPr>
                <a:t>3</a:t>
              </a:r>
            </a:p>
          </p:txBody>
        </p:sp>
        <p:sp>
          <p:nvSpPr>
            <p:cNvPr id="710760" name="Rectangle 104"/>
            <p:cNvSpPr>
              <a:spLocks noChangeArrowheads="1"/>
            </p:cNvSpPr>
            <p:nvPr/>
          </p:nvSpPr>
          <p:spPr bwMode="auto">
            <a:xfrm>
              <a:off x="1313187" y="5386336"/>
              <a:ext cx="791051" cy="266277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r>
                <a:rPr lang="en-US" sz="1400" dirty="0" smtClean="0">
                  <a:latin typeface="+mn-lt"/>
                </a:rPr>
                <a:t>1.2.3.6</a:t>
              </a:r>
              <a:endParaRPr lang="en-US" sz="1400" dirty="0">
                <a:latin typeface="+mn-lt"/>
              </a:endParaRPr>
            </a:p>
          </p:txBody>
        </p:sp>
        <p:sp>
          <p:nvSpPr>
            <p:cNvPr id="710762" name="Text Box 106"/>
            <p:cNvSpPr txBox="1">
              <a:spLocks noChangeArrowheads="1"/>
            </p:cNvSpPr>
            <p:nvPr/>
          </p:nvSpPr>
          <p:spPr bwMode="auto">
            <a:xfrm>
              <a:off x="782833" y="4411205"/>
              <a:ext cx="2083274" cy="6459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dirty="0" smtClean="0">
                  <a:latin typeface="Arial" charset="0"/>
                </a:rPr>
                <a:t>address in </a:t>
              </a:r>
              <a:r>
                <a:rPr lang="en-US" dirty="0">
                  <a:latin typeface="Arial" charset="0"/>
                </a:rPr>
                <a:t>arriving</a:t>
              </a:r>
            </a:p>
            <a:p>
              <a:pPr algn="l" eaLnBrk="1" hangingPunct="1"/>
              <a:r>
                <a:rPr lang="en-US" dirty="0">
                  <a:latin typeface="Arial" charset="0"/>
                </a:rPr>
                <a:t>packet’s header</a:t>
              </a:r>
            </a:p>
          </p:txBody>
        </p:sp>
        <p:sp>
          <p:nvSpPr>
            <p:cNvPr id="710763" name="Line 107"/>
            <p:cNvSpPr>
              <a:spLocks noChangeShapeType="1"/>
            </p:cNvSpPr>
            <p:nvPr/>
          </p:nvSpPr>
          <p:spPr bwMode="auto">
            <a:xfrm flipH="1">
              <a:off x="1082682" y="5708386"/>
              <a:ext cx="148431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64" name="Text Box 108"/>
            <p:cNvSpPr txBox="1">
              <a:spLocks noChangeArrowheads="1"/>
            </p:cNvSpPr>
            <p:nvPr/>
          </p:nvSpPr>
          <p:spPr bwMode="auto">
            <a:xfrm>
              <a:off x="1039026" y="1780806"/>
              <a:ext cx="2050096" cy="345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600" dirty="0">
                  <a:latin typeface="Arial" charset="0"/>
                </a:rPr>
                <a:t>routing algorithm</a:t>
              </a:r>
            </a:p>
          </p:txBody>
        </p:sp>
        <p:sp>
          <p:nvSpPr>
            <p:cNvPr id="710765" name="Rectangle 109"/>
            <p:cNvSpPr>
              <a:spLocks noChangeArrowheads="1"/>
            </p:cNvSpPr>
            <p:nvPr/>
          </p:nvSpPr>
          <p:spPr bwMode="auto">
            <a:xfrm>
              <a:off x="956952" y="2628213"/>
              <a:ext cx="2205512" cy="14501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66" name="Text Box 110"/>
            <p:cNvSpPr txBox="1">
              <a:spLocks noChangeArrowheads="1"/>
            </p:cNvSpPr>
            <p:nvPr/>
          </p:nvSpPr>
          <p:spPr bwMode="auto">
            <a:xfrm>
              <a:off x="967429" y="2574238"/>
              <a:ext cx="2123438" cy="338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eaLnBrk="1" hangingPunct="1"/>
              <a:r>
                <a:rPr lang="en-US" sz="1600" dirty="0">
                  <a:latin typeface="Arial" charset="0"/>
                </a:rPr>
                <a:t>local forwarding table</a:t>
              </a:r>
            </a:p>
          </p:txBody>
        </p:sp>
        <p:sp>
          <p:nvSpPr>
            <p:cNvPr id="710767" name="Text Box 111"/>
            <p:cNvSpPr txBox="1">
              <a:spLocks noChangeArrowheads="1"/>
            </p:cNvSpPr>
            <p:nvPr/>
          </p:nvSpPr>
          <p:spPr bwMode="auto">
            <a:xfrm>
              <a:off x="1232859" y="2854908"/>
              <a:ext cx="686276" cy="338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600" dirty="0" smtClean="0">
                  <a:latin typeface="Arial" charset="0"/>
                </a:rPr>
                <a:t>prefix</a:t>
              </a:r>
              <a:endParaRPr lang="en-US" sz="1600" dirty="0">
                <a:latin typeface="Arial" charset="0"/>
              </a:endParaRPr>
            </a:p>
          </p:txBody>
        </p:sp>
        <p:sp>
          <p:nvSpPr>
            <p:cNvPr id="710768" name="Text Box 112"/>
            <p:cNvSpPr txBox="1">
              <a:spLocks noChangeArrowheads="1"/>
            </p:cNvSpPr>
            <p:nvPr/>
          </p:nvSpPr>
          <p:spPr bwMode="auto">
            <a:xfrm>
              <a:off x="2090267" y="2856708"/>
              <a:ext cx="1145539" cy="338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r>
                <a:rPr lang="en-US" sz="1600" dirty="0" smtClean="0">
                  <a:latin typeface="Arial" charset="0"/>
                </a:rPr>
                <a:t>out/</a:t>
              </a:r>
              <a:r>
                <a:rPr lang="en-US" sz="1600" dirty="0" err="1" smtClean="0">
                  <a:latin typeface="Arial" charset="0"/>
                </a:rPr>
                <a:t>nh</a:t>
              </a:r>
              <a:endParaRPr lang="en-US" sz="1600" dirty="0">
                <a:latin typeface="Arial" charset="0"/>
              </a:endParaRPr>
            </a:p>
          </p:txBody>
        </p:sp>
        <p:sp>
          <p:nvSpPr>
            <p:cNvPr id="710769" name="Line 113"/>
            <p:cNvSpPr>
              <a:spLocks noChangeShapeType="1"/>
            </p:cNvSpPr>
            <p:nvPr/>
          </p:nvSpPr>
          <p:spPr bwMode="auto">
            <a:xfrm>
              <a:off x="2198535" y="2869302"/>
              <a:ext cx="8731" cy="12090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71" name="Text Box 115"/>
            <p:cNvSpPr txBox="1">
              <a:spLocks noChangeArrowheads="1"/>
            </p:cNvSpPr>
            <p:nvPr/>
          </p:nvSpPr>
          <p:spPr bwMode="auto">
            <a:xfrm>
              <a:off x="2203773" y="3176959"/>
              <a:ext cx="832960" cy="892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1300" dirty="0" smtClean="0">
                  <a:latin typeface="Arial" charset="0"/>
                </a:rPr>
                <a:t>3/2.3.4.5</a:t>
              </a:r>
              <a:endParaRPr lang="en-US" sz="1300" dirty="0">
                <a:latin typeface="Arial" charset="0"/>
              </a:endParaRPr>
            </a:p>
            <a:p>
              <a:pPr algn="l" eaLnBrk="1" hangingPunct="1"/>
              <a:r>
                <a:rPr lang="en-US" sz="1300" dirty="0" smtClean="0">
                  <a:latin typeface="Arial" charset="0"/>
                </a:rPr>
                <a:t>2/6.5.4.3</a:t>
              </a:r>
              <a:endParaRPr lang="en-US" sz="1300" dirty="0">
                <a:latin typeface="Arial" charset="0"/>
              </a:endParaRPr>
            </a:p>
            <a:p>
              <a:pPr algn="l" eaLnBrk="1" hangingPunct="1"/>
              <a:r>
                <a:rPr lang="en-US" sz="1300" dirty="0" smtClean="0">
                  <a:latin typeface="Arial" charset="0"/>
                </a:rPr>
                <a:t>2/6.5.4.5</a:t>
              </a:r>
              <a:endParaRPr lang="en-US" sz="1300" dirty="0">
                <a:latin typeface="Arial" charset="0"/>
              </a:endParaRPr>
            </a:p>
            <a:p>
              <a:pPr algn="l" eaLnBrk="1" hangingPunct="1"/>
              <a:r>
                <a:rPr lang="en-US" sz="1300" dirty="0" smtClean="0">
                  <a:latin typeface="Arial" charset="0"/>
                </a:rPr>
                <a:t>1/4.3.2.1</a:t>
              </a:r>
              <a:endParaRPr lang="en-US" sz="1300" dirty="0">
                <a:latin typeface="Arial" charset="0"/>
              </a:endParaRPr>
            </a:p>
          </p:txBody>
        </p:sp>
        <p:sp>
          <p:nvSpPr>
            <p:cNvPr id="710772" name="Line 116"/>
            <p:cNvSpPr>
              <a:spLocks noChangeShapeType="1"/>
            </p:cNvSpPr>
            <p:nvPr/>
          </p:nvSpPr>
          <p:spPr bwMode="auto">
            <a:xfrm>
              <a:off x="956952" y="3160767"/>
              <a:ext cx="22072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73" name="Line 117"/>
            <p:cNvSpPr>
              <a:spLocks noChangeShapeType="1"/>
            </p:cNvSpPr>
            <p:nvPr/>
          </p:nvSpPr>
          <p:spPr bwMode="auto">
            <a:xfrm>
              <a:off x="948221" y="2880097"/>
              <a:ext cx="220725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74" name="AutoShape 118"/>
            <p:cNvSpPr>
              <a:spLocks noChangeArrowheads="1"/>
            </p:cNvSpPr>
            <p:nvPr/>
          </p:nvSpPr>
          <p:spPr bwMode="auto">
            <a:xfrm rot="5400000">
              <a:off x="1941333" y="2301718"/>
              <a:ext cx="271674" cy="300355"/>
            </a:xfrm>
            <a:prstGeom prst="rightArrow">
              <a:avLst>
                <a:gd name="adj1" fmla="val 51167"/>
                <a:gd name="adj2" fmla="val 39736"/>
              </a:avLst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75" name="Line 119"/>
            <p:cNvSpPr>
              <a:spLocks noChangeShapeType="1"/>
            </p:cNvSpPr>
            <p:nvPr/>
          </p:nvSpPr>
          <p:spPr bwMode="auto">
            <a:xfrm>
              <a:off x="1565487" y="4980205"/>
              <a:ext cx="84693" cy="3886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76" name="Freeform 120"/>
            <p:cNvSpPr>
              <a:spLocks/>
            </p:cNvSpPr>
            <p:nvPr/>
          </p:nvSpPr>
          <p:spPr bwMode="auto">
            <a:xfrm>
              <a:off x="2441263" y="5620227"/>
              <a:ext cx="967422" cy="300461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324" y="26"/>
                </a:cxn>
                <a:cxn ang="0">
                  <a:pos x="554" y="167"/>
                </a:cxn>
              </a:cxnLst>
              <a:rect l="0" t="0" r="r" b="b"/>
              <a:pathLst>
                <a:path w="554" h="167">
                  <a:moveTo>
                    <a:pt x="0" y="10"/>
                  </a:moveTo>
                  <a:cubicBezTo>
                    <a:pt x="102" y="0"/>
                    <a:pt x="240" y="5"/>
                    <a:pt x="324" y="26"/>
                  </a:cubicBezTo>
                  <a:cubicBezTo>
                    <a:pt x="416" y="52"/>
                    <a:pt x="502" y="120"/>
                    <a:pt x="554" y="167"/>
                  </a:cubicBezTo>
                </a:path>
              </a:pathLst>
            </a:custGeom>
            <a:noFill/>
            <a:ln w="57150" cmpd="sng">
              <a:solidFill>
                <a:srgbClr val="FF33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77" name="Freeform 121"/>
            <p:cNvSpPr>
              <a:spLocks/>
            </p:cNvSpPr>
            <p:nvPr/>
          </p:nvSpPr>
          <p:spPr bwMode="auto">
            <a:xfrm flipH="1">
              <a:off x="5009995" y="5138051"/>
              <a:ext cx="635634" cy="4210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solidFill>
              <a:srgbClr val="B3B3B3"/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78" name="Freeform 122"/>
            <p:cNvSpPr>
              <a:spLocks/>
            </p:cNvSpPr>
            <p:nvPr/>
          </p:nvSpPr>
          <p:spPr bwMode="auto">
            <a:xfrm flipH="1">
              <a:off x="3897634" y="4816000"/>
              <a:ext cx="635634" cy="4210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solidFill>
              <a:srgbClr val="B3B3B3"/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79" name="Freeform 123"/>
            <p:cNvSpPr>
              <a:spLocks/>
            </p:cNvSpPr>
            <p:nvPr/>
          </p:nvSpPr>
          <p:spPr bwMode="auto">
            <a:xfrm flipH="1" flipV="1">
              <a:off x="4632805" y="6568388"/>
              <a:ext cx="597217" cy="4210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solidFill>
              <a:schemeClr val="bg2">
                <a:lumMod val="60000"/>
                <a:lumOff val="4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80" name="Freeform 124"/>
            <p:cNvSpPr>
              <a:spLocks/>
            </p:cNvSpPr>
            <p:nvPr/>
          </p:nvSpPr>
          <p:spPr bwMode="auto">
            <a:xfrm flipH="1" flipV="1">
              <a:off x="3148494" y="6550396"/>
              <a:ext cx="597217" cy="42100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solidFill>
              <a:srgbClr val="B3B3B3"/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0781" name="Freeform 125"/>
            <p:cNvSpPr>
              <a:spLocks/>
            </p:cNvSpPr>
            <p:nvPr/>
          </p:nvSpPr>
          <p:spPr bwMode="auto">
            <a:xfrm flipH="1" flipV="1">
              <a:off x="3852232" y="6219350"/>
              <a:ext cx="597217" cy="51276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76" y="782"/>
                </a:cxn>
                <a:cxn ang="0">
                  <a:pos x="1320" y="788"/>
                </a:cxn>
                <a:cxn ang="0">
                  <a:pos x="1443" y="5"/>
                </a:cxn>
                <a:cxn ang="0">
                  <a:pos x="0" y="0"/>
                </a:cxn>
              </a:cxnLst>
              <a:rect l="0" t="0" r="r" b="b"/>
              <a:pathLst>
                <a:path w="1443" h="816">
                  <a:moveTo>
                    <a:pt x="0" y="0"/>
                  </a:moveTo>
                  <a:cubicBezTo>
                    <a:pt x="571" y="285"/>
                    <a:pt x="856" y="408"/>
                    <a:pt x="1076" y="782"/>
                  </a:cubicBezTo>
                  <a:cubicBezTo>
                    <a:pt x="1185" y="775"/>
                    <a:pt x="1220" y="816"/>
                    <a:pt x="1320" y="788"/>
                  </a:cubicBezTo>
                  <a:cubicBezTo>
                    <a:pt x="1264" y="347"/>
                    <a:pt x="1276" y="352"/>
                    <a:pt x="1443" y="5"/>
                  </a:cubicBezTo>
                  <a:cubicBezTo>
                    <a:pt x="867" y="5"/>
                    <a:pt x="233" y="0"/>
                    <a:pt x="0" y="0"/>
                  </a:cubicBezTo>
                  <a:close/>
                </a:path>
              </a:pathLst>
            </a:custGeom>
            <a:solidFill>
              <a:srgbClr val="B3B3B3"/>
            </a:solidFill>
            <a:ln w="9525">
              <a:noFill/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1" name="Group 126"/>
            <p:cNvGrpSpPr>
              <a:grpSpLocks/>
            </p:cNvGrpSpPr>
            <p:nvPr/>
          </p:nvGrpSpPr>
          <p:grpSpPr bwMode="auto">
            <a:xfrm>
              <a:off x="3906366" y="4312233"/>
              <a:ext cx="605948" cy="512762"/>
              <a:chOff x="2886" y="1668"/>
              <a:chExt cx="347" cy="285"/>
            </a:xfrm>
          </p:grpSpPr>
          <p:sp>
            <p:nvSpPr>
              <p:cNvPr id="710783" name="Rectangle 127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84" name="Oval 128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85" name="Rectangle 129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86" name="Line 130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87" name="Line 131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88" name="Line 132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89" name="AutoShape 133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2" name="Group 134"/>
            <p:cNvGrpSpPr>
              <a:grpSpLocks/>
            </p:cNvGrpSpPr>
            <p:nvPr/>
          </p:nvGrpSpPr>
          <p:grpSpPr bwMode="auto">
            <a:xfrm>
              <a:off x="5020472" y="4621690"/>
              <a:ext cx="605948" cy="512762"/>
              <a:chOff x="2886" y="1668"/>
              <a:chExt cx="347" cy="285"/>
            </a:xfrm>
          </p:grpSpPr>
          <p:sp>
            <p:nvSpPr>
              <p:cNvPr id="710791" name="Rectangle 135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92" name="Oval 136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93" name="Rectangle 137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94" name="Line 138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95" name="Line 139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96" name="Line 140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797" name="AutoShape 141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3" name="Group 142"/>
            <p:cNvGrpSpPr>
              <a:grpSpLocks/>
            </p:cNvGrpSpPr>
            <p:nvPr/>
          </p:nvGrpSpPr>
          <p:grpSpPr bwMode="auto">
            <a:xfrm>
              <a:off x="4613596" y="6975000"/>
              <a:ext cx="605948" cy="512762"/>
              <a:chOff x="2886" y="1668"/>
              <a:chExt cx="347" cy="285"/>
            </a:xfrm>
          </p:grpSpPr>
          <p:sp>
            <p:nvSpPr>
              <p:cNvPr id="710799" name="Rectangle 143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00" name="Oval 144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01" name="Rectangle 145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02" name="Line 146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03" name="Line 147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04" name="Line 148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05" name="AutoShape 149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4" name="Group 150"/>
            <p:cNvGrpSpPr>
              <a:grpSpLocks/>
            </p:cNvGrpSpPr>
            <p:nvPr/>
          </p:nvGrpSpPr>
          <p:grpSpPr bwMode="auto">
            <a:xfrm>
              <a:off x="3848739" y="6726715"/>
              <a:ext cx="605948" cy="512762"/>
              <a:chOff x="2886" y="1668"/>
              <a:chExt cx="347" cy="285"/>
            </a:xfrm>
          </p:grpSpPr>
          <p:sp>
            <p:nvSpPr>
              <p:cNvPr id="710807" name="Rectangle 151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08" name="Oval 152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09" name="Rectangle 153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10" name="Line 154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11" name="Line 155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12" name="Line 156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13" name="AutoShape 157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5" name="Group 158"/>
            <p:cNvGrpSpPr>
              <a:grpSpLocks/>
            </p:cNvGrpSpPr>
            <p:nvPr/>
          </p:nvGrpSpPr>
          <p:grpSpPr bwMode="auto">
            <a:xfrm>
              <a:off x="3127539" y="6944414"/>
              <a:ext cx="605948" cy="512762"/>
              <a:chOff x="2886" y="1668"/>
              <a:chExt cx="347" cy="285"/>
            </a:xfrm>
          </p:grpSpPr>
          <p:sp>
            <p:nvSpPr>
              <p:cNvPr id="710815" name="Rectangle 159"/>
              <p:cNvSpPr>
                <a:spLocks noChangeArrowheads="1"/>
              </p:cNvSpPr>
              <p:nvPr/>
            </p:nvSpPr>
            <p:spPr bwMode="auto">
              <a:xfrm>
                <a:off x="2886" y="1668"/>
                <a:ext cx="347" cy="285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16" name="Oval 160"/>
              <p:cNvSpPr>
                <a:spLocks noChangeArrowheads="1"/>
              </p:cNvSpPr>
              <p:nvPr/>
            </p:nvSpPr>
            <p:spPr bwMode="auto">
              <a:xfrm>
                <a:off x="2905" y="1674"/>
                <a:ext cx="314" cy="74"/>
              </a:xfrm>
              <a:prstGeom prst="ellipse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17" name="Rectangle 161"/>
              <p:cNvSpPr>
                <a:spLocks noChangeArrowheads="1"/>
              </p:cNvSpPr>
              <p:nvPr/>
            </p:nvSpPr>
            <p:spPr bwMode="auto">
              <a:xfrm>
                <a:off x="2913" y="1785"/>
                <a:ext cx="300" cy="156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18" name="Line 162"/>
              <p:cNvSpPr>
                <a:spLocks noChangeShapeType="1"/>
              </p:cNvSpPr>
              <p:nvPr/>
            </p:nvSpPr>
            <p:spPr bwMode="auto">
              <a:xfrm>
                <a:off x="3082" y="1811"/>
                <a:ext cx="1" cy="13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19" name="Line 163"/>
              <p:cNvSpPr>
                <a:spLocks noChangeShapeType="1"/>
              </p:cNvSpPr>
              <p:nvPr/>
            </p:nvSpPr>
            <p:spPr bwMode="auto">
              <a:xfrm>
                <a:off x="2913" y="184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20" name="Line 164"/>
              <p:cNvSpPr>
                <a:spLocks noChangeShapeType="1"/>
              </p:cNvSpPr>
              <p:nvPr/>
            </p:nvSpPr>
            <p:spPr bwMode="auto">
              <a:xfrm>
                <a:off x="2912" y="1812"/>
                <a:ext cx="3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0821" name="AutoShape 165"/>
              <p:cNvSpPr>
                <a:spLocks noChangeArrowheads="1"/>
              </p:cNvSpPr>
              <p:nvPr/>
            </p:nvSpPr>
            <p:spPr bwMode="auto">
              <a:xfrm rot="5400000">
                <a:off x="3051" y="1745"/>
                <a:ext cx="29" cy="41"/>
              </a:xfrm>
              <a:prstGeom prst="rightArrow">
                <a:avLst>
                  <a:gd name="adj1" fmla="val 51167"/>
                  <a:gd name="adj2" fmla="val 39736"/>
                </a:avLst>
              </a:prstGeom>
              <a:solidFill>
                <a:schemeClr val="accent2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710822" name="Rectangle 16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Routing </a:t>
            </a:r>
            <a:r>
              <a:rPr lang="en-US" dirty="0" err="1" smtClean="0"/>
              <a:t>vs</a:t>
            </a:r>
            <a:r>
              <a:rPr lang="en-US" dirty="0" smtClean="0"/>
              <a:t> Forwarding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sz="half" idx="2"/>
          </p:nvPr>
        </p:nvSpPr>
        <p:spPr>
          <a:xfrm>
            <a:off x="3506116" y="1470570"/>
            <a:ext cx="6478711" cy="3098044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srgbClr val="000000"/>
                </a:solidFill>
              </a:rPr>
              <a:t>Routing automates the process of building forwarding tables</a:t>
            </a:r>
          </a:p>
          <a:p>
            <a:pPr lvl="1"/>
            <a:r>
              <a:rPr lang="en-US" dirty="0" smtClean="0"/>
              <a:t>Learns of reachable destinations</a:t>
            </a:r>
          </a:p>
          <a:p>
            <a:pPr lvl="1"/>
            <a:r>
              <a:rPr lang="en-US" dirty="0" smtClean="0"/>
              <a:t>Adapts to changes (destinations &amp; topology)</a:t>
            </a:r>
          </a:p>
          <a:p>
            <a:pPr lvl="1"/>
            <a:r>
              <a:rPr lang="en-US" dirty="0" smtClean="0"/>
              <a:t>Computes best choices (next hop) for each route</a:t>
            </a:r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71" name="Content Placeholder 28"/>
          <p:cNvSpPr>
            <a:spLocks noGrp="1"/>
          </p:cNvSpPr>
          <p:nvPr>
            <p:ph sz="half" idx="2"/>
          </p:nvPr>
        </p:nvSpPr>
        <p:spPr>
          <a:xfrm>
            <a:off x="5181600" y="4524555"/>
            <a:ext cx="4645573" cy="3148623"/>
          </a:xfrm>
        </p:spPr>
        <p:txBody>
          <a:bodyPr>
            <a:normAutofit/>
          </a:bodyPr>
          <a:lstStyle/>
          <a:p>
            <a:r>
              <a:rPr lang="en-US" dirty="0" smtClean="0"/>
              <a:t>Involves</a:t>
            </a:r>
          </a:p>
          <a:p>
            <a:pPr lvl="1"/>
            <a:r>
              <a:rPr lang="en-US" dirty="0" smtClean="0"/>
              <a:t>Communications with neighbors (routing protocols)</a:t>
            </a:r>
          </a:p>
          <a:p>
            <a:pPr lvl="1"/>
            <a:r>
              <a:rPr lang="en-US" dirty="0" smtClean="0"/>
              <a:t>Best paths computations (“shortest” paths)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981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971B5963-0A43-4CB0-9B97-70B3B59E0660}" type="slidenum">
              <a:rPr lang="en-US" smtClean="0"/>
              <a:pPr defTabSz="1019175"/>
              <a:t>20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30775" y="280931"/>
            <a:ext cx="9304337" cy="1295400"/>
          </a:xfrm>
        </p:spPr>
        <p:txBody>
          <a:bodyPr/>
          <a:lstStyle/>
          <a:p>
            <a:r>
              <a:rPr lang="en-US" dirty="0" smtClean="0"/>
              <a:t>Distance Vector Computation (3)</a:t>
            </a:r>
          </a:p>
        </p:txBody>
      </p:sp>
      <p:grpSp>
        <p:nvGrpSpPr>
          <p:cNvPr id="23556" name="Group 3"/>
          <p:cNvGrpSpPr>
            <a:grpSpLocks/>
          </p:cNvGrpSpPr>
          <p:nvPr/>
        </p:nvGrpSpPr>
        <p:grpSpPr bwMode="auto">
          <a:xfrm>
            <a:off x="0" y="1676400"/>
            <a:ext cx="4708525" cy="4597400"/>
            <a:chOff x="931" y="858"/>
            <a:chExt cx="2966" cy="2896"/>
          </a:xfrm>
        </p:grpSpPr>
        <p:grpSp>
          <p:nvGrpSpPr>
            <p:cNvPr id="23580" name="Group 4"/>
            <p:cNvGrpSpPr>
              <a:grpSpLocks/>
            </p:cNvGrpSpPr>
            <p:nvPr/>
          </p:nvGrpSpPr>
          <p:grpSpPr bwMode="auto">
            <a:xfrm>
              <a:off x="1554" y="1884"/>
              <a:ext cx="476" cy="258"/>
              <a:chOff x="4224" y="1068"/>
              <a:chExt cx="432" cy="228"/>
            </a:xfrm>
          </p:grpSpPr>
          <p:grpSp>
            <p:nvGrpSpPr>
              <p:cNvPr id="23640" name="Group 5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20230" name="AutoShape 6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R1</a:t>
                  </a:r>
                </a:p>
              </p:txBody>
            </p:sp>
            <p:sp>
              <p:nvSpPr>
                <p:cNvPr id="820231" name="Oval 7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20232" name="AutoShape 8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2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33" name="AutoShape 9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34" name="AutoShape 10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35" name="AutoShape 11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820236" name="Cloud"/>
            <p:cNvSpPr>
              <a:spLocks noChangeAspect="1" noEditPoints="1" noChangeArrowheads="1"/>
            </p:cNvSpPr>
            <p:nvPr/>
          </p:nvSpPr>
          <p:spPr bwMode="auto">
            <a:xfrm>
              <a:off x="1795" y="1050"/>
              <a:ext cx="680" cy="438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820237" name="Cloud"/>
            <p:cNvSpPr>
              <a:spLocks noChangeAspect="1" noEditPoints="1" noChangeArrowheads="1"/>
            </p:cNvSpPr>
            <p:nvPr/>
          </p:nvSpPr>
          <p:spPr bwMode="auto">
            <a:xfrm>
              <a:off x="1022" y="1243"/>
              <a:ext cx="699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cxnSp>
          <p:nvCxnSpPr>
            <p:cNvPr id="23583" name="AutoShape 14"/>
            <p:cNvCxnSpPr>
              <a:cxnSpLocks noChangeShapeType="1"/>
              <a:stCxn id="820234" idx="0"/>
              <a:endCxn id="820236" idx="1"/>
            </p:cNvCxnSpPr>
            <p:nvPr/>
          </p:nvCxnSpPr>
          <p:spPr bwMode="auto">
            <a:xfrm rot="5400000" flipH="1" flipV="1">
              <a:off x="1784" y="1534"/>
              <a:ext cx="398" cy="30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584" name="AutoShape 15"/>
            <p:cNvCxnSpPr>
              <a:cxnSpLocks noChangeShapeType="1"/>
              <a:stCxn id="820230" idx="2"/>
              <a:endCxn id="820237" idx="1"/>
            </p:cNvCxnSpPr>
            <p:nvPr/>
          </p:nvCxnSpPr>
          <p:spPr bwMode="auto">
            <a:xfrm rot="10800000">
              <a:off x="1372" y="1680"/>
              <a:ext cx="183" cy="3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3585" name="AutoShape 16"/>
            <p:cNvCxnSpPr>
              <a:cxnSpLocks noChangeShapeType="1"/>
              <a:stCxn id="820230" idx="4"/>
              <a:endCxn id="820253" idx="2"/>
            </p:cNvCxnSpPr>
            <p:nvPr/>
          </p:nvCxnSpPr>
          <p:spPr bwMode="auto">
            <a:xfrm flipV="1">
              <a:off x="2030" y="1870"/>
              <a:ext cx="442" cy="1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3586" name="Text Box 17"/>
            <p:cNvSpPr txBox="1">
              <a:spLocks noChangeArrowheads="1"/>
            </p:cNvSpPr>
            <p:nvPr/>
          </p:nvSpPr>
          <p:spPr bwMode="auto">
            <a:xfrm>
              <a:off x="1907" y="1785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3587" name="Text Box 18"/>
            <p:cNvSpPr txBox="1">
              <a:spLocks noChangeArrowheads="1"/>
            </p:cNvSpPr>
            <p:nvPr/>
          </p:nvSpPr>
          <p:spPr bwMode="auto">
            <a:xfrm>
              <a:off x="2155" y="1904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3588" name="Text Box 19"/>
            <p:cNvSpPr txBox="1">
              <a:spLocks noChangeArrowheads="1"/>
            </p:cNvSpPr>
            <p:nvPr/>
          </p:nvSpPr>
          <p:spPr bwMode="auto">
            <a:xfrm>
              <a:off x="1713" y="2125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dirty="0">
                  <a:solidFill>
                    <a:srgbClr val="FF0000"/>
                  </a:solidFill>
                  <a:latin typeface="Comic Sans MS" pitchFamily="66" charset="0"/>
                </a:rPr>
                <a:t>6</a:t>
              </a:r>
            </a:p>
          </p:txBody>
        </p:sp>
        <p:sp>
          <p:nvSpPr>
            <p:cNvPr id="23589" name="Text Box 20"/>
            <p:cNvSpPr txBox="1">
              <a:spLocks noChangeArrowheads="1"/>
            </p:cNvSpPr>
            <p:nvPr/>
          </p:nvSpPr>
          <p:spPr bwMode="auto">
            <a:xfrm>
              <a:off x="1104" y="1728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3590" name="Text Box 21"/>
            <p:cNvSpPr txBox="1">
              <a:spLocks noChangeArrowheads="1"/>
            </p:cNvSpPr>
            <p:nvPr/>
          </p:nvSpPr>
          <p:spPr bwMode="auto">
            <a:xfrm>
              <a:off x="1699" y="858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19.2.4.0/24</a:t>
              </a:r>
            </a:p>
          </p:txBody>
        </p:sp>
        <p:sp>
          <p:nvSpPr>
            <p:cNvPr id="23591" name="Text Box 22"/>
            <p:cNvSpPr txBox="1">
              <a:spLocks noChangeArrowheads="1"/>
            </p:cNvSpPr>
            <p:nvPr/>
          </p:nvSpPr>
          <p:spPr bwMode="auto">
            <a:xfrm>
              <a:off x="931" y="1078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19.2.5.0/24</a:t>
              </a:r>
            </a:p>
          </p:txBody>
        </p:sp>
        <p:sp>
          <p:nvSpPr>
            <p:cNvPr id="23592" name="Text Box 23"/>
            <p:cNvSpPr txBox="1">
              <a:spLocks noChangeArrowheads="1"/>
            </p:cNvSpPr>
            <p:nvPr/>
          </p:nvSpPr>
          <p:spPr bwMode="auto">
            <a:xfrm>
              <a:off x="1737" y="1488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3593" name="Text Box 24"/>
            <p:cNvSpPr txBox="1">
              <a:spLocks noChangeArrowheads="1"/>
            </p:cNvSpPr>
            <p:nvPr/>
          </p:nvSpPr>
          <p:spPr bwMode="auto">
            <a:xfrm>
              <a:off x="2505" y="3101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20249" name="Cloud"/>
            <p:cNvSpPr>
              <a:spLocks noChangeAspect="1" noEditPoints="1" noChangeArrowheads="1"/>
            </p:cNvSpPr>
            <p:nvPr/>
          </p:nvSpPr>
          <p:spPr bwMode="auto">
            <a:xfrm>
              <a:off x="1521" y="2472"/>
              <a:ext cx="951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>
                  <a:latin typeface="Comic Sans MS" pitchFamily="66" charset="0"/>
                </a:rPr>
                <a:t>Transit</a:t>
              </a:r>
            </a:p>
          </p:txBody>
        </p:sp>
        <p:sp>
          <p:nvSpPr>
            <p:cNvPr id="23595" name="Text Box 26"/>
            <p:cNvSpPr txBox="1">
              <a:spLocks noChangeArrowheads="1"/>
            </p:cNvSpPr>
            <p:nvPr/>
          </p:nvSpPr>
          <p:spPr bwMode="auto">
            <a:xfrm>
              <a:off x="1604" y="2666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19.2.0.0/16</a:t>
              </a:r>
            </a:p>
          </p:txBody>
        </p:sp>
        <p:grpSp>
          <p:nvGrpSpPr>
            <p:cNvPr id="23596" name="Group 27"/>
            <p:cNvGrpSpPr>
              <a:grpSpLocks/>
            </p:cNvGrpSpPr>
            <p:nvPr/>
          </p:nvGrpSpPr>
          <p:grpSpPr bwMode="auto">
            <a:xfrm>
              <a:off x="2472" y="1741"/>
              <a:ext cx="475" cy="258"/>
              <a:chOff x="4224" y="1068"/>
              <a:chExt cx="432" cy="228"/>
            </a:xfrm>
          </p:grpSpPr>
          <p:grpSp>
            <p:nvGrpSpPr>
              <p:cNvPr id="23633" name="Group 28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20253" name="AutoShape 29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R2</a:t>
                  </a:r>
                </a:p>
              </p:txBody>
            </p:sp>
            <p:sp>
              <p:nvSpPr>
                <p:cNvPr id="820254" name="Oval 30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20255" name="AutoShape 31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56" name="AutoShape 32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57" name="AutoShape 33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58" name="AutoShape 34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cxnSp>
          <p:nvCxnSpPr>
            <p:cNvPr id="23597" name="AutoShape 35"/>
            <p:cNvCxnSpPr>
              <a:cxnSpLocks noChangeShapeType="1"/>
              <a:stCxn id="820253" idx="3"/>
              <a:endCxn id="820270" idx="1"/>
            </p:cNvCxnSpPr>
            <p:nvPr/>
          </p:nvCxnSpPr>
          <p:spPr bwMode="auto">
            <a:xfrm>
              <a:off x="2710" y="1999"/>
              <a:ext cx="218" cy="6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3598" name="Text Box 36"/>
            <p:cNvSpPr txBox="1">
              <a:spLocks noChangeArrowheads="1"/>
            </p:cNvSpPr>
            <p:nvPr/>
          </p:nvSpPr>
          <p:spPr bwMode="auto">
            <a:xfrm>
              <a:off x="2630" y="2013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820261" name="Cloud"/>
            <p:cNvSpPr>
              <a:spLocks noChangeAspect="1" noEditPoints="1" noChangeArrowheads="1"/>
            </p:cNvSpPr>
            <p:nvPr/>
          </p:nvSpPr>
          <p:spPr bwMode="auto">
            <a:xfrm>
              <a:off x="3120" y="1722"/>
              <a:ext cx="689" cy="438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23600" name="Text Box 38"/>
            <p:cNvSpPr txBox="1">
              <a:spLocks noChangeArrowheads="1"/>
            </p:cNvSpPr>
            <p:nvPr/>
          </p:nvSpPr>
          <p:spPr bwMode="auto">
            <a:xfrm>
              <a:off x="3024" y="1539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19.2.6.0/24</a:t>
              </a:r>
            </a:p>
          </p:txBody>
        </p:sp>
        <p:cxnSp>
          <p:nvCxnSpPr>
            <p:cNvPr id="23601" name="AutoShape 39"/>
            <p:cNvCxnSpPr>
              <a:cxnSpLocks noChangeShapeType="1"/>
              <a:stCxn id="820253" idx="4"/>
              <a:endCxn id="820261" idx="0"/>
            </p:cNvCxnSpPr>
            <p:nvPr/>
          </p:nvCxnSpPr>
          <p:spPr bwMode="auto">
            <a:xfrm>
              <a:off x="2947" y="1870"/>
              <a:ext cx="175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3602" name="Text Box 40"/>
            <p:cNvSpPr txBox="1">
              <a:spLocks noChangeArrowheads="1"/>
            </p:cNvSpPr>
            <p:nvPr/>
          </p:nvSpPr>
          <p:spPr bwMode="auto">
            <a:xfrm>
              <a:off x="2808" y="1686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grpSp>
          <p:nvGrpSpPr>
            <p:cNvPr id="23603" name="Group 41"/>
            <p:cNvGrpSpPr>
              <a:grpSpLocks/>
            </p:cNvGrpSpPr>
            <p:nvPr/>
          </p:nvGrpSpPr>
          <p:grpSpPr bwMode="auto">
            <a:xfrm>
              <a:off x="2894" y="2570"/>
              <a:ext cx="475" cy="259"/>
              <a:chOff x="4224" y="1068"/>
              <a:chExt cx="432" cy="228"/>
            </a:xfrm>
          </p:grpSpPr>
          <p:grpSp>
            <p:nvGrpSpPr>
              <p:cNvPr id="23626" name="Group 42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20267" name="AutoShape 43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R4</a:t>
                  </a:r>
                </a:p>
              </p:txBody>
            </p:sp>
            <p:sp>
              <p:nvSpPr>
                <p:cNvPr id="820268" name="Oval 44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20269" name="AutoShape 45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70" name="AutoShape 46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71" name="AutoShape 47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72" name="AutoShape 48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23604" name="Text Box 49"/>
            <p:cNvSpPr txBox="1">
              <a:spLocks noChangeArrowheads="1"/>
            </p:cNvSpPr>
            <p:nvPr/>
          </p:nvSpPr>
          <p:spPr bwMode="auto">
            <a:xfrm>
              <a:off x="2534" y="2676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3605" name="Text Box 50"/>
            <p:cNvSpPr txBox="1">
              <a:spLocks noChangeArrowheads="1"/>
            </p:cNvSpPr>
            <p:nvPr/>
          </p:nvSpPr>
          <p:spPr bwMode="auto">
            <a:xfrm>
              <a:off x="2736" y="2339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6</a:t>
              </a:r>
            </a:p>
          </p:txBody>
        </p:sp>
        <p:cxnSp>
          <p:nvCxnSpPr>
            <p:cNvPr id="23606" name="AutoShape 51"/>
            <p:cNvCxnSpPr>
              <a:cxnSpLocks noChangeShapeType="1"/>
              <a:stCxn id="820267" idx="4"/>
              <a:endCxn id="820261" idx="1"/>
            </p:cNvCxnSpPr>
            <p:nvPr/>
          </p:nvCxnSpPr>
          <p:spPr bwMode="auto">
            <a:xfrm flipV="1">
              <a:off x="3369" y="2160"/>
              <a:ext cx="95" cy="5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3607" name="Text Box 52"/>
            <p:cNvSpPr txBox="1">
              <a:spLocks noChangeArrowheads="1"/>
            </p:cNvSpPr>
            <p:nvPr/>
          </p:nvSpPr>
          <p:spPr bwMode="auto">
            <a:xfrm>
              <a:off x="3317" y="2448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820277" name="Cloud"/>
            <p:cNvSpPr>
              <a:spLocks noChangeAspect="1" noEditPoints="1" noChangeArrowheads="1"/>
            </p:cNvSpPr>
            <p:nvPr/>
          </p:nvSpPr>
          <p:spPr bwMode="auto">
            <a:xfrm>
              <a:off x="3095" y="3099"/>
              <a:ext cx="656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23609" name="Text Box 54"/>
            <p:cNvSpPr txBox="1">
              <a:spLocks noChangeArrowheads="1"/>
            </p:cNvSpPr>
            <p:nvPr/>
          </p:nvSpPr>
          <p:spPr bwMode="auto">
            <a:xfrm>
              <a:off x="3053" y="3536"/>
              <a:ext cx="844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19.2.7.0/24</a:t>
              </a:r>
            </a:p>
          </p:txBody>
        </p:sp>
        <p:cxnSp>
          <p:nvCxnSpPr>
            <p:cNvPr id="23610" name="AutoShape 55"/>
            <p:cNvCxnSpPr>
              <a:cxnSpLocks noChangeShapeType="1"/>
              <a:stCxn id="820267" idx="3"/>
              <a:endCxn id="820277" idx="3"/>
            </p:cNvCxnSpPr>
            <p:nvPr/>
          </p:nvCxnSpPr>
          <p:spPr bwMode="auto">
            <a:xfrm rot="16200000" flipH="1">
              <a:off x="3130" y="2831"/>
              <a:ext cx="295" cy="29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3611" name="Text Box 56"/>
            <p:cNvSpPr txBox="1">
              <a:spLocks noChangeArrowheads="1"/>
            </p:cNvSpPr>
            <p:nvPr/>
          </p:nvSpPr>
          <p:spPr bwMode="auto">
            <a:xfrm>
              <a:off x="3105" y="2774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2</a:t>
              </a:r>
            </a:p>
          </p:txBody>
        </p:sp>
        <p:grpSp>
          <p:nvGrpSpPr>
            <p:cNvPr id="23612" name="Group 57"/>
            <p:cNvGrpSpPr>
              <a:grpSpLocks/>
            </p:cNvGrpSpPr>
            <p:nvPr/>
          </p:nvGrpSpPr>
          <p:grpSpPr bwMode="auto">
            <a:xfrm>
              <a:off x="2208" y="3046"/>
              <a:ext cx="475" cy="259"/>
              <a:chOff x="4224" y="1068"/>
              <a:chExt cx="432" cy="228"/>
            </a:xfrm>
          </p:grpSpPr>
          <p:grpSp>
            <p:nvGrpSpPr>
              <p:cNvPr id="23619" name="Group 58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20283" name="AutoShape 59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R3</a:t>
                  </a:r>
                </a:p>
              </p:txBody>
            </p:sp>
            <p:sp>
              <p:nvSpPr>
                <p:cNvPr id="820284" name="Oval 60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20285" name="AutoShape 61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86" name="AutoShape 62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87" name="AutoShape 63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20288" name="AutoShape 64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cxnSp>
          <p:nvCxnSpPr>
            <p:cNvPr id="23613" name="AutoShape 65"/>
            <p:cNvCxnSpPr>
              <a:cxnSpLocks noChangeShapeType="1"/>
              <a:stCxn id="820249" idx="1"/>
              <a:endCxn id="820284" idx="2"/>
            </p:cNvCxnSpPr>
            <p:nvPr/>
          </p:nvCxnSpPr>
          <p:spPr bwMode="auto">
            <a:xfrm>
              <a:off x="1997" y="2909"/>
              <a:ext cx="211" cy="2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23614" name="AutoShape 66"/>
            <p:cNvCxnSpPr>
              <a:cxnSpLocks noChangeShapeType="1"/>
              <a:stCxn id="820249" idx="2"/>
              <a:endCxn id="820267" idx="2"/>
            </p:cNvCxnSpPr>
            <p:nvPr/>
          </p:nvCxnSpPr>
          <p:spPr bwMode="auto">
            <a:xfrm>
              <a:off x="2471" y="2691"/>
              <a:ext cx="423" cy="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23615" name="AutoShape 67"/>
            <p:cNvCxnSpPr>
              <a:cxnSpLocks noChangeShapeType="1"/>
              <a:stCxn id="820230" idx="3"/>
              <a:endCxn id="820249" idx="3"/>
            </p:cNvCxnSpPr>
            <p:nvPr/>
          </p:nvCxnSpPr>
          <p:spPr bwMode="auto">
            <a:xfrm>
              <a:off x="1792" y="2142"/>
              <a:ext cx="205" cy="355"/>
            </a:xfrm>
            <a:prstGeom prst="straightConnector1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</p:cxnSp>
        <p:sp>
          <p:nvSpPr>
            <p:cNvPr id="23616" name="Text Box 68"/>
            <p:cNvSpPr txBox="1">
              <a:spLocks noChangeArrowheads="1"/>
            </p:cNvSpPr>
            <p:nvPr/>
          </p:nvSpPr>
          <p:spPr bwMode="auto">
            <a:xfrm>
              <a:off x="2016" y="2893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5</a:t>
              </a:r>
            </a:p>
          </p:txBody>
        </p:sp>
        <p:cxnSp>
          <p:nvCxnSpPr>
            <p:cNvPr id="23617" name="AutoShape 69"/>
            <p:cNvCxnSpPr>
              <a:cxnSpLocks noChangeShapeType="1"/>
              <a:stCxn id="820283" idx="4"/>
              <a:endCxn id="820277" idx="0"/>
            </p:cNvCxnSpPr>
            <p:nvPr/>
          </p:nvCxnSpPr>
          <p:spPr bwMode="auto">
            <a:xfrm>
              <a:off x="2683" y="3176"/>
              <a:ext cx="414" cy="1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3618" name="Text Box 70"/>
            <p:cNvSpPr txBox="1">
              <a:spLocks noChangeArrowheads="1"/>
            </p:cNvSpPr>
            <p:nvPr/>
          </p:nvSpPr>
          <p:spPr bwMode="auto">
            <a:xfrm>
              <a:off x="2548" y="3012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80" name="Text Box 20"/>
            <p:cNvSpPr txBox="1">
              <a:spLocks noChangeArrowheads="1"/>
            </p:cNvSpPr>
            <p:nvPr/>
          </p:nvSpPr>
          <p:spPr bwMode="auto">
            <a:xfrm>
              <a:off x="2022" y="2260"/>
              <a:ext cx="843" cy="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b="1" dirty="0" smtClean="0">
                  <a:solidFill>
                    <a:srgbClr val="2AF907"/>
                  </a:solidFill>
                  <a:latin typeface="Comic Sans MS" pitchFamily="66" charset="0"/>
                </a:rPr>
                <a:t>1+3+1=5&lt;6</a:t>
              </a:r>
              <a:endParaRPr lang="en-US" sz="1600" b="1" dirty="0">
                <a:solidFill>
                  <a:srgbClr val="2AF907"/>
                </a:solidFill>
                <a:latin typeface="Comic Sans MS" pitchFamily="66" charset="0"/>
              </a:endParaRPr>
            </a:p>
          </p:txBody>
        </p:sp>
      </p:grpSp>
      <p:graphicFrame>
        <p:nvGraphicFramePr>
          <p:cNvPr id="820295" name="Group 7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859194183"/>
              </p:ext>
            </p:extLst>
          </p:nvPr>
        </p:nvGraphicFramePr>
        <p:xfrm>
          <a:off x="5524129" y="1325908"/>
          <a:ext cx="3352800" cy="6376416"/>
        </p:xfrm>
        <a:graphic>
          <a:graphicData uri="http://schemas.openxmlformats.org/drawingml/2006/table">
            <a:tbl>
              <a:tblPr/>
              <a:tblGrid>
                <a:gridCol w="609600"/>
                <a:gridCol w="2743200"/>
              </a:tblGrid>
              <a:tr h="13811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19.2.4.0/24 ; 1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19.2.5.0/24 ; 1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19.2.0.0/16 ; 6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19.2.6.0/24 ; 2 (R2)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2AF907"/>
                          </a:solidFill>
                          <a:effectLst/>
                          <a:latin typeface="Arial" pitchFamily="34" charset="0"/>
                        </a:rPr>
                        <a:t>19.2.7.0/24 ; 6 (R2)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2713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19.2.6.0/24 ; 1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</a:rPr>
                        <a:t>19.2.4.0/24 ; 5* (R1, R4)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</a:rPr>
                        <a:t>19.2.5.0/24 ; 5* (R1, R4)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19.2.0.0/16 ; 4  (R4)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19.2.7.0/24 ; 5  (R4)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19.2.0.0/16 ; 5 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19.2.7.0/24 ; 3 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19.2.4.0/24 ; 6  (R1)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19.2.5.0/24 ; 6  (R1)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" pitchFamily="34" charset="0"/>
                        </a:rPr>
                        <a:t>19.2.6.0/24 ; 7* (R1, R4)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1125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19.2.6.0/24 ; 2 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19.2.7.0/24 ; 2 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19.2.0.0/16 ; 1  (local)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19.2.4.0/24 ; 2  (R1)</a:t>
                      </a:r>
                    </a:p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19.2.5.0/24 ; 2  (R1)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9" name="Text Box 93"/>
          <p:cNvSpPr txBox="1">
            <a:spLocks noChangeArrowheads="1"/>
          </p:cNvSpPr>
          <p:nvPr/>
        </p:nvSpPr>
        <p:spPr bwMode="auto">
          <a:xfrm>
            <a:off x="381000" y="6553200"/>
            <a:ext cx="2362200" cy="274638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algn="ctr" defTabSz="1019175">
              <a:spcBef>
                <a:spcPct val="50000"/>
              </a:spcBef>
            </a:pPr>
            <a:r>
              <a:rPr lang="en-US" dirty="0"/>
              <a:t>NH: Next Hop</a:t>
            </a:r>
          </a:p>
        </p:txBody>
      </p:sp>
      <p:sp>
        <p:nvSpPr>
          <p:cNvPr id="74" name="Right Arrow 73"/>
          <p:cNvSpPr/>
          <p:nvPr/>
        </p:nvSpPr>
        <p:spPr bwMode="auto">
          <a:xfrm>
            <a:off x="4200525" y="1850276"/>
            <a:ext cx="1289050" cy="368300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27088" marR="0" indent="-3175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1770434" y="3467528"/>
            <a:ext cx="1354366" cy="1112309"/>
          </a:xfrm>
          <a:custGeom>
            <a:avLst/>
            <a:gdLst>
              <a:gd name="connsiteX0" fmla="*/ 0 w 1354366"/>
              <a:gd name="connsiteY0" fmla="*/ 141434 h 1112309"/>
              <a:gd name="connsiteX1" fmla="*/ 603115 w 1354366"/>
              <a:gd name="connsiteY1" fmla="*/ 5246 h 1112309"/>
              <a:gd name="connsiteX2" fmla="*/ 1040860 w 1354366"/>
              <a:gd name="connsiteY2" fmla="*/ 63612 h 1112309"/>
              <a:gd name="connsiteX3" fmla="*/ 1186775 w 1354366"/>
              <a:gd name="connsiteY3" fmla="*/ 384625 h 1112309"/>
              <a:gd name="connsiteX4" fmla="*/ 1352145 w 1354366"/>
              <a:gd name="connsiteY4" fmla="*/ 929374 h 1112309"/>
              <a:gd name="connsiteX5" fmla="*/ 1060315 w 1354366"/>
              <a:gd name="connsiteY5" fmla="*/ 1104472 h 1112309"/>
              <a:gd name="connsiteX6" fmla="*/ 661481 w 1354366"/>
              <a:gd name="connsiteY6" fmla="*/ 1065561 h 11123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54366" h="1112309">
                <a:moveTo>
                  <a:pt x="0" y="141434"/>
                </a:moveTo>
                <a:cubicBezTo>
                  <a:pt x="214819" y="79825"/>
                  <a:pt x="429638" y="18216"/>
                  <a:pt x="603115" y="5246"/>
                </a:cubicBezTo>
                <a:cubicBezTo>
                  <a:pt x="776592" y="-7724"/>
                  <a:pt x="943583" y="382"/>
                  <a:pt x="1040860" y="63612"/>
                </a:cubicBezTo>
                <a:cubicBezTo>
                  <a:pt x="1138137" y="126842"/>
                  <a:pt x="1134894" y="240331"/>
                  <a:pt x="1186775" y="384625"/>
                </a:cubicBezTo>
                <a:cubicBezTo>
                  <a:pt x="1238656" y="528919"/>
                  <a:pt x="1373222" y="809400"/>
                  <a:pt x="1352145" y="929374"/>
                </a:cubicBezTo>
                <a:cubicBezTo>
                  <a:pt x="1331068" y="1049348"/>
                  <a:pt x="1175426" y="1081774"/>
                  <a:pt x="1060315" y="1104472"/>
                </a:cubicBezTo>
                <a:cubicBezTo>
                  <a:pt x="945204" y="1127170"/>
                  <a:pt x="803342" y="1096365"/>
                  <a:pt x="661481" y="1065561"/>
                </a:cubicBezTo>
              </a:path>
            </a:pathLst>
          </a:custGeom>
          <a:noFill/>
          <a:ln w="38100" cap="flat" cmpd="sng" algn="ctr">
            <a:solidFill>
              <a:srgbClr val="2AF907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27088" marR="0" indent="-3175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750978" y="3140794"/>
            <a:ext cx="256804" cy="326734"/>
          </a:xfrm>
          <a:prstGeom prst="ellipse">
            <a:avLst/>
          </a:prstGeom>
          <a:noFill/>
          <a:ln w="12700" cap="flat" cmpd="sng" algn="ctr">
            <a:solidFill>
              <a:srgbClr val="2AF907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27088" marR="0" indent="-3175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8" name="Oval 77"/>
          <p:cNvSpPr/>
          <p:nvPr/>
        </p:nvSpPr>
        <p:spPr bwMode="auto">
          <a:xfrm>
            <a:off x="2903706" y="3509962"/>
            <a:ext cx="256804" cy="326734"/>
          </a:xfrm>
          <a:prstGeom prst="ellipse">
            <a:avLst/>
          </a:prstGeom>
          <a:noFill/>
          <a:ln w="12700" cap="flat" cmpd="sng" algn="ctr">
            <a:solidFill>
              <a:srgbClr val="2AF907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27088" marR="0" indent="-3175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9" name="Oval 78"/>
          <p:cNvSpPr/>
          <p:nvPr/>
        </p:nvSpPr>
        <p:spPr bwMode="auto">
          <a:xfrm>
            <a:off x="2752928" y="4559539"/>
            <a:ext cx="256804" cy="326734"/>
          </a:xfrm>
          <a:prstGeom prst="ellipse">
            <a:avLst/>
          </a:prstGeom>
          <a:noFill/>
          <a:ln w="12700" cap="flat" cmpd="sng" algn="ctr">
            <a:solidFill>
              <a:srgbClr val="2AF907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27088" marR="0" indent="-3175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" name="Multiply 5"/>
          <p:cNvSpPr/>
          <p:nvPr/>
        </p:nvSpPr>
        <p:spPr bwMode="auto">
          <a:xfrm>
            <a:off x="2194591" y="3874925"/>
            <a:ext cx="371872" cy="377031"/>
          </a:xfrm>
          <a:prstGeom prst="mathMultiply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827088" marR="0" indent="-31750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4D4D4D"/>
              </a:buClr>
              <a:buSzPct val="65000"/>
              <a:buFont typeface="Arial" pitchFamily="34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51809F6F-57F1-4F62-A870-AE2058E06CE0}" type="slidenum">
              <a:rPr lang="en-US" smtClean="0"/>
              <a:pPr defTabSz="1019175"/>
              <a:t>21</a:t>
            </a:fld>
            <a:endParaRPr lang="en-US" smtClean="0"/>
          </a:p>
        </p:txBody>
      </p:sp>
      <p:sp>
        <p:nvSpPr>
          <p:cNvPr id="185347" name="Rectangle 2"/>
          <p:cNvSpPr>
            <a:spLocks noGrp="1" noChangeArrowheads="1"/>
          </p:cNvSpPr>
          <p:nvPr>
            <p:ph type="title"/>
          </p:nvPr>
        </p:nvSpPr>
        <p:spPr>
          <a:xfrm>
            <a:off x="343104" y="445315"/>
            <a:ext cx="6776894" cy="1295400"/>
          </a:xfrm>
        </p:spPr>
        <p:txBody>
          <a:bodyPr/>
          <a:lstStyle/>
          <a:p>
            <a:r>
              <a:rPr lang="en-US" dirty="0" smtClean="0"/>
              <a:t>Reconciling Sources of Routing Information</a:t>
            </a:r>
          </a:p>
        </p:txBody>
      </p:sp>
      <p:sp>
        <p:nvSpPr>
          <p:cNvPr id="1853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41789" y="1857229"/>
            <a:ext cx="5065159" cy="573537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200" dirty="0" smtClean="0"/>
              <a:t>Routers often acquire routing information from multiple sources, </a:t>
            </a:r>
            <a:r>
              <a:rPr lang="en-US" sz="2200" i="1" dirty="0" smtClean="0"/>
              <a:t>e.g., </a:t>
            </a:r>
            <a:r>
              <a:rPr lang="en-US" sz="2200" dirty="0" smtClean="0"/>
              <a:t>local configuration, protocols with different/incompatible metrics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How to compare and select?</a:t>
            </a:r>
          </a:p>
          <a:p>
            <a:pPr>
              <a:lnSpc>
                <a:spcPct val="110000"/>
              </a:lnSpc>
            </a:pPr>
            <a:r>
              <a:rPr lang="en-US" sz="2200" dirty="0" smtClean="0"/>
              <a:t>Administrative distance specifies the degree of preference of a protocol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Smaller is better</a:t>
            </a:r>
          </a:p>
          <a:p>
            <a:pPr>
              <a:lnSpc>
                <a:spcPct val="110000"/>
              </a:lnSpc>
            </a:pPr>
            <a:r>
              <a:rPr lang="en-US" sz="2200" dirty="0" smtClean="0"/>
              <a:t>Default administrative distance is vendor specific</a:t>
            </a:r>
          </a:p>
          <a:p>
            <a:pPr lvl="1">
              <a:lnSpc>
                <a:spcPct val="110000"/>
              </a:lnSpc>
            </a:pPr>
            <a:r>
              <a:rPr lang="en-US" sz="2000" dirty="0" smtClean="0"/>
              <a:t>Table to the right is for Cisco (Juniper’s  is slightly different)</a:t>
            </a:r>
            <a:endParaRPr lang="en-US" sz="1800" dirty="0" smtClean="0"/>
          </a:p>
        </p:txBody>
      </p:sp>
      <p:graphicFrame>
        <p:nvGraphicFramePr>
          <p:cNvPr id="892011" name="Group 10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545838790"/>
              </p:ext>
            </p:extLst>
          </p:nvPr>
        </p:nvGraphicFramePr>
        <p:xfrm>
          <a:off x="5629374" y="1918873"/>
          <a:ext cx="4221163" cy="5547360"/>
        </p:xfrm>
        <a:graphic>
          <a:graphicData uri="http://schemas.openxmlformats.org/drawingml/2006/table">
            <a:tbl>
              <a:tblPr/>
              <a:tblGrid>
                <a:gridCol w="2822575"/>
                <a:gridCol w="1398588"/>
              </a:tblGrid>
              <a:tr h="360363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Protocol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Distance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913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Connected interface (direct)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Static route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EIGRP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eBGP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OSPF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IS-IS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RIP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EGP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iBGP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Unknown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5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Link-State Routing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Divides route computation into two parts</a:t>
            </a:r>
          </a:p>
          <a:p>
            <a:pPr marL="968375" lvl="1" indent="-457200">
              <a:buFont typeface="+mj-lt"/>
              <a:buAutoNum type="arabicPeriod"/>
            </a:pPr>
            <a:r>
              <a:rPr lang="en-US" dirty="0" smtClean="0"/>
              <a:t>distributing “link-state” to all routers (link state advertisements, a.k.a. LSAs)</a:t>
            </a:r>
          </a:p>
          <a:p>
            <a:pPr lvl="2"/>
            <a:r>
              <a:rPr lang="en-US" dirty="0" smtClean="0"/>
              <a:t>network topology plus link costs</a:t>
            </a:r>
          </a:p>
          <a:p>
            <a:pPr lvl="2"/>
            <a:r>
              <a:rPr lang="en-US" dirty="0" smtClean="0"/>
              <a:t>Allows each router to build a complete map (graph) of the network</a:t>
            </a:r>
          </a:p>
          <a:p>
            <a:pPr marL="968375" lvl="1" indent="-457200">
              <a:buFont typeface="+mj-lt"/>
              <a:buAutoNum type="arabicPeriod"/>
            </a:pPr>
            <a:r>
              <a:rPr lang="en-US" dirty="0" smtClean="0"/>
              <a:t>computing best routes using </a:t>
            </a:r>
            <a:r>
              <a:rPr lang="en-US" b="1" i="1" dirty="0" smtClean="0"/>
              <a:t>global</a:t>
            </a:r>
            <a:r>
              <a:rPr lang="en-US" dirty="0" smtClean="0"/>
              <a:t> link-state map</a:t>
            </a:r>
          </a:p>
          <a:p>
            <a:pPr lvl="2"/>
            <a:r>
              <a:rPr lang="en-US" dirty="0" smtClean="0"/>
              <a:t>centralized shortest path algorithm on the complete network graph</a:t>
            </a:r>
          </a:p>
          <a:p>
            <a:r>
              <a:rPr lang="en-US" dirty="0" smtClean="0"/>
              <a:t>Distributing link-state requires a dedicated mechanism</a:t>
            </a:r>
          </a:p>
          <a:p>
            <a:pPr lvl="1"/>
            <a:r>
              <a:rPr lang="en-US" dirty="0" smtClean="0"/>
              <a:t>uses a “flooding” technique to make sure that information reaches all routers (cannot depend on routing)</a:t>
            </a:r>
          </a:p>
          <a:p>
            <a:pPr lvl="1"/>
            <a:r>
              <a:rPr lang="en-US" dirty="0" smtClean="0"/>
              <a:t>important to stop flooding and minimize duplicate</a:t>
            </a:r>
          </a:p>
          <a:p>
            <a:r>
              <a:rPr lang="en-US" dirty="0" smtClean="0"/>
              <a:t>Route computation can use any efficient algorithm</a:t>
            </a:r>
          </a:p>
          <a:p>
            <a:pPr lvl="1"/>
            <a:r>
              <a:rPr lang="en-US" dirty="0" err="1" smtClean="0"/>
              <a:t>Dijkstra’s</a:t>
            </a:r>
            <a:r>
              <a:rPr lang="en-US" dirty="0" smtClean="0"/>
              <a:t> algorithm is the usual choice</a:t>
            </a:r>
          </a:p>
          <a:p>
            <a:pPr lvl="1"/>
            <a:r>
              <a:rPr lang="en-US" dirty="0" smtClean="0"/>
              <a:t>can compute shortest paths in large networks in &lt;1 second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1243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Flooding Example</a:t>
            </a:r>
          </a:p>
        </p:txBody>
      </p:sp>
      <p:sp>
        <p:nvSpPr>
          <p:cNvPr id="101" name="Content Placeholder 100"/>
          <p:cNvSpPr>
            <a:spLocks noGrp="1"/>
          </p:cNvSpPr>
          <p:nvPr>
            <p:ph sz="half" idx="1"/>
          </p:nvPr>
        </p:nvSpPr>
        <p:spPr>
          <a:xfrm>
            <a:off x="14289" y="1985963"/>
            <a:ext cx="2815998" cy="466407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en-US" b="1" dirty="0" smtClean="0"/>
              <a:t>Flooding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Routers Forward </a:t>
            </a:r>
            <a:r>
              <a:rPr lang="en-US" i="1" dirty="0" smtClean="0"/>
              <a:t>new</a:t>
            </a:r>
            <a:r>
              <a:rPr lang="en-US" dirty="0" smtClean="0"/>
              <a:t> information (reliably) on all links except the one on which it was received (if applicable)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Sequence numbers used to identify new information</a:t>
            </a:r>
          </a:p>
          <a:p>
            <a:pPr lvl="1"/>
            <a:endParaRPr lang="en-US" dirty="0"/>
          </a:p>
        </p:txBody>
      </p:sp>
      <p:sp>
        <p:nvSpPr>
          <p:cNvPr id="5837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C1ADAEA1-84DA-4E85-BF72-1C0CF3362B52}" type="slidenum">
              <a:rPr lang="en-US" smtClean="0"/>
              <a:pPr defTabSz="1019175"/>
              <a:t>23</a:t>
            </a:fld>
            <a:endParaRPr lang="en-US" smtClean="0"/>
          </a:p>
        </p:txBody>
      </p:sp>
      <p:grpSp>
        <p:nvGrpSpPr>
          <p:cNvPr id="99" name="Group 98"/>
          <p:cNvGrpSpPr/>
          <p:nvPr/>
        </p:nvGrpSpPr>
        <p:grpSpPr>
          <a:xfrm>
            <a:off x="2427540" y="1750451"/>
            <a:ext cx="7685295" cy="5760692"/>
            <a:chOff x="1915898" y="1750451"/>
            <a:chExt cx="7685295" cy="5760692"/>
          </a:xfrm>
        </p:grpSpPr>
        <p:sp>
          <p:nvSpPr>
            <p:cNvPr id="58400" name="Text Box 98"/>
            <p:cNvSpPr txBox="1">
              <a:spLocks noChangeArrowheads="1"/>
            </p:cNvSpPr>
            <p:nvPr/>
          </p:nvSpPr>
          <p:spPr bwMode="auto">
            <a:xfrm>
              <a:off x="1915898" y="4177611"/>
              <a:ext cx="914400" cy="274637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827088" indent="-317500" defTabSz="1019175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grpSp>
          <p:nvGrpSpPr>
            <p:cNvPr id="2" name="Group 5"/>
            <p:cNvGrpSpPr>
              <a:grpSpLocks/>
            </p:cNvGrpSpPr>
            <p:nvPr/>
          </p:nvGrpSpPr>
          <p:grpSpPr bwMode="auto">
            <a:xfrm>
              <a:off x="3113317" y="2786743"/>
              <a:ext cx="685800" cy="361950"/>
              <a:chOff x="4224" y="1068"/>
              <a:chExt cx="432" cy="228"/>
            </a:xfrm>
          </p:grpSpPr>
          <p:grpSp>
            <p:nvGrpSpPr>
              <p:cNvPr id="3" name="Group 6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795655" name="AutoShape 7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58459" name="Oval 8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454" name="AutoShape 9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55" name="AutoShape 10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56" name="AutoShape 11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57" name="AutoShape 12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13"/>
            <p:cNvGrpSpPr>
              <a:grpSpLocks/>
            </p:cNvGrpSpPr>
            <p:nvPr/>
          </p:nvGrpSpPr>
          <p:grpSpPr bwMode="auto">
            <a:xfrm>
              <a:off x="2351317" y="4463143"/>
              <a:ext cx="685800" cy="361950"/>
              <a:chOff x="4224" y="1068"/>
              <a:chExt cx="432" cy="228"/>
            </a:xfrm>
          </p:grpSpPr>
          <p:grpSp>
            <p:nvGrpSpPr>
              <p:cNvPr id="5" name="Group 14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795663" name="AutoShape 15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58452" name="Oval 16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447" name="AutoShape 17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48" name="AutoShape 18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49" name="AutoShape 19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50" name="AutoShape 20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3113317" y="6310993"/>
              <a:ext cx="685800" cy="361950"/>
              <a:chOff x="4224" y="1068"/>
              <a:chExt cx="432" cy="228"/>
            </a:xfrm>
          </p:grpSpPr>
          <p:grpSp>
            <p:nvGrpSpPr>
              <p:cNvPr id="7" name="Group 22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795671" name="AutoShape 23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58445" name="Oval 24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440" name="AutoShape 25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41" name="AutoShape 26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42" name="AutoShape 27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43" name="AutoShape 28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29"/>
            <p:cNvGrpSpPr>
              <a:grpSpLocks/>
            </p:cNvGrpSpPr>
            <p:nvPr/>
          </p:nvGrpSpPr>
          <p:grpSpPr bwMode="auto">
            <a:xfrm>
              <a:off x="5399317" y="2177143"/>
              <a:ext cx="685800" cy="361950"/>
              <a:chOff x="4224" y="1068"/>
              <a:chExt cx="432" cy="228"/>
            </a:xfrm>
          </p:grpSpPr>
          <p:grpSp>
            <p:nvGrpSpPr>
              <p:cNvPr id="9" name="Group 30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58437" name="AutoShape 31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rgbClr val="760000"/>
                    </a:gs>
                    <a:gs pos="50000">
                      <a:srgbClr val="FF0000"/>
                    </a:gs>
                    <a:gs pos="100000">
                      <a:srgbClr val="760000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438" name="Oval 32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760000"/>
                    </a:gs>
                    <a:gs pos="50000">
                      <a:srgbClr val="FF0000"/>
                    </a:gs>
                    <a:gs pos="100000">
                      <a:srgbClr val="760000"/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433" name="AutoShape 33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34" name="AutoShape 34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35" name="AutoShape 35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36" name="AutoShape 36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37"/>
            <p:cNvGrpSpPr>
              <a:grpSpLocks/>
            </p:cNvGrpSpPr>
            <p:nvPr/>
          </p:nvGrpSpPr>
          <p:grpSpPr bwMode="auto">
            <a:xfrm>
              <a:off x="7609117" y="2805793"/>
              <a:ext cx="685800" cy="361950"/>
              <a:chOff x="4224" y="1068"/>
              <a:chExt cx="432" cy="228"/>
            </a:xfrm>
          </p:grpSpPr>
          <p:grpSp>
            <p:nvGrpSpPr>
              <p:cNvPr id="11" name="Group 38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795687" name="AutoShape 39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58431" name="Oval 40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426" name="AutoShape 41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27" name="AutoShape 42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28" name="AutoShape 43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29" name="AutoShape 44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2" name="Group 45"/>
            <p:cNvGrpSpPr>
              <a:grpSpLocks/>
            </p:cNvGrpSpPr>
            <p:nvPr/>
          </p:nvGrpSpPr>
          <p:grpSpPr bwMode="auto">
            <a:xfrm>
              <a:off x="5399317" y="7149193"/>
              <a:ext cx="685800" cy="361950"/>
              <a:chOff x="4224" y="1068"/>
              <a:chExt cx="432" cy="228"/>
            </a:xfrm>
          </p:grpSpPr>
          <p:grpSp>
            <p:nvGrpSpPr>
              <p:cNvPr id="13" name="Group 46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795695" name="AutoShape 47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58424" name="Oval 48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419" name="AutoShape 49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20" name="AutoShape 50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21" name="AutoShape 51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22" name="AutoShape 52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4" name="Group 53"/>
            <p:cNvGrpSpPr>
              <a:grpSpLocks/>
            </p:cNvGrpSpPr>
            <p:nvPr/>
          </p:nvGrpSpPr>
          <p:grpSpPr bwMode="auto">
            <a:xfrm>
              <a:off x="7685317" y="6368143"/>
              <a:ext cx="685800" cy="361950"/>
              <a:chOff x="4224" y="1068"/>
              <a:chExt cx="432" cy="228"/>
            </a:xfrm>
          </p:grpSpPr>
          <p:grpSp>
            <p:nvGrpSpPr>
              <p:cNvPr id="15" name="Group 54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795703" name="AutoShape 55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58417" name="Oval 56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412" name="AutoShape 57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13" name="AutoShape 58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14" name="AutoShape 59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15" name="AutoShape 60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6" name="Group 61"/>
            <p:cNvGrpSpPr>
              <a:grpSpLocks/>
            </p:cNvGrpSpPr>
            <p:nvPr/>
          </p:nvGrpSpPr>
          <p:grpSpPr bwMode="auto">
            <a:xfrm>
              <a:off x="8675917" y="4463143"/>
              <a:ext cx="685800" cy="361950"/>
              <a:chOff x="4224" y="1068"/>
              <a:chExt cx="432" cy="228"/>
            </a:xfrm>
          </p:grpSpPr>
          <p:grpSp>
            <p:nvGrpSpPr>
              <p:cNvPr id="17" name="Group 62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795711" name="AutoShape 63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  <p:sp>
              <p:nvSpPr>
                <p:cNvPr id="58410" name="Oval 64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58405" name="AutoShape 65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06" name="AutoShape 66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07" name="AutoShape 67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408" name="AutoShape 68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380" name="AutoShape 69"/>
            <p:cNvCxnSpPr>
              <a:cxnSpLocks noChangeShapeType="1"/>
              <a:stCxn id="58454" idx="1"/>
              <a:endCxn id="795655" idx="4"/>
            </p:cNvCxnSpPr>
            <p:nvPr/>
          </p:nvCxnSpPr>
          <p:spPr bwMode="auto">
            <a:xfrm>
              <a:off x="3738792" y="2921681"/>
              <a:ext cx="60325" cy="460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81" name="AutoShape 70"/>
            <p:cNvCxnSpPr>
              <a:cxnSpLocks noChangeShapeType="1"/>
              <a:stCxn id="795655" idx="4"/>
              <a:endCxn id="58437" idx="2"/>
            </p:cNvCxnSpPr>
            <p:nvPr/>
          </p:nvCxnSpPr>
          <p:spPr bwMode="auto">
            <a:xfrm flipV="1">
              <a:off x="3799117" y="2358118"/>
              <a:ext cx="1600200" cy="60960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8382" name="AutoShape 71"/>
            <p:cNvCxnSpPr>
              <a:cxnSpLocks noChangeShapeType="1"/>
              <a:stCxn id="795655" idx="3"/>
              <a:endCxn id="58452" idx="7"/>
            </p:cNvCxnSpPr>
            <p:nvPr/>
          </p:nvCxnSpPr>
          <p:spPr bwMode="auto">
            <a:xfrm flipH="1">
              <a:off x="2937105" y="3148693"/>
              <a:ext cx="519112" cy="13414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83" name="AutoShape 72"/>
            <p:cNvCxnSpPr>
              <a:cxnSpLocks noChangeShapeType="1"/>
              <a:stCxn id="795663" idx="3"/>
              <a:endCxn id="58442" idx="0"/>
            </p:cNvCxnSpPr>
            <p:nvPr/>
          </p:nvCxnSpPr>
          <p:spPr bwMode="auto">
            <a:xfrm>
              <a:off x="2694217" y="4825093"/>
              <a:ext cx="817563" cy="14859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84" name="AutoShape 73"/>
            <p:cNvCxnSpPr>
              <a:cxnSpLocks noChangeShapeType="1"/>
              <a:stCxn id="795671" idx="3"/>
              <a:endCxn id="795695" idx="2"/>
            </p:cNvCxnSpPr>
            <p:nvPr/>
          </p:nvCxnSpPr>
          <p:spPr bwMode="auto">
            <a:xfrm>
              <a:off x="3456217" y="6672943"/>
              <a:ext cx="1943100" cy="6572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85" name="AutoShape 74"/>
            <p:cNvCxnSpPr>
              <a:cxnSpLocks noChangeShapeType="1"/>
              <a:stCxn id="795695" idx="4"/>
              <a:endCxn id="795703" idx="3"/>
            </p:cNvCxnSpPr>
            <p:nvPr/>
          </p:nvCxnSpPr>
          <p:spPr bwMode="auto">
            <a:xfrm flipV="1">
              <a:off x="6085117" y="6730093"/>
              <a:ext cx="1943100" cy="6000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86" name="AutoShape 75"/>
            <p:cNvCxnSpPr>
              <a:cxnSpLocks noChangeShapeType="1"/>
              <a:stCxn id="795703" idx="4"/>
              <a:endCxn id="795711" idx="3"/>
            </p:cNvCxnSpPr>
            <p:nvPr/>
          </p:nvCxnSpPr>
          <p:spPr bwMode="auto">
            <a:xfrm flipV="1">
              <a:off x="8371117" y="4825093"/>
              <a:ext cx="647700" cy="1724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87" name="AutoShape 76"/>
            <p:cNvCxnSpPr>
              <a:cxnSpLocks noChangeShapeType="1"/>
              <a:stCxn id="58407" idx="0"/>
              <a:endCxn id="795687" idx="3"/>
            </p:cNvCxnSpPr>
            <p:nvPr/>
          </p:nvCxnSpPr>
          <p:spPr bwMode="auto">
            <a:xfrm flipH="1" flipV="1">
              <a:off x="7952017" y="3167743"/>
              <a:ext cx="1122363" cy="1295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88" name="AutoShape 77"/>
            <p:cNvCxnSpPr>
              <a:cxnSpLocks noChangeShapeType="1"/>
              <a:stCxn id="58428" idx="0"/>
              <a:endCxn id="58437" idx="4"/>
            </p:cNvCxnSpPr>
            <p:nvPr/>
          </p:nvCxnSpPr>
          <p:spPr bwMode="auto">
            <a:xfrm flipH="1" flipV="1">
              <a:off x="6085117" y="2358118"/>
              <a:ext cx="1922463" cy="44767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8389" name="AutoShape 78"/>
            <p:cNvCxnSpPr>
              <a:cxnSpLocks noChangeShapeType="1"/>
              <a:stCxn id="795663" idx="4"/>
              <a:endCxn id="58437" idx="3"/>
            </p:cNvCxnSpPr>
            <p:nvPr/>
          </p:nvCxnSpPr>
          <p:spPr bwMode="auto">
            <a:xfrm flipV="1">
              <a:off x="3037117" y="2539093"/>
              <a:ext cx="2705100" cy="210502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8390" name="AutoShape 79"/>
            <p:cNvCxnSpPr>
              <a:cxnSpLocks noChangeShapeType="1"/>
              <a:stCxn id="795711" idx="2"/>
              <a:endCxn id="58437" idx="3"/>
            </p:cNvCxnSpPr>
            <p:nvPr/>
          </p:nvCxnSpPr>
          <p:spPr bwMode="auto">
            <a:xfrm flipH="1" flipV="1">
              <a:off x="5742217" y="2539093"/>
              <a:ext cx="2933700" cy="210502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8391" name="AutoShape 80"/>
            <p:cNvCxnSpPr>
              <a:cxnSpLocks noChangeShapeType="1"/>
              <a:stCxn id="795703" idx="2"/>
              <a:endCxn id="58437" idx="3"/>
            </p:cNvCxnSpPr>
            <p:nvPr/>
          </p:nvCxnSpPr>
          <p:spPr bwMode="auto">
            <a:xfrm flipH="1" flipV="1">
              <a:off x="5742217" y="2539093"/>
              <a:ext cx="1943100" cy="401002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 type="triangle" w="med" len="med"/>
              <a:tailEnd/>
            </a:ln>
          </p:spPr>
        </p:cxnSp>
        <p:cxnSp>
          <p:nvCxnSpPr>
            <p:cNvPr id="58392" name="AutoShape 85"/>
            <p:cNvCxnSpPr>
              <a:cxnSpLocks noChangeShapeType="1"/>
              <a:stCxn id="58420" idx="1"/>
              <a:endCxn id="795655" idx="3"/>
            </p:cNvCxnSpPr>
            <p:nvPr/>
          </p:nvCxnSpPr>
          <p:spPr bwMode="auto">
            <a:xfrm flipH="1" flipV="1">
              <a:off x="3456217" y="3148693"/>
              <a:ext cx="1992313" cy="40449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93" name="AutoShape 86"/>
            <p:cNvCxnSpPr>
              <a:cxnSpLocks noChangeShapeType="1"/>
              <a:stCxn id="58442" idx="0"/>
              <a:endCxn id="795655" idx="3"/>
            </p:cNvCxnSpPr>
            <p:nvPr/>
          </p:nvCxnSpPr>
          <p:spPr bwMode="auto">
            <a:xfrm flipH="1" flipV="1">
              <a:off x="3456217" y="3148693"/>
              <a:ext cx="55563" cy="31623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94" name="AutoShape 88"/>
            <p:cNvCxnSpPr>
              <a:cxnSpLocks noChangeShapeType="1"/>
              <a:stCxn id="795711" idx="2"/>
              <a:endCxn id="795663" idx="4"/>
            </p:cNvCxnSpPr>
            <p:nvPr/>
          </p:nvCxnSpPr>
          <p:spPr bwMode="auto">
            <a:xfrm flipH="1">
              <a:off x="3037117" y="4644118"/>
              <a:ext cx="5638800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95" name="AutoShape 90"/>
            <p:cNvCxnSpPr>
              <a:cxnSpLocks noChangeShapeType="1"/>
              <a:stCxn id="58424" idx="2"/>
              <a:endCxn id="795663" idx="4"/>
            </p:cNvCxnSpPr>
            <p:nvPr/>
          </p:nvCxnSpPr>
          <p:spPr bwMode="auto">
            <a:xfrm flipH="1" flipV="1">
              <a:off x="3037117" y="4644118"/>
              <a:ext cx="2362200" cy="25955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96" name="AutoShape 91"/>
            <p:cNvCxnSpPr>
              <a:cxnSpLocks noChangeShapeType="1"/>
              <a:stCxn id="795703" idx="2"/>
              <a:endCxn id="795671" idx="4"/>
            </p:cNvCxnSpPr>
            <p:nvPr/>
          </p:nvCxnSpPr>
          <p:spPr bwMode="auto">
            <a:xfrm flipH="1" flipV="1">
              <a:off x="3799117" y="6491968"/>
              <a:ext cx="3886200" cy="571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97" name="AutoShape 93"/>
            <p:cNvCxnSpPr>
              <a:cxnSpLocks noChangeShapeType="1"/>
              <a:stCxn id="795687" idx="3"/>
              <a:endCxn id="795671" idx="4"/>
            </p:cNvCxnSpPr>
            <p:nvPr/>
          </p:nvCxnSpPr>
          <p:spPr bwMode="auto">
            <a:xfrm flipH="1">
              <a:off x="3799117" y="3167743"/>
              <a:ext cx="4152900" cy="33242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8398" name="AutoShape 94"/>
            <p:cNvCxnSpPr>
              <a:cxnSpLocks noChangeShapeType="1"/>
              <a:stCxn id="795711" idx="2"/>
              <a:endCxn id="58424" idx="6"/>
            </p:cNvCxnSpPr>
            <p:nvPr/>
          </p:nvCxnSpPr>
          <p:spPr bwMode="auto">
            <a:xfrm flipH="1">
              <a:off x="6085117" y="4644118"/>
              <a:ext cx="2590800" cy="25955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58399" name="Text Box 97"/>
            <p:cNvSpPr txBox="1">
              <a:spLocks noChangeArrowheads="1"/>
            </p:cNvSpPr>
            <p:nvPr/>
          </p:nvSpPr>
          <p:spPr bwMode="auto">
            <a:xfrm>
              <a:off x="2100943" y="2871338"/>
              <a:ext cx="914400" cy="274637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827088" indent="-317500" defTabSz="1019175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58401" name="Text Box 99"/>
            <p:cNvSpPr txBox="1">
              <a:spLocks noChangeArrowheads="1"/>
            </p:cNvSpPr>
            <p:nvPr/>
          </p:nvSpPr>
          <p:spPr bwMode="auto">
            <a:xfrm>
              <a:off x="7685305" y="6441848"/>
              <a:ext cx="914400" cy="274637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827088" indent="-317500" defTabSz="1019175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58402" name="Text Box 100"/>
            <p:cNvSpPr txBox="1">
              <a:spLocks noChangeArrowheads="1"/>
            </p:cNvSpPr>
            <p:nvPr/>
          </p:nvSpPr>
          <p:spPr bwMode="auto">
            <a:xfrm>
              <a:off x="8686793" y="4484915"/>
              <a:ext cx="914400" cy="2746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827088" indent="-317500" defTabSz="1019175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58403" name="Text Box 101"/>
            <p:cNvSpPr txBox="1">
              <a:spLocks noChangeArrowheads="1"/>
            </p:cNvSpPr>
            <p:nvPr/>
          </p:nvSpPr>
          <p:spPr bwMode="auto">
            <a:xfrm>
              <a:off x="7652651" y="2834368"/>
              <a:ext cx="914400" cy="274638"/>
            </a:xfrm>
            <a:prstGeom prst="rect">
              <a:avLst/>
            </a:prstGeom>
            <a:noFill/>
            <a:ln w="9525" algn="ctr">
              <a:noFill/>
              <a:prstDash val="dash"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marL="827088" indent="-317500" defTabSz="1019175">
                <a:spcBef>
                  <a:spcPct val="50000"/>
                </a:spcBef>
              </a:pPr>
              <a:r>
                <a:rPr lang="en-US" dirty="0"/>
                <a:t>1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5140250" y="1750451"/>
              <a:ext cx="118870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My LSA1</a:t>
              </a:r>
              <a:endParaRPr lang="en-US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3768664" y="2299085"/>
              <a:ext cx="118870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My LSA1</a:t>
              </a:r>
              <a:endParaRPr lang="en-US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677225" y="3118460"/>
              <a:ext cx="118870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My LSA1</a:t>
              </a:r>
              <a:endParaRPr lang="en-US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414567" y="3937835"/>
              <a:ext cx="118870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My LSA1</a:t>
              </a:r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7151909" y="4215728"/>
              <a:ext cx="118870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My LSA1</a:t>
              </a:r>
              <a:endParaRPr lang="en-US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6969029" y="2207646"/>
              <a:ext cx="1188706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My LSA1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48532CE4-D3A1-4520-9C75-05A1B6E79FC6}" type="slidenum">
              <a:rPr lang="en-US" smtClean="0"/>
              <a:pPr defTabSz="1019175"/>
              <a:t>24</a:t>
            </a:fld>
            <a:endParaRPr lang="en-US" smtClean="0"/>
          </a:p>
        </p:txBody>
      </p:sp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Flooding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05000" y="2362200"/>
            <a:ext cx="685800" cy="361950"/>
            <a:chOff x="4224" y="1068"/>
            <a:chExt cx="432" cy="228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59484" name="AutoShape 5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85" name="Oval 6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80" name="AutoShape 7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81" name="AutoShape 8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82" name="AutoShape 9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83" name="AutoShape 10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43000" y="4038600"/>
            <a:ext cx="685800" cy="361950"/>
            <a:chOff x="4224" y="1068"/>
            <a:chExt cx="432" cy="228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59477" name="AutoShape 13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78" name="Oval 14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73" name="AutoShape 15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4" name="AutoShape 16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5" name="AutoShape 17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76" name="AutoShape 18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905000" y="5886450"/>
            <a:ext cx="685800" cy="361950"/>
            <a:chOff x="4224" y="1068"/>
            <a:chExt cx="432" cy="228"/>
          </a:xfrm>
        </p:grpSpPr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797717" name="AutoShape 21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0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9471" name="Oval 22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66" name="AutoShape 23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7" name="AutoShape 24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8" name="AutoShape 25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9" name="AutoShape 26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4191000" y="1752600"/>
            <a:ext cx="685800" cy="361950"/>
            <a:chOff x="4224" y="1068"/>
            <a:chExt cx="432" cy="228"/>
          </a:xfrm>
        </p:grpSpPr>
        <p:grpSp>
          <p:nvGrpSpPr>
            <p:cNvPr id="9" name="Group 28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59463" name="AutoShape 29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64" name="Oval 30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59" name="AutoShape 31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0" name="AutoShape 32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1" name="AutoShape 33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62" name="AutoShape 34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6400800" y="2381250"/>
            <a:ext cx="685800" cy="361950"/>
            <a:chOff x="4224" y="1068"/>
            <a:chExt cx="432" cy="228"/>
          </a:xfrm>
        </p:grpSpPr>
        <p:grpSp>
          <p:nvGrpSpPr>
            <p:cNvPr id="11" name="Group 36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59456" name="AutoShape 37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57" name="Oval 38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52" name="AutoShape 39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3" name="AutoShape 40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4" name="AutoShape 41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55" name="AutoShape 42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43"/>
          <p:cNvGrpSpPr>
            <a:grpSpLocks/>
          </p:cNvGrpSpPr>
          <p:nvPr/>
        </p:nvGrpSpPr>
        <p:grpSpPr bwMode="auto">
          <a:xfrm>
            <a:off x="4191000" y="6724650"/>
            <a:ext cx="685800" cy="361950"/>
            <a:chOff x="4224" y="1068"/>
            <a:chExt cx="432" cy="228"/>
          </a:xfrm>
        </p:grpSpPr>
        <p:grpSp>
          <p:nvGrpSpPr>
            <p:cNvPr id="13" name="Group 44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797741" name="AutoShape 45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0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59450" name="Oval 46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45" name="AutoShape 47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6" name="AutoShape 48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7" name="AutoShape 49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8" name="AutoShape 50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51"/>
          <p:cNvGrpSpPr>
            <a:grpSpLocks/>
          </p:cNvGrpSpPr>
          <p:nvPr/>
        </p:nvGrpSpPr>
        <p:grpSpPr bwMode="auto">
          <a:xfrm>
            <a:off x="6477000" y="5943600"/>
            <a:ext cx="685800" cy="361950"/>
            <a:chOff x="4224" y="1068"/>
            <a:chExt cx="432" cy="228"/>
          </a:xfrm>
        </p:grpSpPr>
        <p:grpSp>
          <p:nvGrpSpPr>
            <p:cNvPr id="15" name="Group 52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59442" name="AutoShape 53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43" name="Oval 54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38" name="AutoShape 55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9" name="AutoShape 56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0" name="AutoShape 57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41" name="AutoShape 58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59"/>
          <p:cNvGrpSpPr>
            <a:grpSpLocks/>
          </p:cNvGrpSpPr>
          <p:nvPr/>
        </p:nvGrpSpPr>
        <p:grpSpPr bwMode="auto">
          <a:xfrm>
            <a:off x="7467600" y="4038600"/>
            <a:ext cx="685800" cy="361950"/>
            <a:chOff x="4224" y="1068"/>
            <a:chExt cx="432" cy="228"/>
          </a:xfrm>
        </p:grpSpPr>
        <p:grpSp>
          <p:nvGrpSpPr>
            <p:cNvPr id="17" name="Group 60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59435" name="AutoShape 61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436" name="Oval 62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9431" name="AutoShape 63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2" name="AutoShape 64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3" name="AutoShape 65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34" name="AutoShape 66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59404" name="AutoShape 67"/>
          <p:cNvCxnSpPr>
            <a:cxnSpLocks noChangeShapeType="1"/>
            <a:stCxn id="59480" idx="1"/>
            <a:endCxn id="59484" idx="4"/>
          </p:cNvCxnSpPr>
          <p:nvPr/>
        </p:nvCxnSpPr>
        <p:spPr bwMode="auto">
          <a:xfrm>
            <a:off x="2530475" y="2497138"/>
            <a:ext cx="60325" cy="46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9405" name="AutoShape 68"/>
          <p:cNvCxnSpPr>
            <a:cxnSpLocks noChangeShapeType="1"/>
            <a:stCxn id="59484" idx="4"/>
            <a:endCxn id="59463" idx="2"/>
          </p:cNvCxnSpPr>
          <p:nvPr/>
        </p:nvCxnSpPr>
        <p:spPr bwMode="auto">
          <a:xfrm flipV="1">
            <a:off x="2590800" y="1933575"/>
            <a:ext cx="16002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9406" name="AutoShape 69"/>
          <p:cNvCxnSpPr>
            <a:cxnSpLocks noChangeShapeType="1"/>
            <a:stCxn id="59484" idx="3"/>
            <a:endCxn id="59478" idx="7"/>
          </p:cNvCxnSpPr>
          <p:nvPr/>
        </p:nvCxnSpPr>
        <p:spPr bwMode="auto">
          <a:xfrm flipH="1">
            <a:off x="1728788" y="2724150"/>
            <a:ext cx="519112" cy="13414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triangle" w="lg" len="med"/>
            <a:tailEnd type="triangle" w="lg" len="med"/>
          </a:ln>
        </p:spPr>
      </p:cxnSp>
      <p:cxnSp>
        <p:nvCxnSpPr>
          <p:cNvPr id="59407" name="AutoShape 70"/>
          <p:cNvCxnSpPr>
            <a:cxnSpLocks noChangeShapeType="1"/>
            <a:stCxn id="59477" idx="3"/>
            <a:endCxn id="59468" idx="0"/>
          </p:cNvCxnSpPr>
          <p:nvPr/>
        </p:nvCxnSpPr>
        <p:spPr bwMode="auto">
          <a:xfrm>
            <a:off x="1485900" y="4400550"/>
            <a:ext cx="817563" cy="14859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med"/>
          </a:ln>
        </p:spPr>
      </p:cxnSp>
      <p:cxnSp>
        <p:nvCxnSpPr>
          <p:cNvPr id="59408" name="AutoShape 71"/>
          <p:cNvCxnSpPr>
            <a:cxnSpLocks noChangeShapeType="1"/>
            <a:stCxn id="797717" idx="3"/>
            <a:endCxn id="797741" idx="2"/>
          </p:cNvCxnSpPr>
          <p:nvPr/>
        </p:nvCxnSpPr>
        <p:spPr bwMode="auto">
          <a:xfrm>
            <a:off x="2247900" y="6248400"/>
            <a:ext cx="1943100" cy="657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9409" name="AutoShape 72"/>
          <p:cNvCxnSpPr>
            <a:cxnSpLocks noChangeShapeType="1"/>
            <a:stCxn id="797741" idx="4"/>
            <a:endCxn id="59442" idx="3"/>
          </p:cNvCxnSpPr>
          <p:nvPr/>
        </p:nvCxnSpPr>
        <p:spPr bwMode="auto">
          <a:xfrm flipV="1">
            <a:off x="4876800" y="6305550"/>
            <a:ext cx="1943100" cy="6000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triangle" w="med" len="med"/>
            <a:tailEnd/>
          </a:ln>
        </p:spPr>
      </p:cxnSp>
      <p:cxnSp>
        <p:nvCxnSpPr>
          <p:cNvPr id="59410" name="AutoShape 73"/>
          <p:cNvCxnSpPr>
            <a:cxnSpLocks noChangeShapeType="1"/>
            <a:stCxn id="59442" idx="4"/>
            <a:endCxn id="59435" idx="3"/>
          </p:cNvCxnSpPr>
          <p:nvPr/>
        </p:nvCxnSpPr>
        <p:spPr bwMode="auto">
          <a:xfrm flipV="1">
            <a:off x="7162800" y="4400550"/>
            <a:ext cx="647700" cy="17240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triangle" w="lg" len="med"/>
            <a:tailEnd type="triangle" w="lg" len="med"/>
          </a:ln>
        </p:spPr>
      </p:cxnSp>
      <p:cxnSp>
        <p:nvCxnSpPr>
          <p:cNvPr id="59411" name="AutoShape 74"/>
          <p:cNvCxnSpPr>
            <a:cxnSpLocks noChangeShapeType="1"/>
            <a:stCxn id="59433" idx="0"/>
            <a:endCxn id="59456" idx="3"/>
          </p:cNvCxnSpPr>
          <p:nvPr/>
        </p:nvCxnSpPr>
        <p:spPr bwMode="auto">
          <a:xfrm flipH="1" flipV="1">
            <a:off x="6743700" y="2743200"/>
            <a:ext cx="1122363" cy="1295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triangle" w="lg" len="med"/>
            <a:tailEnd type="triangle" w="lg" len="med"/>
          </a:ln>
        </p:spPr>
      </p:cxnSp>
      <p:cxnSp>
        <p:nvCxnSpPr>
          <p:cNvPr id="59412" name="AutoShape 75"/>
          <p:cNvCxnSpPr>
            <a:cxnSpLocks noChangeShapeType="1"/>
            <a:stCxn id="59454" idx="0"/>
            <a:endCxn id="59463" idx="4"/>
          </p:cNvCxnSpPr>
          <p:nvPr/>
        </p:nvCxnSpPr>
        <p:spPr bwMode="auto">
          <a:xfrm flipH="1" flipV="1">
            <a:off x="4876800" y="1933575"/>
            <a:ext cx="1922463" cy="4476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9413" name="AutoShape 76"/>
          <p:cNvCxnSpPr>
            <a:cxnSpLocks noChangeShapeType="1"/>
            <a:stCxn id="59477" idx="4"/>
            <a:endCxn id="59463" idx="3"/>
          </p:cNvCxnSpPr>
          <p:nvPr/>
        </p:nvCxnSpPr>
        <p:spPr bwMode="auto">
          <a:xfrm flipV="1">
            <a:off x="1828800" y="2114550"/>
            <a:ext cx="2705100" cy="2105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9414" name="AutoShape 77"/>
          <p:cNvCxnSpPr>
            <a:cxnSpLocks noChangeShapeType="1"/>
            <a:stCxn id="59435" idx="2"/>
            <a:endCxn id="59463" idx="3"/>
          </p:cNvCxnSpPr>
          <p:nvPr/>
        </p:nvCxnSpPr>
        <p:spPr bwMode="auto">
          <a:xfrm flipH="1" flipV="1">
            <a:off x="4533900" y="2114550"/>
            <a:ext cx="2933700" cy="2105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9415" name="AutoShape 78"/>
          <p:cNvCxnSpPr>
            <a:cxnSpLocks noChangeShapeType="1"/>
            <a:stCxn id="59442" idx="2"/>
            <a:endCxn id="59463" idx="3"/>
          </p:cNvCxnSpPr>
          <p:nvPr/>
        </p:nvCxnSpPr>
        <p:spPr bwMode="auto">
          <a:xfrm flipH="1" flipV="1">
            <a:off x="4533900" y="2114550"/>
            <a:ext cx="1943100" cy="4010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9416" name="AutoShape 79"/>
          <p:cNvCxnSpPr>
            <a:cxnSpLocks noChangeShapeType="1"/>
            <a:stCxn id="59446" idx="1"/>
            <a:endCxn id="59484" idx="3"/>
          </p:cNvCxnSpPr>
          <p:nvPr/>
        </p:nvCxnSpPr>
        <p:spPr bwMode="auto">
          <a:xfrm flipH="1" flipV="1">
            <a:off x="2247900" y="2724150"/>
            <a:ext cx="1992313" cy="404495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triangle" w="lg" len="med"/>
            <a:tailEnd type="none" w="lg" len="med"/>
          </a:ln>
        </p:spPr>
      </p:cxnSp>
      <p:cxnSp>
        <p:nvCxnSpPr>
          <p:cNvPr id="59417" name="AutoShape 80"/>
          <p:cNvCxnSpPr>
            <a:cxnSpLocks noChangeShapeType="1"/>
            <a:stCxn id="59468" idx="0"/>
            <a:endCxn id="59484" idx="3"/>
          </p:cNvCxnSpPr>
          <p:nvPr/>
        </p:nvCxnSpPr>
        <p:spPr bwMode="auto">
          <a:xfrm flipH="1" flipV="1">
            <a:off x="2247900" y="2724150"/>
            <a:ext cx="55563" cy="31623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triangle" w="lg" len="med"/>
            <a:tailEnd type="none" w="lg" len="med"/>
          </a:ln>
        </p:spPr>
      </p:cxnSp>
      <p:cxnSp>
        <p:nvCxnSpPr>
          <p:cNvPr id="59418" name="AutoShape 81"/>
          <p:cNvCxnSpPr>
            <a:cxnSpLocks noChangeShapeType="1"/>
            <a:stCxn id="59435" idx="2"/>
            <a:endCxn id="59477" idx="4"/>
          </p:cNvCxnSpPr>
          <p:nvPr/>
        </p:nvCxnSpPr>
        <p:spPr bwMode="auto">
          <a:xfrm flipH="1">
            <a:off x="1828800" y="4219575"/>
            <a:ext cx="5638800" cy="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triangle" w="lg" len="med"/>
            <a:tailEnd type="triangle" w="lg" len="med"/>
          </a:ln>
        </p:spPr>
      </p:cxnSp>
      <p:cxnSp>
        <p:nvCxnSpPr>
          <p:cNvPr id="59419" name="AutoShape 82"/>
          <p:cNvCxnSpPr>
            <a:cxnSpLocks noChangeShapeType="1"/>
            <a:stCxn id="59450" idx="2"/>
            <a:endCxn id="59477" idx="4"/>
          </p:cNvCxnSpPr>
          <p:nvPr/>
        </p:nvCxnSpPr>
        <p:spPr bwMode="auto">
          <a:xfrm flipH="1" flipV="1">
            <a:off x="1828800" y="4219575"/>
            <a:ext cx="2362200" cy="259556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triangle" w="lg" len="med"/>
            <a:tailEnd type="none" w="lg" len="med"/>
          </a:ln>
        </p:spPr>
      </p:cxnSp>
      <p:cxnSp>
        <p:nvCxnSpPr>
          <p:cNvPr id="59420" name="AutoShape 83"/>
          <p:cNvCxnSpPr>
            <a:cxnSpLocks noChangeShapeType="1"/>
            <a:stCxn id="59442" idx="2"/>
            <a:endCxn id="797717" idx="4"/>
          </p:cNvCxnSpPr>
          <p:nvPr/>
        </p:nvCxnSpPr>
        <p:spPr bwMode="auto">
          <a:xfrm flipH="1" flipV="1">
            <a:off x="2590800" y="6067425"/>
            <a:ext cx="3886200" cy="5715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med"/>
          </a:ln>
        </p:spPr>
      </p:cxnSp>
      <p:cxnSp>
        <p:nvCxnSpPr>
          <p:cNvPr id="59421" name="AutoShape 84"/>
          <p:cNvCxnSpPr>
            <a:cxnSpLocks noChangeShapeType="1"/>
            <a:stCxn id="59456" idx="3"/>
            <a:endCxn id="797717" idx="4"/>
          </p:cNvCxnSpPr>
          <p:nvPr/>
        </p:nvCxnSpPr>
        <p:spPr bwMode="auto">
          <a:xfrm flipH="1">
            <a:off x="2590800" y="2743200"/>
            <a:ext cx="4152900" cy="33242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med"/>
          </a:ln>
        </p:spPr>
      </p:cxnSp>
      <p:cxnSp>
        <p:nvCxnSpPr>
          <p:cNvPr id="59422" name="AutoShape 85"/>
          <p:cNvCxnSpPr>
            <a:cxnSpLocks noChangeShapeType="1"/>
            <a:stCxn id="59435" idx="2"/>
            <a:endCxn id="59450" idx="6"/>
          </p:cNvCxnSpPr>
          <p:nvPr/>
        </p:nvCxnSpPr>
        <p:spPr bwMode="auto">
          <a:xfrm flipH="1">
            <a:off x="4876800" y="4219575"/>
            <a:ext cx="2590800" cy="259556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lg" len="med"/>
          </a:ln>
        </p:spPr>
      </p:cxnSp>
      <p:sp>
        <p:nvSpPr>
          <p:cNvPr id="59423" name="Text Box 86"/>
          <p:cNvSpPr txBox="1">
            <a:spLocks noChangeArrowheads="1"/>
          </p:cNvSpPr>
          <p:nvPr/>
        </p:nvSpPr>
        <p:spPr bwMode="auto">
          <a:xfrm>
            <a:off x="892625" y="2381479"/>
            <a:ext cx="914400" cy="274637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/>
              <a:t>2</a:t>
            </a:r>
          </a:p>
        </p:txBody>
      </p:sp>
      <p:sp>
        <p:nvSpPr>
          <p:cNvPr id="59424" name="Text Box 87"/>
          <p:cNvSpPr txBox="1">
            <a:spLocks noChangeArrowheads="1"/>
          </p:cNvSpPr>
          <p:nvPr/>
        </p:nvSpPr>
        <p:spPr bwMode="auto">
          <a:xfrm>
            <a:off x="304800" y="4068763"/>
            <a:ext cx="914400" cy="274637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59425" name="Text Box 88"/>
          <p:cNvSpPr txBox="1">
            <a:spLocks noChangeArrowheads="1"/>
          </p:cNvSpPr>
          <p:nvPr/>
        </p:nvSpPr>
        <p:spPr bwMode="auto">
          <a:xfrm>
            <a:off x="6531418" y="6049963"/>
            <a:ext cx="914400" cy="274637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59426" name="Text Box 89"/>
          <p:cNvSpPr txBox="1">
            <a:spLocks noChangeArrowheads="1"/>
          </p:cNvSpPr>
          <p:nvPr/>
        </p:nvSpPr>
        <p:spPr bwMode="auto">
          <a:xfrm>
            <a:off x="7478476" y="4038600"/>
            <a:ext cx="914400" cy="274638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59427" name="Text Box 90"/>
          <p:cNvSpPr txBox="1">
            <a:spLocks noChangeArrowheads="1"/>
          </p:cNvSpPr>
          <p:nvPr/>
        </p:nvSpPr>
        <p:spPr bwMode="auto">
          <a:xfrm>
            <a:off x="6411676" y="2409825"/>
            <a:ext cx="914400" cy="274638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59428" name="Text Box 91"/>
          <p:cNvSpPr txBox="1">
            <a:spLocks noChangeArrowheads="1"/>
          </p:cNvSpPr>
          <p:nvPr/>
        </p:nvSpPr>
        <p:spPr bwMode="auto">
          <a:xfrm>
            <a:off x="3679364" y="7119257"/>
            <a:ext cx="914400" cy="274638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59429" name="Text Box 92"/>
          <p:cNvSpPr txBox="1">
            <a:spLocks noChangeArrowheads="1"/>
          </p:cNvSpPr>
          <p:nvPr/>
        </p:nvSpPr>
        <p:spPr bwMode="auto">
          <a:xfrm>
            <a:off x="1066800" y="5943600"/>
            <a:ext cx="914400" cy="274638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BED997E2-476E-432C-9757-A75A731EA40E}" type="slidenum">
              <a:rPr lang="en-US" smtClean="0"/>
              <a:pPr defTabSz="1019175"/>
              <a:t>25</a:t>
            </a:fld>
            <a:endParaRPr lang="en-US" smtClean="0"/>
          </a:p>
        </p:txBody>
      </p:sp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Flooding Example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05000" y="2362200"/>
            <a:ext cx="685800" cy="361950"/>
            <a:chOff x="4224" y="1068"/>
            <a:chExt cx="432" cy="228"/>
          </a:xfrm>
        </p:grpSpPr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60508" name="AutoShape 5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509" name="Oval 6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504" name="AutoShape 7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505" name="AutoShape 8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506" name="AutoShape 9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507" name="AutoShape 10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143000" y="4038600"/>
            <a:ext cx="685800" cy="361950"/>
            <a:chOff x="4224" y="1068"/>
            <a:chExt cx="432" cy="228"/>
          </a:xfrm>
        </p:grpSpPr>
        <p:grpSp>
          <p:nvGrpSpPr>
            <p:cNvPr id="5" name="Group 12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60501" name="AutoShape 13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502" name="Oval 14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97" name="AutoShape 15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98" name="AutoShape 16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99" name="AutoShape 17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500" name="AutoShape 18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1905000" y="5886450"/>
            <a:ext cx="685800" cy="361950"/>
            <a:chOff x="4224" y="1068"/>
            <a:chExt cx="432" cy="228"/>
          </a:xfrm>
        </p:grpSpPr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60494" name="AutoShape 21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95" name="Oval 22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90" name="AutoShape 23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91" name="AutoShape 24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92" name="AutoShape 25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93" name="AutoShape 26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27"/>
          <p:cNvGrpSpPr>
            <a:grpSpLocks/>
          </p:cNvGrpSpPr>
          <p:nvPr/>
        </p:nvGrpSpPr>
        <p:grpSpPr bwMode="auto">
          <a:xfrm>
            <a:off x="4191000" y="1752600"/>
            <a:ext cx="685800" cy="361950"/>
            <a:chOff x="4224" y="1068"/>
            <a:chExt cx="432" cy="228"/>
          </a:xfrm>
        </p:grpSpPr>
        <p:grpSp>
          <p:nvGrpSpPr>
            <p:cNvPr id="9" name="Group 28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60487" name="AutoShape 29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88" name="Oval 30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83" name="AutoShape 31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84" name="AutoShape 32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85" name="AutoShape 33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86" name="AutoShape 34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0" name="Group 35"/>
          <p:cNvGrpSpPr>
            <a:grpSpLocks/>
          </p:cNvGrpSpPr>
          <p:nvPr/>
        </p:nvGrpSpPr>
        <p:grpSpPr bwMode="auto">
          <a:xfrm>
            <a:off x="6400800" y="2381250"/>
            <a:ext cx="685800" cy="361950"/>
            <a:chOff x="4224" y="1068"/>
            <a:chExt cx="432" cy="228"/>
          </a:xfrm>
        </p:grpSpPr>
        <p:grpSp>
          <p:nvGrpSpPr>
            <p:cNvPr id="11" name="Group 36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60480" name="AutoShape 37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81" name="Oval 38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76" name="AutoShape 39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77" name="AutoShape 40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78" name="AutoShape 41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79" name="AutoShape 42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" name="Group 43"/>
          <p:cNvGrpSpPr>
            <a:grpSpLocks/>
          </p:cNvGrpSpPr>
          <p:nvPr/>
        </p:nvGrpSpPr>
        <p:grpSpPr bwMode="auto">
          <a:xfrm>
            <a:off x="4191000" y="6724650"/>
            <a:ext cx="685800" cy="361950"/>
            <a:chOff x="4224" y="1068"/>
            <a:chExt cx="432" cy="228"/>
          </a:xfrm>
        </p:grpSpPr>
        <p:grpSp>
          <p:nvGrpSpPr>
            <p:cNvPr id="13" name="Group 44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60473" name="AutoShape 45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74" name="Oval 46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69" name="AutoShape 47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70" name="AutoShape 48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71" name="AutoShape 49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72" name="AutoShape 50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4" name="Group 51"/>
          <p:cNvGrpSpPr>
            <a:grpSpLocks/>
          </p:cNvGrpSpPr>
          <p:nvPr/>
        </p:nvGrpSpPr>
        <p:grpSpPr bwMode="auto">
          <a:xfrm>
            <a:off x="6477000" y="5943600"/>
            <a:ext cx="685800" cy="361950"/>
            <a:chOff x="4224" y="1068"/>
            <a:chExt cx="432" cy="228"/>
          </a:xfrm>
        </p:grpSpPr>
        <p:grpSp>
          <p:nvGrpSpPr>
            <p:cNvPr id="15" name="Group 52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60466" name="AutoShape 53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67" name="Oval 54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62" name="AutoShape 55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3" name="AutoShape 56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4" name="AutoShape 57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65" name="AutoShape 58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6" name="Group 59"/>
          <p:cNvGrpSpPr>
            <a:grpSpLocks/>
          </p:cNvGrpSpPr>
          <p:nvPr/>
        </p:nvGrpSpPr>
        <p:grpSpPr bwMode="auto">
          <a:xfrm>
            <a:off x="7467600" y="4038600"/>
            <a:ext cx="685800" cy="361950"/>
            <a:chOff x="4224" y="1068"/>
            <a:chExt cx="432" cy="228"/>
          </a:xfrm>
        </p:grpSpPr>
        <p:grpSp>
          <p:nvGrpSpPr>
            <p:cNvPr id="17" name="Group 60"/>
            <p:cNvGrpSpPr>
              <a:grpSpLocks/>
            </p:cNvGrpSpPr>
            <p:nvPr/>
          </p:nvGrpSpPr>
          <p:grpSpPr bwMode="auto">
            <a:xfrm>
              <a:off x="4224" y="1068"/>
              <a:ext cx="432" cy="228"/>
              <a:chOff x="4224" y="1068"/>
              <a:chExt cx="432" cy="228"/>
            </a:xfrm>
          </p:grpSpPr>
          <p:sp>
            <p:nvSpPr>
              <p:cNvPr id="60459" name="AutoShape 61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228"/>
              </a:xfrm>
              <a:prstGeom prst="can">
                <a:avLst>
                  <a:gd name="adj" fmla="val 50000"/>
                </a:avLst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460" name="Oval 62"/>
              <p:cNvSpPr>
                <a:spLocks noChangeArrowheads="1"/>
              </p:cNvSpPr>
              <p:nvPr/>
            </p:nvSpPr>
            <p:spPr bwMode="auto">
              <a:xfrm>
                <a:off x="4224" y="1068"/>
                <a:ext cx="432" cy="114"/>
              </a:xfrm>
              <a:prstGeom prst="ellipse">
                <a:avLst/>
              </a:prstGeom>
              <a:gradFill rotWithShape="1">
                <a:gsLst>
                  <a:gs pos="0">
                    <a:srgbClr val="760000"/>
                  </a:gs>
                  <a:gs pos="50000">
                    <a:srgbClr val="FF0000"/>
                  </a:gs>
                  <a:gs pos="100000">
                    <a:srgbClr val="760000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0455" name="AutoShape 63"/>
            <p:cNvSpPr>
              <a:spLocks noChangeArrowheads="1"/>
            </p:cNvSpPr>
            <p:nvPr/>
          </p:nvSpPr>
          <p:spPr bwMode="auto">
            <a:xfrm rot="672657" flipH="1">
              <a:off x="4476" y="111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6" name="AutoShape 64"/>
            <p:cNvSpPr>
              <a:spLocks noChangeArrowheads="1"/>
            </p:cNvSpPr>
            <p:nvPr/>
          </p:nvSpPr>
          <p:spPr bwMode="auto">
            <a:xfrm rot="660099">
              <a:off x="4254" y="1086"/>
              <a:ext cx="144" cy="48"/>
            </a:xfrm>
            <a:prstGeom prst="rightArrow">
              <a:avLst>
                <a:gd name="adj1" fmla="val 50000"/>
                <a:gd name="adj2" fmla="val 75000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7" name="AutoShape 65"/>
            <p:cNvSpPr>
              <a:spLocks noChangeArrowheads="1"/>
            </p:cNvSpPr>
            <p:nvPr/>
          </p:nvSpPr>
          <p:spPr bwMode="auto">
            <a:xfrm rot="-2069624">
              <a:off x="4440" y="1074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58" name="AutoShape 66"/>
            <p:cNvSpPr>
              <a:spLocks noChangeArrowheads="1"/>
            </p:cNvSpPr>
            <p:nvPr/>
          </p:nvSpPr>
          <p:spPr bwMode="auto">
            <a:xfrm rot="8329323">
              <a:off x="4365" y="1128"/>
              <a:ext cx="69" cy="48"/>
            </a:xfrm>
            <a:prstGeom prst="rightArrow">
              <a:avLst>
                <a:gd name="adj1" fmla="val 50000"/>
                <a:gd name="adj2" fmla="val 35938"/>
              </a:avLst>
            </a:prstGeom>
            <a:gradFill rotWithShape="1">
              <a:gsLst>
                <a:gs pos="0">
                  <a:srgbClr val="760000"/>
                </a:gs>
                <a:gs pos="50000">
                  <a:srgbClr val="FF0000"/>
                </a:gs>
                <a:gs pos="100000">
                  <a:srgbClr val="760000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60428" name="AutoShape 67"/>
          <p:cNvCxnSpPr>
            <a:cxnSpLocks noChangeShapeType="1"/>
            <a:stCxn id="60504" idx="1"/>
            <a:endCxn id="60508" idx="4"/>
          </p:cNvCxnSpPr>
          <p:nvPr/>
        </p:nvCxnSpPr>
        <p:spPr bwMode="auto">
          <a:xfrm>
            <a:off x="2530475" y="2497138"/>
            <a:ext cx="60325" cy="460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0429" name="AutoShape 68"/>
          <p:cNvCxnSpPr>
            <a:cxnSpLocks noChangeShapeType="1"/>
            <a:stCxn id="60508" idx="4"/>
            <a:endCxn id="60487" idx="2"/>
          </p:cNvCxnSpPr>
          <p:nvPr/>
        </p:nvCxnSpPr>
        <p:spPr bwMode="auto">
          <a:xfrm flipV="1">
            <a:off x="2590800" y="1933575"/>
            <a:ext cx="1600200" cy="6096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0430" name="AutoShape 69"/>
          <p:cNvCxnSpPr>
            <a:cxnSpLocks noChangeShapeType="1"/>
            <a:stCxn id="60508" idx="3"/>
            <a:endCxn id="60502" idx="7"/>
          </p:cNvCxnSpPr>
          <p:nvPr/>
        </p:nvCxnSpPr>
        <p:spPr bwMode="auto">
          <a:xfrm flipH="1">
            <a:off x="1728788" y="2724150"/>
            <a:ext cx="519112" cy="134143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lg" len="med"/>
            <a:tailEnd type="none" w="lg" len="med"/>
          </a:ln>
        </p:spPr>
      </p:cxnSp>
      <p:cxnSp>
        <p:nvCxnSpPr>
          <p:cNvPr id="60431" name="AutoShape 70"/>
          <p:cNvCxnSpPr>
            <a:cxnSpLocks noChangeShapeType="1"/>
            <a:stCxn id="60501" idx="3"/>
            <a:endCxn id="60492" idx="0"/>
          </p:cNvCxnSpPr>
          <p:nvPr/>
        </p:nvCxnSpPr>
        <p:spPr bwMode="auto">
          <a:xfrm>
            <a:off x="1485900" y="4400550"/>
            <a:ext cx="817563" cy="14859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med"/>
          </a:ln>
        </p:spPr>
      </p:cxnSp>
      <p:cxnSp>
        <p:nvCxnSpPr>
          <p:cNvPr id="60432" name="AutoShape 71"/>
          <p:cNvCxnSpPr>
            <a:cxnSpLocks noChangeShapeType="1"/>
            <a:stCxn id="60494" idx="3"/>
            <a:endCxn id="60473" idx="2"/>
          </p:cNvCxnSpPr>
          <p:nvPr/>
        </p:nvCxnSpPr>
        <p:spPr bwMode="auto">
          <a:xfrm>
            <a:off x="2247900" y="6248400"/>
            <a:ext cx="1943100" cy="6572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 type="triangle" w="lg" len="med"/>
            <a:tailEnd type="triangle" w="lg" len="med"/>
          </a:ln>
        </p:spPr>
      </p:cxnSp>
      <p:cxnSp>
        <p:nvCxnSpPr>
          <p:cNvPr id="60433" name="AutoShape 72"/>
          <p:cNvCxnSpPr>
            <a:cxnSpLocks noChangeShapeType="1"/>
            <a:stCxn id="60473" idx="4"/>
            <a:endCxn id="60466" idx="3"/>
          </p:cNvCxnSpPr>
          <p:nvPr/>
        </p:nvCxnSpPr>
        <p:spPr bwMode="auto">
          <a:xfrm flipV="1">
            <a:off x="4876800" y="6305550"/>
            <a:ext cx="1943100" cy="6000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0434" name="AutoShape 73"/>
          <p:cNvCxnSpPr>
            <a:cxnSpLocks noChangeShapeType="1"/>
            <a:stCxn id="60466" idx="4"/>
            <a:endCxn id="60459" idx="3"/>
          </p:cNvCxnSpPr>
          <p:nvPr/>
        </p:nvCxnSpPr>
        <p:spPr bwMode="auto">
          <a:xfrm flipV="1">
            <a:off x="7162800" y="4400550"/>
            <a:ext cx="647700" cy="1724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lg" len="med"/>
            <a:tailEnd type="none" w="lg" len="med"/>
          </a:ln>
        </p:spPr>
      </p:cxnSp>
      <p:cxnSp>
        <p:nvCxnSpPr>
          <p:cNvPr id="60435" name="AutoShape 74"/>
          <p:cNvCxnSpPr>
            <a:cxnSpLocks noChangeShapeType="1"/>
            <a:stCxn id="60457" idx="0"/>
            <a:endCxn id="60480" idx="3"/>
          </p:cNvCxnSpPr>
          <p:nvPr/>
        </p:nvCxnSpPr>
        <p:spPr bwMode="auto">
          <a:xfrm flipH="1" flipV="1">
            <a:off x="6743700" y="2743200"/>
            <a:ext cx="1122363" cy="12954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lg" len="med"/>
            <a:tailEnd type="none" w="lg" len="med"/>
          </a:ln>
        </p:spPr>
      </p:cxnSp>
      <p:cxnSp>
        <p:nvCxnSpPr>
          <p:cNvPr id="60436" name="AutoShape 75"/>
          <p:cNvCxnSpPr>
            <a:cxnSpLocks noChangeShapeType="1"/>
            <a:stCxn id="60478" idx="0"/>
            <a:endCxn id="60487" idx="4"/>
          </p:cNvCxnSpPr>
          <p:nvPr/>
        </p:nvCxnSpPr>
        <p:spPr bwMode="auto">
          <a:xfrm flipH="1" flipV="1">
            <a:off x="4876800" y="1933575"/>
            <a:ext cx="1922463" cy="4476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0437" name="AutoShape 76"/>
          <p:cNvCxnSpPr>
            <a:cxnSpLocks noChangeShapeType="1"/>
            <a:stCxn id="60501" idx="4"/>
            <a:endCxn id="60487" idx="3"/>
          </p:cNvCxnSpPr>
          <p:nvPr/>
        </p:nvCxnSpPr>
        <p:spPr bwMode="auto">
          <a:xfrm flipV="1">
            <a:off x="1828800" y="2114550"/>
            <a:ext cx="2705100" cy="2105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0438" name="AutoShape 77"/>
          <p:cNvCxnSpPr>
            <a:cxnSpLocks noChangeShapeType="1"/>
            <a:stCxn id="60459" idx="2"/>
            <a:endCxn id="60487" idx="3"/>
          </p:cNvCxnSpPr>
          <p:nvPr/>
        </p:nvCxnSpPr>
        <p:spPr bwMode="auto">
          <a:xfrm flipH="1" flipV="1">
            <a:off x="4533900" y="2114550"/>
            <a:ext cx="2933700" cy="2105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0439" name="AutoShape 78"/>
          <p:cNvCxnSpPr>
            <a:cxnSpLocks noChangeShapeType="1"/>
            <a:stCxn id="60466" idx="2"/>
            <a:endCxn id="60487" idx="3"/>
          </p:cNvCxnSpPr>
          <p:nvPr/>
        </p:nvCxnSpPr>
        <p:spPr bwMode="auto">
          <a:xfrm flipH="1" flipV="1">
            <a:off x="4533900" y="2114550"/>
            <a:ext cx="1943100" cy="40100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60440" name="AutoShape 79"/>
          <p:cNvCxnSpPr>
            <a:cxnSpLocks noChangeShapeType="1"/>
            <a:stCxn id="60470" idx="1"/>
            <a:endCxn id="60508" idx="3"/>
          </p:cNvCxnSpPr>
          <p:nvPr/>
        </p:nvCxnSpPr>
        <p:spPr bwMode="auto">
          <a:xfrm flipH="1" flipV="1">
            <a:off x="2247900" y="2724150"/>
            <a:ext cx="1992313" cy="40449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lg" len="med"/>
            <a:tailEnd type="none" w="lg" len="med"/>
          </a:ln>
        </p:spPr>
      </p:cxnSp>
      <p:cxnSp>
        <p:nvCxnSpPr>
          <p:cNvPr id="60441" name="AutoShape 80"/>
          <p:cNvCxnSpPr>
            <a:cxnSpLocks noChangeShapeType="1"/>
            <a:stCxn id="60492" idx="0"/>
            <a:endCxn id="60508" idx="3"/>
          </p:cNvCxnSpPr>
          <p:nvPr/>
        </p:nvCxnSpPr>
        <p:spPr bwMode="auto">
          <a:xfrm flipH="1" flipV="1">
            <a:off x="2247900" y="2724150"/>
            <a:ext cx="55563" cy="31623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lg" len="med"/>
            <a:tailEnd type="none" w="lg" len="med"/>
          </a:ln>
        </p:spPr>
      </p:cxnSp>
      <p:cxnSp>
        <p:nvCxnSpPr>
          <p:cNvPr id="60442" name="AutoShape 81"/>
          <p:cNvCxnSpPr>
            <a:cxnSpLocks noChangeShapeType="1"/>
            <a:stCxn id="60459" idx="2"/>
            <a:endCxn id="60501" idx="4"/>
          </p:cNvCxnSpPr>
          <p:nvPr/>
        </p:nvCxnSpPr>
        <p:spPr bwMode="auto">
          <a:xfrm flipH="1">
            <a:off x="1828800" y="4219575"/>
            <a:ext cx="563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lg" len="med"/>
            <a:tailEnd type="none" w="lg" len="med"/>
          </a:ln>
        </p:spPr>
      </p:cxnSp>
      <p:cxnSp>
        <p:nvCxnSpPr>
          <p:cNvPr id="60443" name="AutoShape 82"/>
          <p:cNvCxnSpPr>
            <a:cxnSpLocks noChangeShapeType="1"/>
            <a:stCxn id="60474" idx="2"/>
            <a:endCxn id="60501" idx="4"/>
          </p:cNvCxnSpPr>
          <p:nvPr/>
        </p:nvCxnSpPr>
        <p:spPr bwMode="auto">
          <a:xfrm flipH="1" flipV="1">
            <a:off x="1828800" y="4219575"/>
            <a:ext cx="2362200" cy="25955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 type="none" w="lg" len="med"/>
            <a:tailEnd type="none" w="lg" len="med"/>
          </a:ln>
        </p:spPr>
      </p:cxnSp>
      <p:cxnSp>
        <p:nvCxnSpPr>
          <p:cNvPr id="60444" name="AutoShape 83"/>
          <p:cNvCxnSpPr>
            <a:cxnSpLocks noChangeShapeType="1"/>
            <a:stCxn id="60466" idx="2"/>
            <a:endCxn id="60494" idx="4"/>
          </p:cNvCxnSpPr>
          <p:nvPr/>
        </p:nvCxnSpPr>
        <p:spPr bwMode="auto">
          <a:xfrm flipH="1" flipV="1">
            <a:off x="2590800" y="6067425"/>
            <a:ext cx="3886200" cy="571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med"/>
          </a:ln>
        </p:spPr>
      </p:cxnSp>
      <p:cxnSp>
        <p:nvCxnSpPr>
          <p:cNvPr id="60445" name="AutoShape 84"/>
          <p:cNvCxnSpPr>
            <a:cxnSpLocks noChangeShapeType="1"/>
            <a:stCxn id="60480" idx="3"/>
            <a:endCxn id="60494" idx="4"/>
          </p:cNvCxnSpPr>
          <p:nvPr/>
        </p:nvCxnSpPr>
        <p:spPr bwMode="auto">
          <a:xfrm flipH="1">
            <a:off x="2590800" y="2743200"/>
            <a:ext cx="4152900" cy="332422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med"/>
          </a:ln>
        </p:spPr>
      </p:cxnSp>
      <p:cxnSp>
        <p:nvCxnSpPr>
          <p:cNvPr id="60446" name="AutoShape 85"/>
          <p:cNvCxnSpPr>
            <a:cxnSpLocks noChangeShapeType="1"/>
            <a:stCxn id="60459" idx="2"/>
            <a:endCxn id="60474" idx="6"/>
          </p:cNvCxnSpPr>
          <p:nvPr/>
        </p:nvCxnSpPr>
        <p:spPr bwMode="auto">
          <a:xfrm flipH="1">
            <a:off x="4876800" y="4219575"/>
            <a:ext cx="2590800" cy="25955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none" w="lg" len="med"/>
          </a:ln>
        </p:spPr>
      </p:cxnSp>
      <p:sp>
        <p:nvSpPr>
          <p:cNvPr id="60447" name="Text Box 86"/>
          <p:cNvSpPr txBox="1">
            <a:spLocks noChangeArrowheads="1"/>
          </p:cNvSpPr>
          <p:nvPr/>
        </p:nvSpPr>
        <p:spPr bwMode="auto">
          <a:xfrm>
            <a:off x="827310" y="2316163"/>
            <a:ext cx="914400" cy="274637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60448" name="Text Box 87"/>
          <p:cNvSpPr txBox="1">
            <a:spLocks noChangeArrowheads="1"/>
          </p:cNvSpPr>
          <p:nvPr/>
        </p:nvSpPr>
        <p:spPr bwMode="auto">
          <a:xfrm>
            <a:off x="304800" y="4068763"/>
            <a:ext cx="914400" cy="274637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/>
              <a:t>3</a:t>
            </a:r>
          </a:p>
        </p:txBody>
      </p:sp>
      <p:sp>
        <p:nvSpPr>
          <p:cNvPr id="60449" name="Text Box 88"/>
          <p:cNvSpPr txBox="1">
            <a:spLocks noChangeArrowheads="1"/>
          </p:cNvSpPr>
          <p:nvPr/>
        </p:nvSpPr>
        <p:spPr bwMode="auto">
          <a:xfrm>
            <a:off x="6509646" y="6049963"/>
            <a:ext cx="914400" cy="274637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60450" name="Text Box 89"/>
          <p:cNvSpPr txBox="1">
            <a:spLocks noChangeArrowheads="1"/>
          </p:cNvSpPr>
          <p:nvPr/>
        </p:nvSpPr>
        <p:spPr bwMode="auto">
          <a:xfrm>
            <a:off x="7478476" y="4038600"/>
            <a:ext cx="914400" cy="274638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 dirty="0"/>
              <a:t>4</a:t>
            </a:r>
          </a:p>
        </p:txBody>
      </p:sp>
      <p:sp>
        <p:nvSpPr>
          <p:cNvPr id="60451" name="Text Box 90"/>
          <p:cNvSpPr txBox="1">
            <a:spLocks noChangeArrowheads="1"/>
          </p:cNvSpPr>
          <p:nvPr/>
        </p:nvSpPr>
        <p:spPr bwMode="auto">
          <a:xfrm>
            <a:off x="6422562" y="2409825"/>
            <a:ext cx="914400" cy="274638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 dirty="0"/>
              <a:t>2</a:t>
            </a:r>
          </a:p>
        </p:txBody>
      </p:sp>
      <p:sp>
        <p:nvSpPr>
          <p:cNvPr id="60452" name="Text Box 91"/>
          <p:cNvSpPr txBox="1">
            <a:spLocks noChangeArrowheads="1"/>
          </p:cNvSpPr>
          <p:nvPr/>
        </p:nvSpPr>
        <p:spPr bwMode="auto">
          <a:xfrm>
            <a:off x="3614048" y="7130142"/>
            <a:ext cx="914400" cy="274638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 dirty="0"/>
              <a:t>5</a:t>
            </a:r>
          </a:p>
        </p:txBody>
      </p:sp>
      <p:sp>
        <p:nvSpPr>
          <p:cNvPr id="60453" name="Text Box 92"/>
          <p:cNvSpPr txBox="1">
            <a:spLocks noChangeArrowheads="1"/>
          </p:cNvSpPr>
          <p:nvPr/>
        </p:nvSpPr>
        <p:spPr bwMode="auto">
          <a:xfrm>
            <a:off x="1066800" y="5943600"/>
            <a:ext cx="914400" cy="274638"/>
          </a:xfrm>
          <a:prstGeom prst="rect">
            <a:avLst/>
          </a:prstGeom>
          <a:noFill/>
          <a:ln w="9525" algn="ctr">
            <a:noFill/>
            <a:prstDash val="dash"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827088" indent="-317500" defTabSz="1019175">
              <a:spcBef>
                <a:spcPct val="50000"/>
              </a:spcBef>
            </a:pPr>
            <a:r>
              <a:rPr lang="en-US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4700" y="632074"/>
            <a:ext cx="9625012" cy="949325"/>
          </a:xfrm>
        </p:spPr>
        <p:txBody>
          <a:bodyPr/>
          <a:lstStyle/>
          <a:p>
            <a:r>
              <a:rPr lang="en-US" dirty="0" err="1"/>
              <a:t>Dijsktra’s</a:t>
            </a:r>
            <a:r>
              <a:rPr lang="en-US" dirty="0"/>
              <a:t> </a:t>
            </a:r>
            <a:r>
              <a:rPr lang="en-US" dirty="0" smtClean="0"/>
              <a:t>Algorithm (Refresher)</a:t>
            </a:r>
            <a:endParaRPr lang="en-US" dirty="0"/>
          </a:p>
        </p:txBody>
      </p:sp>
      <p:sp>
        <p:nvSpPr>
          <p:cNvPr id="716803" name="Text Box 3"/>
          <p:cNvSpPr txBox="1">
            <a:spLocks noChangeArrowheads="1"/>
          </p:cNvSpPr>
          <p:nvPr/>
        </p:nvSpPr>
        <p:spPr bwMode="auto">
          <a:xfrm>
            <a:off x="114890" y="1928110"/>
            <a:ext cx="9828058" cy="5858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82" tIns="50941" rIns="101882" bIns="50941">
            <a:prstTxWarp prst="textNoShape">
              <a:avLst/>
            </a:prstTxWarp>
            <a:spAutoFit/>
          </a:bodyPr>
          <a:lstStyle/>
          <a:p>
            <a:pPr algn="l"/>
            <a:r>
              <a:rPr lang="en-US" sz="2200" dirty="0" smtClean="0">
                <a:latin typeface="+mn-lt"/>
              </a:rPr>
              <a:t>  1  </a:t>
            </a:r>
            <a:r>
              <a:rPr lang="en-US" sz="2200" i="1" dirty="0">
                <a:latin typeface="+mn-lt"/>
              </a:rPr>
              <a:t>Initialization:</a:t>
            </a:r>
            <a:r>
              <a:rPr lang="en-US" sz="2200" dirty="0">
                <a:latin typeface="+mn-lt"/>
              </a:rPr>
              <a:t> </a:t>
            </a:r>
            <a:endParaRPr lang="en-US" sz="2200" dirty="0" smtClean="0">
              <a:latin typeface="+mn-lt"/>
            </a:endParaRPr>
          </a:p>
          <a:p>
            <a:pPr algn="l"/>
            <a:r>
              <a:rPr lang="en-US" sz="2200" dirty="0" smtClean="0">
                <a:latin typeface="+mn-lt"/>
              </a:rPr>
              <a:t>  2   </a:t>
            </a:r>
            <a:r>
              <a:rPr lang="en-US" sz="2200" i="1" dirty="0" smtClean="0">
                <a:latin typeface="+mn-lt"/>
              </a:rPr>
              <a:t> S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= </a:t>
            </a:r>
            <a:r>
              <a:rPr lang="en-US" sz="2200" dirty="0" smtClean="0">
                <a:latin typeface="+mn-lt"/>
              </a:rPr>
              <a:t>{</a:t>
            </a:r>
            <a:r>
              <a:rPr lang="en-US" sz="2200" i="1" dirty="0" smtClean="0">
                <a:latin typeface="+mn-lt"/>
              </a:rPr>
              <a:t>s</a:t>
            </a:r>
            <a:r>
              <a:rPr lang="en-US" sz="2200" dirty="0" smtClean="0">
                <a:latin typeface="+mn-lt"/>
              </a:rPr>
              <a:t>}; </a:t>
            </a:r>
            <a:r>
              <a:rPr lang="en-US" sz="2200" i="1" dirty="0" smtClean="0">
                <a:latin typeface="+mn-lt"/>
              </a:rPr>
              <a:t>d</a:t>
            </a:r>
            <a:r>
              <a:rPr lang="en-US" sz="2200" dirty="0" smtClean="0">
                <a:latin typeface="+mn-lt"/>
              </a:rPr>
              <a:t>(</a:t>
            </a:r>
            <a:r>
              <a:rPr lang="en-US" sz="2200" i="1" dirty="0" smtClean="0">
                <a:latin typeface="+mn-lt"/>
              </a:rPr>
              <a:t>s</a:t>
            </a:r>
            <a:r>
              <a:rPr lang="en-US" sz="2200" dirty="0" smtClean="0">
                <a:latin typeface="+mn-lt"/>
              </a:rPr>
              <a:t>) = 0</a:t>
            </a:r>
          </a:p>
          <a:p>
            <a:pPr algn="l"/>
            <a:r>
              <a:rPr lang="en-US" sz="2200" dirty="0" smtClean="0">
                <a:latin typeface="+mn-lt"/>
              </a:rPr>
              <a:t>  3    </a:t>
            </a:r>
            <a:r>
              <a:rPr lang="en-US" sz="2200" dirty="0">
                <a:latin typeface="+mn-lt"/>
              </a:rPr>
              <a:t>for all</a:t>
            </a:r>
            <a:r>
              <a:rPr lang="en-US" sz="2200" dirty="0" smtClean="0">
                <a:latin typeface="+mn-lt"/>
              </a:rPr>
              <a:t> edges (</a:t>
            </a:r>
            <a:r>
              <a:rPr lang="en-US" sz="2200" i="1" dirty="0" err="1" smtClean="0">
                <a:latin typeface="+mn-lt"/>
              </a:rPr>
              <a:t>s</a:t>
            </a:r>
            <a:r>
              <a:rPr lang="en-US" sz="2200" dirty="0" err="1" smtClean="0">
                <a:latin typeface="+mn-lt"/>
              </a:rPr>
              <a:t>,</a:t>
            </a:r>
            <a:r>
              <a:rPr lang="en-US" sz="2200" i="1" dirty="0" err="1" smtClean="0">
                <a:latin typeface="+mn-lt"/>
              </a:rPr>
              <a:t>v</a:t>
            </a:r>
            <a:r>
              <a:rPr lang="en-US" sz="2200" dirty="0" smtClean="0">
                <a:latin typeface="+mn-lt"/>
              </a:rPr>
              <a:t>)</a:t>
            </a:r>
          </a:p>
          <a:p>
            <a:pPr algn="l"/>
            <a:r>
              <a:rPr lang="en-US" sz="2200" dirty="0" smtClean="0">
                <a:latin typeface="+mn-lt"/>
              </a:rPr>
              <a:t>  4       </a:t>
            </a:r>
            <a:r>
              <a:rPr lang="en-US" sz="2200" i="1" dirty="0" smtClean="0">
                <a:latin typeface="+mn-lt"/>
              </a:rPr>
              <a:t>d</a:t>
            </a:r>
            <a:r>
              <a:rPr lang="en-US" sz="2200" dirty="0" smtClean="0">
                <a:latin typeface="+mn-lt"/>
              </a:rPr>
              <a:t>(</a:t>
            </a:r>
            <a:r>
              <a:rPr lang="en-US" sz="2200" i="1" dirty="0">
                <a:latin typeface="+mn-lt"/>
              </a:rPr>
              <a:t>v</a:t>
            </a:r>
            <a:r>
              <a:rPr lang="en-US" sz="2200" dirty="0">
                <a:latin typeface="+mn-lt"/>
              </a:rPr>
              <a:t>) = </a:t>
            </a:r>
            <a:r>
              <a:rPr lang="en-US" sz="2200" i="1" dirty="0">
                <a:latin typeface="+mn-lt"/>
              </a:rPr>
              <a:t>c</a:t>
            </a:r>
            <a:r>
              <a:rPr lang="en-US" sz="2200" dirty="0" smtClean="0">
                <a:latin typeface="+mn-lt"/>
              </a:rPr>
              <a:t>(</a:t>
            </a:r>
            <a:r>
              <a:rPr lang="en-US" sz="2200" i="1" dirty="0" err="1" smtClean="0">
                <a:latin typeface="+mn-lt"/>
              </a:rPr>
              <a:t>s</a:t>
            </a:r>
            <a:r>
              <a:rPr lang="en-US" sz="2200" dirty="0" err="1" smtClean="0">
                <a:latin typeface="+mn-lt"/>
              </a:rPr>
              <a:t>,</a:t>
            </a:r>
            <a:r>
              <a:rPr lang="en-US" sz="2200" i="1" dirty="0" err="1">
                <a:latin typeface="+mn-lt"/>
              </a:rPr>
              <a:t>v</a:t>
            </a:r>
            <a:r>
              <a:rPr lang="en-US" sz="2200" dirty="0" smtClean="0">
                <a:latin typeface="+mn-lt"/>
              </a:rPr>
              <a:t>)</a:t>
            </a:r>
          </a:p>
          <a:p>
            <a:pPr algn="l"/>
            <a:r>
              <a:rPr lang="en-US" sz="2200" dirty="0" smtClean="0">
                <a:latin typeface="+mn-lt"/>
              </a:rPr>
              <a:t>  5       </a:t>
            </a:r>
            <a:r>
              <a:rPr lang="en-US" sz="2200" i="1" dirty="0" smtClean="0">
                <a:latin typeface="+mn-lt"/>
              </a:rPr>
              <a:t>p</a:t>
            </a:r>
            <a:r>
              <a:rPr lang="en-US" sz="2200" dirty="0" smtClean="0">
                <a:latin typeface="+mn-lt"/>
              </a:rPr>
              <a:t>(</a:t>
            </a:r>
            <a:r>
              <a:rPr lang="en-US" sz="2200" i="1" dirty="0" smtClean="0">
                <a:latin typeface="+mn-lt"/>
              </a:rPr>
              <a:t>v</a:t>
            </a:r>
            <a:r>
              <a:rPr lang="en-US" sz="2200" dirty="0" smtClean="0">
                <a:latin typeface="+mn-lt"/>
              </a:rPr>
              <a:t>) = </a:t>
            </a:r>
            <a:r>
              <a:rPr lang="en-US" sz="2200" i="1" dirty="0" smtClean="0">
                <a:latin typeface="+mn-lt"/>
              </a:rPr>
              <a:t>s</a:t>
            </a:r>
          </a:p>
          <a:p>
            <a:pPr algn="l"/>
            <a:r>
              <a:rPr lang="en-US" sz="2200" dirty="0" smtClean="0">
                <a:latin typeface="+mn-lt"/>
              </a:rPr>
              <a:t>  6    for non-neighbors, </a:t>
            </a:r>
            <a:r>
              <a:rPr lang="en-US" sz="2200" i="1" dirty="0" err="1" smtClean="0">
                <a:latin typeface="+mn-lt"/>
              </a:rPr>
              <a:t>d</a:t>
            </a:r>
            <a:r>
              <a:rPr lang="en-US" sz="2200" dirty="0" err="1" smtClean="0">
                <a:latin typeface="+mn-lt"/>
              </a:rPr>
              <a:t>(</a:t>
            </a:r>
            <a:r>
              <a:rPr lang="en-US" sz="2200" i="1" dirty="0" err="1">
                <a:latin typeface="+mn-lt"/>
              </a:rPr>
              <a:t>v</a:t>
            </a:r>
            <a:r>
              <a:rPr lang="en-US" sz="2200" dirty="0">
                <a:latin typeface="+mn-lt"/>
              </a:rPr>
              <a:t>) = </a:t>
            </a:r>
            <a:r>
              <a:rPr lang="en-US" sz="2200" dirty="0">
                <a:latin typeface="+mn-lt"/>
                <a:ea typeface="Arial" charset="0"/>
                <a:cs typeface="Arial" charset="0"/>
              </a:rPr>
              <a:t>∞</a:t>
            </a:r>
            <a:r>
              <a:rPr lang="en-US" sz="2200" dirty="0">
                <a:latin typeface="+mn-lt"/>
              </a:rPr>
              <a:t> </a:t>
            </a:r>
            <a:endParaRPr lang="en-US" sz="2200" dirty="0" smtClean="0">
              <a:latin typeface="+mn-lt"/>
            </a:endParaRPr>
          </a:p>
          <a:p>
            <a:pPr algn="l"/>
            <a:r>
              <a:rPr lang="en-US" sz="2200" dirty="0" smtClean="0">
                <a:latin typeface="+mn-lt"/>
              </a:rPr>
              <a:t>  7 </a:t>
            </a:r>
          </a:p>
          <a:p>
            <a:pPr algn="l"/>
            <a:r>
              <a:rPr lang="en-US" sz="2200" dirty="0" smtClean="0">
                <a:latin typeface="+mn-lt"/>
              </a:rPr>
              <a:t>  8   </a:t>
            </a:r>
            <a:r>
              <a:rPr lang="en-US" sz="2200" i="1" dirty="0">
                <a:latin typeface="+mn-lt"/>
              </a:rPr>
              <a:t>Loop </a:t>
            </a:r>
            <a:endParaRPr lang="en-US" sz="2200" dirty="0" smtClean="0">
              <a:latin typeface="+mn-lt"/>
            </a:endParaRPr>
          </a:p>
          <a:p>
            <a:pPr algn="l"/>
            <a:r>
              <a:rPr lang="en-US" sz="2200" dirty="0" smtClean="0">
                <a:latin typeface="+mn-lt"/>
              </a:rPr>
              <a:t>  9       select </a:t>
            </a:r>
            <a:r>
              <a:rPr lang="en-US" sz="2200" i="1" dirty="0" smtClean="0">
                <a:latin typeface="+mn-lt"/>
              </a:rPr>
              <a:t>u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not in </a:t>
            </a:r>
            <a:r>
              <a:rPr lang="en-US" sz="2200" i="1" dirty="0" smtClean="0">
                <a:latin typeface="+mn-lt"/>
              </a:rPr>
              <a:t>S</a:t>
            </a:r>
            <a:r>
              <a:rPr lang="en-US" sz="2200" dirty="0" smtClean="0">
                <a:latin typeface="+mn-lt"/>
              </a:rPr>
              <a:t> with smallest value of </a:t>
            </a:r>
            <a:r>
              <a:rPr lang="en-US" sz="2200" i="1" dirty="0" smtClean="0">
                <a:latin typeface="+mn-lt"/>
              </a:rPr>
              <a:t>d</a:t>
            </a:r>
            <a:r>
              <a:rPr lang="en-US" sz="2200" dirty="0" smtClean="0">
                <a:latin typeface="+mn-lt"/>
              </a:rPr>
              <a:t>(</a:t>
            </a:r>
            <a:r>
              <a:rPr lang="en-US" sz="2200" i="1" dirty="0" smtClean="0">
                <a:latin typeface="+mn-lt"/>
              </a:rPr>
              <a:t>u</a:t>
            </a:r>
            <a:r>
              <a:rPr lang="en-US" sz="2200" dirty="0" smtClean="0">
                <a:latin typeface="+mn-lt"/>
              </a:rPr>
              <a:t>)</a:t>
            </a:r>
          </a:p>
          <a:p>
            <a:pPr algn="l"/>
            <a:r>
              <a:rPr lang="en-US" sz="2200" dirty="0">
                <a:latin typeface="+mn-lt"/>
              </a:rPr>
              <a:t>10   </a:t>
            </a:r>
            <a:r>
              <a:rPr lang="en-US" sz="2200" dirty="0" smtClean="0">
                <a:latin typeface="+mn-lt"/>
              </a:rPr>
              <a:t>    add </a:t>
            </a:r>
            <a:r>
              <a:rPr lang="en-US" sz="2200" i="1" dirty="0" smtClean="0">
                <a:latin typeface="+mn-lt"/>
              </a:rPr>
              <a:t>u</a:t>
            </a:r>
            <a:r>
              <a:rPr lang="en-US" sz="2200" dirty="0" smtClean="0">
                <a:latin typeface="+mn-lt"/>
              </a:rPr>
              <a:t> </a:t>
            </a:r>
            <a:r>
              <a:rPr lang="en-US" sz="2200" dirty="0">
                <a:latin typeface="+mn-lt"/>
              </a:rPr>
              <a:t>to </a:t>
            </a:r>
            <a:r>
              <a:rPr lang="en-US" sz="2200" i="1" dirty="0" smtClean="0">
                <a:latin typeface="+mn-lt"/>
              </a:rPr>
              <a:t>S</a:t>
            </a:r>
            <a:r>
              <a:rPr lang="en-US" sz="2200" dirty="0" smtClean="0">
                <a:latin typeface="+mn-lt"/>
              </a:rPr>
              <a:t> </a:t>
            </a:r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11   </a:t>
            </a:r>
            <a:r>
              <a:rPr lang="en-US" sz="2200" dirty="0" smtClean="0">
                <a:latin typeface="+mn-lt"/>
              </a:rPr>
              <a:t>    for all edges (</a:t>
            </a:r>
            <a:r>
              <a:rPr lang="en-US" sz="2200" i="1" dirty="0" err="1" smtClean="0">
                <a:latin typeface="+mn-lt"/>
              </a:rPr>
              <a:t>u</a:t>
            </a:r>
            <a:r>
              <a:rPr lang="en-US" sz="2200" dirty="0" err="1" smtClean="0">
                <a:latin typeface="+mn-lt"/>
              </a:rPr>
              <a:t>,</a:t>
            </a:r>
            <a:r>
              <a:rPr lang="en-US" sz="2200" i="1" dirty="0" err="1" smtClean="0">
                <a:latin typeface="+mn-lt"/>
              </a:rPr>
              <a:t>v</a:t>
            </a:r>
            <a:r>
              <a:rPr lang="en-US" sz="2200" dirty="0" smtClean="0">
                <a:latin typeface="+mn-lt"/>
              </a:rPr>
              <a:t>) where</a:t>
            </a:r>
            <a:r>
              <a:rPr lang="en-US" sz="2200" i="1" dirty="0" smtClean="0">
                <a:latin typeface="+mn-lt"/>
              </a:rPr>
              <a:t> v </a:t>
            </a:r>
            <a:r>
              <a:rPr lang="en-US" sz="2200" dirty="0" smtClean="0">
                <a:latin typeface="+mn-lt"/>
              </a:rPr>
              <a:t>is not in </a:t>
            </a:r>
            <a:r>
              <a:rPr lang="en-US" sz="2200" i="1" dirty="0" smtClean="0">
                <a:latin typeface="+mn-lt"/>
              </a:rPr>
              <a:t>S</a:t>
            </a:r>
            <a:endParaRPr lang="en-US" sz="2200" dirty="0">
              <a:latin typeface="+mn-lt"/>
            </a:endParaRPr>
          </a:p>
          <a:p>
            <a:pPr algn="l"/>
            <a:r>
              <a:rPr lang="en-US" sz="2200" dirty="0">
                <a:latin typeface="+mn-lt"/>
              </a:rPr>
              <a:t>12     </a:t>
            </a:r>
            <a:r>
              <a:rPr lang="en-US" sz="2200" dirty="0" smtClean="0">
                <a:latin typeface="+mn-lt"/>
              </a:rPr>
              <a:t>     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if 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d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u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) + 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c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u,v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) &lt; 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d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v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) then</a:t>
            </a:r>
          </a:p>
          <a:p>
            <a:pPr algn="l"/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13                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d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2200" i="1" dirty="0" err="1">
                <a:solidFill>
                  <a:srgbClr val="000000"/>
                </a:solidFill>
                <a:latin typeface="+mn-lt"/>
              </a:rPr>
              <a:t>v</a:t>
            </a:r>
            <a:r>
              <a:rPr lang="en-US" sz="2200" dirty="0">
                <a:solidFill>
                  <a:srgbClr val="000000"/>
                </a:solidFill>
                <a:latin typeface="+mn-lt"/>
              </a:rPr>
              <a:t>) =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d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u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) </a:t>
            </a:r>
            <a:r>
              <a:rPr lang="en-US" sz="2200" dirty="0">
                <a:solidFill>
                  <a:srgbClr val="000000"/>
                </a:solidFill>
                <a:latin typeface="+mn-lt"/>
              </a:rPr>
              <a:t>+ </a:t>
            </a:r>
            <a:r>
              <a:rPr lang="en-US" sz="2200" i="1" dirty="0" err="1">
                <a:solidFill>
                  <a:srgbClr val="000000"/>
                </a:solidFill>
                <a:latin typeface="+mn-lt"/>
              </a:rPr>
              <a:t>c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u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,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v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)</a:t>
            </a:r>
          </a:p>
          <a:p>
            <a:pPr algn="l"/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14                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p</a:t>
            </a:r>
            <a:r>
              <a:rPr lang="en-US" sz="2200" dirty="0" err="1" smtClean="0">
                <a:solidFill>
                  <a:srgbClr val="000000"/>
                </a:solidFill>
                <a:latin typeface="+mn-lt"/>
              </a:rPr>
              <a:t>(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v</a:t>
            </a:r>
            <a:r>
              <a:rPr lang="en-US" sz="2200" dirty="0" smtClean="0">
                <a:solidFill>
                  <a:srgbClr val="000000"/>
                </a:solidFill>
                <a:latin typeface="+mn-lt"/>
              </a:rPr>
              <a:t>) = </a:t>
            </a:r>
            <a:r>
              <a:rPr lang="en-US" sz="2200" i="1" dirty="0" err="1" smtClean="0">
                <a:solidFill>
                  <a:srgbClr val="000000"/>
                </a:solidFill>
                <a:latin typeface="+mn-lt"/>
              </a:rPr>
              <a:t>u</a:t>
            </a:r>
            <a:r>
              <a:rPr lang="en-US" sz="2200" dirty="0" smtClean="0">
                <a:latin typeface="+mn-lt"/>
              </a:rPr>
              <a:t> </a:t>
            </a:r>
          </a:p>
          <a:p>
            <a:pPr marL="457200" indent="-457200" algn="l">
              <a:buAutoNum type="arabicPlain" startAt="15"/>
            </a:pPr>
            <a:r>
              <a:rPr lang="en-US" sz="2200" dirty="0" smtClean="0">
                <a:latin typeface="+mn-lt"/>
              </a:rPr>
              <a:t>   </a:t>
            </a:r>
            <a:r>
              <a:rPr lang="en-US" sz="2200" i="1" dirty="0" smtClean="0">
                <a:latin typeface="+mn-lt"/>
              </a:rPr>
              <a:t>until </a:t>
            </a:r>
            <a:r>
              <a:rPr lang="en-US" sz="2200" i="1" dirty="0">
                <a:latin typeface="+mn-lt"/>
              </a:rPr>
              <a:t>all </a:t>
            </a:r>
            <a:r>
              <a:rPr lang="en-US" sz="2200" i="1" dirty="0" smtClean="0">
                <a:latin typeface="+mn-lt"/>
              </a:rPr>
              <a:t>nodes are </a:t>
            </a:r>
            <a:r>
              <a:rPr lang="en-US" sz="2200" i="1" dirty="0">
                <a:latin typeface="+mn-lt"/>
              </a:rPr>
              <a:t>in </a:t>
            </a:r>
            <a:r>
              <a:rPr lang="en-US" sz="2200" i="1" dirty="0" smtClean="0">
                <a:latin typeface="+mn-lt"/>
              </a:rPr>
              <a:t>S</a:t>
            </a:r>
            <a:r>
              <a:rPr lang="en-US" sz="2200" dirty="0" smtClean="0">
                <a:latin typeface="+mn-lt"/>
              </a:rPr>
              <a:t> </a:t>
            </a:r>
          </a:p>
          <a:p>
            <a:pPr algn="l"/>
            <a:endParaRPr lang="en-US" sz="2200" dirty="0">
              <a:latin typeface="+mn-lt"/>
            </a:endParaRPr>
          </a:p>
          <a:p>
            <a:pPr algn="l"/>
            <a:r>
              <a:rPr lang="en-US" sz="2200" dirty="0" smtClean="0">
                <a:latin typeface="+mn-lt"/>
              </a:rPr>
              <a:t>Use </a:t>
            </a:r>
            <a:r>
              <a:rPr lang="en-US" sz="2200" i="1" dirty="0" smtClean="0">
                <a:latin typeface="+mn-lt"/>
              </a:rPr>
              <a:t>heap</a:t>
            </a:r>
            <a:r>
              <a:rPr lang="en-US" sz="2200" dirty="0" smtClean="0">
                <a:latin typeface="+mn-lt"/>
              </a:rPr>
              <a:t> to efficiently find best </a:t>
            </a:r>
            <a:r>
              <a:rPr lang="en-US" sz="2200" i="1" dirty="0" smtClean="0">
                <a:latin typeface="+mn-lt"/>
              </a:rPr>
              <a:t>u</a:t>
            </a:r>
            <a:r>
              <a:rPr lang="en-US" sz="2200" dirty="0" smtClean="0">
                <a:latin typeface="+mn-lt"/>
              </a:rPr>
              <a:t> in </a:t>
            </a:r>
            <a:r>
              <a:rPr lang="en-US" sz="2200" i="1" dirty="0" smtClean="0">
                <a:latin typeface="+mn-lt"/>
              </a:rPr>
              <a:t>S</a:t>
            </a:r>
            <a:r>
              <a:rPr lang="en-US" sz="2200" dirty="0" smtClean="0">
                <a:latin typeface="+mn-lt"/>
              </a:rPr>
              <a:t> – </a:t>
            </a:r>
            <a:r>
              <a:rPr lang="en-US" sz="2200" i="1" dirty="0" smtClean="0">
                <a:latin typeface="+mn-lt"/>
              </a:rPr>
              <a:t>O</a:t>
            </a:r>
            <a:r>
              <a:rPr lang="en-US" sz="2200" dirty="0" smtClean="0">
                <a:latin typeface="+mn-lt"/>
              </a:rPr>
              <a:t>(</a:t>
            </a:r>
            <a:r>
              <a:rPr lang="en-US" sz="2200" i="1" dirty="0" smtClean="0">
                <a:latin typeface="+mn-lt"/>
              </a:rPr>
              <a:t>m</a:t>
            </a:r>
            <a:r>
              <a:rPr lang="en-US" sz="2200" dirty="0" smtClean="0">
                <a:latin typeface="+mn-lt"/>
              </a:rPr>
              <a:t> log </a:t>
            </a:r>
            <a:r>
              <a:rPr lang="en-US" sz="2200" i="1" dirty="0" smtClean="0">
                <a:latin typeface="+mn-lt"/>
              </a:rPr>
              <a:t>n</a:t>
            </a:r>
            <a:r>
              <a:rPr lang="en-US" sz="2200" dirty="0" smtClean="0">
                <a:latin typeface="+mn-lt"/>
              </a:rPr>
              <a:t>) algorithm</a:t>
            </a:r>
            <a:endParaRPr lang="en-US" sz="2200" dirty="0"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26</a:t>
            </a:fld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5877804" y="2027495"/>
            <a:ext cx="4042727" cy="2363104"/>
            <a:chOff x="5725404" y="2027495"/>
            <a:chExt cx="4042727" cy="2363104"/>
          </a:xfrm>
        </p:grpSpPr>
        <p:sp>
          <p:nvSpPr>
            <p:cNvPr id="7" name="Freeform 2"/>
            <p:cNvSpPr>
              <a:spLocks/>
            </p:cNvSpPr>
            <p:nvPr/>
          </p:nvSpPr>
          <p:spPr bwMode="auto">
            <a:xfrm rot="16200000">
              <a:off x="5620656" y="2221311"/>
              <a:ext cx="1648971" cy="1439476"/>
            </a:xfrm>
            <a:custGeom>
              <a:avLst/>
              <a:gdLst>
                <a:gd name="T0" fmla="*/ 408 w 3786"/>
                <a:gd name="T1" fmla="*/ 575 h 1390"/>
                <a:gd name="T2" fmla="*/ 1693 w 3786"/>
                <a:gd name="T3" fmla="*/ 55 h 1390"/>
                <a:gd name="T4" fmla="*/ 2852 w 3786"/>
                <a:gd name="T5" fmla="*/ 245 h 1390"/>
                <a:gd name="T6" fmla="*/ 3295 w 3786"/>
                <a:gd name="T7" fmla="*/ 540 h 1390"/>
                <a:gd name="T8" fmla="*/ 3702 w 3786"/>
                <a:gd name="T9" fmla="*/ 1130 h 1390"/>
                <a:gd name="T10" fmla="*/ 3035 w 3786"/>
                <a:gd name="T11" fmla="*/ 1214 h 1390"/>
                <a:gd name="T12" fmla="*/ 2655 w 3786"/>
                <a:gd name="T13" fmla="*/ 1277 h 1390"/>
                <a:gd name="T14" fmla="*/ 1918 w 3786"/>
                <a:gd name="T15" fmla="*/ 1326 h 1390"/>
                <a:gd name="T16" fmla="*/ 1201 w 3786"/>
                <a:gd name="T17" fmla="*/ 1340 h 1390"/>
                <a:gd name="T18" fmla="*/ 801 w 3786"/>
                <a:gd name="T19" fmla="*/ 1249 h 1390"/>
                <a:gd name="T20" fmla="*/ 527 w 3786"/>
                <a:gd name="T21" fmla="*/ 1165 h 1390"/>
                <a:gd name="T22" fmla="*/ 63 w 3786"/>
                <a:gd name="T23" fmla="*/ 1102 h 1390"/>
                <a:gd name="T24" fmla="*/ 148 w 3786"/>
                <a:gd name="T25" fmla="*/ 821 h 1390"/>
                <a:gd name="T26" fmla="*/ 408 w 3786"/>
                <a:gd name="T27" fmla="*/ 575 h 13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786"/>
                <a:gd name="T43" fmla="*/ 0 h 1390"/>
                <a:gd name="T44" fmla="*/ 3786 w 3786"/>
                <a:gd name="T45" fmla="*/ 1390 h 1390"/>
                <a:gd name="connsiteX0" fmla="*/ 971 w 9704"/>
                <a:gd name="connsiteY0" fmla="*/ 3821 h 9358"/>
                <a:gd name="connsiteX1" fmla="*/ 4365 w 9704"/>
                <a:gd name="connsiteY1" fmla="*/ 80 h 9358"/>
                <a:gd name="connsiteX2" fmla="*/ 7426 w 9704"/>
                <a:gd name="connsiteY2" fmla="*/ 1447 h 9358"/>
                <a:gd name="connsiteX3" fmla="*/ 8596 w 9704"/>
                <a:gd name="connsiteY3" fmla="*/ 3569 h 9358"/>
                <a:gd name="connsiteX4" fmla="*/ 9671 w 9704"/>
                <a:gd name="connsiteY4" fmla="*/ 7813 h 9358"/>
                <a:gd name="connsiteX5" fmla="*/ 7909 w 9704"/>
                <a:gd name="connsiteY5" fmla="*/ 8418 h 9358"/>
                <a:gd name="connsiteX6" fmla="*/ 6906 w 9704"/>
                <a:gd name="connsiteY6" fmla="*/ 8871 h 9358"/>
                <a:gd name="connsiteX7" fmla="*/ 4959 w 9704"/>
                <a:gd name="connsiteY7" fmla="*/ 9224 h 9358"/>
                <a:gd name="connsiteX8" fmla="*/ 3065 w 9704"/>
                <a:gd name="connsiteY8" fmla="*/ 9324 h 9358"/>
                <a:gd name="connsiteX9" fmla="*/ 2009 w 9704"/>
                <a:gd name="connsiteY9" fmla="*/ 8670 h 9358"/>
                <a:gd name="connsiteX10" fmla="*/ 1139 w 9704"/>
                <a:gd name="connsiteY10" fmla="*/ 8314 h 9358"/>
                <a:gd name="connsiteX11" fmla="*/ 59 w 9704"/>
                <a:gd name="connsiteY11" fmla="*/ 7612 h 9358"/>
                <a:gd name="connsiteX12" fmla="*/ 284 w 9704"/>
                <a:gd name="connsiteY12" fmla="*/ 5590 h 9358"/>
                <a:gd name="connsiteX13" fmla="*/ 971 w 9704"/>
                <a:gd name="connsiteY13" fmla="*/ 3821 h 9358"/>
                <a:gd name="connsiteX0" fmla="*/ 1000 w 9976"/>
                <a:gd name="connsiteY0" fmla="*/ 4083 h 10000"/>
                <a:gd name="connsiteX1" fmla="*/ 4497 w 9976"/>
                <a:gd name="connsiteY1" fmla="*/ 85 h 10000"/>
                <a:gd name="connsiteX2" fmla="*/ 7652 w 9976"/>
                <a:gd name="connsiteY2" fmla="*/ 1546 h 10000"/>
                <a:gd name="connsiteX3" fmla="*/ 8857 w 9976"/>
                <a:gd name="connsiteY3" fmla="*/ 3814 h 10000"/>
                <a:gd name="connsiteX4" fmla="*/ 9965 w 9976"/>
                <a:gd name="connsiteY4" fmla="*/ 8349 h 10000"/>
                <a:gd name="connsiteX5" fmla="*/ 8111 w 9976"/>
                <a:gd name="connsiteY5" fmla="*/ 9217 h 10000"/>
                <a:gd name="connsiteX6" fmla="*/ 7116 w 9976"/>
                <a:gd name="connsiteY6" fmla="*/ 9480 h 10000"/>
                <a:gd name="connsiteX7" fmla="*/ 5109 w 9976"/>
                <a:gd name="connsiteY7" fmla="*/ 9857 h 10000"/>
                <a:gd name="connsiteX8" fmla="*/ 3157 w 9976"/>
                <a:gd name="connsiteY8" fmla="*/ 9964 h 10000"/>
                <a:gd name="connsiteX9" fmla="*/ 2069 w 9976"/>
                <a:gd name="connsiteY9" fmla="*/ 9265 h 10000"/>
                <a:gd name="connsiteX10" fmla="*/ 1173 w 9976"/>
                <a:gd name="connsiteY10" fmla="*/ 8884 h 10000"/>
                <a:gd name="connsiteX11" fmla="*/ 60 w 9976"/>
                <a:gd name="connsiteY11" fmla="*/ 8134 h 10000"/>
                <a:gd name="connsiteX12" fmla="*/ 292 w 9976"/>
                <a:gd name="connsiteY12" fmla="*/ 5973 h 10000"/>
                <a:gd name="connsiteX13" fmla="*/ 1000 w 9976"/>
                <a:gd name="connsiteY13" fmla="*/ 4083 h 10000"/>
                <a:gd name="connsiteX0" fmla="*/ 1002 w 9989"/>
                <a:gd name="connsiteY0" fmla="*/ 4083 h 10000"/>
                <a:gd name="connsiteX1" fmla="*/ 4508 w 9989"/>
                <a:gd name="connsiteY1" fmla="*/ 85 h 10000"/>
                <a:gd name="connsiteX2" fmla="*/ 7670 w 9989"/>
                <a:gd name="connsiteY2" fmla="*/ 1546 h 10000"/>
                <a:gd name="connsiteX3" fmla="*/ 8878 w 9989"/>
                <a:gd name="connsiteY3" fmla="*/ 3814 h 10000"/>
                <a:gd name="connsiteX4" fmla="*/ 9989 w 9989"/>
                <a:gd name="connsiteY4" fmla="*/ 8349 h 10000"/>
                <a:gd name="connsiteX5" fmla="*/ 8958 w 9989"/>
                <a:gd name="connsiteY5" fmla="*/ 9217 h 10000"/>
                <a:gd name="connsiteX6" fmla="*/ 7133 w 9989"/>
                <a:gd name="connsiteY6" fmla="*/ 9480 h 10000"/>
                <a:gd name="connsiteX7" fmla="*/ 5121 w 9989"/>
                <a:gd name="connsiteY7" fmla="*/ 9857 h 10000"/>
                <a:gd name="connsiteX8" fmla="*/ 3165 w 9989"/>
                <a:gd name="connsiteY8" fmla="*/ 9964 h 10000"/>
                <a:gd name="connsiteX9" fmla="*/ 2074 w 9989"/>
                <a:gd name="connsiteY9" fmla="*/ 9265 h 10000"/>
                <a:gd name="connsiteX10" fmla="*/ 1176 w 9989"/>
                <a:gd name="connsiteY10" fmla="*/ 8884 h 10000"/>
                <a:gd name="connsiteX11" fmla="*/ 60 w 9989"/>
                <a:gd name="connsiteY11" fmla="*/ 8134 h 10000"/>
                <a:gd name="connsiteX12" fmla="*/ 293 w 9989"/>
                <a:gd name="connsiteY12" fmla="*/ 5973 h 10000"/>
                <a:gd name="connsiteX13" fmla="*/ 1002 w 9989"/>
                <a:gd name="connsiteY13" fmla="*/ 4083 h 10000"/>
                <a:gd name="connsiteX0" fmla="*/ 1003 w 9774"/>
                <a:gd name="connsiteY0" fmla="*/ 4083 h 10000"/>
                <a:gd name="connsiteX1" fmla="*/ 4513 w 9774"/>
                <a:gd name="connsiteY1" fmla="*/ 85 h 10000"/>
                <a:gd name="connsiteX2" fmla="*/ 7678 w 9774"/>
                <a:gd name="connsiteY2" fmla="*/ 1546 h 10000"/>
                <a:gd name="connsiteX3" fmla="*/ 8888 w 9774"/>
                <a:gd name="connsiteY3" fmla="*/ 3814 h 10000"/>
                <a:gd name="connsiteX4" fmla="*/ 9774 w 9774"/>
                <a:gd name="connsiteY4" fmla="*/ 7286 h 10000"/>
                <a:gd name="connsiteX5" fmla="*/ 8968 w 9774"/>
                <a:gd name="connsiteY5" fmla="*/ 9217 h 10000"/>
                <a:gd name="connsiteX6" fmla="*/ 7141 w 9774"/>
                <a:gd name="connsiteY6" fmla="*/ 9480 h 10000"/>
                <a:gd name="connsiteX7" fmla="*/ 5127 w 9774"/>
                <a:gd name="connsiteY7" fmla="*/ 9857 h 10000"/>
                <a:gd name="connsiteX8" fmla="*/ 3168 w 9774"/>
                <a:gd name="connsiteY8" fmla="*/ 9964 h 10000"/>
                <a:gd name="connsiteX9" fmla="*/ 2076 w 9774"/>
                <a:gd name="connsiteY9" fmla="*/ 9265 h 10000"/>
                <a:gd name="connsiteX10" fmla="*/ 1177 w 9774"/>
                <a:gd name="connsiteY10" fmla="*/ 8884 h 10000"/>
                <a:gd name="connsiteX11" fmla="*/ 60 w 9774"/>
                <a:gd name="connsiteY11" fmla="*/ 8134 h 10000"/>
                <a:gd name="connsiteX12" fmla="*/ 293 w 9774"/>
                <a:gd name="connsiteY12" fmla="*/ 5973 h 10000"/>
                <a:gd name="connsiteX13" fmla="*/ 1003 w 9774"/>
                <a:gd name="connsiteY13" fmla="*/ 4083 h 10000"/>
                <a:gd name="connsiteX0" fmla="*/ 1026 w 10000"/>
                <a:gd name="connsiteY0" fmla="*/ 4083 h 10000"/>
                <a:gd name="connsiteX1" fmla="*/ 4617 w 10000"/>
                <a:gd name="connsiteY1" fmla="*/ 85 h 10000"/>
                <a:gd name="connsiteX2" fmla="*/ 7856 w 10000"/>
                <a:gd name="connsiteY2" fmla="*/ 1546 h 10000"/>
                <a:gd name="connsiteX3" fmla="*/ 9094 w 10000"/>
                <a:gd name="connsiteY3" fmla="*/ 3814 h 10000"/>
                <a:gd name="connsiteX4" fmla="*/ 10000 w 10000"/>
                <a:gd name="connsiteY4" fmla="*/ 7286 h 10000"/>
                <a:gd name="connsiteX5" fmla="*/ 9175 w 10000"/>
                <a:gd name="connsiteY5" fmla="*/ 9217 h 10000"/>
                <a:gd name="connsiteX6" fmla="*/ 7306 w 10000"/>
                <a:gd name="connsiteY6" fmla="*/ 9480 h 10000"/>
                <a:gd name="connsiteX7" fmla="*/ 5246 w 10000"/>
                <a:gd name="connsiteY7" fmla="*/ 9857 h 10000"/>
                <a:gd name="connsiteX8" fmla="*/ 3241 w 10000"/>
                <a:gd name="connsiteY8" fmla="*/ 9964 h 10000"/>
                <a:gd name="connsiteX9" fmla="*/ 2124 w 10000"/>
                <a:gd name="connsiteY9" fmla="*/ 9265 h 10000"/>
                <a:gd name="connsiteX10" fmla="*/ 819 w 10000"/>
                <a:gd name="connsiteY10" fmla="*/ 9460 h 10000"/>
                <a:gd name="connsiteX11" fmla="*/ 61 w 10000"/>
                <a:gd name="connsiteY11" fmla="*/ 8134 h 10000"/>
                <a:gd name="connsiteX12" fmla="*/ 300 w 10000"/>
                <a:gd name="connsiteY12" fmla="*/ 5973 h 10000"/>
                <a:gd name="connsiteX13" fmla="*/ 1026 w 10000"/>
                <a:gd name="connsiteY13" fmla="*/ 4083 h 10000"/>
                <a:gd name="connsiteX0" fmla="*/ 1026 w 10000"/>
                <a:gd name="connsiteY0" fmla="*/ 4083 h 10040"/>
                <a:gd name="connsiteX1" fmla="*/ 4617 w 10000"/>
                <a:gd name="connsiteY1" fmla="*/ 85 h 10040"/>
                <a:gd name="connsiteX2" fmla="*/ 7856 w 10000"/>
                <a:gd name="connsiteY2" fmla="*/ 1546 h 10040"/>
                <a:gd name="connsiteX3" fmla="*/ 9094 w 10000"/>
                <a:gd name="connsiteY3" fmla="*/ 3814 h 10040"/>
                <a:gd name="connsiteX4" fmla="*/ 10000 w 10000"/>
                <a:gd name="connsiteY4" fmla="*/ 7286 h 10040"/>
                <a:gd name="connsiteX5" fmla="*/ 9175 w 10000"/>
                <a:gd name="connsiteY5" fmla="*/ 9217 h 10040"/>
                <a:gd name="connsiteX6" fmla="*/ 7306 w 10000"/>
                <a:gd name="connsiteY6" fmla="*/ 9480 h 10040"/>
                <a:gd name="connsiteX7" fmla="*/ 5246 w 10000"/>
                <a:gd name="connsiteY7" fmla="*/ 9857 h 10040"/>
                <a:gd name="connsiteX8" fmla="*/ 3241 w 10000"/>
                <a:gd name="connsiteY8" fmla="*/ 9964 h 10040"/>
                <a:gd name="connsiteX9" fmla="*/ 1893 w 10000"/>
                <a:gd name="connsiteY9" fmla="*/ 9929 h 10040"/>
                <a:gd name="connsiteX10" fmla="*/ 819 w 10000"/>
                <a:gd name="connsiteY10" fmla="*/ 9460 h 10040"/>
                <a:gd name="connsiteX11" fmla="*/ 61 w 10000"/>
                <a:gd name="connsiteY11" fmla="*/ 8134 h 10040"/>
                <a:gd name="connsiteX12" fmla="*/ 300 w 10000"/>
                <a:gd name="connsiteY12" fmla="*/ 5973 h 10040"/>
                <a:gd name="connsiteX13" fmla="*/ 1026 w 10000"/>
                <a:gd name="connsiteY13" fmla="*/ 4083 h 10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00" h="10040">
                  <a:moveTo>
                    <a:pt x="1026" y="4083"/>
                  </a:moveTo>
                  <a:cubicBezTo>
                    <a:pt x="1811" y="1761"/>
                    <a:pt x="3480" y="508"/>
                    <a:pt x="4617" y="85"/>
                  </a:cubicBezTo>
                  <a:cubicBezTo>
                    <a:pt x="5754" y="-338"/>
                    <a:pt x="7111" y="923"/>
                    <a:pt x="7856" y="1546"/>
                  </a:cubicBezTo>
                  <a:cubicBezTo>
                    <a:pt x="8601" y="2168"/>
                    <a:pt x="8736" y="2857"/>
                    <a:pt x="9094" y="3814"/>
                  </a:cubicBezTo>
                  <a:cubicBezTo>
                    <a:pt x="9451" y="4771"/>
                    <a:pt x="9987" y="6386"/>
                    <a:pt x="10000" y="7286"/>
                  </a:cubicBezTo>
                  <a:cubicBezTo>
                    <a:pt x="10013" y="8186"/>
                    <a:pt x="9661" y="9032"/>
                    <a:pt x="9175" y="9217"/>
                  </a:cubicBezTo>
                  <a:cubicBezTo>
                    <a:pt x="8714" y="9616"/>
                    <a:pt x="7961" y="9373"/>
                    <a:pt x="7306" y="9480"/>
                  </a:cubicBezTo>
                  <a:cubicBezTo>
                    <a:pt x="6651" y="9587"/>
                    <a:pt x="5922" y="9780"/>
                    <a:pt x="5246" y="9857"/>
                  </a:cubicBezTo>
                  <a:cubicBezTo>
                    <a:pt x="4570" y="9934"/>
                    <a:pt x="3800" y="9952"/>
                    <a:pt x="3241" y="9964"/>
                  </a:cubicBezTo>
                  <a:cubicBezTo>
                    <a:pt x="2682" y="9976"/>
                    <a:pt x="2207" y="10151"/>
                    <a:pt x="1893" y="9929"/>
                  </a:cubicBezTo>
                  <a:cubicBezTo>
                    <a:pt x="1638" y="9713"/>
                    <a:pt x="1074" y="9676"/>
                    <a:pt x="819" y="9460"/>
                  </a:cubicBezTo>
                  <a:cubicBezTo>
                    <a:pt x="475" y="9268"/>
                    <a:pt x="238" y="8572"/>
                    <a:pt x="61" y="8134"/>
                  </a:cubicBezTo>
                  <a:cubicBezTo>
                    <a:pt x="-114" y="7696"/>
                    <a:pt x="124" y="6728"/>
                    <a:pt x="300" y="5973"/>
                  </a:cubicBezTo>
                  <a:cubicBezTo>
                    <a:pt x="457" y="5297"/>
                    <a:pt x="240" y="6404"/>
                    <a:pt x="1026" y="4083"/>
                  </a:cubicBezTo>
                  <a:close/>
                </a:path>
              </a:pathLst>
            </a:custGeom>
            <a:solidFill>
              <a:srgbClr val="CCFFCC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1882" tIns="50941" rIns="101882" bIns="5094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5823961" y="2802576"/>
              <a:ext cx="246639" cy="246639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0" tIns="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s</a:t>
              </a:r>
            </a:p>
          </p:txBody>
        </p:sp>
        <p:sp>
          <p:nvSpPr>
            <p:cNvPr id="9" name="Freeform 2"/>
            <p:cNvSpPr>
              <a:spLocks/>
            </p:cNvSpPr>
            <p:nvPr/>
          </p:nvSpPr>
          <p:spPr bwMode="auto">
            <a:xfrm rot="16200000">
              <a:off x="6760432" y="2614013"/>
              <a:ext cx="1791143" cy="618107"/>
            </a:xfrm>
            <a:custGeom>
              <a:avLst/>
              <a:gdLst>
                <a:gd name="T0" fmla="*/ 408 w 3786"/>
                <a:gd name="T1" fmla="*/ 575 h 1390"/>
                <a:gd name="T2" fmla="*/ 1693 w 3786"/>
                <a:gd name="T3" fmla="*/ 55 h 1390"/>
                <a:gd name="T4" fmla="*/ 2852 w 3786"/>
                <a:gd name="T5" fmla="*/ 245 h 1390"/>
                <a:gd name="T6" fmla="*/ 3295 w 3786"/>
                <a:gd name="T7" fmla="*/ 540 h 1390"/>
                <a:gd name="T8" fmla="*/ 3702 w 3786"/>
                <a:gd name="T9" fmla="*/ 1130 h 1390"/>
                <a:gd name="T10" fmla="*/ 3035 w 3786"/>
                <a:gd name="T11" fmla="*/ 1214 h 1390"/>
                <a:gd name="T12" fmla="*/ 2655 w 3786"/>
                <a:gd name="T13" fmla="*/ 1277 h 1390"/>
                <a:gd name="T14" fmla="*/ 1918 w 3786"/>
                <a:gd name="T15" fmla="*/ 1326 h 1390"/>
                <a:gd name="T16" fmla="*/ 1201 w 3786"/>
                <a:gd name="T17" fmla="*/ 1340 h 1390"/>
                <a:gd name="T18" fmla="*/ 801 w 3786"/>
                <a:gd name="T19" fmla="*/ 1249 h 1390"/>
                <a:gd name="T20" fmla="*/ 527 w 3786"/>
                <a:gd name="T21" fmla="*/ 1165 h 1390"/>
                <a:gd name="T22" fmla="*/ 63 w 3786"/>
                <a:gd name="T23" fmla="*/ 1102 h 1390"/>
                <a:gd name="T24" fmla="*/ 148 w 3786"/>
                <a:gd name="T25" fmla="*/ 821 h 1390"/>
                <a:gd name="T26" fmla="*/ 408 w 3786"/>
                <a:gd name="T27" fmla="*/ 575 h 13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786"/>
                <a:gd name="T43" fmla="*/ 0 h 1390"/>
                <a:gd name="T44" fmla="*/ 3786 w 3786"/>
                <a:gd name="T45" fmla="*/ 1390 h 1390"/>
                <a:gd name="connsiteX0" fmla="*/ 971 w 9704"/>
                <a:gd name="connsiteY0" fmla="*/ 3821 h 9358"/>
                <a:gd name="connsiteX1" fmla="*/ 4365 w 9704"/>
                <a:gd name="connsiteY1" fmla="*/ 80 h 9358"/>
                <a:gd name="connsiteX2" fmla="*/ 7426 w 9704"/>
                <a:gd name="connsiteY2" fmla="*/ 1447 h 9358"/>
                <a:gd name="connsiteX3" fmla="*/ 8596 w 9704"/>
                <a:gd name="connsiteY3" fmla="*/ 3569 h 9358"/>
                <a:gd name="connsiteX4" fmla="*/ 9671 w 9704"/>
                <a:gd name="connsiteY4" fmla="*/ 7813 h 9358"/>
                <a:gd name="connsiteX5" fmla="*/ 7909 w 9704"/>
                <a:gd name="connsiteY5" fmla="*/ 8418 h 9358"/>
                <a:gd name="connsiteX6" fmla="*/ 6906 w 9704"/>
                <a:gd name="connsiteY6" fmla="*/ 8871 h 9358"/>
                <a:gd name="connsiteX7" fmla="*/ 4959 w 9704"/>
                <a:gd name="connsiteY7" fmla="*/ 9224 h 9358"/>
                <a:gd name="connsiteX8" fmla="*/ 3065 w 9704"/>
                <a:gd name="connsiteY8" fmla="*/ 9324 h 9358"/>
                <a:gd name="connsiteX9" fmla="*/ 2009 w 9704"/>
                <a:gd name="connsiteY9" fmla="*/ 8670 h 9358"/>
                <a:gd name="connsiteX10" fmla="*/ 1139 w 9704"/>
                <a:gd name="connsiteY10" fmla="*/ 8314 h 9358"/>
                <a:gd name="connsiteX11" fmla="*/ 59 w 9704"/>
                <a:gd name="connsiteY11" fmla="*/ 7612 h 9358"/>
                <a:gd name="connsiteX12" fmla="*/ 284 w 9704"/>
                <a:gd name="connsiteY12" fmla="*/ 5590 h 9358"/>
                <a:gd name="connsiteX13" fmla="*/ 971 w 9704"/>
                <a:gd name="connsiteY13" fmla="*/ 3821 h 9358"/>
                <a:gd name="connsiteX0" fmla="*/ 1000 w 9976"/>
                <a:gd name="connsiteY0" fmla="*/ 4083 h 10000"/>
                <a:gd name="connsiteX1" fmla="*/ 4497 w 9976"/>
                <a:gd name="connsiteY1" fmla="*/ 85 h 10000"/>
                <a:gd name="connsiteX2" fmla="*/ 7652 w 9976"/>
                <a:gd name="connsiteY2" fmla="*/ 1546 h 10000"/>
                <a:gd name="connsiteX3" fmla="*/ 8857 w 9976"/>
                <a:gd name="connsiteY3" fmla="*/ 3814 h 10000"/>
                <a:gd name="connsiteX4" fmla="*/ 9965 w 9976"/>
                <a:gd name="connsiteY4" fmla="*/ 8349 h 10000"/>
                <a:gd name="connsiteX5" fmla="*/ 8111 w 9976"/>
                <a:gd name="connsiteY5" fmla="*/ 9217 h 10000"/>
                <a:gd name="connsiteX6" fmla="*/ 7116 w 9976"/>
                <a:gd name="connsiteY6" fmla="*/ 9480 h 10000"/>
                <a:gd name="connsiteX7" fmla="*/ 5109 w 9976"/>
                <a:gd name="connsiteY7" fmla="*/ 9857 h 10000"/>
                <a:gd name="connsiteX8" fmla="*/ 3157 w 9976"/>
                <a:gd name="connsiteY8" fmla="*/ 9964 h 10000"/>
                <a:gd name="connsiteX9" fmla="*/ 2069 w 9976"/>
                <a:gd name="connsiteY9" fmla="*/ 9265 h 10000"/>
                <a:gd name="connsiteX10" fmla="*/ 1173 w 9976"/>
                <a:gd name="connsiteY10" fmla="*/ 8884 h 10000"/>
                <a:gd name="connsiteX11" fmla="*/ 60 w 9976"/>
                <a:gd name="connsiteY11" fmla="*/ 8134 h 10000"/>
                <a:gd name="connsiteX12" fmla="*/ 292 w 9976"/>
                <a:gd name="connsiteY12" fmla="*/ 5973 h 10000"/>
                <a:gd name="connsiteX13" fmla="*/ 1000 w 9976"/>
                <a:gd name="connsiteY13" fmla="*/ 4083 h 10000"/>
                <a:gd name="connsiteX0" fmla="*/ 1002 w 9989"/>
                <a:gd name="connsiteY0" fmla="*/ 4083 h 10000"/>
                <a:gd name="connsiteX1" fmla="*/ 4508 w 9989"/>
                <a:gd name="connsiteY1" fmla="*/ 85 h 10000"/>
                <a:gd name="connsiteX2" fmla="*/ 7670 w 9989"/>
                <a:gd name="connsiteY2" fmla="*/ 1546 h 10000"/>
                <a:gd name="connsiteX3" fmla="*/ 8878 w 9989"/>
                <a:gd name="connsiteY3" fmla="*/ 3814 h 10000"/>
                <a:gd name="connsiteX4" fmla="*/ 9989 w 9989"/>
                <a:gd name="connsiteY4" fmla="*/ 8349 h 10000"/>
                <a:gd name="connsiteX5" fmla="*/ 8958 w 9989"/>
                <a:gd name="connsiteY5" fmla="*/ 9217 h 10000"/>
                <a:gd name="connsiteX6" fmla="*/ 7133 w 9989"/>
                <a:gd name="connsiteY6" fmla="*/ 9480 h 10000"/>
                <a:gd name="connsiteX7" fmla="*/ 5121 w 9989"/>
                <a:gd name="connsiteY7" fmla="*/ 9857 h 10000"/>
                <a:gd name="connsiteX8" fmla="*/ 3165 w 9989"/>
                <a:gd name="connsiteY8" fmla="*/ 9964 h 10000"/>
                <a:gd name="connsiteX9" fmla="*/ 2074 w 9989"/>
                <a:gd name="connsiteY9" fmla="*/ 9265 h 10000"/>
                <a:gd name="connsiteX10" fmla="*/ 1176 w 9989"/>
                <a:gd name="connsiteY10" fmla="*/ 8884 h 10000"/>
                <a:gd name="connsiteX11" fmla="*/ 60 w 9989"/>
                <a:gd name="connsiteY11" fmla="*/ 8134 h 10000"/>
                <a:gd name="connsiteX12" fmla="*/ 293 w 9989"/>
                <a:gd name="connsiteY12" fmla="*/ 5973 h 10000"/>
                <a:gd name="connsiteX13" fmla="*/ 1002 w 9989"/>
                <a:gd name="connsiteY13" fmla="*/ 4083 h 10000"/>
                <a:gd name="connsiteX0" fmla="*/ 1003 w 9774"/>
                <a:gd name="connsiteY0" fmla="*/ 4083 h 10000"/>
                <a:gd name="connsiteX1" fmla="*/ 4513 w 9774"/>
                <a:gd name="connsiteY1" fmla="*/ 85 h 10000"/>
                <a:gd name="connsiteX2" fmla="*/ 7678 w 9774"/>
                <a:gd name="connsiteY2" fmla="*/ 1546 h 10000"/>
                <a:gd name="connsiteX3" fmla="*/ 8888 w 9774"/>
                <a:gd name="connsiteY3" fmla="*/ 3814 h 10000"/>
                <a:gd name="connsiteX4" fmla="*/ 9774 w 9774"/>
                <a:gd name="connsiteY4" fmla="*/ 7286 h 10000"/>
                <a:gd name="connsiteX5" fmla="*/ 8968 w 9774"/>
                <a:gd name="connsiteY5" fmla="*/ 9217 h 10000"/>
                <a:gd name="connsiteX6" fmla="*/ 7141 w 9774"/>
                <a:gd name="connsiteY6" fmla="*/ 9480 h 10000"/>
                <a:gd name="connsiteX7" fmla="*/ 5127 w 9774"/>
                <a:gd name="connsiteY7" fmla="*/ 9857 h 10000"/>
                <a:gd name="connsiteX8" fmla="*/ 3168 w 9774"/>
                <a:gd name="connsiteY8" fmla="*/ 9964 h 10000"/>
                <a:gd name="connsiteX9" fmla="*/ 2076 w 9774"/>
                <a:gd name="connsiteY9" fmla="*/ 9265 h 10000"/>
                <a:gd name="connsiteX10" fmla="*/ 1177 w 9774"/>
                <a:gd name="connsiteY10" fmla="*/ 8884 h 10000"/>
                <a:gd name="connsiteX11" fmla="*/ 60 w 9774"/>
                <a:gd name="connsiteY11" fmla="*/ 8134 h 10000"/>
                <a:gd name="connsiteX12" fmla="*/ 293 w 9774"/>
                <a:gd name="connsiteY12" fmla="*/ 5973 h 10000"/>
                <a:gd name="connsiteX13" fmla="*/ 1003 w 9774"/>
                <a:gd name="connsiteY13" fmla="*/ 4083 h 10000"/>
                <a:gd name="connsiteX0" fmla="*/ 2374 w 10000"/>
                <a:gd name="connsiteY0" fmla="*/ 1661 h 10036"/>
                <a:gd name="connsiteX1" fmla="*/ 4617 w 10000"/>
                <a:gd name="connsiteY1" fmla="*/ 121 h 10036"/>
                <a:gd name="connsiteX2" fmla="*/ 7856 w 10000"/>
                <a:gd name="connsiteY2" fmla="*/ 1582 h 10036"/>
                <a:gd name="connsiteX3" fmla="*/ 9094 w 10000"/>
                <a:gd name="connsiteY3" fmla="*/ 3850 h 10036"/>
                <a:gd name="connsiteX4" fmla="*/ 10000 w 10000"/>
                <a:gd name="connsiteY4" fmla="*/ 7322 h 10036"/>
                <a:gd name="connsiteX5" fmla="*/ 9175 w 10000"/>
                <a:gd name="connsiteY5" fmla="*/ 9253 h 10036"/>
                <a:gd name="connsiteX6" fmla="*/ 7306 w 10000"/>
                <a:gd name="connsiteY6" fmla="*/ 9516 h 10036"/>
                <a:gd name="connsiteX7" fmla="*/ 5246 w 10000"/>
                <a:gd name="connsiteY7" fmla="*/ 9893 h 10036"/>
                <a:gd name="connsiteX8" fmla="*/ 3241 w 10000"/>
                <a:gd name="connsiteY8" fmla="*/ 10000 h 10036"/>
                <a:gd name="connsiteX9" fmla="*/ 2124 w 10000"/>
                <a:gd name="connsiteY9" fmla="*/ 9301 h 10036"/>
                <a:gd name="connsiteX10" fmla="*/ 1204 w 10000"/>
                <a:gd name="connsiteY10" fmla="*/ 8920 h 10036"/>
                <a:gd name="connsiteX11" fmla="*/ 61 w 10000"/>
                <a:gd name="connsiteY11" fmla="*/ 8170 h 10036"/>
                <a:gd name="connsiteX12" fmla="*/ 300 w 10000"/>
                <a:gd name="connsiteY12" fmla="*/ 6009 h 10036"/>
                <a:gd name="connsiteX13" fmla="*/ 2374 w 10000"/>
                <a:gd name="connsiteY13" fmla="*/ 1661 h 10036"/>
                <a:gd name="connsiteX0" fmla="*/ 2484 w 10110"/>
                <a:gd name="connsiteY0" fmla="*/ 1541 h 9916"/>
                <a:gd name="connsiteX1" fmla="*/ 4727 w 10110"/>
                <a:gd name="connsiteY1" fmla="*/ 1 h 9916"/>
                <a:gd name="connsiteX2" fmla="*/ 7966 w 10110"/>
                <a:gd name="connsiteY2" fmla="*/ 1462 h 9916"/>
                <a:gd name="connsiteX3" fmla="*/ 9204 w 10110"/>
                <a:gd name="connsiteY3" fmla="*/ 3730 h 9916"/>
                <a:gd name="connsiteX4" fmla="*/ 10110 w 10110"/>
                <a:gd name="connsiteY4" fmla="*/ 7202 h 9916"/>
                <a:gd name="connsiteX5" fmla="*/ 9285 w 10110"/>
                <a:gd name="connsiteY5" fmla="*/ 9133 h 9916"/>
                <a:gd name="connsiteX6" fmla="*/ 7416 w 10110"/>
                <a:gd name="connsiteY6" fmla="*/ 9396 h 9916"/>
                <a:gd name="connsiteX7" fmla="*/ 5356 w 10110"/>
                <a:gd name="connsiteY7" fmla="*/ 9773 h 9916"/>
                <a:gd name="connsiteX8" fmla="*/ 3351 w 10110"/>
                <a:gd name="connsiteY8" fmla="*/ 9880 h 9916"/>
                <a:gd name="connsiteX9" fmla="*/ 2234 w 10110"/>
                <a:gd name="connsiteY9" fmla="*/ 9181 h 9916"/>
                <a:gd name="connsiteX10" fmla="*/ 1314 w 10110"/>
                <a:gd name="connsiteY10" fmla="*/ 8800 h 9916"/>
                <a:gd name="connsiteX11" fmla="*/ 171 w 10110"/>
                <a:gd name="connsiteY11" fmla="*/ 8050 h 9916"/>
                <a:gd name="connsiteX12" fmla="*/ 102 w 10110"/>
                <a:gd name="connsiteY12" fmla="*/ 3665 h 9916"/>
                <a:gd name="connsiteX13" fmla="*/ 2484 w 10110"/>
                <a:gd name="connsiteY13" fmla="*/ 1541 h 9916"/>
                <a:gd name="connsiteX0" fmla="*/ 2457 w 10001"/>
                <a:gd name="connsiteY0" fmla="*/ 1554 h 10000"/>
                <a:gd name="connsiteX1" fmla="*/ 4676 w 10001"/>
                <a:gd name="connsiteY1" fmla="*/ 1 h 10000"/>
                <a:gd name="connsiteX2" fmla="*/ 7879 w 10001"/>
                <a:gd name="connsiteY2" fmla="*/ 1474 h 10000"/>
                <a:gd name="connsiteX3" fmla="*/ 9333 w 10001"/>
                <a:gd name="connsiteY3" fmla="*/ 1873 h 10000"/>
                <a:gd name="connsiteX4" fmla="*/ 10000 w 10001"/>
                <a:gd name="connsiteY4" fmla="*/ 7263 h 10000"/>
                <a:gd name="connsiteX5" fmla="*/ 9184 w 10001"/>
                <a:gd name="connsiteY5" fmla="*/ 9210 h 10000"/>
                <a:gd name="connsiteX6" fmla="*/ 7335 w 10001"/>
                <a:gd name="connsiteY6" fmla="*/ 9476 h 10000"/>
                <a:gd name="connsiteX7" fmla="*/ 5298 w 10001"/>
                <a:gd name="connsiteY7" fmla="*/ 9856 h 10000"/>
                <a:gd name="connsiteX8" fmla="*/ 3315 w 10001"/>
                <a:gd name="connsiteY8" fmla="*/ 9964 h 10000"/>
                <a:gd name="connsiteX9" fmla="*/ 2210 w 10001"/>
                <a:gd name="connsiteY9" fmla="*/ 9259 h 10000"/>
                <a:gd name="connsiteX10" fmla="*/ 1300 w 10001"/>
                <a:gd name="connsiteY10" fmla="*/ 8875 h 10000"/>
                <a:gd name="connsiteX11" fmla="*/ 169 w 10001"/>
                <a:gd name="connsiteY11" fmla="*/ 8118 h 10000"/>
                <a:gd name="connsiteX12" fmla="*/ 101 w 10001"/>
                <a:gd name="connsiteY12" fmla="*/ 3696 h 10000"/>
                <a:gd name="connsiteX13" fmla="*/ 2457 w 10001"/>
                <a:gd name="connsiteY13" fmla="*/ 1554 h 10000"/>
                <a:gd name="connsiteX0" fmla="*/ 2457 w 10001"/>
                <a:gd name="connsiteY0" fmla="*/ 1735 h 10181"/>
                <a:gd name="connsiteX1" fmla="*/ 4676 w 10001"/>
                <a:gd name="connsiteY1" fmla="*/ 182 h 10181"/>
                <a:gd name="connsiteX2" fmla="*/ 7231 w 10001"/>
                <a:gd name="connsiteY2" fmla="*/ 238 h 10181"/>
                <a:gd name="connsiteX3" fmla="*/ 9333 w 10001"/>
                <a:gd name="connsiteY3" fmla="*/ 2054 h 10181"/>
                <a:gd name="connsiteX4" fmla="*/ 10000 w 10001"/>
                <a:gd name="connsiteY4" fmla="*/ 7444 h 10181"/>
                <a:gd name="connsiteX5" fmla="*/ 9184 w 10001"/>
                <a:gd name="connsiteY5" fmla="*/ 9391 h 10181"/>
                <a:gd name="connsiteX6" fmla="*/ 7335 w 10001"/>
                <a:gd name="connsiteY6" fmla="*/ 9657 h 10181"/>
                <a:gd name="connsiteX7" fmla="*/ 5298 w 10001"/>
                <a:gd name="connsiteY7" fmla="*/ 10037 h 10181"/>
                <a:gd name="connsiteX8" fmla="*/ 3315 w 10001"/>
                <a:gd name="connsiteY8" fmla="*/ 10145 h 10181"/>
                <a:gd name="connsiteX9" fmla="*/ 2210 w 10001"/>
                <a:gd name="connsiteY9" fmla="*/ 9440 h 10181"/>
                <a:gd name="connsiteX10" fmla="*/ 1300 w 10001"/>
                <a:gd name="connsiteY10" fmla="*/ 9056 h 10181"/>
                <a:gd name="connsiteX11" fmla="*/ 169 w 10001"/>
                <a:gd name="connsiteY11" fmla="*/ 8299 h 10181"/>
                <a:gd name="connsiteX12" fmla="*/ 101 w 10001"/>
                <a:gd name="connsiteY12" fmla="*/ 3877 h 10181"/>
                <a:gd name="connsiteX13" fmla="*/ 2457 w 10001"/>
                <a:gd name="connsiteY13" fmla="*/ 1735 h 10181"/>
                <a:gd name="connsiteX0" fmla="*/ 1886 w 10001"/>
                <a:gd name="connsiteY0" fmla="*/ 985 h 10139"/>
                <a:gd name="connsiteX1" fmla="*/ 4676 w 10001"/>
                <a:gd name="connsiteY1" fmla="*/ 140 h 10139"/>
                <a:gd name="connsiteX2" fmla="*/ 7231 w 10001"/>
                <a:gd name="connsiteY2" fmla="*/ 196 h 10139"/>
                <a:gd name="connsiteX3" fmla="*/ 9333 w 10001"/>
                <a:gd name="connsiteY3" fmla="*/ 2012 h 10139"/>
                <a:gd name="connsiteX4" fmla="*/ 10000 w 10001"/>
                <a:gd name="connsiteY4" fmla="*/ 7402 h 10139"/>
                <a:gd name="connsiteX5" fmla="*/ 9184 w 10001"/>
                <a:gd name="connsiteY5" fmla="*/ 9349 h 10139"/>
                <a:gd name="connsiteX6" fmla="*/ 7335 w 10001"/>
                <a:gd name="connsiteY6" fmla="*/ 9615 h 10139"/>
                <a:gd name="connsiteX7" fmla="*/ 5298 w 10001"/>
                <a:gd name="connsiteY7" fmla="*/ 9995 h 10139"/>
                <a:gd name="connsiteX8" fmla="*/ 3315 w 10001"/>
                <a:gd name="connsiteY8" fmla="*/ 10103 h 10139"/>
                <a:gd name="connsiteX9" fmla="*/ 2210 w 10001"/>
                <a:gd name="connsiteY9" fmla="*/ 9398 h 10139"/>
                <a:gd name="connsiteX10" fmla="*/ 1300 w 10001"/>
                <a:gd name="connsiteY10" fmla="*/ 9014 h 10139"/>
                <a:gd name="connsiteX11" fmla="*/ 169 w 10001"/>
                <a:gd name="connsiteY11" fmla="*/ 8257 h 10139"/>
                <a:gd name="connsiteX12" fmla="*/ 101 w 10001"/>
                <a:gd name="connsiteY12" fmla="*/ 3835 h 10139"/>
                <a:gd name="connsiteX13" fmla="*/ 1886 w 10001"/>
                <a:gd name="connsiteY13" fmla="*/ 985 h 10139"/>
                <a:gd name="connsiteX0" fmla="*/ 2422 w 10537"/>
                <a:gd name="connsiteY0" fmla="*/ 985 h 10139"/>
                <a:gd name="connsiteX1" fmla="*/ 5212 w 10537"/>
                <a:gd name="connsiteY1" fmla="*/ 140 h 10139"/>
                <a:gd name="connsiteX2" fmla="*/ 7767 w 10537"/>
                <a:gd name="connsiteY2" fmla="*/ 196 h 10139"/>
                <a:gd name="connsiteX3" fmla="*/ 9869 w 10537"/>
                <a:gd name="connsiteY3" fmla="*/ 2012 h 10139"/>
                <a:gd name="connsiteX4" fmla="*/ 10536 w 10537"/>
                <a:gd name="connsiteY4" fmla="*/ 7402 h 10139"/>
                <a:gd name="connsiteX5" fmla="*/ 9720 w 10537"/>
                <a:gd name="connsiteY5" fmla="*/ 9349 h 10139"/>
                <a:gd name="connsiteX6" fmla="*/ 7871 w 10537"/>
                <a:gd name="connsiteY6" fmla="*/ 9615 h 10139"/>
                <a:gd name="connsiteX7" fmla="*/ 5834 w 10537"/>
                <a:gd name="connsiteY7" fmla="*/ 9995 h 10139"/>
                <a:gd name="connsiteX8" fmla="*/ 3851 w 10537"/>
                <a:gd name="connsiteY8" fmla="*/ 10103 h 10139"/>
                <a:gd name="connsiteX9" fmla="*/ 2746 w 10537"/>
                <a:gd name="connsiteY9" fmla="*/ 9398 h 10139"/>
                <a:gd name="connsiteX10" fmla="*/ 1836 w 10537"/>
                <a:gd name="connsiteY10" fmla="*/ 9014 h 10139"/>
                <a:gd name="connsiteX11" fmla="*/ 705 w 10537"/>
                <a:gd name="connsiteY11" fmla="*/ 8257 h 10139"/>
                <a:gd name="connsiteX12" fmla="*/ 28 w 10537"/>
                <a:gd name="connsiteY12" fmla="*/ 3363 h 10139"/>
                <a:gd name="connsiteX13" fmla="*/ 2422 w 10537"/>
                <a:gd name="connsiteY13" fmla="*/ 985 h 10139"/>
                <a:gd name="connsiteX0" fmla="*/ 2629 w 10744"/>
                <a:gd name="connsiteY0" fmla="*/ 985 h 10139"/>
                <a:gd name="connsiteX1" fmla="*/ 5419 w 10744"/>
                <a:gd name="connsiteY1" fmla="*/ 140 h 10139"/>
                <a:gd name="connsiteX2" fmla="*/ 7974 w 10744"/>
                <a:gd name="connsiteY2" fmla="*/ 196 h 10139"/>
                <a:gd name="connsiteX3" fmla="*/ 10076 w 10744"/>
                <a:gd name="connsiteY3" fmla="*/ 2012 h 10139"/>
                <a:gd name="connsiteX4" fmla="*/ 10743 w 10744"/>
                <a:gd name="connsiteY4" fmla="*/ 7402 h 10139"/>
                <a:gd name="connsiteX5" fmla="*/ 9927 w 10744"/>
                <a:gd name="connsiteY5" fmla="*/ 9349 h 10139"/>
                <a:gd name="connsiteX6" fmla="*/ 8078 w 10744"/>
                <a:gd name="connsiteY6" fmla="*/ 9615 h 10139"/>
                <a:gd name="connsiteX7" fmla="*/ 6041 w 10744"/>
                <a:gd name="connsiteY7" fmla="*/ 9995 h 10139"/>
                <a:gd name="connsiteX8" fmla="*/ 4058 w 10744"/>
                <a:gd name="connsiteY8" fmla="*/ 10103 h 10139"/>
                <a:gd name="connsiteX9" fmla="*/ 2953 w 10744"/>
                <a:gd name="connsiteY9" fmla="*/ 9398 h 10139"/>
                <a:gd name="connsiteX10" fmla="*/ 2043 w 10744"/>
                <a:gd name="connsiteY10" fmla="*/ 9014 h 10139"/>
                <a:gd name="connsiteX11" fmla="*/ 74 w 10744"/>
                <a:gd name="connsiteY11" fmla="*/ 6486 h 10139"/>
                <a:gd name="connsiteX12" fmla="*/ 235 w 10744"/>
                <a:gd name="connsiteY12" fmla="*/ 3363 h 10139"/>
                <a:gd name="connsiteX13" fmla="*/ 2629 w 10744"/>
                <a:gd name="connsiteY13" fmla="*/ 985 h 10139"/>
                <a:gd name="connsiteX0" fmla="*/ 2629 w 10744"/>
                <a:gd name="connsiteY0" fmla="*/ 985 h 10139"/>
                <a:gd name="connsiteX1" fmla="*/ 5419 w 10744"/>
                <a:gd name="connsiteY1" fmla="*/ 140 h 10139"/>
                <a:gd name="connsiteX2" fmla="*/ 7974 w 10744"/>
                <a:gd name="connsiteY2" fmla="*/ 196 h 10139"/>
                <a:gd name="connsiteX3" fmla="*/ 10076 w 10744"/>
                <a:gd name="connsiteY3" fmla="*/ 2012 h 10139"/>
                <a:gd name="connsiteX4" fmla="*/ 10743 w 10744"/>
                <a:gd name="connsiteY4" fmla="*/ 7402 h 10139"/>
                <a:gd name="connsiteX5" fmla="*/ 9927 w 10744"/>
                <a:gd name="connsiteY5" fmla="*/ 9349 h 10139"/>
                <a:gd name="connsiteX6" fmla="*/ 8078 w 10744"/>
                <a:gd name="connsiteY6" fmla="*/ 9615 h 10139"/>
                <a:gd name="connsiteX7" fmla="*/ 6041 w 10744"/>
                <a:gd name="connsiteY7" fmla="*/ 9995 h 10139"/>
                <a:gd name="connsiteX8" fmla="*/ 4058 w 10744"/>
                <a:gd name="connsiteY8" fmla="*/ 10103 h 10139"/>
                <a:gd name="connsiteX9" fmla="*/ 2953 w 10744"/>
                <a:gd name="connsiteY9" fmla="*/ 9398 h 10139"/>
                <a:gd name="connsiteX10" fmla="*/ 786 w 10744"/>
                <a:gd name="connsiteY10" fmla="*/ 9132 h 10139"/>
                <a:gd name="connsiteX11" fmla="*/ 74 w 10744"/>
                <a:gd name="connsiteY11" fmla="*/ 6486 h 10139"/>
                <a:gd name="connsiteX12" fmla="*/ 235 w 10744"/>
                <a:gd name="connsiteY12" fmla="*/ 3363 h 10139"/>
                <a:gd name="connsiteX13" fmla="*/ 2629 w 10744"/>
                <a:gd name="connsiteY13" fmla="*/ 985 h 10139"/>
                <a:gd name="connsiteX0" fmla="*/ 2629 w 10744"/>
                <a:gd name="connsiteY0" fmla="*/ 985 h 10129"/>
                <a:gd name="connsiteX1" fmla="*/ 5419 w 10744"/>
                <a:gd name="connsiteY1" fmla="*/ 140 h 10129"/>
                <a:gd name="connsiteX2" fmla="*/ 7974 w 10744"/>
                <a:gd name="connsiteY2" fmla="*/ 196 h 10129"/>
                <a:gd name="connsiteX3" fmla="*/ 10076 w 10744"/>
                <a:gd name="connsiteY3" fmla="*/ 2012 h 10129"/>
                <a:gd name="connsiteX4" fmla="*/ 10743 w 10744"/>
                <a:gd name="connsiteY4" fmla="*/ 7402 h 10129"/>
                <a:gd name="connsiteX5" fmla="*/ 9927 w 10744"/>
                <a:gd name="connsiteY5" fmla="*/ 9349 h 10129"/>
                <a:gd name="connsiteX6" fmla="*/ 8078 w 10744"/>
                <a:gd name="connsiteY6" fmla="*/ 9615 h 10129"/>
                <a:gd name="connsiteX7" fmla="*/ 6041 w 10744"/>
                <a:gd name="connsiteY7" fmla="*/ 9995 h 10129"/>
                <a:gd name="connsiteX8" fmla="*/ 4058 w 10744"/>
                <a:gd name="connsiteY8" fmla="*/ 10103 h 10129"/>
                <a:gd name="connsiteX9" fmla="*/ 2077 w 10744"/>
                <a:gd name="connsiteY9" fmla="*/ 9988 h 10129"/>
                <a:gd name="connsiteX10" fmla="*/ 786 w 10744"/>
                <a:gd name="connsiteY10" fmla="*/ 9132 h 10129"/>
                <a:gd name="connsiteX11" fmla="*/ 74 w 10744"/>
                <a:gd name="connsiteY11" fmla="*/ 6486 h 10129"/>
                <a:gd name="connsiteX12" fmla="*/ 235 w 10744"/>
                <a:gd name="connsiteY12" fmla="*/ 3363 h 10129"/>
                <a:gd name="connsiteX13" fmla="*/ 2629 w 10744"/>
                <a:gd name="connsiteY13" fmla="*/ 985 h 101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744" h="10129">
                  <a:moveTo>
                    <a:pt x="2629" y="985"/>
                  </a:moveTo>
                  <a:cubicBezTo>
                    <a:pt x="3493" y="448"/>
                    <a:pt x="4528" y="271"/>
                    <a:pt x="5419" y="140"/>
                  </a:cubicBezTo>
                  <a:cubicBezTo>
                    <a:pt x="6310" y="9"/>
                    <a:pt x="7198" y="-116"/>
                    <a:pt x="7974" y="196"/>
                  </a:cubicBezTo>
                  <a:cubicBezTo>
                    <a:pt x="8750" y="508"/>
                    <a:pt x="9615" y="811"/>
                    <a:pt x="10076" y="2012"/>
                  </a:cubicBezTo>
                  <a:cubicBezTo>
                    <a:pt x="10537" y="3213"/>
                    <a:pt x="10768" y="6179"/>
                    <a:pt x="10743" y="7402"/>
                  </a:cubicBezTo>
                  <a:cubicBezTo>
                    <a:pt x="10718" y="8625"/>
                    <a:pt x="10408" y="9163"/>
                    <a:pt x="9927" y="9349"/>
                  </a:cubicBezTo>
                  <a:cubicBezTo>
                    <a:pt x="9471" y="9752"/>
                    <a:pt x="8726" y="9507"/>
                    <a:pt x="8078" y="9615"/>
                  </a:cubicBezTo>
                  <a:cubicBezTo>
                    <a:pt x="7430" y="9723"/>
                    <a:pt x="6709" y="9917"/>
                    <a:pt x="6041" y="9995"/>
                  </a:cubicBezTo>
                  <a:cubicBezTo>
                    <a:pt x="5372" y="10072"/>
                    <a:pt x="4719" y="10104"/>
                    <a:pt x="4058" y="10103"/>
                  </a:cubicBezTo>
                  <a:cubicBezTo>
                    <a:pt x="3397" y="10102"/>
                    <a:pt x="2387" y="10212"/>
                    <a:pt x="2077" y="9988"/>
                  </a:cubicBezTo>
                  <a:cubicBezTo>
                    <a:pt x="1824" y="9770"/>
                    <a:pt x="1038" y="9349"/>
                    <a:pt x="786" y="9132"/>
                  </a:cubicBezTo>
                  <a:cubicBezTo>
                    <a:pt x="445" y="8938"/>
                    <a:pt x="249" y="6928"/>
                    <a:pt x="74" y="6486"/>
                  </a:cubicBezTo>
                  <a:cubicBezTo>
                    <a:pt x="-99" y="6044"/>
                    <a:pt x="61" y="4124"/>
                    <a:pt x="235" y="3363"/>
                  </a:cubicBezTo>
                  <a:cubicBezTo>
                    <a:pt x="390" y="2681"/>
                    <a:pt x="1765" y="1522"/>
                    <a:pt x="2629" y="985"/>
                  </a:cubicBezTo>
                  <a:close/>
                </a:path>
              </a:pathLst>
            </a:cu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1882" tIns="50941" rIns="101882" bIns="5094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10" name="Freeform 2"/>
            <p:cNvSpPr>
              <a:spLocks/>
            </p:cNvSpPr>
            <p:nvPr/>
          </p:nvSpPr>
          <p:spPr bwMode="auto">
            <a:xfrm rot="5400000" flipH="1">
              <a:off x="8179706" y="2240361"/>
              <a:ext cx="1648971" cy="1439476"/>
            </a:xfrm>
            <a:custGeom>
              <a:avLst/>
              <a:gdLst>
                <a:gd name="T0" fmla="*/ 408 w 3786"/>
                <a:gd name="T1" fmla="*/ 575 h 1390"/>
                <a:gd name="T2" fmla="*/ 1693 w 3786"/>
                <a:gd name="T3" fmla="*/ 55 h 1390"/>
                <a:gd name="T4" fmla="*/ 2852 w 3786"/>
                <a:gd name="T5" fmla="*/ 245 h 1390"/>
                <a:gd name="T6" fmla="*/ 3295 w 3786"/>
                <a:gd name="T7" fmla="*/ 540 h 1390"/>
                <a:gd name="T8" fmla="*/ 3702 w 3786"/>
                <a:gd name="T9" fmla="*/ 1130 h 1390"/>
                <a:gd name="T10" fmla="*/ 3035 w 3786"/>
                <a:gd name="T11" fmla="*/ 1214 h 1390"/>
                <a:gd name="T12" fmla="*/ 2655 w 3786"/>
                <a:gd name="T13" fmla="*/ 1277 h 1390"/>
                <a:gd name="T14" fmla="*/ 1918 w 3786"/>
                <a:gd name="T15" fmla="*/ 1326 h 1390"/>
                <a:gd name="T16" fmla="*/ 1201 w 3786"/>
                <a:gd name="T17" fmla="*/ 1340 h 1390"/>
                <a:gd name="T18" fmla="*/ 801 w 3786"/>
                <a:gd name="T19" fmla="*/ 1249 h 1390"/>
                <a:gd name="T20" fmla="*/ 527 w 3786"/>
                <a:gd name="T21" fmla="*/ 1165 h 1390"/>
                <a:gd name="T22" fmla="*/ 63 w 3786"/>
                <a:gd name="T23" fmla="*/ 1102 h 1390"/>
                <a:gd name="T24" fmla="*/ 148 w 3786"/>
                <a:gd name="T25" fmla="*/ 821 h 1390"/>
                <a:gd name="T26" fmla="*/ 408 w 3786"/>
                <a:gd name="T27" fmla="*/ 575 h 1390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3786"/>
                <a:gd name="T43" fmla="*/ 0 h 1390"/>
                <a:gd name="T44" fmla="*/ 3786 w 3786"/>
                <a:gd name="T45" fmla="*/ 1390 h 1390"/>
                <a:gd name="connsiteX0" fmla="*/ 971 w 9704"/>
                <a:gd name="connsiteY0" fmla="*/ 3821 h 9358"/>
                <a:gd name="connsiteX1" fmla="*/ 4365 w 9704"/>
                <a:gd name="connsiteY1" fmla="*/ 80 h 9358"/>
                <a:gd name="connsiteX2" fmla="*/ 7426 w 9704"/>
                <a:gd name="connsiteY2" fmla="*/ 1447 h 9358"/>
                <a:gd name="connsiteX3" fmla="*/ 8596 w 9704"/>
                <a:gd name="connsiteY3" fmla="*/ 3569 h 9358"/>
                <a:gd name="connsiteX4" fmla="*/ 9671 w 9704"/>
                <a:gd name="connsiteY4" fmla="*/ 7813 h 9358"/>
                <a:gd name="connsiteX5" fmla="*/ 7909 w 9704"/>
                <a:gd name="connsiteY5" fmla="*/ 8418 h 9358"/>
                <a:gd name="connsiteX6" fmla="*/ 6906 w 9704"/>
                <a:gd name="connsiteY6" fmla="*/ 8871 h 9358"/>
                <a:gd name="connsiteX7" fmla="*/ 4959 w 9704"/>
                <a:gd name="connsiteY7" fmla="*/ 9224 h 9358"/>
                <a:gd name="connsiteX8" fmla="*/ 3065 w 9704"/>
                <a:gd name="connsiteY8" fmla="*/ 9324 h 9358"/>
                <a:gd name="connsiteX9" fmla="*/ 2009 w 9704"/>
                <a:gd name="connsiteY9" fmla="*/ 8670 h 9358"/>
                <a:gd name="connsiteX10" fmla="*/ 1139 w 9704"/>
                <a:gd name="connsiteY10" fmla="*/ 8314 h 9358"/>
                <a:gd name="connsiteX11" fmla="*/ 59 w 9704"/>
                <a:gd name="connsiteY11" fmla="*/ 7612 h 9358"/>
                <a:gd name="connsiteX12" fmla="*/ 284 w 9704"/>
                <a:gd name="connsiteY12" fmla="*/ 5590 h 9358"/>
                <a:gd name="connsiteX13" fmla="*/ 971 w 9704"/>
                <a:gd name="connsiteY13" fmla="*/ 3821 h 9358"/>
                <a:gd name="connsiteX0" fmla="*/ 1000 w 9976"/>
                <a:gd name="connsiteY0" fmla="*/ 4083 h 10000"/>
                <a:gd name="connsiteX1" fmla="*/ 4497 w 9976"/>
                <a:gd name="connsiteY1" fmla="*/ 85 h 10000"/>
                <a:gd name="connsiteX2" fmla="*/ 7652 w 9976"/>
                <a:gd name="connsiteY2" fmla="*/ 1546 h 10000"/>
                <a:gd name="connsiteX3" fmla="*/ 8857 w 9976"/>
                <a:gd name="connsiteY3" fmla="*/ 3814 h 10000"/>
                <a:gd name="connsiteX4" fmla="*/ 9965 w 9976"/>
                <a:gd name="connsiteY4" fmla="*/ 8349 h 10000"/>
                <a:gd name="connsiteX5" fmla="*/ 8111 w 9976"/>
                <a:gd name="connsiteY5" fmla="*/ 9217 h 10000"/>
                <a:gd name="connsiteX6" fmla="*/ 7116 w 9976"/>
                <a:gd name="connsiteY6" fmla="*/ 9480 h 10000"/>
                <a:gd name="connsiteX7" fmla="*/ 5109 w 9976"/>
                <a:gd name="connsiteY7" fmla="*/ 9857 h 10000"/>
                <a:gd name="connsiteX8" fmla="*/ 3157 w 9976"/>
                <a:gd name="connsiteY8" fmla="*/ 9964 h 10000"/>
                <a:gd name="connsiteX9" fmla="*/ 2069 w 9976"/>
                <a:gd name="connsiteY9" fmla="*/ 9265 h 10000"/>
                <a:gd name="connsiteX10" fmla="*/ 1173 w 9976"/>
                <a:gd name="connsiteY10" fmla="*/ 8884 h 10000"/>
                <a:gd name="connsiteX11" fmla="*/ 60 w 9976"/>
                <a:gd name="connsiteY11" fmla="*/ 8134 h 10000"/>
                <a:gd name="connsiteX12" fmla="*/ 292 w 9976"/>
                <a:gd name="connsiteY12" fmla="*/ 5973 h 10000"/>
                <a:gd name="connsiteX13" fmla="*/ 1000 w 9976"/>
                <a:gd name="connsiteY13" fmla="*/ 4083 h 10000"/>
                <a:gd name="connsiteX0" fmla="*/ 1002 w 9989"/>
                <a:gd name="connsiteY0" fmla="*/ 4083 h 10000"/>
                <a:gd name="connsiteX1" fmla="*/ 4508 w 9989"/>
                <a:gd name="connsiteY1" fmla="*/ 85 h 10000"/>
                <a:gd name="connsiteX2" fmla="*/ 7670 w 9989"/>
                <a:gd name="connsiteY2" fmla="*/ 1546 h 10000"/>
                <a:gd name="connsiteX3" fmla="*/ 8878 w 9989"/>
                <a:gd name="connsiteY3" fmla="*/ 3814 h 10000"/>
                <a:gd name="connsiteX4" fmla="*/ 9989 w 9989"/>
                <a:gd name="connsiteY4" fmla="*/ 8349 h 10000"/>
                <a:gd name="connsiteX5" fmla="*/ 8958 w 9989"/>
                <a:gd name="connsiteY5" fmla="*/ 9217 h 10000"/>
                <a:gd name="connsiteX6" fmla="*/ 7133 w 9989"/>
                <a:gd name="connsiteY6" fmla="*/ 9480 h 10000"/>
                <a:gd name="connsiteX7" fmla="*/ 5121 w 9989"/>
                <a:gd name="connsiteY7" fmla="*/ 9857 h 10000"/>
                <a:gd name="connsiteX8" fmla="*/ 3165 w 9989"/>
                <a:gd name="connsiteY8" fmla="*/ 9964 h 10000"/>
                <a:gd name="connsiteX9" fmla="*/ 2074 w 9989"/>
                <a:gd name="connsiteY9" fmla="*/ 9265 h 10000"/>
                <a:gd name="connsiteX10" fmla="*/ 1176 w 9989"/>
                <a:gd name="connsiteY10" fmla="*/ 8884 h 10000"/>
                <a:gd name="connsiteX11" fmla="*/ 60 w 9989"/>
                <a:gd name="connsiteY11" fmla="*/ 8134 h 10000"/>
                <a:gd name="connsiteX12" fmla="*/ 293 w 9989"/>
                <a:gd name="connsiteY12" fmla="*/ 5973 h 10000"/>
                <a:gd name="connsiteX13" fmla="*/ 1002 w 9989"/>
                <a:gd name="connsiteY13" fmla="*/ 4083 h 10000"/>
                <a:gd name="connsiteX0" fmla="*/ 1003 w 9774"/>
                <a:gd name="connsiteY0" fmla="*/ 4083 h 10000"/>
                <a:gd name="connsiteX1" fmla="*/ 4513 w 9774"/>
                <a:gd name="connsiteY1" fmla="*/ 85 h 10000"/>
                <a:gd name="connsiteX2" fmla="*/ 7678 w 9774"/>
                <a:gd name="connsiteY2" fmla="*/ 1546 h 10000"/>
                <a:gd name="connsiteX3" fmla="*/ 8888 w 9774"/>
                <a:gd name="connsiteY3" fmla="*/ 3814 h 10000"/>
                <a:gd name="connsiteX4" fmla="*/ 9774 w 9774"/>
                <a:gd name="connsiteY4" fmla="*/ 7286 h 10000"/>
                <a:gd name="connsiteX5" fmla="*/ 8968 w 9774"/>
                <a:gd name="connsiteY5" fmla="*/ 9217 h 10000"/>
                <a:gd name="connsiteX6" fmla="*/ 7141 w 9774"/>
                <a:gd name="connsiteY6" fmla="*/ 9480 h 10000"/>
                <a:gd name="connsiteX7" fmla="*/ 5127 w 9774"/>
                <a:gd name="connsiteY7" fmla="*/ 9857 h 10000"/>
                <a:gd name="connsiteX8" fmla="*/ 3168 w 9774"/>
                <a:gd name="connsiteY8" fmla="*/ 9964 h 10000"/>
                <a:gd name="connsiteX9" fmla="*/ 2076 w 9774"/>
                <a:gd name="connsiteY9" fmla="*/ 9265 h 10000"/>
                <a:gd name="connsiteX10" fmla="*/ 1177 w 9774"/>
                <a:gd name="connsiteY10" fmla="*/ 8884 h 10000"/>
                <a:gd name="connsiteX11" fmla="*/ 60 w 9774"/>
                <a:gd name="connsiteY11" fmla="*/ 8134 h 10000"/>
                <a:gd name="connsiteX12" fmla="*/ 293 w 9774"/>
                <a:gd name="connsiteY12" fmla="*/ 5973 h 10000"/>
                <a:gd name="connsiteX13" fmla="*/ 1003 w 9774"/>
                <a:gd name="connsiteY13" fmla="*/ 4083 h 10000"/>
                <a:gd name="connsiteX0" fmla="*/ 1026 w 10000"/>
                <a:gd name="connsiteY0" fmla="*/ 4083 h 10000"/>
                <a:gd name="connsiteX1" fmla="*/ 4617 w 10000"/>
                <a:gd name="connsiteY1" fmla="*/ 85 h 10000"/>
                <a:gd name="connsiteX2" fmla="*/ 7856 w 10000"/>
                <a:gd name="connsiteY2" fmla="*/ 1546 h 10000"/>
                <a:gd name="connsiteX3" fmla="*/ 9094 w 10000"/>
                <a:gd name="connsiteY3" fmla="*/ 3814 h 10000"/>
                <a:gd name="connsiteX4" fmla="*/ 10000 w 10000"/>
                <a:gd name="connsiteY4" fmla="*/ 7286 h 10000"/>
                <a:gd name="connsiteX5" fmla="*/ 9175 w 10000"/>
                <a:gd name="connsiteY5" fmla="*/ 9217 h 10000"/>
                <a:gd name="connsiteX6" fmla="*/ 7306 w 10000"/>
                <a:gd name="connsiteY6" fmla="*/ 9480 h 10000"/>
                <a:gd name="connsiteX7" fmla="*/ 5246 w 10000"/>
                <a:gd name="connsiteY7" fmla="*/ 9857 h 10000"/>
                <a:gd name="connsiteX8" fmla="*/ 3241 w 10000"/>
                <a:gd name="connsiteY8" fmla="*/ 9964 h 10000"/>
                <a:gd name="connsiteX9" fmla="*/ 2124 w 10000"/>
                <a:gd name="connsiteY9" fmla="*/ 9265 h 10000"/>
                <a:gd name="connsiteX10" fmla="*/ 819 w 10000"/>
                <a:gd name="connsiteY10" fmla="*/ 9460 h 10000"/>
                <a:gd name="connsiteX11" fmla="*/ 61 w 10000"/>
                <a:gd name="connsiteY11" fmla="*/ 8134 h 10000"/>
                <a:gd name="connsiteX12" fmla="*/ 300 w 10000"/>
                <a:gd name="connsiteY12" fmla="*/ 5973 h 10000"/>
                <a:gd name="connsiteX13" fmla="*/ 1026 w 10000"/>
                <a:gd name="connsiteY13" fmla="*/ 4083 h 10000"/>
                <a:gd name="connsiteX0" fmla="*/ 1026 w 10000"/>
                <a:gd name="connsiteY0" fmla="*/ 4083 h 10040"/>
                <a:gd name="connsiteX1" fmla="*/ 4617 w 10000"/>
                <a:gd name="connsiteY1" fmla="*/ 85 h 10040"/>
                <a:gd name="connsiteX2" fmla="*/ 7856 w 10000"/>
                <a:gd name="connsiteY2" fmla="*/ 1546 h 10040"/>
                <a:gd name="connsiteX3" fmla="*/ 9094 w 10000"/>
                <a:gd name="connsiteY3" fmla="*/ 3814 h 10040"/>
                <a:gd name="connsiteX4" fmla="*/ 10000 w 10000"/>
                <a:gd name="connsiteY4" fmla="*/ 7286 h 10040"/>
                <a:gd name="connsiteX5" fmla="*/ 9175 w 10000"/>
                <a:gd name="connsiteY5" fmla="*/ 9217 h 10040"/>
                <a:gd name="connsiteX6" fmla="*/ 7306 w 10000"/>
                <a:gd name="connsiteY6" fmla="*/ 9480 h 10040"/>
                <a:gd name="connsiteX7" fmla="*/ 5246 w 10000"/>
                <a:gd name="connsiteY7" fmla="*/ 9857 h 10040"/>
                <a:gd name="connsiteX8" fmla="*/ 3241 w 10000"/>
                <a:gd name="connsiteY8" fmla="*/ 9964 h 10040"/>
                <a:gd name="connsiteX9" fmla="*/ 1893 w 10000"/>
                <a:gd name="connsiteY9" fmla="*/ 9929 h 10040"/>
                <a:gd name="connsiteX10" fmla="*/ 819 w 10000"/>
                <a:gd name="connsiteY10" fmla="*/ 9460 h 10040"/>
                <a:gd name="connsiteX11" fmla="*/ 61 w 10000"/>
                <a:gd name="connsiteY11" fmla="*/ 8134 h 10040"/>
                <a:gd name="connsiteX12" fmla="*/ 300 w 10000"/>
                <a:gd name="connsiteY12" fmla="*/ 5973 h 10040"/>
                <a:gd name="connsiteX13" fmla="*/ 1026 w 10000"/>
                <a:gd name="connsiteY13" fmla="*/ 4083 h 10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000" h="10040">
                  <a:moveTo>
                    <a:pt x="1026" y="4083"/>
                  </a:moveTo>
                  <a:cubicBezTo>
                    <a:pt x="1811" y="1761"/>
                    <a:pt x="3480" y="508"/>
                    <a:pt x="4617" y="85"/>
                  </a:cubicBezTo>
                  <a:cubicBezTo>
                    <a:pt x="5754" y="-338"/>
                    <a:pt x="7111" y="923"/>
                    <a:pt x="7856" y="1546"/>
                  </a:cubicBezTo>
                  <a:cubicBezTo>
                    <a:pt x="8601" y="2168"/>
                    <a:pt x="8736" y="2857"/>
                    <a:pt x="9094" y="3814"/>
                  </a:cubicBezTo>
                  <a:cubicBezTo>
                    <a:pt x="9451" y="4771"/>
                    <a:pt x="9987" y="6386"/>
                    <a:pt x="10000" y="7286"/>
                  </a:cubicBezTo>
                  <a:cubicBezTo>
                    <a:pt x="10013" y="8186"/>
                    <a:pt x="9661" y="9032"/>
                    <a:pt x="9175" y="9217"/>
                  </a:cubicBezTo>
                  <a:cubicBezTo>
                    <a:pt x="8714" y="9616"/>
                    <a:pt x="7961" y="9373"/>
                    <a:pt x="7306" y="9480"/>
                  </a:cubicBezTo>
                  <a:cubicBezTo>
                    <a:pt x="6651" y="9587"/>
                    <a:pt x="5922" y="9780"/>
                    <a:pt x="5246" y="9857"/>
                  </a:cubicBezTo>
                  <a:cubicBezTo>
                    <a:pt x="4570" y="9934"/>
                    <a:pt x="3800" y="9952"/>
                    <a:pt x="3241" y="9964"/>
                  </a:cubicBezTo>
                  <a:cubicBezTo>
                    <a:pt x="2682" y="9976"/>
                    <a:pt x="2207" y="10151"/>
                    <a:pt x="1893" y="9929"/>
                  </a:cubicBezTo>
                  <a:cubicBezTo>
                    <a:pt x="1638" y="9713"/>
                    <a:pt x="1074" y="9676"/>
                    <a:pt x="819" y="9460"/>
                  </a:cubicBezTo>
                  <a:cubicBezTo>
                    <a:pt x="475" y="9268"/>
                    <a:pt x="238" y="8572"/>
                    <a:pt x="61" y="8134"/>
                  </a:cubicBezTo>
                  <a:cubicBezTo>
                    <a:pt x="-114" y="7696"/>
                    <a:pt x="124" y="6728"/>
                    <a:pt x="300" y="5973"/>
                  </a:cubicBezTo>
                  <a:cubicBezTo>
                    <a:pt x="457" y="5297"/>
                    <a:pt x="240" y="6404"/>
                    <a:pt x="1026" y="4083"/>
                  </a:cubicBezTo>
                  <a:close/>
                </a:path>
              </a:pathLst>
            </a:custGeom>
            <a:solidFill>
              <a:srgbClr val="66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1882" tIns="50941" rIns="101882" bIns="50941">
              <a:prstTxWarp prst="textNoShape">
                <a:avLst/>
              </a:prstTxWarp>
            </a:bodyPr>
            <a:lstStyle/>
            <a:p>
              <a:endParaRPr lang="en-US">
                <a:solidFill>
                  <a:srgbClr val="000000"/>
                </a:solidFill>
                <a:latin typeface="+mn-lt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785910" y="3836601"/>
              <a:ext cx="1148191" cy="553998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i="1" dirty="0" smtClean="0">
                  <a:latin typeface="+mn-lt"/>
                </a:rPr>
                <a:t>finalized</a:t>
              </a:r>
              <a:br>
                <a:rPr lang="en-US" i="1" dirty="0" smtClean="0">
                  <a:latin typeface="+mn-lt"/>
                </a:rPr>
              </a:br>
              <a:r>
                <a:rPr lang="en-US" i="1" dirty="0" smtClean="0">
                  <a:latin typeface="+mn-lt"/>
                </a:rPr>
                <a:t>nodes </a:t>
              </a:r>
              <a:r>
                <a:rPr lang="en-US" dirty="0" smtClean="0">
                  <a:latin typeface="+mn-lt"/>
                </a:rPr>
                <a:t>(</a:t>
              </a:r>
              <a:r>
                <a:rPr lang="en-US" i="1" dirty="0" smtClean="0">
                  <a:latin typeface="+mn-lt"/>
                </a:rPr>
                <a:t>S</a:t>
              </a:r>
              <a:r>
                <a:rPr lang="en-US" dirty="0" smtClean="0">
                  <a:latin typeface="+mn-lt"/>
                </a:rPr>
                <a:t>)</a:t>
              </a:r>
              <a:endParaRPr lang="en-US" dirty="0">
                <a:latin typeface="+mn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095198" y="3994150"/>
              <a:ext cx="1158517" cy="27699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i="1" dirty="0" smtClean="0">
                  <a:latin typeface="+mn-lt"/>
                </a:rPr>
                <a:t>boundary</a:t>
              </a:r>
              <a:endParaRPr lang="en-US" i="1" dirty="0">
                <a:latin typeface="+mn-lt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8514486" y="3994150"/>
              <a:ext cx="1253645" cy="276999"/>
            </a:xfrm>
            <a:prstGeom prst="rect">
              <a:avLst/>
            </a:prstGeom>
            <a:noFill/>
          </p:spPr>
          <p:txBody>
            <a:bodyPr wrap="none" lIns="0" tIns="0" rIns="0" bIns="0" rtlCol="0" anchor="ctr">
              <a:spAutoFit/>
            </a:bodyPr>
            <a:lstStyle/>
            <a:p>
              <a:pPr algn="ctr"/>
              <a:r>
                <a:rPr lang="en-US" i="1" dirty="0" smtClean="0">
                  <a:latin typeface="+mn-lt"/>
                </a:rPr>
                <a:t>remainder</a:t>
              </a:r>
              <a:endParaRPr lang="en-US" i="1" dirty="0">
                <a:latin typeface="+mn-lt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7595611" y="2167576"/>
              <a:ext cx="246639" cy="246639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0" tIns="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endParaRP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582911" y="3361376"/>
              <a:ext cx="246639" cy="246639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0" tIns="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endParaRP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7582911" y="2770826"/>
              <a:ext cx="246639" cy="246639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0" tIns="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u</a:t>
              </a:r>
            </a:p>
          </p:txBody>
        </p:sp>
        <p:cxnSp>
          <p:nvCxnSpPr>
            <p:cNvPr id="11" name="Straight Arrow Connector 10"/>
            <p:cNvCxnSpPr>
              <a:endCxn id="14" idx="2"/>
            </p:cNvCxnSpPr>
            <p:nvPr/>
          </p:nvCxnSpPr>
          <p:spPr bwMode="auto">
            <a:xfrm flipV="1">
              <a:off x="6813550" y="2290896"/>
              <a:ext cx="782061" cy="21735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19" name="Straight Arrow Connector 18"/>
            <p:cNvCxnSpPr>
              <a:endCxn id="16" idx="3"/>
            </p:cNvCxnSpPr>
            <p:nvPr/>
          </p:nvCxnSpPr>
          <p:spPr bwMode="auto">
            <a:xfrm flipV="1">
              <a:off x="6953250" y="2981346"/>
              <a:ext cx="665780" cy="13650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0" name="Straight Arrow Connector 19"/>
            <p:cNvCxnSpPr>
              <a:endCxn id="15" idx="2"/>
            </p:cNvCxnSpPr>
            <p:nvPr/>
          </p:nvCxnSpPr>
          <p:spPr bwMode="auto">
            <a:xfrm>
              <a:off x="6896100" y="3321050"/>
              <a:ext cx="686811" cy="1636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5" name="Straight Arrow Connector 24"/>
            <p:cNvCxnSpPr>
              <a:endCxn id="16" idx="1"/>
            </p:cNvCxnSpPr>
            <p:nvPr/>
          </p:nvCxnSpPr>
          <p:spPr bwMode="auto">
            <a:xfrm>
              <a:off x="6896100" y="2667000"/>
              <a:ext cx="722930" cy="13994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7" name="Straight Arrow Connector 26"/>
            <p:cNvCxnSpPr>
              <a:stCxn id="15" idx="6"/>
            </p:cNvCxnSpPr>
            <p:nvPr/>
          </p:nvCxnSpPr>
          <p:spPr bwMode="auto">
            <a:xfrm flipV="1">
              <a:off x="7829550" y="3422650"/>
              <a:ext cx="730250" cy="6204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cxnSp>
          <p:nvCxnSpPr>
            <p:cNvPr id="28" name="Straight Arrow Connector 27"/>
            <p:cNvCxnSpPr>
              <a:stCxn id="14" idx="6"/>
            </p:cNvCxnSpPr>
            <p:nvPr/>
          </p:nvCxnSpPr>
          <p:spPr bwMode="auto">
            <a:xfrm>
              <a:off x="7842250" y="2290896"/>
              <a:ext cx="710230" cy="15409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5"/>
          <p:cNvSpPr>
            <a:spLocks noGrp="1" noChangeArrowheads="1"/>
          </p:cNvSpPr>
          <p:nvPr>
            <p:ph type="title"/>
          </p:nvPr>
        </p:nvSpPr>
        <p:spPr>
          <a:xfrm>
            <a:off x="380092" y="359228"/>
            <a:ext cx="8550275" cy="1295400"/>
          </a:xfrm>
        </p:spPr>
        <p:txBody>
          <a:bodyPr/>
          <a:lstStyle/>
          <a:p>
            <a:r>
              <a:rPr lang="en-US" dirty="0" smtClean="0"/>
              <a:t>Some Subtleties</a:t>
            </a:r>
          </a:p>
        </p:txBody>
      </p:sp>
      <p:sp>
        <p:nvSpPr>
          <p:cNvPr id="5125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517525" y="1641475"/>
            <a:ext cx="4551362" cy="55260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en-US" sz="2200" dirty="0" smtClean="0"/>
              <a:t>The order in which nodes are added to </a:t>
            </a:r>
            <a:r>
              <a:rPr lang="en-US" sz="2200" i="1" dirty="0" smtClean="0">
                <a:cs typeface="Times New Roman" pitchFamily="18" charset="0"/>
              </a:rPr>
              <a:t>S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/>
              <a:t>can affect the number of paths discovered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000" dirty="0" smtClean="0"/>
              <a:t>Once a node is added to </a:t>
            </a:r>
            <a:r>
              <a:rPr lang="en-US" sz="2000" i="1" dirty="0" smtClean="0"/>
              <a:t>S </a:t>
            </a:r>
            <a:r>
              <a:rPr lang="en-US" sz="2000" dirty="0" smtClean="0"/>
              <a:t>it is </a:t>
            </a:r>
            <a:r>
              <a:rPr lang="en-US" sz="2000" b="1" i="1" dirty="0" smtClean="0"/>
              <a:t>never</a:t>
            </a:r>
            <a:r>
              <a:rPr lang="en-US" sz="2000" dirty="0" smtClean="0"/>
              <a:t> revisited</a:t>
            </a:r>
            <a:endParaRPr lang="en-US" sz="1800" dirty="0" smtClean="0"/>
          </a:p>
          <a:p>
            <a:pPr lvl="3">
              <a:lnSpc>
                <a:spcPct val="120000"/>
              </a:lnSpc>
              <a:defRPr/>
            </a:pPr>
            <a:endParaRPr lang="en-US" sz="1800" dirty="0" smtClean="0"/>
          </a:p>
          <a:p>
            <a:pPr>
              <a:lnSpc>
                <a:spcPct val="120000"/>
              </a:lnSpc>
              <a:defRPr/>
            </a:pPr>
            <a:r>
              <a:rPr lang="en-US" sz="2200" dirty="0" smtClean="0"/>
              <a:t>In cases of </a:t>
            </a:r>
            <a:r>
              <a:rPr lang="en-US" sz="2200" b="1" dirty="0" smtClean="0"/>
              <a:t>ties</a:t>
            </a:r>
            <a:r>
              <a:rPr lang="en-US" sz="2200" dirty="0" smtClean="0"/>
              <a:t>, nodes with </a:t>
            </a:r>
            <a:r>
              <a:rPr lang="en-US" sz="2200" i="1" dirty="0" smtClean="0"/>
              <a:t>outgoing</a:t>
            </a:r>
            <a:r>
              <a:rPr lang="en-US" sz="2200" dirty="0" smtClean="0"/>
              <a:t> costs of </a:t>
            </a:r>
            <a:r>
              <a:rPr lang="en-US" sz="2200" dirty="0" smtClean="0">
                <a:cs typeface="Times New Roman" pitchFamily="18" charset="0"/>
              </a:rPr>
              <a:t>0 must be</a:t>
            </a:r>
            <a:r>
              <a:rPr lang="en-US" sz="2200" dirty="0" smtClean="0"/>
              <a:t> added first to </a:t>
            </a:r>
            <a:r>
              <a:rPr lang="en-US" sz="2200" i="1" dirty="0" smtClean="0">
                <a:cs typeface="Times New Roman" pitchFamily="18" charset="0"/>
              </a:rPr>
              <a:t>S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dirty="0" smtClean="0"/>
          </a:p>
          <a:p>
            <a:pPr>
              <a:lnSpc>
                <a:spcPct val="120000"/>
              </a:lnSpc>
              <a:defRPr/>
            </a:pPr>
            <a:endParaRPr lang="en-US" sz="2200" dirty="0" smtClean="0"/>
          </a:p>
          <a:p>
            <a:pPr>
              <a:lnSpc>
                <a:spcPct val="120000"/>
              </a:lnSpc>
              <a:defRPr/>
            </a:pPr>
            <a:r>
              <a:rPr lang="en-US" sz="2200" dirty="0" smtClean="0"/>
              <a:t>Note: in link state protocols only outgoing transit network edges have a cost of </a:t>
            </a:r>
            <a:r>
              <a:rPr lang="en-US" sz="2200" dirty="0" smtClean="0">
                <a:cs typeface="Times New Roman" pitchFamily="18" charset="0"/>
              </a:rPr>
              <a:t>0</a:t>
            </a:r>
            <a:r>
              <a:rPr lang="en-US" sz="2200" dirty="0" smtClean="0"/>
              <a:t>.  All other edges have a positive cost</a:t>
            </a:r>
          </a:p>
          <a:p>
            <a:pPr lvl="1">
              <a:lnSpc>
                <a:spcPct val="120000"/>
              </a:lnSpc>
              <a:defRPr/>
            </a:pPr>
            <a:r>
              <a:rPr lang="en-US" sz="2000" dirty="0" smtClean="0"/>
              <a:t>No cycles of length </a:t>
            </a:r>
            <a:r>
              <a:rPr lang="en-US" sz="2000" dirty="0" smtClean="0">
                <a:cs typeface="Times New Roman" pitchFamily="18" charset="0"/>
              </a:rPr>
              <a:t>0</a:t>
            </a:r>
            <a:endParaRPr lang="en-US" sz="2000" dirty="0" smtClean="0"/>
          </a:p>
        </p:txBody>
      </p:sp>
      <p:sp>
        <p:nvSpPr>
          <p:cNvPr id="7885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8A9923BB-54A5-4988-AD7F-130ED9507781}" type="slidenum">
              <a:rPr lang="en-US" smtClean="0"/>
              <a:pPr defTabSz="1019175"/>
              <a:t>27</a:t>
            </a:fld>
            <a:endParaRPr lang="en-US" smtClean="0"/>
          </a:p>
        </p:txBody>
      </p:sp>
      <p:grpSp>
        <p:nvGrpSpPr>
          <p:cNvPr id="2" name="Group 24"/>
          <p:cNvGrpSpPr/>
          <p:nvPr/>
        </p:nvGrpSpPr>
        <p:grpSpPr>
          <a:xfrm>
            <a:off x="4792663" y="753826"/>
            <a:ext cx="5208587" cy="3314700"/>
            <a:chOff x="4792663" y="2676525"/>
            <a:chExt cx="5208587" cy="3314700"/>
          </a:xfrm>
        </p:grpSpPr>
        <p:sp>
          <p:nvSpPr>
            <p:cNvPr id="5126" name="Oval 36"/>
            <p:cNvSpPr>
              <a:spLocks noChangeArrowheads="1"/>
            </p:cNvSpPr>
            <p:nvPr/>
          </p:nvSpPr>
          <p:spPr bwMode="auto">
            <a:xfrm>
              <a:off x="5280025" y="3260725"/>
              <a:ext cx="765175" cy="774700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wrap="none" lIns="101859" tIns="50929" rIns="101859" bIns="50929" anchor="ctr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A</a:t>
              </a:r>
            </a:p>
          </p:txBody>
        </p:sp>
        <p:sp>
          <p:nvSpPr>
            <p:cNvPr id="78854" name="Oval 37"/>
            <p:cNvSpPr>
              <a:spLocks noChangeArrowheads="1"/>
            </p:cNvSpPr>
            <p:nvPr/>
          </p:nvSpPr>
          <p:spPr bwMode="auto">
            <a:xfrm>
              <a:off x="7951788" y="2676525"/>
              <a:ext cx="763587" cy="776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1859" tIns="50929" rIns="101859" bIns="50929" anchor="ctr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B</a:t>
              </a:r>
            </a:p>
          </p:txBody>
        </p:sp>
        <p:sp>
          <p:nvSpPr>
            <p:cNvPr id="78855" name="Oval 38"/>
            <p:cNvSpPr>
              <a:spLocks noChangeArrowheads="1"/>
            </p:cNvSpPr>
            <p:nvPr/>
          </p:nvSpPr>
          <p:spPr bwMode="auto">
            <a:xfrm>
              <a:off x="8907463" y="4425950"/>
              <a:ext cx="762000" cy="776288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1859" tIns="50929" rIns="101859" bIns="50929" anchor="ctr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E</a:t>
              </a:r>
            </a:p>
          </p:txBody>
        </p:sp>
        <p:sp>
          <p:nvSpPr>
            <p:cNvPr id="78856" name="Oval 39"/>
            <p:cNvSpPr>
              <a:spLocks noChangeArrowheads="1"/>
            </p:cNvSpPr>
            <p:nvPr/>
          </p:nvSpPr>
          <p:spPr bwMode="auto">
            <a:xfrm>
              <a:off x="6235700" y="5010150"/>
              <a:ext cx="765175" cy="776288"/>
            </a:xfrm>
            <a:prstGeom prst="ellipse">
              <a:avLst/>
            </a:prstGeom>
            <a:solidFill>
              <a:srgbClr val="FF99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1859" tIns="50929" rIns="101859" bIns="50929" anchor="ctr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C</a:t>
              </a:r>
            </a:p>
          </p:txBody>
        </p:sp>
        <p:cxnSp>
          <p:nvCxnSpPr>
            <p:cNvPr id="78857" name="AutoShape 40"/>
            <p:cNvCxnSpPr>
              <a:cxnSpLocks noChangeShapeType="1"/>
              <a:stCxn id="5126" idx="7"/>
              <a:endCxn id="78854" idx="2"/>
            </p:cNvCxnSpPr>
            <p:nvPr/>
          </p:nvCxnSpPr>
          <p:spPr bwMode="auto">
            <a:xfrm rot="-5400000">
              <a:off x="6788944" y="2209007"/>
              <a:ext cx="306387" cy="20193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58" name="AutoShape 41"/>
            <p:cNvCxnSpPr>
              <a:cxnSpLocks noChangeShapeType="1"/>
              <a:stCxn id="78854" idx="3"/>
              <a:endCxn id="5126" idx="6"/>
            </p:cNvCxnSpPr>
            <p:nvPr/>
          </p:nvCxnSpPr>
          <p:spPr bwMode="auto">
            <a:xfrm rot="5400000">
              <a:off x="6900068" y="2485232"/>
              <a:ext cx="309563" cy="20193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59" name="AutoShape 42"/>
            <p:cNvCxnSpPr>
              <a:cxnSpLocks noChangeShapeType="1"/>
              <a:stCxn id="78854" idx="6"/>
              <a:endCxn id="78855" idx="7"/>
            </p:cNvCxnSpPr>
            <p:nvPr/>
          </p:nvCxnSpPr>
          <p:spPr bwMode="auto">
            <a:xfrm>
              <a:off x="8715375" y="3065463"/>
              <a:ext cx="841375" cy="147320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60" name="AutoShape 43"/>
            <p:cNvCxnSpPr>
              <a:cxnSpLocks noChangeShapeType="1"/>
              <a:stCxn id="78855" idx="2"/>
              <a:endCxn id="78854" idx="4"/>
            </p:cNvCxnSpPr>
            <p:nvPr/>
          </p:nvCxnSpPr>
          <p:spPr bwMode="auto">
            <a:xfrm rot="10800000">
              <a:off x="8334375" y="3452813"/>
              <a:ext cx="573088" cy="13620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61" name="AutoShape 44"/>
            <p:cNvCxnSpPr>
              <a:cxnSpLocks noChangeShapeType="1"/>
              <a:stCxn id="78855" idx="2"/>
              <a:endCxn id="78856" idx="7"/>
            </p:cNvCxnSpPr>
            <p:nvPr/>
          </p:nvCxnSpPr>
          <p:spPr bwMode="auto">
            <a:xfrm rot="10800000" flipV="1">
              <a:off x="6888163" y="4814888"/>
              <a:ext cx="2019300" cy="307975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62" name="AutoShape 45"/>
            <p:cNvCxnSpPr>
              <a:cxnSpLocks noChangeShapeType="1"/>
              <a:stCxn id="78856" idx="6"/>
              <a:endCxn id="78855" idx="4"/>
            </p:cNvCxnSpPr>
            <p:nvPr/>
          </p:nvCxnSpPr>
          <p:spPr bwMode="auto">
            <a:xfrm flipV="1">
              <a:off x="7000875" y="5202238"/>
              <a:ext cx="2287588" cy="196850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63" name="AutoShape 46"/>
            <p:cNvCxnSpPr>
              <a:cxnSpLocks noChangeShapeType="1"/>
              <a:stCxn id="78856" idx="2"/>
              <a:endCxn id="5126" idx="4"/>
            </p:cNvCxnSpPr>
            <p:nvPr/>
          </p:nvCxnSpPr>
          <p:spPr bwMode="auto">
            <a:xfrm rot="10800000">
              <a:off x="5664200" y="4035425"/>
              <a:ext cx="571500" cy="136366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8864" name="AutoShape 47"/>
            <p:cNvCxnSpPr>
              <a:cxnSpLocks noChangeShapeType="1"/>
              <a:stCxn id="5126" idx="6"/>
              <a:endCxn id="78856" idx="0"/>
            </p:cNvCxnSpPr>
            <p:nvPr/>
          </p:nvCxnSpPr>
          <p:spPr bwMode="auto">
            <a:xfrm>
              <a:off x="6045200" y="3649663"/>
              <a:ext cx="574675" cy="1360487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8865" name="Text Box 48"/>
            <p:cNvSpPr txBox="1">
              <a:spLocks noChangeArrowheads="1"/>
            </p:cNvSpPr>
            <p:nvPr/>
          </p:nvSpPr>
          <p:spPr bwMode="auto">
            <a:xfrm>
              <a:off x="6175375" y="2735263"/>
              <a:ext cx="1528763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8866" name="Text Box 49"/>
            <p:cNvSpPr txBox="1">
              <a:spLocks noChangeArrowheads="1"/>
            </p:cNvSpPr>
            <p:nvPr/>
          </p:nvSpPr>
          <p:spPr bwMode="auto">
            <a:xfrm>
              <a:off x="6464300" y="3568700"/>
              <a:ext cx="1524000" cy="598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8867" name="Text Box 50"/>
            <p:cNvSpPr txBox="1">
              <a:spLocks noChangeArrowheads="1"/>
            </p:cNvSpPr>
            <p:nvPr/>
          </p:nvSpPr>
          <p:spPr bwMode="auto">
            <a:xfrm>
              <a:off x="7451725" y="3805238"/>
              <a:ext cx="1525588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8868" name="Text Box 51"/>
            <p:cNvSpPr txBox="1">
              <a:spLocks noChangeArrowheads="1"/>
            </p:cNvSpPr>
            <p:nvPr/>
          </p:nvSpPr>
          <p:spPr bwMode="auto">
            <a:xfrm>
              <a:off x="7000875" y="4548188"/>
              <a:ext cx="1522413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8869" name="Text Box 52"/>
            <p:cNvSpPr txBox="1">
              <a:spLocks noChangeArrowheads="1"/>
            </p:cNvSpPr>
            <p:nvPr/>
          </p:nvSpPr>
          <p:spPr bwMode="auto">
            <a:xfrm>
              <a:off x="7500938" y="5392738"/>
              <a:ext cx="1525587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78870" name="Text Box 53"/>
            <p:cNvSpPr txBox="1">
              <a:spLocks noChangeArrowheads="1"/>
            </p:cNvSpPr>
            <p:nvPr/>
          </p:nvSpPr>
          <p:spPr bwMode="auto">
            <a:xfrm>
              <a:off x="5905500" y="4100513"/>
              <a:ext cx="1525588" cy="5984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78871" name="Text Box 54"/>
            <p:cNvSpPr txBox="1">
              <a:spLocks noChangeArrowheads="1"/>
            </p:cNvSpPr>
            <p:nvPr/>
          </p:nvSpPr>
          <p:spPr bwMode="auto">
            <a:xfrm>
              <a:off x="4792663" y="4521200"/>
              <a:ext cx="1525587" cy="598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78872" name="Text Box 55"/>
            <p:cNvSpPr txBox="1">
              <a:spLocks noChangeArrowheads="1"/>
            </p:cNvSpPr>
            <p:nvPr/>
          </p:nvSpPr>
          <p:spPr bwMode="auto">
            <a:xfrm>
              <a:off x="9028113" y="3462338"/>
              <a:ext cx="973137" cy="349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</p:grpSp>
      <p:sp>
        <p:nvSpPr>
          <p:cNvPr id="27" name="Rectangle 6"/>
          <p:cNvSpPr txBox="1">
            <a:spLocks noChangeArrowheads="1"/>
          </p:cNvSpPr>
          <p:nvPr/>
        </p:nvSpPr>
        <p:spPr bwMode="auto">
          <a:xfrm>
            <a:off x="5268686" y="3897085"/>
            <a:ext cx="4655229" cy="3690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 marL="384175" lvl="0" indent="-254000" algn="l" defTabSz="1019175">
              <a:lnSpc>
                <a:spcPct val="120000"/>
              </a:lnSpc>
              <a:spcBef>
                <a:spcPct val="20000"/>
              </a:spcBef>
              <a:buClr>
                <a:srgbClr val="993300"/>
              </a:buClr>
              <a:buSzPct val="75000"/>
              <a:buFont typeface="Wingdings" charset="2"/>
              <a:buChar char="n"/>
              <a:defRPr/>
            </a:pP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Shortest path computation at A</a:t>
            </a:r>
          </a:p>
          <a:p>
            <a:pPr marL="841375" lvl="1" indent="-254000" algn="l" defTabSz="1019175">
              <a:lnSpc>
                <a:spcPct val="120000"/>
              </a:lnSpc>
              <a:spcBef>
                <a:spcPct val="20000"/>
              </a:spcBef>
              <a:buClr>
                <a:srgbClr val="006600"/>
              </a:buClr>
              <a:buSzPct val="100000"/>
              <a:buFont typeface="Verdana" pitchFamily="34" charset="0"/>
              <a:buChar char="»"/>
              <a:defRPr/>
            </a:pP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B and C have costs of 1 &amp; 2 and E a cost of </a:t>
            </a:r>
            <a:r>
              <a:rPr lang="en-US" sz="2200" kern="0" dirty="0" smtClean="0">
                <a:solidFill>
                  <a:schemeClr val="tx1"/>
                </a:solidFill>
                <a:latin typeface="Times New Roman"/>
                <a:ea typeface="+mn-ea"/>
                <a:cs typeface="Times New Roman"/>
              </a:rPr>
              <a:t>∞</a:t>
            </a:r>
            <a:endParaRPr lang="en-US" sz="2200" kern="0" dirty="0" smtClean="0">
              <a:solidFill>
                <a:schemeClr val="tx1"/>
              </a:solidFill>
              <a:latin typeface="+mn-lt"/>
              <a:ea typeface="+mn-ea"/>
              <a:cs typeface="Times New Roman"/>
            </a:endParaRPr>
          </a:p>
          <a:p>
            <a:pPr marL="841375" lvl="1" indent="-254000" algn="l" defTabSz="1019175">
              <a:lnSpc>
                <a:spcPct val="120000"/>
              </a:lnSpc>
              <a:spcBef>
                <a:spcPct val="20000"/>
              </a:spcBef>
              <a:buClr>
                <a:srgbClr val="006600"/>
              </a:buClr>
              <a:buSzPct val="100000"/>
              <a:buFont typeface="Verdana" pitchFamily="34" charset="0"/>
              <a:buChar char="»"/>
              <a:defRPr/>
            </a:pP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B is added to </a:t>
            </a:r>
            <a:r>
              <a:rPr lang="en-US" sz="2200" i="1" kern="0" dirty="0" smtClean="0">
                <a:solidFill>
                  <a:schemeClr val="tx1"/>
                </a:solidFill>
                <a:latin typeface="+mn-lt"/>
                <a:ea typeface="+mn-ea"/>
              </a:rPr>
              <a:t>S</a:t>
            </a:r>
          </a:p>
          <a:p>
            <a:pPr marL="1298575" lvl="2" indent="-254000" algn="l" defTabSz="1019175">
              <a:lnSpc>
                <a:spcPct val="120000"/>
              </a:lnSpc>
              <a:spcBef>
                <a:spcPct val="20000"/>
              </a:spcBef>
              <a:buClr>
                <a:srgbClr val="006600"/>
              </a:buClr>
              <a:buSzPct val="100000"/>
              <a:buFont typeface="Verdana" pitchFamily="34" charset="0"/>
              <a:buChar char="»"/>
              <a:defRPr/>
            </a:pP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E’s cost is updated from </a:t>
            </a:r>
            <a:r>
              <a:rPr lang="en-US" sz="2200" kern="0" dirty="0" smtClean="0">
                <a:solidFill>
                  <a:schemeClr val="tx1"/>
                </a:solidFill>
                <a:latin typeface="Times New Roman"/>
                <a:cs typeface="Times New Roman"/>
              </a:rPr>
              <a:t>∞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to 2</a:t>
            </a:r>
          </a:p>
          <a:p>
            <a:pPr marL="841375" lvl="1" indent="-254000" algn="l" defTabSz="1019175">
              <a:lnSpc>
                <a:spcPct val="120000"/>
              </a:lnSpc>
              <a:spcBef>
                <a:spcPct val="20000"/>
              </a:spcBef>
              <a:buClr>
                <a:srgbClr val="006600"/>
              </a:buClr>
              <a:buSzPct val="100000"/>
              <a:buFont typeface="Verdana" pitchFamily="34" charset="0"/>
              <a:buChar char="»"/>
              <a:defRPr/>
            </a:pP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E and C are in a tie to be added to </a:t>
            </a:r>
            <a:r>
              <a:rPr lang="en-US" sz="2200" i="1" kern="0" dirty="0" smtClean="0">
                <a:solidFill>
                  <a:schemeClr val="tx1"/>
                </a:solidFill>
                <a:latin typeface="+mn-lt"/>
                <a:ea typeface="+mn-ea"/>
              </a:rPr>
              <a:t>S</a:t>
            </a:r>
          </a:p>
          <a:p>
            <a:pPr marL="841375" lvl="1" indent="-254000" algn="l" defTabSz="1019175">
              <a:lnSpc>
                <a:spcPct val="120000"/>
              </a:lnSpc>
              <a:spcBef>
                <a:spcPct val="20000"/>
              </a:spcBef>
              <a:buClr>
                <a:srgbClr val="006600"/>
              </a:buClr>
              <a:buSzPct val="100000"/>
              <a:buFont typeface="Verdana" pitchFamily="34" charset="0"/>
              <a:buChar char="»"/>
              <a:defRPr/>
            </a:pPr>
            <a:r>
              <a:rPr lang="en-US" sz="2200" dirty="0" smtClean="0">
                <a:latin typeface="+mn-lt"/>
              </a:rPr>
              <a:t>If E was added first to </a:t>
            </a:r>
            <a:r>
              <a:rPr lang="en-US" sz="2200" i="1" dirty="0" smtClean="0">
                <a:latin typeface="+mn-lt"/>
                <a:cs typeface="Times New Roman" pitchFamily="18" charset="0"/>
              </a:rPr>
              <a:t>S,</a:t>
            </a:r>
            <a:r>
              <a:rPr lang="en-US" sz="2200" dirty="0" smtClean="0">
                <a:latin typeface="+mn-lt"/>
              </a:rPr>
              <a:t> the path A-C-E of cost </a:t>
            </a:r>
            <a:r>
              <a:rPr lang="en-US" sz="2200" dirty="0" smtClean="0">
                <a:latin typeface="+mn-lt"/>
                <a:cs typeface="Times New Roman" pitchFamily="18" charset="0"/>
              </a:rPr>
              <a:t>2</a:t>
            </a:r>
            <a:r>
              <a:rPr lang="en-US" sz="2200" dirty="0" smtClean="0">
                <a:latin typeface="+mn-lt"/>
              </a:rPr>
              <a:t> would not be discovered</a:t>
            </a:r>
          </a:p>
          <a:p>
            <a:pPr marL="1298575" lvl="2" indent="-254000" algn="l" defTabSz="1019175">
              <a:lnSpc>
                <a:spcPct val="120000"/>
              </a:lnSpc>
              <a:spcBef>
                <a:spcPct val="20000"/>
              </a:spcBef>
              <a:buClr>
                <a:srgbClr val="006600"/>
              </a:buClr>
              <a:buSzPct val="100000"/>
              <a:buFont typeface="Verdana" pitchFamily="34" charset="0"/>
              <a:buChar char="»"/>
              <a:defRPr/>
            </a:pPr>
            <a:endParaRPr kumimoji="0" lang="en-US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More Subtleties</a:t>
            </a:r>
          </a:p>
        </p:txBody>
      </p:sp>
      <p:sp>
        <p:nvSpPr>
          <p:cNvPr id="78" name="Content Placeholder 77"/>
          <p:cNvSpPr>
            <a:spLocks noGrp="1"/>
          </p:cNvSpPr>
          <p:nvPr>
            <p:ph sz="half" idx="2"/>
          </p:nvPr>
        </p:nvSpPr>
        <p:spPr>
          <a:xfrm>
            <a:off x="5250771" y="2018620"/>
            <a:ext cx="4367212" cy="4664075"/>
          </a:xfrm>
        </p:spPr>
        <p:txBody>
          <a:bodyPr/>
          <a:lstStyle/>
          <a:p>
            <a:r>
              <a:rPr lang="en-US" dirty="0" smtClean="0"/>
              <a:t>Shortest path computations proceed in two phases</a:t>
            </a:r>
          </a:p>
          <a:p>
            <a:pPr marL="968375" lvl="1" indent="-457200">
              <a:buFont typeface="+mj-lt"/>
              <a:buAutoNum type="arabicPeriod"/>
            </a:pPr>
            <a:r>
              <a:rPr lang="en-US" dirty="0" err="1" smtClean="0"/>
              <a:t>Dijkstra</a:t>
            </a:r>
            <a:r>
              <a:rPr lang="en-US" dirty="0" smtClean="0"/>
              <a:t> to all core nodes (routers and transit networks)</a:t>
            </a:r>
          </a:p>
          <a:p>
            <a:pPr marL="968375" lvl="1" indent="-457200">
              <a:buFont typeface="+mj-lt"/>
              <a:buAutoNum type="arabicPeriod"/>
            </a:pPr>
            <a:r>
              <a:rPr lang="en-US" dirty="0" smtClean="0"/>
              <a:t>Add stub nodes (linear complexity)</a:t>
            </a:r>
            <a:endParaRPr lang="en-US" dirty="0"/>
          </a:p>
        </p:txBody>
      </p:sp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B4E00C21-0086-484D-8B19-17D9ABB2C5C0}" type="slidenum">
              <a:rPr lang="en-US" smtClean="0"/>
              <a:pPr defTabSz="1019175"/>
              <a:t>28</a:t>
            </a:fld>
            <a:endParaRPr lang="en-US" smtClean="0"/>
          </a:p>
        </p:txBody>
      </p:sp>
      <p:grpSp>
        <p:nvGrpSpPr>
          <p:cNvPr id="2" name="Group 118"/>
          <p:cNvGrpSpPr>
            <a:grpSpLocks/>
          </p:cNvGrpSpPr>
          <p:nvPr/>
        </p:nvGrpSpPr>
        <p:grpSpPr bwMode="auto">
          <a:xfrm>
            <a:off x="0" y="1676400"/>
            <a:ext cx="4708525" cy="4597400"/>
            <a:chOff x="931" y="858"/>
            <a:chExt cx="2966" cy="2896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1554" y="1884"/>
              <a:ext cx="476" cy="258"/>
              <a:chOff x="4224" y="1068"/>
              <a:chExt cx="432" cy="228"/>
            </a:xfrm>
          </p:grpSpPr>
          <p:grpSp>
            <p:nvGrpSpPr>
              <p:cNvPr id="4" name="Group 8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5113" name="AutoShape 9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R1</a:t>
                  </a:r>
                </a:p>
              </p:txBody>
            </p:sp>
            <p:sp>
              <p:nvSpPr>
                <p:cNvPr id="815114" name="Oval 10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5115" name="AutoShape 11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2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16" name="AutoShape 12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17" name="AutoShape 13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18" name="AutoShape 14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815119" name="Cloud"/>
            <p:cNvSpPr>
              <a:spLocks noChangeAspect="1" noEditPoints="1" noChangeArrowheads="1"/>
            </p:cNvSpPr>
            <p:nvPr/>
          </p:nvSpPr>
          <p:spPr bwMode="auto">
            <a:xfrm>
              <a:off x="1795" y="1050"/>
              <a:ext cx="680" cy="438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815120" name="Cloud"/>
            <p:cNvSpPr>
              <a:spLocks noChangeAspect="1" noEditPoints="1" noChangeArrowheads="1"/>
            </p:cNvSpPr>
            <p:nvPr/>
          </p:nvSpPr>
          <p:spPr bwMode="auto">
            <a:xfrm>
              <a:off x="1022" y="1243"/>
              <a:ext cx="699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cxnSp>
          <p:nvCxnSpPr>
            <p:cNvPr id="21538" name="AutoShape 17"/>
            <p:cNvCxnSpPr>
              <a:cxnSpLocks noChangeShapeType="1"/>
              <a:stCxn id="815117" idx="0"/>
              <a:endCxn id="815119" idx="1"/>
            </p:cNvCxnSpPr>
            <p:nvPr/>
          </p:nvCxnSpPr>
          <p:spPr bwMode="auto">
            <a:xfrm rot="5400000" flipH="1" flipV="1">
              <a:off x="1784" y="1534"/>
              <a:ext cx="398" cy="30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539" name="AutoShape 18"/>
            <p:cNvCxnSpPr>
              <a:cxnSpLocks noChangeShapeType="1"/>
              <a:stCxn id="815113" idx="2"/>
              <a:endCxn id="815120" idx="1"/>
            </p:cNvCxnSpPr>
            <p:nvPr/>
          </p:nvCxnSpPr>
          <p:spPr bwMode="auto">
            <a:xfrm rot="10800000">
              <a:off x="1372" y="1680"/>
              <a:ext cx="183" cy="3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21540" name="AutoShape 19"/>
            <p:cNvCxnSpPr>
              <a:cxnSpLocks noChangeShapeType="1"/>
              <a:stCxn id="815113" idx="4"/>
              <a:endCxn id="815137" idx="2"/>
            </p:cNvCxnSpPr>
            <p:nvPr/>
          </p:nvCxnSpPr>
          <p:spPr bwMode="auto">
            <a:xfrm flipV="1">
              <a:off x="2030" y="1870"/>
              <a:ext cx="442" cy="14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1541" name="Text Box 20"/>
            <p:cNvSpPr txBox="1">
              <a:spLocks noChangeArrowheads="1"/>
            </p:cNvSpPr>
            <p:nvPr/>
          </p:nvSpPr>
          <p:spPr bwMode="auto">
            <a:xfrm>
              <a:off x="1907" y="1785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542" name="Text Box 21"/>
            <p:cNvSpPr txBox="1">
              <a:spLocks noChangeArrowheads="1"/>
            </p:cNvSpPr>
            <p:nvPr/>
          </p:nvSpPr>
          <p:spPr bwMode="auto">
            <a:xfrm>
              <a:off x="2155" y="1904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21543" name="Text Box 22"/>
            <p:cNvSpPr txBox="1">
              <a:spLocks noChangeArrowheads="1"/>
            </p:cNvSpPr>
            <p:nvPr/>
          </p:nvSpPr>
          <p:spPr bwMode="auto">
            <a:xfrm>
              <a:off x="1713" y="2125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21544" name="Text Box 23"/>
            <p:cNvSpPr txBox="1">
              <a:spLocks noChangeArrowheads="1"/>
            </p:cNvSpPr>
            <p:nvPr/>
          </p:nvSpPr>
          <p:spPr bwMode="auto">
            <a:xfrm>
              <a:off x="1104" y="1728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545" name="Text Box 24"/>
            <p:cNvSpPr txBox="1">
              <a:spLocks noChangeArrowheads="1"/>
            </p:cNvSpPr>
            <p:nvPr/>
          </p:nvSpPr>
          <p:spPr bwMode="auto">
            <a:xfrm>
              <a:off x="1699" y="858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i="1" dirty="0" smtClean="0">
                  <a:latin typeface="Comic Sans MS" pitchFamily="66" charset="0"/>
                </a:rPr>
                <a:t>r</a:t>
              </a:r>
              <a:r>
                <a:rPr lang="en-US" sz="1600" dirty="0" smtClean="0">
                  <a:latin typeface="Comic Sans MS" pitchFamily="66" charset="0"/>
                </a:rPr>
                <a:t>2</a:t>
              </a:r>
              <a:endParaRPr lang="en-US" sz="1600" i="1" dirty="0">
                <a:latin typeface="Comic Sans MS" pitchFamily="66" charset="0"/>
              </a:endParaRPr>
            </a:p>
          </p:txBody>
        </p:sp>
        <p:sp>
          <p:nvSpPr>
            <p:cNvPr id="21546" name="Text Box 25"/>
            <p:cNvSpPr txBox="1">
              <a:spLocks noChangeArrowheads="1"/>
            </p:cNvSpPr>
            <p:nvPr/>
          </p:nvSpPr>
          <p:spPr bwMode="auto">
            <a:xfrm>
              <a:off x="931" y="1078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i="1" dirty="0" smtClean="0">
                  <a:latin typeface="Comic Sans MS" pitchFamily="66" charset="0"/>
                </a:rPr>
                <a:t>r</a:t>
              </a:r>
              <a:r>
                <a:rPr lang="en-US" sz="1600" dirty="0" smtClean="0">
                  <a:latin typeface="Comic Sans MS" pitchFamily="66" charset="0"/>
                </a:rPr>
                <a:t>1</a:t>
              </a:r>
              <a:endParaRPr lang="en-US" sz="1600" dirty="0">
                <a:latin typeface="Comic Sans MS" pitchFamily="66" charset="0"/>
              </a:endParaRPr>
            </a:p>
          </p:txBody>
        </p:sp>
        <p:sp>
          <p:nvSpPr>
            <p:cNvPr id="21547" name="Text Box 26"/>
            <p:cNvSpPr txBox="1">
              <a:spLocks noChangeArrowheads="1"/>
            </p:cNvSpPr>
            <p:nvPr/>
          </p:nvSpPr>
          <p:spPr bwMode="auto">
            <a:xfrm>
              <a:off x="1737" y="1488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548" name="Text Box 27"/>
            <p:cNvSpPr txBox="1">
              <a:spLocks noChangeArrowheads="1"/>
            </p:cNvSpPr>
            <p:nvPr/>
          </p:nvSpPr>
          <p:spPr bwMode="auto">
            <a:xfrm>
              <a:off x="2505" y="3101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15132" name="Cloud"/>
            <p:cNvSpPr>
              <a:spLocks noChangeAspect="1" noEditPoints="1" noChangeArrowheads="1"/>
            </p:cNvSpPr>
            <p:nvPr/>
          </p:nvSpPr>
          <p:spPr bwMode="auto">
            <a:xfrm>
              <a:off x="1521" y="2472"/>
              <a:ext cx="951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9933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 anchor="ctr" anchorCtr="0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 smtClean="0">
                  <a:latin typeface="Comic Sans MS" pitchFamily="66" charset="0"/>
                </a:rPr>
                <a:t>T</a:t>
              </a:r>
              <a:endParaRPr lang="en-US" sz="1600" dirty="0">
                <a:latin typeface="Comic Sans MS" pitchFamily="66" charset="0"/>
              </a:endParaRPr>
            </a:p>
          </p:txBody>
        </p:sp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2472" y="1741"/>
              <a:ext cx="475" cy="258"/>
              <a:chOff x="4224" y="1068"/>
              <a:chExt cx="432" cy="228"/>
            </a:xfrm>
          </p:grpSpPr>
          <p:grpSp>
            <p:nvGrpSpPr>
              <p:cNvPr id="6" name="Group 32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5137" name="AutoShape 33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R2</a:t>
                  </a:r>
                </a:p>
              </p:txBody>
            </p:sp>
            <p:sp>
              <p:nvSpPr>
                <p:cNvPr id="815138" name="Oval 34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5139" name="AutoShape 35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40" name="AutoShape 36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9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41" name="AutoShape 37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42" name="AutoShape 38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cxnSp>
          <p:nvCxnSpPr>
            <p:cNvPr id="21552" name="AutoShape 39"/>
            <p:cNvCxnSpPr>
              <a:cxnSpLocks noChangeShapeType="1"/>
              <a:stCxn id="815137" idx="3"/>
              <a:endCxn id="815154" idx="1"/>
            </p:cNvCxnSpPr>
            <p:nvPr/>
          </p:nvCxnSpPr>
          <p:spPr bwMode="auto">
            <a:xfrm>
              <a:off x="2710" y="1999"/>
              <a:ext cx="218" cy="60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</p:cxnSp>
        <p:sp>
          <p:nvSpPr>
            <p:cNvPr id="21553" name="Text Box 40"/>
            <p:cNvSpPr txBox="1">
              <a:spLocks noChangeArrowheads="1"/>
            </p:cNvSpPr>
            <p:nvPr/>
          </p:nvSpPr>
          <p:spPr bwMode="auto">
            <a:xfrm>
              <a:off x="2630" y="2013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815145" name="Cloud"/>
            <p:cNvSpPr>
              <a:spLocks noChangeAspect="1" noEditPoints="1" noChangeArrowheads="1"/>
            </p:cNvSpPr>
            <p:nvPr/>
          </p:nvSpPr>
          <p:spPr bwMode="auto">
            <a:xfrm>
              <a:off x="3120" y="1722"/>
              <a:ext cx="689" cy="438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21555" name="Text Box 42"/>
            <p:cNvSpPr txBox="1">
              <a:spLocks noChangeArrowheads="1"/>
            </p:cNvSpPr>
            <p:nvPr/>
          </p:nvSpPr>
          <p:spPr bwMode="auto">
            <a:xfrm>
              <a:off x="3024" y="1539"/>
              <a:ext cx="845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i="1" dirty="0" smtClean="0">
                  <a:latin typeface="Comic Sans MS" pitchFamily="66" charset="0"/>
                </a:rPr>
                <a:t>r</a:t>
              </a:r>
              <a:r>
                <a:rPr lang="en-US" sz="1600" dirty="0" smtClean="0">
                  <a:latin typeface="Comic Sans MS" pitchFamily="66" charset="0"/>
                </a:rPr>
                <a:t>3</a:t>
              </a:r>
              <a:endParaRPr lang="en-US" sz="1600" i="1" dirty="0">
                <a:latin typeface="Comic Sans MS" pitchFamily="66" charset="0"/>
              </a:endParaRPr>
            </a:p>
          </p:txBody>
        </p:sp>
        <p:cxnSp>
          <p:nvCxnSpPr>
            <p:cNvPr id="21556" name="AutoShape 43"/>
            <p:cNvCxnSpPr>
              <a:cxnSpLocks noChangeShapeType="1"/>
              <a:stCxn id="815137" idx="4"/>
              <a:endCxn id="815145" idx="0"/>
            </p:cNvCxnSpPr>
            <p:nvPr/>
          </p:nvCxnSpPr>
          <p:spPr bwMode="auto">
            <a:xfrm>
              <a:off x="2947" y="1870"/>
              <a:ext cx="175" cy="7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557" name="Text Box 44"/>
            <p:cNvSpPr txBox="1">
              <a:spLocks noChangeArrowheads="1"/>
            </p:cNvSpPr>
            <p:nvPr/>
          </p:nvSpPr>
          <p:spPr bwMode="auto">
            <a:xfrm>
              <a:off x="2808" y="1686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grpSp>
          <p:nvGrpSpPr>
            <p:cNvPr id="7" name="Group 45"/>
            <p:cNvGrpSpPr>
              <a:grpSpLocks/>
            </p:cNvGrpSpPr>
            <p:nvPr/>
          </p:nvGrpSpPr>
          <p:grpSpPr bwMode="auto">
            <a:xfrm>
              <a:off x="2894" y="2570"/>
              <a:ext cx="475" cy="259"/>
              <a:chOff x="4224" y="1068"/>
              <a:chExt cx="432" cy="228"/>
            </a:xfrm>
          </p:grpSpPr>
          <p:grpSp>
            <p:nvGrpSpPr>
              <p:cNvPr id="8" name="Group 46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5151" name="AutoShape 47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R4</a:t>
                  </a:r>
                </a:p>
              </p:txBody>
            </p:sp>
            <p:sp>
              <p:nvSpPr>
                <p:cNvPr id="815152" name="Oval 48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tIns="155448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5153" name="AutoShape 49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54" name="AutoShape 50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55" name="AutoShape 51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56" name="AutoShape 52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tIns="155448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sp>
          <p:nvSpPr>
            <p:cNvPr id="21559" name="Text Box 53"/>
            <p:cNvSpPr txBox="1">
              <a:spLocks noChangeArrowheads="1"/>
            </p:cNvSpPr>
            <p:nvPr/>
          </p:nvSpPr>
          <p:spPr bwMode="auto">
            <a:xfrm>
              <a:off x="2534" y="2676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21560" name="Text Box 54"/>
            <p:cNvSpPr txBox="1">
              <a:spLocks noChangeArrowheads="1"/>
            </p:cNvSpPr>
            <p:nvPr/>
          </p:nvSpPr>
          <p:spPr bwMode="auto">
            <a:xfrm>
              <a:off x="2736" y="2339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6</a:t>
              </a:r>
            </a:p>
          </p:txBody>
        </p:sp>
        <p:cxnSp>
          <p:nvCxnSpPr>
            <p:cNvPr id="21561" name="AutoShape 55"/>
            <p:cNvCxnSpPr>
              <a:cxnSpLocks noChangeShapeType="1"/>
              <a:stCxn id="815151" idx="4"/>
              <a:endCxn id="815145" idx="1"/>
            </p:cNvCxnSpPr>
            <p:nvPr/>
          </p:nvCxnSpPr>
          <p:spPr bwMode="auto">
            <a:xfrm flipV="1">
              <a:off x="3369" y="2160"/>
              <a:ext cx="95" cy="54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562" name="Text Box 56"/>
            <p:cNvSpPr txBox="1">
              <a:spLocks noChangeArrowheads="1"/>
            </p:cNvSpPr>
            <p:nvPr/>
          </p:nvSpPr>
          <p:spPr bwMode="auto">
            <a:xfrm>
              <a:off x="3269" y="2427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2</a:t>
              </a:r>
            </a:p>
          </p:txBody>
        </p:sp>
        <p:sp>
          <p:nvSpPr>
            <p:cNvPr id="815161" name="Cloud"/>
            <p:cNvSpPr>
              <a:spLocks noChangeAspect="1" noEditPoints="1" noChangeArrowheads="1"/>
            </p:cNvSpPr>
            <p:nvPr/>
          </p:nvSpPr>
          <p:spPr bwMode="auto">
            <a:xfrm>
              <a:off x="3095" y="3099"/>
              <a:ext cx="656" cy="437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FF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lIns="101859" tIns="50929" rIns="101859" bIns="50929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  <a:defRPr/>
              </a:pPr>
              <a:r>
                <a:rPr lang="en-US" sz="1600" dirty="0">
                  <a:latin typeface="Comic Sans MS" pitchFamily="66" charset="0"/>
                </a:rPr>
                <a:t>Stub</a:t>
              </a:r>
            </a:p>
          </p:txBody>
        </p:sp>
        <p:sp>
          <p:nvSpPr>
            <p:cNvPr id="21564" name="Text Box 58"/>
            <p:cNvSpPr txBox="1">
              <a:spLocks noChangeArrowheads="1"/>
            </p:cNvSpPr>
            <p:nvPr/>
          </p:nvSpPr>
          <p:spPr bwMode="auto">
            <a:xfrm>
              <a:off x="3053" y="3536"/>
              <a:ext cx="844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i="1" dirty="0" smtClean="0">
                  <a:latin typeface="Comic Sans MS" pitchFamily="66" charset="0"/>
                </a:rPr>
                <a:t>r</a:t>
              </a:r>
              <a:r>
                <a:rPr lang="en-US" sz="1600" dirty="0" smtClean="0">
                  <a:latin typeface="Comic Sans MS" pitchFamily="66" charset="0"/>
                </a:rPr>
                <a:t>4</a:t>
              </a:r>
              <a:endParaRPr lang="en-US" sz="1600" i="1" dirty="0">
                <a:latin typeface="Comic Sans MS" pitchFamily="66" charset="0"/>
              </a:endParaRPr>
            </a:p>
          </p:txBody>
        </p:sp>
        <p:cxnSp>
          <p:nvCxnSpPr>
            <p:cNvPr id="21565" name="AutoShape 59"/>
            <p:cNvCxnSpPr>
              <a:cxnSpLocks noChangeShapeType="1"/>
              <a:stCxn id="815151" idx="3"/>
              <a:endCxn id="815161" idx="3"/>
            </p:cNvCxnSpPr>
            <p:nvPr/>
          </p:nvCxnSpPr>
          <p:spPr bwMode="auto">
            <a:xfrm rot="16200000" flipH="1">
              <a:off x="3130" y="2831"/>
              <a:ext cx="295" cy="29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566" name="Text Box 60"/>
            <p:cNvSpPr txBox="1">
              <a:spLocks noChangeArrowheads="1"/>
            </p:cNvSpPr>
            <p:nvPr/>
          </p:nvSpPr>
          <p:spPr bwMode="auto">
            <a:xfrm>
              <a:off x="3105" y="2774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2</a:t>
              </a:r>
            </a:p>
          </p:txBody>
        </p:sp>
        <p:grpSp>
          <p:nvGrpSpPr>
            <p:cNvPr id="9" name="Group 61"/>
            <p:cNvGrpSpPr>
              <a:grpSpLocks/>
            </p:cNvGrpSpPr>
            <p:nvPr/>
          </p:nvGrpSpPr>
          <p:grpSpPr bwMode="auto">
            <a:xfrm>
              <a:off x="2208" y="3046"/>
              <a:ext cx="475" cy="259"/>
              <a:chOff x="4224" y="1068"/>
              <a:chExt cx="432" cy="228"/>
            </a:xfrm>
          </p:grpSpPr>
          <p:grpSp>
            <p:nvGrpSpPr>
              <p:cNvPr id="10" name="Group 62"/>
              <p:cNvGrpSpPr>
                <a:grpSpLocks/>
              </p:cNvGrpSpPr>
              <p:nvPr/>
            </p:nvGrpSpPr>
            <p:grpSpPr bwMode="auto">
              <a:xfrm>
                <a:off x="4224" y="1068"/>
                <a:ext cx="432" cy="228"/>
                <a:chOff x="4224" y="1068"/>
                <a:chExt cx="432" cy="228"/>
              </a:xfrm>
            </p:grpSpPr>
            <p:sp>
              <p:nvSpPr>
                <p:cNvPr id="815167" name="AutoShape 63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228"/>
                </a:xfrm>
                <a:prstGeom prst="can">
                  <a:avLst>
                    <a:gd name="adj" fmla="val 50000"/>
                  </a:avLst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lIns="101859" tIns="173162" rIns="101859" bIns="50929" anchor="ctr"/>
                <a:lstStyle/>
                <a:p>
                  <a:pPr algn="ctr" defTabSz="1019175">
                    <a:spcBef>
                      <a:spcPct val="0"/>
                    </a:spcBef>
                    <a:buClrTx/>
                    <a:buSzTx/>
                    <a:buFontTx/>
                    <a:buNone/>
                    <a:defRPr/>
                  </a:pPr>
                  <a:r>
                    <a:rPr lang="en-US" sz="1600">
                      <a:latin typeface="Comic Sans MS" pitchFamily="66" charset="0"/>
                    </a:rPr>
                    <a:t>R3</a:t>
                  </a:r>
                </a:p>
              </p:txBody>
            </p:sp>
            <p:sp>
              <p:nvSpPr>
                <p:cNvPr id="815168" name="Oval 64"/>
                <p:cNvSpPr>
                  <a:spLocks noChangeArrowheads="1"/>
                </p:cNvSpPr>
                <p:nvPr/>
              </p:nvSpPr>
              <p:spPr bwMode="auto">
                <a:xfrm>
                  <a:off x="4224" y="1068"/>
                  <a:ext cx="432" cy="114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bg2">
                        <a:gamma/>
                        <a:shade val="46275"/>
                        <a:invGamma/>
                      </a:schemeClr>
                    </a:gs>
                    <a:gs pos="50000">
                      <a:schemeClr val="bg2"/>
                    </a:gs>
                    <a:gs pos="100000">
                      <a:schemeClr val="bg2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buFont typeface="Arial" pitchFamily="34" charset="0"/>
                    <a:buNone/>
                    <a:defRPr/>
                  </a:pPr>
                  <a:endParaRPr lang="en-US">
                    <a:latin typeface="Arial" pitchFamily="34" charset="0"/>
                  </a:endParaRPr>
                </a:p>
              </p:txBody>
            </p:sp>
          </p:grpSp>
          <p:sp>
            <p:nvSpPr>
              <p:cNvPr id="815169" name="AutoShape 65"/>
              <p:cNvSpPr>
                <a:spLocks noChangeArrowheads="1"/>
              </p:cNvSpPr>
              <p:nvPr/>
            </p:nvSpPr>
            <p:spPr bwMode="auto">
              <a:xfrm rot="672657" flipH="1">
                <a:off x="4476" y="111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70" name="AutoShape 66"/>
              <p:cNvSpPr>
                <a:spLocks noChangeArrowheads="1"/>
              </p:cNvSpPr>
              <p:nvPr/>
            </p:nvSpPr>
            <p:spPr bwMode="auto">
              <a:xfrm rot="660099">
                <a:off x="4254" y="1086"/>
                <a:ext cx="144" cy="48"/>
              </a:xfrm>
              <a:prstGeom prst="rightArrow">
                <a:avLst>
                  <a:gd name="adj1" fmla="val 50000"/>
                  <a:gd name="adj2" fmla="val 75000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71" name="AutoShape 67"/>
              <p:cNvSpPr>
                <a:spLocks noChangeArrowheads="1"/>
              </p:cNvSpPr>
              <p:nvPr/>
            </p:nvSpPr>
            <p:spPr bwMode="auto">
              <a:xfrm rot="-2069624">
                <a:off x="4440" y="1074"/>
                <a:ext cx="65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  <p:sp>
            <p:nvSpPr>
              <p:cNvPr id="815172" name="AutoShape 68"/>
              <p:cNvSpPr>
                <a:spLocks noChangeArrowheads="1"/>
              </p:cNvSpPr>
              <p:nvPr/>
            </p:nvSpPr>
            <p:spPr bwMode="auto">
              <a:xfrm rot="8329323">
                <a:off x="4365" y="1128"/>
                <a:ext cx="69" cy="48"/>
              </a:xfrm>
              <a:prstGeom prst="rightArrow">
                <a:avLst>
                  <a:gd name="adj1" fmla="val 50000"/>
                  <a:gd name="adj2" fmla="val 35938"/>
                </a:avLst>
              </a:prstGeom>
              <a:gradFill rotWithShape="1">
                <a:gsLst>
                  <a:gs pos="0">
                    <a:schemeClr val="bg2">
                      <a:gamma/>
                      <a:shade val="46275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46275"/>
                      <a:invGamma/>
                    </a:scheme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buFont typeface="Arial" pitchFamily="34" charset="0"/>
                  <a:buNone/>
                  <a:defRPr/>
                </a:pPr>
                <a:endParaRPr lang="en-US">
                  <a:latin typeface="Arial" pitchFamily="34" charset="0"/>
                </a:endParaRPr>
              </a:p>
            </p:txBody>
          </p:sp>
        </p:grpSp>
        <p:cxnSp>
          <p:nvCxnSpPr>
            <p:cNvPr id="21568" name="AutoShape 69"/>
            <p:cNvCxnSpPr>
              <a:cxnSpLocks noChangeShapeType="1"/>
              <a:stCxn id="815132" idx="1"/>
              <a:endCxn id="815168" idx="2"/>
            </p:cNvCxnSpPr>
            <p:nvPr/>
          </p:nvCxnSpPr>
          <p:spPr bwMode="auto">
            <a:xfrm>
              <a:off x="1997" y="2909"/>
              <a:ext cx="211" cy="20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21569" name="AutoShape 70"/>
            <p:cNvCxnSpPr>
              <a:cxnSpLocks noChangeShapeType="1"/>
              <a:stCxn id="815132" idx="2"/>
              <a:endCxn id="815151" idx="2"/>
            </p:cNvCxnSpPr>
            <p:nvPr/>
          </p:nvCxnSpPr>
          <p:spPr bwMode="auto">
            <a:xfrm>
              <a:off x="2471" y="2691"/>
              <a:ext cx="423" cy="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</p:spPr>
        </p:cxnSp>
        <p:cxnSp>
          <p:nvCxnSpPr>
            <p:cNvPr id="21570" name="AutoShape 71"/>
            <p:cNvCxnSpPr>
              <a:cxnSpLocks noChangeShapeType="1"/>
              <a:stCxn id="815113" idx="3"/>
              <a:endCxn id="815132" idx="3"/>
            </p:cNvCxnSpPr>
            <p:nvPr/>
          </p:nvCxnSpPr>
          <p:spPr bwMode="auto">
            <a:xfrm>
              <a:off x="1792" y="2142"/>
              <a:ext cx="205" cy="3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571" name="Text Box 73"/>
            <p:cNvSpPr txBox="1">
              <a:spLocks noChangeArrowheads="1"/>
            </p:cNvSpPr>
            <p:nvPr/>
          </p:nvSpPr>
          <p:spPr bwMode="auto">
            <a:xfrm>
              <a:off x="2016" y="2893"/>
              <a:ext cx="423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5</a:t>
              </a:r>
            </a:p>
          </p:txBody>
        </p:sp>
        <p:cxnSp>
          <p:nvCxnSpPr>
            <p:cNvPr id="21572" name="AutoShape 74"/>
            <p:cNvCxnSpPr>
              <a:cxnSpLocks noChangeShapeType="1"/>
              <a:stCxn id="815167" idx="4"/>
              <a:endCxn id="815161" idx="0"/>
            </p:cNvCxnSpPr>
            <p:nvPr/>
          </p:nvCxnSpPr>
          <p:spPr bwMode="auto">
            <a:xfrm>
              <a:off x="2683" y="3176"/>
              <a:ext cx="414" cy="14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21573" name="Text Box 75"/>
            <p:cNvSpPr txBox="1">
              <a:spLocks noChangeArrowheads="1"/>
            </p:cNvSpPr>
            <p:nvPr/>
          </p:nvSpPr>
          <p:spPr bwMode="auto">
            <a:xfrm>
              <a:off x="2548" y="3012"/>
              <a:ext cx="422" cy="2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3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B8EF3C85-9F76-4458-95D3-6AEDD2D79109}" type="slidenum">
              <a:rPr lang="en-US" smtClean="0"/>
              <a:pPr defTabSz="1019175"/>
              <a:t>29</a:t>
            </a:fld>
            <a:endParaRPr lang="en-US" smtClean="0"/>
          </a:p>
        </p:txBody>
      </p:sp>
      <p:sp>
        <p:nvSpPr>
          <p:cNvPr id="7987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69659" y="5464636"/>
            <a:ext cx="4855483" cy="2120072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3100" dirty="0" smtClean="0"/>
              <a:t>Shortest paths at R1</a:t>
            </a:r>
          </a:p>
          <a:p>
            <a:pPr lvl="1">
              <a:lnSpc>
                <a:spcPct val="120000"/>
              </a:lnSpc>
            </a:pPr>
            <a:r>
              <a:rPr lang="en-US" sz="2700" dirty="0" smtClean="0"/>
              <a:t>R2(1);</a:t>
            </a:r>
            <a:r>
              <a:rPr lang="en-US" sz="2700" dirty="0" smtClean="0">
                <a:solidFill>
                  <a:schemeClr val="bg1">
                    <a:lumMod val="50000"/>
                  </a:schemeClr>
                </a:solidFill>
              </a:rPr>
              <a:t>R4(6), T(12),R3(</a:t>
            </a:r>
            <a:r>
              <a:rPr lang="en-US" sz="2700" dirty="0" smtClean="0">
                <a:solidFill>
                  <a:schemeClr val="bg1">
                    <a:lumMod val="50000"/>
                  </a:schemeClr>
                </a:solidFill>
                <a:cs typeface="Times New Roman"/>
              </a:rPr>
              <a:t>∞)</a:t>
            </a:r>
          </a:p>
          <a:p>
            <a:pPr lvl="1">
              <a:lnSpc>
                <a:spcPct val="120000"/>
              </a:lnSpc>
            </a:pPr>
            <a:r>
              <a:rPr lang="en-US" sz="2700" dirty="0" smtClean="0">
                <a:cs typeface="Times New Roman"/>
              </a:rPr>
              <a:t>R2(1),R4(6); </a:t>
            </a:r>
            <a:r>
              <a:rPr lang="en-US" sz="2700" dirty="0" smtClean="0">
                <a:solidFill>
                  <a:schemeClr val="bg1">
                    <a:lumMod val="50000"/>
                  </a:schemeClr>
                </a:solidFill>
              </a:rPr>
              <a:t>T(12),R3(</a:t>
            </a:r>
            <a:r>
              <a:rPr lang="en-US" sz="2700" dirty="0" smtClean="0">
                <a:solidFill>
                  <a:schemeClr val="bg1">
                    <a:lumMod val="50000"/>
                  </a:schemeClr>
                </a:solidFill>
                <a:cs typeface="Times New Roman"/>
              </a:rPr>
              <a:t>∞)</a:t>
            </a:r>
          </a:p>
          <a:p>
            <a:pPr lvl="1">
              <a:lnSpc>
                <a:spcPct val="120000"/>
              </a:lnSpc>
            </a:pPr>
            <a:r>
              <a:rPr lang="en-US" sz="2700" dirty="0" smtClean="0">
                <a:cs typeface="Times New Roman"/>
              </a:rPr>
              <a:t>R2(1),R4(6),</a:t>
            </a:r>
            <a:r>
              <a:rPr lang="en-US" sz="2700" dirty="0" smtClean="0"/>
              <a:t>T(12);</a:t>
            </a:r>
            <a:r>
              <a:rPr lang="en-US" sz="2700" dirty="0" smtClean="0">
                <a:solidFill>
                  <a:schemeClr val="bg1">
                    <a:lumMod val="50000"/>
                  </a:schemeClr>
                </a:solidFill>
              </a:rPr>
              <a:t>R3(12)</a:t>
            </a:r>
          </a:p>
          <a:p>
            <a:pPr lvl="1">
              <a:lnSpc>
                <a:spcPct val="120000"/>
              </a:lnSpc>
            </a:pPr>
            <a:r>
              <a:rPr lang="en-US" sz="2700" dirty="0" smtClean="0">
                <a:cs typeface="Times New Roman"/>
              </a:rPr>
              <a:t>R2(1),R4(6),</a:t>
            </a:r>
            <a:r>
              <a:rPr lang="en-US" sz="2700" dirty="0" smtClean="0"/>
              <a:t>T(12),R3(12)</a:t>
            </a:r>
          </a:p>
        </p:txBody>
      </p:sp>
      <p:sp>
        <p:nvSpPr>
          <p:cNvPr id="79877" name="Text Box 47"/>
          <p:cNvSpPr txBox="1">
            <a:spLocks noChangeArrowheads="1"/>
          </p:cNvSpPr>
          <p:nvPr/>
        </p:nvSpPr>
        <p:spPr bwMode="auto">
          <a:xfrm>
            <a:off x="4331604" y="2798990"/>
            <a:ext cx="10128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dirty="0">
                <a:latin typeface="Comic Sans MS" pitchFamily="66" charset="0"/>
              </a:rPr>
              <a:t>2</a:t>
            </a:r>
          </a:p>
        </p:txBody>
      </p:sp>
      <p:grpSp>
        <p:nvGrpSpPr>
          <p:cNvPr id="2" name="Group 49"/>
          <p:cNvGrpSpPr>
            <a:grpSpLocks/>
          </p:cNvGrpSpPr>
          <p:nvPr/>
        </p:nvGrpSpPr>
        <p:grpSpPr bwMode="auto">
          <a:xfrm>
            <a:off x="27939" y="1183170"/>
            <a:ext cx="4917130" cy="4159780"/>
            <a:chOff x="2512" y="1063"/>
            <a:chExt cx="2816" cy="2312"/>
          </a:xfrm>
        </p:grpSpPr>
        <p:sp>
          <p:nvSpPr>
            <p:cNvPr id="79879" name="Oval 8"/>
            <p:cNvSpPr>
              <a:spLocks noChangeArrowheads="1"/>
            </p:cNvSpPr>
            <p:nvPr/>
          </p:nvSpPr>
          <p:spPr bwMode="auto">
            <a:xfrm>
              <a:off x="3149" y="1532"/>
              <a:ext cx="290" cy="326"/>
            </a:xfrm>
            <a:prstGeom prst="ellipse">
              <a:avLst/>
            </a:prstGeom>
            <a:solidFill>
              <a:srgbClr val="00CCFF">
                <a:alpha val="47058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1859" tIns="50929" rIns="101859" bIns="50929" anchor="ctr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R1</a:t>
              </a:r>
            </a:p>
          </p:txBody>
        </p:sp>
        <p:sp>
          <p:nvSpPr>
            <p:cNvPr id="79880" name="Oval 9"/>
            <p:cNvSpPr>
              <a:spLocks noChangeArrowheads="1"/>
            </p:cNvSpPr>
            <p:nvPr/>
          </p:nvSpPr>
          <p:spPr bwMode="auto">
            <a:xfrm>
              <a:off x="4165" y="1287"/>
              <a:ext cx="290" cy="326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1859" tIns="50929" rIns="101859" bIns="50929" anchor="ctr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R2</a:t>
              </a:r>
            </a:p>
          </p:txBody>
        </p:sp>
        <p:sp>
          <p:nvSpPr>
            <p:cNvPr id="79881" name="Oval 10"/>
            <p:cNvSpPr>
              <a:spLocks noChangeArrowheads="1"/>
            </p:cNvSpPr>
            <p:nvPr/>
          </p:nvSpPr>
          <p:spPr bwMode="auto">
            <a:xfrm>
              <a:off x="4528" y="2021"/>
              <a:ext cx="290" cy="3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1859" tIns="50929" rIns="101859" bIns="50929" anchor="ctr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R4</a:t>
              </a:r>
            </a:p>
          </p:txBody>
        </p:sp>
        <p:sp>
          <p:nvSpPr>
            <p:cNvPr id="79882" name="Oval 11"/>
            <p:cNvSpPr>
              <a:spLocks noChangeArrowheads="1"/>
            </p:cNvSpPr>
            <p:nvPr/>
          </p:nvSpPr>
          <p:spPr bwMode="auto">
            <a:xfrm>
              <a:off x="4092" y="3001"/>
              <a:ext cx="291" cy="3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1859" tIns="50929" rIns="101859" bIns="50929" anchor="ctr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R3</a:t>
              </a:r>
            </a:p>
          </p:txBody>
        </p:sp>
        <p:sp>
          <p:nvSpPr>
            <p:cNvPr id="79883" name="Oval 12"/>
            <p:cNvSpPr>
              <a:spLocks noChangeArrowheads="1"/>
            </p:cNvSpPr>
            <p:nvPr/>
          </p:nvSpPr>
          <p:spPr bwMode="auto">
            <a:xfrm>
              <a:off x="3512" y="2266"/>
              <a:ext cx="290" cy="327"/>
            </a:xfrm>
            <a:prstGeom prst="ellipse">
              <a:avLst/>
            </a:prstGeom>
            <a:solidFill>
              <a:srgbClr val="FF9900">
                <a:alpha val="50195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01859" tIns="50929" rIns="101859" bIns="50929" anchor="ctr"/>
            <a:lstStyle/>
            <a:p>
              <a:pPr algn="ct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T</a:t>
              </a:r>
            </a:p>
          </p:txBody>
        </p:sp>
        <p:cxnSp>
          <p:nvCxnSpPr>
            <p:cNvPr id="79884" name="AutoShape 13"/>
            <p:cNvCxnSpPr>
              <a:cxnSpLocks noChangeShapeType="1"/>
              <a:stCxn id="79879" idx="7"/>
              <a:endCxn id="79880" idx="2"/>
            </p:cNvCxnSpPr>
            <p:nvPr/>
          </p:nvCxnSpPr>
          <p:spPr bwMode="auto">
            <a:xfrm rot="-5400000">
              <a:off x="3716" y="1131"/>
              <a:ext cx="129" cy="76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885" name="AutoShape 14"/>
            <p:cNvCxnSpPr>
              <a:cxnSpLocks noChangeShapeType="1"/>
              <a:stCxn id="79880" idx="3"/>
              <a:endCxn id="79879" idx="6"/>
            </p:cNvCxnSpPr>
            <p:nvPr/>
          </p:nvCxnSpPr>
          <p:spPr bwMode="auto">
            <a:xfrm rot="5400000">
              <a:off x="3758" y="1247"/>
              <a:ext cx="129" cy="76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886" name="AutoShape 15"/>
            <p:cNvCxnSpPr>
              <a:cxnSpLocks noChangeShapeType="1"/>
              <a:stCxn id="79880" idx="6"/>
              <a:endCxn id="79881" idx="7"/>
            </p:cNvCxnSpPr>
            <p:nvPr/>
          </p:nvCxnSpPr>
          <p:spPr bwMode="auto">
            <a:xfrm>
              <a:off x="4455" y="1450"/>
              <a:ext cx="321" cy="61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887" name="AutoShape 16"/>
            <p:cNvCxnSpPr>
              <a:cxnSpLocks noChangeShapeType="1"/>
              <a:stCxn id="79881" idx="2"/>
              <a:endCxn id="79880" idx="4"/>
            </p:cNvCxnSpPr>
            <p:nvPr/>
          </p:nvCxnSpPr>
          <p:spPr bwMode="auto">
            <a:xfrm rot="10800000">
              <a:off x="4310" y="1613"/>
              <a:ext cx="218" cy="57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888" name="AutoShape 17"/>
            <p:cNvCxnSpPr>
              <a:cxnSpLocks noChangeShapeType="1"/>
              <a:stCxn id="79881" idx="2"/>
              <a:endCxn id="79883" idx="7"/>
            </p:cNvCxnSpPr>
            <p:nvPr/>
          </p:nvCxnSpPr>
          <p:spPr bwMode="auto">
            <a:xfrm rot="10800000" flipV="1">
              <a:off x="3760" y="2185"/>
              <a:ext cx="768" cy="12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889" name="AutoShape 18"/>
            <p:cNvCxnSpPr>
              <a:cxnSpLocks noChangeShapeType="1"/>
              <a:stCxn id="79883" idx="6"/>
              <a:endCxn id="79881" idx="4"/>
            </p:cNvCxnSpPr>
            <p:nvPr/>
          </p:nvCxnSpPr>
          <p:spPr bwMode="auto">
            <a:xfrm flipV="1">
              <a:off x="3802" y="2348"/>
              <a:ext cx="871" cy="8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890" name="AutoShape 19"/>
            <p:cNvCxnSpPr>
              <a:cxnSpLocks noChangeShapeType="1"/>
              <a:stCxn id="79882" idx="2"/>
              <a:endCxn id="79883" idx="3"/>
            </p:cNvCxnSpPr>
            <p:nvPr/>
          </p:nvCxnSpPr>
          <p:spPr bwMode="auto">
            <a:xfrm rot="10800000">
              <a:off x="3554" y="2545"/>
              <a:ext cx="538" cy="619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891" name="AutoShape 20"/>
            <p:cNvCxnSpPr>
              <a:cxnSpLocks noChangeShapeType="1"/>
              <a:stCxn id="79883" idx="6"/>
              <a:endCxn id="79882" idx="0"/>
            </p:cNvCxnSpPr>
            <p:nvPr/>
          </p:nvCxnSpPr>
          <p:spPr bwMode="auto">
            <a:xfrm>
              <a:off x="3802" y="2430"/>
              <a:ext cx="435" cy="57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892" name="AutoShape 21"/>
            <p:cNvCxnSpPr>
              <a:cxnSpLocks noChangeShapeType="1"/>
              <a:stCxn id="79883" idx="2"/>
              <a:endCxn id="79879" idx="4"/>
            </p:cNvCxnSpPr>
            <p:nvPr/>
          </p:nvCxnSpPr>
          <p:spPr bwMode="auto">
            <a:xfrm rot="10800000">
              <a:off x="3294" y="1858"/>
              <a:ext cx="218" cy="57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893" name="AutoShape 22"/>
            <p:cNvCxnSpPr>
              <a:cxnSpLocks noChangeShapeType="1"/>
              <a:stCxn id="79879" idx="6"/>
              <a:endCxn id="79883" idx="0"/>
            </p:cNvCxnSpPr>
            <p:nvPr/>
          </p:nvCxnSpPr>
          <p:spPr bwMode="auto">
            <a:xfrm>
              <a:off x="3439" y="1695"/>
              <a:ext cx="218" cy="571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9894" name="Text Box 23"/>
            <p:cNvSpPr txBox="1">
              <a:spLocks noChangeArrowheads="1"/>
            </p:cNvSpPr>
            <p:nvPr/>
          </p:nvSpPr>
          <p:spPr bwMode="auto">
            <a:xfrm>
              <a:off x="3489" y="1272"/>
              <a:ext cx="581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9895" name="Text Box 24"/>
            <p:cNvSpPr txBox="1">
              <a:spLocks noChangeArrowheads="1"/>
            </p:cNvSpPr>
            <p:nvPr/>
          </p:nvSpPr>
          <p:spPr bwMode="auto">
            <a:xfrm>
              <a:off x="3598" y="1628"/>
              <a:ext cx="5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4</a:t>
              </a:r>
            </a:p>
          </p:txBody>
        </p:sp>
        <p:sp>
          <p:nvSpPr>
            <p:cNvPr id="79896" name="Text Box 25"/>
            <p:cNvSpPr txBox="1">
              <a:spLocks noChangeArrowheads="1"/>
            </p:cNvSpPr>
            <p:nvPr/>
          </p:nvSpPr>
          <p:spPr bwMode="auto">
            <a:xfrm>
              <a:off x="3974" y="1761"/>
              <a:ext cx="581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79897" name="Text Box 26"/>
            <p:cNvSpPr txBox="1">
              <a:spLocks noChangeArrowheads="1"/>
            </p:cNvSpPr>
            <p:nvPr/>
          </p:nvSpPr>
          <p:spPr bwMode="auto">
            <a:xfrm>
              <a:off x="4484" y="1617"/>
              <a:ext cx="5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79898" name="Text Box 27"/>
            <p:cNvSpPr txBox="1">
              <a:spLocks noChangeArrowheads="1"/>
            </p:cNvSpPr>
            <p:nvPr/>
          </p:nvSpPr>
          <p:spPr bwMode="auto">
            <a:xfrm>
              <a:off x="3802" y="2049"/>
              <a:ext cx="581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6</a:t>
              </a:r>
            </a:p>
          </p:txBody>
        </p:sp>
        <p:sp>
          <p:nvSpPr>
            <p:cNvPr id="79899" name="Text Box 28"/>
            <p:cNvSpPr txBox="1">
              <a:spLocks noChangeArrowheads="1"/>
            </p:cNvSpPr>
            <p:nvPr/>
          </p:nvSpPr>
          <p:spPr bwMode="auto">
            <a:xfrm>
              <a:off x="3993" y="2405"/>
              <a:ext cx="5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79900" name="Text Box 29"/>
            <p:cNvSpPr txBox="1">
              <a:spLocks noChangeArrowheads="1"/>
            </p:cNvSpPr>
            <p:nvPr/>
          </p:nvSpPr>
          <p:spPr bwMode="auto">
            <a:xfrm>
              <a:off x="3802" y="2593"/>
              <a:ext cx="581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79901" name="Text Box 30"/>
            <p:cNvSpPr txBox="1">
              <a:spLocks noChangeArrowheads="1"/>
            </p:cNvSpPr>
            <p:nvPr/>
          </p:nvSpPr>
          <p:spPr bwMode="auto">
            <a:xfrm>
              <a:off x="2949" y="1940"/>
              <a:ext cx="581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0</a:t>
              </a:r>
            </a:p>
          </p:txBody>
        </p:sp>
        <p:sp>
          <p:nvSpPr>
            <p:cNvPr id="79902" name="Text Box 31"/>
            <p:cNvSpPr txBox="1">
              <a:spLocks noChangeArrowheads="1"/>
            </p:cNvSpPr>
            <p:nvPr/>
          </p:nvSpPr>
          <p:spPr bwMode="auto">
            <a:xfrm>
              <a:off x="3443" y="1891"/>
              <a:ext cx="5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12</a:t>
              </a:r>
            </a:p>
          </p:txBody>
        </p:sp>
        <p:sp>
          <p:nvSpPr>
            <p:cNvPr id="79903" name="Text Box 32"/>
            <p:cNvSpPr txBox="1">
              <a:spLocks noChangeArrowheads="1"/>
            </p:cNvSpPr>
            <p:nvPr/>
          </p:nvSpPr>
          <p:spPr bwMode="auto">
            <a:xfrm>
              <a:off x="3259" y="2756"/>
              <a:ext cx="580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5</a:t>
              </a:r>
            </a:p>
          </p:txBody>
        </p:sp>
        <p:sp>
          <p:nvSpPr>
            <p:cNvPr id="79904" name="AutoShape 33"/>
            <p:cNvSpPr>
              <a:spLocks noChangeArrowheads="1"/>
            </p:cNvSpPr>
            <p:nvPr/>
          </p:nvSpPr>
          <p:spPr bwMode="auto">
            <a:xfrm>
              <a:off x="2512" y="1743"/>
              <a:ext cx="210" cy="23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i="1" dirty="0" smtClean="0">
                  <a:latin typeface="+mn-lt"/>
                </a:rPr>
                <a:t>r</a:t>
              </a:r>
              <a:r>
                <a:rPr lang="en-US" dirty="0" smtClean="0">
                  <a:latin typeface="+mn-lt"/>
                </a:rPr>
                <a:t>1</a:t>
              </a:r>
              <a:endParaRPr lang="en-US" i="1" dirty="0">
                <a:latin typeface="+mn-lt"/>
              </a:endParaRPr>
            </a:p>
          </p:txBody>
        </p:sp>
        <p:cxnSp>
          <p:nvCxnSpPr>
            <p:cNvPr id="79908" name="AutoShape 37"/>
            <p:cNvCxnSpPr>
              <a:cxnSpLocks noChangeShapeType="1"/>
              <a:stCxn id="79879" idx="1"/>
              <a:endCxn id="79904" idx="5"/>
            </p:cNvCxnSpPr>
            <p:nvPr/>
          </p:nvCxnSpPr>
          <p:spPr bwMode="auto">
            <a:xfrm rot="16200000" flipH="1" flipV="1">
              <a:off x="2849" y="1400"/>
              <a:ext cx="163" cy="522"/>
            </a:xfrm>
            <a:prstGeom prst="curvedConnector3">
              <a:avLst>
                <a:gd name="adj1" fmla="val -107032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909" name="AutoShape 38"/>
            <p:cNvCxnSpPr>
              <a:cxnSpLocks noChangeShapeType="1"/>
              <a:stCxn id="79879" idx="3"/>
              <a:endCxn id="49" idx="0"/>
            </p:cNvCxnSpPr>
            <p:nvPr/>
          </p:nvCxnSpPr>
          <p:spPr bwMode="auto">
            <a:xfrm rot="5400000">
              <a:off x="2776" y="1763"/>
              <a:ext cx="368" cy="463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910" name="AutoShape 39"/>
            <p:cNvCxnSpPr>
              <a:cxnSpLocks noChangeShapeType="1"/>
              <a:stCxn id="79880" idx="7"/>
              <a:endCxn id="51" idx="4"/>
            </p:cNvCxnSpPr>
            <p:nvPr/>
          </p:nvCxnSpPr>
          <p:spPr bwMode="auto">
            <a:xfrm rot="16200000" flipH="1">
              <a:off x="4705" y="1042"/>
              <a:ext cx="172" cy="758"/>
            </a:xfrm>
            <a:prstGeom prst="curvedConnector3">
              <a:avLst>
                <a:gd name="adj1" fmla="val -101417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911" name="AutoShape 40"/>
            <p:cNvCxnSpPr>
              <a:cxnSpLocks noChangeShapeType="1"/>
              <a:stCxn id="79881" idx="6"/>
              <a:endCxn id="51" idx="2"/>
            </p:cNvCxnSpPr>
            <p:nvPr/>
          </p:nvCxnSpPr>
          <p:spPr bwMode="auto">
            <a:xfrm flipV="1">
              <a:off x="4818" y="1737"/>
              <a:ext cx="353" cy="448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912" name="AutoShape 41"/>
            <p:cNvCxnSpPr>
              <a:cxnSpLocks noChangeShapeType="1"/>
              <a:stCxn id="79882" idx="5"/>
              <a:endCxn id="54" idx="2"/>
            </p:cNvCxnSpPr>
            <p:nvPr/>
          </p:nvCxnSpPr>
          <p:spPr bwMode="auto">
            <a:xfrm rot="5400000" flipH="1" flipV="1">
              <a:off x="4549" y="2908"/>
              <a:ext cx="164" cy="581"/>
            </a:xfrm>
            <a:prstGeom prst="curvedConnector3">
              <a:avLst>
                <a:gd name="adj1" fmla="val -40341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79913" name="AutoShape 42"/>
            <p:cNvCxnSpPr>
              <a:cxnSpLocks noChangeShapeType="1"/>
              <a:stCxn id="79881" idx="6"/>
              <a:endCxn id="54" idx="4"/>
            </p:cNvCxnSpPr>
            <p:nvPr/>
          </p:nvCxnSpPr>
          <p:spPr bwMode="auto">
            <a:xfrm>
              <a:off x="4818" y="2185"/>
              <a:ext cx="103" cy="702"/>
            </a:xfrm>
            <a:prstGeom prst="curvedConnector2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79914" name="Text Box 43"/>
            <p:cNvSpPr txBox="1">
              <a:spLocks noChangeArrowheads="1"/>
            </p:cNvSpPr>
            <p:nvPr/>
          </p:nvSpPr>
          <p:spPr bwMode="auto">
            <a:xfrm>
              <a:off x="2641" y="1390"/>
              <a:ext cx="581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9915" name="Text Box 44"/>
            <p:cNvSpPr txBox="1">
              <a:spLocks noChangeArrowheads="1"/>
            </p:cNvSpPr>
            <p:nvPr/>
          </p:nvSpPr>
          <p:spPr bwMode="auto">
            <a:xfrm>
              <a:off x="2641" y="2121"/>
              <a:ext cx="581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9916" name="Text Box 45"/>
            <p:cNvSpPr txBox="1">
              <a:spLocks noChangeArrowheads="1"/>
            </p:cNvSpPr>
            <p:nvPr/>
          </p:nvSpPr>
          <p:spPr bwMode="auto">
            <a:xfrm>
              <a:off x="4745" y="2430"/>
              <a:ext cx="581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9917" name="Text Box 46"/>
            <p:cNvSpPr txBox="1">
              <a:spLocks noChangeArrowheads="1"/>
            </p:cNvSpPr>
            <p:nvPr/>
          </p:nvSpPr>
          <p:spPr bwMode="auto">
            <a:xfrm>
              <a:off x="4455" y="1063"/>
              <a:ext cx="581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1</a:t>
              </a:r>
            </a:p>
          </p:txBody>
        </p:sp>
        <p:sp>
          <p:nvSpPr>
            <p:cNvPr id="79918" name="Text Box 48"/>
            <p:cNvSpPr txBox="1">
              <a:spLocks noChangeArrowheads="1"/>
            </p:cNvSpPr>
            <p:nvPr/>
          </p:nvSpPr>
          <p:spPr bwMode="auto">
            <a:xfrm>
              <a:off x="4362" y="3171"/>
              <a:ext cx="581" cy="2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01859" tIns="50929" rIns="101859" bIns="50929">
              <a:spAutoFit/>
            </a:bodyPr>
            <a:lstStyle/>
            <a:p>
              <a:pPr algn="ctr" defTabSz="1019175"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sz="1600" dirty="0">
                  <a:latin typeface="Comic Sans MS" pitchFamily="66" charset="0"/>
                </a:rPr>
                <a:t>3</a:t>
              </a:r>
            </a:p>
          </p:txBody>
        </p:sp>
        <p:sp>
          <p:nvSpPr>
            <p:cNvPr id="49" name="AutoShape 33"/>
            <p:cNvSpPr>
              <a:spLocks noChangeArrowheads="1"/>
            </p:cNvSpPr>
            <p:nvPr/>
          </p:nvSpPr>
          <p:spPr bwMode="auto">
            <a:xfrm>
              <a:off x="2518" y="2064"/>
              <a:ext cx="210" cy="23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i="1" dirty="0" smtClean="0">
                  <a:latin typeface="+mn-lt"/>
                </a:rPr>
                <a:t>r</a:t>
              </a:r>
              <a:r>
                <a:rPr lang="en-US" dirty="0" smtClean="0">
                  <a:latin typeface="+mn-lt"/>
                </a:rPr>
                <a:t>2</a:t>
              </a:r>
              <a:endParaRPr lang="en-US" i="1" dirty="0">
                <a:latin typeface="+mn-lt"/>
              </a:endParaRPr>
            </a:p>
          </p:txBody>
        </p:sp>
        <p:sp>
          <p:nvSpPr>
            <p:cNvPr id="51" name="AutoShape 33"/>
            <p:cNvSpPr>
              <a:spLocks noChangeArrowheads="1"/>
            </p:cNvSpPr>
            <p:nvPr/>
          </p:nvSpPr>
          <p:spPr bwMode="auto">
            <a:xfrm>
              <a:off x="5118" y="1507"/>
              <a:ext cx="210" cy="23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i="1" dirty="0" smtClean="0">
                  <a:latin typeface="+mn-lt"/>
                </a:rPr>
                <a:t>r</a:t>
              </a:r>
              <a:r>
                <a:rPr lang="en-US" dirty="0" smtClean="0">
                  <a:latin typeface="+mn-lt"/>
                </a:rPr>
                <a:t>3</a:t>
              </a:r>
              <a:endParaRPr lang="en-US" i="1" dirty="0">
                <a:latin typeface="+mn-lt"/>
              </a:endParaRPr>
            </a:p>
          </p:txBody>
        </p:sp>
        <p:sp>
          <p:nvSpPr>
            <p:cNvPr id="54" name="AutoShape 33"/>
            <p:cNvSpPr>
              <a:spLocks noChangeArrowheads="1"/>
            </p:cNvSpPr>
            <p:nvPr/>
          </p:nvSpPr>
          <p:spPr bwMode="auto">
            <a:xfrm>
              <a:off x="4869" y="2887"/>
              <a:ext cx="210" cy="230"/>
            </a:xfrm>
            <a:prstGeom prst="hexagon">
              <a:avLst>
                <a:gd name="adj" fmla="val 25000"/>
                <a:gd name="vf" fmla="val 115470"/>
              </a:avLst>
            </a:prstGeom>
            <a:solidFill>
              <a:srgbClr val="FF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0" tIns="0" rIns="0" bIns="0" anchor="ctr">
              <a:spAutoFit/>
            </a:bodyPr>
            <a:lstStyle/>
            <a:p>
              <a:r>
                <a:rPr lang="en-US" i="1" dirty="0" smtClean="0">
                  <a:latin typeface="+mn-lt"/>
                </a:rPr>
                <a:t>r</a:t>
              </a:r>
              <a:r>
                <a:rPr lang="en-US" dirty="0" smtClean="0">
                  <a:latin typeface="+mn-lt"/>
                </a:rPr>
                <a:t>4</a:t>
              </a:r>
              <a:endParaRPr lang="en-US" i="1" dirty="0">
                <a:latin typeface="+mn-lt"/>
              </a:endParaRPr>
            </a:p>
          </p:txBody>
        </p:sp>
      </p:grpSp>
      <p:sp>
        <p:nvSpPr>
          <p:cNvPr id="47" name="Title 46"/>
          <p:cNvSpPr>
            <a:spLocks noGrp="1"/>
          </p:cNvSpPr>
          <p:nvPr>
            <p:ph type="title"/>
          </p:nvPr>
        </p:nvSpPr>
        <p:spPr>
          <a:xfrm>
            <a:off x="536349" y="292550"/>
            <a:ext cx="9151937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 2-Step Shortest Path Computation</a:t>
            </a:r>
            <a:endParaRPr lang="en-US" dirty="0"/>
          </a:p>
        </p:txBody>
      </p:sp>
      <p:sp>
        <p:nvSpPr>
          <p:cNvPr id="100" name="Rectangle 4"/>
          <p:cNvSpPr txBox="1">
            <a:spLocks noChangeArrowheads="1"/>
          </p:cNvSpPr>
          <p:nvPr/>
        </p:nvSpPr>
        <p:spPr bwMode="auto">
          <a:xfrm>
            <a:off x="5202917" y="1719959"/>
            <a:ext cx="4855483" cy="5889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  <a:normAutofit fontScale="92500"/>
          </a:bodyPr>
          <a:lstStyle/>
          <a:p>
            <a:pPr marL="384175" marR="0" lvl="0" indent="-254000" algn="l" defTabSz="1019175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tabLst/>
              <a:defRPr/>
            </a:pPr>
            <a:r>
              <a:rPr kumimoji="0" lang="en-US" sz="3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Adding stub nodes</a:t>
            </a:r>
          </a:p>
          <a:p>
            <a:pPr marL="762000" marR="0" lvl="1" indent="-250825" algn="l" defTabSz="1019175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Char char="»"/>
              <a:tabLst/>
              <a:defRPr/>
            </a:pPr>
            <a:r>
              <a:rPr lang="en-US" sz="2700" kern="0" dirty="0" smtClean="0">
                <a:solidFill>
                  <a:schemeClr val="tx1"/>
                </a:solidFill>
                <a:latin typeface="+mn-lt"/>
                <a:ea typeface="+mn-ea"/>
              </a:rPr>
              <a:t>Visit all core nodes and add local stub nodes</a:t>
            </a:r>
          </a:p>
          <a:p>
            <a:pPr marL="762000" marR="0" lvl="1" indent="-250825" algn="l" defTabSz="1019175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Char char="»"/>
              <a:tabLst/>
              <a:defRPr/>
            </a:pPr>
            <a:r>
              <a:rPr kumimoji="0" lang="en-US" sz="27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Update distance of stub</a:t>
            </a:r>
            <a:r>
              <a:rPr kumimoji="0" lang="en-US" sz="27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nodes accessible from multiple core nodes</a:t>
            </a:r>
          </a:p>
          <a:p>
            <a:pPr marL="762000" marR="0" lvl="1" indent="-250825" algn="l" defTabSz="1019175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Char char="»"/>
              <a:tabLst/>
              <a:defRPr/>
            </a:pPr>
            <a:r>
              <a:rPr lang="en-US" sz="2700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R1: </a:t>
            </a:r>
            <a:r>
              <a:rPr lang="en-US" sz="2700" i="1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r</a:t>
            </a:r>
            <a:r>
              <a:rPr lang="en-US" sz="2700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1(1),</a:t>
            </a:r>
            <a:r>
              <a:rPr lang="en-US" sz="2700" i="1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r</a:t>
            </a:r>
            <a:r>
              <a:rPr lang="en-US" sz="2700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2(1)</a:t>
            </a:r>
          </a:p>
          <a:p>
            <a:pPr marL="762000" marR="0" lvl="1" indent="-250825" algn="l" defTabSz="1019175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Char char="»"/>
              <a:tabLst/>
              <a:defRPr/>
            </a:pPr>
            <a:r>
              <a:rPr kumimoji="0" lang="en-US" sz="27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R2: </a:t>
            </a:r>
            <a:r>
              <a:rPr kumimoji="0" lang="en-US" sz="27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r</a:t>
            </a:r>
            <a:r>
              <a:rPr kumimoji="0" lang="en-US" sz="27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3(1+1=2)</a:t>
            </a:r>
          </a:p>
          <a:p>
            <a:pPr marL="762000" marR="0" lvl="1" indent="-250825" algn="l" defTabSz="1019175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Char char="»"/>
              <a:tabLst/>
              <a:defRPr/>
            </a:pPr>
            <a:r>
              <a:rPr lang="en-US" sz="2700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R3: </a:t>
            </a:r>
            <a:r>
              <a:rPr lang="en-US" sz="2700" i="1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r</a:t>
            </a:r>
            <a:r>
              <a:rPr lang="en-US" sz="2700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4(12+3=15)</a:t>
            </a:r>
          </a:p>
          <a:p>
            <a:pPr marL="762000" marR="0" lvl="1" indent="-250825" algn="l" defTabSz="1019175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Char char="»"/>
              <a:tabLst/>
              <a:defRPr/>
            </a:pPr>
            <a:r>
              <a:rPr kumimoji="0" lang="en-US" sz="27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R4: </a:t>
            </a:r>
            <a:r>
              <a:rPr kumimoji="0" lang="en-US" sz="2700" b="0" i="1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r</a:t>
            </a:r>
            <a:r>
              <a:rPr kumimoji="0" lang="en-US" sz="27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4(6+1=7&lt;15)</a:t>
            </a:r>
            <a:endParaRPr kumimoji="0" lang="en-US" sz="27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3B3B2D2E-5EFE-4A47-A5D6-CE491EFA09E0}" type="slidenum">
              <a:rPr lang="en-US" smtClean="0"/>
              <a:pPr defTabSz="1019175"/>
              <a:t>3</a:t>
            </a:fld>
            <a:endParaRPr lang="en-US" smtClean="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34938" y="613703"/>
            <a:ext cx="9625012" cy="949325"/>
          </a:xfrm>
        </p:spPr>
        <p:txBody>
          <a:bodyPr/>
          <a:lstStyle/>
          <a:p>
            <a:pPr defTabSz="914400"/>
            <a:r>
              <a:rPr lang="en-US" dirty="0" smtClean="0"/>
              <a:t>Design Constraints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627701"/>
            <a:ext cx="8885238" cy="6045200"/>
          </a:xfrm>
        </p:spPr>
        <p:txBody>
          <a:bodyPr>
            <a:normAutofit fontScale="92500" lnSpcReduction="20000"/>
          </a:bodyPr>
          <a:lstStyle/>
          <a:p>
            <a:pPr marL="342900" indent="-342900" defTabSz="914400"/>
            <a:r>
              <a:rPr lang="en-US" dirty="0" smtClean="0"/>
              <a:t>A single solution for the entire Internet is unlikely to work</a:t>
            </a:r>
          </a:p>
          <a:p>
            <a:pPr marL="787400" lvl="1" indent="-342900" defTabSz="914400"/>
            <a:r>
              <a:rPr lang="en-US" dirty="0" smtClean="0"/>
              <a:t>Not scalable</a:t>
            </a:r>
          </a:p>
          <a:p>
            <a:pPr marL="1189037" lvl="2" indent="-285750" defTabSz="914400"/>
            <a:r>
              <a:rPr lang="en-US" dirty="0" smtClean="0"/>
              <a:t>Sheer size of global state</a:t>
            </a:r>
          </a:p>
          <a:p>
            <a:pPr marL="1189037" lvl="2" indent="-285750" defTabSz="914400"/>
            <a:r>
              <a:rPr lang="en-US" dirty="0" smtClean="0"/>
              <a:t>“Noise” level associated with changes</a:t>
            </a:r>
          </a:p>
          <a:p>
            <a:pPr marL="787400" lvl="1" indent="-342900" defTabSz="914400"/>
            <a:r>
              <a:rPr lang="en-US" dirty="0" smtClean="0"/>
              <a:t>Not feasible</a:t>
            </a:r>
          </a:p>
          <a:p>
            <a:pPr marL="1233487" lvl="2" indent="-342900" defTabSz="914400"/>
            <a:r>
              <a:rPr lang="en-US" dirty="0" smtClean="0"/>
              <a:t>Administrative and competitive limitations</a:t>
            </a:r>
          </a:p>
          <a:p>
            <a:pPr marL="787400" lvl="1" indent="-342900" defTabSz="914400"/>
            <a:r>
              <a:rPr lang="en-US" dirty="0" smtClean="0"/>
              <a:t>Not suitable</a:t>
            </a:r>
          </a:p>
          <a:p>
            <a:pPr marL="1233487" lvl="2" indent="-342900" defTabSz="914400"/>
            <a:r>
              <a:rPr lang="en-US" dirty="0" smtClean="0"/>
              <a:t>Differences in selection criteria (different definitions of best path)</a:t>
            </a:r>
          </a:p>
          <a:p>
            <a:pPr marL="342900" indent="-342900" defTabSz="914400">
              <a:buClr>
                <a:srgbClr val="FF0000"/>
              </a:buClr>
              <a:buSzPct val="115000"/>
              <a:buFont typeface="Symbol" pitchFamily="18" charset="2"/>
              <a:buChar char="Þ"/>
            </a:pPr>
            <a:r>
              <a:rPr lang="en-US" dirty="0" smtClean="0"/>
              <a:t> Basic design approach:  A two-level hierarchy</a:t>
            </a:r>
          </a:p>
          <a:p>
            <a:pPr marL="742950" lvl="1" indent="-285750" defTabSz="914400"/>
            <a:r>
              <a:rPr lang="en-US" i="1" dirty="0" smtClean="0"/>
              <a:t>Intra</a:t>
            </a:r>
            <a:r>
              <a:rPr lang="en-US" dirty="0" smtClean="0"/>
              <a:t>-domain and </a:t>
            </a:r>
            <a:r>
              <a:rPr lang="en-US" i="1" dirty="0" smtClean="0"/>
              <a:t>inter</a:t>
            </a:r>
            <a:r>
              <a:rPr lang="en-US" dirty="0" smtClean="0"/>
              <a:t>-domain protocols</a:t>
            </a:r>
          </a:p>
          <a:p>
            <a:pPr marL="1143000" lvl="2" indent="-228600" defTabSz="914400"/>
            <a:r>
              <a:rPr lang="en-US" dirty="0" smtClean="0"/>
              <a:t>Ensures scalability</a:t>
            </a:r>
          </a:p>
          <a:p>
            <a:pPr marL="1189037" lvl="2" indent="-285750" defTabSz="914400"/>
            <a:r>
              <a:rPr lang="en-US" i="1" dirty="0" smtClean="0"/>
              <a:t>Gateways</a:t>
            </a:r>
            <a:r>
              <a:rPr lang="en-US" dirty="0" smtClean="0"/>
              <a:t> connect domains together for an end-to-end solution</a:t>
            </a:r>
          </a:p>
          <a:p>
            <a:pPr marL="742950" lvl="1" indent="-285750" defTabSz="914400"/>
            <a:r>
              <a:rPr lang="en-US" dirty="0" smtClean="0"/>
              <a:t>Key features</a:t>
            </a:r>
          </a:p>
          <a:p>
            <a:pPr marL="1189037" lvl="2" indent="-285750" defTabSz="914400"/>
            <a:r>
              <a:rPr lang="en-US" dirty="0" smtClean="0"/>
              <a:t>Fine-grain local information, coarse-grain remote information</a:t>
            </a:r>
          </a:p>
          <a:p>
            <a:pPr marL="1189037" lvl="2" indent="-285750" defTabSz="914400"/>
            <a:r>
              <a:rPr lang="en-US" dirty="0" smtClean="0"/>
              <a:t>Optimize local resources, ensure global connectivity</a:t>
            </a:r>
          </a:p>
          <a:p>
            <a:pPr marL="1189037" lvl="2" indent="-285750" defTabSz="914400"/>
            <a:r>
              <a:rPr lang="en-US" dirty="0" smtClean="0"/>
              <a:t>Control what information crosses domain boundaries</a:t>
            </a:r>
          </a:p>
          <a:p>
            <a:pPr marL="342900" indent="-342900" defTabSz="914400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063" y="619139"/>
            <a:ext cx="8550275" cy="1295400"/>
          </a:xfrm>
        </p:spPr>
        <p:txBody>
          <a:bodyPr/>
          <a:lstStyle/>
          <a:p>
            <a:r>
              <a:rPr lang="en-US" dirty="0" smtClean="0"/>
              <a:t>Combining Link-State and Distance Vector Computations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47228" y="2122712"/>
            <a:ext cx="5080686" cy="564968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Used to scale to larger networks</a:t>
            </a:r>
          </a:p>
          <a:p>
            <a:pPr>
              <a:lnSpc>
                <a:spcPct val="120000"/>
              </a:lnSpc>
            </a:pPr>
            <a:r>
              <a:rPr lang="en-US" dirty="0" smtClean="0"/>
              <a:t>Break large network into several smaller areas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Routers know full network graph only in their local area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Link-state (</a:t>
            </a:r>
            <a:r>
              <a:rPr lang="en-US" dirty="0" err="1" smtClean="0"/>
              <a:t>Dijkstra</a:t>
            </a:r>
            <a:r>
              <a:rPr lang="en-US" dirty="0" smtClean="0"/>
              <a:t>) to compute shortest paths in each area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Border routers “leak” (as distance vectors in LSAs) results of </a:t>
            </a:r>
            <a:r>
              <a:rPr lang="en-US" dirty="0" err="1" smtClean="0"/>
              <a:t>Dijkstra</a:t>
            </a:r>
            <a:r>
              <a:rPr lang="en-US" dirty="0" smtClean="0"/>
              <a:t> computations into other areas</a:t>
            </a:r>
          </a:p>
          <a:p>
            <a:pPr lvl="4">
              <a:lnSpc>
                <a:spcPct val="120000"/>
              </a:lnSpc>
            </a:pPr>
            <a:endParaRPr lang="en-US" dirty="0" smtClean="0"/>
          </a:p>
          <a:p>
            <a:pPr lvl="1">
              <a:lnSpc>
                <a:spcPct val="120000"/>
              </a:lnSpc>
            </a:pPr>
            <a:r>
              <a:rPr lang="en-US" dirty="0" smtClean="0"/>
              <a:t>Internal router use DV computation to find shortest path to routes in remote area</a:t>
            </a:r>
          </a:p>
          <a:p>
            <a:pPr lvl="2">
              <a:lnSpc>
                <a:spcPct val="120000"/>
              </a:lnSpc>
            </a:pPr>
            <a:r>
              <a:rPr lang="en-US" dirty="0" smtClean="0"/>
              <a:t>Minimum across border routers of cost to border router + cost advertised by border router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BDF7A-1AC4-4879-AEAA-220D9211AB84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pSp>
        <p:nvGrpSpPr>
          <p:cNvPr id="61" name="Group 60"/>
          <p:cNvGrpSpPr/>
          <p:nvPr/>
        </p:nvGrpSpPr>
        <p:grpSpPr>
          <a:xfrm>
            <a:off x="6259516" y="1944419"/>
            <a:ext cx="2733544" cy="2149511"/>
            <a:chOff x="6259516" y="1944419"/>
            <a:chExt cx="2733544" cy="2149511"/>
          </a:xfrm>
        </p:grpSpPr>
        <p:sp>
          <p:nvSpPr>
            <p:cNvPr id="35" name="Cloud"/>
            <p:cNvSpPr>
              <a:spLocks noChangeAspect="1" noEditPoints="1" noChangeArrowheads="1"/>
            </p:cNvSpPr>
            <p:nvPr/>
          </p:nvSpPr>
          <p:spPr bwMode="auto">
            <a:xfrm rot="4891302" flipH="1">
              <a:off x="5920188" y="2375859"/>
              <a:ext cx="2057399" cy="1378744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50" name="Cloud"/>
            <p:cNvSpPr>
              <a:spLocks noChangeAspect="1" noEditPoints="1" noChangeArrowheads="1"/>
            </p:cNvSpPr>
            <p:nvPr/>
          </p:nvSpPr>
          <p:spPr bwMode="auto">
            <a:xfrm rot="16200000">
              <a:off x="7274988" y="2283747"/>
              <a:ext cx="2057399" cy="1378744"/>
            </a:xfrm>
            <a:custGeom>
              <a:avLst/>
              <a:gdLst>
                <a:gd name="T0" fmla="*/ 67 w 21600"/>
                <a:gd name="T1" fmla="*/ 10800 h 21600"/>
                <a:gd name="T2" fmla="*/ 10800 w 21600"/>
                <a:gd name="T3" fmla="*/ 21577 h 21600"/>
                <a:gd name="T4" fmla="*/ 21582 w 21600"/>
                <a:gd name="T5" fmla="*/ 10800 h 21600"/>
                <a:gd name="T6" fmla="*/ 10800 w 21600"/>
                <a:gd name="T7" fmla="*/ 1235 h 21600"/>
                <a:gd name="T8" fmla="*/ 2977 w 21600"/>
                <a:gd name="T9" fmla="*/ 3262 h 21600"/>
                <a:gd name="T10" fmla="*/ 17087 w 21600"/>
                <a:gd name="T11" fmla="*/ 173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 extrusionOk="0">
                  <a:moveTo>
                    <a:pt x="1949" y="7180"/>
                  </a:moveTo>
                  <a:cubicBezTo>
                    <a:pt x="841" y="7336"/>
                    <a:pt x="0" y="8613"/>
                    <a:pt x="0" y="10137"/>
                  </a:cubicBezTo>
                  <a:cubicBezTo>
                    <a:pt x="-1" y="11192"/>
                    <a:pt x="409" y="12169"/>
                    <a:pt x="1074" y="12702"/>
                  </a:cubicBezTo>
                  <a:lnTo>
                    <a:pt x="1063" y="12668"/>
                  </a:lnTo>
                  <a:cubicBezTo>
                    <a:pt x="685" y="13217"/>
                    <a:pt x="475" y="13940"/>
                    <a:pt x="475" y="14690"/>
                  </a:cubicBezTo>
                  <a:cubicBezTo>
                    <a:pt x="475" y="16325"/>
                    <a:pt x="1451" y="17650"/>
                    <a:pt x="2655" y="17650"/>
                  </a:cubicBezTo>
                  <a:cubicBezTo>
                    <a:pt x="2739" y="17650"/>
                    <a:pt x="2824" y="17643"/>
                    <a:pt x="2909" y="17629"/>
                  </a:cubicBezTo>
                  <a:lnTo>
                    <a:pt x="2897" y="17649"/>
                  </a:lnTo>
                  <a:cubicBezTo>
                    <a:pt x="3585" y="19288"/>
                    <a:pt x="4863" y="20300"/>
                    <a:pt x="6247" y="20300"/>
                  </a:cubicBezTo>
                  <a:cubicBezTo>
                    <a:pt x="6947" y="20299"/>
                    <a:pt x="7635" y="20039"/>
                    <a:pt x="8235" y="19546"/>
                  </a:cubicBezTo>
                  <a:lnTo>
                    <a:pt x="8229" y="19550"/>
                  </a:lnTo>
                  <a:cubicBezTo>
                    <a:pt x="8855" y="20829"/>
                    <a:pt x="9908" y="21597"/>
                    <a:pt x="11036" y="21597"/>
                  </a:cubicBezTo>
                  <a:cubicBezTo>
                    <a:pt x="12523" y="21596"/>
                    <a:pt x="13836" y="20267"/>
                    <a:pt x="14267" y="18324"/>
                  </a:cubicBezTo>
                  <a:lnTo>
                    <a:pt x="14270" y="18350"/>
                  </a:lnTo>
                  <a:cubicBezTo>
                    <a:pt x="14730" y="18740"/>
                    <a:pt x="15260" y="18947"/>
                    <a:pt x="15802" y="18947"/>
                  </a:cubicBezTo>
                  <a:cubicBezTo>
                    <a:pt x="17390" y="18946"/>
                    <a:pt x="18682" y="17205"/>
                    <a:pt x="18694" y="15045"/>
                  </a:cubicBezTo>
                  <a:lnTo>
                    <a:pt x="18689" y="15035"/>
                  </a:lnTo>
                  <a:cubicBezTo>
                    <a:pt x="20357" y="14710"/>
                    <a:pt x="21597" y="12765"/>
                    <a:pt x="21597" y="10472"/>
                  </a:cubicBezTo>
                  <a:cubicBezTo>
                    <a:pt x="21597" y="9456"/>
                    <a:pt x="21350" y="8469"/>
                    <a:pt x="20896" y="7663"/>
                  </a:cubicBezTo>
                  <a:lnTo>
                    <a:pt x="20889" y="7661"/>
                  </a:lnTo>
                  <a:cubicBezTo>
                    <a:pt x="21031" y="7208"/>
                    <a:pt x="21105" y="6721"/>
                    <a:pt x="21105" y="6228"/>
                  </a:cubicBezTo>
                  <a:cubicBezTo>
                    <a:pt x="21105" y="4588"/>
                    <a:pt x="20299" y="3150"/>
                    <a:pt x="19139" y="2719"/>
                  </a:cubicBezTo>
                  <a:lnTo>
                    <a:pt x="19148" y="2712"/>
                  </a:lnTo>
                  <a:cubicBezTo>
                    <a:pt x="18940" y="1142"/>
                    <a:pt x="17933" y="0"/>
                    <a:pt x="16758" y="0"/>
                  </a:cubicBezTo>
                  <a:cubicBezTo>
                    <a:pt x="16044" y="-1"/>
                    <a:pt x="15367" y="426"/>
                    <a:pt x="14905" y="1165"/>
                  </a:cubicBezTo>
                  <a:lnTo>
                    <a:pt x="14909" y="1170"/>
                  </a:lnTo>
                  <a:cubicBezTo>
                    <a:pt x="14497" y="432"/>
                    <a:pt x="13855" y="0"/>
                    <a:pt x="13174" y="0"/>
                  </a:cubicBezTo>
                  <a:cubicBezTo>
                    <a:pt x="12347" y="-1"/>
                    <a:pt x="11590" y="637"/>
                    <a:pt x="11221" y="1645"/>
                  </a:cubicBezTo>
                  <a:lnTo>
                    <a:pt x="11229" y="1694"/>
                  </a:lnTo>
                  <a:cubicBezTo>
                    <a:pt x="10730" y="1024"/>
                    <a:pt x="10058" y="650"/>
                    <a:pt x="9358" y="650"/>
                  </a:cubicBezTo>
                  <a:cubicBezTo>
                    <a:pt x="8372" y="649"/>
                    <a:pt x="7466" y="1391"/>
                    <a:pt x="7003" y="2578"/>
                  </a:cubicBezTo>
                  <a:lnTo>
                    <a:pt x="6995" y="2602"/>
                  </a:lnTo>
                  <a:cubicBezTo>
                    <a:pt x="6477" y="2189"/>
                    <a:pt x="5888" y="1972"/>
                    <a:pt x="5288" y="1972"/>
                  </a:cubicBezTo>
                  <a:cubicBezTo>
                    <a:pt x="3423" y="1972"/>
                    <a:pt x="1912" y="4029"/>
                    <a:pt x="1912" y="6567"/>
                  </a:cubicBezTo>
                  <a:cubicBezTo>
                    <a:pt x="1911" y="6774"/>
                    <a:pt x="1922" y="6981"/>
                    <a:pt x="1942" y="7186"/>
                  </a:cubicBezTo>
                  <a:close/>
                </a:path>
                <a:path w="21600" h="21600" fill="none" extrusionOk="0">
                  <a:moveTo>
                    <a:pt x="1074" y="12702"/>
                  </a:moveTo>
                  <a:cubicBezTo>
                    <a:pt x="1407" y="12969"/>
                    <a:pt x="1786" y="13110"/>
                    <a:pt x="2172" y="13110"/>
                  </a:cubicBezTo>
                  <a:cubicBezTo>
                    <a:pt x="2228" y="13109"/>
                    <a:pt x="2285" y="13107"/>
                    <a:pt x="2341" y="13101"/>
                  </a:cubicBezTo>
                </a:path>
                <a:path w="21600" h="21600" fill="none" extrusionOk="0">
                  <a:moveTo>
                    <a:pt x="2909" y="17629"/>
                  </a:moveTo>
                  <a:cubicBezTo>
                    <a:pt x="3099" y="17599"/>
                    <a:pt x="3285" y="17535"/>
                    <a:pt x="3463" y="17439"/>
                  </a:cubicBezTo>
                </a:path>
                <a:path w="21600" h="21600" fill="none" extrusionOk="0">
                  <a:moveTo>
                    <a:pt x="7895" y="18680"/>
                  </a:moveTo>
                  <a:cubicBezTo>
                    <a:pt x="7983" y="18985"/>
                    <a:pt x="8095" y="19277"/>
                    <a:pt x="8229" y="19550"/>
                  </a:cubicBezTo>
                </a:path>
                <a:path w="21600" h="21600" fill="none" extrusionOk="0">
                  <a:moveTo>
                    <a:pt x="14267" y="18324"/>
                  </a:moveTo>
                  <a:cubicBezTo>
                    <a:pt x="14336" y="18013"/>
                    <a:pt x="14380" y="17693"/>
                    <a:pt x="14400" y="17370"/>
                  </a:cubicBezTo>
                </a:path>
                <a:path w="21600" h="21600" fill="none" extrusionOk="0">
                  <a:moveTo>
                    <a:pt x="18694" y="15045"/>
                  </a:moveTo>
                  <a:cubicBezTo>
                    <a:pt x="18694" y="15034"/>
                    <a:pt x="18695" y="15024"/>
                    <a:pt x="18695" y="15013"/>
                  </a:cubicBezTo>
                  <a:cubicBezTo>
                    <a:pt x="18695" y="13508"/>
                    <a:pt x="18063" y="12136"/>
                    <a:pt x="17069" y="11477"/>
                  </a:cubicBezTo>
                </a:path>
                <a:path w="21600" h="21600" fill="none" extrusionOk="0">
                  <a:moveTo>
                    <a:pt x="20165" y="8999"/>
                  </a:moveTo>
                  <a:cubicBezTo>
                    <a:pt x="20479" y="8635"/>
                    <a:pt x="20726" y="8177"/>
                    <a:pt x="20889" y="7661"/>
                  </a:cubicBezTo>
                </a:path>
                <a:path w="21600" h="21600" fill="none" extrusionOk="0">
                  <a:moveTo>
                    <a:pt x="19186" y="3344"/>
                  </a:moveTo>
                  <a:cubicBezTo>
                    <a:pt x="19186" y="3328"/>
                    <a:pt x="19187" y="3313"/>
                    <a:pt x="19187" y="3297"/>
                  </a:cubicBezTo>
                  <a:cubicBezTo>
                    <a:pt x="19187" y="3101"/>
                    <a:pt x="19174" y="2905"/>
                    <a:pt x="19148" y="2712"/>
                  </a:cubicBezTo>
                </a:path>
                <a:path w="21600" h="21600" fill="none" extrusionOk="0">
                  <a:moveTo>
                    <a:pt x="14905" y="1165"/>
                  </a:moveTo>
                  <a:cubicBezTo>
                    <a:pt x="14754" y="1408"/>
                    <a:pt x="14629" y="1679"/>
                    <a:pt x="14535" y="1971"/>
                  </a:cubicBezTo>
                </a:path>
                <a:path w="21600" h="21600" fill="none" extrusionOk="0">
                  <a:moveTo>
                    <a:pt x="11221" y="1645"/>
                  </a:moveTo>
                  <a:cubicBezTo>
                    <a:pt x="11140" y="1866"/>
                    <a:pt x="11080" y="2099"/>
                    <a:pt x="11041" y="2340"/>
                  </a:cubicBezTo>
                </a:path>
                <a:path w="21600" h="21600" fill="none" extrusionOk="0">
                  <a:moveTo>
                    <a:pt x="7645" y="3276"/>
                  </a:moveTo>
                  <a:cubicBezTo>
                    <a:pt x="7449" y="3016"/>
                    <a:pt x="7231" y="2790"/>
                    <a:pt x="6995" y="2602"/>
                  </a:cubicBezTo>
                </a:path>
                <a:path w="21600" h="21600" fill="none" extrusionOk="0">
                  <a:moveTo>
                    <a:pt x="1942" y="7186"/>
                  </a:moveTo>
                  <a:cubicBezTo>
                    <a:pt x="1966" y="7426"/>
                    <a:pt x="2004" y="7663"/>
                    <a:pt x="2056" y="7895"/>
                  </a:cubicBezTo>
                </a:path>
              </a:pathLst>
            </a:custGeom>
            <a:solidFill>
              <a:srgbClr val="FFBE7D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6"/>
            <p:cNvSpPr/>
            <p:nvPr/>
          </p:nvSpPr>
          <p:spPr bwMode="auto">
            <a:xfrm>
              <a:off x="8088947" y="2270936"/>
              <a:ext cx="221064" cy="200967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rPr>
                <a:t>B</a:t>
              </a: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8593039" y="2895609"/>
              <a:ext cx="221064" cy="200967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rPr>
                <a:t>D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8293264" y="3500186"/>
              <a:ext cx="221064" cy="200967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rPr>
                <a:t>F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7551365" y="3300895"/>
              <a:ext cx="221064" cy="200967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rPr>
                <a:t>E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7944922" y="2880540"/>
              <a:ext cx="221064" cy="200967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rPr>
                <a:t>C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7494425" y="2540571"/>
              <a:ext cx="221064" cy="200967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rPr>
                <a:t>A</a:t>
              </a:r>
            </a:p>
          </p:txBody>
        </p:sp>
        <p:cxnSp>
          <p:nvCxnSpPr>
            <p:cNvPr id="14" name="Straight Connector 13"/>
            <p:cNvCxnSpPr>
              <a:stCxn id="7" idx="2"/>
              <a:endCxn id="12" idx="7"/>
            </p:cNvCxnSpPr>
            <p:nvPr/>
          </p:nvCxnSpPr>
          <p:spPr bwMode="auto">
            <a:xfrm flipH="1">
              <a:off x="7683115" y="2371420"/>
              <a:ext cx="405832" cy="19858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" name="Straight Connector 15"/>
            <p:cNvCxnSpPr>
              <a:stCxn id="7" idx="4"/>
              <a:endCxn id="11" idx="0"/>
            </p:cNvCxnSpPr>
            <p:nvPr/>
          </p:nvCxnSpPr>
          <p:spPr bwMode="auto">
            <a:xfrm flipH="1">
              <a:off x="8055454" y="2471903"/>
              <a:ext cx="144025" cy="40863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" name="Straight Connector 17"/>
            <p:cNvCxnSpPr>
              <a:stCxn id="12" idx="5"/>
              <a:endCxn id="11" idx="1"/>
            </p:cNvCxnSpPr>
            <p:nvPr/>
          </p:nvCxnSpPr>
          <p:spPr bwMode="auto">
            <a:xfrm>
              <a:off x="7683115" y="2712107"/>
              <a:ext cx="294181" cy="1978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1" name="Straight Connector 20"/>
            <p:cNvCxnSpPr>
              <a:stCxn id="7" idx="5"/>
              <a:endCxn id="8" idx="1"/>
            </p:cNvCxnSpPr>
            <p:nvPr/>
          </p:nvCxnSpPr>
          <p:spPr bwMode="auto">
            <a:xfrm>
              <a:off x="8277637" y="2442472"/>
              <a:ext cx="347776" cy="48256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>
              <a:stCxn id="11" idx="3"/>
              <a:endCxn id="10" idx="7"/>
            </p:cNvCxnSpPr>
            <p:nvPr/>
          </p:nvCxnSpPr>
          <p:spPr bwMode="auto">
            <a:xfrm flipH="1">
              <a:off x="7740055" y="3052076"/>
              <a:ext cx="237241" cy="27825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Straight Connector 25"/>
            <p:cNvCxnSpPr>
              <a:stCxn id="11" idx="6"/>
              <a:endCxn id="8" idx="2"/>
            </p:cNvCxnSpPr>
            <p:nvPr/>
          </p:nvCxnSpPr>
          <p:spPr bwMode="auto">
            <a:xfrm>
              <a:off x="8165986" y="2981024"/>
              <a:ext cx="427053" cy="1506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>
              <a:stCxn id="10" idx="5"/>
              <a:endCxn id="9" idx="2"/>
            </p:cNvCxnSpPr>
            <p:nvPr/>
          </p:nvCxnSpPr>
          <p:spPr bwMode="auto">
            <a:xfrm>
              <a:off x="7740055" y="3472431"/>
              <a:ext cx="553209" cy="12823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Straight Connector 31"/>
            <p:cNvCxnSpPr>
              <a:stCxn id="8" idx="4"/>
              <a:endCxn id="9" idx="7"/>
            </p:cNvCxnSpPr>
            <p:nvPr/>
          </p:nvCxnSpPr>
          <p:spPr bwMode="auto">
            <a:xfrm flipH="1">
              <a:off x="8481954" y="3096576"/>
              <a:ext cx="221617" cy="43304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7" name="Oval 36"/>
            <p:cNvSpPr/>
            <p:nvPr/>
          </p:nvSpPr>
          <p:spPr bwMode="auto">
            <a:xfrm>
              <a:off x="7053993" y="2301099"/>
              <a:ext cx="221064" cy="200967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rPr>
                <a:t>1</a:t>
              </a:r>
            </a:p>
          </p:txBody>
        </p:sp>
        <p:sp>
          <p:nvSpPr>
            <p:cNvPr id="38" name="Oval 37"/>
            <p:cNvSpPr/>
            <p:nvPr/>
          </p:nvSpPr>
          <p:spPr bwMode="auto">
            <a:xfrm>
              <a:off x="6543222" y="2644431"/>
              <a:ext cx="221064" cy="200967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Book Antiqua" pitchFamily="18" charset="0"/>
                </a:rPr>
                <a:t>2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sp>
          <p:nvSpPr>
            <p:cNvPr id="39" name="Oval 38"/>
            <p:cNvSpPr/>
            <p:nvPr/>
          </p:nvSpPr>
          <p:spPr bwMode="auto">
            <a:xfrm>
              <a:off x="6615256" y="3520325"/>
              <a:ext cx="221064" cy="200967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rPr>
                <a:t>4</a:t>
              </a:r>
            </a:p>
          </p:txBody>
        </p:sp>
        <p:sp>
          <p:nvSpPr>
            <p:cNvPr id="40" name="Oval 39"/>
            <p:cNvSpPr/>
            <p:nvPr/>
          </p:nvSpPr>
          <p:spPr bwMode="auto">
            <a:xfrm>
              <a:off x="7089224" y="3049740"/>
              <a:ext cx="221064" cy="200967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Book Antiqua" pitchFamily="18" charset="0"/>
                </a:rPr>
                <a:t>3</a:t>
              </a:r>
            </a:p>
          </p:txBody>
        </p:sp>
        <p:sp>
          <p:nvSpPr>
            <p:cNvPr id="41" name="Oval 40"/>
            <p:cNvSpPr/>
            <p:nvPr/>
          </p:nvSpPr>
          <p:spPr bwMode="auto">
            <a:xfrm>
              <a:off x="7141162" y="3634232"/>
              <a:ext cx="221064" cy="200967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dirty="0" smtClean="0">
                  <a:latin typeface="Book Antiqua" pitchFamily="18" charset="0"/>
                </a:rPr>
                <a:t>5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cxnSp>
          <p:nvCxnSpPr>
            <p:cNvPr id="43" name="Straight Connector 42"/>
            <p:cNvCxnSpPr>
              <a:stCxn id="37" idx="5"/>
              <a:endCxn id="12" idx="1"/>
            </p:cNvCxnSpPr>
            <p:nvPr/>
          </p:nvCxnSpPr>
          <p:spPr bwMode="auto">
            <a:xfrm>
              <a:off x="7242683" y="2472635"/>
              <a:ext cx="284116" cy="9736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5" name="Straight Connector 44"/>
            <p:cNvCxnSpPr>
              <a:stCxn id="37" idx="3"/>
              <a:endCxn id="38" idx="7"/>
            </p:cNvCxnSpPr>
            <p:nvPr/>
          </p:nvCxnSpPr>
          <p:spPr bwMode="auto">
            <a:xfrm flipH="1">
              <a:off x="6731912" y="2472635"/>
              <a:ext cx="354455" cy="20122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Straight Connector 46"/>
            <p:cNvCxnSpPr>
              <a:stCxn id="38" idx="5"/>
              <a:endCxn id="40" idx="1"/>
            </p:cNvCxnSpPr>
            <p:nvPr/>
          </p:nvCxnSpPr>
          <p:spPr bwMode="auto">
            <a:xfrm>
              <a:off x="6731912" y="2815967"/>
              <a:ext cx="389686" cy="26320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>
              <a:stCxn id="40" idx="7"/>
              <a:endCxn id="12" idx="3"/>
            </p:cNvCxnSpPr>
            <p:nvPr/>
          </p:nvCxnSpPr>
          <p:spPr bwMode="auto">
            <a:xfrm flipV="1">
              <a:off x="7277914" y="2712107"/>
              <a:ext cx="248885" cy="36706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Connector 50"/>
            <p:cNvCxnSpPr>
              <a:stCxn id="40" idx="5"/>
              <a:endCxn id="10" idx="2"/>
            </p:cNvCxnSpPr>
            <p:nvPr/>
          </p:nvCxnSpPr>
          <p:spPr bwMode="auto">
            <a:xfrm>
              <a:off x="7277914" y="3221276"/>
              <a:ext cx="273451" cy="18010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3" name="Straight Connector 52"/>
            <p:cNvCxnSpPr>
              <a:stCxn id="38" idx="4"/>
              <a:endCxn id="39" idx="0"/>
            </p:cNvCxnSpPr>
            <p:nvPr/>
          </p:nvCxnSpPr>
          <p:spPr bwMode="auto">
            <a:xfrm>
              <a:off x="6653754" y="2845398"/>
              <a:ext cx="72034" cy="67492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>
              <a:stCxn id="39" idx="5"/>
              <a:endCxn id="41" idx="3"/>
            </p:cNvCxnSpPr>
            <p:nvPr/>
          </p:nvCxnSpPr>
          <p:spPr bwMode="auto">
            <a:xfrm>
              <a:off x="6803946" y="3691861"/>
              <a:ext cx="369590" cy="11390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>
              <a:stCxn id="10" idx="3"/>
              <a:endCxn id="41" idx="6"/>
            </p:cNvCxnSpPr>
            <p:nvPr/>
          </p:nvCxnSpPr>
          <p:spPr bwMode="auto">
            <a:xfrm flipH="1">
              <a:off x="7362226" y="3472431"/>
              <a:ext cx="221513" cy="26228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9" name="Straight Connector 58"/>
            <p:cNvCxnSpPr>
              <a:stCxn id="40" idx="4"/>
              <a:endCxn id="41" idx="0"/>
            </p:cNvCxnSpPr>
            <p:nvPr/>
          </p:nvCxnSpPr>
          <p:spPr bwMode="auto">
            <a:xfrm>
              <a:off x="7199756" y="3250707"/>
              <a:ext cx="51938" cy="38352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60" name="Text Placeholder 2"/>
          <p:cNvSpPr txBox="1">
            <a:spLocks/>
          </p:cNvSpPr>
          <p:nvPr/>
        </p:nvSpPr>
        <p:spPr bwMode="auto">
          <a:xfrm>
            <a:off x="5568898" y="4230356"/>
            <a:ext cx="4351337" cy="3542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  <a:normAutofit fontScale="70000" lnSpcReduction="20000"/>
          </a:bodyPr>
          <a:lstStyle/>
          <a:p>
            <a:pPr marL="384175" marR="0" lvl="0" indent="-254000" algn="l" defTabSz="1019175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ＭＳ Ｐゴシック" charset="-128"/>
              </a:rPr>
              <a:t>A </a:t>
            </a:r>
            <a:r>
              <a:rPr lang="en-US" sz="2600" kern="0" dirty="0" smtClean="0">
                <a:solidFill>
                  <a:schemeClr val="tx1"/>
                </a:solidFill>
                <a:latin typeface="+mn-lt"/>
                <a:ea typeface="+mn-ea"/>
              </a:rPr>
              <a:t>&amp; E compute shortest paths to B,C,D and F in area 2</a:t>
            </a:r>
          </a:p>
          <a:p>
            <a:pPr marL="384175" marR="0" lvl="0" indent="-254000" algn="l" defTabSz="1019175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tabLst/>
              <a:defRPr/>
            </a:pPr>
            <a:r>
              <a:rPr kumimoji="0" lang="en-US" sz="2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</a:t>
            </a:r>
            <a:r>
              <a:rPr kumimoji="0" lang="en-US" sz="26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&amp; E advertise their shortest path costs to B,C,D and F into area 1</a:t>
            </a:r>
          </a:p>
          <a:p>
            <a:pPr marL="384175" marR="0" lvl="0" indent="-254000" algn="l" defTabSz="1019175" rtl="0" eaLnBrk="0" fontAlgn="base" latinLnBrk="0" hangingPunct="0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Char char="n"/>
              <a:tabLst/>
              <a:defRPr/>
            </a:pPr>
            <a:r>
              <a:rPr lang="en-US" sz="2600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1 computes</a:t>
            </a:r>
            <a:r>
              <a:rPr lang="en-US" sz="2600" kern="0" dirty="0" smtClean="0">
                <a:solidFill>
                  <a:schemeClr val="tx1"/>
                </a:solidFill>
                <a:latin typeface="+mn-lt"/>
                <a:ea typeface="+mn-ea"/>
              </a:rPr>
              <a:t> its shortest paths to A &amp; E and determines its shortest path costs to B,C,D and F based on a DV computation</a:t>
            </a:r>
          </a:p>
          <a:p>
            <a:pPr marL="841375" lvl="1" indent="-254000" algn="l" defTabSz="1019175">
              <a:lnSpc>
                <a:spcPct val="120000"/>
              </a:lnSpc>
              <a:spcBef>
                <a:spcPct val="20000"/>
              </a:spcBef>
              <a:buClr>
                <a:srgbClr val="993300"/>
              </a:buClr>
              <a:buSzPct val="75000"/>
              <a:buFont typeface="Wingdings" charset="2"/>
              <a:buChar char="n"/>
            </a:pPr>
            <a:r>
              <a:rPr kumimoji="0" lang="en-US" sz="2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A: F(3);</a:t>
            </a:r>
            <a:r>
              <a:rPr kumimoji="0" lang="en-US" sz="22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</a:rPr>
              <a:t> E: F(1)</a:t>
            </a:r>
          </a:p>
          <a:p>
            <a:pPr marL="841375" lvl="1" indent="-254000" algn="l" defTabSz="1019175">
              <a:lnSpc>
                <a:spcPct val="120000"/>
              </a:lnSpc>
              <a:spcBef>
                <a:spcPct val="20000"/>
              </a:spcBef>
              <a:buClr>
                <a:srgbClr val="993300"/>
              </a:buClr>
              <a:buSzPct val="75000"/>
              <a:buFont typeface="Wingdings" charset="2"/>
              <a:buChar char="n"/>
            </a:pPr>
            <a:r>
              <a:rPr lang="en-US" sz="2200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1: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</a:rPr>
              <a:t> A(1); E(2) </a:t>
            </a:r>
            <a:r>
              <a:rPr lang="en-US" sz="2200" kern="0" dirty="0" smtClean="0">
                <a:solidFill>
                  <a:schemeClr val="tx1"/>
                </a:solidFill>
                <a:latin typeface="+mn-lt"/>
                <a:ea typeface="+mn-ea"/>
                <a:sym typeface="Symbol"/>
              </a:rPr>
              <a:t> F(3) through E</a:t>
            </a: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601762" y="2036967"/>
            <a:ext cx="984738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l"/>
            <a:r>
              <a:rPr lang="en-US" dirty="0" smtClean="0">
                <a:latin typeface="+mn-lt"/>
              </a:rPr>
              <a:t>Area 1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789106" y="2038647"/>
            <a:ext cx="984738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l"/>
            <a:r>
              <a:rPr lang="en-US" dirty="0" smtClean="0">
                <a:latin typeface="+mn-lt"/>
              </a:rPr>
              <a:t>Area 2</a:t>
            </a:r>
          </a:p>
        </p:txBody>
      </p:sp>
      <p:cxnSp>
        <p:nvCxnSpPr>
          <p:cNvPr id="65" name="Straight Connector 64"/>
          <p:cNvCxnSpPr>
            <a:stCxn id="37" idx="4"/>
            <a:endCxn id="40" idx="0"/>
          </p:cNvCxnSpPr>
          <p:nvPr/>
        </p:nvCxnSpPr>
        <p:spPr bwMode="auto">
          <a:xfrm>
            <a:off x="7164525" y="2502066"/>
            <a:ext cx="35231" cy="5476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8" y="1729554"/>
            <a:ext cx="5755141" cy="1590590"/>
          </a:xfrm>
        </p:spPr>
        <p:txBody>
          <a:bodyPr/>
          <a:lstStyle/>
          <a:p>
            <a:pPr marL="400050" indent="-269875"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Consider the graph on the right.  Show the final distance vectors computed by the Bellman-Ford algorithm at nodes A, B, C and D (just show the final result)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FBD6A-8545-3B44-8786-C48B4E259526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6677025" y="2592135"/>
            <a:ext cx="398463" cy="449263"/>
          </a:xfrm>
          <a:prstGeom prst="ellipse">
            <a:avLst/>
          </a:prstGeom>
          <a:solidFill>
            <a:srgbClr val="00CCFF">
              <a:alpha val="47058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101859" tIns="50929" rIns="101859" bIns="50929" anchor="ctr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>
                <a:latin typeface="Comic Sans MS" pitchFamily="66" charset="0"/>
              </a:rPr>
              <a:t>A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8069263" y="2253998"/>
            <a:ext cx="398462" cy="449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1859" tIns="50929" rIns="101859" bIns="50929" anchor="ctr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>
                <a:latin typeface="Comic Sans MS" pitchFamily="66" charset="0"/>
              </a:rPr>
              <a:t>B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8567738" y="3266823"/>
            <a:ext cx="396875" cy="449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1859" tIns="50929" rIns="101859" bIns="50929" anchor="ctr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>
                <a:latin typeface="Comic Sans MS" pitchFamily="66" charset="0"/>
              </a:rPr>
              <a:t>C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969250" y="4616198"/>
            <a:ext cx="398463" cy="449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1859" tIns="50929" rIns="101859" bIns="50929" anchor="ctr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>
                <a:latin typeface="Comic Sans MS" pitchFamily="66" charset="0"/>
              </a:rPr>
              <a:t>D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7175500" y="3604960"/>
            <a:ext cx="398463" cy="449263"/>
          </a:xfrm>
          <a:prstGeom prst="ellipse">
            <a:avLst/>
          </a:prstGeom>
          <a:solidFill>
            <a:srgbClr val="FF99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50929" rIns="101859" bIns="50929" anchor="ctr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 dirty="0">
                <a:latin typeface="Comic Sans MS" pitchFamily="66" charset="0"/>
              </a:rPr>
              <a:t>T</a:t>
            </a:r>
          </a:p>
        </p:txBody>
      </p:sp>
      <p:cxnSp>
        <p:nvCxnSpPr>
          <p:cNvPr id="12" name="AutoShape 12"/>
          <p:cNvCxnSpPr>
            <a:cxnSpLocks noChangeShapeType="1"/>
            <a:stCxn id="7" idx="7"/>
            <a:endCxn id="8" idx="2"/>
          </p:cNvCxnSpPr>
          <p:nvPr/>
        </p:nvCxnSpPr>
        <p:spPr bwMode="auto">
          <a:xfrm rot="-5400000">
            <a:off x="7454107" y="2042066"/>
            <a:ext cx="177800" cy="10525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3"/>
          <p:cNvCxnSpPr>
            <a:cxnSpLocks noChangeShapeType="1"/>
            <a:stCxn id="8" idx="3"/>
            <a:endCxn id="7" idx="6"/>
          </p:cNvCxnSpPr>
          <p:nvPr/>
        </p:nvCxnSpPr>
        <p:spPr bwMode="auto">
          <a:xfrm rot="5400000">
            <a:off x="7512050" y="2201611"/>
            <a:ext cx="179387" cy="105251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4"/>
          <p:cNvCxnSpPr>
            <a:cxnSpLocks noChangeShapeType="1"/>
            <a:stCxn id="8" idx="6"/>
            <a:endCxn id="9" idx="7"/>
          </p:cNvCxnSpPr>
          <p:nvPr/>
        </p:nvCxnSpPr>
        <p:spPr bwMode="auto">
          <a:xfrm>
            <a:off x="8467725" y="2479423"/>
            <a:ext cx="438150" cy="8524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5"/>
          <p:cNvCxnSpPr>
            <a:cxnSpLocks noChangeShapeType="1"/>
            <a:stCxn id="9" idx="2"/>
            <a:endCxn id="8" idx="4"/>
          </p:cNvCxnSpPr>
          <p:nvPr/>
        </p:nvCxnSpPr>
        <p:spPr bwMode="auto">
          <a:xfrm rot="10800000">
            <a:off x="8269288" y="2703260"/>
            <a:ext cx="298450" cy="7889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6"/>
          <p:cNvCxnSpPr>
            <a:cxnSpLocks noChangeShapeType="1"/>
            <a:stCxn id="9" idx="2"/>
            <a:endCxn id="11" idx="7"/>
          </p:cNvCxnSpPr>
          <p:nvPr/>
        </p:nvCxnSpPr>
        <p:spPr bwMode="auto">
          <a:xfrm rot="10800000" flipV="1">
            <a:off x="7515225" y="3492248"/>
            <a:ext cx="1052513" cy="177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17"/>
          <p:cNvCxnSpPr>
            <a:cxnSpLocks noChangeShapeType="1"/>
            <a:stCxn id="11" idx="6"/>
            <a:endCxn id="9" idx="4"/>
          </p:cNvCxnSpPr>
          <p:nvPr/>
        </p:nvCxnSpPr>
        <p:spPr bwMode="auto">
          <a:xfrm flipV="1">
            <a:off x="7573963" y="3716085"/>
            <a:ext cx="1192212" cy="114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18"/>
          <p:cNvCxnSpPr>
            <a:cxnSpLocks noChangeShapeType="1"/>
            <a:stCxn id="10" idx="2"/>
            <a:endCxn id="11" idx="3"/>
          </p:cNvCxnSpPr>
          <p:nvPr/>
        </p:nvCxnSpPr>
        <p:spPr bwMode="auto">
          <a:xfrm rot="10800000">
            <a:off x="7234238" y="3989135"/>
            <a:ext cx="735012" cy="8524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19"/>
          <p:cNvCxnSpPr>
            <a:cxnSpLocks noChangeShapeType="1"/>
            <a:stCxn id="11" idx="6"/>
            <a:endCxn id="10" idx="0"/>
          </p:cNvCxnSpPr>
          <p:nvPr/>
        </p:nvCxnSpPr>
        <p:spPr bwMode="auto">
          <a:xfrm>
            <a:off x="7573963" y="3830385"/>
            <a:ext cx="595312" cy="7858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0"/>
          <p:cNvCxnSpPr>
            <a:cxnSpLocks noChangeShapeType="1"/>
            <a:stCxn id="11" idx="2"/>
            <a:endCxn id="7" idx="4"/>
          </p:cNvCxnSpPr>
          <p:nvPr/>
        </p:nvCxnSpPr>
        <p:spPr bwMode="auto">
          <a:xfrm rot="10800000">
            <a:off x="6877050" y="3041398"/>
            <a:ext cx="298450" cy="7889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1"/>
          <p:cNvCxnSpPr>
            <a:cxnSpLocks noChangeShapeType="1"/>
            <a:stCxn id="7" idx="6"/>
            <a:endCxn id="11" idx="0"/>
          </p:cNvCxnSpPr>
          <p:nvPr/>
        </p:nvCxnSpPr>
        <p:spPr bwMode="auto">
          <a:xfrm>
            <a:off x="7075488" y="2817560"/>
            <a:ext cx="300037" cy="787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7143750" y="2141285"/>
            <a:ext cx="796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294563" y="272548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7808913" y="2908048"/>
            <a:ext cx="795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6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8567738" y="259213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5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573963" y="3272269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6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7834313" y="3738310"/>
            <a:ext cx="795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0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7573963" y="4054223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0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6405563" y="3152523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0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7107238" y="2977898"/>
            <a:ext cx="7953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12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6885898" y="4344964"/>
            <a:ext cx="796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dirty="0">
                <a:latin typeface="Comic Sans MS" pitchFamily="66" charset="0"/>
              </a:rPr>
              <a:t>5</a:t>
            </a:r>
          </a:p>
        </p:txBody>
      </p:sp>
      <p:sp>
        <p:nvSpPr>
          <p:cNvPr id="32" name="AutoShape 32"/>
          <p:cNvSpPr>
            <a:spLocks noChangeArrowheads="1"/>
          </p:cNvSpPr>
          <p:nvPr/>
        </p:nvSpPr>
        <p:spPr bwMode="auto">
          <a:xfrm>
            <a:off x="5743926" y="2879750"/>
            <a:ext cx="239365" cy="32170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dirty="0" smtClean="0"/>
              <a:t>1</a:t>
            </a:r>
            <a:endParaRPr lang="en-US" sz="1400" i="1" dirty="0"/>
          </a:p>
        </p:txBody>
      </p:sp>
      <p:cxnSp>
        <p:nvCxnSpPr>
          <p:cNvPr id="36" name="AutoShape 36"/>
          <p:cNvCxnSpPr>
            <a:cxnSpLocks noChangeShapeType="1"/>
            <a:stCxn id="7" idx="1"/>
            <a:endCxn id="32" idx="5"/>
          </p:cNvCxnSpPr>
          <p:nvPr/>
        </p:nvCxnSpPr>
        <p:spPr bwMode="auto">
          <a:xfrm rot="16200000" flipH="1" flipV="1">
            <a:off x="6218504" y="2362874"/>
            <a:ext cx="221822" cy="811929"/>
          </a:xfrm>
          <a:prstGeom prst="curvedConnector3">
            <a:avLst>
              <a:gd name="adj1" fmla="val -132716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37" name="AutoShape 37"/>
          <p:cNvCxnSpPr>
            <a:cxnSpLocks noChangeShapeType="1"/>
            <a:stCxn id="7" idx="3"/>
            <a:endCxn id="49" idx="0"/>
          </p:cNvCxnSpPr>
          <p:nvPr/>
        </p:nvCxnSpPr>
        <p:spPr bwMode="auto">
          <a:xfrm rot="5400000">
            <a:off x="6168989" y="2909649"/>
            <a:ext cx="500435" cy="632346"/>
          </a:xfrm>
          <a:prstGeom prst="curvedConnector2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38" name="AutoShape 38"/>
          <p:cNvCxnSpPr>
            <a:cxnSpLocks noChangeShapeType="1"/>
            <a:stCxn id="8" idx="7"/>
            <a:endCxn id="51" idx="5"/>
          </p:cNvCxnSpPr>
          <p:nvPr/>
        </p:nvCxnSpPr>
        <p:spPr bwMode="auto">
          <a:xfrm rot="16200000" flipH="1">
            <a:off x="8932941" y="1796221"/>
            <a:ext cx="244281" cy="1291420"/>
          </a:xfrm>
          <a:prstGeom prst="curvedConnector3">
            <a:avLst>
              <a:gd name="adj1" fmla="val -120514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39" name="AutoShape 39"/>
          <p:cNvCxnSpPr>
            <a:cxnSpLocks noChangeShapeType="1"/>
            <a:stCxn id="9" idx="6"/>
            <a:endCxn id="51" idx="1"/>
          </p:cNvCxnSpPr>
          <p:nvPr/>
        </p:nvCxnSpPr>
        <p:spPr bwMode="auto">
          <a:xfrm flipV="1">
            <a:off x="8964613" y="2885779"/>
            <a:ext cx="736179" cy="605675"/>
          </a:xfrm>
          <a:prstGeom prst="curvedConnector2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40" name="AutoShape 40"/>
          <p:cNvCxnSpPr>
            <a:cxnSpLocks noChangeShapeType="1"/>
            <a:stCxn id="10" idx="5"/>
            <a:endCxn id="55" idx="1"/>
          </p:cNvCxnSpPr>
          <p:nvPr/>
        </p:nvCxnSpPr>
        <p:spPr bwMode="auto">
          <a:xfrm rot="5400000" flipH="1" flipV="1">
            <a:off x="8655702" y="4422663"/>
            <a:ext cx="230660" cy="923347"/>
          </a:xfrm>
          <a:prstGeom prst="curvedConnector3">
            <a:avLst>
              <a:gd name="adj1" fmla="val -127631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41" name="AutoShape 41"/>
          <p:cNvCxnSpPr>
            <a:cxnSpLocks noChangeShapeType="1"/>
            <a:stCxn id="9" idx="6"/>
            <a:endCxn id="55" idx="5"/>
          </p:cNvCxnSpPr>
          <p:nvPr/>
        </p:nvCxnSpPr>
        <p:spPr bwMode="auto">
          <a:xfrm>
            <a:off x="8964613" y="3491454"/>
            <a:ext cx="268093" cy="955846"/>
          </a:xfrm>
          <a:prstGeom prst="curvedConnector2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5983288" y="2319314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dirty="0">
                <a:latin typeface="Comic Sans MS" pitchFamily="66" charset="0"/>
              </a:rPr>
              <a:t>1</a:t>
            </a:r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5983288" y="3377948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dirty="0">
                <a:latin typeface="Comic Sans MS" pitchFamily="66" charset="0"/>
              </a:rPr>
              <a:t>1</a:t>
            </a:r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8866188" y="3828798"/>
            <a:ext cx="793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45" name="Text Box 45"/>
          <p:cNvSpPr txBox="1">
            <a:spLocks noChangeArrowheads="1"/>
          </p:cNvSpPr>
          <p:nvPr/>
        </p:nvSpPr>
        <p:spPr bwMode="auto">
          <a:xfrm>
            <a:off x="8467725" y="1770490"/>
            <a:ext cx="796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46" name="Text Box 46"/>
          <p:cNvSpPr txBox="1">
            <a:spLocks noChangeArrowheads="1"/>
          </p:cNvSpPr>
          <p:nvPr/>
        </p:nvSpPr>
        <p:spPr bwMode="auto">
          <a:xfrm>
            <a:off x="9210220" y="3150258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2</a:t>
            </a:r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8169275" y="4956600"/>
            <a:ext cx="795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dirty="0">
                <a:latin typeface="Comic Sans MS" pitchFamily="66" charset="0"/>
              </a:rPr>
              <a:t>3</a:t>
            </a:r>
          </a:p>
        </p:txBody>
      </p:sp>
      <p:sp>
        <p:nvSpPr>
          <p:cNvPr id="49" name="AutoShape 32"/>
          <p:cNvSpPr>
            <a:spLocks noChangeArrowheads="1"/>
          </p:cNvSpPr>
          <p:nvPr/>
        </p:nvSpPr>
        <p:spPr bwMode="auto">
          <a:xfrm>
            <a:off x="5863668" y="3315186"/>
            <a:ext cx="239365" cy="32170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dirty="0" smtClean="0"/>
              <a:t>2</a:t>
            </a:r>
            <a:endParaRPr lang="en-US" sz="1400" i="1" dirty="0"/>
          </a:p>
        </p:txBody>
      </p:sp>
      <p:sp>
        <p:nvSpPr>
          <p:cNvPr id="51" name="AutoShape 32"/>
          <p:cNvSpPr>
            <a:spLocks noChangeArrowheads="1"/>
          </p:cNvSpPr>
          <p:nvPr/>
        </p:nvSpPr>
        <p:spPr bwMode="auto">
          <a:xfrm>
            <a:off x="9521268" y="2564072"/>
            <a:ext cx="239365" cy="32170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dirty="0" smtClean="0"/>
              <a:t>3</a:t>
            </a:r>
            <a:endParaRPr lang="en-US" sz="1400" i="1" dirty="0"/>
          </a:p>
        </p:txBody>
      </p:sp>
      <p:sp>
        <p:nvSpPr>
          <p:cNvPr id="55" name="AutoShape 32"/>
          <p:cNvSpPr>
            <a:spLocks noChangeArrowheads="1"/>
          </p:cNvSpPr>
          <p:nvPr/>
        </p:nvSpPr>
        <p:spPr bwMode="auto">
          <a:xfrm>
            <a:off x="9053182" y="4447300"/>
            <a:ext cx="239365" cy="32170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dirty="0" smtClean="0"/>
              <a:t>4</a:t>
            </a:r>
            <a:endParaRPr lang="en-US" sz="1400" i="1" dirty="0"/>
          </a:p>
        </p:txBody>
      </p:sp>
    </p:spTree>
    <p:extLst>
      <p:ext uri="{BB962C8B-B14F-4D97-AF65-F5344CB8AC3E}">
        <p14:creationId xmlns="" xmlns:p14="http://schemas.microsoft.com/office/powerpoint/2010/main" val="471543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8" y="1729554"/>
            <a:ext cx="5755141" cy="1590590"/>
          </a:xfrm>
        </p:spPr>
        <p:txBody>
          <a:bodyPr/>
          <a:lstStyle/>
          <a:p>
            <a:pPr marL="400050" indent="-269875">
              <a:buClr>
                <a:schemeClr val="tx1"/>
              </a:buClr>
              <a:buFont typeface="+mj-lt"/>
              <a:buAutoNum type="arabicPeriod"/>
            </a:pPr>
            <a:r>
              <a:rPr lang="en-US" sz="2000" dirty="0" smtClean="0"/>
              <a:t>Consider the graph on the right.  Show the final distance vectors computed by the Bellman-Ford algorithm at nodes A, B, C and D (just show the final result)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FBD6A-8545-3B44-8786-C48B4E259526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6677025" y="2592135"/>
            <a:ext cx="398463" cy="449263"/>
          </a:xfrm>
          <a:prstGeom prst="ellipse">
            <a:avLst/>
          </a:prstGeom>
          <a:solidFill>
            <a:srgbClr val="00CCFF">
              <a:alpha val="47058"/>
            </a:srgbClr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lIns="101859" tIns="50929" rIns="101859" bIns="50929" anchor="ctr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>
                <a:latin typeface="Comic Sans MS" pitchFamily="66" charset="0"/>
              </a:rPr>
              <a:t>A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8069263" y="2253998"/>
            <a:ext cx="398462" cy="449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1859" tIns="50929" rIns="101859" bIns="50929" anchor="ctr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>
                <a:latin typeface="Comic Sans MS" pitchFamily="66" charset="0"/>
              </a:rPr>
              <a:t>B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8567738" y="3266823"/>
            <a:ext cx="396875" cy="449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1859" tIns="50929" rIns="101859" bIns="50929" anchor="ctr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>
                <a:latin typeface="Comic Sans MS" pitchFamily="66" charset="0"/>
              </a:rPr>
              <a:t>C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969250" y="4616198"/>
            <a:ext cx="398463" cy="449262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101859" tIns="50929" rIns="101859" bIns="50929" anchor="ctr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dirty="0" smtClean="0">
                <a:latin typeface="Comic Sans MS" pitchFamily="66" charset="0"/>
              </a:rPr>
              <a:t>D</a:t>
            </a:r>
            <a:endParaRPr lang="en-US" sz="1600" dirty="0">
              <a:latin typeface="Comic Sans MS" pitchFamily="66" charset="0"/>
            </a:endParaRPr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7175500" y="3604960"/>
            <a:ext cx="398463" cy="449263"/>
          </a:xfrm>
          <a:prstGeom prst="ellipse">
            <a:avLst/>
          </a:prstGeom>
          <a:solidFill>
            <a:srgbClr val="FF99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50929" rIns="101859" bIns="50929" anchor="ctr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1600" i="1" dirty="0">
                <a:latin typeface="Comic Sans MS" pitchFamily="66" charset="0"/>
              </a:rPr>
              <a:t>T</a:t>
            </a:r>
          </a:p>
        </p:txBody>
      </p:sp>
      <p:cxnSp>
        <p:nvCxnSpPr>
          <p:cNvPr id="12" name="AutoShape 12"/>
          <p:cNvCxnSpPr>
            <a:cxnSpLocks noChangeShapeType="1"/>
            <a:stCxn id="7" idx="7"/>
            <a:endCxn id="8" idx="2"/>
          </p:cNvCxnSpPr>
          <p:nvPr/>
        </p:nvCxnSpPr>
        <p:spPr bwMode="auto">
          <a:xfrm rot="-5400000">
            <a:off x="7454107" y="2042066"/>
            <a:ext cx="177800" cy="10525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3" name="AutoShape 13"/>
          <p:cNvCxnSpPr>
            <a:cxnSpLocks noChangeShapeType="1"/>
            <a:stCxn id="8" idx="3"/>
            <a:endCxn id="7" idx="6"/>
          </p:cNvCxnSpPr>
          <p:nvPr/>
        </p:nvCxnSpPr>
        <p:spPr bwMode="auto">
          <a:xfrm rot="5400000">
            <a:off x="7512050" y="2201611"/>
            <a:ext cx="179387" cy="1052512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4" name="AutoShape 14"/>
          <p:cNvCxnSpPr>
            <a:cxnSpLocks noChangeShapeType="1"/>
            <a:stCxn id="8" idx="6"/>
            <a:endCxn id="9" idx="7"/>
          </p:cNvCxnSpPr>
          <p:nvPr/>
        </p:nvCxnSpPr>
        <p:spPr bwMode="auto">
          <a:xfrm>
            <a:off x="8467725" y="2479423"/>
            <a:ext cx="438150" cy="8524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5" name="AutoShape 15"/>
          <p:cNvCxnSpPr>
            <a:cxnSpLocks noChangeShapeType="1"/>
            <a:stCxn id="9" idx="2"/>
            <a:endCxn id="8" idx="4"/>
          </p:cNvCxnSpPr>
          <p:nvPr/>
        </p:nvCxnSpPr>
        <p:spPr bwMode="auto">
          <a:xfrm rot="10800000">
            <a:off x="8269288" y="2703260"/>
            <a:ext cx="298450" cy="7889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6" name="AutoShape 16"/>
          <p:cNvCxnSpPr>
            <a:cxnSpLocks noChangeShapeType="1"/>
            <a:stCxn id="9" idx="2"/>
            <a:endCxn id="11" idx="7"/>
          </p:cNvCxnSpPr>
          <p:nvPr/>
        </p:nvCxnSpPr>
        <p:spPr bwMode="auto">
          <a:xfrm rot="10800000" flipV="1">
            <a:off x="7515225" y="3492248"/>
            <a:ext cx="1052513" cy="177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" name="AutoShape 17"/>
          <p:cNvCxnSpPr>
            <a:cxnSpLocks noChangeShapeType="1"/>
            <a:stCxn id="11" idx="6"/>
            <a:endCxn id="9" idx="4"/>
          </p:cNvCxnSpPr>
          <p:nvPr/>
        </p:nvCxnSpPr>
        <p:spPr bwMode="auto">
          <a:xfrm flipV="1">
            <a:off x="7573963" y="3716085"/>
            <a:ext cx="1192212" cy="1143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8" name="AutoShape 18"/>
          <p:cNvCxnSpPr>
            <a:cxnSpLocks noChangeShapeType="1"/>
            <a:stCxn id="10" idx="2"/>
            <a:endCxn id="11" idx="3"/>
          </p:cNvCxnSpPr>
          <p:nvPr/>
        </p:nvCxnSpPr>
        <p:spPr bwMode="auto">
          <a:xfrm rot="10800000">
            <a:off x="7234238" y="3989135"/>
            <a:ext cx="735012" cy="852488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9" name="AutoShape 19"/>
          <p:cNvCxnSpPr>
            <a:cxnSpLocks noChangeShapeType="1"/>
            <a:stCxn id="11" idx="6"/>
            <a:endCxn id="10" idx="0"/>
          </p:cNvCxnSpPr>
          <p:nvPr/>
        </p:nvCxnSpPr>
        <p:spPr bwMode="auto">
          <a:xfrm>
            <a:off x="7573963" y="3830385"/>
            <a:ext cx="595312" cy="785813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0" name="AutoShape 20"/>
          <p:cNvCxnSpPr>
            <a:cxnSpLocks noChangeShapeType="1"/>
            <a:stCxn id="11" idx="2"/>
            <a:endCxn id="7" idx="4"/>
          </p:cNvCxnSpPr>
          <p:nvPr/>
        </p:nvCxnSpPr>
        <p:spPr bwMode="auto">
          <a:xfrm rot="10800000">
            <a:off x="6877050" y="3041398"/>
            <a:ext cx="298450" cy="788987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1" name="AutoShape 21"/>
          <p:cNvCxnSpPr>
            <a:cxnSpLocks noChangeShapeType="1"/>
            <a:stCxn id="7" idx="6"/>
            <a:endCxn id="11" idx="0"/>
          </p:cNvCxnSpPr>
          <p:nvPr/>
        </p:nvCxnSpPr>
        <p:spPr bwMode="auto">
          <a:xfrm>
            <a:off x="7075488" y="2817560"/>
            <a:ext cx="300037" cy="7874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7143750" y="2141285"/>
            <a:ext cx="7969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7294563" y="272548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4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7808913" y="2908048"/>
            <a:ext cx="7953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6</a:t>
            </a:r>
          </a:p>
        </p:txBody>
      </p:sp>
      <p:sp>
        <p:nvSpPr>
          <p:cNvPr id="25" name="Text Box 25"/>
          <p:cNvSpPr txBox="1">
            <a:spLocks noChangeArrowheads="1"/>
          </p:cNvSpPr>
          <p:nvPr/>
        </p:nvSpPr>
        <p:spPr bwMode="auto">
          <a:xfrm>
            <a:off x="8567738" y="2592135"/>
            <a:ext cx="79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5</a:t>
            </a: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7573963" y="3272269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6</a:t>
            </a:r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7834313" y="3738310"/>
            <a:ext cx="7953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0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7573963" y="4054223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0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6405563" y="3152523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0</a:t>
            </a: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7107238" y="2977898"/>
            <a:ext cx="7953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12</a:t>
            </a: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6885898" y="4344964"/>
            <a:ext cx="796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dirty="0">
                <a:latin typeface="Comic Sans MS" pitchFamily="66" charset="0"/>
              </a:rPr>
              <a:t>5</a:t>
            </a:r>
          </a:p>
        </p:txBody>
      </p:sp>
      <p:sp>
        <p:nvSpPr>
          <p:cNvPr id="32" name="AutoShape 32"/>
          <p:cNvSpPr>
            <a:spLocks noChangeArrowheads="1"/>
          </p:cNvSpPr>
          <p:nvPr/>
        </p:nvSpPr>
        <p:spPr bwMode="auto">
          <a:xfrm>
            <a:off x="5743926" y="2879750"/>
            <a:ext cx="239365" cy="32170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dirty="0" smtClean="0"/>
              <a:t>1</a:t>
            </a:r>
            <a:endParaRPr lang="en-US" sz="1400" i="1" dirty="0"/>
          </a:p>
        </p:txBody>
      </p:sp>
      <p:cxnSp>
        <p:nvCxnSpPr>
          <p:cNvPr id="36" name="AutoShape 36"/>
          <p:cNvCxnSpPr>
            <a:cxnSpLocks noChangeShapeType="1"/>
            <a:stCxn id="7" idx="1"/>
            <a:endCxn id="32" idx="5"/>
          </p:cNvCxnSpPr>
          <p:nvPr/>
        </p:nvCxnSpPr>
        <p:spPr bwMode="auto">
          <a:xfrm rot="16200000" flipH="1" flipV="1">
            <a:off x="6218504" y="2362874"/>
            <a:ext cx="221822" cy="811929"/>
          </a:xfrm>
          <a:prstGeom prst="curvedConnector3">
            <a:avLst>
              <a:gd name="adj1" fmla="val -132716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37" name="AutoShape 37"/>
          <p:cNvCxnSpPr>
            <a:cxnSpLocks noChangeShapeType="1"/>
            <a:stCxn id="7" idx="3"/>
            <a:endCxn id="49" idx="0"/>
          </p:cNvCxnSpPr>
          <p:nvPr/>
        </p:nvCxnSpPr>
        <p:spPr bwMode="auto">
          <a:xfrm rot="5400000">
            <a:off x="6168989" y="2909649"/>
            <a:ext cx="500435" cy="632346"/>
          </a:xfrm>
          <a:prstGeom prst="curvedConnector2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38" name="AutoShape 38"/>
          <p:cNvCxnSpPr>
            <a:cxnSpLocks noChangeShapeType="1"/>
            <a:stCxn id="8" idx="7"/>
            <a:endCxn id="51" idx="5"/>
          </p:cNvCxnSpPr>
          <p:nvPr/>
        </p:nvCxnSpPr>
        <p:spPr bwMode="auto">
          <a:xfrm rot="16200000" flipH="1">
            <a:off x="8932941" y="1796221"/>
            <a:ext cx="244281" cy="1291420"/>
          </a:xfrm>
          <a:prstGeom prst="curvedConnector3">
            <a:avLst>
              <a:gd name="adj1" fmla="val -120514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39" name="AutoShape 39"/>
          <p:cNvCxnSpPr>
            <a:cxnSpLocks noChangeShapeType="1"/>
            <a:stCxn id="9" idx="6"/>
            <a:endCxn id="51" idx="1"/>
          </p:cNvCxnSpPr>
          <p:nvPr/>
        </p:nvCxnSpPr>
        <p:spPr bwMode="auto">
          <a:xfrm flipV="1">
            <a:off x="8964613" y="2885779"/>
            <a:ext cx="736179" cy="605675"/>
          </a:xfrm>
          <a:prstGeom prst="curvedConnector2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40" name="AutoShape 40"/>
          <p:cNvCxnSpPr>
            <a:cxnSpLocks noChangeShapeType="1"/>
            <a:stCxn id="10" idx="5"/>
            <a:endCxn id="55" idx="1"/>
          </p:cNvCxnSpPr>
          <p:nvPr/>
        </p:nvCxnSpPr>
        <p:spPr bwMode="auto">
          <a:xfrm rot="5400000" flipH="1" flipV="1">
            <a:off x="8655702" y="4422663"/>
            <a:ext cx="230660" cy="923347"/>
          </a:xfrm>
          <a:prstGeom prst="curvedConnector3">
            <a:avLst>
              <a:gd name="adj1" fmla="val -127631"/>
            </a:avLst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41" name="AutoShape 41"/>
          <p:cNvCxnSpPr>
            <a:cxnSpLocks noChangeShapeType="1"/>
            <a:stCxn id="9" idx="6"/>
            <a:endCxn id="55" idx="5"/>
          </p:cNvCxnSpPr>
          <p:nvPr/>
        </p:nvCxnSpPr>
        <p:spPr bwMode="auto">
          <a:xfrm>
            <a:off x="8964613" y="3491454"/>
            <a:ext cx="268093" cy="955846"/>
          </a:xfrm>
          <a:prstGeom prst="curvedConnector2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42" name="Text Box 42"/>
          <p:cNvSpPr txBox="1">
            <a:spLocks noChangeArrowheads="1"/>
          </p:cNvSpPr>
          <p:nvPr/>
        </p:nvSpPr>
        <p:spPr bwMode="auto">
          <a:xfrm>
            <a:off x="5983288" y="2319314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dirty="0">
                <a:latin typeface="Comic Sans MS" pitchFamily="66" charset="0"/>
              </a:rPr>
              <a:t>1</a:t>
            </a:r>
          </a:p>
        </p:txBody>
      </p:sp>
      <p:sp>
        <p:nvSpPr>
          <p:cNvPr id="43" name="Text Box 43"/>
          <p:cNvSpPr txBox="1">
            <a:spLocks noChangeArrowheads="1"/>
          </p:cNvSpPr>
          <p:nvPr/>
        </p:nvSpPr>
        <p:spPr bwMode="auto">
          <a:xfrm>
            <a:off x="5983288" y="3377948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dirty="0">
                <a:latin typeface="Comic Sans MS" pitchFamily="66" charset="0"/>
              </a:rPr>
              <a:t>1</a:t>
            </a:r>
          </a:p>
        </p:txBody>
      </p:sp>
      <p:sp>
        <p:nvSpPr>
          <p:cNvPr id="44" name="Text Box 44"/>
          <p:cNvSpPr txBox="1">
            <a:spLocks noChangeArrowheads="1"/>
          </p:cNvSpPr>
          <p:nvPr/>
        </p:nvSpPr>
        <p:spPr bwMode="auto">
          <a:xfrm>
            <a:off x="8866188" y="3828798"/>
            <a:ext cx="793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45" name="Text Box 45"/>
          <p:cNvSpPr txBox="1">
            <a:spLocks noChangeArrowheads="1"/>
          </p:cNvSpPr>
          <p:nvPr/>
        </p:nvSpPr>
        <p:spPr bwMode="auto">
          <a:xfrm>
            <a:off x="8467725" y="1770490"/>
            <a:ext cx="7969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46" name="Text Box 46"/>
          <p:cNvSpPr txBox="1">
            <a:spLocks noChangeArrowheads="1"/>
          </p:cNvSpPr>
          <p:nvPr/>
        </p:nvSpPr>
        <p:spPr bwMode="auto">
          <a:xfrm>
            <a:off x="9210220" y="3150258"/>
            <a:ext cx="793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>
                <a:latin typeface="Comic Sans MS" pitchFamily="66" charset="0"/>
              </a:rPr>
              <a:t>2</a:t>
            </a:r>
          </a:p>
        </p:txBody>
      </p:sp>
      <p:sp>
        <p:nvSpPr>
          <p:cNvPr id="47" name="Text Box 47"/>
          <p:cNvSpPr txBox="1">
            <a:spLocks noChangeArrowheads="1"/>
          </p:cNvSpPr>
          <p:nvPr/>
        </p:nvSpPr>
        <p:spPr bwMode="auto">
          <a:xfrm>
            <a:off x="8169275" y="4956600"/>
            <a:ext cx="795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1859" tIns="50929" rIns="101859" bIns="50929">
            <a:spAutoFit/>
          </a:bodyPr>
          <a:lstStyle/>
          <a:p>
            <a:pPr algn="ctr" defTabSz="1019175">
              <a:spcBef>
                <a:spcPct val="50000"/>
              </a:spcBef>
              <a:buClrTx/>
              <a:buSzTx/>
              <a:buFontTx/>
              <a:buNone/>
            </a:pPr>
            <a:r>
              <a:rPr lang="en-US" sz="1600" dirty="0">
                <a:latin typeface="Comic Sans MS" pitchFamily="66" charset="0"/>
              </a:rPr>
              <a:t>3</a:t>
            </a:r>
          </a:p>
        </p:txBody>
      </p:sp>
      <p:sp>
        <p:nvSpPr>
          <p:cNvPr id="49" name="AutoShape 32"/>
          <p:cNvSpPr>
            <a:spLocks noChangeArrowheads="1"/>
          </p:cNvSpPr>
          <p:nvPr/>
        </p:nvSpPr>
        <p:spPr bwMode="auto">
          <a:xfrm>
            <a:off x="5863668" y="3315186"/>
            <a:ext cx="239365" cy="32170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dirty="0" smtClean="0"/>
              <a:t>2</a:t>
            </a:r>
            <a:endParaRPr lang="en-US" sz="1400" i="1" dirty="0"/>
          </a:p>
        </p:txBody>
      </p:sp>
      <p:sp>
        <p:nvSpPr>
          <p:cNvPr id="51" name="AutoShape 32"/>
          <p:cNvSpPr>
            <a:spLocks noChangeArrowheads="1"/>
          </p:cNvSpPr>
          <p:nvPr/>
        </p:nvSpPr>
        <p:spPr bwMode="auto">
          <a:xfrm>
            <a:off x="9521268" y="2564072"/>
            <a:ext cx="239365" cy="32170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dirty="0" smtClean="0"/>
              <a:t>3</a:t>
            </a:r>
            <a:endParaRPr lang="en-US" sz="1400" i="1" dirty="0"/>
          </a:p>
        </p:txBody>
      </p:sp>
      <p:sp>
        <p:nvSpPr>
          <p:cNvPr id="55" name="AutoShape 32"/>
          <p:cNvSpPr>
            <a:spLocks noChangeArrowheads="1"/>
          </p:cNvSpPr>
          <p:nvPr/>
        </p:nvSpPr>
        <p:spPr bwMode="auto">
          <a:xfrm>
            <a:off x="9053182" y="4447300"/>
            <a:ext cx="239365" cy="321707"/>
          </a:xfrm>
          <a:prstGeom prst="hexagon">
            <a:avLst>
              <a:gd name="adj" fmla="val 25000"/>
              <a:gd name="vf" fmla="val 11547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 anchorCtr="1">
            <a:spAutoFit/>
          </a:bodyPr>
          <a:lstStyle/>
          <a:p>
            <a:r>
              <a:rPr lang="en-US" sz="1400" i="1" dirty="0" smtClean="0"/>
              <a:t>r</a:t>
            </a:r>
            <a:r>
              <a:rPr lang="en-US" sz="1400" dirty="0" smtClean="0"/>
              <a:t>4</a:t>
            </a:r>
            <a:endParaRPr lang="en-US" sz="1400" i="1" dirty="0"/>
          </a:p>
        </p:txBody>
      </p:sp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653157" y="3196771"/>
          <a:ext cx="25581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999"/>
                <a:gridCol w="17961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Route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Cost + next hop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1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 local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2</a:t>
                      </a:r>
                      <a:endParaRPr lang="en-US" sz="1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 local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3</a:t>
                      </a:r>
                      <a:endParaRPr lang="en-US" sz="1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2, B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4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7, B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T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12, local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3810085" y="5514702"/>
          <a:ext cx="25581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999"/>
                <a:gridCol w="17961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Route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Cost + next hop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1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7, A/T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2</a:t>
                      </a:r>
                      <a:endParaRPr lang="en-US" sz="1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7, A/T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3</a:t>
                      </a:r>
                      <a:endParaRPr lang="en-US" sz="1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2, local 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4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 local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T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6, local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/>
        </p:nvGraphicFramePr>
        <p:xfrm>
          <a:off x="631377" y="5504595"/>
          <a:ext cx="25581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999"/>
                <a:gridCol w="17961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Route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Cost + next hop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1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5, A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2</a:t>
                      </a:r>
                      <a:endParaRPr lang="en-US" sz="1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5, A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3</a:t>
                      </a:r>
                      <a:endParaRPr lang="en-US" sz="1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 local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4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6, C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T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11, C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7086767" y="5514698"/>
          <a:ext cx="2558142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61999"/>
                <a:gridCol w="179614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Route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Cost + next hop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1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6, A/T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2</a:t>
                      </a:r>
                      <a:endParaRPr lang="en-US" sz="1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6, A/T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3</a:t>
                      </a:r>
                      <a:endParaRPr lang="en-US" sz="1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7, A/T, C/T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r</a:t>
                      </a:r>
                      <a:r>
                        <a:rPr lang="en-US" sz="1400" i="0" dirty="0" smtClean="0"/>
                        <a:t>4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3, local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1" dirty="0" smtClean="0"/>
                        <a:t>T</a:t>
                      </a:r>
                      <a:endParaRPr lang="en-US" sz="1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5, local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54430" y="3219745"/>
            <a:ext cx="587829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A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54426" y="5571117"/>
            <a:ext cx="587829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B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222165" y="5571174"/>
            <a:ext cx="587829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C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509650" y="5571231"/>
            <a:ext cx="587829" cy="276999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dirty="0" smtClean="0">
                <a:latin typeface="+mn-lt"/>
              </a:rPr>
              <a:t>D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254825" y="5036915"/>
            <a:ext cx="2862942" cy="430887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l"/>
            <a:r>
              <a:rPr lang="en-US" sz="1400" b="1" dirty="0" smtClean="0">
                <a:latin typeface="+mn-lt"/>
              </a:rPr>
              <a:t>Note</a:t>
            </a:r>
            <a:r>
              <a:rPr lang="en-US" sz="1400" dirty="0" smtClean="0">
                <a:latin typeface="+mn-lt"/>
              </a:rPr>
              <a:t>:  path through B also has a cost of 12 but is not used</a:t>
            </a:r>
          </a:p>
        </p:txBody>
      </p:sp>
      <p:sp>
        <p:nvSpPr>
          <p:cNvPr id="56" name="Right Arrow 55"/>
          <p:cNvSpPr/>
          <p:nvPr/>
        </p:nvSpPr>
        <p:spPr bwMode="auto">
          <a:xfrm flipH="1">
            <a:off x="2754060" y="5138069"/>
            <a:ext cx="337457" cy="18505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2"/>
              </a:solidFill>
              <a:effectLst/>
              <a:latin typeface="Book Antiqua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524034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7" y="1729553"/>
            <a:ext cx="8716056" cy="1819190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2"/>
            </a:pPr>
            <a:r>
              <a:rPr lang="en-US" sz="2000" dirty="0" smtClean="0"/>
              <a:t>Consider the network on the right, where link B-D fails. Focusing on route </a:t>
            </a:r>
            <a:r>
              <a:rPr lang="en-US" sz="2000" i="1" dirty="0" smtClean="0"/>
              <a:t>r, </a:t>
            </a:r>
            <a:r>
              <a:rPr lang="en-US" sz="2000" dirty="0" smtClean="0"/>
              <a:t>show the distances that A, B, and C send to each other as a result of this change. Assume poisoned reverse is used. Show how each node updates its own distance after it receiving distances from its neighbors.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FBD6A-8545-3B44-8786-C48B4E259526}" type="slidenum">
              <a:rPr lang="en-US" smtClean="0"/>
              <a:pPr/>
              <a:t>33</a:t>
            </a:fld>
            <a:endParaRPr lang="en-US"/>
          </a:p>
        </p:txBody>
      </p:sp>
      <p:grpSp>
        <p:nvGrpSpPr>
          <p:cNvPr id="7" name="Group 65"/>
          <p:cNvGrpSpPr/>
          <p:nvPr/>
        </p:nvGrpSpPr>
        <p:grpSpPr>
          <a:xfrm>
            <a:off x="8697021" y="1052733"/>
            <a:ext cx="1058862" cy="2505528"/>
            <a:chOff x="6824663" y="1378873"/>
            <a:chExt cx="1058862" cy="2505528"/>
          </a:xfrm>
        </p:grpSpPr>
        <p:grpSp>
          <p:nvGrpSpPr>
            <p:cNvPr id="8" name="Group 44"/>
            <p:cNvGrpSpPr>
              <a:grpSpLocks/>
            </p:cNvGrpSpPr>
            <p:nvPr/>
          </p:nvGrpSpPr>
          <p:grpSpPr bwMode="auto">
            <a:xfrm>
              <a:off x="6824663" y="1378873"/>
              <a:ext cx="1058862" cy="2505528"/>
              <a:chOff x="3481" y="1056"/>
              <a:chExt cx="606" cy="1393"/>
            </a:xfrm>
          </p:grpSpPr>
          <p:sp>
            <p:nvSpPr>
              <p:cNvPr id="10" name="Line 45"/>
              <p:cNvSpPr>
                <a:spLocks noChangeShapeType="1"/>
              </p:cNvSpPr>
              <p:nvPr/>
            </p:nvSpPr>
            <p:spPr bwMode="auto">
              <a:xfrm>
                <a:off x="3679" y="1248"/>
                <a:ext cx="14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46"/>
              <p:cNvSpPr>
                <a:spLocks noChangeShapeType="1"/>
              </p:cNvSpPr>
              <p:nvPr/>
            </p:nvSpPr>
            <p:spPr bwMode="auto">
              <a:xfrm flipH="1">
                <a:off x="3773" y="1344"/>
                <a:ext cx="9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47"/>
              <p:cNvSpPr>
                <a:spLocks noChangeShapeType="1"/>
              </p:cNvSpPr>
              <p:nvPr/>
            </p:nvSpPr>
            <p:spPr bwMode="auto">
              <a:xfrm>
                <a:off x="3585" y="1296"/>
                <a:ext cx="14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Oval 48"/>
              <p:cNvSpPr>
                <a:spLocks noChangeArrowheads="1"/>
              </p:cNvSpPr>
              <p:nvPr/>
            </p:nvSpPr>
            <p:spPr bwMode="auto">
              <a:xfrm>
                <a:off x="3491" y="1152"/>
                <a:ext cx="188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01882" tIns="50941" rIns="101882" bIns="50941" anchor="ctr"/>
              <a:lstStyle/>
              <a:p>
                <a:pPr algn="ctr"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2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14" name="Oval 49"/>
              <p:cNvSpPr>
                <a:spLocks noChangeArrowheads="1"/>
              </p:cNvSpPr>
              <p:nvPr/>
            </p:nvSpPr>
            <p:spPr bwMode="auto">
              <a:xfrm>
                <a:off x="3820" y="1152"/>
                <a:ext cx="189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01882" tIns="50941" rIns="101882" bIns="50941" anchor="ctr"/>
              <a:lstStyle/>
              <a:p>
                <a:pPr algn="ctr"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200"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15" name="Oval 50"/>
              <p:cNvSpPr>
                <a:spLocks noChangeArrowheads="1"/>
              </p:cNvSpPr>
              <p:nvPr/>
            </p:nvSpPr>
            <p:spPr bwMode="auto">
              <a:xfrm>
                <a:off x="3656" y="1488"/>
                <a:ext cx="188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01882" tIns="50941" rIns="101882" bIns="50941" anchor="ctr"/>
              <a:lstStyle/>
              <a:p>
                <a:pPr algn="ctr"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200"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16" name="Oval 51"/>
              <p:cNvSpPr>
                <a:spLocks noChangeArrowheads="1"/>
              </p:cNvSpPr>
              <p:nvPr/>
            </p:nvSpPr>
            <p:spPr bwMode="auto">
              <a:xfrm>
                <a:off x="3648" y="1872"/>
                <a:ext cx="188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01882" tIns="50941" rIns="101882" bIns="50941" anchor="ctr"/>
              <a:lstStyle/>
              <a:p>
                <a:pPr algn="ctr"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200">
                    <a:latin typeface="Times New Roman" pitchFamily="18" charset="0"/>
                  </a:rPr>
                  <a:t>D</a:t>
                </a:r>
              </a:p>
            </p:txBody>
          </p:sp>
          <p:sp>
            <p:nvSpPr>
              <p:cNvPr id="17" name="Line 52"/>
              <p:cNvSpPr>
                <a:spLocks noChangeShapeType="1"/>
              </p:cNvSpPr>
              <p:nvPr/>
            </p:nvSpPr>
            <p:spPr bwMode="auto">
              <a:xfrm>
                <a:off x="3750" y="168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Text Box 53"/>
              <p:cNvSpPr txBox="1">
                <a:spLocks noChangeArrowheads="1"/>
              </p:cNvSpPr>
              <p:nvPr/>
            </p:nvSpPr>
            <p:spPr bwMode="auto">
              <a:xfrm>
                <a:off x="3481" y="1320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9" name="Text Box 54"/>
              <p:cNvSpPr txBox="1">
                <a:spLocks noChangeArrowheads="1"/>
              </p:cNvSpPr>
              <p:nvPr/>
            </p:nvSpPr>
            <p:spPr bwMode="auto">
              <a:xfrm>
                <a:off x="3658" y="1056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0" name="Text Box 55"/>
              <p:cNvSpPr txBox="1">
                <a:spLocks noChangeArrowheads="1"/>
              </p:cNvSpPr>
              <p:nvPr/>
            </p:nvSpPr>
            <p:spPr bwMode="auto">
              <a:xfrm>
                <a:off x="3838" y="1320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 dirty="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1" name="Text Box 56"/>
              <p:cNvSpPr txBox="1">
                <a:spLocks noChangeArrowheads="1"/>
              </p:cNvSpPr>
              <p:nvPr/>
            </p:nvSpPr>
            <p:spPr bwMode="auto">
              <a:xfrm>
                <a:off x="3538" y="1664"/>
                <a:ext cx="2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imes New Roman" pitchFamily="18" charset="0"/>
                  </a:rPr>
                  <a:t>10</a:t>
                </a:r>
              </a:p>
            </p:txBody>
          </p:sp>
          <p:sp>
            <p:nvSpPr>
              <p:cNvPr id="22" name="Line 57"/>
              <p:cNvSpPr>
                <a:spLocks noChangeShapeType="1"/>
              </p:cNvSpPr>
              <p:nvPr/>
            </p:nvSpPr>
            <p:spPr bwMode="auto">
              <a:xfrm>
                <a:off x="3742" y="206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58"/>
              <p:cNvSpPr txBox="1">
                <a:spLocks noChangeArrowheads="1"/>
              </p:cNvSpPr>
              <p:nvPr/>
            </p:nvSpPr>
            <p:spPr bwMode="auto">
              <a:xfrm>
                <a:off x="3661" y="2238"/>
                <a:ext cx="169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i="1" dirty="0" smtClean="0">
                    <a:latin typeface="Times New Roman" pitchFamily="18" charset="0"/>
                  </a:rPr>
                  <a:t>r</a:t>
                </a:r>
                <a:endParaRPr lang="en-US" i="1" dirty="0">
                  <a:latin typeface="Times New Roman" pitchFamily="18" charset="0"/>
                </a:endParaRPr>
              </a:p>
            </p:txBody>
          </p:sp>
          <p:sp>
            <p:nvSpPr>
              <p:cNvPr id="24" name="Freeform 59"/>
              <p:cNvSpPr>
                <a:spLocks/>
              </p:cNvSpPr>
              <p:nvPr/>
            </p:nvSpPr>
            <p:spPr bwMode="auto">
              <a:xfrm>
                <a:off x="3820" y="1248"/>
                <a:ext cx="267" cy="720"/>
              </a:xfrm>
              <a:custGeom>
                <a:avLst/>
                <a:gdLst>
                  <a:gd name="T0" fmla="*/ 173 w 272"/>
                  <a:gd name="T1" fmla="*/ 0 h 720"/>
                  <a:gd name="T2" fmla="*/ 216 w 272"/>
                  <a:gd name="T3" fmla="*/ 336 h 720"/>
                  <a:gd name="T4" fmla="*/ 0 w 272"/>
                  <a:gd name="T5" fmla="*/ 720 h 720"/>
                  <a:gd name="T6" fmla="*/ 0 60000 65536"/>
                  <a:gd name="T7" fmla="*/ 0 60000 65536"/>
                  <a:gd name="T8" fmla="*/ 0 60000 65536"/>
                  <a:gd name="T9" fmla="*/ 0 w 272"/>
                  <a:gd name="T10" fmla="*/ 0 h 720"/>
                  <a:gd name="T11" fmla="*/ 272 w 272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72" h="720">
                    <a:moveTo>
                      <a:pt x="192" y="0"/>
                    </a:moveTo>
                    <a:cubicBezTo>
                      <a:pt x="232" y="108"/>
                      <a:pt x="272" y="216"/>
                      <a:pt x="240" y="336"/>
                    </a:cubicBezTo>
                    <a:cubicBezTo>
                      <a:pt x="208" y="456"/>
                      <a:pt x="104" y="588"/>
                      <a:pt x="0" y="72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60"/>
              <p:cNvSpPr txBox="1">
                <a:spLocks noChangeArrowheads="1"/>
              </p:cNvSpPr>
              <p:nvPr/>
            </p:nvSpPr>
            <p:spPr bwMode="auto">
              <a:xfrm>
                <a:off x="3891" y="1768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6" name="AutoShape 61"/>
              <p:cNvSpPr>
                <a:spLocks noChangeArrowheads="1"/>
              </p:cNvSpPr>
              <p:nvPr/>
            </p:nvSpPr>
            <p:spPr bwMode="auto">
              <a:xfrm>
                <a:off x="3936" y="1680"/>
                <a:ext cx="96" cy="144"/>
              </a:xfrm>
              <a:prstGeom prst="irregularSeal1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Text Box 62"/>
            <p:cNvSpPr txBox="1">
              <a:spLocks noChangeArrowheads="1"/>
            </p:cNvSpPr>
            <p:nvPr/>
          </p:nvSpPr>
          <p:spPr bwMode="auto">
            <a:xfrm>
              <a:off x="6937286" y="3169003"/>
              <a:ext cx="328612" cy="415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104104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7" y="1729553"/>
            <a:ext cx="8716056" cy="1819190"/>
          </a:xfrm>
        </p:spPr>
        <p:txBody>
          <a:bodyPr/>
          <a:lstStyle/>
          <a:p>
            <a:pPr marL="587375" indent="-457200">
              <a:buClr>
                <a:schemeClr val="tx1"/>
              </a:buClr>
              <a:buFont typeface="+mj-lt"/>
              <a:buAutoNum type="arabicPeriod" startAt="2"/>
            </a:pPr>
            <a:r>
              <a:rPr lang="en-US" sz="2000" dirty="0" smtClean="0"/>
              <a:t>Consider the network on the right, where link B-D fails. Focusing on route </a:t>
            </a:r>
            <a:r>
              <a:rPr lang="en-US" sz="2000" i="1" dirty="0" smtClean="0"/>
              <a:t>r, </a:t>
            </a:r>
            <a:r>
              <a:rPr lang="en-US" sz="2000" dirty="0" smtClean="0"/>
              <a:t>show the distances that A, B, and C send to each other as a result of this change. Assume poisoned reverse is used. Show how each node updates its own distance after it receiving distances from its neighbors.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FBD6A-8545-3B44-8786-C48B4E259526}" type="slidenum">
              <a:rPr lang="en-US" smtClean="0"/>
              <a:pPr/>
              <a:t>34</a:t>
            </a:fld>
            <a:endParaRPr lang="en-US"/>
          </a:p>
        </p:txBody>
      </p:sp>
      <p:grpSp>
        <p:nvGrpSpPr>
          <p:cNvPr id="2" name="Group 65"/>
          <p:cNvGrpSpPr/>
          <p:nvPr/>
        </p:nvGrpSpPr>
        <p:grpSpPr>
          <a:xfrm>
            <a:off x="8697021" y="1052733"/>
            <a:ext cx="1058862" cy="2505528"/>
            <a:chOff x="6824663" y="1378873"/>
            <a:chExt cx="1058862" cy="2505528"/>
          </a:xfrm>
        </p:grpSpPr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6824663" y="1378873"/>
              <a:ext cx="1058862" cy="2505528"/>
              <a:chOff x="3481" y="1056"/>
              <a:chExt cx="606" cy="1393"/>
            </a:xfrm>
          </p:grpSpPr>
          <p:sp>
            <p:nvSpPr>
              <p:cNvPr id="10" name="Line 45"/>
              <p:cNvSpPr>
                <a:spLocks noChangeShapeType="1"/>
              </p:cNvSpPr>
              <p:nvPr/>
            </p:nvSpPr>
            <p:spPr bwMode="auto">
              <a:xfrm>
                <a:off x="3679" y="1248"/>
                <a:ext cx="14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46"/>
              <p:cNvSpPr>
                <a:spLocks noChangeShapeType="1"/>
              </p:cNvSpPr>
              <p:nvPr/>
            </p:nvSpPr>
            <p:spPr bwMode="auto">
              <a:xfrm flipH="1">
                <a:off x="3773" y="1344"/>
                <a:ext cx="94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47"/>
              <p:cNvSpPr>
                <a:spLocks noChangeShapeType="1"/>
              </p:cNvSpPr>
              <p:nvPr/>
            </p:nvSpPr>
            <p:spPr bwMode="auto">
              <a:xfrm>
                <a:off x="3585" y="1296"/>
                <a:ext cx="141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Oval 48"/>
              <p:cNvSpPr>
                <a:spLocks noChangeArrowheads="1"/>
              </p:cNvSpPr>
              <p:nvPr/>
            </p:nvSpPr>
            <p:spPr bwMode="auto">
              <a:xfrm>
                <a:off x="3491" y="1152"/>
                <a:ext cx="188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01882" tIns="50941" rIns="101882" bIns="50941" anchor="ctr"/>
              <a:lstStyle/>
              <a:p>
                <a:pPr algn="ctr"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200">
                    <a:latin typeface="Times New Roman" pitchFamily="18" charset="0"/>
                  </a:rPr>
                  <a:t>A</a:t>
                </a:r>
              </a:p>
            </p:txBody>
          </p:sp>
          <p:sp>
            <p:nvSpPr>
              <p:cNvPr id="14" name="Oval 49"/>
              <p:cNvSpPr>
                <a:spLocks noChangeArrowheads="1"/>
              </p:cNvSpPr>
              <p:nvPr/>
            </p:nvSpPr>
            <p:spPr bwMode="auto">
              <a:xfrm>
                <a:off x="3820" y="1152"/>
                <a:ext cx="189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01882" tIns="50941" rIns="101882" bIns="50941" anchor="ctr"/>
              <a:lstStyle/>
              <a:p>
                <a:pPr algn="ctr"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200">
                    <a:latin typeface="Times New Roman" pitchFamily="18" charset="0"/>
                  </a:rPr>
                  <a:t>B</a:t>
                </a:r>
              </a:p>
            </p:txBody>
          </p:sp>
          <p:sp>
            <p:nvSpPr>
              <p:cNvPr id="15" name="Oval 50"/>
              <p:cNvSpPr>
                <a:spLocks noChangeArrowheads="1"/>
              </p:cNvSpPr>
              <p:nvPr/>
            </p:nvSpPr>
            <p:spPr bwMode="auto">
              <a:xfrm>
                <a:off x="3656" y="1488"/>
                <a:ext cx="188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01882" tIns="50941" rIns="101882" bIns="50941" anchor="ctr"/>
              <a:lstStyle/>
              <a:p>
                <a:pPr algn="ctr"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200">
                    <a:latin typeface="Times New Roman" pitchFamily="18" charset="0"/>
                  </a:rPr>
                  <a:t>C</a:t>
                </a:r>
              </a:p>
            </p:txBody>
          </p:sp>
          <p:sp>
            <p:nvSpPr>
              <p:cNvPr id="16" name="Oval 51"/>
              <p:cNvSpPr>
                <a:spLocks noChangeArrowheads="1"/>
              </p:cNvSpPr>
              <p:nvPr/>
            </p:nvSpPr>
            <p:spPr bwMode="auto">
              <a:xfrm>
                <a:off x="3648" y="1872"/>
                <a:ext cx="188" cy="192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lIns="101882" tIns="50941" rIns="101882" bIns="50941" anchor="ctr"/>
              <a:lstStyle/>
              <a:p>
                <a:pPr algn="ctr"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200">
                    <a:latin typeface="Times New Roman" pitchFamily="18" charset="0"/>
                  </a:rPr>
                  <a:t>D</a:t>
                </a:r>
              </a:p>
            </p:txBody>
          </p:sp>
          <p:sp>
            <p:nvSpPr>
              <p:cNvPr id="17" name="Line 52"/>
              <p:cNvSpPr>
                <a:spLocks noChangeShapeType="1"/>
              </p:cNvSpPr>
              <p:nvPr/>
            </p:nvSpPr>
            <p:spPr bwMode="auto">
              <a:xfrm>
                <a:off x="3750" y="168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Text Box 53"/>
              <p:cNvSpPr txBox="1">
                <a:spLocks noChangeArrowheads="1"/>
              </p:cNvSpPr>
              <p:nvPr/>
            </p:nvSpPr>
            <p:spPr bwMode="auto">
              <a:xfrm>
                <a:off x="3481" y="1320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19" name="Text Box 54"/>
              <p:cNvSpPr txBox="1">
                <a:spLocks noChangeArrowheads="1"/>
              </p:cNvSpPr>
              <p:nvPr/>
            </p:nvSpPr>
            <p:spPr bwMode="auto">
              <a:xfrm>
                <a:off x="3658" y="1056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0" name="Text Box 55"/>
              <p:cNvSpPr txBox="1">
                <a:spLocks noChangeArrowheads="1"/>
              </p:cNvSpPr>
              <p:nvPr/>
            </p:nvSpPr>
            <p:spPr bwMode="auto">
              <a:xfrm>
                <a:off x="3838" y="1320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 dirty="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1" name="Text Box 56"/>
              <p:cNvSpPr txBox="1">
                <a:spLocks noChangeArrowheads="1"/>
              </p:cNvSpPr>
              <p:nvPr/>
            </p:nvSpPr>
            <p:spPr bwMode="auto">
              <a:xfrm>
                <a:off x="3538" y="1664"/>
                <a:ext cx="260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imes New Roman" pitchFamily="18" charset="0"/>
                  </a:rPr>
                  <a:t>10</a:t>
                </a:r>
              </a:p>
            </p:txBody>
          </p:sp>
          <p:sp>
            <p:nvSpPr>
              <p:cNvPr id="22" name="Line 57"/>
              <p:cNvSpPr>
                <a:spLocks noChangeShapeType="1"/>
              </p:cNvSpPr>
              <p:nvPr/>
            </p:nvSpPr>
            <p:spPr bwMode="auto">
              <a:xfrm>
                <a:off x="3742" y="206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Text Box 58"/>
              <p:cNvSpPr txBox="1">
                <a:spLocks noChangeArrowheads="1"/>
              </p:cNvSpPr>
              <p:nvPr/>
            </p:nvSpPr>
            <p:spPr bwMode="auto">
              <a:xfrm>
                <a:off x="3661" y="2238"/>
                <a:ext cx="169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i="1" dirty="0" smtClean="0">
                    <a:latin typeface="Times New Roman" pitchFamily="18" charset="0"/>
                  </a:rPr>
                  <a:t>r</a:t>
                </a:r>
                <a:endParaRPr lang="en-US" i="1" dirty="0">
                  <a:latin typeface="Times New Roman" pitchFamily="18" charset="0"/>
                </a:endParaRPr>
              </a:p>
            </p:txBody>
          </p:sp>
          <p:sp>
            <p:nvSpPr>
              <p:cNvPr id="24" name="Freeform 59"/>
              <p:cNvSpPr>
                <a:spLocks/>
              </p:cNvSpPr>
              <p:nvPr/>
            </p:nvSpPr>
            <p:spPr bwMode="auto">
              <a:xfrm>
                <a:off x="3820" y="1248"/>
                <a:ext cx="267" cy="720"/>
              </a:xfrm>
              <a:custGeom>
                <a:avLst/>
                <a:gdLst>
                  <a:gd name="T0" fmla="*/ 173 w 272"/>
                  <a:gd name="T1" fmla="*/ 0 h 720"/>
                  <a:gd name="T2" fmla="*/ 216 w 272"/>
                  <a:gd name="T3" fmla="*/ 336 h 720"/>
                  <a:gd name="T4" fmla="*/ 0 w 272"/>
                  <a:gd name="T5" fmla="*/ 720 h 720"/>
                  <a:gd name="T6" fmla="*/ 0 60000 65536"/>
                  <a:gd name="T7" fmla="*/ 0 60000 65536"/>
                  <a:gd name="T8" fmla="*/ 0 60000 65536"/>
                  <a:gd name="T9" fmla="*/ 0 w 272"/>
                  <a:gd name="T10" fmla="*/ 0 h 720"/>
                  <a:gd name="T11" fmla="*/ 272 w 272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72" h="720">
                    <a:moveTo>
                      <a:pt x="192" y="0"/>
                    </a:moveTo>
                    <a:cubicBezTo>
                      <a:pt x="232" y="108"/>
                      <a:pt x="272" y="216"/>
                      <a:pt x="240" y="336"/>
                    </a:cubicBezTo>
                    <a:cubicBezTo>
                      <a:pt x="208" y="456"/>
                      <a:pt x="104" y="588"/>
                      <a:pt x="0" y="72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Text Box 60"/>
              <p:cNvSpPr txBox="1">
                <a:spLocks noChangeArrowheads="1"/>
              </p:cNvSpPr>
              <p:nvPr/>
            </p:nvSpPr>
            <p:spPr bwMode="auto">
              <a:xfrm>
                <a:off x="3891" y="1768"/>
                <a:ext cx="188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101882" tIns="50941" rIns="101882" bIns="50941">
                <a:spAutoFit/>
              </a:bodyPr>
              <a:lstStyle/>
              <a:p>
                <a:pPr defTabSz="1019175"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US" sz="2000">
                    <a:latin typeface="Times New Roman" pitchFamily="18" charset="0"/>
                  </a:rPr>
                  <a:t>1</a:t>
                </a:r>
              </a:p>
            </p:txBody>
          </p:sp>
          <p:sp>
            <p:nvSpPr>
              <p:cNvPr id="26" name="AutoShape 61"/>
              <p:cNvSpPr>
                <a:spLocks noChangeArrowheads="1"/>
              </p:cNvSpPr>
              <p:nvPr/>
            </p:nvSpPr>
            <p:spPr bwMode="auto">
              <a:xfrm>
                <a:off x="3936" y="1680"/>
                <a:ext cx="96" cy="144"/>
              </a:xfrm>
              <a:prstGeom prst="irregularSeal1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" name="Text Box 62"/>
            <p:cNvSpPr txBox="1">
              <a:spLocks noChangeArrowheads="1"/>
            </p:cNvSpPr>
            <p:nvPr/>
          </p:nvSpPr>
          <p:spPr bwMode="auto">
            <a:xfrm>
              <a:off x="6937286" y="3169003"/>
              <a:ext cx="328612" cy="415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</p:grpSp>
      <p:sp>
        <p:nvSpPr>
          <p:cNvPr id="52" name="Text Box 63"/>
          <p:cNvSpPr txBox="1">
            <a:spLocks noChangeArrowheads="1"/>
          </p:cNvSpPr>
          <p:nvPr/>
        </p:nvSpPr>
        <p:spPr bwMode="auto">
          <a:xfrm>
            <a:off x="333375" y="3562854"/>
            <a:ext cx="3283520" cy="718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1882" tIns="50941" rIns="101882" bIns="50941">
            <a:spAutoFit/>
          </a:bodyPr>
          <a:lstStyle/>
          <a:p>
            <a:pPr algn="l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Column: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Receiving node</a:t>
            </a:r>
          </a:p>
          <a:p>
            <a:pPr algn="l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Row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: 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  Sending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ode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3" name="Group 5"/>
          <p:cNvGrpSpPr>
            <a:grpSpLocks/>
          </p:cNvGrpSpPr>
          <p:nvPr/>
        </p:nvGrpSpPr>
        <p:grpSpPr bwMode="auto">
          <a:xfrm>
            <a:off x="48573" y="4376070"/>
            <a:ext cx="9615175" cy="3263688"/>
            <a:chOff x="50" y="2448"/>
            <a:chExt cx="5506" cy="1814"/>
          </a:xfrm>
        </p:grpSpPr>
        <p:sp>
          <p:nvSpPr>
            <p:cNvPr id="54" name="Text Box 6"/>
            <p:cNvSpPr txBox="1">
              <a:spLocks noChangeArrowheads="1"/>
            </p:cNvSpPr>
            <p:nvPr/>
          </p:nvSpPr>
          <p:spPr bwMode="auto">
            <a:xfrm>
              <a:off x="50" y="2571"/>
              <a:ext cx="999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    A   B   C   </a:t>
              </a:r>
              <a:r>
                <a:rPr lang="en-US" dirty="0" smtClean="0">
                  <a:latin typeface="Times New Roman" pitchFamily="18" charset="0"/>
                </a:rPr>
                <a:t>D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</a:rPr>
                <a:t>A    *  16   3      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</a:rPr>
                <a:t>B   </a:t>
              </a:r>
              <a:r>
                <a:rPr lang="en-US" dirty="0">
                  <a:latin typeface="Times New Roman" pitchFamily="18" charset="0"/>
                </a:rPr>
                <a:t>2 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*   2   16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C 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r>
                <a:rPr lang="en-US" dirty="0">
                  <a:latin typeface="Times New Roman" pitchFamily="18" charset="0"/>
                </a:rPr>
                <a:t>3  16   *    3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D  </a:t>
              </a:r>
              <a:r>
                <a:rPr lang="en-US" dirty="0" smtClean="0">
                  <a:latin typeface="Times New Roman" pitchFamily="18" charset="0"/>
                </a:rPr>
                <a:t>      </a:t>
              </a:r>
              <a:r>
                <a:rPr lang="en-US" dirty="0">
                  <a:latin typeface="Times New Roman" pitchFamily="18" charset="0"/>
                </a:rPr>
                <a:t>1    1    *</a:t>
              </a:r>
            </a:p>
          </p:txBody>
        </p:sp>
        <p:sp>
          <p:nvSpPr>
            <p:cNvPr id="55" name="Text Box 7"/>
            <p:cNvSpPr txBox="1">
              <a:spLocks noChangeArrowheads="1"/>
            </p:cNvSpPr>
            <p:nvPr/>
          </p:nvSpPr>
          <p:spPr bwMode="auto">
            <a:xfrm>
              <a:off x="1056" y="2571"/>
              <a:ext cx="886" cy="8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algn="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latin typeface="Times New Roman" pitchFamily="18" charset="0"/>
                </a:rPr>
                <a:t>    A   B   C   D</a:t>
              </a:r>
            </a:p>
            <a:p>
              <a:pPr algn="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latin typeface="Times New Roman" pitchFamily="18" charset="0"/>
                </a:rPr>
                <a:t>A  *  16   3      </a:t>
              </a:r>
            </a:p>
            <a:p>
              <a:pPr algn="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latin typeface="Times New Roman" pitchFamily="18" charset="0"/>
                </a:rPr>
                <a:t>B  16  *  16     </a:t>
              </a:r>
            </a:p>
            <a:p>
              <a:pPr algn="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latin typeface="Times New Roman" pitchFamily="18" charset="0"/>
                </a:rPr>
                <a:t>C  3  16   *    3</a:t>
              </a:r>
            </a:p>
            <a:p>
              <a:pPr algn="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>
                  <a:latin typeface="Times New Roman" pitchFamily="18" charset="0"/>
                </a:rPr>
                <a:t>D             1    *</a:t>
              </a:r>
            </a:p>
          </p:txBody>
        </p:sp>
        <p:sp>
          <p:nvSpPr>
            <p:cNvPr id="56" name="Text Box 8"/>
            <p:cNvSpPr txBox="1">
              <a:spLocks noChangeArrowheads="1"/>
            </p:cNvSpPr>
            <p:nvPr/>
          </p:nvSpPr>
          <p:spPr bwMode="auto">
            <a:xfrm>
              <a:off x="1928" y="2571"/>
              <a:ext cx="966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    A   B   C   D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A </a:t>
              </a:r>
              <a:r>
                <a:rPr lang="en-US" dirty="0" smtClean="0">
                  <a:latin typeface="Times New Roman" pitchFamily="18" charset="0"/>
                </a:rPr>
                <a:t> *   4   16      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</a:rPr>
                <a:t>B 16  *   16      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</a:rPr>
                <a:t>C  16  4   </a:t>
              </a:r>
              <a:r>
                <a:rPr lang="en-US" dirty="0">
                  <a:latin typeface="Times New Roman" pitchFamily="18" charset="0"/>
                </a:rPr>
                <a:t>* </a:t>
              </a:r>
              <a:r>
                <a:rPr lang="en-US" dirty="0" smtClean="0">
                  <a:latin typeface="Times New Roman" pitchFamily="18" charset="0"/>
                </a:rPr>
                <a:t>    </a:t>
              </a:r>
              <a:r>
                <a:rPr lang="en-US" dirty="0">
                  <a:latin typeface="Times New Roman" pitchFamily="18" charset="0"/>
                </a:rPr>
                <a:t>4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D </a:t>
              </a:r>
              <a:r>
                <a:rPr lang="en-US" dirty="0" smtClean="0">
                  <a:latin typeface="Times New Roman" pitchFamily="18" charset="0"/>
                </a:rPr>
                <a:t>            </a:t>
              </a:r>
              <a:r>
                <a:rPr lang="en-US" dirty="0">
                  <a:latin typeface="Times New Roman" pitchFamily="18" charset="0"/>
                </a:rPr>
                <a:t>1 </a:t>
              </a:r>
              <a:r>
                <a:rPr lang="en-US" dirty="0" smtClean="0">
                  <a:latin typeface="Times New Roman" pitchFamily="18" charset="0"/>
                </a:rPr>
                <a:t>   * </a:t>
              </a:r>
              <a:endParaRPr lang="en-US" dirty="0">
                <a:latin typeface="Times New Roman" pitchFamily="18" charset="0"/>
              </a:endParaRPr>
            </a:p>
          </p:txBody>
        </p:sp>
        <p:sp>
          <p:nvSpPr>
            <p:cNvPr id="57" name="Text Box 9"/>
            <p:cNvSpPr txBox="1">
              <a:spLocks noChangeArrowheads="1"/>
            </p:cNvSpPr>
            <p:nvPr/>
          </p:nvSpPr>
          <p:spPr bwMode="auto">
            <a:xfrm>
              <a:off x="2825" y="2571"/>
              <a:ext cx="933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    A   B   C   D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</a:rPr>
                <a:t>A   </a:t>
              </a:r>
              <a:r>
                <a:rPr lang="en-US" dirty="0">
                  <a:latin typeface="Times New Roman" pitchFamily="18" charset="0"/>
                </a:rPr>
                <a:t>*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16 </a:t>
              </a:r>
              <a:r>
                <a:rPr lang="en-US" dirty="0" smtClean="0">
                  <a:latin typeface="Times New Roman" pitchFamily="18" charset="0"/>
                </a:rPr>
                <a:t> 16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</a:rPr>
                <a:t>B   6    </a:t>
              </a:r>
              <a:r>
                <a:rPr lang="en-US" dirty="0">
                  <a:latin typeface="Times New Roman" pitchFamily="18" charset="0"/>
                </a:rPr>
                <a:t>* </a:t>
              </a:r>
              <a:r>
                <a:rPr lang="en-US" dirty="0" smtClean="0">
                  <a:latin typeface="Times New Roman" pitchFamily="18" charset="0"/>
                </a:rPr>
                <a:t>  5 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C </a:t>
              </a:r>
              <a:r>
                <a:rPr lang="en-US" dirty="0" smtClean="0">
                  <a:latin typeface="Times New Roman" pitchFamily="18" charset="0"/>
                </a:rPr>
                <a:t>  11  1    </a:t>
              </a:r>
              <a:r>
                <a:rPr lang="en-US" dirty="0">
                  <a:latin typeface="Times New Roman" pitchFamily="18" charset="0"/>
                </a:rPr>
                <a:t>*  </a:t>
              </a:r>
              <a:r>
                <a:rPr lang="en-US" dirty="0" smtClean="0">
                  <a:latin typeface="Times New Roman" pitchFamily="18" charset="0"/>
                </a:rPr>
                <a:t> 6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D  </a:t>
              </a:r>
              <a:r>
                <a:rPr lang="en-US" dirty="0" smtClean="0">
                  <a:latin typeface="Times New Roman" pitchFamily="18" charset="0"/>
                </a:rPr>
                <a:t>             </a:t>
              </a:r>
              <a:r>
                <a:rPr lang="en-US" dirty="0">
                  <a:latin typeface="Times New Roman" pitchFamily="18" charset="0"/>
                </a:rPr>
                <a:t>1   *</a:t>
              </a:r>
            </a:p>
          </p:txBody>
        </p:sp>
        <p:sp>
          <p:nvSpPr>
            <p:cNvPr id="58" name="Text Box 10"/>
            <p:cNvSpPr txBox="1">
              <a:spLocks noChangeArrowheads="1"/>
            </p:cNvSpPr>
            <p:nvPr/>
          </p:nvSpPr>
          <p:spPr bwMode="auto">
            <a:xfrm>
              <a:off x="3671" y="2571"/>
              <a:ext cx="999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    A   B   C   D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A 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*  </a:t>
              </a:r>
              <a:r>
                <a:rPr lang="en-US" dirty="0" smtClean="0">
                  <a:latin typeface="Times New Roman" pitchFamily="18" charset="0"/>
                </a:rPr>
                <a:t>12  16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</a:rPr>
                <a:t>B   12   </a:t>
              </a:r>
              <a:r>
                <a:rPr lang="en-US" dirty="0">
                  <a:latin typeface="Times New Roman" pitchFamily="18" charset="0"/>
                </a:rPr>
                <a:t>*  </a:t>
              </a:r>
              <a:r>
                <a:rPr lang="en-US" dirty="0" smtClean="0">
                  <a:latin typeface="Times New Roman" pitchFamily="18" charset="0"/>
                </a:rPr>
                <a:t>16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C </a:t>
              </a:r>
              <a:r>
                <a:rPr lang="en-US" dirty="0" smtClean="0">
                  <a:latin typeface="Times New Roman" pitchFamily="18" charset="0"/>
                </a:rPr>
                <a:t>    6  16  *    6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D </a:t>
              </a:r>
              <a:r>
                <a:rPr lang="en-US" dirty="0" smtClean="0">
                  <a:latin typeface="Times New Roman" pitchFamily="18" charset="0"/>
                </a:rPr>
                <a:t>              1    </a:t>
              </a:r>
              <a:r>
                <a:rPr lang="en-US" dirty="0">
                  <a:latin typeface="Times New Roman" pitchFamily="18" charset="0"/>
                </a:rPr>
                <a:t>*</a:t>
              </a:r>
            </a:p>
          </p:txBody>
        </p:sp>
        <p:sp>
          <p:nvSpPr>
            <p:cNvPr id="59" name="Text Box 11"/>
            <p:cNvSpPr txBox="1">
              <a:spLocks noChangeArrowheads="1"/>
            </p:cNvSpPr>
            <p:nvPr/>
          </p:nvSpPr>
          <p:spPr bwMode="auto">
            <a:xfrm>
              <a:off x="4590" y="2571"/>
              <a:ext cx="966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    A   B   C   D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</a:rPr>
                <a:t>A    </a:t>
              </a:r>
              <a:r>
                <a:rPr lang="en-US" dirty="0">
                  <a:latin typeface="Times New Roman" pitchFamily="18" charset="0"/>
                </a:rPr>
                <a:t>*  </a:t>
              </a:r>
              <a:r>
                <a:rPr lang="en-US" dirty="0" smtClean="0">
                  <a:latin typeface="Times New Roman" pitchFamily="18" charset="0"/>
                </a:rPr>
                <a:t>  7  </a:t>
              </a:r>
              <a:r>
                <a:rPr lang="en-US" dirty="0">
                  <a:latin typeface="Times New Roman" pitchFamily="18" charset="0"/>
                </a:rPr>
                <a:t>16   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</a:rPr>
                <a:t>B   16   </a:t>
              </a:r>
              <a:r>
                <a:rPr lang="en-US" dirty="0">
                  <a:latin typeface="Times New Roman" pitchFamily="18" charset="0"/>
                </a:rPr>
                <a:t>*  </a:t>
              </a:r>
              <a:r>
                <a:rPr lang="en-US" dirty="0" smtClean="0">
                  <a:latin typeface="Times New Roman" pitchFamily="18" charset="0"/>
                </a:rPr>
                <a:t>16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C </a:t>
              </a:r>
              <a:r>
                <a:rPr lang="en-US" dirty="0" smtClean="0">
                  <a:latin typeface="Times New Roman" pitchFamily="18" charset="0"/>
                </a:rPr>
                <a:t>  16   </a:t>
              </a:r>
              <a:r>
                <a:rPr lang="en-US" dirty="0">
                  <a:latin typeface="Times New Roman" pitchFamily="18" charset="0"/>
                </a:rPr>
                <a:t>7   * 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r>
                <a:rPr lang="en-US" dirty="0">
                  <a:latin typeface="Times New Roman" pitchFamily="18" charset="0"/>
                </a:rPr>
                <a:t>7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D </a:t>
              </a:r>
              <a:r>
                <a:rPr lang="en-US" dirty="0" smtClean="0">
                  <a:latin typeface="Times New Roman" pitchFamily="18" charset="0"/>
                </a:rPr>
                <a:t>               </a:t>
              </a:r>
              <a:r>
                <a:rPr lang="en-US" dirty="0">
                  <a:latin typeface="Times New Roman" pitchFamily="18" charset="0"/>
                </a:rPr>
                <a:t>1   *</a:t>
              </a:r>
            </a:p>
          </p:txBody>
        </p:sp>
        <p:sp>
          <p:nvSpPr>
            <p:cNvPr id="60" name="Text Box 12"/>
            <p:cNvSpPr txBox="1">
              <a:spLocks noChangeArrowheads="1"/>
            </p:cNvSpPr>
            <p:nvPr/>
          </p:nvSpPr>
          <p:spPr bwMode="auto">
            <a:xfrm>
              <a:off x="104" y="3435"/>
              <a:ext cx="940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    A   B   C   D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</a:rPr>
                <a:t>A   </a:t>
              </a:r>
              <a:r>
                <a:rPr lang="en-US" dirty="0">
                  <a:latin typeface="Times New Roman" pitchFamily="18" charset="0"/>
                </a:rPr>
                <a:t>*  16  </a:t>
              </a:r>
              <a:r>
                <a:rPr lang="en-US" dirty="0" smtClean="0">
                  <a:latin typeface="Times New Roman" pitchFamily="18" charset="0"/>
                </a:rPr>
                <a:t>16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 smtClean="0">
                  <a:latin typeface="Times New Roman" pitchFamily="18" charset="0"/>
                </a:rPr>
                <a:t>B  16   </a:t>
              </a:r>
              <a:r>
                <a:rPr lang="en-US" dirty="0">
                  <a:latin typeface="Times New Roman" pitchFamily="18" charset="0"/>
                </a:rPr>
                <a:t>*   </a:t>
              </a:r>
              <a:r>
                <a:rPr lang="en-US" dirty="0" smtClean="0">
                  <a:latin typeface="Times New Roman" pitchFamily="18" charset="0"/>
                </a:rPr>
                <a:t>8 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C </a:t>
              </a:r>
              <a:r>
                <a:rPr lang="en-US" dirty="0" smtClean="0">
                  <a:latin typeface="Times New Roman" pitchFamily="18" charset="0"/>
                </a:rPr>
                <a:t> 11 11   *  </a:t>
              </a:r>
              <a:r>
                <a:rPr lang="en-US" dirty="0">
                  <a:latin typeface="Times New Roman" pitchFamily="18" charset="0"/>
                </a:rPr>
                <a:t>16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D      </a:t>
              </a:r>
              <a:r>
                <a:rPr lang="en-US" dirty="0" smtClean="0">
                  <a:latin typeface="Times New Roman" pitchFamily="18" charset="0"/>
                </a:rPr>
                <a:t>         </a:t>
              </a:r>
              <a:r>
                <a:rPr lang="en-US" dirty="0">
                  <a:latin typeface="Times New Roman" pitchFamily="18" charset="0"/>
                </a:rPr>
                <a:t>1   *</a:t>
              </a:r>
            </a:p>
          </p:txBody>
        </p:sp>
        <p:sp>
          <p:nvSpPr>
            <p:cNvPr id="61" name="Text Box 13"/>
            <p:cNvSpPr txBox="1">
              <a:spLocks noChangeArrowheads="1"/>
            </p:cNvSpPr>
            <p:nvPr/>
          </p:nvSpPr>
          <p:spPr bwMode="auto">
            <a:xfrm>
              <a:off x="1009" y="3435"/>
              <a:ext cx="933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algn="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    A   B   C   D</a:t>
              </a:r>
            </a:p>
            <a:p>
              <a:pPr algn="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A  *  </a:t>
              </a:r>
              <a:r>
                <a:rPr lang="en-US" dirty="0" smtClean="0">
                  <a:latin typeface="Times New Roman" pitchFamily="18" charset="0"/>
                </a:rPr>
                <a:t>12  16     </a:t>
              </a:r>
              <a:endParaRPr lang="en-US" dirty="0">
                <a:latin typeface="Times New Roman" pitchFamily="18" charset="0"/>
              </a:endParaRPr>
            </a:p>
            <a:p>
              <a:pPr algn="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B 12   *  16     </a:t>
              </a:r>
            </a:p>
            <a:p>
              <a:pPr algn="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C </a:t>
              </a:r>
              <a:r>
                <a:rPr lang="en-US" dirty="0" smtClean="0">
                  <a:latin typeface="Times New Roman" pitchFamily="18" charset="0"/>
                </a:rPr>
                <a:t> 9  16   </a:t>
              </a:r>
              <a:r>
                <a:rPr lang="en-US" dirty="0">
                  <a:latin typeface="Times New Roman" pitchFamily="18" charset="0"/>
                </a:rPr>
                <a:t>*  </a:t>
              </a:r>
              <a:r>
                <a:rPr lang="en-US" dirty="0" smtClean="0">
                  <a:latin typeface="Times New Roman" pitchFamily="18" charset="0"/>
                </a:rPr>
                <a:t> 9 </a:t>
              </a:r>
              <a:endParaRPr lang="en-US" dirty="0">
                <a:latin typeface="Times New Roman" pitchFamily="18" charset="0"/>
              </a:endParaRPr>
            </a:p>
            <a:p>
              <a:pPr algn="r"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D </a:t>
              </a:r>
              <a:r>
                <a:rPr lang="en-US" dirty="0" smtClean="0">
                  <a:latin typeface="Times New Roman" pitchFamily="18" charset="0"/>
                </a:rPr>
                <a:t>            </a:t>
              </a:r>
              <a:r>
                <a:rPr lang="en-US" dirty="0">
                  <a:latin typeface="Times New Roman" pitchFamily="18" charset="0"/>
                </a:rPr>
                <a:t>1   * </a:t>
              </a:r>
            </a:p>
          </p:txBody>
        </p:sp>
        <p:sp>
          <p:nvSpPr>
            <p:cNvPr id="62" name="Text Box 14"/>
            <p:cNvSpPr txBox="1">
              <a:spLocks noChangeArrowheads="1"/>
            </p:cNvSpPr>
            <p:nvPr/>
          </p:nvSpPr>
          <p:spPr bwMode="auto">
            <a:xfrm>
              <a:off x="1961" y="3435"/>
              <a:ext cx="933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    A   B   C   D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A  *  </a:t>
              </a:r>
              <a:r>
                <a:rPr lang="en-US" dirty="0" smtClean="0">
                  <a:latin typeface="Times New Roman" pitchFamily="18" charset="0"/>
                </a:rPr>
                <a:t>10  </a:t>
              </a:r>
              <a:r>
                <a:rPr lang="en-US" dirty="0">
                  <a:latin typeface="Times New Roman" pitchFamily="18" charset="0"/>
                </a:rPr>
                <a:t>16  </a:t>
              </a:r>
              <a:r>
                <a:rPr lang="en-US" dirty="0" smtClean="0">
                  <a:latin typeface="Times New Roman" pitchFamily="18" charset="0"/>
                </a:rPr>
                <a:t>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B </a:t>
              </a:r>
              <a:r>
                <a:rPr lang="en-US" dirty="0" smtClean="0">
                  <a:latin typeface="Times New Roman" pitchFamily="18" charset="0"/>
                </a:rPr>
                <a:t>16   </a:t>
              </a:r>
              <a:r>
                <a:rPr lang="en-US" dirty="0">
                  <a:latin typeface="Times New Roman" pitchFamily="18" charset="0"/>
                </a:rPr>
                <a:t>*  </a:t>
              </a:r>
              <a:r>
                <a:rPr lang="en-US" dirty="0" smtClean="0">
                  <a:latin typeface="Times New Roman" pitchFamily="18" charset="0"/>
                </a:rPr>
                <a:t>13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C </a:t>
              </a:r>
              <a:r>
                <a:rPr lang="en-US" dirty="0" smtClean="0">
                  <a:latin typeface="Times New Roman" pitchFamily="18" charset="0"/>
                </a:rPr>
                <a:t>11  11  *  16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D </a:t>
              </a:r>
              <a:r>
                <a:rPr lang="en-US" dirty="0" smtClean="0">
                  <a:latin typeface="Times New Roman" pitchFamily="18" charset="0"/>
                </a:rPr>
                <a:t>             </a:t>
              </a:r>
              <a:r>
                <a:rPr lang="en-US" dirty="0">
                  <a:latin typeface="Times New Roman" pitchFamily="18" charset="0"/>
                </a:rPr>
                <a:t>1   *</a:t>
              </a:r>
            </a:p>
          </p:txBody>
        </p:sp>
        <p:sp>
          <p:nvSpPr>
            <p:cNvPr id="63" name="Text Box 15"/>
            <p:cNvSpPr txBox="1">
              <a:spLocks noChangeArrowheads="1"/>
            </p:cNvSpPr>
            <p:nvPr/>
          </p:nvSpPr>
          <p:spPr bwMode="auto">
            <a:xfrm>
              <a:off x="2858" y="3435"/>
              <a:ext cx="900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    A   B   C   D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A  *  </a:t>
              </a:r>
              <a:r>
                <a:rPr lang="en-US" dirty="0" smtClean="0">
                  <a:latin typeface="Times New Roman" pitchFamily="18" charset="0"/>
                </a:rPr>
                <a:t>12  16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B </a:t>
              </a:r>
              <a:r>
                <a:rPr lang="en-US" dirty="0" smtClean="0">
                  <a:latin typeface="Times New Roman" pitchFamily="18" charset="0"/>
                </a:rPr>
                <a:t>16   </a:t>
              </a:r>
              <a:r>
                <a:rPr lang="en-US" dirty="0">
                  <a:latin typeface="Times New Roman" pitchFamily="18" charset="0"/>
                </a:rPr>
                <a:t>*  </a:t>
              </a:r>
              <a:r>
                <a:rPr lang="en-US" dirty="0" smtClean="0">
                  <a:latin typeface="Times New Roman" pitchFamily="18" charset="0"/>
                </a:rPr>
                <a:t>11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C 11 11   *  16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D             1   *</a:t>
              </a:r>
            </a:p>
          </p:txBody>
        </p:sp>
        <p:sp>
          <p:nvSpPr>
            <p:cNvPr id="64" name="Text Box 16"/>
            <p:cNvSpPr txBox="1">
              <a:spLocks noChangeArrowheads="1"/>
            </p:cNvSpPr>
            <p:nvPr/>
          </p:nvSpPr>
          <p:spPr bwMode="auto">
            <a:xfrm>
              <a:off x="3770" y="3435"/>
              <a:ext cx="900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    A   B   C   D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A  *  </a:t>
              </a:r>
              <a:r>
                <a:rPr lang="en-US" dirty="0" smtClean="0">
                  <a:latin typeface="Times New Roman" pitchFamily="18" charset="0"/>
                </a:rPr>
                <a:t>12  </a:t>
              </a:r>
              <a:r>
                <a:rPr lang="en-US" dirty="0">
                  <a:latin typeface="Times New Roman" pitchFamily="18" charset="0"/>
                </a:rPr>
                <a:t>16   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B 12   *  </a:t>
              </a:r>
              <a:r>
                <a:rPr lang="en-US" dirty="0" smtClean="0">
                  <a:latin typeface="Times New Roman" pitchFamily="18" charset="0"/>
                </a:rPr>
                <a:t>16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C </a:t>
              </a:r>
              <a:r>
                <a:rPr lang="en-US" dirty="0" smtClean="0">
                  <a:latin typeface="Times New Roman" pitchFamily="18" charset="0"/>
                </a:rPr>
                <a:t>11  </a:t>
              </a:r>
              <a:r>
                <a:rPr lang="en-US" dirty="0">
                  <a:latin typeface="Times New Roman" pitchFamily="18" charset="0"/>
                </a:rPr>
                <a:t>11  </a:t>
              </a:r>
              <a:r>
                <a:rPr lang="en-US" dirty="0" smtClean="0">
                  <a:latin typeface="Times New Roman" pitchFamily="18" charset="0"/>
                </a:rPr>
                <a:t>*  </a:t>
              </a:r>
              <a:r>
                <a:rPr lang="en-US" dirty="0">
                  <a:latin typeface="Times New Roman" pitchFamily="18" charset="0"/>
                </a:rPr>
                <a:t>16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D   </a:t>
              </a:r>
              <a:r>
                <a:rPr lang="en-US" dirty="0" smtClean="0">
                  <a:latin typeface="Times New Roman" pitchFamily="18" charset="0"/>
                </a:rPr>
                <a:t>           </a:t>
              </a:r>
              <a:r>
                <a:rPr lang="en-US" dirty="0">
                  <a:latin typeface="Times New Roman" pitchFamily="18" charset="0"/>
                </a:rPr>
                <a:t>1   *</a:t>
              </a:r>
            </a:p>
          </p:txBody>
        </p:sp>
        <p:sp>
          <p:nvSpPr>
            <p:cNvPr id="65" name="Text Box 17"/>
            <p:cNvSpPr txBox="1">
              <a:spLocks noChangeArrowheads="1"/>
            </p:cNvSpPr>
            <p:nvPr/>
          </p:nvSpPr>
          <p:spPr bwMode="auto">
            <a:xfrm>
              <a:off x="4642" y="3435"/>
              <a:ext cx="900" cy="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    A   B   C   D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A  *  12  16   </a:t>
              </a:r>
              <a:r>
                <a:rPr lang="en-US" dirty="0" smtClean="0">
                  <a:latin typeface="Times New Roman" pitchFamily="18" charset="0"/>
                </a:rPr>
                <a:t>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B 12   *  </a:t>
              </a:r>
              <a:r>
                <a:rPr lang="en-US" dirty="0" smtClean="0">
                  <a:latin typeface="Times New Roman" pitchFamily="18" charset="0"/>
                </a:rPr>
                <a:t>16     </a:t>
              </a:r>
              <a:endParaRPr lang="en-US" dirty="0">
                <a:latin typeface="Times New Roman" pitchFamily="18" charset="0"/>
              </a:endParaRP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C </a:t>
              </a:r>
              <a:r>
                <a:rPr lang="en-US" dirty="0" smtClean="0">
                  <a:latin typeface="Times New Roman" pitchFamily="18" charset="0"/>
                </a:rPr>
                <a:t>11  </a:t>
              </a:r>
              <a:r>
                <a:rPr lang="en-US" dirty="0">
                  <a:latin typeface="Times New Roman" pitchFamily="18" charset="0"/>
                </a:rPr>
                <a:t>11 </a:t>
              </a:r>
              <a:r>
                <a:rPr lang="en-US" dirty="0" smtClean="0">
                  <a:latin typeface="Times New Roman" pitchFamily="18" charset="0"/>
                </a:rPr>
                <a:t> </a:t>
              </a:r>
              <a:r>
                <a:rPr lang="en-US" dirty="0">
                  <a:latin typeface="Times New Roman" pitchFamily="18" charset="0"/>
                </a:rPr>
                <a:t>*  16</a:t>
              </a:r>
            </a:p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dirty="0">
                  <a:latin typeface="Times New Roman" pitchFamily="18" charset="0"/>
                </a:rPr>
                <a:t>D    </a:t>
              </a:r>
              <a:r>
                <a:rPr lang="en-US" dirty="0" smtClean="0">
                  <a:latin typeface="Times New Roman" pitchFamily="18" charset="0"/>
                </a:rPr>
                <a:t>          </a:t>
              </a:r>
              <a:r>
                <a:rPr lang="en-US" dirty="0">
                  <a:latin typeface="Times New Roman" pitchFamily="18" charset="0"/>
                </a:rPr>
                <a:t>1   *</a:t>
              </a:r>
            </a:p>
          </p:txBody>
        </p:sp>
        <p:sp>
          <p:nvSpPr>
            <p:cNvPr id="66" name="Text Box 18"/>
            <p:cNvSpPr txBox="1">
              <a:spLocks noChangeArrowheads="1"/>
            </p:cNvSpPr>
            <p:nvPr/>
          </p:nvSpPr>
          <p:spPr bwMode="auto">
            <a:xfrm>
              <a:off x="1344" y="2448"/>
              <a:ext cx="33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67" name="Text Box 19"/>
            <p:cNvSpPr txBox="1">
              <a:spLocks noChangeArrowheads="1"/>
            </p:cNvSpPr>
            <p:nvPr/>
          </p:nvSpPr>
          <p:spPr bwMode="auto">
            <a:xfrm>
              <a:off x="411" y="2448"/>
              <a:ext cx="33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0</a:t>
              </a:r>
            </a:p>
          </p:txBody>
        </p:sp>
        <p:sp>
          <p:nvSpPr>
            <p:cNvPr id="68" name="Text Box 20"/>
            <p:cNvSpPr txBox="1">
              <a:spLocks noChangeArrowheads="1"/>
            </p:cNvSpPr>
            <p:nvPr/>
          </p:nvSpPr>
          <p:spPr bwMode="auto">
            <a:xfrm>
              <a:off x="2256" y="2448"/>
              <a:ext cx="33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69" name="Text Box 21"/>
            <p:cNvSpPr txBox="1">
              <a:spLocks noChangeArrowheads="1"/>
            </p:cNvSpPr>
            <p:nvPr/>
          </p:nvSpPr>
          <p:spPr bwMode="auto">
            <a:xfrm>
              <a:off x="3120" y="2448"/>
              <a:ext cx="33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3</a:t>
              </a:r>
            </a:p>
          </p:txBody>
        </p:sp>
        <p:sp>
          <p:nvSpPr>
            <p:cNvPr id="70" name="Text Box 22"/>
            <p:cNvSpPr txBox="1">
              <a:spLocks noChangeArrowheads="1"/>
            </p:cNvSpPr>
            <p:nvPr/>
          </p:nvSpPr>
          <p:spPr bwMode="auto">
            <a:xfrm>
              <a:off x="4032" y="2448"/>
              <a:ext cx="33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4</a:t>
              </a:r>
            </a:p>
          </p:txBody>
        </p:sp>
        <p:sp>
          <p:nvSpPr>
            <p:cNvPr id="71" name="Text Box 23"/>
            <p:cNvSpPr txBox="1">
              <a:spLocks noChangeArrowheads="1"/>
            </p:cNvSpPr>
            <p:nvPr/>
          </p:nvSpPr>
          <p:spPr bwMode="auto">
            <a:xfrm>
              <a:off x="4907" y="2448"/>
              <a:ext cx="33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5</a:t>
              </a:r>
            </a:p>
          </p:txBody>
        </p:sp>
        <p:sp>
          <p:nvSpPr>
            <p:cNvPr id="72" name="Text Box 24"/>
            <p:cNvSpPr txBox="1">
              <a:spLocks noChangeArrowheads="1"/>
            </p:cNvSpPr>
            <p:nvPr/>
          </p:nvSpPr>
          <p:spPr bwMode="auto">
            <a:xfrm>
              <a:off x="1325" y="3319"/>
              <a:ext cx="33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7</a:t>
              </a:r>
            </a:p>
          </p:txBody>
        </p:sp>
        <p:sp>
          <p:nvSpPr>
            <p:cNvPr id="73" name="Text Box 25"/>
            <p:cNvSpPr txBox="1">
              <a:spLocks noChangeArrowheads="1"/>
            </p:cNvSpPr>
            <p:nvPr/>
          </p:nvSpPr>
          <p:spPr bwMode="auto">
            <a:xfrm>
              <a:off x="392" y="3319"/>
              <a:ext cx="33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6</a:t>
              </a:r>
            </a:p>
          </p:txBody>
        </p:sp>
        <p:sp>
          <p:nvSpPr>
            <p:cNvPr id="74" name="Text Box 26"/>
            <p:cNvSpPr txBox="1">
              <a:spLocks noChangeArrowheads="1"/>
            </p:cNvSpPr>
            <p:nvPr/>
          </p:nvSpPr>
          <p:spPr bwMode="auto">
            <a:xfrm>
              <a:off x="2237" y="3319"/>
              <a:ext cx="33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8</a:t>
              </a:r>
            </a:p>
          </p:txBody>
        </p:sp>
        <p:sp>
          <p:nvSpPr>
            <p:cNvPr id="75" name="Text Box 27"/>
            <p:cNvSpPr txBox="1">
              <a:spLocks noChangeArrowheads="1"/>
            </p:cNvSpPr>
            <p:nvPr/>
          </p:nvSpPr>
          <p:spPr bwMode="auto">
            <a:xfrm>
              <a:off x="3101" y="3319"/>
              <a:ext cx="331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9</a:t>
              </a:r>
            </a:p>
          </p:txBody>
        </p:sp>
        <p:sp>
          <p:nvSpPr>
            <p:cNvPr id="76" name="Text Box 28"/>
            <p:cNvSpPr txBox="1">
              <a:spLocks noChangeArrowheads="1"/>
            </p:cNvSpPr>
            <p:nvPr/>
          </p:nvSpPr>
          <p:spPr bwMode="auto">
            <a:xfrm>
              <a:off x="4013" y="3319"/>
              <a:ext cx="404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10</a:t>
              </a:r>
            </a:p>
          </p:txBody>
        </p:sp>
        <p:sp>
          <p:nvSpPr>
            <p:cNvPr id="77" name="Text Box 29"/>
            <p:cNvSpPr txBox="1">
              <a:spLocks noChangeArrowheads="1"/>
            </p:cNvSpPr>
            <p:nvPr/>
          </p:nvSpPr>
          <p:spPr bwMode="auto">
            <a:xfrm>
              <a:off x="4888" y="3319"/>
              <a:ext cx="39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101882" tIns="50941" rIns="101882" bIns="50941">
              <a:spAutoFit/>
            </a:bodyPr>
            <a:lstStyle/>
            <a:p>
              <a:pPr defTabSz="1019175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sz="2000" i="1" dirty="0">
                  <a:latin typeface="Times New Roman" pitchFamily="18" charset="0"/>
                </a:rPr>
                <a:t>t=</a:t>
              </a:r>
              <a:r>
                <a:rPr lang="en-US" sz="2000" dirty="0">
                  <a:latin typeface="Times New Roman" pitchFamily="18" charset="0"/>
                </a:rPr>
                <a:t>11</a:t>
              </a:r>
            </a:p>
          </p:txBody>
        </p:sp>
      </p:grpSp>
    </p:spTree>
    <p:extLst>
      <p:ext uri="{BB962C8B-B14F-4D97-AF65-F5344CB8AC3E}">
        <p14:creationId xmlns="" xmlns:p14="http://schemas.microsoft.com/office/powerpoint/2010/main" val="544416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8" y="1730829"/>
            <a:ext cx="10044112" cy="6041571"/>
          </a:xfrm>
        </p:spPr>
        <p:txBody>
          <a:bodyPr/>
          <a:lstStyle/>
          <a:p>
            <a:pPr marL="587375" indent="-457200">
              <a:buFont typeface="+mj-lt"/>
              <a:buAutoNum type="arabicPeriod" startAt="3"/>
            </a:pPr>
            <a:r>
              <a:rPr lang="en-US" sz="2400" dirty="0" smtClean="0"/>
              <a:t>What is the maximum number of times an LSA can traverse a bidirectional link (in either direction)?</a:t>
            </a:r>
          </a:p>
          <a:p>
            <a:pPr marL="587375" indent="-457200">
              <a:buFont typeface="+mj-lt"/>
              <a:buAutoNum type="arabicPeriod" startAt="3"/>
            </a:pPr>
            <a:endParaRPr lang="en-US" sz="2400" dirty="0" smtClean="0"/>
          </a:p>
          <a:p>
            <a:pPr marL="587375" indent="-457200">
              <a:buFont typeface="+mj-lt"/>
              <a:buAutoNum type="arabicPeriod" startAt="3"/>
            </a:pPr>
            <a:endParaRPr lang="en-US" sz="2400" dirty="0" smtClean="0"/>
          </a:p>
          <a:p>
            <a:pPr marL="587375" indent="-457200">
              <a:buFont typeface="+mj-lt"/>
              <a:buAutoNum type="arabicPeriod" startAt="3"/>
            </a:pPr>
            <a:r>
              <a:rPr lang="en-US" sz="2400" dirty="0" smtClean="0"/>
              <a:t>What is the maximum number of copies of an LSA that a node can receive?</a:t>
            </a:r>
          </a:p>
          <a:p>
            <a:pPr marL="587375" indent="-457200">
              <a:buFont typeface="+mj-lt"/>
              <a:buAutoNum type="arabicPeriod" startAt="3"/>
            </a:pPr>
            <a:endParaRPr lang="en-US" sz="2400" dirty="0" smtClean="0"/>
          </a:p>
          <a:p>
            <a:pPr marL="587375" indent="-457200">
              <a:buFont typeface="+mj-lt"/>
              <a:buAutoNum type="arabicPeriod" startAt="3"/>
            </a:pPr>
            <a:endParaRPr lang="en-US" sz="2400" dirty="0" smtClean="0"/>
          </a:p>
          <a:p>
            <a:pPr marL="587375" indent="-457200">
              <a:buFont typeface="+mj-lt"/>
              <a:buAutoNum type="arabicPeriod" startAt="3"/>
            </a:pPr>
            <a:r>
              <a:rPr lang="en-US" sz="2400" dirty="0" smtClean="0"/>
              <a:t>Assuming it takes on average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secs</a:t>
            </a:r>
            <a:r>
              <a:rPr lang="en-US" sz="2400" dirty="0" smtClean="0"/>
              <a:t> for an LSA to propagate between neighbors, give an estimate function of the network graph characteristics for how long it takes a new LSA to reach all nodes in the network?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5218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8" y="1730829"/>
            <a:ext cx="10044112" cy="6041571"/>
          </a:xfrm>
        </p:spPr>
        <p:txBody>
          <a:bodyPr/>
          <a:lstStyle/>
          <a:p>
            <a:pPr marL="587375" indent="-457200">
              <a:buFont typeface="+mj-lt"/>
              <a:buAutoNum type="arabicPeriod" startAt="3"/>
            </a:pPr>
            <a:r>
              <a:rPr lang="en-US" sz="2400" dirty="0" smtClean="0"/>
              <a:t>What is the maximum number of times an LSA can traverse a bidirectional link (in either direction)?</a:t>
            </a:r>
          </a:p>
          <a:p>
            <a:pPr lvl="1">
              <a:buNone/>
            </a:pPr>
            <a:r>
              <a:rPr lang="en-US" sz="2000" i="1" dirty="0" smtClean="0"/>
              <a:t>Twice, once in each direction</a:t>
            </a:r>
          </a:p>
          <a:p>
            <a:endParaRPr lang="en-US" sz="2400" dirty="0" smtClean="0"/>
          </a:p>
          <a:p>
            <a:pPr marL="587375" indent="-457200">
              <a:buFont typeface="+mj-lt"/>
              <a:buAutoNum type="arabicPeriod" startAt="4"/>
            </a:pPr>
            <a:r>
              <a:rPr lang="en-US" sz="2400" dirty="0" smtClean="0"/>
              <a:t>What is the maximum number of copies of an LSA that a node can receive?</a:t>
            </a:r>
          </a:p>
          <a:p>
            <a:pPr lvl="1">
              <a:buNone/>
            </a:pPr>
            <a:endParaRPr lang="en-US" sz="2000" i="1" dirty="0" smtClean="0"/>
          </a:p>
          <a:p>
            <a:endParaRPr lang="en-US" sz="2400" dirty="0" smtClean="0"/>
          </a:p>
          <a:p>
            <a:pPr marL="587375" indent="-457200">
              <a:buFont typeface="+mj-lt"/>
              <a:buAutoNum type="arabicPeriod" startAt="5"/>
            </a:pPr>
            <a:r>
              <a:rPr lang="en-US" sz="2400" dirty="0" smtClean="0"/>
              <a:t>Assuming it takes on average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secs</a:t>
            </a:r>
            <a:r>
              <a:rPr lang="en-US" sz="2400" dirty="0" smtClean="0"/>
              <a:t> for an LSA to propagate between neighbors, give an estimate function of the network graph characteristics for how long it takes a new LSA to reach all nodes in the network?</a:t>
            </a:r>
          </a:p>
          <a:p>
            <a:pPr lvl="1">
              <a:buNone/>
            </a:pPr>
            <a:endParaRPr lang="en-US" sz="2000" i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86827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8" y="1730829"/>
            <a:ext cx="10044112" cy="6041571"/>
          </a:xfrm>
        </p:spPr>
        <p:txBody>
          <a:bodyPr/>
          <a:lstStyle/>
          <a:p>
            <a:pPr marL="587375" indent="-457200">
              <a:buFont typeface="+mj-lt"/>
              <a:buAutoNum type="arabicPeriod" startAt="3"/>
            </a:pPr>
            <a:r>
              <a:rPr lang="en-US" sz="2400" dirty="0" smtClean="0"/>
              <a:t>What is the maximum number of times an LSA can traverse a bidirectional link (in either direction)?</a:t>
            </a:r>
          </a:p>
          <a:p>
            <a:pPr lvl="1">
              <a:buNone/>
            </a:pPr>
            <a:r>
              <a:rPr lang="en-US" sz="2000" i="1" dirty="0" smtClean="0"/>
              <a:t>Twice, once in each direction</a:t>
            </a:r>
          </a:p>
          <a:p>
            <a:endParaRPr lang="en-US" sz="2400" dirty="0" smtClean="0"/>
          </a:p>
          <a:p>
            <a:pPr marL="587375" indent="-457200">
              <a:buFont typeface="+mj-lt"/>
              <a:buAutoNum type="arabicPeriod" startAt="4"/>
            </a:pPr>
            <a:r>
              <a:rPr lang="en-US" sz="2400" dirty="0" smtClean="0"/>
              <a:t>What is the maximum number of copies of an LSA that a node can receive?</a:t>
            </a:r>
          </a:p>
          <a:p>
            <a:pPr lvl="1">
              <a:buNone/>
            </a:pPr>
            <a:r>
              <a:rPr lang="en-US" sz="2000" i="1" dirty="0" smtClean="0"/>
              <a:t>d, where d is the degree of the node</a:t>
            </a:r>
          </a:p>
          <a:p>
            <a:endParaRPr lang="en-US" sz="2400" dirty="0" smtClean="0"/>
          </a:p>
          <a:p>
            <a:pPr marL="587375" indent="-457200">
              <a:buFont typeface="+mj-lt"/>
              <a:buAutoNum type="arabicPeriod" startAt="5"/>
            </a:pPr>
            <a:r>
              <a:rPr lang="en-US" sz="2400" dirty="0" smtClean="0"/>
              <a:t>Assuming it takes on average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secs</a:t>
            </a:r>
            <a:r>
              <a:rPr lang="en-US" sz="2400" dirty="0" smtClean="0"/>
              <a:t> for an LSA to propagate between neighbors, give an estimate function of the network graph characteristics for how long it takes a new LSA to reach all nodes in the network?</a:t>
            </a:r>
          </a:p>
          <a:p>
            <a:pPr lvl="1">
              <a:buNone/>
            </a:pPr>
            <a:endParaRPr lang="en-US" sz="2000" i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7120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288" y="1730829"/>
            <a:ext cx="10044112" cy="6041571"/>
          </a:xfrm>
        </p:spPr>
        <p:txBody>
          <a:bodyPr/>
          <a:lstStyle/>
          <a:p>
            <a:pPr marL="587375" indent="-457200">
              <a:buFont typeface="+mj-lt"/>
              <a:buAutoNum type="arabicPeriod" startAt="3"/>
            </a:pPr>
            <a:r>
              <a:rPr lang="en-US" sz="2400" dirty="0" smtClean="0"/>
              <a:t>What is the maximum number of times an LSA can traverse a bidirectional link (in either direction)?</a:t>
            </a:r>
          </a:p>
          <a:p>
            <a:pPr lvl="1">
              <a:buNone/>
            </a:pPr>
            <a:r>
              <a:rPr lang="en-US" sz="2000" i="1" dirty="0" smtClean="0"/>
              <a:t>Twice, once in each direction</a:t>
            </a:r>
          </a:p>
          <a:p>
            <a:endParaRPr lang="en-US" sz="2400" dirty="0" smtClean="0"/>
          </a:p>
          <a:p>
            <a:pPr marL="587375" indent="-457200">
              <a:buFont typeface="+mj-lt"/>
              <a:buAutoNum type="arabicPeriod" startAt="4"/>
            </a:pPr>
            <a:r>
              <a:rPr lang="en-US" sz="2400" dirty="0" smtClean="0"/>
              <a:t>What is the maximum number of copies of an LSA that a node can receive?</a:t>
            </a:r>
          </a:p>
          <a:p>
            <a:pPr lvl="1">
              <a:buNone/>
            </a:pPr>
            <a:r>
              <a:rPr lang="en-US" sz="2000" i="1" dirty="0" smtClean="0"/>
              <a:t>d, where d is the degree of the node</a:t>
            </a:r>
          </a:p>
          <a:p>
            <a:endParaRPr lang="en-US" sz="2400" dirty="0" smtClean="0"/>
          </a:p>
          <a:p>
            <a:pPr marL="587375" indent="-457200">
              <a:buFont typeface="+mj-lt"/>
              <a:buAutoNum type="arabicPeriod" startAt="5"/>
            </a:pPr>
            <a:r>
              <a:rPr lang="en-US" sz="2400" dirty="0" smtClean="0"/>
              <a:t>Assuming it takes on average </a:t>
            </a:r>
            <a:r>
              <a:rPr lang="en-US" sz="2400" i="1" dirty="0" smtClean="0"/>
              <a:t>t</a:t>
            </a:r>
            <a:r>
              <a:rPr lang="en-US" sz="2400" dirty="0" smtClean="0"/>
              <a:t> </a:t>
            </a:r>
            <a:r>
              <a:rPr lang="en-US" sz="2400" dirty="0" err="1" smtClean="0"/>
              <a:t>secs</a:t>
            </a:r>
            <a:r>
              <a:rPr lang="en-US" sz="2400" dirty="0" smtClean="0"/>
              <a:t> for an LSA to propagate between neighbors, give an estimate function of the network graph characteristics for how long it takes a new LSA to reach all nodes in the network?</a:t>
            </a:r>
          </a:p>
          <a:p>
            <a:pPr lvl="1">
              <a:buNone/>
            </a:pPr>
            <a:r>
              <a:rPr lang="en-US" sz="2000" i="1" dirty="0" smtClean="0"/>
              <a:t>D*t, where D is the diameter of the network</a:t>
            </a:r>
            <a:endParaRPr lang="en-US" sz="20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71204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48344" y="1659392"/>
            <a:ext cx="4865914" cy="5786437"/>
          </a:xfrm>
        </p:spPr>
        <p:txBody>
          <a:bodyPr/>
          <a:lstStyle/>
          <a:p>
            <a:pPr marL="587375" indent="-457200">
              <a:buFont typeface="+mj-lt"/>
              <a:buAutoNum type="arabicPeriod" startAt="6"/>
            </a:pPr>
            <a:r>
              <a:rPr lang="en-US" sz="2000" dirty="0" smtClean="0"/>
              <a:t>Compute the routing table at router A </a:t>
            </a:r>
            <a:r>
              <a:rPr lang="en-US" sz="2000" dirty="0" smtClean="0"/>
              <a:t>using </a:t>
            </a:r>
            <a:r>
              <a:rPr lang="en-US" sz="2000" dirty="0" err="1" smtClean="0"/>
              <a:t>Dijkstra</a:t>
            </a:r>
            <a:r>
              <a:rPr lang="en-US" sz="2000" dirty="0" smtClean="0"/>
              <a:t> (identify </a:t>
            </a:r>
            <a:r>
              <a:rPr lang="en-US" sz="2000" dirty="0" smtClean="0"/>
              <a:t>both costs and next hop(s) for all entries).  Link costs are all symmetric, except for transit network nodes (T1 and T2), for which outgoing costs are all 0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BDF7A-1AC4-4879-AEAA-220D9211AB84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7086600" y="2057400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A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7511143" y="5834743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G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9078686" y="3516086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D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085114" y="3037114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C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8077200" y="4430486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F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8577943" y="2166257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B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6215743" y="4397829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E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7783287" y="3004458"/>
            <a:ext cx="489857" cy="446314"/>
          </a:xfrm>
          <a:prstGeom prst="ellipse">
            <a:avLst/>
          </a:prstGeom>
          <a:solidFill>
            <a:srgbClr val="C3B95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T1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7141030" y="4865915"/>
            <a:ext cx="489857" cy="446314"/>
          </a:xfrm>
          <a:prstGeom prst="ellipse">
            <a:avLst/>
          </a:prstGeom>
          <a:solidFill>
            <a:srgbClr val="C3B95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T2</a:t>
            </a:r>
          </a:p>
        </p:txBody>
      </p:sp>
      <p:cxnSp>
        <p:nvCxnSpPr>
          <p:cNvPr id="18" name="Straight Connector 17"/>
          <p:cNvCxnSpPr>
            <a:stCxn id="8" idx="6"/>
            <a:endCxn id="13" idx="2"/>
          </p:cNvCxnSpPr>
          <p:nvPr/>
        </p:nvCxnSpPr>
        <p:spPr bwMode="auto">
          <a:xfrm>
            <a:off x="7576457" y="2280557"/>
            <a:ext cx="1001486" cy="1088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>
            <a:stCxn id="8" idx="3"/>
            <a:endCxn id="11" idx="7"/>
          </p:cNvCxnSpPr>
          <p:nvPr/>
        </p:nvCxnSpPr>
        <p:spPr bwMode="auto">
          <a:xfrm flipH="1">
            <a:off x="6503233" y="2438353"/>
            <a:ext cx="655105" cy="664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>
            <a:stCxn id="8" idx="5"/>
            <a:endCxn id="15" idx="1"/>
          </p:cNvCxnSpPr>
          <p:nvPr/>
        </p:nvCxnSpPr>
        <p:spPr bwMode="auto">
          <a:xfrm>
            <a:off x="7504719" y="2438353"/>
            <a:ext cx="350306" cy="6314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11" idx="4"/>
            <a:endCxn id="14" idx="0"/>
          </p:cNvCxnSpPr>
          <p:nvPr/>
        </p:nvCxnSpPr>
        <p:spPr bwMode="auto">
          <a:xfrm>
            <a:off x="6330043" y="3483428"/>
            <a:ext cx="130629" cy="9144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>
            <a:stCxn id="11" idx="6"/>
            <a:endCxn id="15" idx="2"/>
          </p:cNvCxnSpPr>
          <p:nvPr/>
        </p:nvCxnSpPr>
        <p:spPr bwMode="auto">
          <a:xfrm flipV="1">
            <a:off x="6574971" y="3227615"/>
            <a:ext cx="1208316" cy="326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>
            <a:stCxn id="13" idx="3"/>
            <a:endCxn id="15" idx="7"/>
          </p:cNvCxnSpPr>
          <p:nvPr/>
        </p:nvCxnSpPr>
        <p:spPr bwMode="auto">
          <a:xfrm flipH="1">
            <a:off x="8201406" y="2547210"/>
            <a:ext cx="448275" cy="522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>
            <a:stCxn id="13" idx="5"/>
            <a:endCxn id="10" idx="0"/>
          </p:cNvCxnSpPr>
          <p:nvPr/>
        </p:nvCxnSpPr>
        <p:spPr bwMode="auto">
          <a:xfrm>
            <a:off x="8996062" y="2547210"/>
            <a:ext cx="327553" cy="968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33"/>
          <p:cNvCxnSpPr>
            <a:stCxn id="10" idx="3"/>
            <a:endCxn id="12" idx="7"/>
          </p:cNvCxnSpPr>
          <p:nvPr/>
        </p:nvCxnSpPr>
        <p:spPr bwMode="auto">
          <a:xfrm flipH="1">
            <a:off x="8495319" y="3897039"/>
            <a:ext cx="655105" cy="5988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>
            <a:stCxn id="15" idx="5"/>
            <a:endCxn id="10" idx="2"/>
          </p:cNvCxnSpPr>
          <p:nvPr/>
        </p:nvCxnSpPr>
        <p:spPr bwMode="auto">
          <a:xfrm>
            <a:off x="8201406" y="3385411"/>
            <a:ext cx="877280" cy="3538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>
            <a:stCxn id="14" idx="6"/>
            <a:endCxn id="16" idx="1"/>
          </p:cNvCxnSpPr>
          <p:nvPr/>
        </p:nvCxnSpPr>
        <p:spPr bwMode="auto">
          <a:xfrm>
            <a:off x="6705600" y="4620986"/>
            <a:ext cx="507168" cy="3102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>
            <a:stCxn id="16" idx="7"/>
            <a:endCxn id="12" idx="2"/>
          </p:cNvCxnSpPr>
          <p:nvPr/>
        </p:nvCxnSpPr>
        <p:spPr bwMode="auto">
          <a:xfrm flipV="1">
            <a:off x="7559149" y="4653643"/>
            <a:ext cx="518051" cy="2776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>
            <a:stCxn id="16" idx="4"/>
            <a:endCxn id="9" idx="1"/>
          </p:cNvCxnSpPr>
          <p:nvPr/>
        </p:nvCxnSpPr>
        <p:spPr bwMode="auto">
          <a:xfrm>
            <a:off x="7385959" y="5312229"/>
            <a:ext cx="196922" cy="5878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>
            <a:stCxn id="9" idx="7"/>
            <a:endCxn id="12" idx="3"/>
          </p:cNvCxnSpPr>
          <p:nvPr/>
        </p:nvCxnSpPr>
        <p:spPr bwMode="auto">
          <a:xfrm flipV="1">
            <a:off x="7929262" y="4811439"/>
            <a:ext cx="219676" cy="10886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Hexagon 44"/>
          <p:cNvSpPr/>
          <p:nvPr/>
        </p:nvSpPr>
        <p:spPr bwMode="auto">
          <a:xfrm>
            <a:off x="8000100" y="1395804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kumimoji="0" lang="en-US" sz="1400" b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1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6" name="Hexagon 45"/>
          <p:cNvSpPr/>
          <p:nvPr/>
        </p:nvSpPr>
        <p:spPr bwMode="auto">
          <a:xfrm>
            <a:off x="9589414" y="2484376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3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7" name="Hexagon 46"/>
          <p:cNvSpPr/>
          <p:nvPr/>
        </p:nvSpPr>
        <p:spPr bwMode="auto">
          <a:xfrm>
            <a:off x="9153977" y="4432919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5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8" name="Hexagon 47"/>
          <p:cNvSpPr/>
          <p:nvPr/>
        </p:nvSpPr>
        <p:spPr bwMode="auto">
          <a:xfrm>
            <a:off x="8359304" y="5445263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r7</a:t>
            </a:r>
          </a:p>
        </p:txBody>
      </p:sp>
      <p:sp>
        <p:nvSpPr>
          <p:cNvPr id="49" name="Hexagon 48"/>
          <p:cNvSpPr/>
          <p:nvPr/>
        </p:nvSpPr>
        <p:spPr bwMode="auto">
          <a:xfrm>
            <a:off x="6584887" y="5390785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6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50" name="Hexagon 49"/>
          <p:cNvSpPr/>
          <p:nvPr/>
        </p:nvSpPr>
        <p:spPr bwMode="auto">
          <a:xfrm>
            <a:off x="5616012" y="3888506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4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51" name="Hexagon 50"/>
          <p:cNvSpPr/>
          <p:nvPr/>
        </p:nvSpPr>
        <p:spPr bwMode="auto">
          <a:xfrm>
            <a:off x="6182022" y="2103198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2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cxnSp>
        <p:nvCxnSpPr>
          <p:cNvPr id="53" name="Shape 52"/>
          <p:cNvCxnSpPr>
            <a:stCxn id="11" idx="2"/>
            <a:endCxn id="51" idx="3"/>
          </p:cNvCxnSpPr>
          <p:nvPr/>
        </p:nvCxnSpPr>
        <p:spPr bwMode="auto">
          <a:xfrm rot="10800000" flipH="1">
            <a:off x="6085114" y="2264053"/>
            <a:ext cx="96908" cy="996219"/>
          </a:xfrm>
          <a:prstGeom prst="curvedConnector3">
            <a:avLst>
              <a:gd name="adj1" fmla="val -23589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Curved Connector 54"/>
          <p:cNvCxnSpPr>
            <a:stCxn id="8" idx="1"/>
            <a:endCxn id="51" idx="5"/>
          </p:cNvCxnSpPr>
          <p:nvPr/>
        </p:nvCxnSpPr>
        <p:spPr bwMode="auto">
          <a:xfrm rot="16200000" flipV="1">
            <a:off x="6767216" y="1731639"/>
            <a:ext cx="19563" cy="762682"/>
          </a:xfrm>
          <a:prstGeom prst="curvedConnector3">
            <a:avLst>
              <a:gd name="adj1" fmla="val 15026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0" name="Shape 59"/>
          <p:cNvCxnSpPr>
            <a:stCxn id="8" idx="0"/>
            <a:endCxn id="45" idx="3"/>
          </p:cNvCxnSpPr>
          <p:nvPr/>
        </p:nvCxnSpPr>
        <p:spPr bwMode="auto">
          <a:xfrm rot="5400000" flipH="1" flipV="1">
            <a:off x="7415443" y="1472744"/>
            <a:ext cx="500742" cy="668571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2" name="Shape 61"/>
          <p:cNvCxnSpPr>
            <a:stCxn id="13" idx="0"/>
            <a:endCxn id="45" idx="0"/>
          </p:cNvCxnSpPr>
          <p:nvPr/>
        </p:nvCxnSpPr>
        <p:spPr bwMode="auto">
          <a:xfrm rot="16200000" flipV="1">
            <a:off x="8249110" y="1592494"/>
            <a:ext cx="609599" cy="53792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hape 63"/>
          <p:cNvCxnSpPr>
            <a:stCxn id="13" idx="7"/>
            <a:endCxn id="46" idx="5"/>
          </p:cNvCxnSpPr>
          <p:nvPr/>
        </p:nvCxnSpPr>
        <p:spPr bwMode="auto">
          <a:xfrm rot="16200000" flipH="1">
            <a:off x="9273176" y="1954504"/>
            <a:ext cx="252758" cy="806986"/>
          </a:xfrm>
          <a:prstGeom prst="curvedConnector3">
            <a:avLst>
              <a:gd name="adj1" fmla="val -11630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7" name="Curved Connector 66"/>
          <p:cNvCxnSpPr>
            <a:stCxn id="10" idx="6"/>
            <a:endCxn id="46" idx="1"/>
          </p:cNvCxnSpPr>
          <p:nvPr/>
        </p:nvCxnSpPr>
        <p:spPr bwMode="auto">
          <a:xfrm flipV="1">
            <a:off x="9568543" y="2806083"/>
            <a:ext cx="234505" cy="9331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Curved Connector 69"/>
          <p:cNvCxnSpPr>
            <a:stCxn id="10" idx="5"/>
            <a:endCxn id="47" idx="0"/>
          </p:cNvCxnSpPr>
          <p:nvPr/>
        </p:nvCxnSpPr>
        <p:spPr bwMode="auto">
          <a:xfrm rot="5400000">
            <a:off x="9119447" y="4216415"/>
            <a:ext cx="696734" cy="57983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4" name="Curved Connector 73"/>
          <p:cNvCxnSpPr>
            <a:stCxn id="12" idx="5"/>
            <a:endCxn id="47" idx="1"/>
          </p:cNvCxnSpPr>
          <p:nvPr/>
        </p:nvCxnSpPr>
        <p:spPr bwMode="auto">
          <a:xfrm rot="5400000" flipH="1" flipV="1">
            <a:off x="8903058" y="4346887"/>
            <a:ext cx="56813" cy="872292"/>
          </a:xfrm>
          <a:prstGeom prst="curvedConnector3">
            <a:avLst>
              <a:gd name="adj1" fmla="val -51741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6" name="Curved Connector 75"/>
          <p:cNvCxnSpPr>
            <a:stCxn id="12" idx="4"/>
            <a:endCxn id="48" idx="0"/>
          </p:cNvCxnSpPr>
          <p:nvPr/>
        </p:nvCxnSpPr>
        <p:spPr bwMode="auto">
          <a:xfrm rot="16200000" flipH="1">
            <a:off x="8118481" y="5080448"/>
            <a:ext cx="729317" cy="322020"/>
          </a:xfrm>
          <a:prstGeom prst="curvedConnector4">
            <a:avLst>
              <a:gd name="adj1" fmla="val 38972"/>
              <a:gd name="adj2" fmla="val 17098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Curved Connector 81"/>
          <p:cNvCxnSpPr>
            <a:stCxn id="9" idx="5"/>
            <a:endCxn id="48" idx="1"/>
          </p:cNvCxnSpPr>
          <p:nvPr/>
        </p:nvCxnSpPr>
        <p:spPr bwMode="auto">
          <a:xfrm rot="5400000" flipH="1" flipV="1">
            <a:off x="8026737" y="5669495"/>
            <a:ext cx="448726" cy="643676"/>
          </a:xfrm>
          <a:prstGeom prst="curvedConnector3">
            <a:avLst>
              <a:gd name="adj1" fmla="val -6551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4" name="Shape 83"/>
          <p:cNvCxnSpPr>
            <a:stCxn id="9" idx="2"/>
            <a:endCxn id="49" idx="2"/>
          </p:cNvCxnSpPr>
          <p:nvPr/>
        </p:nvCxnSpPr>
        <p:spPr bwMode="auto">
          <a:xfrm rot="10800000">
            <a:off x="6656099" y="5712492"/>
            <a:ext cx="855045" cy="34540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6" name="Shape 85"/>
          <p:cNvCxnSpPr>
            <a:stCxn id="14" idx="3"/>
            <a:endCxn id="49" idx="3"/>
          </p:cNvCxnSpPr>
          <p:nvPr/>
        </p:nvCxnSpPr>
        <p:spPr bwMode="auto">
          <a:xfrm rot="16200000" flipH="1">
            <a:off x="6049756" y="5016507"/>
            <a:ext cx="772857" cy="2974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Shape 87"/>
          <p:cNvCxnSpPr>
            <a:stCxn id="14" idx="2"/>
            <a:endCxn id="50" idx="2"/>
          </p:cNvCxnSpPr>
          <p:nvPr/>
        </p:nvCxnSpPr>
        <p:spPr bwMode="auto">
          <a:xfrm rot="10800000">
            <a:off x="5687223" y="4210214"/>
            <a:ext cx="528520" cy="410773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0" name="Shape 89"/>
          <p:cNvCxnSpPr>
            <a:stCxn id="11" idx="3"/>
            <a:endCxn id="50" idx="3"/>
          </p:cNvCxnSpPr>
          <p:nvPr/>
        </p:nvCxnSpPr>
        <p:spPr bwMode="auto">
          <a:xfrm rot="5400000">
            <a:off x="5570786" y="3463293"/>
            <a:ext cx="631293" cy="540840"/>
          </a:xfrm>
          <a:prstGeom prst="curvedConnector4">
            <a:avLst>
              <a:gd name="adj1" fmla="val 32083"/>
              <a:gd name="adj2" fmla="val 14226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6574967" y="156416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380527" y="1455300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610641" y="153149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405315" y="1727442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786321" y="312084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492395" y="4100582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9122267" y="502588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871885" y="526537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512643" y="6060050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923283" y="597295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61259" y="523270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04043" y="44924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225055" y="35562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638719" y="26200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31367" y="2554734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924771" y="207574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154885" y="2870420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458177" y="402433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022733" y="533064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400715" y="374128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315068" y="259824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153219" y="261999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8490614" y="331668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042705" y="324046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868458" y="455765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216739" y="547206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586792" y="456851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3713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AFC971A3-8E8A-4692-8936-CAAB14D6133C}" type="slidenum">
              <a:rPr lang="en-US" smtClean="0"/>
              <a:pPr defTabSz="1019175"/>
              <a:t>4</a:t>
            </a:fld>
            <a:endParaRPr lang="en-US" smtClean="0"/>
          </a:p>
        </p:txBody>
      </p:sp>
      <p:sp>
        <p:nvSpPr>
          <p:cNvPr id="181554" name="Cloud"/>
          <p:cNvSpPr>
            <a:spLocks noChangeAspect="1" noEditPoints="1" noChangeArrowheads="1"/>
          </p:cNvSpPr>
          <p:nvPr/>
        </p:nvSpPr>
        <p:spPr bwMode="auto">
          <a:xfrm>
            <a:off x="3856038" y="3800475"/>
            <a:ext cx="1455737" cy="10350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524</a:t>
            </a:r>
          </a:p>
        </p:txBody>
      </p:sp>
      <p:sp>
        <p:nvSpPr>
          <p:cNvPr id="13316" name="Rectangle 37"/>
          <p:cNvSpPr>
            <a:spLocks noGrp="1" noChangeArrowheads="1"/>
          </p:cNvSpPr>
          <p:nvPr>
            <p:ph type="title"/>
          </p:nvPr>
        </p:nvSpPr>
        <p:spPr>
          <a:xfrm>
            <a:off x="445843" y="178191"/>
            <a:ext cx="8550275" cy="1295400"/>
          </a:xfrm>
        </p:spPr>
        <p:txBody>
          <a:bodyPr/>
          <a:lstStyle/>
          <a:p>
            <a:r>
              <a:rPr lang="en-US" dirty="0" smtClean="0"/>
              <a:t>The Internet Abstraction</a:t>
            </a:r>
            <a:endParaRPr lang="en-US" sz="4500" dirty="0" smtClean="0"/>
          </a:p>
        </p:txBody>
      </p:sp>
      <p:sp>
        <p:nvSpPr>
          <p:cNvPr id="13317" name="Rectangle 5413"/>
          <p:cNvSpPr>
            <a:spLocks noGrp="1" noChangeArrowheads="1"/>
          </p:cNvSpPr>
          <p:nvPr>
            <p:ph type="body" sz="half" idx="1"/>
          </p:nvPr>
        </p:nvSpPr>
        <p:spPr>
          <a:xfrm>
            <a:off x="168631" y="1319481"/>
            <a:ext cx="4701320" cy="6262848"/>
          </a:xfrm>
        </p:spPr>
        <p:txBody>
          <a:bodyPr>
            <a:normAutofit fontScale="92500" lnSpcReduction="10000"/>
          </a:bodyPr>
          <a:lstStyle/>
          <a:p>
            <a:r>
              <a:rPr lang="en-US" sz="2200" dirty="0" smtClean="0"/>
              <a:t>The Internet topology</a:t>
            </a:r>
          </a:p>
          <a:p>
            <a:pPr lvl="1"/>
            <a:r>
              <a:rPr lang="en-US" sz="2000" dirty="0" smtClean="0"/>
              <a:t>A federation of inter-connected domains, </a:t>
            </a:r>
            <a:r>
              <a:rPr lang="en-US" sz="2000" i="1" dirty="0" smtClean="0"/>
              <a:t>i.e.,</a:t>
            </a:r>
            <a:r>
              <a:rPr lang="en-US" sz="2000" dirty="0" smtClean="0"/>
              <a:t> Autonomous Systems (AS) </a:t>
            </a:r>
          </a:p>
          <a:p>
            <a:pPr lvl="2"/>
            <a:r>
              <a:rPr lang="en-US" sz="2000" dirty="0" smtClean="0"/>
              <a:t>Each domain identified by a number</a:t>
            </a:r>
          </a:p>
          <a:p>
            <a:pPr lvl="2"/>
            <a:r>
              <a:rPr lang="en-US" dirty="0" smtClean="0"/>
              <a:t>Domains </a:t>
            </a:r>
            <a:r>
              <a:rPr lang="en-US" sz="2000" dirty="0" smtClean="0"/>
              <a:t>have their own internal rules</a:t>
            </a:r>
          </a:p>
          <a:p>
            <a:pPr lvl="2"/>
            <a:r>
              <a:rPr lang="en-US" sz="2000" dirty="0" smtClean="0"/>
              <a:t>Domains collaborate to offer end-to-end connectivity</a:t>
            </a:r>
          </a:p>
          <a:p>
            <a:pPr lvl="4"/>
            <a:endParaRPr lang="en-US" sz="1800" dirty="0" smtClean="0"/>
          </a:p>
          <a:p>
            <a:r>
              <a:rPr lang="en-US" sz="2200" dirty="0" smtClean="0"/>
              <a:t>A multi-level “hierarchy”</a:t>
            </a:r>
          </a:p>
          <a:p>
            <a:pPr lvl="1"/>
            <a:r>
              <a:rPr lang="en-US" sz="2000" dirty="0" smtClean="0"/>
              <a:t>Big domains at the top</a:t>
            </a:r>
          </a:p>
          <a:p>
            <a:pPr lvl="2"/>
            <a:r>
              <a:rPr lang="en-US" sz="1800" dirty="0" smtClean="0"/>
              <a:t>Tier 1 Internet Service Providers (ISPs) provide global connectivity (full mesh)</a:t>
            </a:r>
          </a:p>
          <a:p>
            <a:pPr lvl="1"/>
            <a:r>
              <a:rPr lang="en-US" dirty="0" smtClean="0"/>
              <a:t>Smaller domains offer local connectivity and connect to tier 1 for global connectivity</a:t>
            </a:r>
          </a:p>
        </p:txBody>
      </p:sp>
      <p:sp>
        <p:nvSpPr>
          <p:cNvPr id="181547" name="Cloud"/>
          <p:cNvSpPr>
            <a:spLocks noChangeAspect="1" noEditPoints="1" noChangeArrowheads="1"/>
          </p:cNvSpPr>
          <p:nvPr/>
        </p:nvSpPr>
        <p:spPr bwMode="auto">
          <a:xfrm>
            <a:off x="4610100" y="5786438"/>
            <a:ext cx="1455738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121</a:t>
            </a:r>
          </a:p>
        </p:txBody>
      </p:sp>
      <p:sp>
        <p:nvSpPr>
          <p:cNvPr id="181548" name="Cloud"/>
          <p:cNvSpPr>
            <a:spLocks noChangeAspect="1" noEditPoints="1" noChangeArrowheads="1"/>
          </p:cNvSpPr>
          <p:nvPr/>
        </p:nvSpPr>
        <p:spPr bwMode="auto">
          <a:xfrm>
            <a:off x="5502275" y="4059238"/>
            <a:ext cx="1957388" cy="13938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>
                <a:latin typeface="Arial" pitchFamily="34" charset="0"/>
              </a:rPr>
              <a:t>AS 1</a:t>
            </a:r>
          </a:p>
        </p:txBody>
      </p:sp>
      <p:sp>
        <p:nvSpPr>
          <p:cNvPr id="181549" name="Cloud"/>
          <p:cNvSpPr>
            <a:spLocks noChangeAspect="1" noEditPoints="1" noChangeArrowheads="1"/>
          </p:cNvSpPr>
          <p:nvPr/>
        </p:nvSpPr>
        <p:spPr bwMode="auto">
          <a:xfrm>
            <a:off x="6454775" y="2244725"/>
            <a:ext cx="1958975" cy="139541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>
                <a:latin typeface="Arial" pitchFamily="34" charset="0"/>
              </a:rPr>
              <a:t>AS 2</a:t>
            </a:r>
          </a:p>
        </p:txBody>
      </p:sp>
      <p:sp>
        <p:nvSpPr>
          <p:cNvPr id="181550" name="Cloud"/>
          <p:cNvSpPr>
            <a:spLocks noChangeAspect="1" noEditPoints="1" noChangeArrowheads="1"/>
          </p:cNvSpPr>
          <p:nvPr/>
        </p:nvSpPr>
        <p:spPr bwMode="auto">
          <a:xfrm>
            <a:off x="7764463" y="3873500"/>
            <a:ext cx="1958975" cy="13938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>
                <a:latin typeface="Arial" pitchFamily="34" charset="0"/>
              </a:rPr>
              <a:t>AS 3</a:t>
            </a:r>
          </a:p>
        </p:txBody>
      </p:sp>
      <p:sp>
        <p:nvSpPr>
          <p:cNvPr id="181551" name="Cloud"/>
          <p:cNvSpPr>
            <a:spLocks noChangeAspect="1" noEditPoints="1" noChangeArrowheads="1"/>
          </p:cNvSpPr>
          <p:nvPr/>
        </p:nvSpPr>
        <p:spPr bwMode="auto">
          <a:xfrm>
            <a:off x="6454775" y="5613400"/>
            <a:ext cx="1457325" cy="10366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123</a:t>
            </a:r>
          </a:p>
        </p:txBody>
      </p:sp>
      <p:sp>
        <p:nvSpPr>
          <p:cNvPr id="181552" name="Cloud"/>
          <p:cNvSpPr>
            <a:spLocks noChangeAspect="1" noEditPoints="1" noChangeArrowheads="1"/>
          </p:cNvSpPr>
          <p:nvPr/>
        </p:nvSpPr>
        <p:spPr bwMode="auto">
          <a:xfrm>
            <a:off x="7543800" y="6477000"/>
            <a:ext cx="1455738" cy="10366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0" rIns="0" bIns="0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b="1" dirty="0">
              <a:latin typeface="Arial" pitchFamily="34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dirty="0">
                <a:latin typeface="Arial" pitchFamily="34" charset="0"/>
              </a:rPr>
              <a:t>AS 3411</a:t>
            </a:r>
          </a:p>
        </p:txBody>
      </p:sp>
      <p:sp>
        <p:nvSpPr>
          <p:cNvPr id="181553" name="Cloud"/>
          <p:cNvSpPr>
            <a:spLocks noChangeAspect="1" noEditPoints="1" noChangeArrowheads="1"/>
          </p:cNvSpPr>
          <p:nvPr/>
        </p:nvSpPr>
        <p:spPr bwMode="auto">
          <a:xfrm>
            <a:off x="8518525" y="5440363"/>
            <a:ext cx="1455738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321</a:t>
            </a:r>
          </a:p>
        </p:txBody>
      </p:sp>
      <p:sp>
        <p:nvSpPr>
          <p:cNvPr id="181556" name="Cloud"/>
          <p:cNvSpPr>
            <a:spLocks noChangeAspect="1" noEditPoints="1" noChangeArrowheads="1"/>
          </p:cNvSpPr>
          <p:nvPr/>
        </p:nvSpPr>
        <p:spPr bwMode="auto">
          <a:xfrm>
            <a:off x="4694238" y="2417763"/>
            <a:ext cx="1455737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168</a:t>
            </a:r>
          </a:p>
        </p:txBody>
      </p:sp>
      <p:sp>
        <p:nvSpPr>
          <p:cNvPr id="181557" name="Cloud"/>
          <p:cNvSpPr>
            <a:spLocks noChangeAspect="1" noEditPoints="1" noChangeArrowheads="1"/>
          </p:cNvSpPr>
          <p:nvPr/>
        </p:nvSpPr>
        <p:spPr bwMode="auto">
          <a:xfrm>
            <a:off x="5553075" y="1122363"/>
            <a:ext cx="1455738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376</a:t>
            </a:r>
          </a:p>
        </p:txBody>
      </p:sp>
      <p:sp>
        <p:nvSpPr>
          <p:cNvPr id="181558" name="Cloud"/>
          <p:cNvSpPr>
            <a:spLocks noChangeAspect="1" noEditPoints="1" noChangeArrowheads="1"/>
          </p:cNvSpPr>
          <p:nvPr/>
        </p:nvSpPr>
        <p:spPr bwMode="auto">
          <a:xfrm>
            <a:off x="8047038" y="1381125"/>
            <a:ext cx="1455737" cy="10366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441</a:t>
            </a:r>
          </a:p>
        </p:txBody>
      </p:sp>
      <p:cxnSp>
        <p:nvCxnSpPr>
          <p:cNvPr id="13328" name="AutoShape 5431"/>
          <p:cNvCxnSpPr>
            <a:cxnSpLocks noChangeShapeType="1"/>
            <a:stCxn id="181549" idx="1"/>
            <a:endCxn id="181548" idx="3"/>
          </p:cNvCxnSpPr>
          <p:nvPr/>
        </p:nvCxnSpPr>
        <p:spPr bwMode="auto">
          <a:xfrm flipH="1">
            <a:off x="6481763" y="3638550"/>
            <a:ext cx="952500" cy="5000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29" name="AutoShape 5432"/>
          <p:cNvCxnSpPr>
            <a:cxnSpLocks noChangeShapeType="1"/>
            <a:stCxn id="181550" idx="0"/>
            <a:endCxn id="181548" idx="2"/>
          </p:cNvCxnSpPr>
          <p:nvPr/>
        </p:nvCxnSpPr>
        <p:spPr bwMode="auto">
          <a:xfrm flipH="1">
            <a:off x="7458075" y="4570413"/>
            <a:ext cx="312738" cy="185737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0" name="AutoShape 5433"/>
          <p:cNvCxnSpPr>
            <a:cxnSpLocks noChangeShapeType="1"/>
            <a:stCxn id="181549" idx="2"/>
            <a:endCxn id="181550" idx="3"/>
          </p:cNvCxnSpPr>
          <p:nvPr/>
        </p:nvCxnSpPr>
        <p:spPr bwMode="auto">
          <a:xfrm>
            <a:off x="8412163" y="2943225"/>
            <a:ext cx="331787" cy="10096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1" name="AutoShape 5434"/>
          <p:cNvCxnSpPr>
            <a:cxnSpLocks noChangeShapeType="1"/>
            <a:stCxn id="181547" idx="3"/>
            <a:endCxn id="181548" idx="1"/>
          </p:cNvCxnSpPr>
          <p:nvPr/>
        </p:nvCxnSpPr>
        <p:spPr bwMode="auto">
          <a:xfrm flipV="1">
            <a:off x="5338763" y="5451475"/>
            <a:ext cx="1143000" cy="393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2" name="AutoShape 5435"/>
          <p:cNvCxnSpPr>
            <a:cxnSpLocks noChangeShapeType="1"/>
            <a:stCxn id="181548" idx="1"/>
            <a:endCxn id="181551" idx="3"/>
          </p:cNvCxnSpPr>
          <p:nvPr/>
        </p:nvCxnSpPr>
        <p:spPr bwMode="auto">
          <a:xfrm>
            <a:off x="6481763" y="5451475"/>
            <a:ext cx="701675" cy="2206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3" name="AutoShape 5436"/>
          <p:cNvCxnSpPr>
            <a:cxnSpLocks noChangeShapeType="1"/>
            <a:stCxn id="181550" idx="1"/>
            <a:endCxn id="181553" idx="3"/>
          </p:cNvCxnSpPr>
          <p:nvPr/>
        </p:nvCxnSpPr>
        <p:spPr bwMode="auto">
          <a:xfrm>
            <a:off x="8743950" y="5265738"/>
            <a:ext cx="503238" cy="2333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4" name="AutoShape 5437"/>
          <p:cNvCxnSpPr>
            <a:cxnSpLocks noChangeShapeType="1"/>
            <a:stCxn id="181552" idx="2"/>
            <a:endCxn id="181553" idx="1"/>
          </p:cNvCxnSpPr>
          <p:nvPr/>
        </p:nvCxnSpPr>
        <p:spPr bwMode="auto">
          <a:xfrm flipV="1">
            <a:off x="8997950" y="6475413"/>
            <a:ext cx="249238" cy="5207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5" name="AutoShape 5438"/>
          <p:cNvCxnSpPr>
            <a:cxnSpLocks noChangeShapeType="1"/>
            <a:stCxn id="181551" idx="1"/>
            <a:endCxn id="181552" idx="0"/>
          </p:cNvCxnSpPr>
          <p:nvPr/>
        </p:nvCxnSpPr>
        <p:spPr bwMode="auto">
          <a:xfrm>
            <a:off x="7183438" y="6648450"/>
            <a:ext cx="365125" cy="3476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6" name="AutoShape 5439"/>
          <p:cNvCxnSpPr>
            <a:cxnSpLocks noChangeShapeType="1"/>
            <a:stCxn id="181554" idx="2"/>
            <a:endCxn id="181548" idx="0"/>
          </p:cNvCxnSpPr>
          <p:nvPr/>
        </p:nvCxnSpPr>
        <p:spPr bwMode="auto">
          <a:xfrm>
            <a:off x="5310188" y="4318000"/>
            <a:ext cx="198437" cy="4381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7" name="AutoShape 5440"/>
          <p:cNvCxnSpPr>
            <a:cxnSpLocks noChangeShapeType="1"/>
            <a:stCxn id="181556" idx="2"/>
            <a:endCxn id="181549" idx="0"/>
          </p:cNvCxnSpPr>
          <p:nvPr/>
        </p:nvCxnSpPr>
        <p:spPr bwMode="auto">
          <a:xfrm>
            <a:off x="6148388" y="2936875"/>
            <a:ext cx="312737" cy="635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8" name="AutoShape 5441"/>
          <p:cNvCxnSpPr>
            <a:cxnSpLocks noChangeShapeType="1"/>
            <a:stCxn id="181556" idx="1"/>
            <a:endCxn id="181548" idx="3"/>
          </p:cNvCxnSpPr>
          <p:nvPr/>
        </p:nvCxnSpPr>
        <p:spPr bwMode="auto">
          <a:xfrm>
            <a:off x="5422900" y="3452813"/>
            <a:ext cx="1058863" cy="6858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39" name="AutoShape 5442"/>
          <p:cNvCxnSpPr>
            <a:cxnSpLocks noChangeShapeType="1"/>
            <a:stCxn id="181557" idx="2"/>
            <a:endCxn id="181549" idx="3"/>
          </p:cNvCxnSpPr>
          <p:nvPr/>
        </p:nvCxnSpPr>
        <p:spPr bwMode="auto">
          <a:xfrm>
            <a:off x="7007225" y="1641475"/>
            <a:ext cx="427038" cy="68262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40" name="AutoShape 5443"/>
          <p:cNvCxnSpPr>
            <a:cxnSpLocks noChangeShapeType="1"/>
            <a:stCxn id="181549" idx="3"/>
            <a:endCxn id="181558" idx="0"/>
          </p:cNvCxnSpPr>
          <p:nvPr/>
        </p:nvCxnSpPr>
        <p:spPr bwMode="auto">
          <a:xfrm flipV="1">
            <a:off x="7434263" y="1900238"/>
            <a:ext cx="617537" cy="423862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659392"/>
            <a:ext cx="6265333" cy="5786437"/>
          </a:xfrm>
        </p:spPr>
        <p:txBody>
          <a:bodyPr/>
          <a:lstStyle/>
          <a:p>
            <a:pPr marL="473075" indent="-342900">
              <a:buFont typeface="+mj-lt"/>
              <a:buAutoNum type="arabicPeriod" startAt="6"/>
            </a:pPr>
            <a:r>
              <a:rPr lang="en-US" sz="1600" dirty="0" smtClean="0"/>
              <a:t>Compute the routing table at router A </a:t>
            </a:r>
            <a:r>
              <a:rPr lang="en-US" sz="1600" dirty="0" smtClean="0"/>
              <a:t>using </a:t>
            </a:r>
            <a:r>
              <a:rPr lang="en-US" sz="1600" dirty="0" err="1" smtClean="0"/>
              <a:t>Dijkstra</a:t>
            </a:r>
            <a:r>
              <a:rPr lang="en-US" sz="1600" dirty="0" smtClean="0"/>
              <a:t> (identify </a:t>
            </a:r>
            <a:r>
              <a:rPr lang="en-US" sz="1600" dirty="0" smtClean="0"/>
              <a:t>both costs and next hop(s) for all entries).  Link costs are all symmetric, except for transit network nodes (T1 and T2), for which outgoing costs are all 0</a:t>
            </a:r>
          </a:p>
          <a:p>
            <a:pPr lvl="1">
              <a:buNone/>
            </a:pPr>
            <a:r>
              <a:rPr lang="en-US" sz="1600" i="1" dirty="0" err="1" smtClean="0"/>
              <a:t>Dijkstra’s</a:t>
            </a:r>
            <a:r>
              <a:rPr lang="en-US" sz="1600" i="1" dirty="0" smtClean="0"/>
              <a:t> algorithm at A proceeds as follows:</a:t>
            </a:r>
          </a:p>
          <a:p>
            <a:pPr lvl="1">
              <a:buNone/>
            </a:pPr>
            <a:r>
              <a:rPr lang="en-US" sz="1600" i="1" dirty="0" smtClean="0"/>
              <a:t>A(0)</a:t>
            </a:r>
            <a:r>
              <a:rPr lang="en-US" sz="1600" b="1" i="1" dirty="0" smtClean="0"/>
              <a:t>;</a:t>
            </a:r>
            <a:r>
              <a:rPr lang="en-US" sz="1600" i="1" dirty="0" smtClean="0"/>
              <a:t>T1(5),B(10),C(10),D(</a:t>
            </a:r>
            <a:r>
              <a:rPr lang="en-US" sz="1600" i="1" dirty="0" smtClean="0">
                <a:cs typeface="Times New Roman"/>
              </a:rPr>
              <a:t>∞),</a:t>
            </a:r>
            <a:r>
              <a:rPr lang="en-US" sz="1600" i="1" dirty="0" smtClean="0"/>
              <a:t>E(</a:t>
            </a:r>
            <a:r>
              <a:rPr lang="en-US" sz="1600" i="1" dirty="0" smtClean="0">
                <a:cs typeface="Times New Roman"/>
              </a:rPr>
              <a:t>∞),</a:t>
            </a:r>
            <a:r>
              <a:rPr lang="en-US" sz="1600" i="1" dirty="0" smtClean="0"/>
              <a:t>F(</a:t>
            </a:r>
            <a:r>
              <a:rPr lang="en-US" sz="1600" i="1" dirty="0" smtClean="0">
                <a:cs typeface="Times New Roman"/>
              </a:rPr>
              <a:t>∞),T2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∞),G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∞)</a:t>
            </a:r>
          </a:p>
          <a:p>
            <a:pPr lvl="1">
              <a:buNone/>
            </a:pPr>
            <a:r>
              <a:rPr lang="en-US" sz="1600" i="1" dirty="0" smtClean="0"/>
              <a:t>A(0),T1(5)</a:t>
            </a:r>
            <a:r>
              <a:rPr lang="en-US" sz="1600" b="1" i="1" dirty="0" smtClean="0"/>
              <a:t>;</a:t>
            </a:r>
            <a:r>
              <a:rPr lang="en-US" sz="1600" i="1" dirty="0" smtClean="0"/>
              <a:t>B(5),C(5),D(5</a:t>
            </a:r>
            <a:r>
              <a:rPr lang="en-US" sz="1600" i="1" dirty="0" smtClean="0">
                <a:cs typeface="Times New Roman"/>
              </a:rPr>
              <a:t>),</a:t>
            </a:r>
            <a:r>
              <a:rPr lang="en-US" sz="1600" i="1" dirty="0" smtClean="0"/>
              <a:t>E(</a:t>
            </a:r>
            <a:r>
              <a:rPr lang="en-US" sz="1600" i="1" dirty="0" smtClean="0">
                <a:cs typeface="Times New Roman"/>
              </a:rPr>
              <a:t>∞),</a:t>
            </a:r>
            <a:r>
              <a:rPr lang="en-US" sz="1600" i="1" dirty="0" smtClean="0"/>
              <a:t>F(</a:t>
            </a:r>
            <a:r>
              <a:rPr lang="en-US" sz="1600" i="1" dirty="0" smtClean="0">
                <a:cs typeface="Times New Roman"/>
              </a:rPr>
              <a:t>∞),T2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∞),G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∞)</a:t>
            </a:r>
          </a:p>
          <a:p>
            <a:pPr lvl="1">
              <a:buNone/>
            </a:pPr>
            <a:r>
              <a:rPr lang="en-US" sz="1600" i="1" dirty="0" smtClean="0"/>
              <a:t>A(0),T1(5),B(5)</a:t>
            </a:r>
            <a:r>
              <a:rPr lang="en-US" sz="1600" b="1" i="1" dirty="0" smtClean="0"/>
              <a:t>;</a:t>
            </a:r>
            <a:r>
              <a:rPr lang="en-US" sz="1600" i="1" dirty="0" smtClean="0"/>
              <a:t>C(5),D(5</a:t>
            </a:r>
            <a:r>
              <a:rPr lang="en-US" sz="1600" i="1" dirty="0" smtClean="0">
                <a:cs typeface="Times New Roman"/>
              </a:rPr>
              <a:t>),</a:t>
            </a:r>
            <a:r>
              <a:rPr lang="en-US" sz="1600" i="1" dirty="0" smtClean="0"/>
              <a:t>E(</a:t>
            </a:r>
            <a:r>
              <a:rPr lang="en-US" sz="1600" i="1" dirty="0" smtClean="0">
                <a:cs typeface="Times New Roman"/>
              </a:rPr>
              <a:t>∞),</a:t>
            </a:r>
            <a:r>
              <a:rPr lang="en-US" sz="1600" i="1" dirty="0" smtClean="0"/>
              <a:t>F(</a:t>
            </a:r>
            <a:r>
              <a:rPr lang="en-US" sz="1600" i="1" dirty="0" smtClean="0">
                <a:cs typeface="Times New Roman"/>
              </a:rPr>
              <a:t>∞),T2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∞),G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∞)</a:t>
            </a:r>
          </a:p>
          <a:p>
            <a:pPr lvl="1">
              <a:buNone/>
            </a:pPr>
            <a:r>
              <a:rPr lang="en-US" sz="1600" i="1" dirty="0" smtClean="0"/>
              <a:t>A(0),T1(5),B(5),C(5)</a:t>
            </a:r>
            <a:r>
              <a:rPr lang="en-US" sz="1600" b="1" i="1" dirty="0" smtClean="0"/>
              <a:t>;</a:t>
            </a:r>
            <a:r>
              <a:rPr lang="en-US" sz="1600" i="1" dirty="0" smtClean="0"/>
              <a:t>D(5</a:t>
            </a:r>
            <a:r>
              <a:rPr lang="en-US" sz="1600" i="1" dirty="0" smtClean="0">
                <a:cs typeface="Times New Roman"/>
              </a:rPr>
              <a:t>),</a:t>
            </a:r>
            <a:r>
              <a:rPr lang="en-US" sz="1600" i="1" dirty="0" smtClean="0"/>
              <a:t>E(</a:t>
            </a:r>
            <a:r>
              <a:rPr lang="en-US" sz="1600" i="1" dirty="0" smtClean="0">
                <a:cs typeface="Times New Roman"/>
              </a:rPr>
              <a:t>15),</a:t>
            </a:r>
            <a:r>
              <a:rPr lang="en-US" sz="1600" i="1" dirty="0" smtClean="0"/>
              <a:t>F(</a:t>
            </a:r>
            <a:r>
              <a:rPr lang="en-US" sz="1600" i="1" dirty="0" smtClean="0">
                <a:cs typeface="Times New Roman"/>
              </a:rPr>
              <a:t>∞),T2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∞),G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∞)</a:t>
            </a:r>
          </a:p>
          <a:p>
            <a:pPr lvl="1">
              <a:buNone/>
            </a:pPr>
            <a:r>
              <a:rPr lang="en-US" sz="1600" i="1" dirty="0" smtClean="0"/>
              <a:t>A(0),T1(5),B(5),C(5),D(5</a:t>
            </a:r>
            <a:r>
              <a:rPr lang="en-US" sz="1600" i="1" dirty="0" smtClean="0">
                <a:cs typeface="Times New Roman"/>
              </a:rPr>
              <a:t>)</a:t>
            </a:r>
            <a:r>
              <a:rPr lang="en-US" sz="1600" b="1" i="1" dirty="0" smtClean="0">
                <a:cs typeface="Times New Roman"/>
              </a:rPr>
              <a:t>;</a:t>
            </a:r>
            <a:r>
              <a:rPr lang="en-US" sz="1600" i="1" dirty="0" smtClean="0"/>
              <a:t>E(15</a:t>
            </a:r>
            <a:r>
              <a:rPr lang="en-US" sz="1600" i="1" dirty="0" smtClean="0">
                <a:cs typeface="Times New Roman"/>
              </a:rPr>
              <a:t>),</a:t>
            </a:r>
            <a:r>
              <a:rPr lang="en-US" sz="1600" i="1" dirty="0" smtClean="0"/>
              <a:t>F(15</a:t>
            </a:r>
            <a:r>
              <a:rPr lang="en-US" sz="1600" i="1" dirty="0" smtClean="0">
                <a:cs typeface="Times New Roman"/>
              </a:rPr>
              <a:t>),T2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∞),G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∞)</a:t>
            </a:r>
          </a:p>
          <a:p>
            <a:pPr lvl="1">
              <a:buNone/>
            </a:pPr>
            <a:r>
              <a:rPr lang="en-US" sz="1600" i="1" dirty="0" smtClean="0"/>
              <a:t>A(0),T1(5),B(5),C(5),D(5</a:t>
            </a:r>
            <a:r>
              <a:rPr lang="en-US" sz="1600" i="1" dirty="0" smtClean="0">
                <a:cs typeface="Times New Roman"/>
              </a:rPr>
              <a:t>),</a:t>
            </a:r>
            <a:r>
              <a:rPr lang="en-US" sz="1600" i="1" dirty="0" smtClean="0"/>
              <a:t>E(15</a:t>
            </a:r>
            <a:r>
              <a:rPr lang="en-US" sz="1600" i="1" dirty="0" smtClean="0">
                <a:cs typeface="Times New Roman"/>
              </a:rPr>
              <a:t>)</a:t>
            </a:r>
            <a:r>
              <a:rPr lang="en-US" sz="1600" b="1" i="1" dirty="0" smtClean="0">
                <a:cs typeface="Times New Roman"/>
              </a:rPr>
              <a:t>;</a:t>
            </a:r>
            <a:r>
              <a:rPr lang="en-US" sz="1600" i="1" dirty="0" smtClean="0"/>
              <a:t>F(15</a:t>
            </a:r>
            <a:r>
              <a:rPr lang="en-US" sz="1600" i="1" dirty="0" smtClean="0">
                <a:cs typeface="Times New Roman"/>
              </a:rPr>
              <a:t>),T2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20),G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∞)</a:t>
            </a:r>
          </a:p>
          <a:p>
            <a:pPr lvl="1">
              <a:buNone/>
            </a:pPr>
            <a:r>
              <a:rPr lang="en-US" sz="1600" i="1" dirty="0" smtClean="0"/>
              <a:t>A(0),T1(5),B(5),C(5),D(5</a:t>
            </a:r>
            <a:r>
              <a:rPr lang="en-US" sz="1600" i="1" dirty="0" smtClean="0">
                <a:cs typeface="Times New Roman"/>
              </a:rPr>
              <a:t>),</a:t>
            </a:r>
            <a:r>
              <a:rPr lang="en-US" sz="1600" i="1" dirty="0" smtClean="0"/>
              <a:t>E(15</a:t>
            </a:r>
            <a:r>
              <a:rPr lang="en-US" sz="1600" i="1" dirty="0" smtClean="0">
                <a:cs typeface="Times New Roman"/>
              </a:rPr>
              <a:t>),</a:t>
            </a:r>
            <a:r>
              <a:rPr lang="en-US" sz="1600" i="1" dirty="0" smtClean="0"/>
              <a:t>F(15</a:t>
            </a:r>
            <a:r>
              <a:rPr lang="en-US" sz="1600" i="1" dirty="0" smtClean="0">
                <a:cs typeface="Times New Roman"/>
              </a:rPr>
              <a:t>)</a:t>
            </a:r>
            <a:r>
              <a:rPr lang="en-US" sz="1600" b="1" i="1" dirty="0" smtClean="0">
                <a:cs typeface="Times New Roman"/>
              </a:rPr>
              <a:t>;</a:t>
            </a:r>
            <a:r>
              <a:rPr lang="en-US" sz="1600" i="1" dirty="0" smtClean="0">
                <a:cs typeface="Times New Roman"/>
              </a:rPr>
              <a:t>T2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20),G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25)</a:t>
            </a:r>
          </a:p>
          <a:p>
            <a:pPr lvl="1">
              <a:buNone/>
            </a:pPr>
            <a:r>
              <a:rPr lang="en-US" sz="1600" i="1" dirty="0" smtClean="0"/>
              <a:t>A(0),T1(5),B(5),C(5),D(5</a:t>
            </a:r>
            <a:r>
              <a:rPr lang="en-US" sz="1600" i="1" dirty="0" smtClean="0">
                <a:cs typeface="Times New Roman"/>
              </a:rPr>
              <a:t>),</a:t>
            </a:r>
            <a:r>
              <a:rPr lang="en-US" sz="1600" i="1" dirty="0" smtClean="0"/>
              <a:t>E(15</a:t>
            </a:r>
            <a:r>
              <a:rPr lang="en-US" sz="1600" i="1" dirty="0" smtClean="0">
                <a:cs typeface="Times New Roman"/>
              </a:rPr>
              <a:t>),</a:t>
            </a:r>
            <a:r>
              <a:rPr lang="en-US" sz="1600" i="1" dirty="0" smtClean="0"/>
              <a:t>F(15</a:t>
            </a:r>
            <a:r>
              <a:rPr lang="en-US" sz="1600" i="1" dirty="0" smtClean="0">
                <a:cs typeface="Times New Roman"/>
              </a:rPr>
              <a:t>),T2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20)</a:t>
            </a:r>
            <a:r>
              <a:rPr lang="en-US" sz="1600" b="1" i="1" dirty="0" smtClean="0">
                <a:cs typeface="Times New Roman"/>
              </a:rPr>
              <a:t>;</a:t>
            </a:r>
            <a:r>
              <a:rPr lang="en-US" sz="1600" i="1" dirty="0" smtClean="0">
                <a:cs typeface="Times New Roman"/>
              </a:rPr>
              <a:t>G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20)</a:t>
            </a:r>
          </a:p>
          <a:p>
            <a:pPr lvl="1">
              <a:buNone/>
            </a:pPr>
            <a:r>
              <a:rPr lang="en-US" sz="1600" i="1" dirty="0" smtClean="0"/>
              <a:t>A(0),T1(5),B(5),C(5),D(5</a:t>
            </a:r>
            <a:r>
              <a:rPr lang="en-US" sz="1600" i="1" dirty="0" smtClean="0">
                <a:cs typeface="Times New Roman"/>
              </a:rPr>
              <a:t>),</a:t>
            </a:r>
            <a:r>
              <a:rPr lang="en-US" sz="1600" i="1" dirty="0" smtClean="0"/>
              <a:t>E(15</a:t>
            </a:r>
            <a:r>
              <a:rPr lang="en-US" sz="1600" i="1" dirty="0" smtClean="0">
                <a:cs typeface="Times New Roman"/>
              </a:rPr>
              <a:t>),</a:t>
            </a:r>
            <a:r>
              <a:rPr lang="en-US" sz="1600" i="1" dirty="0" smtClean="0"/>
              <a:t>F(15</a:t>
            </a:r>
            <a:r>
              <a:rPr lang="en-US" sz="1600" i="1" dirty="0" smtClean="0">
                <a:cs typeface="Times New Roman"/>
              </a:rPr>
              <a:t>),T2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20),G</a:t>
            </a:r>
            <a:r>
              <a:rPr lang="en-US" sz="1600" i="1" dirty="0" smtClean="0"/>
              <a:t>(</a:t>
            </a:r>
            <a:r>
              <a:rPr lang="en-US" sz="1600" i="1" dirty="0" smtClean="0">
                <a:cs typeface="Times New Roman"/>
              </a:rPr>
              <a:t>20)</a:t>
            </a:r>
            <a:r>
              <a:rPr lang="en-US" sz="1600" b="1" i="1" dirty="0" smtClean="0">
                <a:cs typeface="Times New Roman"/>
              </a:rPr>
              <a:t>;</a:t>
            </a:r>
          </a:p>
          <a:p>
            <a:pPr lvl="1">
              <a:buNone/>
            </a:pPr>
            <a:endParaRPr lang="en-US" sz="1600" b="1" i="1" dirty="0" smtClean="0">
              <a:cs typeface="Times New Roman"/>
            </a:endParaRPr>
          </a:p>
          <a:p>
            <a:pPr lvl="1">
              <a:buNone/>
            </a:pPr>
            <a:r>
              <a:rPr lang="en-US" sz="1600" i="1" dirty="0" smtClean="0">
                <a:cs typeface="Times New Roman"/>
              </a:rPr>
              <a:t>T1 is the next hop for all entries</a:t>
            </a:r>
          </a:p>
          <a:p>
            <a:pPr lvl="1">
              <a:buNone/>
            </a:pPr>
            <a:endParaRPr lang="en-US" sz="1600" i="1" dirty="0" smtClean="0">
              <a:cs typeface="Times New Roman"/>
            </a:endParaRPr>
          </a:p>
          <a:p>
            <a:pPr lvl="1">
              <a:buNone/>
            </a:pPr>
            <a:endParaRPr lang="en-US" sz="1400" i="1" dirty="0" smtClean="0">
              <a:cs typeface="Times New Roman"/>
            </a:endParaRPr>
          </a:p>
          <a:p>
            <a:pPr lvl="1">
              <a:buNone/>
            </a:pPr>
            <a:endParaRPr lang="en-US" sz="14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BDF7A-1AC4-4879-AEAA-220D9211AB84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322181" y="2057400"/>
            <a:ext cx="3483429" cy="4223657"/>
            <a:chOff x="6085114" y="2057400"/>
            <a:chExt cx="3483429" cy="4223657"/>
          </a:xfrm>
        </p:grpSpPr>
        <p:sp>
          <p:nvSpPr>
            <p:cNvPr id="8" name="Oval 7"/>
            <p:cNvSpPr/>
            <p:nvPr/>
          </p:nvSpPr>
          <p:spPr bwMode="auto">
            <a:xfrm>
              <a:off x="7086600" y="2057400"/>
              <a:ext cx="489857" cy="44631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A</a:t>
              </a: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7511143" y="5834743"/>
              <a:ext cx="489857" cy="44631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G</a:t>
              </a: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9078686" y="3516086"/>
              <a:ext cx="489857" cy="44631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D</a:t>
              </a:r>
            </a:p>
          </p:txBody>
        </p:sp>
        <p:sp>
          <p:nvSpPr>
            <p:cNvPr id="11" name="Oval 10"/>
            <p:cNvSpPr/>
            <p:nvPr/>
          </p:nvSpPr>
          <p:spPr bwMode="auto">
            <a:xfrm>
              <a:off x="6085114" y="3037114"/>
              <a:ext cx="489857" cy="44631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C</a:t>
              </a:r>
            </a:p>
          </p:txBody>
        </p:sp>
        <p:sp>
          <p:nvSpPr>
            <p:cNvPr id="12" name="Oval 11"/>
            <p:cNvSpPr/>
            <p:nvPr/>
          </p:nvSpPr>
          <p:spPr bwMode="auto">
            <a:xfrm>
              <a:off x="8077200" y="4430486"/>
              <a:ext cx="489857" cy="44631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F</a:t>
              </a:r>
            </a:p>
          </p:txBody>
        </p:sp>
        <p:sp>
          <p:nvSpPr>
            <p:cNvPr id="13" name="Oval 12"/>
            <p:cNvSpPr/>
            <p:nvPr/>
          </p:nvSpPr>
          <p:spPr bwMode="auto">
            <a:xfrm>
              <a:off x="8577943" y="2166257"/>
              <a:ext cx="489857" cy="44631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B</a:t>
              </a: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215743" y="4397829"/>
              <a:ext cx="489857" cy="446314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E</a:t>
              </a:r>
            </a:p>
          </p:txBody>
        </p:sp>
        <p:sp>
          <p:nvSpPr>
            <p:cNvPr id="15" name="Oval 14"/>
            <p:cNvSpPr/>
            <p:nvPr/>
          </p:nvSpPr>
          <p:spPr bwMode="auto">
            <a:xfrm>
              <a:off x="7783287" y="3004458"/>
              <a:ext cx="489857" cy="446314"/>
            </a:xfrm>
            <a:prstGeom prst="ellipse">
              <a:avLst/>
            </a:prstGeom>
            <a:solidFill>
              <a:srgbClr val="C3B954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T1</a:t>
              </a:r>
            </a:p>
          </p:txBody>
        </p:sp>
        <p:sp>
          <p:nvSpPr>
            <p:cNvPr id="16" name="Oval 15"/>
            <p:cNvSpPr/>
            <p:nvPr/>
          </p:nvSpPr>
          <p:spPr bwMode="auto">
            <a:xfrm>
              <a:off x="7141030" y="4865915"/>
              <a:ext cx="489857" cy="446314"/>
            </a:xfrm>
            <a:prstGeom prst="ellipse">
              <a:avLst/>
            </a:prstGeom>
            <a:solidFill>
              <a:srgbClr val="C3B954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0" rIns="0" bIns="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T2</a:t>
              </a:r>
            </a:p>
          </p:txBody>
        </p:sp>
        <p:cxnSp>
          <p:nvCxnSpPr>
            <p:cNvPr id="18" name="Straight Connector 17"/>
            <p:cNvCxnSpPr>
              <a:stCxn id="8" idx="6"/>
              <a:endCxn id="13" idx="2"/>
            </p:cNvCxnSpPr>
            <p:nvPr/>
          </p:nvCxnSpPr>
          <p:spPr bwMode="auto">
            <a:xfrm>
              <a:off x="7576457" y="2280557"/>
              <a:ext cx="1001486" cy="1088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0" name="Straight Connector 19"/>
            <p:cNvCxnSpPr>
              <a:stCxn id="8" idx="3"/>
              <a:endCxn id="11" idx="7"/>
            </p:cNvCxnSpPr>
            <p:nvPr/>
          </p:nvCxnSpPr>
          <p:spPr bwMode="auto">
            <a:xfrm flipH="1">
              <a:off x="6503233" y="2438353"/>
              <a:ext cx="655105" cy="66412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21"/>
            <p:cNvCxnSpPr>
              <a:stCxn id="8" idx="5"/>
              <a:endCxn id="15" idx="1"/>
            </p:cNvCxnSpPr>
            <p:nvPr/>
          </p:nvCxnSpPr>
          <p:spPr bwMode="auto">
            <a:xfrm>
              <a:off x="7504719" y="2438353"/>
              <a:ext cx="350306" cy="63146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4"/>
            <p:cNvCxnSpPr>
              <a:stCxn id="11" idx="4"/>
              <a:endCxn id="14" idx="0"/>
            </p:cNvCxnSpPr>
            <p:nvPr/>
          </p:nvCxnSpPr>
          <p:spPr bwMode="auto">
            <a:xfrm>
              <a:off x="6330043" y="3483428"/>
              <a:ext cx="130629" cy="91440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Straight Connector 26"/>
            <p:cNvCxnSpPr>
              <a:stCxn id="11" idx="6"/>
              <a:endCxn id="15" idx="2"/>
            </p:cNvCxnSpPr>
            <p:nvPr/>
          </p:nvCxnSpPr>
          <p:spPr bwMode="auto">
            <a:xfrm flipV="1">
              <a:off x="6574971" y="3227615"/>
              <a:ext cx="1208316" cy="3265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/>
            <p:cNvCxnSpPr>
              <a:stCxn id="13" idx="3"/>
              <a:endCxn id="15" idx="7"/>
            </p:cNvCxnSpPr>
            <p:nvPr/>
          </p:nvCxnSpPr>
          <p:spPr bwMode="auto">
            <a:xfrm flipH="1">
              <a:off x="8201406" y="2547210"/>
              <a:ext cx="448275" cy="52260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Straight Connector 30"/>
            <p:cNvCxnSpPr>
              <a:stCxn id="13" idx="5"/>
              <a:endCxn id="10" idx="0"/>
            </p:cNvCxnSpPr>
            <p:nvPr/>
          </p:nvCxnSpPr>
          <p:spPr bwMode="auto">
            <a:xfrm>
              <a:off x="8996062" y="2547210"/>
              <a:ext cx="327553" cy="9688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Straight Connector 33"/>
            <p:cNvCxnSpPr>
              <a:stCxn id="10" idx="3"/>
              <a:endCxn id="12" idx="7"/>
            </p:cNvCxnSpPr>
            <p:nvPr/>
          </p:nvCxnSpPr>
          <p:spPr bwMode="auto">
            <a:xfrm flipH="1">
              <a:off x="8495319" y="3897039"/>
              <a:ext cx="655105" cy="59880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Straight Connector 35"/>
            <p:cNvCxnSpPr>
              <a:stCxn id="15" idx="5"/>
              <a:endCxn id="10" idx="2"/>
            </p:cNvCxnSpPr>
            <p:nvPr/>
          </p:nvCxnSpPr>
          <p:spPr bwMode="auto">
            <a:xfrm>
              <a:off x="8201406" y="3385411"/>
              <a:ext cx="877280" cy="35383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8" name="Straight Connector 37"/>
            <p:cNvCxnSpPr>
              <a:stCxn id="14" idx="6"/>
              <a:endCxn id="16" idx="1"/>
            </p:cNvCxnSpPr>
            <p:nvPr/>
          </p:nvCxnSpPr>
          <p:spPr bwMode="auto">
            <a:xfrm>
              <a:off x="6705600" y="4620986"/>
              <a:ext cx="507168" cy="31029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Straight Connector 39"/>
            <p:cNvCxnSpPr>
              <a:stCxn id="16" idx="7"/>
              <a:endCxn id="12" idx="2"/>
            </p:cNvCxnSpPr>
            <p:nvPr/>
          </p:nvCxnSpPr>
          <p:spPr bwMode="auto">
            <a:xfrm flipV="1">
              <a:off x="7559149" y="4653643"/>
              <a:ext cx="518051" cy="27763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Straight Connector 41"/>
            <p:cNvCxnSpPr>
              <a:stCxn id="16" idx="4"/>
              <a:endCxn id="9" idx="1"/>
            </p:cNvCxnSpPr>
            <p:nvPr/>
          </p:nvCxnSpPr>
          <p:spPr bwMode="auto">
            <a:xfrm>
              <a:off x="7385959" y="5312229"/>
              <a:ext cx="196922" cy="5878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/>
            <p:cNvCxnSpPr>
              <a:stCxn id="9" idx="7"/>
              <a:endCxn id="12" idx="3"/>
            </p:cNvCxnSpPr>
            <p:nvPr/>
          </p:nvCxnSpPr>
          <p:spPr bwMode="auto">
            <a:xfrm flipV="1">
              <a:off x="7929262" y="4811439"/>
              <a:ext cx="219676" cy="108866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05" name="TextBox 104"/>
            <p:cNvSpPr txBox="1"/>
            <p:nvPr/>
          </p:nvSpPr>
          <p:spPr>
            <a:xfrm>
              <a:off x="6531367" y="2554734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10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7924771" y="2075746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10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9154885" y="2870420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10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8458177" y="4024332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10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8022733" y="5330648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10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6400715" y="3741288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10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7315068" y="2598242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5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8153219" y="2619998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5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8490614" y="3316686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5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042705" y="3240468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5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6868458" y="4557658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5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16" name="TextBox 115"/>
            <p:cNvSpPr txBox="1"/>
            <p:nvPr/>
          </p:nvSpPr>
          <p:spPr>
            <a:xfrm>
              <a:off x="7216739" y="5472066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5</a:t>
              </a:r>
              <a:endParaRPr lang="en-US" dirty="0" smtClean="0">
                <a:latin typeface="+mn-lt"/>
              </a:endParaRPr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7586792" y="4568512"/>
              <a:ext cx="315746" cy="246221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algn="ctr"/>
              <a:r>
                <a:rPr lang="en-US" sz="1600" dirty="0" smtClean="0">
                  <a:latin typeface="+mn-lt"/>
                </a:rPr>
                <a:t>5</a:t>
              </a:r>
              <a:endParaRPr lang="en-US" dirty="0" smtClean="0">
                <a:latin typeface="+mn-lt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729393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659392"/>
            <a:ext cx="5410200" cy="5786437"/>
          </a:xfrm>
        </p:spPr>
        <p:txBody>
          <a:bodyPr/>
          <a:lstStyle/>
          <a:p>
            <a:pPr marL="473075" indent="-342900">
              <a:buFont typeface="+mj-lt"/>
              <a:buAutoNum type="arabicPeriod" startAt="6"/>
            </a:pPr>
            <a:r>
              <a:rPr lang="en-US" sz="1600" dirty="0" smtClean="0"/>
              <a:t>Compute the routing table at router </a:t>
            </a:r>
            <a:r>
              <a:rPr lang="en-US" sz="1600" dirty="0" smtClean="0"/>
              <a:t>A using </a:t>
            </a:r>
            <a:r>
              <a:rPr lang="en-US" sz="1600" dirty="0" err="1" smtClean="0"/>
              <a:t>Dijkstra</a:t>
            </a:r>
            <a:r>
              <a:rPr lang="en-US" sz="1600" dirty="0" smtClean="0"/>
              <a:t> </a:t>
            </a:r>
            <a:r>
              <a:rPr lang="en-US" sz="1600" dirty="0" smtClean="0"/>
              <a:t>(identify both costs and next hop(s) for all entries).  Link costs are all symmetric, except for transit network nodes (T1 and T2), for which outgoing costs are all 0</a:t>
            </a:r>
          </a:p>
          <a:p>
            <a:pPr indent="0">
              <a:buNone/>
            </a:pPr>
            <a:r>
              <a:rPr lang="en-US" sz="1400" i="1" dirty="0" smtClean="0"/>
              <a:t>The second step of route computation adds stub networks based on the nodes they are attached to and the distances to those nodes computed in the first step:</a:t>
            </a:r>
          </a:p>
          <a:p>
            <a:pPr indent="0">
              <a:buNone/>
            </a:pPr>
            <a:r>
              <a:rPr lang="en-US" sz="1400" i="1" dirty="0" smtClean="0"/>
              <a:t>A(0),T1(5),B(5),C(5),D(5</a:t>
            </a:r>
            <a:r>
              <a:rPr lang="en-US" sz="1400" i="1" dirty="0" smtClean="0">
                <a:cs typeface="Times New Roman"/>
              </a:rPr>
              <a:t>),</a:t>
            </a:r>
            <a:r>
              <a:rPr lang="en-US" sz="1400" i="1" dirty="0" smtClean="0"/>
              <a:t>E(15</a:t>
            </a:r>
            <a:r>
              <a:rPr lang="en-US" sz="1400" i="1" dirty="0" smtClean="0">
                <a:cs typeface="Times New Roman"/>
              </a:rPr>
              <a:t>),</a:t>
            </a:r>
            <a:r>
              <a:rPr lang="en-US" sz="1400" i="1" dirty="0" smtClean="0"/>
              <a:t>F(15</a:t>
            </a:r>
            <a:r>
              <a:rPr lang="en-US" sz="1400" i="1" dirty="0" smtClean="0">
                <a:cs typeface="Times New Roman"/>
              </a:rPr>
              <a:t>),T2</a:t>
            </a:r>
            <a:r>
              <a:rPr lang="en-US" sz="1400" i="1" dirty="0" smtClean="0"/>
              <a:t>(</a:t>
            </a:r>
            <a:r>
              <a:rPr lang="en-US" sz="1400" i="1" dirty="0" smtClean="0">
                <a:cs typeface="Times New Roman"/>
              </a:rPr>
              <a:t>20),G</a:t>
            </a:r>
            <a:r>
              <a:rPr lang="en-US" sz="1400" i="1" dirty="0" smtClean="0"/>
              <a:t>(</a:t>
            </a:r>
            <a:r>
              <a:rPr lang="en-US" sz="1400" i="1" dirty="0" smtClean="0">
                <a:cs typeface="Times New Roman"/>
              </a:rPr>
              <a:t>20)</a:t>
            </a:r>
          </a:p>
          <a:p>
            <a:pPr indent="0">
              <a:buNone/>
            </a:pPr>
            <a:r>
              <a:rPr lang="en-US" sz="1400" i="1" dirty="0" smtClean="0">
                <a:cs typeface="Times New Roman"/>
              </a:rPr>
              <a:t>This produces the following routing table at A:</a:t>
            </a:r>
          </a:p>
          <a:p>
            <a:pPr indent="0">
              <a:buNone/>
            </a:pPr>
            <a:r>
              <a:rPr lang="en-US" sz="1400" i="1" dirty="0" smtClean="0">
                <a:cs typeface="Times New Roman"/>
              </a:rPr>
              <a:t>r</a:t>
            </a:r>
            <a:r>
              <a:rPr lang="en-US" sz="1400" dirty="0" smtClean="0">
                <a:cs typeface="Times New Roman"/>
              </a:rPr>
              <a:t>1: 1 (local 1)</a:t>
            </a:r>
          </a:p>
          <a:p>
            <a:pPr indent="0">
              <a:buNone/>
            </a:pPr>
            <a:r>
              <a:rPr lang="en-US" sz="1400" i="1" dirty="0" smtClean="0">
                <a:cs typeface="Times New Roman"/>
              </a:rPr>
              <a:t>r</a:t>
            </a:r>
            <a:r>
              <a:rPr lang="en-US" sz="1400" dirty="0" smtClean="0">
                <a:cs typeface="Times New Roman"/>
              </a:rPr>
              <a:t>2: 1 (local 2)</a:t>
            </a:r>
          </a:p>
          <a:p>
            <a:pPr indent="0">
              <a:buNone/>
            </a:pPr>
            <a:r>
              <a:rPr lang="en-US" sz="1400" i="1" dirty="0" smtClean="0">
                <a:cs typeface="Times New Roman"/>
              </a:rPr>
              <a:t>r</a:t>
            </a:r>
            <a:r>
              <a:rPr lang="en-US" sz="1400" dirty="0" smtClean="0">
                <a:cs typeface="Times New Roman"/>
              </a:rPr>
              <a:t>3: 6 (T1/B)</a:t>
            </a:r>
          </a:p>
          <a:p>
            <a:pPr indent="0">
              <a:buNone/>
            </a:pPr>
            <a:r>
              <a:rPr lang="en-US" sz="1400" i="1" dirty="0" smtClean="0">
                <a:cs typeface="Times New Roman"/>
              </a:rPr>
              <a:t>r</a:t>
            </a:r>
            <a:r>
              <a:rPr lang="en-US" sz="1400" dirty="0" smtClean="0">
                <a:cs typeface="Times New Roman"/>
              </a:rPr>
              <a:t>4: 6 (T1/C)</a:t>
            </a:r>
          </a:p>
          <a:p>
            <a:pPr indent="0">
              <a:buNone/>
            </a:pPr>
            <a:r>
              <a:rPr lang="en-US" sz="1400" i="1" dirty="0" smtClean="0">
                <a:cs typeface="Times New Roman"/>
              </a:rPr>
              <a:t>r</a:t>
            </a:r>
            <a:r>
              <a:rPr lang="en-US" sz="1400" dirty="0" smtClean="0">
                <a:cs typeface="Times New Roman"/>
              </a:rPr>
              <a:t>5: 6 (T1/D)</a:t>
            </a:r>
          </a:p>
          <a:p>
            <a:pPr indent="0">
              <a:buNone/>
            </a:pPr>
            <a:r>
              <a:rPr lang="en-US" sz="1400" i="1" dirty="0" smtClean="0">
                <a:cs typeface="Times New Roman"/>
              </a:rPr>
              <a:t>r</a:t>
            </a:r>
            <a:r>
              <a:rPr lang="en-US" sz="1400" dirty="0" smtClean="0">
                <a:cs typeface="Times New Roman"/>
              </a:rPr>
              <a:t>6: 16 (T1/C)</a:t>
            </a:r>
          </a:p>
          <a:p>
            <a:pPr indent="0">
              <a:buNone/>
            </a:pPr>
            <a:r>
              <a:rPr lang="en-US" sz="1400" i="1" dirty="0" smtClean="0">
                <a:cs typeface="Times New Roman"/>
              </a:rPr>
              <a:t>r</a:t>
            </a:r>
            <a:r>
              <a:rPr lang="en-US" sz="1400" dirty="0" smtClean="0">
                <a:cs typeface="Times New Roman"/>
              </a:rPr>
              <a:t>7: 16 (T1/D)</a:t>
            </a:r>
          </a:p>
          <a:p>
            <a:pPr indent="0">
              <a:buNone/>
            </a:pPr>
            <a:r>
              <a:rPr lang="en-US" sz="1400" i="1" dirty="0" smtClean="0">
                <a:cs typeface="Times New Roman"/>
              </a:rPr>
              <a:t>T</a:t>
            </a:r>
            <a:r>
              <a:rPr lang="en-US" sz="1400" dirty="0" smtClean="0">
                <a:cs typeface="Times New Roman"/>
              </a:rPr>
              <a:t>1: 5 (T1)</a:t>
            </a:r>
          </a:p>
          <a:p>
            <a:pPr indent="0">
              <a:buNone/>
            </a:pPr>
            <a:r>
              <a:rPr lang="en-US" sz="1400" i="1" dirty="0" smtClean="0">
                <a:cs typeface="Times New Roman"/>
              </a:rPr>
              <a:t>T</a:t>
            </a:r>
            <a:r>
              <a:rPr lang="en-US" sz="1400" dirty="0" smtClean="0">
                <a:cs typeface="Times New Roman"/>
              </a:rPr>
              <a:t>2: 20 (T1/C,D)</a:t>
            </a:r>
            <a:endParaRPr lang="en-US" sz="1400" i="1" dirty="0" smtClean="0"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BDF7A-1AC4-4879-AEAA-220D9211AB84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7086600" y="2057400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A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7511143" y="5834743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G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9078686" y="3516086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D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085114" y="3037114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C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8077200" y="4430486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F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8577943" y="2166257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B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6215743" y="4397829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E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7783287" y="3004458"/>
            <a:ext cx="489857" cy="446314"/>
          </a:xfrm>
          <a:prstGeom prst="ellipse">
            <a:avLst/>
          </a:prstGeom>
          <a:solidFill>
            <a:srgbClr val="C3B95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T1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7141030" y="4865915"/>
            <a:ext cx="489857" cy="446314"/>
          </a:xfrm>
          <a:prstGeom prst="ellipse">
            <a:avLst/>
          </a:prstGeom>
          <a:solidFill>
            <a:srgbClr val="C3B95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T2</a:t>
            </a:r>
          </a:p>
        </p:txBody>
      </p:sp>
      <p:cxnSp>
        <p:nvCxnSpPr>
          <p:cNvPr id="18" name="Straight Connector 17"/>
          <p:cNvCxnSpPr>
            <a:stCxn id="8" idx="6"/>
            <a:endCxn id="13" idx="2"/>
          </p:cNvCxnSpPr>
          <p:nvPr/>
        </p:nvCxnSpPr>
        <p:spPr bwMode="auto">
          <a:xfrm>
            <a:off x="7576457" y="2280557"/>
            <a:ext cx="1001486" cy="1088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>
            <a:stCxn id="8" idx="3"/>
            <a:endCxn id="11" idx="7"/>
          </p:cNvCxnSpPr>
          <p:nvPr/>
        </p:nvCxnSpPr>
        <p:spPr bwMode="auto">
          <a:xfrm flipH="1">
            <a:off x="6503233" y="2438353"/>
            <a:ext cx="655105" cy="664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>
            <a:stCxn id="8" idx="5"/>
            <a:endCxn id="15" idx="1"/>
          </p:cNvCxnSpPr>
          <p:nvPr/>
        </p:nvCxnSpPr>
        <p:spPr bwMode="auto">
          <a:xfrm>
            <a:off x="7504719" y="2438353"/>
            <a:ext cx="350306" cy="6314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11" idx="4"/>
            <a:endCxn id="14" idx="0"/>
          </p:cNvCxnSpPr>
          <p:nvPr/>
        </p:nvCxnSpPr>
        <p:spPr bwMode="auto">
          <a:xfrm>
            <a:off x="6330043" y="3483428"/>
            <a:ext cx="130629" cy="9144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>
            <a:stCxn id="11" idx="6"/>
            <a:endCxn id="15" idx="2"/>
          </p:cNvCxnSpPr>
          <p:nvPr/>
        </p:nvCxnSpPr>
        <p:spPr bwMode="auto">
          <a:xfrm flipV="1">
            <a:off x="6574971" y="3227615"/>
            <a:ext cx="1208316" cy="326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>
            <a:stCxn id="13" idx="3"/>
            <a:endCxn id="15" idx="7"/>
          </p:cNvCxnSpPr>
          <p:nvPr/>
        </p:nvCxnSpPr>
        <p:spPr bwMode="auto">
          <a:xfrm flipH="1">
            <a:off x="8201406" y="2547210"/>
            <a:ext cx="448275" cy="522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>
            <a:stCxn id="13" idx="5"/>
            <a:endCxn id="10" idx="0"/>
          </p:cNvCxnSpPr>
          <p:nvPr/>
        </p:nvCxnSpPr>
        <p:spPr bwMode="auto">
          <a:xfrm>
            <a:off x="8996062" y="2547210"/>
            <a:ext cx="327553" cy="968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33"/>
          <p:cNvCxnSpPr>
            <a:stCxn id="10" idx="3"/>
            <a:endCxn id="12" idx="7"/>
          </p:cNvCxnSpPr>
          <p:nvPr/>
        </p:nvCxnSpPr>
        <p:spPr bwMode="auto">
          <a:xfrm flipH="1">
            <a:off x="8495319" y="3897039"/>
            <a:ext cx="655105" cy="5988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>
            <a:stCxn id="15" idx="5"/>
            <a:endCxn id="10" idx="2"/>
          </p:cNvCxnSpPr>
          <p:nvPr/>
        </p:nvCxnSpPr>
        <p:spPr bwMode="auto">
          <a:xfrm>
            <a:off x="8201406" y="3385411"/>
            <a:ext cx="877280" cy="3538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>
            <a:stCxn id="14" idx="6"/>
            <a:endCxn id="16" idx="1"/>
          </p:cNvCxnSpPr>
          <p:nvPr/>
        </p:nvCxnSpPr>
        <p:spPr bwMode="auto">
          <a:xfrm>
            <a:off x="6705600" y="4620986"/>
            <a:ext cx="507168" cy="3102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>
            <a:stCxn id="16" idx="7"/>
            <a:endCxn id="12" idx="2"/>
          </p:cNvCxnSpPr>
          <p:nvPr/>
        </p:nvCxnSpPr>
        <p:spPr bwMode="auto">
          <a:xfrm flipV="1">
            <a:off x="7559149" y="4653643"/>
            <a:ext cx="518051" cy="2776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>
            <a:stCxn id="16" idx="4"/>
            <a:endCxn id="9" idx="1"/>
          </p:cNvCxnSpPr>
          <p:nvPr/>
        </p:nvCxnSpPr>
        <p:spPr bwMode="auto">
          <a:xfrm>
            <a:off x="7385959" y="5312229"/>
            <a:ext cx="196922" cy="5878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>
            <a:stCxn id="9" idx="7"/>
            <a:endCxn id="12" idx="3"/>
          </p:cNvCxnSpPr>
          <p:nvPr/>
        </p:nvCxnSpPr>
        <p:spPr bwMode="auto">
          <a:xfrm flipV="1">
            <a:off x="7929262" y="4811439"/>
            <a:ext cx="219676" cy="10886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Hexagon 44"/>
          <p:cNvSpPr/>
          <p:nvPr/>
        </p:nvSpPr>
        <p:spPr bwMode="auto">
          <a:xfrm>
            <a:off x="8000100" y="1395804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kumimoji="0" lang="en-US" sz="1400" b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1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6" name="Hexagon 45"/>
          <p:cNvSpPr/>
          <p:nvPr/>
        </p:nvSpPr>
        <p:spPr bwMode="auto">
          <a:xfrm>
            <a:off x="9589414" y="2484376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3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7" name="Hexagon 46"/>
          <p:cNvSpPr/>
          <p:nvPr/>
        </p:nvSpPr>
        <p:spPr bwMode="auto">
          <a:xfrm>
            <a:off x="9153977" y="4432919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5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8" name="Hexagon 47"/>
          <p:cNvSpPr/>
          <p:nvPr/>
        </p:nvSpPr>
        <p:spPr bwMode="auto">
          <a:xfrm>
            <a:off x="8359304" y="5445263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r7</a:t>
            </a:r>
          </a:p>
        </p:txBody>
      </p:sp>
      <p:sp>
        <p:nvSpPr>
          <p:cNvPr id="49" name="Hexagon 48"/>
          <p:cNvSpPr/>
          <p:nvPr/>
        </p:nvSpPr>
        <p:spPr bwMode="auto">
          <a:xfrm>
            <a:off x="6584887" y="5390785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6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50" name="Hexagon 49"/>
          <p:cNvSpPr/>
          <p:nvPr/>
        </p:nvSpPr>
        <p:spPr bwMode="auto">
          <a:xfrm>
            <a:off x="5616012" y="3888506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4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51" name="Hexagon 50"/>
          <p:cNvSpPr/>
          <p:nvPr/>
        </p:nvSpPr>
        <p:spPr bwMode="auto">
          <a:xfrm>
            <a:off x="6182022" y="2103198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2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cxnSp>
        <p:nvCxnSpPr>
          <p:cNvPr id="53" name="Shape 52"/>
          <p:cNvCxnSpPr>
            <a:stCxn id="11" idx="2"/>
            <a:endCxn id="51" idx="3"/>
          </p:cNvCxnSpPr>
          <p:nvPr/>
        </p:nvCxnSpPr>
        <p:spPr bwMode="auto">
          <a:xfrm rot="10800000" flipH="1">
            <a:off x="6085114" y="2264053"/>
            <a:ext cx="96908" cy="996219"/>
          </a:xfrm>
          <a:prstGeom prst="curvedConnector3">
            <a:avLst>
              <a:gd name="adj1" fmla="val -23589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Curved Connector 54"/>
          <p:cNvCxnSpPr>
            <a:stCxn id="8" idx="1"/>
            <a:endCxn id="51" idx="5"/>
          </p:cNvCxnSpPr>
          <p:nvPr/>
        </p:nvCxnSpPr>
        <p:spPr bwMode="auto">
          <a:xfrm rot="16200000" flipV="1">
            <a:off x="6767216" y="1731639"/>
            <a:ext cx="19563" cy="762682"/>
          </a:xfrm>
          <a:prstGeom prst="curvedConnector3">
            <a:avLst>
              <a:gd name="adj1" fmla="val 15026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0" name="Shape 59"/>
          <p:cNvCxnSpPr>
            <a:stCxn id="8" idx="0"/>
            <a:endCxn id="45" idx="3"/>
          </p:cNvCxnSpPr>
          <p:nvPr/>
        </p:nvCxnSpPr>
        <p:spPr bwMode="auto">
          <a:xfrm rot="5400000" flipH="1" flipV="1">
            <a:off x="7415443" y="1472744"/>
            <a:ext cx="500742" cy="668571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2" name="Shape 61"/>
          <p:cNvCxnSpPr>
            <a:stCxn id="13" idx="0"/>
            <a:endCxn id="45" idx="0"/>
          </p:cNvCxnSpPr>
          <p:nvPr/>
        </p:nvCxnSpPr>
        <p:spPr bwMode="auto">
          <a:xfrm rot="16200000" flipV="1">
            <a:off x="8249110" y="1592494"/>
            <a:ext cx="609599" cy="53792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hape 63"/>
          <p:cNvCxnSpPr>
            <a:stCxn id="13" idx="7"/>
            <a:endCxn id="46" idx="5"/>
          </p:cNvCxnSpPr>
          <p:nvPr/>
        </p:nvCxnSpPr>
        <p:spPr bwMode="auto">
          <a:xfrm rot="16200000" flipH="1">
            <a:off x="9273176" y="1954504"/>
            <a:ext cx="252758" cy="806986"/>
          </a:xfrm>
          <a:prstGeom prst="curvedConnector3">
            <a:avLst>
              <a:gd name="adj1" fmla="val -11630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7" name="Curved Connector 66"/>
          <p:cNvCxnSpPr>
            <a:stCxn id="10" idx="6"/>
            <a:endCxn id="46" idx="1"/>
          </p:cNvCxnSpPr>
          <p:nvPr/>
        </p:nvCxnSpPr>
        <p:spPr bwMode="auto">
          <a:xfrm flipV="1">
            <a:off x="9568543" y="2806083"/>
            <a:ext cx="234505" cy="9331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Curved Connector 69"/>
          <p:cNvCxnSpPr>
            <a:stCxn id="10" idx="5"/>
            <a:endCxn id="47" idx="0"/>
          </p:cNvCxnSpPr>
          <p:nvPr/>
        </p:nvCxnSpPr>
        <p:spPr bwMode="auto">
          <a:xfrm rot="5400000">
            <a:off x="9119447" y="4216415"/>
            <a:ext cx="696734" cy="57983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4" name="Curved Connector 73"/>
          <p:cNvCxnSpPr>
            <a:stCxn id="12" idx="5"/>
            <a:endCxn id="47" idx="1"/>
          </p:cNvCxnSpPr>
          <p:nvPr/>
        </p:nvCxnSpPr>
        <p:spPr bwMode="auto">
          <a:xfrm rot="5400000" flipH="1" flipV="1">
            <a:off x="8903058" y="4346887"/>
            <a:ext cx="56813" cy="872292"/>
          </a:xfrm>
          <a:prstGeom prst="curvedConnector3">
            <a:avLst>
              <a:gd name="adj1" fmla="val -51741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6" name="Curved Connector 75"/>
          <p:cNvCxnSpPr>
            <a:stCxn id="12" idx="4"/>
            <a:endCxn id="48" idx="0"/>
          </p:cNvCxnSpPr>
          <p:nvPr/>
        </p:nvCxnSpPr>
        <p:spPr bwMode="auto">
          <a:xfrm rot="16200000" flipH="1">
            <a:off x="8118481" y="5080448"/>
            <a:ext cx="729317" cy="322020"/>
          </a:xfrm>
          <a:prstGeom prst="curvedConnector4">
            <a:avLst>
              <a:gd name="adj1" fmla="val 38972"/>
              <a:gd name="adj2" fmla="val 17098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Curved Connector 81"/>
          <p:cNvCxnSpPr>
            <a:stCxn id="9" idx="5"/>
            <a:endCxn id="48" idx="1"/>
          </p:cNvCxnSpPr>
          <p:nvPr/>
        </p:nvCxnSpPr>
        <p:spPr bwMode="auto">
          <a:xfrm rot="5400000" flipH="1" flipV="1">
            <a:off x="8026737" y="5669495"/>
            <a:ext cx="448726" cy="643676"/>
          </a:xfrm>
          <a:prstGeom prst="curvedConnector3">
            <a:avLst>
              <a:gd name="adj1" fmla="val -6551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4" name="Shape 83"/>
          <p:cNvCxnSpPr>
            <a:stCxn id="9" idx="2"/>
            <a:endCxn id="49" idx="2"/>
          </p:cNvCxnSpPr>
          <p:nvPr/>
        </p:nvCxnSpPr>
        <p:spPr bwMode="auto">
          <a:xfrm rot="10800000">
            <a:off x="6656099" y="5712492"/>
            <a:ext cx="855045" cy="34540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6" name="Shape 85"/>
          <p:cNvCxnSpPr>
            <a:stCxn id="14" idx="3"/>
            <a:endCxn id="49" idx="3"/>
          </p:cNvCxnSpPr>
          <p:nvPr/>
        </p:nvCxnSpPr>
        <p:spPr bwMode="auto">
          <a:xfrm rot="16200000" flipH="1">
            <a:off x="6049756" y="5016507"/>
            <a:ext cx="772857" cy="2974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Shape 87"/>
          <p:cNvCxnSpPr>
            <a:stCxn id="14" idx="2"/>
            <a:endCxn id="50" idx="2"/>
          </p:cNvCxnSpPr>
          <p:nvPr/>
        </p:nvCxnSpPr>
        <p:spPr bwMode="auto">
          <a:xfrm rot="10800000">
            <a:off x="5687223" y="4210214"/>
            <a:ext cx="528520" cy="410773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0" name="Shape 89"/>
          <p:cNvCxnSpPr>
            <a:stCxn id="11" idx="3"/>
            <a:endCxn id="50" idx="3"/>
          </p:cNvCxnSpPr>
          <p:nvPr/>
        </p:nvCxnSpPr>
        <p:spPr bwMode="auto">
          <a:xfrm rot="5400000">
            <a:off x="5570786" y="3463293"/>
            <a:ext cx="631293" cy="540840"/>
          </a:xfrm>
          <a:prstGeom prst="curvedConnector4">
            <a:avLst>
              <a:gd name="adj1" fmla="val 32083"/>
              <a:gd name="adj2" fmla="val 14226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6574967" y="156416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380527" y="1455300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610641" y="153149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405315" y="1727442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786321" y="312084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492395" y="4100582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9122267" y="502588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871885" y="526537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512643" y="6060050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923283" y="597295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61259" y="523270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04043" y="44924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225055" y="35562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638719" y="26200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31367" y="2554734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924771" y="207574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154885" y="2870420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458177" y="402433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022733" y="533064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400715" y="374128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315068" y="259824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153219" y="261999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8490614" y="331668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042705" y="324046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868458" y="455765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216739" y="547206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586792" y="456851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15603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659392"/>
            <a:ext cx="5410200" cy="5786437"/>
          </a:xfrm>
        </p:spPr>
        <p:txBody>
          <a:bodyPr/>
          <a:lstStyle/>
          <a:p>
            <a:pPr marL="473075" indent="-342900">
              <a:buFont typeface="+mj-lt"/>
              <a:buAutoNum type="arabicPeriod" startAt="7"/>
            </a:pPr>
            <a:r>
              <a:rPr lang="en-US" sz="1600" dirty="0" smtClean="0"/>
              <a:t>The link A-B goes down</a:t>
            </a:r>
          </a:p>
          <a:p>
            <a:pPr marL="473075" indent="-342900">
              <a:buFont typeface="+mj-lt"/>
              <a:buAutoNum type="alphaLcPeriod"/>
            </a:pPr>
            <a:r>
              <a:rPr lang="en-US" sz="1600" dirty="0" smtClean="0"/>
              <a:t>How are routers notified of this event?</a:t>
            </a:r>
          </a:p>
          <a:p>
            <a:pPr marL="473075" indent="-342900">
              <a:buFont typeface="+mj-lt"/>
              <a:buAutoNum type="alphaLcPeriod"/>
            </a:pPr>
            <a:endParaRPr lang="en-US" sz="1600" dirty="0" smtClean="0"/>
          </a:p>
          <a:p>
            <a:pPr marL="473075" indent="-342900">
              <a:buFont typeface="+mj-lt"/>
              <a:buAutoNum type="alphaLcPeriod"/>
            </a:pPr>
            <a:endParaRPr lang="en-US" sz="1600" dirty="0" smtClean="0"/>
          </a:p>
          <a:p>
            <a:pPr marL="473075" indent="-342900">
              <a:buFont typeface="+mj-lt"/>
              <a:buAutoNum type="alphaLcPeriod"/>
            </a:pPr>
            <a:endParaRPr lang="en-US" sz="1600" dirty="0" smtClean="0"/>
          </a:p>
          <a:p>
            <a:pPr marL="473075" indent="-342900">
              <a:buFont typeface="+mj-lt"/>
              <a:buAutoNum type="alphaLcPeriod"/>
            </a:pPr>
            <a:endParaRPr lang="en-US" sz="1600" dirty="0" smtClean="0"/>
          </a:p>
          <a:p>
            <a:pPr marL="473075" indent="-342900">
              <a:buFont typeface="+mj-lt"/>
              <a:buAutoNum type="alphaLcPeriod"/>
            </a:pPr>
            <a:endParaRPr lang="en-US" sz="1600" dirty="0" smtClean="0"/>
          </a:p>
          <a:p>
            <a:pPr marL="473075" indent="-342900">
              <a:buFont typeface="+mj-lt"/>
              <a:buAutoNum type="alphaLcPeriod"/>
            </a:pPr>
            <a:endParaRPr lang="en-US" sz="1600" dirty="0" smtClean="0"/>
          </a:p>
          <a:p>
            <a:pPr marL="473075" indent="-342900">
              <a:buFont typeface="+mj-lt"/>
              <a:buAutoNum type="alphaLcPeriod"/>
            </a:pPr>
            <a:endParaRPr lang="en-US" sz="1600" dirty="0" smtClean="0"/>
          </a:p>
          <a:p>
            <a:pPr marL="473075" indent="-342900">
              <a:buFont typeface="+mj-lt"/>
              <a:buAutoNum type="alphaLcPeriod"/>
            </a:pPr>
            <a:r>
              <a:rPr lang="en-US" sz="1600" dirty="0" smtClean="0"/>
              <a:t>How does the failure affect the routing table at A?</a:t>
            </a:r>
          </a:p>
          <a:p>
            <a:pPr indent="0">
              <a:buNone/>
            </a:pPr>
            <a:endParaRPr lang="en-US" sz="1400" i="1" dirty="0" smtClean="0"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BDF7A-1AC4-4879-AEAA-220D9211AB84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7086600" y="2057400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A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7511143" y="5834743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G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9078686" y="3516086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D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085114" y="3037114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C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8077200" y="4430486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F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8577943" y="2166257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B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6215743" y="4397829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E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7783287" y="3004458"/>
            <a:ext cx="489857" cy="446314"/>
          </a:xfrm>
          <a:prstGeom prst="ellipse">
            <a:avLst/>
          </a:prstGeom>
          <a:solidFill>
            <a:srgbClr val="C3B95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T1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7141030" y="4865915"/>
            <a:ext cx="489857" cy="446314"/>
          </a:xfrm>
          <a:prstGeom prst="ellipse">
            <a:avLst/>
          </a:prstGeom>
          <a:solidFill>
            <a:srgbClr val="C3B95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T2</a:t>
            </a:r>
          </a:p>
        </p:txBody>
      </p:sp>
      <p:cxnSp>
        <p:nvCxnSpPr>
          <p:cNvPr id="18" name="Straight Connector 17"/>
          <p:cNvCxnSpPr>
            <a:stCxn id="8" idx="6"/>
            <a:endCxn id="13" idx="2"/>
          </p:cNvCxnSpPr>
          <p:nvPr/>
        </p:nvCxnSpPr>
        <p:spPr bwMode="auto">
          <a:xfrm>
            <a:off x="7576457" y="2280557"/>
            <a:ext cx="1001486" cy="1088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>
            <a:stCxn id="8" idx="3"/>
            <a:endCxn id="11" idx="7"/>
          </p:cNvCxnSpPr>
          <p:nvPr/>
        </p:nvCxnSpPr>
        <p:spPr bwMode="auto">
          <a:xfrm flipH="1">
            <a:off x="6503233" y="2438353"/>
            <a:ext cx="655105" cy="664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>
            <a:stCxn id="8" idx="5"/>
            <a:endCxn id="15" idx="1"/>
          </p:cNvCxnSpPr>
          <p:nvPr/>
        </p:nvCxnSpPr>
        <p:spPr bwMode="auto">
          <a:xfrm>
            <a:off x="7504719" y="2438353"/>
            <a:ext cx="350306" cy="6314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11" idx="4"/>
            <a:endCxn id="14" idx="0"/>
          </p:cNvCxnSpPr>
          <p:nvPr/>
        </p:nvCxnSpPr>
        <p:spPr bwMode="auto">
          <a:xfrm>
            <a:off x="6330043" y="3483428"/>
            <a:ext cx="130629" cy="9144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>
            <a:stCxn id="11" idx="6"/>
            <a:endCxn id="15" idx="2"/>
          </p:cNvCxnSpPr>
          <p:nvPr/>
        </p:nvCxnSpPr>
        <p:spPr bwMode="auto">
          <a:xfrm flipV="1">
            <a:off x="6574971" y="3227615"/>
            <a:ext cx="1208316" cy="326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>
            <a:stCxn id="13" idx="3"/>
            <a:endCxn id="15" idx="7"/>
          </p:cNvCxnSpPr>
          <p:nvPr/>
        </p:nvCxnSpPr>
        <p:spPr bwMode="auto">
          <a:xfrm flipH="1">
            <a:off x="8201406" y="2547210"/>
            <a:ext cx="448275" cy="522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>
            <a:stCxn id="13" idx="5"/>
            <a:endCxn id="10" idx="0"/>
          </p:cNvCxnSpPr>
          <p:nvPr/>
        </p:nvCxnSpPr>
        <p:spPr bwMode="auto">
          <a:xfrm>
            <a:off x="8996062" y="2547210"/>
            <a:ext cx="327553" cy="968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33"/>
          <p:cNvCxnSpPr>
            <a:stCxn id="10" idx="3"/>
            <a:endCxn id="12" idx="7"/>
          </p:cNvCxnSpPr>
          <p:nvPr/>
        </p:nvCxnSpPr>
        <p:spPr bwMode="auto">
          <a:xfrm flipH="1">
            <a:off x="8495319" y="3897039"/>
            <a:ext cx="655105" cy="5988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>
            <a:stCxn id="15" idx="5"/>
            <a:endCxn id="10" idx="2"/>
          </p:cNvCxnSpPr>
          <p:nvPr/>
        </p:nvCxnSpPr>
        <p:spPr bwMode="auto">
          <a:xfrm>
            <a:off x="8201406" y="3385411"/>
            <a:ext cx="877280" cy="3538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>
            <a:stCxn id="14" idx="6"/>
            <a:endCxn id="16" idx="1"/>
          </p:cNvCxnSpPr>
          <p:nvPr/>
        </p:nvCxnSpPr>
        <p:spPr bwMode="auto">
          <a:xfrm>
            <a:off x="6705600" y="4620986"/>
            <a:ext cx="507168" cy="3102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>
            <a:stCxn id="16" idx="7"/>
            <a:endCxn id="12" idx="2"/>
          </p:cNvCxnSpPr>
          <p:nvPr/>
        </p:nvCxnSpPr>
        <p:spPr bwMode="auto">
          <a:xfrm flipV="1">
            <a:off x="7559149" y="4653643"/>
            <a:ext cx="518051" cy="2776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>
            <a:stCxn id="16" idx="4"/>
            <a:endCxn id="9" idx="1"/>
          </p:cNvCxnSpPr>
          <p:nvPr/>
        </p:nvCxnSpPr>
        <p:spPr bwMode="auto">
          <a:xfrm>
            <a:off x="7385959" y="5312229"/>
            <a:ext cx="196922" cy="5878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>
            <a:stCxn id="9" idx="7"/>
            <a:endCxn id="12" idx="3"/>
          </p:cNvCxnSpPr>
          <p:nvPr/>
        </p:nvCxnSpPr>
        <p:spPr bwMode="auto">
          <a:xfrm flipV="1">
            <a:off x="7929262" y="4811439"/>
            <a:ext cx="219676" cy="10886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Hexagon 44"/>
          <p:cNvSpPr/>
          <p:nvPr/>
        </p:nvSpPr>
        <p:spPr bwMode="auto">
          <a:xfrm>
            <a:off x="8000100" y="1395804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kumimoji="0" lang="en-US" sz="1400" b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1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6" name="Hexagon 45"/>
          <p:cNvSpPr/>
          <p:nvPr/>
        </p:nvSpPr>
        <p:spPr bwMode="auto">
          <a:xfrm>
            <a:off x="9589414" y="2484376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3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7" name="Hexagon 46"/>
          <p:cNvSpPr/>
          <p:nvPr/>
        </p:nvSpPr>
        <p:spPr bwMode="auto">
          <a:xfrm>
            <a:off x="9153977" y="4432919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5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8" name="Hexagon 47"/>
          <p:cNvSpPr/>
          <p:nvPr/>
        </p:nvSpPr>
        <p:spPr bwMode="auto">
          <a:xfrm>
            <a:off x="8359304" y="5445263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r7</a:t>
            </a:r>
          </a:p>
        </p:txBody>
      </p:sp>
      <p:sp>
        <p:nvSpPr>
          <p:cNvPr id="49" name="Hexagon 48"/>
          <p:cNvSpPr/>
          <p:nvPr/>
        </p:nvSpPr>
        <p:spPr bwMode="auto">
          <a:xfrm>
            <a:off x="6584887" y="5390785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6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50" name="Hexagon 49"/>
          <p:cNvSpPr/>
          <p:nvPr/>
        </p:nvSpPr>
        <p:spPr bwMode="auto">
          <a:xfrm>
            <a:off x="5616012" y="3888506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4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51" name="Hexagon 50"/>
          <p:cNvSpPr/>
          <p:nvPr/>
        </p:nvSpPr>
        <p:spPr bwMode="auto">
          <a:xfrm>
            <a:off x="6182022" y="2103198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2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cxnSp>
        <p:nvCxnSpPr>
          <p:cNvPr id="53" name="Shape 52"/>
          <p:cNvCxnSpPr>
            <a:stCxn id="11" idx="2"/>
            <a:endCxn id="51" idx="3"/>
          </p:cNvCxnSpPr>
          <p:nvPr/>
        </p:nvCxnSpPr>
        <p:spPr bwMode="auto">
          <a:xfrm rot="10800000" flipH="1">
            <a:off x="6085114" y="2264053"/>
            <a:ext cx="96908" cy="996219"/>
          </a:xfrm>
          <a:prstGeom prst="curvedConnector3">
            <a:avLst>
              <a:gd name="adj1" fmla="val -23589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Curved Connector 54"/>
          <p:cNvCxnSpPr>
            <a:stCxn id="8" idx="1"/>
            <a:endCxn id="51" idx="5"/>
          </p:cNvCxnSpPr>
          <p:nvPr/>
        </p:nvCxnSpPr>
        <p:spPr bwMode="auto">
          <a:xfrm rot="16200000" flipV="1">
            <a:off x="6767216" y="1731639"/>
            <a:ext cx="19563" cy="762682"/>
          </a:xfrm>
          <a:prstGeom prst="curvedConnector3">
            <a:avLst>
              <a:gd name="adj1" fmla="val 15026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0" name="Shape 59"/>
          <p:cNvCxnSpPr>
            <a:stCxn id="8" idx="0"/>
            <a:endCxn id="45" idx="3"/>
          </p:cNvCxnSpPr>
          <p:nvPr/>
        </p:nvCxnSpPr>
        <p:spPr bwMode="auto">
          <a:xfrm rot="5400000" flipH="1" flipV="1">
            <a:off x="7415443" y="1472744"/>
            <a:ext cx="500742" cy="668571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2" name="Shape 61"/>
          <p:cNvCxnSpPr>
            <a:stCxn id="13" idx="0"/>
            <a:endCxn id="45" idx="0"/>
          </p:cNvCxnSpPr>
          <p:nvPr/>
        </p:nvCxnSpPr>
        <p:spPr bwMode="auto">
          <a:xfrm rot="16200000" flipV="1">
            <a:off x="8249110" y="1592494"/>
            <a:ext cx="609599" cy="53792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hape 63"/>
          <p:cNvCxnSpPr>
            <a:stCxn id="13" idx="7"/>
            <a:endCxn id="46" idx="5"/>
          </p:cNvCxnSpPr>
          <p:nvPr/>
        </p:nvCxnSpPr>
        <p:spPr bwMode="auto">
          <a:xfrm rot="16200000" flipH="1">
            <a:off x="9273176" y="1954504"/>
            <a:ext cx="252758" cy="806986"/>
          </a:xfrm>
          <a:prstGeom prst="curvedConnector3">
            <a:avLst>
              <a:gd name="adj1" fmla="val -11630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7" name="Curved Connector 66"/>
          <p:cNvCxnSpPr>
            <a:stCxn id="10" idx="6"/>
            <a:endCxn id="46" idx="1"/>
          </p:cNvCxnSpPr>
          <p:nvPr/>
        </p:nvCxnSpPr>
        <p:spPr bwMode="auto">
          <a:xfrm flipV="1">
            <a:off x="9568543" y="2806083"/>
            <a:ext cx="234505" cy="9331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Curved Connector 69"/>
          <p:cNvCxnSpPr>
            <a:stCxn id="10" idx="5"/>
            <a:endCxn id="47" idx="0"/>
          </p:cNvCxnSpPr>
          <p:nvPr/>
        </p:nvCxnSpPr>
        <p:spPr bwMode="auto">
          <a:xfrm rot="5400000">
            <a:off x="9119447" y="4216415"/>
            <a:ext cx="696734" cy="57983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4" name="Curved Connector 73"/>
          <p:cNvCxnSpPr>
            <a:stCxn id="12" idx="5"/>
            <a:endCxn id="47" idx="1"/>
          </p:cNvCxnSpPr>
          <p:nvPr/>
        </p:nvCxnSpPr>
        <p:spPr bwMode="auto">
          <a:xfrm rot="5400000" flipH="1" flipV="1">
            <a:off x="8903058" y="4346887"/>
            <a:ext cx="56813" cy="872292"/>
          </a:xfrm>
          <a:prstGeom prst="curvedConnector3">
            <a:avLst>
              <a:gd name="adj1" fmla="val -51741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6" name="Curved Connector 75"/>
          <p:cNvCxnSpPr>
            <a:stCxn id="12" idx="4"/>
            <a:endCxn id="48" idx="0"/>
          </p:cNvCxnSpPr>
          <p:nvPr/>
        </p:nvCxnSpPr>
        <p:spPr bwMode="auto">
          <a:xfrm rot="16200000" flipH="1">
            <a:off x="8118481" y="5080448"/>
            <a:ext cx="729317" cy="322020"/>
          </a:xfrm>
          <a:prstGeom prst="curvedConnector4">
            <a:avLst>
              <a:gd name="adj1" fmla="val 38972"/>
              <a:gd name="adj2" fmla="val 17098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Curved Connector 81"/>
          <p:cNvCxnSpPr>
            <a:stCxn id="9" idx="5"/>
            <a:endCxn id="48" idx="1"/>
          </p:cNvCxnSpPr>
          <p:nvPr/>
        </p:nvCxnSpPr>
        <p:spPr bwMode="auto">
          <a:xfrm rot="5400000" flipH="1" flipV="1">
            <a:off x="8026737" y="5669495"/>
            <a:ext cx="448726" cy="643676"/>
          </a:xfrm>
          <a:prstGeom prst="curvedConnector3">
            <a:avLst>
              <a:gd name="adj1" fmla="val -6551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4" name="Shape 83"/>
          <p:cNvCxnSpPr>
            <a:stCxn id="9" idx="2"/>
            <a:endCxn id="49" idx="2"/>
          </p:cNvCxnSpPr>
          <p:nvPr/>
        </p:nvCxnSpPr>
        <p:spPr bwMode="auto">
          <a:xfrm rot="10800000">
            <a:off x="6656099" y="5712492"/>
            <a:ext cx="855045" cy="34540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6" name="Shape 85"/>
          <p:cNvCxnSpPr>
            <a:stCxn id="14" idx="3"/>
            <a:endCxn id="49" idx="3"/>
          </p:cNvCxnSpPr>
          <p:nvPr/>
        </p:nvCxnSpPr>
        <p:spPr bwMode="auto">
          <a:xfrm rot="16200000" flipH="1">
            <a:off x="6049756" y="5016507"/>
            <a:ext cx="772857" cy="2974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Shape 87"/>
          <p:cNvCxnSpPr>
            <a:stCxn id="14" idx="2"/>
            <a:endCxn id="50" idx="2"/>
          </p:cNvCxnSpPr>
          <p:nvPr/>
        </p:nvCxnSpPr>
        <p:spPr bwMode="auto">
          <a:xfrm rot="10800000">
            <a:off x="5687223" y="4210214"/>
            <a:ext cx="528520" cy="410773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0" name="Shape 89"/>
          <p:cNvCxnSpPr>
            <a:stCxn id="11" idx="3"/>
            <a:endCxn id="50" idx="3"/>
          </p:cNvCxnSpPr>
          <p:nvPr/>
        </p:nvCxnSpPr>
        <p:spPr bwMode="auto">
          <a:xfrm rot="5400000">
            <a:off x="5570786" y="3463293"/>
            <a:ext cx="631293" cy="540840"/>
          </a:xfrm>
          <a:prstGeom prst="curvedConnector4">
            <a:avLst>
              <a:gd name="adj1" fmla="val 32083"/>
              <a:gd name="adj2" fmla="val 14226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6574967" y="156416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380527" y="1455300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610641" y="153149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405315" y="1727442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786321" y="312084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492395" y="4100582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9122267" y="502588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871885" y="526537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512643" y="6060050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923283" y="597295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61259" y="523270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04043" y="44924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225055" y="35562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638719" y="26200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31367" y="2554734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924771" y="207574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154885" y="2870420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458177" y="402433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022733" y="533064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400715" y="374128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315068" y="259824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153219" y="261999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8490614" y="331668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042705" y="324046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868458" y="455765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216739" y="547206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586792" y="456851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75" name="Explosion 2 74"/>
          <p:cNvSpPr/>
          <p:nvPr/>
        </p:nvSpPr>
        <p:spPr bwMode="auto">
          <a:xfrm>
            <a:off x="7870371" y="2198914"/>
            <a:ext cx="533400" cy="283029"/>
          </a:xfrm>
          <a:prstGeom prst="irregularSeal2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78602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659392"/>
            <a:ext cx="5410200" cy="5786437"/>
          </a:xfrm>
        </p:spPr>
        <p:txBody>
          <a:bodyPr/>
          <a:lstStyle/>
          <a:p>
            <a:pPr marL="473075" indent="-342900">
              <a:buFont typeface="+mj-lt"/>
              <a:buAutoNum type="arabicPeriod" startAt="7"/>
            </a:pPr>
            <a:r>
              <a:rPr lang="en-US" sz="1600" dirty="0" smtClean="0"/>
              <a:t>The link A-B goes down</a:t>
            </a:r>
          </a:p>
          <a:p>
            <a:pPr marL="473075" indent="-342900">
              <a:buFont typeface="+mj-lt"/>
              <a:buAutoNum type="alphaLcPeriod"/>
            </a:pPr>
            <a:r>
              <a:rPr lang="en-US" sz="1600" dirty="0" smtClean="0"/>
              <a:t>How are routers notified of this event?</a:t>
            </a:r>
          </a:p>
          <a:p>
            <a:pPr marL="473075" indent="0">
              <a:buNone/>
            </a:pPr>
            <a:r>
              <a:rPr lang="en-US" sz="1400" i="1" dirty="0" smtClean="0"/>
              <a:t>After routers A and B detect the failure (routers run a Hello protocol to detect such issues), they originate new LSAs and flood them to their neighbors that will propagate them to their own neighbors (the LSA has a newer sequence number) until the information reaches all routers</a:t>
            </a:r>
            <a:endParaRPr lang="en-US" sz="1600" dirty="0" smtClean="0"/>
          </a:p>
          <a:p>
            <a:pPr marL="473075" indent="-342900">
              <a:buFont typeface="+mj-lt"/>
              <a:buAutoNum type="arabicPeriod"/>
            </a:pPr>
            <a:endParaRPr lang="en-US" sz="1600" dirty="0" smtClean="0"/>
          </a:p>
          <a:p>
            <a:pPr marL="473075" indent="-342900">
              <a:buFont typeface="+mj-lt"/>
              <a:buAutoNum type="arabicPeriod"/>
            </a:pPr>
            <a:endParaRPr lang="en-US" sz="1600" dirty="0" smtClean="0"/>
          </a:p>
          <a:p>
            <a:pPr marL="473075" indent="-342900">
              <a:buFont typeface="+mj-lt"/>
              <a:buAutoNum type="alphaLcPeriod" startAt="2"/>
            </a:pPr>
            <a:r>
              <a:rPr lang="en-US" sz="1600" dirty="0" smtClean="0"/>
              <a:t>How does the failure affect the routing table at A?</a:t>
            </a:r>
          </a:p>
          <a:p>
            <a:pPr marL="473075" indent="0">
              <a:buNone/>
            </a:pPr>
            <a:endParaRPr lang="en-US" sz="1400" i="1" dirty="0" smtClean="0"/>
          </a:p>
          <a:p>
            <a:pPr indent="0">
              <a:buNone/>
            </a:pPr>
            <a:endParaRPr lang="en-US" sz="1400" i="1" dirty="0" smtClean="0"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BDF7A-1AC4-4879-AEAA-220D9211AB84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7086600" y="2057400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A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7511143" y="5834743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G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9078686" y="3516086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D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085114" y="3037114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C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8077200" y="4430486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F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8577943" y="2166257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B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6215743" y="4397829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E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7783287" y="3004458"/>
            <a:ext cx="489857" cy="446314"/>
          </a:xfrm>
          <a:prstGeom prst="ellipse">
            <a:avLst/>
          </a:prstGeom>
          <a:solidFill>
            <a:srgbClr val="C3B95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T1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7141030" y="4865915"/>
            <a:ext cx="489857" cy="446314"/>
          </a:xfrm>
          <a:prstGeom prst="ellipse">
            <a:avLst/>
          </a:prstGeom>
          <a:solidFill>
            <a:srgbClr val="C3B95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T2</a:t>
            </a:r>
          </a:p>
        </p:txBody>
      </p:sp>
      <p:cxnSp>
        <p:nvCxnSpPr>
          <p:cNvPr id="18" name="Straight Connector 17"/>
          <p:cNvCxnSpPr>
            <a:stCxn id="8" idx="6"/>
            <a:endCxn id="13" idx="2"/>
          </p:cNvCxnSpPr>
          <p:nvPr/>
        </p:nvCxnSpPr>
        <p:spPr bwMode="auto">
          <a:xfrm>
            <a:off x="7576457" y="2280557"/>
            <a:ext cx="1001486" cy="1088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>
            <a:stCxn id="8" idx="3"/>
            <a:endCxn id="11" idx="7"/>
          </p:cNvCxnSpPr>
          <p:nvPr/>
        </p:nvCxnSpPr>
        <p:spPr bwMode="auto">
          <a:xfrm flipH="1">
            <a:off x="6503233" y="2438353"/>
            <a:ext cx="655105" cy="664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>
            <a:stCxn id="8" idx="5"/>
            <a:endCxn id="15" idx="1"/>
          </p:cNvCxnSpPr>
          <p:nvPr/>
        </p:nvCxnSpPr>
        <p:spPr bwMode="auto">
          <a:xfrm>
            <a:off x="7504719" y="2438353"/>
            <a:ext cx="350306" cy="6314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11" idx="4"/>
            <a:endCxn id="14" idx="0"/>
          </p:cNvCxnSpPr>
          <p:nvPr/>
        </p:nvCxnSpPr>
        <p:spPr bwMode="auto">
          <a:xfrm>
            <a:off x="6330043" y="3483428"/>
            <a:ext cx="130629" cy="9144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>
            <a:stCxn id="11" idx="6"/>
            <a:endCxn id="15" idx="2"/>
          </p:cNvCxnSpPr>
          <p:nvPr/>
        </p:nvCxnSpPr>
        <p:spPr bwMode="auto">
          <a:xfrm flipV="1">
            <a:off x="6574971" y="3227615"/>
            <a:ext cx="1208316" cy="326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>
            <a:stCxn id="13" idx="3"/>
            <a:endCxn id="15" idx="7"/>
          </p:cNvCxnSpPr>
          <p:nvPr/>
        </p:nvCxnSpPr>
        <p:spPr bwMode="auto">
          <a:xfrm flipH="1">
            <a:off x="8201406" y="2547210"/>
            <a:ext cx="448275" cy="522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>
            <a:stCxn id="13" idx="5"/>
            <a:endCxn id="10" idx="0"/>
          </p:cNvCxnSpPr>
          <p:nvPr/>
        </p:nvCxnSpPr>
        <p:spPr bwMode="auto">
          <a:xfrm>
            <a:off x="8996062" y="2547210"/>
            <a:ext cx="327553" cy="968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33"/>
          <p:cNvCxnSpPr>
            <a:stCxn id="10" idx="3"/>
            <a:endCxn id="12" idx="7"/>
          </p:cNvCxnSpPr>
          <p:nvPr/>
        </p:nvCxnSpPr>
        <p:spPr bwMode="auto">
          <a:xfrm flipH="1">
            <a:off x="8495319" y="3897039"/>
            <a:ext cx="655105" cy="5988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>
            <a:stCxn id="15" idx="5"/>
            <a:endCxn id="10" idx="2"/>
          </p:cNvCxnSpPr>
          <p:nvPr/>
        </p:nvCxnSpPr>
        <p:spPr bwMode="auto">
          <a:xfrm>
            <a:off x="8201406" y="3385411"/>
            <a:ext cx="877280" cy="3538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>
            <a:stCxn id="14" idx="6"/>
            <a:endCxn id="16" idx="1"/>
          </p:cNvCxnSpPr>
          <p:nvPr/>
        </p:nvCxnSpPr>
        <p:spPr bwMode="auto">
          <a:xfrm>
            <a:off x="6705600" y="4620986"/>
            <a:ext cx="507168" cy="3102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>
            <a:stCxn id="16" idx="7"/>
            <a:endCxn id="12" idx="2"/>
          </p:cNvCxnSpPr>
          <p:nvPr/>
        </p:nvCxnSpPr>
        <p:spPr bwMode="auto">
          <a:xfrm flipV="1">
            <a:off x="7559149" y="4653643"/>
            <a:ext cx="518051" cy="2776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>
            <a:stCxn id="16" idx="4"/>
            <a:endCxn id="9" idx="1"/>
          </p:cNvCxnSpPr>
          <p:nvPr/>
        </p:nvCxnSpPr>
        <p:spPr bwMode="auto">
          <a:xfrm>
            <a:off x="7385959" y="5312229"/>
            <a:ext cx="196922" cy="5878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>
            <a:stCxn id="9" idx="7"/>
            <a:endCxn id="12" idx="3"/>
          </p:cNvCxnSpPr>
          <p:nvPr/>
        </p:nvCxnSpPr>
        <p:spPr bwMode="auto">
          <a:xfrm flipV="1">
            <a:off x="7929262" y="4811439"/>
            <a:ext cx="219676" cy="10886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Hexagon 44"/>
          <p:cNvSpPr/>
          <p:nvPr/>
        </p:nvSpPr>
        <p:spPr bwMode="auto">
          <a:xfrm>
            <a:off x="8000100" y="1395804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kumimoji="0" lang="en-US" sz="1400" b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1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6" name="Hexagon 45"/>
          <p:cNvSpPr/>
          <p:nvPr/>
        </p:nvSpPr>
        <p:spPr bwMode="auto">
          <a:xfrm>
            <a:off x="9589414" y="2484376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3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7" name="Hexagon 46"/>
          <p:cNvSpPr/>
          <p:nvPr/>
        </p:nvSpPr>
        <p:spPr bwMode="auto">
          <a:xfrm>
            <a:off x="9153977" y="4432919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5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8" name="Hexagon 47"/>
          <p:cNvSpPr/>
          <p:nvPr/>
        </p:nvSpPr>
        <p:spPr bwMode="auto">
          <a:xfrm>
            <a:off x="8359304" y="5445263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r7</a:t>
            </a:r>
          </a:p>
        </p:txBody>
      </p:sp>
      <p:sp>
        <p:nvSpPr>
          <p:cNvPr id="49" name="Hexagon 48"/>
          <p:cNvSpPr/>
          <p:nvPr/>
        </p:nvSpPr>
        <p:spPr bwMode="auto">
          <a:xfrm>
            <a:off x="6584887" y="5390785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6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50" name="Hexagon 49"/>
          <p:cNvSpPr/>
          <p:nvPr/>
        </p:nvSpPr>
        <p:spPr bwMode="auto">
          <a:xfrm>
            <a:off x="5616012" y="3888506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4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51" name="Hexagon 50"/>
          <p:cNvSpPr/>
          <p:nvPr/>
        </p:nvSpPr>
        <p:spPr bwMode="auto">
          <a:xfrm>
            <a:off x="6182022" y="2103198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2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cxnSp>
        <p:nvCxnSpPr>
          <p:cNvPr id="53" name="Shape 52"/>
          <p:cNvCxnSpPr>
            <a:stCxn id="11" idx="2"/>
            <a:endCxn id="51" idx="3"/>
          </p:cNvCxnSpPr>
          <p:nvPr/>
        </p:nvCxnSpPr>
        <p:spPr bwMode="auto">
          <a:xfrm rot="10800000" flipH="1">
            <a:off x="6085114" y="2264053"/>
            <a:ext cx="96908" cy="996219"/>
          </a:xfrm>
          <a:prstGeom prst="curvedConnector3">
            <a:avLst>
              <a:gd name="adj1" fmla="val -23589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Curved Connector 54"/>
          <p:cNvCxnSpPr>
            <a:stCxn id="8" idx="1"/>
            <a:endCxn id="51" idx="5"/>
          </p:cNvCxnSpPr>
          <p:nvPr/>
        </p:nvCxnSpPr>
        <p:spPr bwMode="auto">
          <a:xfrm rot="16200000" flipV="1">
            <a:off x="6767216" y="1731639"/>
            <a:ext cx="19563" cy="762682"/>
          </a:xfrm>
          <a:prstGeom prst="curvedConnector3">
            <a:avLst>
              <a:gd name="adj1" fmla="val 15026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0" name="Shape 59"/>
          <p:cNvCxnSpPr>
            <a:stCxn id="8" idx="0"/>
            <a:endCxn id="45" idx="3"/>
          </p:cNvCxnSpPr>
          <p:nvPr/>
        </p:nvCxnSpPr>
        <p:spPr bwMode="auto">
          <a:xfrm rot="5400000" flipH="1" flipV="1">
            <a:off x="7415443" y="1472744"/>
            <a:ext cx="500742" cy="668571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2" name="Shape 61"/>
          <p:cNvCxnSpPr>
            <a:stCxn id="13" idx="0"/>
            <a:endCxn id="45" idx="0"/>
          </p:cNvCxnSpPr>
          <p:nvPr/>
        </p:nvCxnSpPr>
        <p:spPr bwMode="auto">
          <a:xfrm rot="16200000" flipV="1">
            <a:off x="8249110" y="1592494"/>
            <a:ext cx="609599" cy="53792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hape 63"/>
          <p:cNvCxnSpPr>
            <a:stCxn id="13" idx="7"/>
            <a:endCxn id="46" idx="5"/>
          </p:cNvCxnSpPr>
          <p:nvPr/>
        </p:nvCxnSpPr>
        <p:spPr bwMode="auto">
          <a:xfrm rot="16200000" flipH="1">
            <a:off x="9273176" y="1954504"/>
            <a:ext cx="252758" cy="806986"/>
          </a:xfrm>
          <a:prstGeom prst="curvedConnector3">
            <a:avLst>
              <a:gd name="adj1" fmla="val -11630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7" name="Curved Connector 66"/>
          <p:cNvCxnSpPr>
            <a:stCxn id="10" idx="6"/>
            <a:endCxn id="46" idx="1"/>
          </p:cNvCxnSpPr>
          <p:nvPr/>
        </p:nvCxnSpPr>
        <p:spPr bwMode="auto">
          <a:xfrm flipV="1">
            <a:off x="9568543" y="2806083"/>
            <a:ext cx="234505" cy="9331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Curved Connector 69"/>
          <p:cNvCxnSpPr>
            <a:stCxn id="10" idx="5"/>
            <a:endCxn id="47" idx="0"/>
          </p:cNvCxnSpPr>
          <p:nvPr/>
        </p:nvCxnSpPr>
        <p:spPr bwMode="auto">
          <a:xfrm rot="5400000">
            <a:off x="9119447" y="4216415"/>
            <a:ext cx="696734" cy="57983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4" name="Curved Connector 73"/>
          <p:cNvCxnSpPr>
            <a:stCxn id="12" idx="5"/>
            <a:endCxn id="47" idx="1"/>
          </p:cNvCxnSpPr>
          <p:nvPr/>
        </p:nvCxnSpPr>
        <p:spPr bwMode="auto">
          <a:xfrm rot="5400000" flipH="1" flipV="1">
            <a:off x="8903058" y="4346887"/>
            <a:ext cx="56813" cy="872292"/>
          </a:xfrm>
          <a:prstGeom prst="curvedConnector3">
            <a:avLst>
              <a:gd name="adj1" fmla="val -51741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6" name="Curved Connector 75"/>
          <p:cNvCxnSpPr>
            <a:stCxn id="12" idx="4"/>
            <a:endCxn id="48" idx="0"/>
          </p:cNvCxnSpPr>
          <p:nvPr/>
        </p:nvCxnSpPr>
        <p:spPr bwMode="auto">
          <a:xfrm rot="16200000" flipH="1">
            <a:off x="8118481" y="5080448"/>
            <a:ext cx="729317" cy="322020"/>
          </a:xfrm>
          <a:prstGeom prst="curvedConnector4">
            <a:avLst>
              <a:gd name="adj1" fmla="val 38972"/>
              <a:gd name="adj2" fmla="val 17098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Curved Connector 81"/>
          <p:cNvCxnSpPr>
            <a:stCxn id="9" idx="5"/>
            <a:endCxn id="48" idx="1"/>
          </p:cNvCxnSpPr>
          <p:nvPr/>
        </p:nvCxnSpPr>
        <p:spPr bwMode="auto">
          <a:xfrm rot="5400000" flipH="1" flipV="1">
            <a:off x="8026737" y="5669495"/>
            <a:ext cx="448726" cy="643676"/>
          </a:xfrm>
          <a:prstGeom prst="curvedConnector3">
            <a:avLst>
              <a:gd name="adj1" fmla="val -6551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4" name="Shape 83"/>
          <p:cNvCxnSpPr>
            <a:stCxn id="9" idx="2"/>
            <a:endCxn id="49" idx="2"/>
          </p:cNvCxnSpPr>
          <p:nvPr/>
        </p:nvCxnSpPr>
        <p:spPr bwMode="auto">
          <a:xfrm rot="10800000">
            <a:off x="6656099" y="5712492"/>
            <a:ext cx="855045" cy="34540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6" name="Shape 85"/>
          <p:cNvCxnSpPr>
            <a:stCxn id="14" idx="3"/>
            <a:endCxn id="49" idx="3"/>
          </p:cNvCxnSpPr>
          <p:nvPr/>
        </p:nvCxnSpPr>
        <p:spPr bwMode="auto">
          <a:xfrm rot="16200000" flipH="1">
            <a:off x="6049756" y="5016507"/>
            <a:ext cx="772857" cy="2974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Shape 87"/>
          <p:cNvCxnSpPr>
            <a:stCxn id="14" idx="2"/>
            <a:endCxn id="50" idx="2"/>
          </p:cNvCxnSpPr>
          <p:nvPr/>
        </p:nvCxnSpPr>
        <p:spPr bwMode="auto">
          <a:xfrm rot="10800000">
            <a:off x="5687223" y="4210214"/>
            <a:ext cx="528520" cy="410773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0" name="Shape 89"/>
          <p:cNvCxnSpPr>
            <a:stCxn id="11" idx="3"/>
            <a:endCxn id="50" idx="3"/>
          </p:cNvCxnSpPr>
          <p:nvPr/>
        </p:nvCxnSpPr>
        <p:spPr bwMode="auto">
          <a:xfrm rot="5400000">
            <a:off x="5570786" y="3463293"/>
            <a:ext cx="631293" cy="540840"/>
          </a:xfrm>
          <a:prstGeom prst="curvedConnector4">
            <a:avLst>
              <a:gd name="adj1" fmla="val 32083"/>
              <a:gd name="adj2" fmla="val 14226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6574967" y="156416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380527" y="1455300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610641" y="153149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405315" y="1727442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786321" y="312084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492395" y="4100582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9122267" y="502588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871885" y="526537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512643" y="6060050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923283" y="597295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61259" y="523270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04043" y="44924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225055" y="35562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638719" y="26200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31367" y="2554734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924771" y="207574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154885" y="2870420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458177" y="402433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022733" y="533064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400715" y="374128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315068" y="259824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153219" y="261999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8490614" y="331668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042705" y="324046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868458" y="455765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216739" y="547206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586792" y="456851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75" name="Explosion 2 74"/>
          <p:cNvSpPr/>
          <p:nvPr/>
        </p:nvSpPr>
        <p:spPr bwMode="auto">
          <a:xfrm>
            <a:off x="7870371" y="2198914"/>
            <a:ext cx="533400" cy="283029"/>
          </a:xfrm>
          <a:prstGeom prst="irregularSeal2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348394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659392"/>
            <a:ext cx="5410200" cy="5786437"/>
          </a:xfrm>
        </p:spPr>
        <p:txBody>
          <a:bodyPr/>
          <a:lstStyle/>
          <a:p>
            <a:pPr marL="473075" indent="-342900">
              <a:buFont typeface="+mj-lt"/>
              <a:buAutoNum type="arabicPeriod" startAt="7"/>
            </a:pPr>
            <a:r>
              <a:rPr lang="en-US" sz="1600" dirty="0" smtClean="0"/>
              <a:t>The link A-B goes down</a:t>
            </a:r>
          </a:p>
          <a:p>
            <a:pPr marL="473075" indent="-342900">
              <a:buFont typeface="+mj-lt"/>
              <a:buAutoNum type="alphaLcPeriod"/>
            </a:pPr>
            <a:r>
              <a:rPr lang="en-US" sz="1600" dirty="0" smtClean="0"/>
              <a:t>How are routers notified of this event?</a:t>
            </a:r>
          </a:p>
          <a:p>
            <a:pPr marL="473075" indent="0">
              <a:buNone/>
            </a:pPr>
            <a:r>
              <a:rPr lang="en-US" sz="1400" i="1" dirty="0" smtClean="0"/>
              <a:t>After routers A and B detect the failure (routers run a Hello protocol to detect such issues), they originate new LSAs and flood them to their neighbors that will propagate them to their own neighbors (the LSA has a newer sequence number) until the information reaches all routers</a:t>
            </a:r>
            <a:endParaRPr lang="en-US" sz="1600" dirty="0" smtClean="0"/>
          </a:p>
          <a:p>
            <a:pPr marL="473075" indent="-342900">
              <a:buFont typeface="+mj-lt"/>
              <a:buAutoNum type="arabicPeriod"/>
            </a:pPr>
            <a:endParaRPr lang="en-US" sz="1600" dirty="0" smtClean="0"/>
          </a:p>
          <a:p>
            <a:pPr marL="473075" indent="-342900">
              <a:buFont typeface="+mj-lt"/>
              <a:buAutoNum type="arabicPeriod"/>
            </a:pPr>
            <a:endParaRPr lang="en-US" sz="1600" dirty="0" smtClean="0"/>
          </a:p>
          <a:p>
            <a:pPr marL="473075" indent="-342900">
              <a:buFont typeface="+mj-lt"/>
              <a:buAutoNum type="alphaLcPeriod" startAt="2"/>
            </a:pPr>
            <a:r>
              <a:rPr lang="en-US" sz="1600" dirty="0" smtClean="0"/>
              <a:t>How does the failure affect the routing table at A?</a:t>
            </a:r>
          </a:p>
          <a:p>
            <a:pPr marL="473075" indent="0">
              <a:buNone/>
            </a:pPr>
            <a:r>
              <a:rPr lang="en-US" sz="1400" i="1" dirty="0" smtClean="0"/>
              <a:t>The routing table at A is unchanged since the link A-B was not used on any shortest path.</a:t>
            </a:r>
            <a:endParaRPr lang="en-US" sz="1600" i="1" dirty="0" smtClean="0"/>
          </a:p>
          <a:p>
            <a:pPr indent="0">
              <a:buNone/>
            </a:pPr>
            <a:endParaRPr lang="en-US" sz="1400" i="1" dirty="0" smtClean="0">
              <a:cs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BDF7A-1AC4-4879-AEAA-220D9211AB84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  <p:sp>
        <p:nvSpPr>
          <p:cNvPr id="8" name="Oval 7"/>
          <p:cNvSpPr/>
          <p:nvPr/>
        </p:nvSpPr>
        <p:spPr bwMode="auto">
          <a:xfrm>
            <a:off x="7086600" y="2057400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A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7511143" y="5834743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G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9078686" y="3516086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D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085114" y="3037114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C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8077200" y="4430486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F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8577943" y="2166257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B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6215743" y="4397829"/>
            <a:ext cx="489857" cy="44631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E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7783287" y="3004458"/>
            <a:ext cx="489857" cy="446314"/>
          </a:xfrm>
          <a:prstGeom prst="ellipse">
            <a:avLst/>
          </a:prstGeom>
          <a:solidFill>
            <a:srgbClr val="C3B95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T1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7141030" y="4865915"/>
            <a:ext cx="489857" cy="446314"/>
          </a:xfrm>
          <a:prstGeom prst="ellipse">
            <a:avLst/>
          </a:prstGeom>
          <a:solidFill>
            <a:srgbClr val="C3B954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T2</a:t>
            </a:r>
          </a:p>
        </p:txBody>
      </p:sp>
      <p:cxnSp>
        <p:nvCxnSpPr>
          <p:cNvPr id="18" name="Straight Connector 17"/>
          <p:cNvCxnSpPr>
            <a:stCxn id="8" idx="6"/>
            <a:endCxn id="13" idx="2"/>
          </p:cNvCxnSpPr>
          <p:nvPr/>
        </p:nvCxnSpPr>
        <p:spPr bwMode="auto">
          <a:xfrm>
            <a:off x="7576457" y="2280557"/>
            <a:ext cx="1001486" cy="1088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0" name="Straight Connector 19"/>
          <p:cNvCxnSpPr>
            <a:stCxn id="8" idx="3"/>
            <a:endCxn id="11" idx="7"/>
          </p:cNvCxnSpPr>
          <p:nvPr/>
        </p:nvCxnSpPr>
        <p:spPr bwMode="auto">
          <a:xfrm flipH="1">
            <a:off x="6503233" y="2438353"/>
            <a:ext cx="655105" cy="6641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Straight Connector 21"/>
          <p:cNvCxnSpPr>
            <a:stCxn id="8" idx="5"/>
            <a:endCxn id="15" idx="1"/>
          </p:cNvCxnSpPr>
          <p:nvPr/>
        </p:nvCxnSpPr>
        <p:spPr bwMode="auto">
          <a:xfrm>
            <a:off x="7504719" y="2438353"/>
            <a:ext cx="350306" cy="63146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Straight Connector 24"/>
          <p:cNvCxnSpPr>
            <a:stCxn id="11" idx="4"/>
            <a:endCxn id="14" idx="0"/>
          </p:cNvCxnSpPr>
          <p:nvPr/>
        </p:nvCxnSpPr>
        <p:spPr bwMode="auto">
          <a:xfrm>
            <a:off x="6330043" y="3483428"/>
            <a:ext cx="130629" cy="9144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Straight Connector 26"/>
          <p:cNvCxnSpPr>
            <a:stCxn id="11" idx="6"/>
            <a:endCxn id="15" idx="2"/>
          </p:cNvCxnSpPr>
          <p:nvPr/>
        </p:nvCxnSpPr>
        <p:spPr bwMode="auto">
          <a:xfrm flipV="1">
            <a:off x="6574971" y="3227615"/>
            <a:ext cx="1208316" cy="326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Straight Connector 28"/>
          <p:cNvCxnSpPr>
            <a:stCxn id="13" idx="3"/>
            <a:endCxn id="15" idx="7"/>
          </p:cNvCxnSpPr>
          <p:nvPr/>
        </p:nvCxnSpPr>
        <p:spPr bwMode="auto">
          <a:xfrm flipH="1">
            <a:off x="8201406" y="2547210"/>
            <a:ext cx="448275" cy="5226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Straight Connector 30"/>
          <p:cNvCxnSpPr>
            <a:stCxn id="13" idx="5"/>
            <a:endCxn id="10" idx="0"/>
          </p:cNvCxnSpPr>
          <p:nvPr/>
        </p:nvCxnSpPr>
        <p:spPr bwMode="auto">
          <a:xfrm>
            <a:off x="8996062" y="2547210"/>
            <a:ext cx="327553" cy="9688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Straight Connector 33"/>
          <p:cNvCxnSpPr>
            <a:stCxn id="10" idx="3"/>
            <a:endCxn id="12" idx="7"/>
          </p:cNvCxnSpPr>
          <p:nvPr/>
        </p:nvCxnSpPr>
        <p:spPr bwMode="auto">
          <a:xfrm flipH="1">
            <a:off x="8495319" y="3897039"/>
            <a:ext cx="655105" cy="5988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/>
          <p:cNvCxnSpPr>
            <a:stCxn id="15" idx="5"/>
            <a:endCxn id="10" idx="2"/>
          </p:cNvCxnSpPr>
          <p:nvPr/>
        </p:nvCxnSpPr>
        <p:spPr bwMode="auto">
          <a:xfrm>
            <a:off x="8201406" y="3385411"/>
            <a:ext cx="877280" cy="3538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>
            <a:stCxn id="14" idx="6"/>
            <a:endCxn id="16" idx="1"/>
          </p:cNvCxnSpPr>
          <p:nvPr/>
        </p:nvCxnSpPr>
        <p:spPr bwMode="auto">
          <a:xfrm>
            <a:off x="6705600" y="4620986"/>
            <a:ext cx="507168" cy="31029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Straight Connector 39"/>
          <p:cNvCxnSpPr>
            <a:stCxn id="16" idx="7"/>
            <a:endCxn id="12" idx="2"/>
          </p:cNvCxnSpPr>
          <p:nvPr/>
        </p:nvCxnSpPr>
        <p:spPr bwMode="auto">
          <a:xfrm flipV="1">
            <a:off x="7559149" y="4653643"/>
            <a:ext cx="518051" cy="27763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Straight Connector 41"/>
          <p:cNvCxnSpPr>
            <a:stCxn id="16" idx="4"/>
            <a:endCxn id="9" idx="1"/>
          </p:cNvCxnSpPr>
          <p:nvPr/>
        </p:nvCxnSpPr>
        <p:spPr bwMode="auto">
          <a:xfrm>
            <a:off x="7385959" y="5312229"/>
            <a:ext cx="196922" cy="5878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Straight Connector 43"/>
          <p:cNvCxnSpPr>
            <a:stCxn id="9" idx="7"/>
            <a:endCxn id="12" idx="3"/>
          </p:cNvCxnSpPr>
          <p:nvPr/>
        </p:nvCxnSpPr>
        <p:spPr bwMode="auto">
          <a:xfrm flipV="1">
            <a:off x="7929262" y="4811439"/>
            <a:ext cx="219676" cy="10886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5" name="Hexagon 44"/>
          <p:cNvSpPr/>
          <p:nvPr/>
        </p:nvSpPr>
        <p:spPr bwMode="auto">
          <a:xfrm>
            <a:off x="8000100" y="1395804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kumimoji="0" lang="en-US" sz="1400" b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1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6" name="Hexagon 45"/>
          <p:cNvSpPr/>
          <p:nvPr/>
        </p:nvSpPr>
        <p:spPr bwMode="auto">
          <a:xfrm>
            <a:off x="9589414" y="2484376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3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7" name="Hexagon 46"/>
          <p:cNvSpPr/>
          <p:nvPr/>
        </p:nvSpPr>
        <p:spPr bwMode="auto">
          <a:xfrm>
            <a:off x="9153977" y="4432919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5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48" name="Hexagon 47"/>
          <p:cNvSpPr/>
          <p:nvPr/>
        </p:nvSpPr>
        <p:spPr bwMode="auto">
          <a:xfrm>
            <a:off x="8359304" y="5445263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r7</a:t>
            </a:r>
          </a:p>
        </p:txBody>
      </p:sp>
      <p:sp>
        <p:nvSpPr>
          <p:cNvPr id="49" name="Hexagon 48"/>
          <p:cNvSpPr/>
          <p:nvPr/>
        </p:nvSpPr>
        <p:spPr bwMode="auto">
          <a:xfrm>
            <a:off x="6584887" y="5390785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6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50" name="Hexagon 49"/>
          <p:cNvSpPr/>
          <p:nvPr/>
        </p:nvSpPr>
        <p:spPr bwMode="auto">
          <a:xfrm>
            <a:off x="5616012" y="3888506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4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sp>
        <p:nvSpPr>
          <p:cNvPr id="51" name="Hexagon 50"/>
          <p:cNvSpPr/>
          <p:nvPr/>
        </p:nvSpPr>
        <p:spPr bwMode="auto">
          <a:xfrm>
            <a:off x="6182022" y="2103198"/>
            <a:ext cx="284845" cy="321707"/>
          </a:xfrm>
          <a:prstGeom prst="hexagon">
            <a:avLst/>
          </a:prstGeom>
          <a:solidFill>
            <a:srgbClr val="FFFF66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1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+mn-lt"/>
              </a:rPr>
              <a:t>r</a:t>
            </a:r>
            <a:r>
              <a:rPr lang="en-US" sz="1400" dirty="0" smtClean="0">
                <a:latin typeface="+mn-lt"/>
              </a:rPr>
              <a:t>2</a:t>
            </a:r>
            <a:endParaRPr kumimoji="0" lang="en-US" sz="1400" b="0" i="1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  <p:cxnSp>
        <p:nvCxnSpPr>
          <p:cNvPr id="53" name="Shape 52"/>
          <p:cNvCxnSpPr>
            <a:stCxn id="11" idx="2"/>
            <a:endCxn id="51" idx="3"/>
          </p:cNvCxnSpPr>
          <p:nvPr/>
        </p:nvCxnSpPr>
        <p:spPr bwMode="auto">
          <a:xfrm rot="10800000" flipH="1">
            <a:off x="6085114" y="2264053"/>
            <a:ext cx="96908" cy="996219"/>
          </a:xfrm>
          <a:prstGeom prst="curvedConnector3">
            <a:avLst>
              <a:gd name="adj1" fmla="val -23589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5" name="Curved Connector 54"/>
          <p:cNvCxnSpPr>
            <a:stCxn id="8" idx="1"/>
            <a:endCxn id="51" idx="5"/>
          </p:cNvCxnSpPr>
          <p:nvPr/>
        </p:nvCxnSpPr>
        <p:spPr bwMode="auto">
          <a:xfrm rot="16200000" flipV="1">
            <a:off x="6767216" y="1731639"/>
            <a:ext cx="19563" cy="762682"/>
          </a:xfrm>
          <a:prstGeom prst="curvedConnector3">
            <a:avLst>
              <a:gd name="adj1" fmla="val 150263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0" name="Shape 59"/>
          <p:cNvCxnSpPr>
            <a:stCxn id="8" idx="0"/>
            <a:endCxn id="45" idx="3"/>
          </p:cNvCxnSpPr>
          <p:nvPr/>
        </p:nvCxnSpPr>
        <p:spPr bwMode="auto">
          <a:xfrm rot="5400000" flipH="1" flipV="1">
            <a:off x="7415443" y="1472744"/>
            <a:ext cx="500742" cy="668571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2" name="Shape 61"/>
          <p:cNvCxnSpPr>
            <a:stCxn id="13" idx="0"/>
            <a:endCxn id="45" idx="0"/>
          </p:cNvCxnSpPr>
          <p:nvPr/>
        </p:nvCxnSpPr>
        <p:spPr bwMode="auto">
          <a:xfrm rot="16200000" flipV="1">
            <a:off x="8249110" y="1592494"/>
            <a:ext cx="609599" cy="537927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hape 63"/>
          <p:cNvCxnSpPr>
            <a:stCxn id="13" idx="7"/>
            <a:endCxn id="46" idx="5"/>
          </p:cNvCxnSpPr>
          <p:nvPr/>
        </p:nvCxnSpPr>
        <p:spPr bwMode="auto">
          <a:xfrm rot="16200000" flipH="1">
            <a:off x="9273176" y="1954504"/>
            <a:ext cx="252758" cy="806986"/>
          </a:xfrm>
          <a:prstGeom prst="curvedConnector3">
            <a:avLst>
              <a:gd name="adj1" fmla="val -11630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7" name="Curved Connector 66"/>
          <p:cNvCxnSpPr>
            <a:stCxn id="10" idx="6"/>
            <a:endCxn id="46" idx="1"/>
          </p:cNvCxnSpPr>
          <p:nvPr/>
        </p:nvCxnSpPr>
        <p:spPr bwMode="auto">
          <a:xfrm flipV="1">
            <a:off x="9568543" y="2806083"/>
            <a:ext cx="234505" cy="933160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0" name="Curved Connector 69"/>
          <p:cNvCxnSpPr>
            <a:stCxn id="10" idx="5"/>
            <a:endCxn id="47" idx="0"/>
          </p:cNvCxnSpPr>
          <p:nvPr/>
        </p:nvCxnSpPr>
        <p:spPr bwMode="auto">
          <a:xfrm rot="5400000">
            <a:off x="9119447" y="4216415"/>
            <a:ext cx="696734" cy="57983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4" name="Curved Connector 73"/>
          <p:cNvCxnSpPr>
            <a:stCxn id="12" idx="5"/>
            <a:endCxn id="47" idx="1"/>
          </p:cNvCxnSpPr>
          <p:nvPr/>
        </p:nvCxnSpPr>
        <p:spPr bwMode="auto">
          <a:xfrm rot="5400000" flipH="1" flipV="1">
            <a:off x="8903058" y="4346887"/>
            <a:ext cx="56813" cy="872292"/>
          </a:xfrm>
          <a:prstGeom prst="curvedConnector3">
            <a:avLst>
              <a:gd name="adj1" fmla="val -51741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6" name="Curved Connector 75"/>
          <p:cNvCxnSpPr>
            <a:stCxn id="12" idx="4"/>
            <a:endCxn id="48" idx="0"/>
          </p:cNvCxnSpPr>
          <p:nvPr/>
        </p:nvCxnSpPr>
        <p:spPr bwMode="auto">
          <a:xfrm rot="16200000" flipH="1">
            <a:off x="8118481" y="5080448"/>
            <a:ext cx="729317" cy="322020"/>
          </a:xfrm>
          <a:prstGeom prst="curvedConnector4">
            <a:avLst>
              <a:gd name="adj1" fmla="val 38972"/>
              <a:gd name="adj2" fmla="val 17098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2" name="Curved Connector 81"/>
          <p:cNvCxnSpPr>
            <a:stCxn id="9" idx="5"/>
            <a:endCxn id="48" idx="1"/>
          </p:cNvCxnSpPr>
          <p:nvPr/>
        </p:nvCxnSpPr>
        <p:spPr bwMode="auto">
          <a:xfrm rot="5400000" flipH="1" flipV="1">
            <a:off x="8026737" y="5669495"/>
            <a:ext cx="448726" cy="643676"/>
          </a:xfrm>
          <a:prstGeom prst="curvedConnector3">
            <a:avLst>
              <a:gd name="adj1" fmla="val -6551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4" name="Shape 83"/>
          <p:cNvCxnSpPr>
            <a:stCxn id="9" idx="2"/>
            <a:endCxn id="49" idx="2"/>
          </p:cNvCxnSpPr>
          <p:nvPr/>
        </p:nvCxnSpPr>
        <p:spPr bwMode="auto">
          <a:xfrm rot="10800000">
            <a:off x="6656099" y="5712492"/>
            <a:ext cx="855045" cy="345408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6" name="Shape 85"/>
          <p:cNvCxnSpPr>
            <a:stCxn id="14" idx="3"/>
            <a:endCxn id="49" idx="3"/>
          </p:cNvCxnSpPr>
          <p:nvPr/>
        </p:nvCxnSpPr>
        <p:spPr bwMode="auto">
          <a:xfrm rot="16200000" flipH="1">
            <a:off x="6049756" y="5016507"/>
            <a:ext cx="772857" cy="297406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Shape 87"/>
          <p:cNvCxnSpPr>
            <a:stCxn id="14" idx="2"/>
            <a:endCxn id="50" idx="2"/>
          </p:cNvCxnSpPr>
          <p:nvPr/>
        </p:nvCxnSpPr>
        <p:spPr bwMode="auto">
          <a:xfrm rot="10800000">
            <a:off x="5687223" y="4210214"/>
            <a:ext cx="528520" cy="410773"/>
          </a:xfrm>
          <a:prstGeom prst="curvedConnector2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0" name="Shape 89"/>
          <p:cNvCxnSpPr>
            <a:stCxn id="11" idx="3"/>
            <a:endCxn id="50" idx="3"/>
          </p:cNvCxnSpPr>
          <p:nvPr/>
        </p:nvCxnSpPr>
        <p:spPr bwMode="auto">
          <a:xfrm rot="5400000">
            <a:off x="5570786" y="3463293"/>
            <a:ext cx="631293" cy="540840"/>
          </a:xfrm>
          <a:prstGeom prst="curvedConnector4">
            <a:avLst>
              <a:gd name="adj1" fmla="val 32083"/>
              <a:gd name="adj2" fmla="val 142268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6574967" y="156416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7380527" y="1455300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8610641" y="153149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9405315" y="1727442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9786321" y="312084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9492395" y="4100582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9122267" y="502588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871885" y="526537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8512643" y="6060050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6923283" y="5972958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6161259" y="5232706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704043" y="44924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5225055" y="35562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5638719" y="2620054"/>
            <a:ext cx="228600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</a:t>
            </a:r>
            <a:endParaRPr lang="en-US" dirty="0" smtClean="0">
              <a:latin typeface="+mn-lt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6531367" y="2554734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7924771" y="207574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9154885" y="2870420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8458177" y="402433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8022733" y="533064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400715" y="374128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10</a:t>
            </a:r>
            <a:endParaRPr lang="en-US" dirty="0" smtClean="0">
              <a:latin typeface="+mn-lt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315068" y="259824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8153219" y="261999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8490614" y="331668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7042705" y="324046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6868458" y="4557658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7216739" y="5472066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586792" y="4568512"/>
            <a:ext cx="315746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5</a:t>
            </a:r>
            <a:endParaRPr lang="en-US" dirty="0" smtClean="0">
              <a:latin typeface="+mn-lt"/>
            </a:endParaRPr>
          </a:p>
        </p:txBody>
      </p:sp>
      <p:sp>
        <p:nvSpPr>
          <p:cNvPr id="75" name="Explosion 2 74"/>
          <p:cNvSpPr/>
          <p:nvPr/>
        </p:nvSpPr>
        <p:spPr bwMode="auto">
          <a:xfrm>
            <a:off x="7870371" y="2198914"/>
            <a:ext cx="533400" cy="283029"/>
          </a:xfrm>
          <a:prstGeom prst="irregularSeal2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10191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247908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48344" y="1534886"/>
            <a:ext cx="9013370" cy="1088571"/>
          </a:xfrm>
        </p:spPr>
        <p:txBody>
          <a:bodyPr/>
          <a:lstStyle/>
          <a:p>
            <a:pPr marL="473075" indent="-342900">
              <a:buFont typeface="+mj-lt"/>
              <a:buAutoNum type="arabicPeriod" startAt="8"/>
            </a:pPr>
            <a:r>
              <a:rPr lang="en-US" sz="1600" dirty="0" smtClean="0"/>
              <a:t>Consider the two area network below with routers B and D serving as border routers between areas.  Compute the routing table at router A (identify both costs and next hop(s) for all entries).  Link costs are again symmetric, except for transit network nodes (T1, T2, T’1, and T’2), for which outgoing costs are all 0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BDF7A-1AC4-4879-AEAA-220D9211AB84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grpSp>
        <p:nvGrpSpPr>
          <p:cNvPr id="206" name="Group 205"/>
          <p:cNvGrpSpPr/>
          <p:nvPr/>
        </p:nvGrpSpPr>
        <p:grpSpPr>
          <a:xfrm>
            <a:off x="827220" y="2800784"/>
            <a:ext cx="8632016" cy="4891972"/>
            <a:chOff x="1066712" y="2735468"/>
            <a:chExt cx="8632016" cy="4891972"/>
          </a:xfrm>
        </p:grpSpPr>
        <p:grpSp>
          <p:nvGrpSpPr>
            <p:cNvPr id="75" name="Group 74"/>
            <p:cNvGrpSpPr/>
            <p:nvPr/>
          </p:nvGrpSpPr>
          <p:grpSpPr>
            <a:xfrm>
              <a:off x="1066712" y="2742187"/>
              <a:ext cx="4768031" cy="4885253"/>
              <a:chOff x="5225055" y="1395804"/>
              <a:chExt cx="4768031" cy="4885253"/>
            </a:xfrm>
          </p:grpSpPr>
          <p:sp>
            <p:nvSpPr>
              <p:cNvPr id="8" name="Oval 7"/>
              <p:cNvSpPr/>
              <p:nvPr/>
            </p:nvSpPr>
            <p:spPr bwMode="auto">
              <a:xfrm>
                <a:off x="7086600" y="2057400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A</a:t>
                </a:r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7511143" y="5834743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G</a:t>
                </a: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9503229" y="3418114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D</a:t>
                </a: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6085114" y="3037114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C</a:t>
                </a:r>
              </a:p>
            </p:txBody>
          </p:sp>
          <p:sp>
            <p:nvSpPr>
              <p:cNvPr id="12" name="Oval 11"/>
              <p:cNvSpPr/>
              <p:nvPr/>
            </p:nvSpPr>
            <p:spPr bwMode="auto">
              <a:xfrm>
                <a:off x="8077200" y="4430486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F</a:t>
                </a:r>
              </a:p>
            </p:txBody>
          </p:sp>
          <p:sp>
            <p:nvSpPr>
              <p:cNvPr id="13" name="Oval 12"/>
              <p:cNvSpPr/>
              <p:nvPr/>
            </p:nvSpPr>
            <p:spPr bwMode="auto">
              <a:xfrm>
                <a:off x="9503229" y="2111828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B</a:t>
                </a:r>
              </a:p>
            </p:txBody>
          </p:sp>
          <p:sp>
            <p:nvSpPr>
              <p:cNvPr id="14" name="Oval 13"/>
              <p:cNvSpPr/>
              <p:nvPr/>
            </p:nvSpPr>
            <p:spPr bwMode="auto">
              <a:xfrm>
                <a:off x="6215743" y="4397829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E</a:t>
                </a:r>
              </a:p>
            </p:txBody>
          </p:sp>
          <p:sp>
            <p:nvSpPr>
              <p:cNvPr id="15" name="Oval 14"/>
              <p:cNvSpPr/>
              <p:nvPr/>
            </p:nvSpPr>
            <p:spPr bwMode="auto">
              <a:xfrm>
                <a:off x="7783287" y="3004458"/>
                <a:ext cx="489857" cy="446314"/>
              </a:xfrm>
              <a:prstGeom prst="ellipse">
                <a:avLst/>
              </a:prstGeom>
              <a:solidFill>
                <a:srgbClr val="C3B954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T1</a:t>
                </a:r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7141030" y="4865915"/>
                <a:ext cx="489857" cy="446314"/>
              </a:xfrm>
              <a:prstGeom prst="ellipse">
                <a:avLst/>
              </a:prstGeom>
              <a:solidFill>
                <a:srgbClr val="C3B954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T2</a:t>
                </a:r>
              </a:p>
            </p:txBody>
          </p:sp>
          <p:cxnSp>
            <p:nvCxnSpPr>
              <p:cNvPr id="18" name="Straight Connector 17"/>
              <p:cNvCxnSpPr>
                <a:stCxn id="8" idx="6"/>
                <a:endCxn id="13" idx="2"/>
              </p:cNvCxnSpPr>
              <p:nvPr/>
            </p:nvCxnSpPr>
            <p:spPr bwMode="auto">
              <a:xfrm>
                <a:off x="7576457" y="2280557"/>
                <a:ext cx="1926772" cy="5442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0" name="Straight Connector 19"/>
              <p:cNvCxnSpPr>
                <a:stCxn id="8" idx="3"/>
                <a:endCxn id="11" idx="7"/>
              </p:cNvCxnSpPr>
              <p:nvPr/>
            </p:nvCxnSpPr>
            <p:spPr bwMode="auto">
              <a:xfrm flipH="1">
                <a:off x="6503233" y="2438353"/>
                <a:ext cx="655105" cy="66412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2" name="Straight Connector 21"/>
              <p:cNvCxnSpPr>
                <a:stCxn id="8" idx="5"/>
                <a:endCxn id="15" idx="1"/>
              </p:cNvCxnSpPr>
              <p:nvPr/>
            </p:nvCxnSpPr>
            <p:spPr bwMode="auto">
              <a:xfrm>
                <a:off x="7504719" y="2438353"/>
                <a:ext cx="350306" cy="63146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5" name="Straight Connector 24"/>
              <p:cNvCxnSpPr>
                <a:stCxn id="11" idx="4"/>
                <a:endCxn id="14" idx="0"/>
              </p:cNvCxnSpPr>
              <p:nvPr/>
            </p:nvCxnSpPr>
            <p:spPr bwMode="auto">
              <a:xfrm>
                <a:off x="6330043" y="3483428"/>
                <a:ext cx="130629" cy="914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7" name="Straight Connector 26"/>
              <p:cNvCxnSpPr>
                <a:stCxn id="11" idx="6"/>
                <a:endCxn id="15" idx="2"/>
              </p:cNvCxnSpPr>
              <p:nvPr/>
            </p:nvCxnSpPr>
            <p:spPr bwMode="auto">
              <a:xfrm flipV="1">
                <a:off x="6574971" y="3227615"/>
                <a:ext cx="1208316" cy="3265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9" name="Straight Connector 28"/>
              <p:cNvCxnSpPr>
                <a:stCxn id="13" idx="3"/>
                <a:endCxn id="15" idx="7"/>
              </p:cNvCxnSpPr>
              <p:nvPr/>
            </p:nvCxnSpPr>
            <p:spPr bwMode="auto">
              <a:xfrm flipH="1">
                <a:off x="8201406" y="2492781"/>
                <a:ext cx="1373561" cy="577038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1" name="Straight Connector 30"/>
              <p:cNvCxnSpPr>
                <a:stCxn id="13" idx="4"/>
                <a:endCxn id="10" idx="0"/>
              </p:cNvCxnSpPr>
              <p:nvPr/>
            </p:nvCxnSpPr>
            <p:spPr bwMode="auto">
              <a:xfrm>
                <a:off x="9748158" y="2558142"/>
                <a:ext cx="0" cy="85997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4" name="Straight Connector 33"/>
              <p:cNvCxnSpPr>
                <a:stCxn id="10" idx="3"/>
                <a:endCxn id="12" idx="7"/>
              </p:cNvCxnSpPr>
              <p:nvPr/>
            </p:nvCxnSpPr>
            <p:spPr bwMode="auto">
              <a:xfrm flipH="1">
                <a:off x="8495319" y="3799067"/>
                <a:ext cx="1079648" cy="69678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6" name="Straight Connector 35"/>
              <p:cNvCxnSpPr>
                <a:stCxn id="15" idx="5"/>
                <a:endCxn id="10" idx="2"/>
              </p:cNvCxnSpPr>
              <p:nvPr/>
            </p:nvCxnSpPr>
            <p:spPr bwMode="auto">
              <a:xfrm>
                <a:off x="8201406" y="3385411"/>
                <a:ext cx="1301823" cy="25586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8" name="Straight Connector 37"/>
              <p:cNvCxnSpPr>
                <a:stCxn id="14" idx="6"/>
                <a:endCxn id="16" idx="1"/>
              </p:cNvCxnSpPr>
              <p:nvPr/>
            </p:nvCxnSpPr>
            <p:spPr bwMode="auto">
              <a:xfrm>
                <a:off x="6705600" y="4620986"/>
                <a:ext cx="507168" cy="31029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0" name="Straight Connector 39"/>
              <p:cNvCxnSpPr>
                <a:stCxn id="16" idx="7"/>
                <a:endCxn id="12" idx="2"/>
              </p:cNvCxnSpPr>
              <p:nvPr/>
            </p:nvCxnSpPr>
            <p:spPr bwMode="auto">
              <a:xfrm flipV="1">
                <a:off x="7559149" y="4653643"/>
                <a:ext cx="518051" cy="27763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2" name="Straight Connector 41"/>
              <p:cNvCxnSpPr>
                <a:stCxn id="16" idx="4"/>
                <a:endCxn id="9" idx="1"/>
              </p:cNvCxnSpPr>
              <p:nvPr/>
            </p:nvCxnSpPr>
            <p:spPr bwMode="auto">
              <a:xfrm>
                <a:off x="7385959" y="5312229"/>
                <a:ext cx="196922" cy="58787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4" name="Straight Connector 43"/>
              <p:cNvCxnSpPr>
                <a:stCxn id="9" idx="7"/>
                <a:endCxn id="12" idx="3"/>
              </p:cNvCxnSpPr>
              <p:nvPr/>
            </p:nvCxnSpPr>
            <p:spPr bwMode="auto">
              <a:xfrm flipV="1">
                <a:off x="7929262" y="4811439"/>
                <a:ext cx="219676" cy="108866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5" name="Hexagon 44"/>
              <p:cNvSpPr/>
              <p:nvPr/>
            </p:nvSpPr>
            <p:spPr bwMode="auto">
              <a:xfrm>
                <a:off x="8000100" y="1395804"/>
                <a:ext cx="284845" cy="321707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r</a:t>
                </a:r>
                <a:r>
                  <a:rPr kumimoji="0" lang="en-US" sz="1400" b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1</a:t>
                </a:r>
                <a:endParaRPr kumimoji="0" lang="en-US" sz="1400" b="0" i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7" name="Hexagon 46"/>
              <p:cNvSpPr/>
              <p:nvPr/>
            </p:nvSpPr>
            <p:spPr bwMode="auto">
              <a:xfrm>
                <a:off x="9153977" y="4432919"/>
                <a:ext cx="284845" cy="321707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r</a:t>
                </a:r>
                <a:r>
                  <a:rPr lang="en-US" sz="1400" dirty="0" smtClean="0">
                    <a:latin typeface="+mn-lt"/>
                  </a:rPr>
                  <a:t>4</a:t>
                </a:r>
                <a:endParaRPr kumimoji="0" lang="en-US" sz="1400" b="0" i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sp>
            <p:nvSpPr>
              <p:cNvPr id="48" name="Hexagon 47"/>
              <p:cNvSpPr/>
              <p:nvPr/>
            </p:nvSpPr>
            <p:spPr bwMode="auto">
              <a:xfrm>
                <a:off x="8359304" y="5445263"/>
                <a:ext cx="284845" cy="321707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r6</a:t>
                </a:r>
              </a:p>
            </p:txBody>
          </p:sp>
          <p:sp>
            <p:nvSpPr>
              <p:cNvPr id="49" name="Hexagon 48"/>
              <p:cNvSpPr/>
              <p:nvPr/>
            </p:nvSpPr>
            <p:spPr bwMode="auto">
              <a:xfrm>
                <a:off x="6584887" y="5390785"/>
                <a:ext cx="284845" cy="321707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r5</a:t>
                </a:r>
              </a:p>
            </p:txBody>
          </p:sp>
          <p:sp>
            <p:nvSpPr>
              <p:cNvPr id="50" name="Hexagon 49"/>
              <p:cNvSpPr/>
              <p:nvPr/>
            </p:nvSpPr>
            <p:spPr bwMode="auto">
              <a:xfrm>
                <a:off x="5616012" y="3888506"/>
                <a:ext cx="284845" cy="321707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r3</a:t>
                </a:r>
              </a:p>
            </p:txBody>
          </p:sp>
          <p:sp>
            <p:nvSpPr>
              <p:cNvPr id="51" name="Hexagon 50"/>
              <p:cNvSpPr/>
              <p:nvPr/>
            </p:nvSpPr>
            <p:spPr bwMode="auto">
              <a:xfrm>
                <a:off x="6182022" y="2103198"/>
                <a:ext cx="284845" cy="321707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r</a:t>
                </a:r>
                <a:r>
                  <a:rPr lang="en-US" sz="1400" dirty="0" smtClean="0">
                    <a:latin typeface="+mn-lt"/>
                  </a:rPr>
                  <a:t>2</a:t>
                </a:r>
                <a:endParaRPr kumimoji="0" lang="en-US" sz="1400" b="0" i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cxnSp>
            <p:nvCxnSpPr>
              <p:cNvPr id="53" name="Shape 52"/>
              <p:cNvCxnSpPr>
                <a:stCxn id="11" idx="2"/>
                <a:endCxn id="51" idx="3"/>
              </p:cNvCxnSpPr>
              <p:nvPr/>
            </p:nvCxnSpPr>
            <p:spPr bwMode="auto">
              <a:xfrm rot="10800000" flipH="1">
                <a:off x="6085114" y="2264053"/>
                <a:ext cx="96908" cy="996219"/>
              </a:xfrm>
              <a:prstGeom prst="curvedConnector3">
                <a:avLst>
                  <a:gd name="adj1" fmla="val -235894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55" name="Curved Connector 54"/>
              <p:cNvCxnSpPr>
                <a:stCxn id="8" idx="1"/>
                <a:endCxn id="51" idx="5"/>
              </p:cNvCxnSpPr>
              <p:nvPr/>
            </p:nvCxnSpPr>
            <p:spPr bwMode="auto">
              <a:xfrm rot="16200000" flipV="1">
                <a:off x="6767216" y="1731639"/>
                <a:ext cx="19563" cy="762682"/>
              </a:xfrm>
              <a:prstGeom prst="curvedConnector3">
                <a:avLst>
                  <a:gd name="adj1" fmla="val 1502638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60" name="Shape 59"/>
              <p:cNvCxnSpPr>
                <a:stCxn id="8" idx="0"/>
                <a:endCxn id="45" idx="3"/>
              </p:cNvCxnSpPr>
              <p:nvPr/>
            </p:nvCxnSpPr>
            <p:spPr bwMode="auto">
              <a:xfrm rot="5400000" flipH="1" flipV="1">
                <a:off x="7415443" y="1472744"/>
                <a:ext cx="500742" cy="668571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74" name="Curved Connector 73"/>
              <p:cNvCxnSpPr>
                <a:stCxn id="12" idx="5"/>
                <a:endCxn id="47" idx="1"/>
              </p:cNvCxnSpPr>
              <p:nvPr/>
            </p:nvCxnSpPr>
            <p:spPr bwMode="auto">
              <a:xfrm rot="5400000" flipH="1" flipV="1">
                <a:off x="8903058" y="4346887"/>
                <a:ext cx="56813" cy="872292"/>
              </a:xfrm>
              <a:prstGeom prst="curvedConnector3">
                <a:avLst>
                  <a:gd name="adj1" fmla="val -517419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76" name="Curved Connector 75"/>
              <p:cNvCxnSpPr>
                <a:stCxn id="12" idx="4"/>
                <a:endCxn id="48" idx="0"/>
              </p:cNvCxnSpPr>
              <p:nvPr/>
            </p:nvCxnSpPr>
            <p:spPr bwMode="auto">
              <a:xfrm rot="16200000" flipH="1">
                <a:off x="8118481" y="5080448"/>
                <a:ext cx="729317" cy="322020"/>
              </a:xfrm>
              <a:prstGeom prst="curvedConnector4">
                <a:avLst>
                  <a:gd name="adj1" fmla="val 38972"/>
                  <a:gd name="adj2" fmla="val 170989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82" name="Curved Connector 81"/>
              <p:cNvCxnSpPr>
                <a:stCxn id="9" idx="5"/>
                <a:endCxn id="48" idx="1"/>
              </p:cNvCxnSpPr>
              <p:nvPr/>
            </p:nvCxnSpPr>
            <p:spPr bwMode="auto">
              <a:xfrm rot="5400000" flipH="1" flipV="1">
                <a:off x="8026737" y="5669495"/>
                <a:ext cx="448726" cy="643676"/>
              </a:xfrm>
              <a:prstGeom prst="curvedConnector3">
                <a:avLst>
                  <a:gd name="adj1" fmla="val 2416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84" name="Shape 83"/>
              <p:cNvCxnSpPr>
                <a:stCxn id="9" idx="2"/>
                <a:endCxn id="49" idx="2"/>
              </p:cNvCxnSpPr>
              <p:nvPr/>
            </p:nvCxnSpPr>
            <p:spPr bwMode="auto">
              <a:xfrm rot="10800000">
                <a:off x="6656099" y="5712492"/>
                <a:ext cx="855045" cy="345408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86" name="Shape 85"/>
              <p:cNvCxnSpPr>
                <a:stCxn id="14" idx="3"/>
                <a:endCxn id="49" idx="3"/>
              </p:cNvCxnSpPr>
              <p:nvPr/>
            </p:nvCxnSpPr>
            <p:spPr bwMode="auto">
              <a:xfrm rot="16200000" flipH="1">
                <a:off x="6049756" y="5016507"/>
                <a:ext cx="772857" cy="297406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88" name="Shape 87"/>
              <p:cNvCxnSpPr>
                <a:stCxn id="14" idx="2"/>
                <a:endCxn id="50" idx="2"/>
              </p:cNvCxnSpPr>
              <p:nvPr/>
            </p:nvCxnSpPr>
            <p:spPr bwMode="auto">
              <a:xfrm rot="10800000">
                <a:off x="5687223" y="4210214"/>
                <a:ext cx="528520" cy="410773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90" name="Shape 89"/>
              <p:cNvCxnSpPr>
                <a:stCxn id="11" idx="3"/>
                <a:endCxn id="50" idx="3"/>
              </p:cNvCxnSpPr>
              <p:nvPr/>
            </p:nvCxnSpPr>
            <p:spPr bwMode="auto">
              <a:xfrm rot="5400000">
                <a:off x="5570786" y="3463293"/>
                <a:ext cx="631293" cy="540840"/>
              </a:xfrm>
              <a:prstGeom prst="curvedConnector4">
                <a:avLst>
                  <a:gd name="adj1" fmla="val 32083"/>
                  <a:gd name="adj2" fmla="val 142268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91" name="TextBox 90"/>
              <p:cNvSpPr txBox="1"/>
              <p:nvPr/>
            </p:nvSpPr>
            <p:spPr>
              <a:xfrm>
                <a:off x="6574967" y="1564164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92" name="TextBox 91"/>
              <p:cNvSpPr txBox="1"/>
              <p:nvPr/>
            </p:nvSpPr>
            <p:spPr>
              <a:xfrm>
                <a:off x="7380527" y="1455300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97" name="TextBox 96"/>
              <p:cNvSpPr txBox="1"/>
              <p:nvPr/>
            </p:nvSpPr>
            <p:spPr>
              <a:xfrm>
                <a:off x="8773924" y="4808174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8871885" y="5265376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8512643" y="5972962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6923283" y="5972958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01" name="TextBox 100"/>
              <p:cNvSpPr txBox="1"/>
              <p:nvPr/>
            </p:nvSpPr>
            <p:spPr>
              <a:xfrm>
                <a:off x="6161259" y="5232706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5704043" y="4492454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5225055" y="3556254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5638719" y="2620054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05" name="TextBox 104"/>
              <p:cNvSpPr txBox="1"/>
              <p:nvPr/>
            </p:nvSpPr>
            <p:spPr>
              <a:xfrm>
                <a:off x="6531367" y="2554734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10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8305781" y="2032202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10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07" name="TextBox 106"/>
              <p:cNvSpPr txBox="1"/>
              <p:nvPr/>
            </p:nvSpPr>
            <p:spPr>
              <a:xfrm>
                <a:off x="9154885" y="2870420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10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8458177" y="4024332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10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09" name="TextBox 108"/>
              <p:cNvSpPr txBox="1"/>
              <p:nvPr/>
            </p:nvSpPr>
            <p:spPr>
              <a:xfrm>
                <a:off x="8022733" y="5330648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10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6400715" y="3741288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10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11" name="TextBox 110"/>
              <p:cNvSpPr txBox="1"/>
              <p:nvPr/>
            </p:nvSpPr>
            <p:spPr>
              <a:xfrm>
                <a:off x="7315068" y="2598242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8153219" y="2619998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13" name="TextBox 112"/>
              <p:cNvSpPr txBox="1"/>
              <p:nvPr/>
            </p:nvSpPr>
            <p:spPr>
              <a:xfrm>
                <a:off x="8740992" y="3251370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7042705" y="3240468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15" name="TextBox 114"/>
              <p:cNvSpPr txBox="1"/>
              <p:nvPr/>
            </p:nvSpPr>
            <p:spPr>
              <a:xfrm>
                <a:off x="6868458" y="4557658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7216739" y="5472066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17" name="TextBox 116"/>
              <p:cNvSpPr txBox="1"/>
              <p:nvPr/>
            </p:nvSpPr>
            <p:spPr>
              <a:xfrm>
                <a:off x="7586792" y="4568512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 flipH="1">
              <a:off x="5763005" y="2735468"/>
              <a:ext cx="3935723" cy="4881086"/>
              <a:chOff x="5584727" y="1399971"/>
              <a:chExt cx="3935723" cy="4881086"/>
            </a:xfrm>
          </p:grpSpPr>
          <p:sp>
            <p:nvSpPr>
              <p:cNvPr id="78" name="Oval 77"/>
              <p:cNvSpPr/>
              <p:nvPr/>
            </p:nvSpPr>
            <p:spPr bwMode="auto">
              <a:xfrm>
                <a:off x="7086600" y="2057400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A’</a:t>
                </a:r>
              </a:p>
            </p:txBody>
          </p:sp>
          <p:sp>
            <p:nvSpPr>
              <p:cNvPr id="79" name="Oval 78"/>
              <p:cNvSpPr/>
              <p:nvPr/>
            </p:nvSpPr>
            <p:spPr bwMode="auto">
              <a:xfrm>
                <a:off x="7511143" y="5834743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G’</a:t>
                </a:r>
              </a:p>
            </p:txBody>
          </p:sp>
          <p:sp>
            <p:nvSpPr>
              <p:cNvPr id="81" name="Oval 80"/>
              <p:cNvSpPr/>
              <p:nvPr/>
            </p:nvSpPr>
            <p:spPr bwMode="auto">
              <a:xfrm>
                <a:off x="6085114" y="3037114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C’</a:t>
                </a:r>
              </a:p>
            </p:txBody>
          </p:sp>
          <p:sp>
            <p:nvSpPr>
              <p:cNvPr id="83" name="Oval 82"/>
              <p:cNvSpPr/>
              <p:nvPr/>
            </p:nvSpPr>
            <p:spPr bwMode="auto">
              <a:xfrm>
                <a:off x="8077200" y="4430486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F’</a:t>
                </a:r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6215743" y="4397829"/>
                <a:ext cx="489857" cy="446314"/>
              </a:xfrm>
              <a:prstGeom prst="ellips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8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E’</a:t>
                </a:r>
              </a:p>
            </p:txBody>
          </p:sp>
          <p:sp>
            <p:nvSpPr>
              <p:cNvPr id="89" name="Oval 88"/>
              <p:cNvSpPr/>
              <p:nvPr/>
            </p:nvSpPr>
            <p:spPr bwMode="auto">
              <a:xfrm>
                <a:off x="7783287" y="3004458"/>
                <a:ext cx="489857" cy="446314"/>
              </a:xfrm>
              <a:prstGeom prst="ellipse">
                <a:avLst/>
              </a:prstGeom>
              <a:solidFill>
                <a:srgbClr val="C3B954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T’1</a:t>
                </a:r>
              </a:p>
            </p:txBody>
          </p:sp>
          <p:sp>
            <p:nvSpPr>
              <p:cNvPr id="118" name="Oval 117"/>
              <p:cNvSpPr/>
              <p:nvPr/>
            </p:nvSpPr>
            <p:spPr bwMode="auto">
              <a:xfrm>
                <a:off x="7141030" y="4865915"/>
                <a:ext cx="489857" cy="446314"/>
              </a:xfrm>
              <a:prstGeom prst="ellipse">
                <a:avLst/>
              </a:prstGeom>
              <a:solidFill>
                <a:srgbClr val="C3B954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600" b="0" i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T’2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cxnSp>
            <p:nvCxnSpPr>
              <p:cNvPr id="119" name="Straight Connector 118"/>
              <p:cNvCxnSpPr>
                <a:stCxn id="78" idx="6"/>
                <a:endCxn id="13" idx="6"/>
              </p:cNvCxnSpPr>
              <p:nvPr/>
            </p:nvCxnSpPr>
            <p:spPr bwMode="auto">
              <a:xfrm>
                <a:off x="7576457" y="2280557"/>
                <a:ext cx="1872255" cy="6531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0" name="Straight Connector 119"/>
              <p:cNvCxnSpPr>
                <a:stCxn id="78" idx="3"/>
                <a:endCxn id="81" idx="7"/>
              </p:cNvCxnSpPr>
              <p:nvPr/>
            </p:nvCxnSpPr>
            <p:spPr bwMode="auto">
              <a:xfrm flipH="1">
                <a:off x="6503233" y="2438353"/>
                <a:ext cx="655105" cy="66412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1" name="Straight Connector 120"/>
              <p:cNvCxnSpPr>
                <a:stCxn id="78" idx="5"/>
                <a:endCxn id="89" idx="1"/>
              </p:cNvCxnSpPr>
              <p:nvPr/>
            </p:nvCxnSpPr>
            <p:spPr bwMode="auto">
              <a:xfrm>
                <a:off x="7504719" y="2438353"/>
                <a:ext cx="350306" cy="63146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2" name="Straight Connector 121"/>
              <p:cNvCxnSpPr>
                <a:stCxn id="81" idx="4"/>
                <a:endCxn id="87" idx="0"/>
              </p:cNvCxnSpPr>
              <p:nvPr/>
            </p:nvCxnSpPr>
            <p:spPr bwMode="auto">
              <a:xfrm>
                <a:off x="6330043" y="3483428"/>
                <a:ext cx="130629" cy="91440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3" name="Straight Connector 122"/>
              <p:cNvCxnSpPr>
                <a:stCxn id="81" idx="6"/>
                <a:endCxn id="89" idx="2"/>
              </p:cNvCxnSpPr>
              <p:nvPr/>
            </p:nvCxnSpPr>
            <p:spPr bwMode="auto">
              <a:xfrm flipV="1">
                <a:off x="6574971" y="3227615"/>
                <a:ext cx="1208316" cy="3265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4" name="Straight Connector 123"/>
              <p:cNvCxnSpPr>
                <a:stCxn id="13" idx="5"/>
                <a:endCxn id="89" idx="7"/>
              </p:cNvCxnSpPr>
              <p:nvPr/>
            </p:nvCxnSpPr>
            <p:spPr bwMode="auto">
              <a:xfrm flipH="1">
                <a:off x="8201406" y="2503667"/>
                <a:ext cx="1319044" cy="566152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6" name="Straight Connector 125"/>
              <p:cNvCxnSpPr>
                <a:stCxn id="10" idx="5"/>
                <a:endCxn id="83" idx="7"/>
              </p:cNvCxnSpPr>
              <p:nvPr/>
            </p:nvCxnSpPr>
            <p:spPr bwMode="auto">
              <a:xfrm flipH="1">
                <a:off x="8495319" y="3809953"/>
                <a:ext cx="1025131" cy="685894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7" name="Straight Connector 126"/>
              <p:cNvCxnSpPr>
                <a:stCxn id="89" idx="5"/>
                <a:endCxn id="10" idx="6"/>
              </p:cNvCxnSpPr>
              <p:nvPr/>
            </p:nvCxnSpPr>
            <p:spPr bwMode="auto">
              <a:xfrm>
                <a:off x="8201406" y="3385411"/>
                <a:ext cx="1247306" cy="266746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8" name="Straight Connector 127"/>
              <p:cNvCxnSpPr>
                <a:stCxn id="87" idx="6"/>
                <a:endCxn id="118" idx="1"/>
              </p:cNvCxnSpPr>
              <p:nvPr/>
            </p:nvCxnSpPr>
            <p:spPr bwMode="auto">
              <a:xfrm>
                <a:off x="6705600" y="4620986"/>
                <a:ext cx="507168" cy="31029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29" name="Straight Connector 128"/>
              <p:cNvCxnSpPr>
                <a:stCxn id="118" idx="7"/>
                <a:endCxn id="83" idx="2"/>
              </p:cNvCxnSpPr>
              <p:nvPr/>
            </p:nvCxnSpPr>
            <p:spPr bwMode="auto">
              <a:xfrm flipV="1">
                <a:off x="7559149" y="4653643"/>
                <a:ext cx="518051" cy="277633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0" name="Straight Connector 129"/>
              <p:cNvCxnSpPr>
                <a:stCxn id="118" idx="4"/>
                <a:endCxn id="79" idx="1"/>
              </p:cNvCxnSpPr>
              <p:nvPr/>
            </p:nvCxnSpPr>
            <p:spPr bwMode="auto">
              <a:xfrm>
                <a:off x="7385959" y="5312229"/>
                <a:ext cx="196922" cy="58787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31" name="Straight Connector 130"/>
              <p:cNvCxnSpPr>
                <a:stCxn id="79" idx="7"/>
                <a:endCxn id="83" idx="3"/>
              </p:cNvCxnSpPr>
              <p:nvPr/>
            </p:nvCxnSpPr>
            <p:spPr bwMode="auto">
              <a:xfrm flipV="1">
                <a:off x="7929262" y="4811439"/>
                <a:ext cx="219676" cy="1088665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132" name="Hexagon 131"/>
              <p:cNvSpPr/>
              <p:nvPr/>
            </p:nvSpPr>
            <p:spPr bwMode="auto">
              <a:xfrm>
                <a:off x="7968815" y="1399971"/>
                <a:ext cx="347415" cy="313373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r'</a:t>
                </a:r>
                <a:r>
                  <a:rPr kumimoji="0" lang="en-US" sz="1400" b="0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1</a:t>
                </a:r>
                <a:endParaRPr kumimoji="0" lang="en-US" sz="1400" b="0" i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34" name="Hexagon 133"/>
              <p:cNvSpPr/>
              <p:nvPr/>
            </p:nvSpPr>
            <p:spPr bwMode="auto">
              <a:xfrm>
                <a:off x="9122692" y="4437086"/>
                <a:ext cx="347415" cy="313373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i="1" smtClean="0">
                    <a:latin typeface="+mn-lt"/>
                  </a:rPr>
                  <a:t>r</a:t>
                </a:r>
                <a:r>
                  <a:rPr kumimoji="0" lang="en-US" sz="1400" b="0" i="1" u="none" strike="noStrike" cap="none" normalizeH="0" baseline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’</a:t>
                </a:r>
                <a:r>
                  <a:rPr lang="en-US" sz="1400" smtClean="0">
                    <a:latin typeface="+mn-lt"/>
                  </a:rPr>
                  <a:t>4</a:t>
                </a:r>
                <a:endParaRPr kumimoji="0" lang="en-US" sz="1400" b="0" i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35" name="Hexagon 134"/>
              <p:cNvSpPr/>
              <p:nvPr/>
            </p:nvSpPr>
            <p:spPr bwMode="auto">
              <a:xfrm>
                <a:off x="8328019" y="5449430"/>
                <a:ext cx="347415" cy="313373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r’5</a:t>
                </a:r>
              </a:p>
            </p:txBody>
          </p:sp>
          <p:sp>
            <p:nvSpPr>
              <p:cNvPr id="136" name="Hexagon 135"/>
              <p:cNvSpPr/>
              <p:nvPr/>
            </p:nvSpPr>
            <p:spPr bwMode="auto">
              <a:xfrm>
                <a:off x="6553602" y="5394952"/>
                <a:ext cx="347415" cy="313373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r'</a:t>
                </a:r>
                <a:r>
                  <a:rPr lang="en-US" sz="1400" dirty="0" smtClean="0">
                    <a:latin typeface="+mn-lt"/>
                  </a:rPr>
                  <a:t>6</a:t>
                </a:r>
                <a:endParaRPr kumimoji="0" lang="en-US" sz="1400" b="0" i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sp>
            <p:nvSpPr>
              <p:cNvPr id="137" name="Hexagon 136"/>
              <p:cNvSpPr/>
              <p:nvPr/>
            </p:nvSpPr>
            <p:spPr bwMode="auto">
              <a:xfrm>
                <a:off x="5584727" y="3892673"/>
                <a:ext cx="347415" cy="313373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z="1400" i="1" dirty="0" smtClean="0">
                    <a:latin typeface="+mn-lt"/>
                  </a:rPr>
                  <a:t>r</a:t>
                </a:r>
                <a:r>
                  <a:rPr kumimoji="0" lang="en-US" sz="1400" b="0" i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’3</a:t>
                </a:r>
              </a:p>
            </p:txBody>
          </p:sp>
          <p:sp>
            <p:nvSpPr>
              <p:cNvPr id="138" name="Hexagon 137"/>
              <p:cNvSpPr/>
              <p:nvPr/>
            </p:nvSpPr>
            <p:spPr bwMode="auto">
              <a:xfrm>
                <a:off x="6150737" y="2107365"/>
                <a:ext cx="347415" cy="313373"/>
              </a:xfrm>
              <a:prstGeom prst="hexagon">
                <a:avLst/>
              </a:prstGeom>
              <a:solidFill>
                <a:srgbClr val="FFFF66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none" lIns="0" tIns="0" rIns="0" bIns="0" numCol="1" rtlCol="0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1019175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400" b="0" i="1" u="none" strike="noStrike" cap="none" normalizeH="0" baseline="0" dirty="0" smtClean="0">
                    <a:ln>
                      <a:noFill/>
                    </a:ln>
                    <a:solidFill>
                      <a:schemeClr val="tx2"/>
                    </a:solidFill>
                    <a:effectLst/>
                    <a:latin typeface="+mn-lt"/>
                  </a:rPr>
                  <a:t>r'</a:t>
                </a:r>
                <a:r>
                  <a:rPr lang="en-US" sz="1400" dirty="0" smtClean="0">
                    <a:latin typeface="+mn-lt"/>
                  </a:rPr>
                  <a:t>2</a:t>
                </a:r>
                <a:endParaRPr kumimoji="0" lang="en-US" sz="1400" b="0" i="1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endParaRPr>
              </a:p>
            </p:txBody>
          </p:sp>
          <p:cxnSp>
            <p:nvCxnSpPr>
              <p:cNvPr id="139" name="Shape 52"/>
              <p:cNvCxnSpPr>
                <a:stCxn id="81" idx="2"/>
                <a:endCxn id="138" idx="3"/>
              </p:cNvCxnSpPr>
              <p:nvPr/>
            </p:nvCxnSpPr>
            <p:spPr bwMode="auto">
              <a:xfrm flipV="1">
                <a:off x="6085114" y="2264052"/>
                <a:ext cx="65623" cy="996219"/>
              </a:xfrm>
              <a:prstGeom prst="curvedConnector3">
                <a:avLst>
                  <a:gd name="adj1" fmla="val -348353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40" name="Curved Connector 139"/>
              <p:cNvCxnSpPr>
                <a:stCxn id="78" idx="1"/>
                <a:endCxn id="138" idx="5"/>
              </p:cNvCxnSpPr>
              <p:nvPr/>
            </p:nvCxnSpPr>
            <p:spPr bwMode="auto">
              <a:xfrm rot="16200000" flipV="1">
                <a:off x="6781376" y="1745799"/>
                <a:ext cx="15396" cy="738529"/>
              </a:xfrm>
              <a:prstGeom prst="curvedConnector3">
                <a:avLst>
                  <a:gd name="adj1" fmla="val 1909334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41" name="Shape 140"/>
              <p:cNvCxnSpPr>
                <a:stCxn id="78" idx="0"/>
                <a:endCxn id="132" idx="3"/>
              </p:cNvCxnSpPr>
              <p:nvPr/>
            </p:nvCxnSpPr>
            <p:spPr bwMode="auto">
              <a:xfrm rot="5400000" flipH="1" flipV="1">
                <a:off x="7399801" y="1488386"/>
                <a:ext cx="500742" cy="637286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46" name="Curved Connector 145"/>
              <p:cNvCxnSpPr>
                <a:stCxn id="83" idx="5"/>
                <a:endCxn id="134" idx="2"/>
              </p:cNvCxnSpPr>
              <p:nvPr/>
            </p:nvCxnSpPr>
            <p:spPr bwMode="auto">
              <a:xfrm rot="16200000">
                <a:off x="8817687" y="4428091"/>
                <a:ext cx="60980" cy="705716"/>
              </a:xfrm>
              <a:prstGeom prst="curvedConnector3">
                <a:avLst>
                  <a:gd name="adj1" fmla="val -482061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47" name="Curved Connector 75"/>
              <p:cNvCxnSpPr>
                <a:stCxn id="83" idx="4"/>
                <a:endCxn id="135" idx="0"/>
              </p:cNvCxnSpPr>
              <p:nvPr/>
            </p:nvCxnSpPr>
            <p:spPr bwMode="auto">
              <a:xfrm rot="16200000" flipH="1">
                <a:off x="8134122" y="5064806"/>
                <a:ext cx="729317" cy="353305"/>
              </a:xfrm>
              <a:prstGeom prst="curvedConnector4">
                <a:avLst>
                  <a:gd name="adj1" fmla="val 39258"/>
                  <a:gd name="adj2" fmla="val 164703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48" name="Curved Connector 147"/>
              <p:cNvCxnSpPr>
                <a:stCxn id="79" idx="5"/>
                <a:endCxn id="135" idx="1"/>
              </p:cNvCxnSpPr>
              <p:nvPr/>
            </p:nvCxnSpPr>
            <p:spPr bwMode="auto">
              <a:xfrm rot="16200000">
                <a:off x="8036730" y="5655336"/>
                <a:ext cx="452893" cy="667829"/>
              </a:xfrm>
              <a:prstGeom prst="curvedConnector3">
                <a:avLst>
                  <a:gd name="adj1" fmla="val -64907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49" name="Shape 148"/>
              <p:cNvCxnSpPr>
                <a:stCxn id="79" idx="2"/>
                <a:endCxn id="136" idx="2"/>
              </p:cNvCxnSpPr>
              <p:nvPr/>
            </p:nvCxnSpPr>
            <p:spPr bwMode="auto">
              <a:xfrm flipH="1" flipV="1">
                <a:off x="6631945" y="5708325"/>
                <a:ext cx="879198" cy="349575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50" name="Shape 149"/>
              <p:cNvCxnSpPr>
                <a:stCxn id="87" idx="3"/>
                <a:endCxn id="136" idx="3"/>
              </p:cNvCxnSpPr>
              <p:nvPr/>
            </p:nvCxnSpPr>
            <p:spPr bwMode="auto">
              <a:xfrm rot="16200000" flipH="1">
                <a:off x="6034112" y="5032150"/>
                <a:ext cx="772857" cy="266121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51" name="Shape 150"/>
              <p:cNvCxnSpPr>
                <a:stCxn id="87" idx="2"/>
                <a:endCxn id="137" idx="2"/>
              </p:cNvCxnSpPr>
              <p:nvPr/>
            </p:nvCxnSpPr>
            <p:spPr bwMode="auto">
              <a:xfrm flipH="1" flipV="1">
                <a:off x="5663070" y="4206046"/>
                <a:ext cx="552673" cy="414940"/>
              </a:xfrm>
              <a:prstGeom prst="curvedConnector2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152" name="Shape 151"/>
              <p:cNvCxnSpPr>
                <a:stCxn id="81" idx="3"/>
                <a:endCxn id="137" idx="3"/>
              </p:cNvCxnSpPr>
              <p:nvPr/>
            </p:nvCxnSpPr>
            <p:spPr bwMode="auto">
              <a:xfrm rot="5400000">
                <a:off x="5555143" y="3447650"/>
                <a:ext cx="631293" cy="572125"/>
              </a:xfrm>
              <a:prstGeom prst="curvedConnector4">
                <a:avLst>
                  <a:gd name="adj1" fmla="val 32413"/>
                  <a:gd name="adj2" fmla="val 139956"/>
                </a:avLst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153" name="TextBox 152"/>
              <p:cNvSpPr txBox="1"/>
              <p:nvPr/>
            </p:nvSpPr>
            <p:spPr>
              <a:xfrm>
                <a:off x="6574967" y="1564164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7380527" y="1455300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8752153" y="4840831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8871885" y="5265376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8512643" y="5972962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6923283" y="5972958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6161259" y="5232706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64" name="TextBox 163"/>
              <p:cNvSpPr txBox="1"/>
              <p:nvPr/>
            </p:nvSpPr>
            <p:spPr>
              <a:xfrm>
                <a:off x="5704043" y="4492454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65" name="TextBox 164"/>
              <p:cNvSpPr txBox="1"/>
              <p:nvPr/>
            </p:nvSpPr>
            <p:spPr>
              <a:xfrm>
                <a:off x="5627826" y="3403854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66" name="TextBox 165"/>
              <p:cNvSpPr txBox="1"/>
              <p:nvPr/>
            </p:nvSpPr>
            <p:spPr>
              <a:xfrm>
                <a:off x="5638719" y="2620054"/>
                <a:ext cx="22860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67" name="TextBox 166"/>
              <p:cNvSpPr txBox="1"/>
              <p:nvPr/>
            </p:nvSpPr>
            <p:spPr>
              <a:xfrm>
                <a:off x="6531367" y="2554734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10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68" name="TextBox 167"/>
              <p:cNvSpPr txBox="1"/>
              <p:nvPr/>
            </p:nvSpPr>
            <p:spPr>
              <a:xfrm>
                <a:off x="8349314" y="2010432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10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70" name="TextBox 169"/>
              <p:cNvSpPr txBox="1"/>
              <p:nvPr/>
            </p:nvSpPr>
            <p:spPr>
              <a:xfrm>
                <a:off x="8458177" y="4024332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10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71" name="TextBox 170"/>
              <p:cNvSpPr txBox="1"/>
              <p:nvPr/>
            </p:nvSpPr>
            <p:spPr>
              <a:xfrm>
                <a:off x="8022733" y="5330648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10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72" name="TextBox 171"/>
              <p:cNvSpPr txBox="1"/>
              <p:nvPr/>
            </p:nvSpPr>
            <p:spPr>
              <a:xfrm>
                <a:off x="6400715" y="3741288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10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73" name="TextBox 172"/>
              <p:cNvSpPr txBox="1"/>
              <p:nvPr/>
            </p:nvSpPr>
            <p:spPr>
              <a:xfrm>
                <a:off x="7315068" y="2598242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74" name="TextBox 173"/>
              <p:cNvSpPr txBox="1"/>
              <p:nvPr/>
            </p:nvSpPr>
            <p:spPr>
              <a:xfrm>
                <a:off x="8153219" y="2619998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8588588" y="3218712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76" name="TextBox 175"/>
              <p:cNvSpPr txBox="1"/>
              <p:nvPr/>
            </p:nvSpPr>
            <p:spPr>
              <a:xfrm>
                <a:off x="7042705" y="3240468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77" name="TextBox 176"/>
              <p:cNvSpPr txBox="1"/>
              <p:nvPr/>
            </p:nvSpPr>
            <p:spPr>
              <a:xfrm>
                <a:off x="6868458" y="4557658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78" name="TextBox 177"/>
              <p:cNvSpPr txBox="1"/>
              <p:nvPr/>
            </p:nvSpPr>
            <p:spPr>
              <a:xfrm>
                <a:off x="7216739" y="5472066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  <p:sp>
            <p:nvSpPr>
              <p:cNvPr id="179" name="TextBox 178"/>
              <p:cNvSpPr txBox="1"/>
              <p:nvPr/>
            </p:nvSpPr>
            <p:spPr>
              <a:xfrm>
                <a:off x="7586792" y="4568512"/>
                <a:ext cx="315746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spAutoFit/>
              </a:bodyPr>
              <a:lstStyle/>
              <a:p>
                <a:pPr algn="ctr"/>
                <a:r>
                  <a:rPr lang="en-US" sz="1600" dirty="0" smtClean="0">
                    <a:latin typeface="+mn-lt"/>
                  </a:rPr>
                  <a:t>5</a:t>
                </a:r>
                <a:endParaRPr lang="en-US" dirty="0" smtClean="0">
                  <a:latin typeface="+mn-lt"/>
                </a:endParaRPr>
              </a:p>
            </p:txBody>
          </p:sp>
        </p:grpSp>
      </p:grpSp>
      <p:cxnSp>
        <p:nvCxnSpPr>
          <p:cNvPr id="208" name="Straight Connector 207"/>
          <p:cNvCxnSpPr/>
          <p:nvPr/>
        </p:nvCxnSpPr>
        <p:spPr bwMode="auto">
          <a:xfrm>
            <a:off x="5388429" y="2830286"/>
            <a:ext cx="21771" cy="4637314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09" name="TextBox 208"/>
          <p:cNvSpPr txBox="1"/>
          <p:nvPr/>
        </p:nvSpPr>
        <p:spPr>
          <a:xfrm>
            <a:off x="6847114" y="5167346"/>
            <a:ext cx="1121229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Area 2</a:t>
            </a:r>
          </a:p>
        </p:txBody>
      </p:sp>
      <p:sp>
        <p:nvSpPr>
          <p:cNvPr id="210" name="TextBox 209"/>
          <p:cNvSpPr txBox="1"/>
          <p:nvPr/>
        </p:nvSpPr>
        <p:spPr>
          <a:xfrm>
            <a:off x="2775857" y="5200003"/>
            <a:ext cx="1121229" cy="24622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600" dirty="0" smtClean="0">
                <a:latin typeface="+mn-lt"/>
              </a:rPr>
              <a:t>Area 1</a:t>
            </a:r>
          </a:p>
        </p:txBody>
      </p:sp>
    </p:spTree>
    <p:extLst>
      <p:ext uri="{BB962C8B-B14F-4D97-AF65-F5344CB8AC3E}">
        <p14:creationId xmlns="" xmlns:p14="http://schemas.microsoft.com/office/powerpoint/2010/main" val="254821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48344" y="1534886"/>
            <a:ext cx="9013370" cy="1262743"/>
          </a:xfrm>
        </p:spPr>
        <p:txBody>
          <a:bodyPr/>
          <a:lstStyle/>
          <a:p>
            <a:pPr marL="473075" indent="-342900">
              <a:buFont typeface="+mj-lt"/>
              <a:buAutoNum type="arabicPeriod" startAt="8"/>
            </a:pPr>
            <a:r>
              <a:rPr lang="en-US" sz="1600" dirty="0" smtClean="0"/>
              <a:t>Consider the two area network below with routers B and D serving as border routers between areas.  Compute the routing table at router A (identify both costs and next hop(s) for all entries).  Link costs are again symmetric, except for transit network nodes (T1, T2, T’1, and T’2), for which outgoing costs are all 0</a:t>
            </a:r>
          </a:p>
          <a:p>
            <a:pPr indent="0">
              <a:buNone/>
            </a:pPr>
            <a:endParaRPr lang="en-US" sz="1400" i="1" dirty="0" smtClean="0">
              <a:cs typeface="Times New Roman"/>
            </a:endParaRPr>
          </a:p>
          <a:p>
            <a:pPr lvl="1">
              <a:buNone/>
            </a:pPr>
            <a:endParaRPr lang="en-US" sz="12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A6BDF7A-1AC4-4879-AEAA-220D9211AB84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133" name="Content Placeholder 6"/>
          <p:cNvSpPr txBox="1">
            <a:spLocks/>
          </p:cNvSpPr>
          <p:nvPr/>
        </p:nvSpPr>
        <p:spPr bwMode="auto">
          <a:xfrm>
            <a:off x="0" y="2808610"/>
            <a:ext cx="2808513" cy="3156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marL="384175" algn="l" defTabSz="1019175">
              <a:spcBef>
                <a:spcPct val="20000"/>
              </a:spcBef>
              <a:buClr>
                <a:srgbClr val="993300"/>
              </a:buClr>
              <a:buSzPct val="75000"/>
            </a:pPr>
            <a:r>
              <a:rPr lang="en-US" sz="1600" i="1" dirty="0" smtClean="0"/>
              <a:t>Reusing mostly the same computations as before, the routing table for Area1 at A is of the form</a:t>
            </a:r>
            <a:endParaRPr kumimoji="0" lang="en-US" sz="16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/>
            </a:endParaRP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1: 1 (local 1)</a:t>
            </a: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2: 2 (local 2)</a:t>
            </a: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3: 6 (T1/C)</a:t>
            </a: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4: 16 (T1/D)</a:t>
            </a: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5: 16 (T1/C)</a:t>
            </a: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6: 16 (T1/D)</a:t>
            </a: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T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1: 5 (T1)</a:t>
            </a: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T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2: 20 (T1/C,D)</a:t>
            </a:r>
            <a:endParaRPr kumimoji="0" lang="en-US" sz="1400" b="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/>
            </a:endParaRPr>
          </a:p>
          <a:p>
            <a:pPr marL="762000" marR="0" lvl="1" indent="-250825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Tx/>
              <a:buFontTx/>
              <a:buNone/>
              <a:tabLst/>
              <a:defRPr/>
            </a:pPr>
            <a:endParaRPr kumimoji="0" lang="en-US" sz="12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42" name="Content Placeholder 6"/>
          <p:cNvSpPr txBox="1">
            <a:spLocks/>
          </p:cNvSpPr>
          <p:nvPr/>
        </p:nvSpPr>
        <p:spPr bwMode="auto">
          <a:xfrm>
            <a:off x="2862940" y="2819494"/>
            <a:ext cx="3526970" cy="3613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marL="384175" algn="l" defTabSz="1019175">
              <a:spcBef>
                <a:spcPct val="20000"/>
              </a:spcBef>
              <a:buClr>
                <a:srgbClr val="993300"/>
              </a:buClr>
              <a:buSzPct val="75000"/>
            </a:pPr>
            <a:r>
              <a:rPr lang="en-US" sz="1600" i="1" dirty="0" smtClean="0"/>
              <a:t>Similarly, the “distance vector” that B and D advertise into area 1 based on the distances they compute d for routes in area 2 is of the form</a:t>
            </a:r>
          </a:p>
          <a:p>
            <a:pPr marL="384175" algn="l" defTabSz="1019175">
              <a:spcBef>
                <a:spcPct val="20000"/>
              </a:spcBef>
              <a:buClr>
                <a:srgbClr val="993300"/>
              </a:buClr>
              <a:buSzPct val="75000"/>
            </a:pPr>
            <a:r>
              <a:rPr kumimoji="0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B		</a:t>
            </a:r>
            <a:r>
              <a:rPr kumimoji="0" lang="en-US" sz="160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D</a:t>
            </a: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r'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1: 6		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ea typeface="+mn-ea"/>
                <a:cs typeface="Times New Roman"/>
              </a:rPr>
              <a:t>’1: 6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/>
            </a:endParaRP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r'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2: 6		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kumimoji="0" lang="en-US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’2: 6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 </a:t>
            </a: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r'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3: 6		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kumimoji="0" lang="en-US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’3: 6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/>
            </a:endParaRP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r'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4: 16		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kumimoji="0" lang="en-US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’4:</a:t>
            </a:r>
            <a:r>
              <a:rPr kumimoji="0" lang="en-US" sz="1400" b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 11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/>
            </a:endParaRP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r'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5: 16		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kumimoji="0" lang="en-US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’5: 11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/>
            </a:endParaRP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r'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6: 16		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r</a:t>
            </a:r>
            <a:r>
              <a:rPr kumimoji="0" lang="en-US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’6: 16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/>
            </a:endParaRP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T’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1: 5		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T</a:t>
            </a:r>
            <a:r>
              <a:rPr kumimoji="0" lang="en-US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’1: 5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/>
            </a:endParaRPr>
          </a:p>
          <a:p>
            <a:pPr marL="384175" marR="0" lvl="0" indent="0" algn="l" defTabSz="101917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3300"/>
              </a:buClr>
              <a:buSzPct val="75000"/>
              <a:buFont typeface="Wingdings" charset="2"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T’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2: 20	</a:t>
            </a:r>
            <a:r>
              <a:rPr kumimoji="0" lang="en-US" sz="14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T</a:t>
            </a:r>
            <a:r>
              <a:rPr kumimoji="0" lang="en-US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’2: 15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	</a:t>
            </a:r>
            <a:endParaRPr kumimoji="0" lang="en-US" sz="12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143" name="Content Placeholder 6"/>
          <p:cNvSpPr txBox="1">
            <a:spLocks/>
          </p:cNvSpPr>
          <p:nvPr/>
        </p:nvSpPr>
        <p:spPr bwMode="auto">
          <a:xfrm>
            <a:off x="6150426" y="2819489"/>
            <a:ext cx="3755570" cy="3613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marL="384175" algn="l" defTabSz="1019175">
              <a:spcBef>
                <a:spcPct val="20000"/>
              </a:spcBef>
              <a:buClr>
                <a:srgbClr val="993300"/>
              </a:buClr>
              <a:buSzPct val="75000"/>
            </a:pPr>
            <a:r>
              <a:rPr lang="en-US" sz="1600" i="1" dirty="0" smtClean="0"/>
              <a:t>The distances of the shortest path from A to B and D are both 5 with a next hop of T1.  Hence the complete routing table at A is of the form</a:t>
            </a:r>
          </a:p>
          <a:p>
            <a:pPr marL="384175" algn="l" defTabSz="1019175">
              <a:spcBef>
                <a:spcPct val="20000"/>
              </a:spcBef>
              <a:buClr>
                <a:srgbClr val="993300"/>
              </a:buClr>
              <a:buSzPct val="75000"/>
            </a:pPr>
            <a:r>
              <a:rPr kumimoji="0" lang="en-US" sz="16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Times New Roman"/>
              </a:rPr>
              <a:t>Area 1	Area 2</a:t>
            </a:r>
            <a:endParaRPr kumimoji="0" lang="en-US" sz="1600" i="1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/>
            </a:endParaRPr>
          </a:p>
          <a:p>
            <a:pPr marL="384175" lvl="0" algn="l" defTabSz="1019175">
              <a:spcBef>
                <a:spcPct val="20000"/>
              </a:spcBef>
              <a:buClr>
                <a:srgbClr val="993300"/>
              </a:buClr>
              <a:buSzPct val="75000"/>
              <a:defRPr/>
            </a:pP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1: 1 (local 1)	</a:t>
            </a: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’1: 11 (T1/B,D)</a:t>
            </a:r>
          </a:p>
          <a:p>
            <a:pPr marL="384175" lvl="0" algn="l" defTabSz="1019175">
              <a:spcBef>
                <a:spcPct val="20000"/>
              </a:spcBef>
              <a:buClr>
                <a:srgbClr val="993300"/>
              </a:buClr>
              <a:buSzPct val="75000"/>
              <a:defRPr/>
            </a:pP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2: 2 (local 2)	</a:t>
            </a: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’2: 11 (T1/B,D)</a:t>
            </a:r>
          </a:p>
          <a:p>
            <a:pPr marL="384175" lvl="0" algn="l" defTabSz="1019175">
              <a:spcBef>
                <a:spcPct val="20000"/>
              </a:spcBef>
              <a:buClr>
                <a:srgbClr val="993300"/>
              </a:buClr>
              <a:buSzPct val="75000"/>
              <a:defRPr/>
            </a:pP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3: 6 (T1/C)	</a:t>
            </a: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’3: 11 (T1/B,D)</a:t>
            </a:r>
          </a:p>
          <a:p>
            <a:pPr marL="384175" lvl="0" algn="l" defTabSz="1019175">
              <a:spcBef>
                <a:spcPct val="20000"/>
              </a:spcBef>
              <a:buClr>
                <a:srgbClr val="993300"/>
              </a:buClr>
              <a:buSzPct val="75000"/>
              <a:defRPr/>
            </a:pP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4: 16 (T1/D)	</a:t>
            </a: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’4: 16 (T1/D)</a:t>
            </a:r>
          </a:p>
          <a:p>
            <a:pPr marL="384175" lvl="0" algn="l" defTabSz="1019175">
              <a:spcBef>
                <a:spcPct val="20000"/>
              </a:spcBef>
              <a:buClr>
                <a:srgbClr val="993300"/>
              </a:buClr>
              <a:buSzPct val="75000"/>
              <a:defRPr/>
            </a:pP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5: 16 (T1/C)	</a:t>
            </a: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’5: 16 (T1/D)</a:t>
            </a:r>
          </a:p>
          <a:p>
            <a:pPr marL="384175" lvl="0" algn="l" defTabSz="1019175">
              <a:spcBef>
                <a:spcPct val="20000"/>
              </a:spcBef>
              <a:buClr>
                <a:srgbClr val="993300"/>
              </a:buClr>
              <a:buSzPct val="75000"/>
              <a:defRPr/>
            </a:pP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6: 16 (T1/D)	</a:t>
            </a: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r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’6</a:t>
            </a: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: 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21 (T1/B,D)</a:t>
            </a:r>
          </a:p>
          <a:p>
            <a:pPr marL="384175" lvl="0" algn="l" defTabSz="1019175">
              <a:spcBef>
                <a:spcPct val="20000"/>
              </a:spcBef>
              <a:buClr>
                <a:srgbClr val="993300"/>
              </a:buClr>
              <a:buSzPct val="75000"/>
              <a:defRPr/>
            </a:pP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T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1: 5 (T1)	</a:t>
            </a: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T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’1: 10 (T1/B,D)</a:t>
            </a:r>
          </a:p>
          <a:p>
            <a:pPr marL="384175" lvl="0" algn="l" defTabSz="1019175">
              <a:spcBef>
                <a:spcPct val="20000"/>
              </a:spcBef>
              <a:buClr>
                <a:srgbClr val="993300"/>
              </a:buClr>
              <a:buSzPct val="75000"/>
              <a:defRPr/>
            </a:pP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T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2: 20 (T1/C,D)	</a:t>
            </a:r>
            <a:r>
              <a:rPr lang="en-US" sz="1400" i="1" kern="0" dirty="0" smtClean="0">
                <a:solidFill>
                  <a:schemeClr val="tx1"/>
                </a:solidFill>
                <a:latin typeface="+mn-lt"/>
                <a:cs typeface="Times New Roman"/>
              </a:rPr>
              <a:t>T</a:t>
            </a:r>
            <a:r>
              <a:rPr lang="en-US" sz="1400" kern="0" dirty="0" smtClean="0">
                <a:solidFill>
                  <a:schemeClr val="tx1"/>
                </a:solidFill>
                <a:latin typeface="+mn-lt"/>
                <a:cs typeface="Times New Roman"/>
              </a:rPr>
              <a:t>’2: 20 (T1/D)</a:t>
            </a:r>
            <a:endParaRPr kumimoji="0" lang="en-US" sz="12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9159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554CEB84-49E9-4157-9900-0D28D578B581}" type="slidenum">
              <a:rPr lang="en-US" smtClean="0"/>
              <a:pPr defTabSz="1019175"/>
              <a:t>5</a:t>
            </a:fld>
            <a:endParaRPr lang="en-US" smtClean="0"/>
          </a:p>
        </p:txBody>
      </p:sp>
      <p:sp>
        <p:nvSpPr>
          <p:cNvPr id="437250" name="Cloud"/>
          <p:cNvSpPr>
            <a:spLocks noChangeAspect="1" noEditPoints="1" noChangeArrowheads="1"/>
          </p:cNvSpPr>
          <p:nvPr/>
        </p:nvSpPr>
        <p:spPr bwMode="auto">
          <a:xfrm>
            <a:off x="3856038" y="3800475"/>
            <a:ext cx="1455737" cy="10350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524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title"/>
          </p:nvPr>
        </p:nvSpPr>
        <p:spPr>
          <a:xfrm>
            <a:off x="322555" y="209013"/>
            <a:ext cx="8550275" cy="1295400"/>
          </a:xfrm>
        </p:spPr>
        <p:txBody>
          <a:bodyPr/>
          <a:lstStyle/>
          <a:p>
            <a:r>
              <a:rPr lang="en-US" dirty="0" smtClean="0"/>
              <a:t>Routing Protocols</a:t>
            </a:r>
            <a:endParaRPr lang="en-US" sz="4500" dirty="0" smtClean="0"/>
          </a:p>
        </p:txBody>
      </p:sp>
      <p:sp>
        <p:nvSpPr>
          <p:cNvPr id="1536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68275" y="1468438"/>
            <a:ext cx="3663950" cy="578643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en-US" sz="2000" dirty="0" smtClean="0"/>
              <a:t>A two-level hierarchy for routing protocols</a:t>
            </a:r>
          </a:p>
          <a:p>
            <a:pPr lvl="1">
              <a:lnSpc>
                <a:spcPct val="120000"/>
              </a:lnSpc>
            </a:pPr>
            <a:r>
              <a:rPr lang="en-US" sz="1800" b="1" dirty="0" smtClean="0">
                <a:solidFill>
                  <a:srgbClr val="FF9933"/>
                </a:solidFill>
              </a:rPr>
              <a:t>Interior Gateway Protocols</a:t>
            </a:r>
            <a:r>
              <a:rPr lang="en-US" sz="1800" b="1" dirty="0" smtClean="0"/>
              <a:t> (IGP)</a:t>
            </a:r>
            <a:r>
              <a:rPr lang="en-US" sz="1800" dirty="0" smtClean="0"/>
              <a:t> control routing </a:t>
            </a:r>
            <a:r>
              <a:rPr lang="en-US" sz="2000" b="1" dirty="0" smtClean="0"/>
              <a:t>within</a:t>
            </a:r>
            <a:r>
              <a:rPr lang="en-US" sz="1800" dirty="0" smtClean="0"/>
              <a:t> an AS/domain</a:t>
            </a:r>
          </a:p>
          <a:p>
            <a:pPr lvl="1">
              <a:lnSpc>
                <a:spcPct val="120000"/>
              </a:lnSpc>
            </a:pPr>
            <a:r>
              <a:rPr lang="en-US" sz="1800" b="1" dirty="0" smtClean="0">
                <a:solidFill>
                  <a:schemeClr val="tx2"/>
                </a:solidFill>
              </a:rPr>
              <a:t>Exterior Gateway Protocols</a:t>
            </a:r>
            <a:r>
              <a:rPr lang="en-US" sz="1800" b="1" dirty="0" smtClean="0"/>
              <a:t> (EGP)</a:t>
            </a:r>
            <a:r>
              <a:rPr lang="en-US" sz="1800" dirty="0" smtClean="0"/>
              <a:t> control routing </a:t>
            </a:r>
            <a:r>
              <a:rPr lang="en-US" sz="2000" b="1" dirty="0" smtClean="0"/>
              <a:t>between</a:t>
            </a:r>
            <a:r>
              <a:rPr lang="en-US" sz="1800" dirty="0" smtClean="0"/>
              <a:t> AS’s</a:t>
            </a:r>
          </a:p>
          <a:p>
            <a:pPr lvl="1">
              <a:lnSpc>
                <a:spcPct val="120000"/>
              </a:lnSpc>
              <a:buFont typeface="Arial" charset="0"/>
              <a:buNone/>
            </a:pPr>
            <a:endParaRPr lang="en-US" sz="1800" dirty="0" smtClean="0"/>
          </a:p>
          <a:p>
            <a:pPr>
              <a:lnSpc>
                <a:spcPct val="120000"/>
              </a:lnSpc>
            </a:pPr>
            <a:r>
              <a:rPr lang="en-US" sz="2000" dirty="0" smtClean="0"/>
              <a:t>Different goals and constraints for each family of protocols</a:t>
            </a:r>
          </a:p>
          <a:p>
            <a:pPr lvl="1">
              <a:lnSpc>
                <a:spcPct val="120000"/>
              </a:lnSpc>
            </a:pPr>
            <a:r>
              <a:rPr lang="en-US" sz="1800" b="1" dirty="0" smtClean="0"/>
              <a:t>IGP:</a:t>
            </a:r>
            <a:r>
              <a:rPr lang="en-US" sz="1800" dirty="0" smtClean="0"/>
              <a:t> Ability to fine tune internal operation and shielding from outside “noise”</a:t>
            </a:r>
          </a:p>
          <a:p>
            <a:pPr lvl="1">
              <a:lnSpc>
                <a:spcPct val="120000"/>
              </a:lnSpc>
            </a:pPr>
            <a:r>
              <a:rPr lang="en-US" sz="1800" b="1" dirty="0" smtClean="0"/>
              <a:t>EGP:</a:t>
            </a:r>
            <a:r>
              <a:rPr lang="en-US" sz="1800" dirty="0" smtClean="0"/>
              <a:t> Scalability and ability to accommodate a broad range of administrative policies </a:t>
            </a:r>
          </a:p>
        </p:txBody>
      </p:sp>
      <p:sp>
        <p:nvSpPr>
          <p:cNvPr id="437253" name="Cloud"/>
          <p:cNvSpPr>
            <a:spLocks noChangeAspect="1" noEditPoints="1" noChangeArrowheads="1"/>
          </p:cNvSpPr>
          <p:nvPr/>
        </p:nvSpPr>
        <p:spPr bwMode="auto">
          <a:xfrm>
            <a:off x="4610100" y="5786438"/>
            <a:ext cx="1455738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tabLst>
                <a:tab pos="515938" algn="l"/>
              </a:tabLst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tabLst>
                <a:tab pos="515938" algn="l"/>
              </a:tabLst>
              <a:defRPr/>
            </a:pPr>
            <a:r>
              <a:rPr lang="en-US" sz="1600" b="1">
                <a:latin typeface="Arial" pitchFamily="34" charset="0"/>
              </a:rPr>
              <a:t>AS 121</a:t>
            </a:r>
          </a:p>
        </p:txBody>
      </p:sp>
      <p:sp>
        <p:nvSpPr>
          <p:cNvPr id="437254" name="Cloud"/>
          <p:cNvSpPr>
            <a:spLocks noChangeAspect="1" noEditPoints="1" noChangeArrowheads="1"/>
          </p:cNvSpPr>
          <p:nvPr/>
        </p:nvSpPr>
        <p:spPr bwMode="auto">
          <a:xfrm>
            <a:off x="5502275" y="4059238"/>
            <a:ext cx="1957388" cy="13938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>
                <a:latin typeface="Arial" pitchFamily="34" charset="0"/>
              </a:rPr>
              <a:t>AS 1</a:t>
            </a:r>
          </a:p>
        </p:txBody>
      </p:sp>
      <p:sp>
        <p:nvSpPr>
          <p:cNvPr id="437255" name="Cloud"/>
          <p:cNvSpPr>
            <a:spLocks noChangeAspect="1" noEditPoints="1" noChangeArrowheads="1"/>
          </p:cNvSpPr>
          <p:nvPr/>
        </p:nvSpPr>
        <p:spPr bwMode="auto">
          <a:xfrm>
            <a:off x="6454775" y="2244725"/>
            <a:ext cx="1958975" cy="139541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>
                <a:latin typeface="Arial" pitchFamily="34" charset="0"/>
              </a:rPr>
              <a:t>AS 2</a:t>
            </a:r>
          </a:p>
        </p:txBody>
      </p:sp>
      <p:sp>
        <p:nvSpPr>
          <p:cNvPr id="437256" name="Cloud"/>
          <p:cNvSpPr>
            <a:spLocks noChangeAspect="1" noEditPoints="1" noChangeArrowheads="1"/>
          </p:cNvSpPr>
          <p:nvPr/>
        </p:nvSpPr>
        <p:spPr bwMode="auto">
          <a:xfrm>
            <a:off x="7764463" y="3873500"/>
            <a:ext cx="1958975" cy="13938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>
                <a:latin typeface="Arial" pitchFamily="34" charset="0"/>
              </a:rPr>
              <a:t>AS 3</a:t>
            </a:r>
          </a:p>
        </p:txBody>
      </p:sp>
      <p:sp>
        <p:nvSpPr>
          <p:cNvPr id="437257" name="Cloud"/>
          <p:cNvSpPr>
            <a:spLocks noChangeAspect="1" noEditPoints="1" noChangeArrowheads="1"/>
          </p:cNvSpPr>
          <p:nvPr/>
        </p:nvSpPr>
        <p:spPr bwMode="auto">
          <a:xfrm>
            <a:off x="6454775" y="5613400"/>
            <a:ext cx="1457325" cy="10366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123</a:t>
            </a:r>
          </a:p>
        </p:txBody>
      </p:sp>
      <p:sp>
        <p:nvSpPr>
          <p:cNvPr id="437258" name="Cloud"/>
          <p:cNvSpPr>
            <a:spLocks noChangeAspect="1" noEditPoints="1" noChangeArrowheads="1"/>
          </p:cNvSpPr>
          <p:nvPr/>
        </p:nvSpPr>
        <p:spPr bwMode="auto">
          <a:xfrm>
            <a:off x="7543800" y="6477000"/>
            <a:ext cx="1455738" cy="10366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0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b="1" dirty="0">
              <a:latin typeface="Arial" pitchFamily="34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dirty="0">
                <a:latin typeface="Arial" pitchFamily="34" charset="0"/>
              </a:rPr>
              <a:t>AS 3411</a:t>
            </a:r>
          </a:p>
        </p:txBody>
      </p:sp>
      <p:sp>
        <p:nvSpPr>
          <p:cNvPr id="437259" name="Cloud"/>
          <p:cNvSpPr>
            <a:spLocks noChangeAspect="1" noEditPoints="1" noChangeArrowheads="1"/>
          </p:cNvSpPr>
          <p:nvPr/>
        </p:nvSpPr>
        <p:spPr bwMode="auto">
          <a:xfrm>
            <a:off x="8518525" y="5440363"/>
            <a:ext cx="1455738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321</a:t>
            </a:r>
          </a:p>
        </p:txBody>
      </p:sp>
      <p:sp>
        <p:nvSpPr>
          <p:cNvPr id="437260" name="Cloud"/>
          <p:cNvSpPr>
            <a:spLocks noChangeAspect="1" noEditPoints="1" noChangeArrowheads="1"/>
          </p:cNvSpPr>
          <p:nvPr/>
        </p:nvSpPr>
        <p:spPr bwMode="auto">
          <a:xfrm>
            <a:off x="4694238" y="2417763"/>
            <a:ext cx="1455737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168</a:t>
            </a:r>
          </a:p>
        </p:txBody>
      </p:sp>
      <p:sp>
        <p:nvSpPr>
          <p:cNvPr id="437261" name="Cloud"/>
          <p:cNvSpPr>
            <a:spLocks noChangeAspect="1" noEditPoints="1" noChangeArrowheads="1"/>
          </p:cNvSpPr>
          <p:nvPr/>
        </p:nvSpPr>
        <p:spPr bwMode="auto">
          <a:xfrm>
            <a:off x="5553075" y="1122363"/>
            <a:ext cx="1455738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376</a:t>
            </a:r>
          </a:p>
        </p:txBody>
      </p:sp>
      <p:sp>
        <p:nvSpPr>
          <p:cNvPr id="437262" name="Cloud"/>
          <p:cNvSpPr>
            <a:spLocks noChangeAspect="1" noEditPoints="1" noChangeArrowheads="1"/>
          </p:cNvSpPr>
          <p:nvPr/>
        </p:nvSpPr>
        <p:spPr bwMode="auto">
          <a:xfrm>
            <a:off x="8047038" y="1381125"/>
            <a:ext cx="1455737" cy="10366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>
                <a:latin typeface="Arial" pitchFamily="34" charset="0"/>
              </a:rPr>
              <a:t>AS 441</a:t>
            </a:r>
          </a:p>
        </p:txBody>
      </p:sp>
      <p:cxnSp>
        <p:nvCxnSpPr>
          <p:cNvPr id="15376" name="AutoShape 15"/>
          <p:cNvCxnSpPr>
            <a:cxnSpLocks noChangeShapeType="1"/>
            <a:stCxn id="437255" idx="1"/>
            <a:endCxn id="437254" idx="3"/>
          </p:cNvCxnSpPr>
          <p:nvPr/>
        </p:nvCxnSpPr>
        <p:spPr bwMode="auto">
          <a:xfrm flipH="1">
            <a:off x="6481763" y="3638550"/>
            <a:ext cx="952500" cy="500063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77" name="AutoShape 16"/>
          <p:cNvCxnSpPr>
            <a:cxnSpLocks noChangeShapeType="1"/>
            <a:stCxn id="437256" idx="0"/>
            <a:endCxn id="437254" idx="2"/>
          </p:cNvCxnSpPr>
          <p:nvPr/>
        </p:nvCxnSpPr>
        <p:spPr bwMode="auto">
          <a:xfrm flipH="1">
            <a:off x="7458075" y="4570413"/>
            <a:ext cx="312738" cy="185737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78" name="AutoShape 17"/>
          <p:cNvCxnSpPr>
            <a:cxnSpLocks noChangeShapeType="1"/>
            <a:stCxn id="437255" idx="2"/>
            <a:endCxn id="437256" idx="3"/>
          </p:cNvCxnSpPr>
          <p:nvPr/>
        </p:nvCxnSpPr>
        <p:spPr bwMode="auto">
          <a:xfrm>
            <a:off x="8412163" y="2943225"/>
            <a:ext cx="331787" cy="100965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79" name="AutoShape 18"/>
          <p:cNvCxnSpPr>
            <a:cxnSpLocks noChangeShapeType="1"/>
            <a:stCxn id="437253" idx="3"/>
            <a:endCxn id="437254" idx="1"/>
          </p:cNvCxnSpPr>
          <p:nvPr/>
        </p:nvCxnSpPr>
        <p:spPr bwMode="auto">
          <a:xfrm flipV="1">
            <a:off x="5338763" y="5451475"/>
            <a:ext cx="1143000" cy="3937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80" name="AutoShape 19"/>
          <p:cNvCxnSpPr>
            <a:cxnSpLocks noChangeShapeType="1"/>
            <a:stCxn id="437254" idx="1"/>
            <a:endCxn id="437257" idx="3"/>
          </p:cNvCxnSpPr>
          <p:nvPr/>
        </p:nvCxnSpPr>
        <p:spPr bwMode="auto">
          <a:xfrm>
            <a:off x="6481763" y="5451475"/>
            <a:ext cx="701675" cy="220663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81" name="AutoShape 20"/>
          <p:cNvCxnSpPr>
            <a:cxnSpLocks noChangeShapeType="1"/>
            <a:stCxn id="437256" idx="1"/>
            <a:endCxn id="437259" idx="3"/>
          </p:cNvCxnSpPr>
          <p:nvPr/>
        </p:nvCxnSpPr>
        <p:spPr bwMode="auto">
          <a:xfrm>
            <a:off x="8743950" y="5265738"/>
            <a:ext cx="503238" cy="233362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82" name="AutoShape 21"/>
          <p:cNvCxnSpPr>
            <a:cxnSpLocks noChangeShapeType="1"/>
            <a:stCxn id="437258" idx="2"/>
            <a:endCxn id="437259" idx="1"/>
          </p:cNvCxnSpPr>
          <p:nvPr/>
        </p:nvCxnSpPr>
        <p:spPr bwMode="auto">
          <a:xfrm flipV="1">
            <a:off x="8997950" y="6475413"/>
            <a:ext cx="249238" cy="5207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83" name="AutoShape 22"/>
          <p:cNvCxnSpPr>
            <a:cxnSpLocks noChangeShapeType="1"/>
            <a:stCxn id="437257" idx="1"/>
            <a:endCxn id="437258" idx="0"/>
          </p:cNvCxnSpPr>
          <p:nvPr/>
        </p:nvCxnSpPr>
        <p:spPr bwMode="auto">
          <a:xfrm>
            <a:off x="7183438" y="6648450"/>
            <a:ext cx="365125" cy="347663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84" name="AutoShape 23"/>
          <p:cNvCxnSpPr>
            <a:cxnSpLocks noChangeShapeType="1"/>
            <a:stCxn id="437250" idx="2"/>
            <a:endCxn id="437254" idx="0"/>
          </p:cNvCxnSpPr>
          <p:nvPr/>
        </p:nvCxnSpPr>
        <p:spPr bwMode="auto">
          <a:xfrm>
            <a:off x="5310188" y="4318000"/>
            <a:ext cx="198437" cy="43815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85" name="AutoShape 24"/>
          <p:cNvCxnSpPr>
            <a:cxnSpLocks noChangeShapeType="1"/>
            <a:stCxn id="437260" idx="2"/>
            <a:endCxn id="437255" idx="0"/>
          </p:cNvCxnSpPr>
          <p:nvPr/>
        </p:nvCxnSpPr>
        <p:spPr bwMode="auto">
          <a:xfrm>
            <a:off x="6148388" y="2936875"/>
            <a:ext cx="312737" cy="635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86" name="AutoShape 25"/>
          <p:cNvCxnSpPr>
            <a:cxnSpLocks noChangeShapeType="1"/>
            <a:stCxn id="437260" idx="1"/>
            <a:endCxn id="437254" idx="3"/>
          </p:cNvCxnSpPr>
          <p:nvPr/>
        </p:nvCxnSpPr>
        <p:spPr bwMode="auto">
          <a:xfrm>
            <a:off x="5422900" y="3452813"/>
            <a:ext cx="1058863" cy="685800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87" name="AutoShape 26"/>
          <p:cNvCxnSpPr>
            <a:cxnSpLocks noChangeShapeType="1"/>
            <a:stCxn id="437261" idx="2"/>
            <a:endCxn id="437255" idx="3"/>
          </p:cNvCxnSpPr>
          <p:nvPr/>
        </p:nvCxnSpPr>
        <p:spPr bwMode="auto">
          <a:xfrm>
            <a:off x="7007225" y="1641475"/>
            <a:ext cx="427038" cy="682625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  <p:cxnSp>
        <p:nvCxnSpPr>
          <p:cNvPr id="15388" name="AutoShape 27"/>
          <p:cNvCxnSpPr>
            <a:cxnSpLocks noChangeShapeType="1"/>
            <a:stCxn id="437255" idx="3"/>
            <a:endCxn id="437262" idx="0"/>
          </p:cNvCxnSpPr>
          <p:nvPr/>
        </p:nvCxnSpPr>
        <p:spPr bwMode="auto">
          <a:xfrm flipV="1">
            <a:off x="7434263" y="1900238"/>
            <a:ext cx="617537" cy="423862"/>
          </a:xfrm>
          <a:prstGeom prst="straightConnector1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CFDCBAB0-F2A5-4320-B869-A2B92B396D51}" type="slidenum">
              <a:rPr lang="en-US" smtClean="0"/>
              <a:pPr defTabSz="1019175"/>
              <a:t>6</a:t>
            </a:fld>
            <a:endParaRPr lang="en-US" smtClean="0"/>
          </a:p>
        </p:txBody>
      </p:sp>
      <p:sp>
        <p:nvSpPr>
          <p:cNvPr id="439298" name="Cloud"/>
          <p:cNvSpPr>
            <a:spLocks noChangeAspect="1" noEditPoints="1" noChangeArrowheads="1"/>
          </p:cNvSpPr>
          <p:nvPr/>
        </p:nvSpPr>
        <p:spPr bwMode="auto">
          <a:xfrm>
            <a:off x="3856038" y="3800475"/>
            <a:ext cx="1455737" cy="1035050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dirty="0">
              <a:solidFill>
                <a:schemeClr val="hlink"/>
              </a:solidFill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AS 524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Interior Gateway Protocols</a:t>
            </a:r>
            <a:endParaRPr lang="en-US" sz="4500" smtClean="0"/>
          </a:p>
        </p:txBody>
      </p:sp>
      <p:sp>
        <p:nvSpPr>
          <p:cNvPr id="16389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68275" y="1468438"/>
            <a:ext cx="3771900" cy="57864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Routing protocols follow the two-level hierarchy of the Internet</a:t>
            </a:r>
          </a:p>
          <a:p>
            <a:pPr lvl="1">
              <a:lnSpc>
                <a:spcPct val="9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Interior Gateway Protocols (IGPs) 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r>
              <a:rPr lang="en-US" sz="1600" dirty="0" smtClean="0"/>
              <a:t>     control routing within an AS/domain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Exterior Gateway Protocol(s) (EGP) control routing between AS’s</a:t>
            </a:r>
          </a:p>
          <a:p>
            <a:pPr lvl="1">
              <a:lnSpc>
                <a:spcPct val="90000"/>
              </a:lnSpc>
              <a:buFont typeface="Arial" charset="0"/>
              <a:buNone/>
            </a:pPr>
            <a:endParaRPr lang="en-US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sz="1800" dirty="0" smtClean="0">
                <a:solidFill>
                  <a:schemeClr val="bg1">
                    <a:lumMod val="50000"/>
                  </a:schemeClr>
                </a:solidFill>
              </a:rPr>
              <a:t>Different goals and constraints for each family of protocols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IGP: Ability to fine tune internal operation and shielding from outside “noise”</a:t>
            </a:r>
          </a:p>
          <a:p>
            <a:pPr lvl="1">
              <a:lnSpc>
                <a:spcPct val="90000"/>
              </a:lnSpc>
            </a:pPr>
            <a:r>
              <a:rPr lang="en-US" sz="1600" dirty="0" smtClean="0">
                <a:solidFill>
                  <a:schemeClr val="bg1">
                    <a:lumMod val="50000"/>
                  </a:schemeClr>
                </a:solidFill>
              </a:rPr>
              <a:t>EGP: Scalability and ability accommodate a broad range of administrative policies </a:t>
            </a:r>
          </a:p>
        </p:txBody>
      </p:sp>
      <p:sp>
        <p:nvSpPr>
          <p:cNvPr id="439301" name="Cloud"/>
          <p:cNvSpPr>
            <a:spLocks noChangeAspect="1" noEditPoints="1" noChangeArrowheads="1"/>
          </p:cNvSpPr>
          <p:nvPr/>
        </p:nvSpPr>
        <p:spPr bwMode="auto">
          <a:xfrm>
            <a:off x="4610100" y="5786438"/>
            <a:ext cx="1455738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dirty="0">
              <a:solidFill>
                <a:schemeClr val="hlink"/>
              </a:solidFill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AS 121</a:t>
            </a:r>
          </a:p>
        </p:txBody>
      </p:sp>
      <p:sp>
        <p:nvSpPr>
          <p:cNvPr id="16391" name="Cloud"/>
          <p:cNvSpPr>
            <a:spLocks noChangeAspect="1" noEditPoints="1" noChangeArrowheads="1"/>
          </p:cNvSpPr>
          <p:nvPr/>
        </p:nvSpPr>
        <p:spPr bwMode="auto">
          <a:xfrm>
            <a:off x="5502275" y="4059238"/>
            <a:ext cx="1957388" cy="139382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FF7C80">
              <a:alpha val="7097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endParaRPr lang="en-US" sz="1600" dirty="0"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</a:pPr>
            <a:r>
              <a:rPr lang="en-US" sz="2000" b="1" dirty="0">
                <a:latin typeface="+mn-lt"/>
              </a:rPr>
              <a:t>AS 1</a:t>
            </a:r>
          </a:p>
        </p:txBody>
      </p:sp>
      <p:sp>
        <p:nvSpPr>
          <p:cNvPr id="439303" name="Cloud"/>
          <p:cNvSpPr>
            <a:spLocks noChangeAspect="1" noEditPoints="1" noChangeArrowheads="1"/>
          </p:cNvSpPr>
          <p:nvPr/>
        </p:nvSpPr>
        <p:spPr bwMode="auto">
          <a:xfrm>
            <a:off x="6454775" y="2244725"/>
            <a:ext cx="1958975" cy="139541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dirty="0">
              <a:solidFill>
                <a:schemeClr val="hlink"/>
              </a:solidFill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AS 2</a:t>
            </a:r>
          </a:p>
        </p:txBody>
      </p:sp>
      <p:sp>
        <p:nvSpPr>
          <p:cNvPr id="439304" name="Cloud"/>
          <p:cNvSpPr>
            <a:spLocks noChangeAspect="1" noEditPoints="1" noChangeArrowheads="1"/>
          </p:cNvSpPr>
          <p:nvPr/>
        </p:nvSpPr>
        <p:spPr bwMode="auto">
          <a:xfrm>
            <a:off x="7764463" y="3873500"/>
            <a:ext cx="1958975" cy="1393825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dirty="0">
              <a:solidFill>
                <a:schemeClr val="hlink"/>
              </a:solidFill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AS 3</a:t>
            </a:r>
          </a:p>
        </p:txBody>
      </p:sp>
      <p:sp>
        <p:nvSpPr>
          <p:cNvPr id="439305" name="Cloud"/>
          <p:cNvSpPr>
            <a:spLocks noChangeAspect="1" noEditPoints="1" noChangeArrowheads="1"/>
          </p:cNvSpPr>
          <p:nvPr/>
        </p:nvSpPr>
        <p:spPr bwMode="auto">
          <a:xfrm>
            <a:off x="6454775" y="5613400"/>
            <a:ext cx="1457325" cy="10366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dirty="0">
              <a:solidFill>
                <a:schemeClr val="hlink"/>
              </a:solidFill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AS 123</a:t>
            </a:r>
          </a:p>
        </p:txBody>
      </p:sp>
      <p:sp>
        <p:nvSpPr>
          <p:cNvPr id="439306" name="Cloud"/>
          <p:cNvSpPr>
            <a:spLocks noChangeAspect="1" noEditPoints="1" noChangeArrowheads="1"/>
          </p:cNvSpPr>
          <p:nvPr/>
        </p:nvSpPr>
        <p:spPr bwMode="auto">
          <a:xfrm>
            <a:off x="7543800" y="6477000"/>
            <a:ext cx="1455738" cy="10366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0" tIns="0" rIns="0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b="1" dirty="0">
              <a:solidFill>
                <a:schemeClr val="hlink"/>
              </a:solidFill>
              <a:latin typeface="Arial" pitchFamily="34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AS 3411</a:t>
            </a:r>
          </a:p>
        </p:txBody>
      </p:sp>
      <p:sp>
        <p:nvSpPr>
          <p:cNvPr id="439307" name="Cloud"/>
          <p:cNvSpPr>
            <a:spLocks noChangeAspect="1" noEditPoints="1" noChangeArrowheads="1"/>
          </p:cNvSpPr>
          <p:nvPr/>
        </p:nvSpPr>
        <p:spPr bwMode="auto">
          <a:xfrm>
            <a:off x="8518525" y="5440363"/>
            <a:ext cx="1455738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dirty="0">
              <a:solidFill>
                <a:schemeClr val="hlink"/>
              </a:solidFill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AS 321</a:t>
            </a:r>
          </a:p>
        </p:txBody>
      </p:sp>
      <p:sp>
        <p:nvSpPr>
          <p:cNvPr id="439308" name="Cloud"/>
          <p:cNvSpPr>
            <a:spLocks noChangeAspect="1" noEditPoints="1" noChangeArrowheads="1"/>
          </p:cNvSpPr>
          <p:nvPr/>
        </p:nvSpPr>
        <p:spPr bwMode="auto">
          <a:xfrm>
            <a:off x="4694238" y="2417763"/>
            <a:ext cx="1455737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dirty="0">
              <a:solidFill>
                <a:schemeClr val="hlink"/>
              </a:solidFill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AS 168</a:t>
            </a:r>
          </a:p>
        </p:txBody>
      </p:sp>
      <p:sp>
        <p:nvSpPr>
          <p:cNvPr id="439309" name="Cloud"/>
          <p:cNvSpPr>
            <a:spLocks noChangeAspect="1" noEditPoints="1" noChangeArrowheads="1"/>
          </p:cNvSpPr>
          <p:nvPr/>
        </p:nvSpPr>
        <p:spPr bwMode="auto">
          <a:xfrm>
            <a:off x="5553075" y="1122363"/>
            <a:ext cx="1455738" cy="10366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dirty="0">
              <a:solidFill>
                <a:schemeClr val="hlink"/>
              </a:solidFill>
              <a:latin typeface="Comic Sans MS" pitchFamily="66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AS 376</a:t>
            </a:r>
          </a:p>
        </p:txBody>
      </p:sp>
      <p:sp>
        <p:nvSpPr>
          <p:cNvPr id="439310" name="Cloud"/>
          <p:cNvSpPr>
            <a:spLocks noChangeAspect="1" noEditPoints="1" noChangeArrowheads="1"/>
          </p:cNvSpPr>
          <p:nvPr/>
        </p:nvSpPr>
        <p:spPr bwMode="auto">
          <a:xfrm>
            <a:off x="8047038" y="1381125"/>
            <a:ext cx="1455737" cy="1036638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AEAEA"/>
          </a:solidFill>
          <a:ln w="9525">
            <a:solidFill>
              <a:srgbClr val="EAEAEA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lIns="101859" tIns="50929" rIns="101859" bIns="50929"/>
          <a:lstStyle/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sz="1600" dirty="0">
              <a:solidFill>
                <a:schemeClr val="hlink"/>
              </a:solidFill>
              <a:latin typeface="Arial" pitchFamily="34" charset="0"/>
            </a:endParaRPr>
          </a:p>
          <a:p>
            <a:pPr algn="ctr" defTabSz="1019175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sz="16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</a:rPr>
              <a:t>AS 441</a:t>
            </a:r>
          </a:p>
        </p:txBody>
      </p:sp>
      <p:cxnSp>
        <p:nvCxnSpPr>
          <p:cNvPr id="16400" name="AutoShape 15"/>
          <p:cNvCxnSpPr>
            <a:cxnSpLocks noChangeShapeType="1"/>
            <a:stCxn id="439303" idx="1"/>
            <a:endCxn id="16391" idx="3"/>
          </p:cNvCxnSpPr>
          <p:nvPr/>
        </p:nvCxnSpPr>
        <p:spPr bwMode="auto">
          <a:xfrm flipH="1">
            <a:off x="6481763" y="3638550"/>
            <a:ext cx="952500" cy="500063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01" name="AutoShape 16"/>
          <p:cNvCxnSpPr>
            <a:cxnSpLocks noChangeShapeType="1"/>
            <a:stCxn id="439304" idx="0"/>
            <a:endCxn id="16391" idx="2"/>
          </p:cNvCxnSpPr>
          <p:nvPr/>
        </p:nvCxnSpPr>
        <p:spPr bwMode="auto">
          <a:xfrm flipH="1">
            <a:off x="7458075" y="4570413"/>
            <a:ext cx="312738" cy="185737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02" name="AutoShape 17"/>
          <p:cNvCxnSpPr>
            <a:cxnSpLocks noChangeShapeType="1"/>
            <a:stCxn id="439303" idx="2"/>
            <a:endCxn id="439304" idx="3"/>
          </p:cNvCxnSpPr>
          <p:nvPr/>
        </p:nvCxnSpPr>
        <p:spPr bwMode="auto">
          <a:xfrm>
            <a:off x="8412163" y="2943225"/>
            <a:ext cx="331787" cy="1009650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03" name="AutoShape 18"/>
          <p:cNvCxnSpPr>
            <a:cxnSpLocks noChangeShapeType="1"/>
            <a:stCxn id="439301" idx="3"/>
            <a:endCxn id="16391" idx="1"/>
          </p:cNvCxnSpPr>
          <p:nvPr/>
        </p:nvCxnSpPr>
        <p:spPr bwMode="auto">
          <a:xfrm flipV="1">
            <a:off x="5338763" y="5451475"/>
            <a:ext cx="1143000" cy="393700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04" name="AutoShape 19"/>
          <p:cNvCxnSpPr>
            <a:cxnSpLocks noChangeShapeType="1"/>
            <a:stCxn id="16391" idx="1"/>
            <a:endCxn id="439305" idx="3"/>
          </p:cNvCxnSpPr>
          <p:nvPr/>
        </p:nvCxnSpPr>
        <p:spPr bwMode="auto">
          <a:xfrm>
            <a:off x="6481763" y="5451475"/>
            <a:ext cx="701675" cy="220663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05" name="AutoShape 20"/>
          <p:cNvCxnSpPr>
            <a:cxnSpLocks noChangeShapeType="1"/>
            <a:stCxn id="439304" idx="1"/>
            <a:endCxn id="439307" idx="3"/>
          </p:cNvCxnSpPr>
          <p:nvPr/>
        </p:nvCxnSpPr>
        <p:spPr bwMode="auto">
          <a:xfrm>
            <a:off x="8743950" y="5265738"/>
            <a:ext cx="503238" cy="233362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06" name="AutoShape 21"/>
          <p:cNvCxnSpPr>
            <a:cxnSpLocks noChangeShapeType="1"/>
            <a:stCxn id="439306" idx="2"/>
            <a:endCxn id="439307" idx="1"/>
          </p:cNvCxnSpPr>
          <p:nvPr/>
        </p:nvCxnSpPr>
        <p:spPr bwMode="auto">
          <a:xfrm flipV="1">
            <a:off x="8997950" y="6475413"/>
            <a:ext cx="249238" cy="520700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07" name="AutoShape 22"/>
          <p:cNvCxnSpPr>
            <a:cxnSpLocks noChangeShapeType="1"/>
            <a:stCxn id="439305" idx="1"/>
            <a:endCxn id="439306" idx="0"/>
          </p:cNvCxnSpPr>
          <p:nvPr/>
        </p:nvCxnSpPr>
        <p:spPr bwMode="auto">
          <a:xfrm>
            <a:off x="7183438" y="6648450"/>
            <a:ext cx="365125" cy="347663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08" name="AutoShape 23"/>
          <p:cNvCxnSpPr>
            <a:cxnSpLocks noChangeShapeType="1"/>
            <a:stCxn id="439298" idx="2"/>
            <a:endCxn id="16391" idx="0"/>
          </p:cNvCxnSpPr>
          <p:nvPr/>
        </p:nvCxnSpPr>
        <p:spPr bwMode="auto">
          <a:xfrm>
            <a:off x="5310188" y="4318000"/>
            <a:ext cx="198437" cy="438150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09" name="AutoShape 24"/>
          <p:cNvCxnSpPr>
            <a:cxnSpLocks noChangeShapeType="1"/>
            <a:stCxn id="439308" idx="2"/>
            <a:endCxn id="439303" idx="0"/>
          </p:cNvCxnSpPr>
          <p:nvPr/>
        </p:nvCxnSpPr>
        <p:spPr bwMode="auto">
          <a:xfrm>
            <a:off x="6148388" y="2936875"/>
            <a:ext cx="312737" cy="6350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10" name="AutoShape 25"/>
          <p:cNvCxnSpPr>
            <a:cxnSpLocks noChangeShapeType="1"/>
            <a:stCxn id="439308" idx="1"/>
            <a:endCxn id="16391" idx="3"/>
          </p:cNvCxnSpPr>
          <p:nvPr/>
        </p:nvCxnSpPr>
        <p:spPr bwMode="auto">
          <a:xfrm>
            <a:off x="5422900" y="3452813"/>
            <a:ext cx="1058863" cy="685800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11" name="AutoShape 26"/>
          <p:cNvCxnSpPr>
            <a:cxnSpLocks noChangeShapeType="1"/>
            <a:stCxn id="439309" idx="2"/>
            <a:endCxn id="439303" idx="3"/>
          </p:cNvCxnSpPr>
          <p:nvPr/>
        </p:nvCxnSpPr>
        <p:spPr bwMode="auto">
          <a:xfrm>
            <a:off x="7007225" y="1641475"/>
            <a:ext cx="427038" cy="682625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  <p:cxnSp>
        <p:nvCxnSpPr>
          <p:cNvPr id="16412" name="AutoShape 27"/>
          <p:cNvCxnSpPr>
            <a:cxnSpLocks noChangeShapeType="1"/>
            <a:stCxn id="439303" idx="3"/>
            <a:endCxn id="439310" idx="0"/>
          </p:cNvCxnSpPr>
          <p:nvPr/>
        </p:nvCxnSpPr>
        <p:spPr bwMode="auto">
          <a:xfrm flipV="1">
            <a:off x="7434263" y="1900238"/>
            <a:ext cx="617537" cy="423862"/>
          </a:xfrm>
          <a:prstGeom prst="straightConnector1">
            <a:avLst/>
          </a:prstGeom>
          <a:noFill/>
          <a:ln w="38100">
            <a:solidFill>
              <a:srgbClr val="EAEAEA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5781205" y="549559"/>
            <a:ext cx="3569335" cy="2261553"/>
            <a:chOff x="3235" y="1124"/>
            <a:chExt cx="2044" cy="1257"/>
          </a:xfrm>
        </p:grpSpPr>
        <p:sp>
          <p:nvSpPr>
            <p:cNvPr id="711684" name="Freeform 4"/>
            <p:cNvSpPr>
              <a:spLocks/>
            </p:cNvSpPr>
            <p:nvPr/>
          </p:nvSpPr>
          <p:spPr bwMode="auto">
            <a:xfrm>
              <a:off x="3498" y="1620"/>
              <a:ext cx="342" cy="186"/>
            </a:xfrm>
            <a:custGeom>
              <a:avLst/>
              <a:gdLst/>
              <a:ahLst/>
              <a:cxnLst>
                <a:cxn ang="0">
                  <a:pos x="0" y="186"/>
                </a:cxn>
                <a:cxn ang="0">
                  <a:pos x="342" y="0"/>
                </a:cxn>
              </a:cxnLst>
              <a:rect l="0" t="0" r="r" b="b"/>
              <a:pathLst>
                <a:path w="342" h="186">
                  <a:moveTo>
                    <a:pt x="0" y="186"/>
                  </a:moveTo>
                  <a:lnTo>
                    <a:pt x="342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85" name="Oval 5"/>
            <p:cNvSpPr>
              <a:spLocks noChangeArrowheads="1"/>
            </p:cNvSpPr>
            <p:nvPr/>
          </p:nvSpPr>
          <p:spPr bwMode="auto">
            <a:xfrm>
              <a:off x="3238" y="1862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86" name="Line 6"/>
            <p:cNvSpPr>
              <a:spLocks noChangeShapeType="1"/>
            </p:cNvSpPr>
            <p:nvPr/>
          </p:nvSpPr>
          <p:spPr bwMode="auto">
            <a:xfrm>
              <a:off x="3238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87" name="Line 7"/>
            <p:cNvSpPr>
              <a:spLocks noChangeShapeType="1"/>
            </p:cNvSpPr>
            <p:nvPr/>
          </p:nvSpPr>
          <p:spPr bwMode="auto">
            <a:xfrm>
              <a:off x="3551" y="1855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88" name="Rectangle 8"/>
            <p:cNvSpPr>
              <a:spLocks noChangeArrowheads="1"/>
            </p:cNvSpPr>
            <p:nvPr/>
          </p:nvSpPr>
          <p:spPr bwMode="auto">
            <a:xfrm>
              <a:off x="3238" y="1855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711689" name="Oval 9"/>
            <p:cNvSpPr>
              <a:spLocks noChangeArrowheads="1"/>
            </p:cNvSpPr>
            <p:nvPr/>
          </p:nvSpPr>
          <p:spPr bwMode="auto">
            <a:xfrm>
              <a:off x="3235" y="1796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90" name="Oval 10"/>
            <p:cNvSpPr>
              <a:spLocks noChangeArrowheads="1"/>
            </p:cNvSpPr>
            <p:nvPr/>
          </p:nvSpPr>
          <p:spPr bwMode="auto">
            <a:xfrm>
              <a:off x="3712" y="224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91" name="Line 11"/>
            <p:cNvSpPr>
              <a:spLocks noChangeShapeType="1"/>
            </p:cNvSpPr>
            <p:nvPr/>
          </p:nvSpPr>
          <p:spPr bwMode="auto">
            <a:xfrm>
              <a:off x="3712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92" name="Line 12"/>
            <p:cNvSpPr>
              <a:spLocks noChangeShapeType="1"/>
            </p:cNvSpPr>
            <p:nvPr/>
          </p:nvSpPr>
          <p:spPr bwMode="auto">
            <a:xfrm>
              <a:off x="4025" y="224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93" name="Rectangle 13"/>
            <p:cNvSpPr>
              <a:spLocks noChangeArrowheads="1"/>
            </p:cNvSpPr>
            <p:nvPr/>
          </p:nvSpPr>
          <p:spPr bwMode="auto">
            <a:xfrm>
              <a:off x="3712" y="224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711694" name="Oval 14"/>
            <p:cNvSpPr>
              <a:spLocks noChangeArrowheads="1"/>
            </p:cNvSpPr>
            <p:nvPr/>
          </p:nvSpPr>
          <p:spPr bwMode="auto">
            <a:xfrm>
              <a:off x="3709" y="218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95" name="Oval 15"/>
            <p:cNvSpPr>
              <a:spLocks noChangeArrowheads="1"/>
            </p:cNvSpPr>
            <p:nvPr/>
          </p:nvSpPr>
          <p:spPr bwMode="auto">
            <a:xfrm>
              <a:off x="3708" y="1559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96" name="Line 16"/>
            <p:cNvSpPr>
              <a:spLocks noChangeShapeType="1"/>
            </p:cNvSpPr>
            <p:nvPr/>
          </p:nvSpPr>
          <p:spPr bwMode="auto">
            <a:xfrm>
              <a:off x="3708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97" name="Line 17"/>
            <p:cNvSpPr>
              <a:spLocks noChangeShapeType="1"/>
            </p:cNvSpPr>
            <p:nvPr/>
          </p:nvSpPr>
          <p:spPr bwMode="auto">
            <a:xfrm>
              <a:off x="4021" y="1552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698" name="Rectangle 18"/>
            <p:cNvSpPr>
              <a:spLocks noChangeArrowheads="1"/>
            </p:cNvSpPr>
            <p:nvPr/>
          </p:nvSpPr>
          <p:spPr bwMode="auto">
            <a:xfrm>
              <a:off x="3708" y="1552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711699" name="Oval 19"/>
            <p:cNvSpPr>
              <a:spLocks noChangeArrowheads="1"/>
            </p:cNvSpPr>
            <p:nvPr/>
          </p:nvSpPr>
          <p:spPr bwMode="auto">
            <a:xfrm>
              <a:off x="3705" y="1493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00" name="Oval 20"/>
            <p:cNvSpPr>
              <a:spLocks noChangeArrowheads="1"/>
            </p:cNvSpPr>
            <p:nvPr/>
          </p:nvSpPr>
          <p:spPr bwMode="auto">
            <a:xfrm>
              <a:off x="4391" y="1555"/>
              <a:ext cx="312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01" name="Line 21"/>
            <p:cNvSpPr>
              <a:spLocks noChangeShapeType="1"/>
            </p:cNvSpPr>
            <p:nvPr/>
          </p:nvSpPr>
          <p:spPr bwMode="auto">
            <a:xfrm>
              <a:off x="4391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02" name="Line 22"/>
            <p:cNvSpPr>
              <a:spLocks noChangeShapeType="1"/>
            </p:cNvSpPr>
            <p:nvPr/>
          </p:nvSpPr>
          <p:spPr bwMode="auto">
            <a:xfrm>
              <a:off x="4703" y="154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03" name="Rectangle 23"/>
            <p:cNvSpPr>
              <a:spLocks noChangeArrowheads="1"/>
            </p:cNvSpPr>
            <p:nvPr/>
          </p:nvSpPr>
          <p:spPr bwMode="auto">
            <a:xfrm>
              <a:off x="4391" y="1548"/>
              <a:ext cx="309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711704" name="Oval 24"/>
            <p:cNvSpPr>
              <a:spLocks noChangeArrowheads="1"/>
            </p:cNvSpPr>
            <p:nvPr/>
          </p:nvSpPr>
          <p:spPr bwMode="auto">
            <a:xfrm>
              <a:off x="4394" y="1492"/>
              <a:ext cx="312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05" name="Oval 25"/>
            <p:cNvSpPr>
              <a:spLocks noChangeArrowheads="1"/>
            </p:cNvSpPr>
            <p:nvPr/>
          </p:nvSpPr>
          <p:spPr bwMode="auto">
            <a:xfrm>
              <a:off x="4401" y="2246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06" name="Line 26"/>
            <p:cNvSpPr>
              <a:spLocks noChangeShapeType="1"/>
            </p:cNvSpPr>
            <p:nvPr/>
          </p:nvSpPr>
          <p:spPr bwMode="auto">
            <a:xfrm>
              <a:off x="4401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07" name="Line 27"/>
            <p:cNvSpPr>
              <a:spLocks noChangeShapeType="1"/>
            </p:cNvSpPr>
            <p:nvPr/>
          </p:nvSpPr>
          <p:spPr bwMode="auto">
            <a:xfrm>
              <a:off x="4714" y="2239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08" name="Rectangle 28"/>
            <p:cNvSpPr>
              <a:spLocks noChangeArrowheads="1"/>
            </p:cNvSpPr>
            <p:nvPr/>
          </p:nvSpPr>
          <p:spPr bwMode="auto">
            <a:xfrm>
              <a:off x="4401" y="2239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711709" name="Oval 29"/>
            <p:cNvSpPr>
              <a:spLocks noChangeArrowheads="1"/>
            </p:cNvSpPr>
            <p:nvPr/>
          </p:nvSpPr>
          <p:spPr bwMode="auto">
            <a:xfrm>
              <a:off x="4398" y="2180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10" name="Oval 30"/>
            <p:cNvSpPr>
              <a:spLocks noChangeArrowheads="1"/>
            </p:cNvSpPr>
            <p:nvPr/>
          </p:nvSpPr>
          <p:spPr bwMode="auto">
            <a:xfrm>
              <a:off x="4966" y="1905"/>
              <a:ext cx="313" cy="8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11" name="Line 31"/>
            <p:cNvSpPr>
              <a:spLocks noChangeShapeType="1"/>
            </p:cNvSpPr>
            <p:nvPr/>
          </p:nvSpPr>
          <p:spPr bwMode="auto">
            <a:xfrm>
              <a:off x="4966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12" name="Line 32"/>
            <p:cNvSpPr>
              <a:spLocks noChangeShapeType="1"/>
            </p:cNvSpPr>
            <p:nvPr/>
          </p:nvSpPr>
          <p:spPr bwMode="auto">
            <a:xfrm>
              <a:off x="5279" y="1898"/>
              <a:ext cx="0" cy="5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13" name="Rectangle 33"/>
            <p:cNvSpPr>
              <a:spLocks noChangeArrowheads="1"/>
            </p:cNvSpPr>
            <p:nvPr/>
          </p:nvSpPr>
          <p:spPr bwMode="auto">
            <a:xfrm>
              <a:off x="4966" y="1898"/>
              <a:ext cx="310" cy="4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711714" name="Oval 34"/>
            <p:cNvSpPr>
              <a:spLocks noChangeArrowheads="1"/>
            </p:cNvSpPr>
            <p:nvPr/>
          </p:nvSpPr>
          <p:spPr bwMode="auto">
            <a:xfrm>
              <a:off x="4963" y="1839"/>
              <a:ext cx="313" cy="95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15" name="Freeform 35"/>
            <p:cNvSpPr>
              <a:spLocks/>
            </p:cNvSpPr>
            <p:nvPr/>
          </p:nvSpPr>
          <p:spPr bwMode="auto">
            <a:xfrm>
              <a:off x="4557" y="1647"/>
              <a:ext cx="1" cy="52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22"/>
                </a:cxn>
              </a:cxnLst>
              <a:rect l="0" t="0" r="r" b="b"/>
              <a:pathLst>
                <a:path w="1" h="522">
                  <a:moveTo>
                    <a:pt x="0" y="0"/>
                  </a:moveTo>
                  <a:lnTo>
                    <a:pt x="0" y="522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16" name="Freeform 36"/>
            <p:cNvSpPr>
              <a:spLocks/>
            </p:cNvSpPr>
            <p:nvPr/>
          </p:nvSpPr>
          <p:spPr bwMode="auto">
            <a:xfrm>
              <a:off x="3864" y="1653"/>
              <a:ext cx="1" cy="53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537"/>
                </a:cxn>
              </a:cxnLst>
              <a:rect l="0" t="0" r="r" b="b"/>
              <a:pathLst>
                <a:path w="1" h="537">
                  <a:moveTo>
                    <a:pt x="0" y="0"/>
                  </a:moveTo>
                  <a:lnTo>
                    <a:pt x="0" y="537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17" name="Freeform 37"/>
            <p:cNvSpPr>
              <a:spLocks/>
            </p:cNvSpPr>
            <p:nvPr/>
          </p:nvSpPr>
          <p:spPr bwMode="auto">
            <a:xfrm>
              <a:off x="4029" y="1638"/>
              <a:ext cx="504" cy="600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78" y="0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18" name="Freeform 38"/>
            <p:cNvSpPr>
              <a:spLocks/>
            </p:cNvSpPr>
            <p:nvPr/>
          </p:nvSpPr>
          <p:spPr bwMode="auto">
            <a:xfrm>
              <a:off x="4716" y="1986"/>
              <a:ext cx="366" cy="270"/>
            </a:xfrm>
            <a:custGeom>
              <a:avLst/>
              <a:gdLst/>
              <a:ahLst/>
              <a:cxnLst>
                <a:cxn ang="0">
                  <a:pos x="0" y="270"/>
                </a:cxn>
                <a:cxn ang="0">
                  <a:pos x="366" y="0"/>
                </a:cxn>
              </a:cxnLst>
              <a:rect l="0" t="0" r="r" b="b"/>
              <a:pathLst>
                <a:path w="366" h="270">
                  <a:moveTo>
                    <a:pt x="0" y="270"/>
                  </a:moveTo>
                  <a:lnTo>
                    <a:pt x="366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19" name="Freeform 39"/>
            <p:cNvSpPr>
              <a:spLocks/>
            </p:cNvSpPr>
            <p:nvPr/>
          </p:nvSpPr>
          <p:spPr bwMode="auto">
            <a:xfrm>
              <a:off x="4035" y="2268"/>
              <a:ext cx="366" cy="1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20" name="Freeform 40"/>
            <p:cNvSpPr>
              <a:spLocks/>
            </p:cNvSpPr>
            <p:nvPr/>
          </p:nvSpPr>
          <p:spPr bwMode="auto">
            <a:xfrm>
              <a:off x="3444" y="1944"/>
              <a:ext cx="276" cy="264"/>
            </a:xfrm>
            <a:custGeom>
              <a:avLst/>
              <a:gdLst/>
              <a:ahLst/>
              <a:cxnLst>
                <a:cxn ang="0">
                  <a:pos x="276" y="264"/>
                </a:cxn>
                <a:cxn ang="0">
                  <a:pos x="0" y="0"/>
                </a:cxn>
              </a:cxnLst>
              <a:rect l="0" t="0" r="r" b="b"/>
              <a:pathLst>
                <a:path w="276" h="264">
                  <a:moveTo>
                    <a:pt x="276" y="264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21" name="Freeform 41"/>
            <p:cNvSpPr>
              <a:spLocks/>
            </p:cNvSpPr>
            <p:nvPr/>
          </p:nvSpPr>
          <p:spPr bwMode="auto">
            <a:xfrm>
              <a:off x="4029" y="1578"/>
              <a:ext cx="366" cy="1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22" name="Freeform 42"/>
            <p:cNvSpPr>
              <a:spLocks/>
            </p:cNvSpPr>
            <p:nvPr/>
          </p:nvSpPr>
          <p:spPr bwMode="auto">
            <a:xfrm>
              <a:off x="4704" y="1575"/>
              <a:ext cx="396" cy="267"/>
            </a:xfrm>
            <a:custGeom>
              <a:avLst/>
              <a:gdLst/>
              <a:ahLst/>
              <a:cxnLst>
                <a:cxn ang="0">
                  <a:pos x="396" y="267"/>
                </a:cxn>
                <a:cxn ang="0">
                  <a:pos x="0" y="0"/>
                </a:cxn>
              </a:cxnLst>
              <a:rect l="0" t="0" r="r" b="b"/>
              <a:pathLst>
                <a:path w="396" h="267">
                  <a:moveTo>
                    <a:pt x="396" y="267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711723" name="Freeform 43"/>
            <p:cNvSpPr>
              <a:spLocks/>
            </p:cNvSpPr>
            <p:nvPr/>
          </p:nvSpPr>
          <p:spPr bwMode="auto">
            <a:xfrm>
              <a:off x="3387" y="1146"/>
              <a:ext cx="1110" cy="645"/>
            </a:xfrm>
            <a:custGeom>
              <a:avLst/>
              <a:gdLst/>
              <a:ahLst/>
              <a:cxnLst>
                <a:cxn ang="0">
                  <a:pos x="1110" y="342"/>
                </a:cxn>
                <a:cxn ang="0">
                  <a:pos x="0" y="645"/>
                </a:cxn>
              </a:cxnLst>
              <a:rect l="0" t="0" r="r" b="b"/>
              <a:pathLst>
                <a:path w="1110" h="645">
                  <a:moveTo>
                    <a:pt x="1110" y="342"/>
                  </a:moveTo>
                  <a:cubicBezTo>
                    <a:pt x="1104" y="0"/>
                    <a:pt x="21" y="63"/>
                    <a:pt x="0" y="645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3" name="Group 44"/>
            <p:cNvGrpSpPr>
              <a:grpSpLocks/>
            </p:cNvGrpSpPr>
            <p:nvPr/>
          </p:nvGrpSpPr>
          <p:grpSpPr bwMode="auto">
            <a:xfrm>
              <a:off x="3287" y="1748"/>
              <a:ext cx="208" cy="239"/>
              <a:chOff x="2952" y="2429"/>
              <a:chExt cx="211" cy="239"/>
            </a:xfrm>
          </p:grpSpPr>
          <p:sp>
            <p:nvSpPr>
              <p:cNvPr id="711725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11726" name="Text Box 46"/>
              <p:cNvSpPr txBox="1">
                <a:spLocks noChangeArrowheads="1"/>
              </p:cNvSpPr>
              <p:nvPr/>
            </p:nvSpPr>
            <p:spPr bwMode="auto">
              <a:xfrm>
                <a:off x="2952" y="2429"/>
                <a:ext cx="211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200" dirty="0" err="1">
                    <a:latin typeface="+mn-lt"/>
                  </a:rPr>
                  <a:t>u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4" name="Group 47"/>
            <p:cNvGrpSpPr>
              <a:grpSpLocks/>
            </p:cNvGrpSpPr>
            <p:nvPr/>
          </p:nvGrpSpPr>
          <p:grpSpPr bwMode="auto">
            <a:xfrm>
              <a:off x="4459" y="2132"/>
              <a:ext cx="201" cy="239"/>
              <a:chOff x="2956" y="2429"/>
              <a:chExt cx="204" cy="239"/>
            </a:xfrm>
          </p:grpSpPr>
          <p:sp>
            <p:nvSpPr>
              <p:cNvPr id="711728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11729" name="Text Box 49"/>
              <p:cNvSpPr txBox="1">
                <a:spLocks noChangeArrowheads="1"/>
              </p:cNvSpPr>
              <p:nvPr/>
            </p:nvSpPr>
            <p:spPr bwMode="auto">
              <a:xfrm>
                <a:off x="2956" y="2429"/>
                <a:ext cx="204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200" dirty="0" err="1">
                    <a:latin typeface="+mn-lt"/>
                  </a:rPr>
                  <a:t>y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5" name="Group 50"/>
            <p:cNvGrpSpPr>
              <a:grpSpLocks/>
            </p:cNvGrpSpPr>
            <p:nvPr/>
          </p:nvGrpSpPr>
          <p:grpSpPr bwMode="auto">
            <a:xfrm>
              <a:off x="3767" y="2099"/>
              <a:ext cx="223" cy="282"/>
              <a:chOff x="2946" y="2399"/>
              <a:chExt cx="224" cy="282"/>
            </a:xfrm>
          </p:grpSpPr>
          <p:sp>
            <p:nvSpPr>
              <p:cNvPr id="711731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11732" name="Text Box 52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4" cy="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700" dirty="0" err="1">
                    <a:latin typeface="+mn-lt"/>
                  </a:rPr>
                  <a:t>x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6" name="Group 53"/>
            <p:cNvGrpSpPr>
              <a:grpSpLocks/>
            </p:cNvGrpSpPr>
            <p:nvPr/>
          </p:nvGrpSpPr>
          <p:grpSpPr bwMode="auto">
            <a:xfrm>
              <a:off x="4436" y="1442"/>
              <a:ext cx="241" cy="239"/>
              <a:chOff x="2936" y="2429"/>
              <a:chExt cx="244" cy="239"/>
            </a:xfrm>
          </p:grpSpPr>
          <p:sp>
            <p:nvSpPr>
              <p:cNvPr id="711734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11735" name="Text Box 55"/>
              <p:cNvSpPr txBox="1">
                <a:spLocks noChangeArrowheads="1"/>
              </p:cNvSpPr>
              <p:nvPr/>
            </p:nvSpPr>
            <p:spPr bwMode="auto">
              <a:xfrm>
                <a:off x="2936" y="2429"/>
                <a:ext cx="244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200" dirty="0" err="1">
                    <a:latin typeface="+mn-lt"/>
                  </a:rPr>
                  <a:t>w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7" name="Group 56"/>
            <p:cNvGrpSpPr>
              <a:grpSpLocks/>
            </p:cNvGrpSpPr>
            <p:nvPr/>
          </p:nvGrpSpPr>
          <p:grpSpPr bwMode="auto">
            <a:xfrm>
              <a:off x="3770" y="1442"/>
              <a:ext cx="201" cy="239"/>
              <a:chOff x="2955" y="2429"/>
              <a:chExt cx="204" cy="239"/>
            </a:xfrm>
          </p:grpSpPr>
          <p:sp>
            <p:nvSpPr>
              <p:cNvPr id="711737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11738" name="Text Box 58"/>
              <p:cNvSpPr txBox="1">
                <a:spLocks noChangeArrowheads="1"/>
              </p:cNvSpPr>
              <p:nvPr/>
            </p:nvSpPr>
            <p:spPr bwMode="auto">
              <a:xfrm>
                <a:off x="2955" y="2429"/>
                <a:ext cx="204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200" dirty="0" err="1">
                    <a:latin typeface="+mn-lt"/>
                  </a:rPr>
                  <a:t>v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8" name="Group 59"/>
            <p:cNvGrpSpPr>
              <a:grpSpLocks/>
            </p:cNvGrpSpPr>
            <p:nvPr/>
          </p:nvGrpSpPr>
          <p:grpSpPr bwMode="auto">
            <a:xfrm>
              <a:off x="5026" y="1760"/>
              <a:ext cx="210" cy="282"/>
              <a:chOff x="2951" y="2399"/>
              <a:chExt cx="212" cy="282"/>
            </a:xfrm>
          </p:grpSpPr>
          <p:sp>
            <p:nvSpPr>
              <p:cNvPr id="711740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11741" name="Text Box 61"/>
              <p:cNvSpPr txBox="1">
                <a:spLocks noChangeArrowheads="1"/>
              </p:cNvSpPr>
              <p:nvPr/>
            </p:nvSpPr>
            <p:spPr bwMode="auto">
              <a:xfrm>
                <a:off x="2951" y="2399"/>
                <a:ext cx="212" cy="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700" dirty="0" err="1">
                    <a:latin typeface="+mn-lt"/>
                  </a:rPr>
                  <a:t>z</a:t>
                </a:r>
                <a:endParaRPr lang="en-US" sz="2700" dirty="0">
                  <a:latin typeface="+mn-lt"/>
                </a:endParaRPr>
              </a:p>
            </p:txBody>
          </p:sp>
        </p:grpSp>
        <p:sp>
          <p:nvSpPr>
            <p:cNvPr id="711742" name="Text Box 62"/>
            <p:cNvSpPr txBox="1">
              <a:spLocks noChangeArrowheads="1"/>
            </p:cNvSpPr>
            <p:nvPr/>
          </p:nvSpPr>
          <p:spPr bwMode="auto">
            <a:xfrm>
              <a:off x="3496" y="1517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2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11743" name="Text Box 63"/>
            <p:cNvSpPr txBox="1">
              <a:spLocks noChangeArrowheads="1"/>
            </p:cNvSpPr>
            <p:nvPr/>
          </p:nvSpPr>
          <p:spPr bwMode="auto">
            <a:xfrm>
              <a:off x="3844" y="1790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2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11744" name="Text Box 64"/>
            <p:cNvSpPr txBox="1">
              <a:spLocks noChangeArrowheads="1"/>
            </p:cNvSpPr>
            <p:nvPr/>
          </p:nvSpPr>
          <p:spPr bwMode="auto">
            <a:xfrm>
              <a:off x="3428" y="1949"/>
              <a:ext cx="190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atin typeface="+mn-lt"/>
                </a:rPr>
                <a:t>2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11745" name="Text Box 65"/>
            <p:cNvSpPr txBox="1">
              <a:spLocks noChangeArrowheads="1"/>
            </p:cNvSpPr>
            <p:nvPr/>
          </p:nvSpPr>
          <p:spPr bwMode="auto">
            <a:xfrm>
              <a:off x="4228" y="1835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3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11746" name="Text Box 66"/>
            <p:cNvSpPr txBox="1">
              <a:spLocks noChangeArrowheads="1"/>
            </p:cNvSpPr>
            <p:nvPr/>
          </p:nvSpPr>
          <p:spPr bwMode="auto">
            <a:xfrm>
              <a:off x="4121" y="2176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1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11747" name="Text Box 67"/>
            <p:cNvSpPr txBox="1">
              <a:spLocks noChangeArrowheads="1"/>
            </p:cNvSpPr>
            <p:nvPr/>
          </p:nvSpPr>
          <p:spPr bwMode="auto">
            <a:xfrm>
              <a:off x="4525" y="1808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1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11748" name="Text Box 68"/>
            <p:cNvSpPr txBox="1">
              <a:spLocks noChangeArrowheads="1"/>
            </p:cNvSpPr>
            <p:nvPr/>
          </p:nvSpPr>
          <p:spPr bwMode="auto">
            <a:xfrm>
              <a:off x="4860" y="2018"/>
              <a:ext cx="190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atin typeface="+mn-lt"/>
                </a:rPr>
                <a:t>1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11749" name="Text Box 69"/>
            <p:cNvSpPr txBox="1">
              <a:spLocks noChangeArrowheads="1"/>
            </p:cNvSpPr>
            <p:nvPr/>
          </p:nvSpPr>
          <p:spPr bwMode="auto">
            <a:xfrm>
              <a:off x="4864" y="1505"/>
              <a:ext cx="190" cy="2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atin typeface="+mn-lt"/>
                </a:rPr>
                <a:t>1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11750" name="Text Box 70"/>
            <p:cNvSpPr txBox="1">
              <a:spLocks noChangeArrowheads="1"/>
            </p:cNvSpPr>
            <p:nvPr/>
          </p:nvSpPr>
          <p:spPr bwMode="auto">
            <a:xfrm>
              <a:off x="4123" y="1355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3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711751" name="Text Box 71"/>
            <p:cNvSpPr txBox="1">
              <a:spLocks noChangeArrowheads="1"/>
            </p:cNvSpPr>
            <p:nvPr/>
          </p:nvSpPr>
          <p:spPr bwMode="auto">
            <a:xfrm>
              <a:off x="3666" y="1124"/>
              <a:ext cx="190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5</a:t>
              </a:r>
              <a:endParaRPr lang="en-US" sz="2700" dirty="0">
                <a:latin typeface="+mn-lt"/>
              </a:endParaRPr>
            </a:p>
          </p:txBody>
        </p:sp>
      </p:grpSp>
      <p:sp>
        <p:nvSpPr>
          <p:cNvPr id="711752" name="Text Box 72"/>
          <p:cNvSpPr txBox="1">
            <a:spLocks noChangeArrowheads="1"/>
          </p:cNvSpPr>
          <p:nvPr/>
        </p:nvSpPr>
        <p:spPr bwMode="auto">
          <a:xfrm>
            <a:off x="142900" y="4208115"/>
            <a:ext cx="9795884" cy="3565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101882" tIns="50941" rIns="101882" bIns="50941">
            <a:prstTxWarp prst="textNoShape">
              <a:avLst/>
            </a:prstTxWarp>
            <a:normAutofit fontScale="92500" lnSpcReduction="10000"/>
          </a:bodyPr>
          <a:lstStyle/>
          <a:p>
            <a:pPr algn="l" eaLnBrk="1" hangingPunct="1">
              <a:spcBef>
                <a:spcPts val="600"/>
              </a:spcBef>
            </a:pPr>
            <a:r>
              <a:rPr lang="en-US" sz="2600" dirty="0">
                <a:latin typeface="Arial" charset="0"/>
              </a:rPr>
              <a:t>Graph: </a:t>
            </a:r>
            <a:r>
              <a:rPr lang="en-US" sz="2600" i="1" dirty="0">
                <a:latin typeface="Arial" charset="0"/>
              </a:rPr>
              <a:t>G</a:t>
            </a:r>
            <a:r>
              <a:rPr lang="en-US" sz="2600" dirty="0">
                <a:latin typeface="Arial" charset="0"/>
              </a:rPr>
              <a:t> = </a:t>
            </a:r>
            <a:r>
              <a:rPr lang="en-US" sz="2600" dirty="0" smtClean="0">
                <a:latin typeface="Arial" charset="0"/>
              </a:rPr>
              <a:t>(</a:t>
            </a:r>
            <a:r>
              <a:rPr lang="en-US" sz="2600" i="1" dirty="0" smtClean="0">
                <a:latin typeface="Arial" charset="0"/>
              </a:rPr>
              <a:t>N</a:t>
            </a:r>
            <a:r>
              <a:rPr lang="en-US" sz="2600" dirty="0" smtClean="0">
                <a:latin typeface="Arial" charset="0"/>
              </a:rPr>
              <a:t>,</a:t>
            </a:r>
            <a:r>
              <a:rPr lang="en-US" sz="2600" i="1" dirty="0">
                <a:latin typeface="Arial" charset="0"/>
              </a:rPr>
              <a:t>E</a:t>
            </a:r>
            <a:r>
              <a:rPr lang="en-US" sz="2600" dirty="0" smtClean="0">
                <a:latin typeface="Arial" charset="0"/>
              </a:rPr>
              <a:t>)</a:t>
            </a:r>
          </a:p>
          <a:p>
            <a:pPr algn="l" eaLnBrk="1" hangingPunct="1">
              <a:spcBef>
                <a:spcPts val="600"/>
              </a:spcBef>
            </a:pPr>
            <a:r>
              <a:rPr lang="en-US" sz="2600" i="1" dirty="0" smtClean="0">
                <a:latin typeface="Arial" charset="0"/>
              </a:rPr>
              <a:t>	N</a:t>
            </a:r>
            <a:r>
              <a:rPr lang="en-US" sz="2600" dirty="0" smtClean="0">
                <a:latin typeface="Arial" charset="0"/>
              </a:rPr>
              <a:t> </a:t>
            </a:r>
            <a:r>
              <a:rPr lang="en-US" sz="2600" dirty="0">
                <a:latin typeface="Arial" charset="0"/>
              </a:rPr>
              <a:t>= set of routers = { </a:t>
            </a:r>
            <a:r>
              <a:rPr lang="en-US" sz="2600" i="1" dirty="0">
                <a:latin typeface="Arial" charset="0"/>
              </a:rPr>
              <a:t>u</a:t>
            </a:r>
            <a:r>
              <a:rPr lang="en-US" sz="2600" dirty="0">
                <a:latin typeface="Arial" charset="0"/>
              </a:rPr>
              <a:t>, </a:t>
            </a:r>
            <a:r>
              <a:rPr lang="en-US" sz="2600" i="1" dirty="0">
                <a:latin typeface="Arial" charset="0"/>
              </a:rPr>
              <a:t>v</a:t>
            </a:r>
            <a:r>
              <a:rPr lang="en-US" sz="2600" dirty="0">
                <a:latin typeface="Arial" charset="0"/>
              </a:rPr>
              <a:t>, </a:t>
            </a:r>
            <a:r>
              <a:rPr lang="en-US" sz="2600" i="1" dirty="0">
                <a:latin typeface="Arial" charset="0"/>
              </a:rPr>
              <a:t>w</a:t>
            </a:r>
            <a:r>
              <a:rPr lang="en-US" sz="2600" dirty="0">
                <a:latin typeface="Arial" charset="0"/>
              </a:rPr>
              <a:t>, </a:t>
            </a:r>
            <a:r>
              <a:rPr lang="en-US" sz="2600" i="1" dirty="0">
                <a:latin typeface="Arial" charset="0"/>
              </a:rPr>
              <a:t>x</a:t>
            </a:r>
            <a:r>
              <a:rPr lang="en-US" sz="2600" dirty="0">
                <a:latin typeface="Arial" charset="0"/>
              </a:rPr>
              <a:t>, </a:t>
            </a:r>
            <a:r>
              <a:rPr lang="en-US" sz="2600" i="1" dirty="0">
                <a:latin typeface="Arial" charset="0"/>
              </a:rPr>
              <a:t>y</a:t>
            </a:r>
            <a:r>
              <a:rPr lang="en-US" sz="2600" dirty="0">
                <a:latin typeface="Arial" charset="0"/>
              </a:rPr>
              <a:t>, </a:t>
            </a:r>
            <a:r>
              <a:rPr lang="en-US" sz="2600" i="1" dirty="0">
                <a:latin typeface="Arial" charset="0"/>
              </a:rPr>
              <a:t>z</a:t>
            </a:r>
            <a:r>
              <a:rPr lang="en-US" sz="2600" dirty="0">
                <a:latin typeface="Arial" charset="0"/>
              </a:rPr>
              <a:t> </a:t>
            </a:r>
            <a:r>
              <a:rPr lang="en-US" sz="2600" dirty="0" smtClean="0">
                <a:latin typeface="Arial" charset="0"/>
              </a:rPr>
              <a:t>}</a:t>
            </a:r>
          </a:p>
          <a:p>
            <a:pPr algn="l" eaLnBrk="1" hangingPunct="1">
              <a:spcBef>
                <a:spcPts val="600"/>
              </a:spcBef>
            </a:pPr>
            <a:r>
              <a:rPr lang="en-US" sz="2600" dirty="0">
                <a:latin typeface="Arial" charset="0"/>
              </a:rPr>
              <a:t>	</a:t>
            </a:r>
            <a:r>
              <a:rPr lang="en-US" sz="2600" i="1" dirty="0" smtClean="0">
                <a:latin typeface="Arial" charset="0"/>
              </a:rPr>
              <a:t>T</a:t>
            </a:r>
            <a:r>
              <a:rPr lang="en-US" sz="2600" dirty="0" smtClean="0">
                <a:latin typeface="Arial" charset="0"/>
              </a:rPr>
              <a:t> = set of transit networks = { T1,T2 } – more compact</a:t>
            </a:r>
          </a:p>
          <a:p>
            <a:pPr algn="l" eaLnBrk="1" hangingPunct="1">
              <a:spcBef>
                <a:spcPts val="600"/>
              </a:spcBef>
            </a:pPr>
            <a:r>
              <a:rPr lang="en-US" sz="2600" i="1" dirty="0" smtClean="0">
                <a:latin typeface="Arial" charset="0"/>
              </a:rPr>
              <a:t>	E</a:t>
            </a:r>
            <a:r>
              <a:rPr lang="en-US" sz="2600" dirty="0" smtClean="0">
                <a:latin typeface="Arial" charset="0"/>
              </a:rPr>
              <a:t> </a:t>
            </a:r>
            <a:r>
              <a:rPr lang="en-US" sz="2600" dirty="0">
                <a:latin typeface="Arial" charset="0"/>
              </a:rPr>
              <a:t>= set of links</a:t>
            </a:r>
            <a:r>
              <a:rPr lang="en-US" sz="2600" dirty="0" smtClean="0">
                <a:latin typeface="Arial" charset="0"/>
              </a:rPr>
              <a:t> (more accurately, “adjacencies”)</a:t>
            </a:r>
          </a:p>
          <a:p>
            <a:pPr algn="l" eaLnBrk="1" hangingPunct="1">
              <a:spcBef>
                <a:spcPts val="600"/>
              </a:spcBef>
            </a:pPr>
            <a:r>
              <a:rPr lang="en-US" sz="2600" dirty="0" smtClean="0">
                <a:latin typeface="Arial" charset="0"/>
              </a:rPr>
              <a:t>   	  =</a:t>
            </a:r>
            <a:r>
              <a:rPr lang="en-US" sz="2600" dirty="0">
                <a:latin typeface="Arial" charset="0"/>
              </a:rPr>
              <a:t>{ (</a:t>
            </a:r>
            <a:r>
              <a:rPr lang="en-US" sz="2600" i="1" dirty="0" err="1">
                <a:latin typeface="Arial" charset="0"/>
              </a:rPr>
              <a:t>u</a:t>
            </a:r>
            <a:r>
              <a:rPr lang="en-US" sz="2600" dirty="0" err="1">
                <a:latin typeface="Arial" charset="0"/>
              </a:rPr>
              <a:t>,</a:t>
            </a:r>
            <a:r>
              <a:rPr lang="en-US" sz="2600" i="1" dirty="0" err="1">
                <a:latin typeface="Arial" charset="0"/>
              </a:rPr>
              <a:t>v</a:t>
            </a:r>
            <a:r>
              <a:rPr lang="en-US" sz="2600" dirty="0">
                <a:latin typeface="Arial" charset="0"/>
              </a:rPr>
              <a:t>), (</a:t>
            </a:r>
            <a:r>
              <a:rPr lang="en-US" sz="2600" i="1" dirty="0" err="1">
                <a:latin typeface="Arial" charset="0"/>
              </a:rPr>
              <a:t>u</a:t>
            </a:r>
            <a:r>
              <a:rPr lang="en-US" sz="2600" dirty="0" err="1">
                <a:latin typeface="Arial" charset="0"/>
              </a:rPr>
              <a:t>,</a:t>
            </a:r>
            <a:r>
              <a:rPr lang="en-US" sz="2600" i="1" dirty="0" err="1">
                <a:latin typeface="Arial" charset="0"/>
              </a:rPr>
              <a:t>x</a:t>
            </a:r>
            <a:r>
              <a:rPr lang="en-US" sz="2600" dirty="0">
                <a:latin typeface="Arial" charset="0"/>
              </a:rPr>
              <a:t>), (</a:t>
            </a:r>
            <a:r>
              <a:rPr lang="en-US" sz="2600" i="1" dirty="0" err="1">
                <a:latin typeface="Arial" charset="0"/>
              </a:rPr>
              <a:t>u</a:t>
            </a:r>
            <a:r>
              <a:rPr lang="en-US" sz="2600" dirty="0" err="1" smtClean="0">
                <a:latin typeface="Arial" charset="0"/>
              </a:rPr>
              <a:t>,</a:t>
            </a:r>
            <a:r>
              <a:rPr lang="en-US" sz="2600" i="1" dirty="0" err="1" smtClean="0">
                <a:latin typeface="Arial" charset="0"/>
              </a:rPr>
              <a:t>w</a:t>
            </a:r>
            <a:r>
              <a:rPr lang="en-US" sz="2600" dirty="0" smtClean="0">
                <a:latin typeface="Arial" charset="0"/>
              </a:rPr>
              <a:t>)</a:t>
            </a:r>
            <a:r>
              <a:rPr lang="en-US" sz="2600" dirty="0">
                <a:latin typeface="Arial" charset="0"/>
              </a:rPr>
              <a:t>, (</a:t>
            </a:r>
            <a:r>
              <a:rPr lang="en-US" sz="2600" i="1" dirty="0" err="1">
                <a:latin typeface="Arial" charset="0"/>
              </a:rPr>
              <a:t>v</a:t>
            </a:r>
            <a:r>
              <a:rPr lang="en-US" sz="2600" dirty="0" err="1">
                <a:latin typeface="Arial" charset="0"/>
              </a:rPr>
              <a:t>,</a:t>
            </a:r>
            <a:r>
              <a:rPr lang="en-US" sz="2600" i="1" dirty="0" err="1">
                <a:latin typeface="Arial" charset="0"/>
              </a:rPr>
              <a:t>x</a:t>
            </a:r>
            <a:r>
              <a:rPr lang="en-US" sz="2600" dirty="0">
                <a:latin typeface="Arial" charset="0"/>
              </a:rPr>
              <a:t>), (</a:t>
            </a:r>
            <a:r>
              <a:rPr lang="en-US" sz="2600" i="1" dirty="0" err="1">
                <a:latin typeface="Arial" charset="0"/>
              </a:rPr>
              <a:t>v</a:t>
            </a:r>
            <a:r>
              <a:rPr lang="en-US" sz="2600" dirty="0" err="1">
                <a:latin typeface="Arial" charset="0"/>
              </a:rPr>
              <a:t>,</a:t>
            </a:r>
            <a:r>
              <a:rPr lang="en-US" sz="2600" i="1" dirty="0" err="1">
                <a:latin typeface="Arial" charset="0"/>
              </a:rPr>
              <a:t>w</a:t>
            </a:r>
            <a:r>
              <a:rPr lang="en-US" sz="2600" dirty="0">
                <a:latin typeface="Arial" charset="0"/>
              </a:rPr>
              <a:t>), (</a:t>
            </a:r>
            <a:r>
              <a:rPr lang="en-US" sz="2600" i="1" dirty="0" err="1">
                <a:latin typeface="Arial" charset="0"/>
              </a:rPr>
              <a:t>x</a:t>
            </a:r>
            <a:r>
              <a:rPr lang="en-US" sz="2600" dirty="0" err="1">
                <a:latin typeface="Arial" charset="0"/>
              </a:rPr>
              <a:t>,</a:t>
            </a:r>
            <a:r>
              <a:rPr lang="en-US" sz="2600" i="1" dirty="0" err="1">
                <a:latin typeface="Arial" charset="0"/>
              </a:rPr>
              <a:t>w</a:t>
            </a:r>
            <a:r>
              <a:rPr lang="en-US" sz="2600" dirty="0">
                <a:latin typeface="Arial" charset="0"/>
              </a:rPr>
              <a:t>), (</a:t>
            </a:r>
            <a:r>
              <a:rPr lang="en-US" sz="2600" i="1" dirty="0" err="1">
                <a:latin typeface="Arial" charset="0"/>
              </a:rPr>
              <a:t>x</a:t>
            </a:r>
            <a:r>
              <a:rPr lang="en-US" sz="2600" dirty="0" err="1">
                <a:latin typeface="Arial" charset="0"/>
              </a:rPr>
              <a:t>,</a:t>
            </a:r>
            <a:r>
              <a:rPr lang="en-US" sz="2600" i="1" dirty="0" err="1">
                <a:latin typeface="Arial" charset="0"/>
              </a:rPr>
              <a:t>y</a:t>
            </a:r>
            <a:r>
              <a:rPr lang="en-US" sz="2600" dirty="0">
                <a:latin typeface="Arial" charset="0"/>
              </a:rPr>
              <a:t>),</a:t>
            </a:r>
            <a:r>
              <a:rPr lang="en-US" sz="2600" dirty="0" smtClean="0">
                <a:latin typeface="Arial" charset="0"/>
              </a:rPr>
              <a:t>  (</a:t>
            </a:r>
            <a:r>
              <a:rPr lang="en-US" sz="2600" i="1" dirty="0" err="1">
                <a:latin typeface="Arial" charset="0"/>
              </a:rPr>
              <a:t>w</a:t>
            </a:r>
            <a:r>
              <a:rPr lang="en-US" sz="2600" dirty="0" err="1">
                <a:latin typeface="Arial" charset="0"/>
              </a:rPr>
              <a:t>,</a:t>
            </a:r>
            <a:r>
              <a:rPr lang="en-US" sz="2600" i="1" dirty="0" err="1">
                <a:latin typeface="Arial" charset="0"/>
              </a:rPr>
              <a:t>y</a:t>
            </a:r>
            <a:r>
              <a:rPr lang="en-US" sz="2600" dirty="0">
                <a:latin typeface="Arial" charset="0"/>
              </a:rPr>
              <a:t>), (</a:t>
            </a:r>
            <a:r>
              <a:rPr lang="en-US" sz="2600" i="1" dirty="0" err="1">
                <a:latin typeface="Arial" charset="0"/>
              </a:rPr>
              <a:t>w</a:t>
            </a:r>
            <a:r>
              <a:rPr lang="en-US" sz="2600" dirty="0" err="1">
                <a:latin typeface="Arial" charset="0"/>
              </a:rPr>
              <a:t>,</a:t>
            </a:r>
            <a:r>
              <a:rPr lang="en-US" sz="2600" i="1" dirty="0" err="1">
                <a:latin typeface="Arial" charset="0"/>
              </a:rPr>
              <a:t>z</a:t>
            </a:r>
            <a:r>
              <a:rPr lang="en-US" sz="2600" dirty="0">
                <a:latin typeface="Arial" charset="0"/>
              </a:rPr>
              <a:t>), (</a:t>
            </a:r>
            <a:r>
              <a:rPr lang="en-US" sz="2600" i="1" dirty="0" err="1">
                <a:latin typeface="Arial" charset="0"/>
              </a:rPr>
              <a:t>y</a:t>
            </a:r>
            <a:r>
              <a:rPr lang="en-US" sz="2600" dirty="0" err="1">
                <a:latin typeface="Arial" charset="0"/>
              </a:rPr>
              <a:t>,</a:t>
            </a:r>
            <a:r>
              <a:rPr lang="en-US" sz="2600" i="1" dirty="0" err="1">
                <a:latin typeface="Arial" charset="0"/>
              </a:rPr>
              <a:t>z</a:t>
            </a:r>
            <a:r>
              <a:rPr lang="en-US" sz="2600" dirty="0">
                <a:latin typeface="Arial" charset="0"/>
              </a:rPr>
              <a:t>) </a:t>
            </a:r>
            <a:r>
              <a:rPr lang="en-US" sz="2600" dirty="0" smtClean="0">
                <a:latin typeface="Arial" charset="0"/>
              </a:rPr>
              <a:t>}</a:t>
            </a:r>
          </a:p>
          <a:p>
            <a:pPr algn="l" eaLnBrk="1" hangingPunct="1">
              <a:spcBef>
                <a:spcPts val="600"/>
              </a:spcBef>
            </a:pPr>
            <a:r>
              <a:rPr lang="en-US" sz="2600" dirty="0" smtClean="0">
                <a:latin typeface="Arial" charset="0"/>
              </a:rPr>
              <a:t>edges have </a:t>
            </a:r>
            <a:r>
              <a:rPr lang="en-US" sz="2600" i="1" dirty="0" smtClean="0">
                <a:latin typeface="Arial" charset="0"/>
              </a:rPr>
              <a:t>costs</a:t>
            </a:r>
            <a:endParaRPr lang="en-US" sz="2600" dirty="0" smtClean="0">
              <a:latin typeface="Arial" charset="0"/>
            </a:endParaRPr>
          </a:p>
          <a:p>
            <a:pPr lvl="1" indent="-233363" algn="l" eaLnBrk="1" hangingPunct="1">
              <a:spcBef>
                <a:spcPts val="600"/>
              </a:spcBef>
              <a:buFont typeface="Arial"/>
              <a:buChar char="•"/>
            </a:pPr>
            <a:r>
              <a:rPr lang="en-US" sz="2200" dirty="0" smtClean="0">
                <a:latin typeface="Arial" charset="0"/>
              </a:rPr>
              <a:t>costs may be uniform (hop), proportional to distance, inversely related to link capacity,  or 0 (outgoing transit network edge), etc.</a:t>
            </a:r>
          </a:p>
          <a:p>
            <a:pPr lvl="1" indent="-233363" algn="l" eaLnBrk="1" hangingPunct="1">
              <a:spcBef>
                <a:spcPts val="600"/>
              </a:spcBef>
              <a:buFont typeface="Arial"/>
              <a:buChar char="•"/>
            </a:pPr>
            <a:r>
              <a:rPr lang="en-US" sz="2200" dirty="0" smtClean="0">
                <a:latin typeface="Arial" charset="0"/>
              </a:rPr>
              <a:t>path cost is (usually) </a:t>
            </a:r>
            <a:r>
              <a:rPr lang="en-US" sz="2200" i="1" u="sng" dirty="0" smtClean="0">
                <a:latin typeface="Arial" charset="0"/>
              </a:rPr>
              <a:t>sum</a:t>
            </a:r>
            <a:r>
              <a:rPr lang="en-US" sz="2200" dirty="0" smtClean="0">
                <a:latin typeface="Arial" charset="0"/>
              </a:rPr>
              <a:t> of link costs or some variations thereof</a:t>
            </a:r>
            <a:endParaRPr lang="en-US" sz="2200" dirty="0">
              <a:latin typeface="Arial" charset="0"/>
            </a:endParaRPr>
          </a:p>
        </p:txBody>
      </p:sp>
      <p:sp>
        <p:nvSpPr>
          <p:cNvPr id="711753" name="Rectangle 73"/>
          <p:cNvSpPr>
            <a:spLocks noGrp="1" noChangeArrowheads="1"/>
          </p:cNvSpPr>
          <p:nvPr>
            <p:ph type="title"/>
          </p:nvPr>
        </p:nvSpPr>
        <p:spPr>
          <a:xfrm>
            <a:off x="232910" y="522520"/>
            <a:ext cx="9625012" cy="949325"/>
          </a:xfrm>
        </p:spPr>
        <p:txBody>
          <a:bodyPr/>
          <a:lstStyle/>
          <a:p>
            <a:r>
              <a:rPr lang="en-US" dirty="0"/>
              <a:t>Graph</a:t>
            </a:r>
            <a:r>
              <a:rPr lang="en-US" dirty="0" smtClean="0"/>
              <a:t> Abstraction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80F61E-DB41-2A41-89EA-809E0E21D9D5}" type="slidenum">
              <a:rPr lang="en-US" smtClean="0"/>
              <a:pPr/>
              <a:t>7</a:t>
            </a:fld>
            <a:endParaRPr lang="en-US"/>
          </a:p>
        </p:txBody>
      </p:sp>
      <p:grpSp>
        <p:nvGrpSpPr>
          <p:cNvPr id="71" name="Group 70"/>
          <p:cNvGrpSpPr/>
          <p:nvPr/>
        </p:nvGrpSpPr>
        <p:grpSpPr>
          <a:xfrm>
            <a:off x="195845" y="1812503"/>
            <a:ext cx="4920086" cy="2239651"/>
            <a:chOff x="172755" y="1766323"/>
            <a:chExt cx="4920086" cy="2239651"/>
          </a:xfrm>
        </p:grpSpPr>
        <p:sp>
          <p:nvSpPr>
            <p:cNvPr id="76" name="Freeform 3"/>
            <p:cNvSpPr>
              <a:spLocks/>
            </p:cNvSpPr>
            <p:nvPr/>
          </p:nvSpPr>
          <p:spPr bwMode="auto">
            <a:xfrm>
              <a:off x="1026586" y="2639030"/>
              <a:ext cx="705101" cy="454930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219" y="321"/>
                </a:cxn>
                <a:cxn ang="0">
                  <a:pos x="529" y="35"/>
                </a:cxn>
                <a:cxn ang="0">
                  <a:pos x="1551" y="111"/>
                </a:cxn>
                <a:cxn ang="0">
                  <a:pos x="1968" y="483"/>
                </a:cxn>
                <a:cxn ang="0">
                  <a:pos x="2199" y="906"/>
                </a:cxn>
                <a:cxn ang="0">
                  <a:pos x="1659" y="1314"/>
                </a:cxn>
                <a:cxn ang="0">
                  <a:pos x="993" y="1386"/>
                </a:cxn>
                <a:cxn ang="0">
                  <a:pos x="465" y="1356"/>
                </a:cxn>
                <a:cxn ang="0">
                  <a:pos x="102" y="1068"/>
                </a:cxn>
                <a:cxn ang="0">
                  <a:pos x="0" y="624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172755" y="2633335"/>
              <a:ext cx="551815" cy="430001"/>
              <a:chOff x="623001" y="2448618"/>
              <a:chExt cx="551815" cy="430001"/>
            </a:xfrm>
          </p:grpSpPr>
          <p:sp>
            <p:nvSpPr>
              <p:cNvPr id="78" name="Oval 5"/>
              <p:cNvSpPr>
                <a:spLocks noChangeArrowheads="1"/>
              </p:cNvSpPr>
              <p:nvPr/>
            </p:nvSpPr>
            <p:spPr bwMode="auto">
              <a:xfrm>
                <a:off x="628240" y="2653723"/>
                <a:ext cx="546576" cy="14573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79" name="Line 6"/>
              <p:cNvSpPr>
                <a:spLocks noChangeShapeType="1"/>
              </p:cNvSpPr>
              <p:nvPr/>
            </p:nvSpPr>
            <p:spPr bwMode="auto">
              <a:xfrm>
                <a:off x="628240" y="2641129"/>
                <a:ext cx="0" cy="899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81" name="Rectangle 8"/>
              <p:cNvSpPr>
                <a:spLocks noChangeArrowheads="1"/>
              </p:cNvSpPr>
              <p:nvPr/>
            </p:nvSpPr>
            <p:spPr bwMode="auto">
              <a:xfrm>
                <a:off x="628240" y="2641129"/>
                <a:ext cx="541338" cy="881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+mn-lt"/>
                </a:endParaRPr>
              </a:p>
            </p:txBody>
          </p:sp>
          <p:sp>
            <p:nvSpPr>
              <p:cNvPr id="82" name="Oval 9"/>
              <p:cNvSpPr>
                <a:spLocks noChangeArrowheads="1"/>
              </p:cNvSpPr>
              <p:nvPr/>
            </p:nvSpPr>
            <p:spPr bwMode="auto">
              <a:xfrm>
                <a:off x="623001" y="2534978"/>
                <a:ext cx="546576" cy="17092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117" name="Group 44"/>
              <p:cNvGrpSpPr>
                <a:grpSpLocks/>
              </p:cNvGrpSpPr>
              <p:nvPr/>
            </p:nvGrpSpPr>
            <p:grpSpPr bwMode="auto">
              <a:xfrm>
                <a:off x="713806" y="2448618"/>
                <a:ext cx="363220" cy="430001"/>
                <a:chOff x="2952" y="2429"/>
                <a:chExt cx="211" cy="239"/>
              </a:xfrm>
            </p:grpSpPr>
            <p:sp>
              <p:nvSpPr>
                <p:cNvPr id="143" name="Rectangle 45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44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2952" y="2429"/>
                  <a:ext cx="211" cy="2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200" dirty="0" err="1">
                      <a:latin typeface="+mn-lt"/>
                    </a:rPr>
                    <a:t>u</a:t>
                  </a:r>
                  <a:endParaRPr lang="en-US" sz="2700" dirty="0">
                    <a:latin typeface="+mn-lt"/>
                  </a:endParaRPr>
                </a:p>
              </p:txBody>
            </p:sp>
          </p:grpSp>
        </p:grpSp>
        <p:grpSp>
          <p:nvGrpSpPr>
            <p:cNvPr id="15" name="Group 14"/>
            <p:cNvGrpSpPr/>
            <p:nvPr/>
          </p:nvGrpSpPr>
          <p:grpSpPr>
            <a:xfrm>
              <a:off x="3046414" y="3289577"/>
              <a:ext cx="551815" cy="430001"/>
              <a:chOff x="2965599" y="3312667"/>
              <a:chExt cx="551815" cy="430001"/>
            </a:xfrm>
          </p:grpSpPr>
          <p:sp>
            <p:nvSpPr>
              <p:cNvPr id="98" name="Oval 25"/>
              <p:cNvSpPr>
                <a:spLocks noChangeArrowheads="1"/>
              </p:cNvSpPr>
              <p:nvPr/>
            </p:nvSpPr>
            <p:spPr bwMode="auto">
              <a:xfrm>
                <a:off x="2970838" y="3517772"/>
                <a:ext cx="546576" cy="14573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9" name="Line 26"/>
              <p:cNvSpPr>
                <a:spLocks noChangeShapeType="1"/>
              </p:cNvSpPr>
              <p:nvPr/>
            </p:nvSpPr>
            <p:spPr bwMode="auto">
              <a:xfrm>
                <a:off x="2970838" y="3505178"/>
                <a:ext cx="0" cy="899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00" name="Line 27"/>
              <p:cNvSpPr>
                <a:spLocks noChangeShapeType="1"/>
              </p:cNvSpPr>
              <p:nvPr/>
            </p:nvSpPr>
            <p:spPr bwMode="auto">
              <a:xfrm>
                <a:off x="3517414" y="3505178"/>
                <a:ext cx="0" cy="899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01" name="Rectangle 28"/>
              <p:cNvSpPr>
                <a:spLocks noChangeArrowheads="1"/>
              </p:cNvSpPr>
              <p:nvPr/>
            </p:nvSpPr>
            <p:spPr bwMode="auto">
              <a:xfrm>
                <a:off x="2970838" y="3505178"/>
                <a:ext cx="541338" cy="881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+mn-lt"/>
                </a:endParaRPr>
              </a:p>
            </p:txBody>
          </p:sp>
          <p:sp>
            <p:nvSpPr>
              <p:cNvPr id="102" name="Oval 29"/>
              <p:cNvSpPr>
                <a:spLocks noChangeArrowheads="1"/>
              </p:cNvSpPr>
              <p:nvPr/>
            </p:nvSpPr>
            <p:spPr bwMode="auto">
              <a:xfrm>
                <a:off x="2965599" y="3399027"/>
                <a:ext cx="546576" cy="17092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118" name="Group 47"/>
              <p:cNvGrpSpPr>
                <a:grpSpLocks/>
              </p:cNvGrpSpPr>
              <p:nvPr/>
            </p:nvGrpSpPr>
            <p:grpSpPr bwMode="auto">
              <a:xfrm>
                <a:off x="3072121" y="3312667"/>
                <a:ext cx="350996" cy="430001"/>
                <a:chOff x="2956" y="2429"/>
                <a:chExt cx="204" cy="239"/>
              </a:xfrm>
            </p:grpSpPr>
            <p:sp>
              <p:nvSpPr>
                <p:cNvPr id="141" name="Rectangle 48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42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2956" y="2429"/>
                  <a:ext cx="204" cy="2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200" dirty="0" err="1">
                      <a:latin typeface="+mn-lt"/>
                    </a:rPr>
                    <a:t>y</a:t>
                  </a:r>
                  <a:endParaRPr lang="en-US" sz="2700" dirty="0">
                    <a:latin typeface="+mn-lt"/>
                  </a:endParaRPr>
                </a:p>
              </p:txBody>
            </p:sp>
          </p:grpSp>
        </p:grpSp>
        <p:grpSp>
          <p:nvGrpSpPr>
            <p:cNvPr id="13" name="Group 12"/>
            <p:cNvGrpSpPr/>
            <p:nvPr/>
          </p:nvGrpSpPr>
          <p:grpSpPr>
            <a:xfrm>
              <a:off x="2953376" y="1990427"/>
              <a:ext cx="550068" cy="430001"/>
              <a:chOff x="2953376" y="2071242"/>
              <a:chExt cx="550068" cy="430001"/>
            </a:xfrm>
          </p:grpSpPr>
          <p:sp>
            <p:nvSpPr>
              <p:cNvPr id="93" name="Oval 20"/>
              <p:cNvSpPr>
                <a:spLocks noChangeArrowheads="1"/>
              </p:cNvSpPr>
              <p:nvPr/>
            </p:nvSpPr>
            <p:spPr bwMode="auto">
              <a:xfrm>
                <a:off x="2953376" y="2274548"/>
                <a:ext cx="544830" cy="14573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4" name="Line 21"/>
              <p:cNvSpPr>
                <a:spLocks noChangeShapeType="1"/>
              </p:cNvSpPr>
              <p:nvPr/>
            </p:nvSpPr>
            <p:spPr bwMode="auto">
              <a:xfrm>
                <a:off x="2953376" y="2261954"/>
                <a:ext cx="0" cy="899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5" name="Line 22"/>
              <p:cNvSpPr>
                <a:spLocks noChangeShapeType="1"/>
              </p:cNvSpPr>
              <p:nvPr/>
            </p:nvSpPr>
            <p:spPr bwMode="auto">
              <a:xfrm>
                <a:off x="3498206" y="2261954"/>
                <a:ext cx="0" cy="899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6" name="Rectangle 23"/>
              <p:cNvSpPr>
                <a:spLocks noChangeArrowheads="1"/>
              </p:cNvSpPr>
              <p:nvPr/>
            </p:nvSpPr>
            <p:spPr bwMode="auto">
              <a:xfrm>
                <a:off x="2953376" y="2261954"/>
                <a:ext cx="539591" cy="881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+mn-lt"/>
                </a:endParaRPr>
              </a:p>
            </p:txBody>
          </p:sp>
          <p:sp>
            <p:nvSpPr>
              <p:cNvPr id="97" name="Oval 24"/>
              <p:cNvSpPr>
                <a:spLocks noChangeArrowheads="1"/>
              </p:cNvSpPr>
              <p:nvPr/>
            </p:nvSpPr>
            <p:spPr bwMode="auto">
              <a:xfrm>
                <a:off x="2958614" y="2161200"/>
                <a:ext cx="544830" cy="17092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120" name="Group 53"/>
              <p:cNvGrpSpPr>
                <a:grpSpLocks/>
              </p:cNvGrpSpPr>
              <p:nvPr/>
            </p:nvGrpSpPr>
            <p:grpSpPr bwMode="auto">
              <a:xfrm>
                <a:off x="3031957" y="2071242"/>
                <a:ext cx="420846" cy="430001"/>
                <a:chOff x="2936" y="2429"/>
                <a:chExt cx="244" cy="239"/>
              </a:xfrm>
            </p:grpSpPr>
            <p:sp>
              <p:nvSpPr>
                <p:cNvPr id="137" name="Rectangle 54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38" name="Text Box 55"/>
                <p:cNvSpPr txBox="1">
                  <a:spLocks noChangeArrowheads="1"/>
                </p:cNvSpPr>
                <p:nvPr/>
              </p:nvSpPr>
              <p:spPr bwMode="auto">
                <a:xfrm>
                  <a:off x="2936" y="2429"/>
                  <a:ext cx="244" cy="2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200" dirty="0" err="1">
                      <a:latin typeface="+mn-lt"/>
                    </a:rPr>
                    <a:t>w</a:t>
                  </a:r>
                  <a:endParaRPr lang="en-US" sz="2700" dirty="0">
                    <a:latin typeface="+mn-lt"/>
                  </a:endParaRPr>
                </a:p>
              </p:txBody>
            </p:sp>
          </p:grpSp>
        </p:grpSp>
        <p:grpSp>
          <p:nvGrpSpPr>
            <p:cNvPr id="14" name="Group 13"/>
            <p:cNvGrpSpPr/>
            <p:nvPr/>
          </p:nvGrpSpPr>
          <p:grpSpPr>
            <a:xfrm>
              <a:off x="1270567" y="1978889"/>
              <a:ext cx="551815" cy="430001"/>
              <a:chOff x="1755448" y="2071242"/>
              <a:chExt cx="551815" cy="430001"/>
            </a:xfrm>
          </p:grpSpPr>
          <p:sp>
            <p:nvSpPr>
              <p:cNvPr id="88" name="Oval 15"/>
              <p:cNvSpPr>
                <a:spLocks noChangeArrowheads="1"/>
              </p:cNvSpPr>
              <p:nvPr/>
            </p:nvSpPr>
            <p:spPr bwMode="auto">
              <a:xfrm>
                <a:off x="1760687" y="2281744"/>
                <a:ext cx="546576" cy="14573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89" name="Line 16"/>
              <p:cNvSpPr>
                <a:spLocks noChangeShapeType="1"/>
              </p:cNvSpPr>
              <p:nvPr/>
            </p:nvSpPr>
            <p:spPr bwMode="auto">
              <a:xfrm>
                <a:off x="1760687" y="2269150"/>
                <a:ext cx="0" cy="899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0" name="Line 17"/>
              <p:cNvSpPr>
                <a:spLocks noChangeShapeType="1"/>
              </p:cNvSpPr>
              <p:nvPr/>
            </p:nvSpPr>
            <p:spPr bwMode="auto">
              <a:xfrm>
                <a:off x="2307263" y="2269150"/>
                <a:ext cx="0" cy="899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91" name="Rectangle 18"/>
              <p:cNvSpPr>
                <a:spLocks noChangeArrowheads="1"/>
              </p:cNvSpPr>
              <p:nvPr/>
            </p:nvSpPr>
            <p:spPr bwMode="auto">
              <a:xfrm>
                <a:off x="1760687" y="2269150"/>
                <a:ext cx="541338" cy="881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+mn-lt"/>
                </a:endParaRPr>
              </a:p>
            </p:txBody>
          </p:sp>
          <p:sp>
            <p:nvSpPr>
              <p:cNvPr id="92" name="Oval 19"/>
              <p:cNvSpPr>
                <a:spLocks noChangeArrowheads="1"/>
              </p:cNvSpPr>
              <p:nvPr/>
            </p:nvSpPr>
            <p:spPr bwMode="auto">
              <a:xfrm>
                <a:off x="1755448" y="2162999"/>
                <a:ext cx="546576" cy="17092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121" name="Group 56"/>
              <p:cNvGrpSpPr>
                <a:grpSpLocks/>
              </p:cNvGrpSpPr>
              <p:nvPr/>
            </p:nvGrpSpPr>
            <p:grpSpPr bwMode="auto">
              <a:xfrm>
                <a:off x="1868954" y="2071242"/>
                <a:ext cx="350996" cy="430001"/>
                <a:chOff x="2955" y="2429"/>
                <a:chExt cx="204" cy="239"/>
              </a:xfrm>
            </p:grpSpPr>
            <p:sp>
              <p:nvSpPr>
                <p:cNvPr id="135" name="Rectangle 57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36" name="Text Box 58"/>
                <p:cNvSpPr txBox="1">
                  <a:spLocks noChangeArrowheads="1"/>
                </p:cNvSpPr>
                <p:nvPr/>
              </p:nvSpPr>
              <p:spPr bwMode="auto">
                <a:xfrm>
                  <a:off x="2955" y="2429"/>
                  <a:ext cx="204" cy="23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200" dirty="0" err="1">
                      <a:latin typeface="+mn-lt"/>
                    </a:rPr>
                    <a:t>v</a:t>
                  </a:r>
                  <a:endParaRPr lang="en-US" sz="2700" dirty="0">
                    <a:latin typeface="+mn-lt"/>
                  </a:endParaRPr>
                </a:p>
              </p:txBody>
            </p:sp>
          </p:grpSp>
        </p:grpSp>
        <p:grpSp>
          <p:nvGrpSpPr>
            <p:cNvPr id="12" name="Group 11"/>
            <p:cNvGrpSpPr/>
            <p:nvPr/>
          </p:nvGrpSpPr>
          <p:grpSpPr>
            <a:xfrm>
              <a:off x="4541026" y="2643377"/>
              <a:ext cx="551815" cy="507365"/>
              <a:chOff x="3952231" y="2643377"/>
              <a:chExt cx="551815" cy="507365"/>
            </a:xfrm>
          </p:grpSpPr>
          <p:sp>
            <p:nvSpPr>
              <p:cNvPr id="103" name="Oval 30"/>
              <p:cNvSpPr>
                <a:spLocks noChangeArrowheads="1"/>
              </p:cNvSpPr>
              <p:nvPr/>
            </p:nvSpPr>
            <p:spPr bwMode="auto">
              <a:xfrm>
                <a:off x="3957469" y="2904256"/>
                <a:ext cx="546576" cy="14573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04" name="Line 31"/>
              <p:cNvSpPr>
                <a:spLocks noChangeShapeType="1"/>
              </p:cNvSpPr>
              <p:nvPr/>
            </p:nvSpPr>
            <p:spPr bwMode="auto">
              <a:xfrm>
                <a:off x="3957469" y="2891662"/>
                <a:ext cx="0" cy="899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05" name="Line 32"/>
              <p:cNvSpPr>
                <a:spLocks noChangeShapeType="1"/>
              </p:cNvSpPr>
              <p:nvPr/>
            </p:nvSpPr>
            <p:spPr bwMode="auto">
              <a:xfrm>
                <a:off x="4504046" y="2891662"/>
                <a:ext cx="0" cy="899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106" name="Rectangle 33"/>
              <p:cNvSpPr>
                <a:spLocks noChangeArrowheads="1"/>
              </p:cNvSpPr>
              <p:nvPr/>
            </p:nvSpPr>
            <p:spPr bwMode="auto">
              <a:xfrm>
                <a:off x="3957469" y="2891662"/>
                <a:ext cx="541338" cy="881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+mn-lt"/>
                </a:endParaRPr>
              </a:p>
            </p:txBody>
          </p:sp>
          <p:sp>
            <p:nvSpPr>
              <p:cNvPr id="107" name="Oval 34"/>
              <p:cNvSpPr>
                <a:spLocks noChangeArrowheads="1"/>
              </p:cNvSpPr>
              <p:nvPr/>
            </p:nvSpPr>
            <p:spPr bwMode="auto">
              <a:xfrm>
                <a:off x="3952231" y="2785511"/>
                <a:ext cx="546576" cy="17092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122" name="Group 59"/>
              <p:cNvGrpSpPr>
                <a:grpSpLocks/>
              </p:cNvGrpSpPr>
              <p:nvPr/>
            </p:nvGrpSpPr>
            <p:grpSpPr bwMode="auto">
              <a:xfrm>
                <a:off x="4062244" y="2643377"/>
                <a:ext cx="366713" cy="507365"/>
                <a:chOff x="2951" y="2399"/>
                <a:chExt cx="212" cy="282"/>
              </a:xfrm>
            </p:grpSpPr>
            <p:sp>
              <p:nvSpPr>
                <p:cNvPr id="133" name="Rectangle 60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34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2951" y="2399"/>
                  <a:ext cx="212" cy="2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700" dirty="0" err="1">
                      <a:latin typeface="+mn-lt"/>
                    </a:rPr>
                    <a:t>z</a:t>
                  </a:r>
                  <a:endParaRPr lang="en-US" sz="2700" dirty="0">
                    <a:latin typeface="+mn-lt"/>
                  </a:endParaRPr>
                </a:p>
              </p:txBody>
            </p:sp>
          </p:grpSp>
        </p:grpSp>
        <p:cxnSp>
          <p:nvCxnSpPr>
            <p:cNvPr id="17" name="Straight Connector 16"/>
            <p:cNvCxnSpPr/>
            <p:nvPr/>
          </p:nvCxnSpPr>
          <p:spPr bwMode="auto">
            <a:xfrm>
              <a:off x="1822382" y="2181443"/>
              <a:ext cx="1130994" cy="43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flipH="1">
              <a:off x="1362285" y="2362710"/>
              <a:ext cx="197286" cy="29254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59" name="Straight Connector 158"/>
            <p:cNvCxnSpPr>
              <a:stCxn id="85" idx="1"/>
              <a:endCxn id="98" idx="2"/>
            </p:cNvCxnSpPr>
            <p:nvPr/>
          </p:nvCxnSpPr>
          <p:spPr bwMode="auto">
            <a:xfrm>
              <a:off x="1887092" y="3565907"/>
              <a:ext cx="1164561" cy="164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0" name="Straight Connector 159"/>
            <p:cNvCxnSpPr>
              <a:endCxn id="140" idx="3"/>
            </p:cNvCxnSpPr>
            <p:nvPr/>
          </p:nvCxnSpPr>
          <p:spPr bwMode="auto">
            <a:xfrm flipH="1">
              <a:off x="1825972" y="2297375"/>
              <a:ext cx="1314211" cy="117497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1" name="Straight Connector 160"/>
            <p:cNvCxnSpPr/>
            <p:nvPr/>
          </p:nvCxnSpPr>
          <p:spPr bwMode="auto">
            <a:xfrm flipH="1" flipV="1">
              <a:off x="1466189" y="3082407"/>
              <a:ext cx="184716" cy="28861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62" name="Straight Connector 161"/>
            <p:cNvCxnSpPr>
              <a:stCxn id="81" idx="3"/>
            </p:cNvCxnSpPr>
            <p:nvPr/>
          </p:nvCxnSpPr>
          <p:spPr bwMode="auto">
            <a:xfrm>
              <a:off x="719332" y="2869926"/>
              <a:ext cx="342789" cy="4679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8" name="Straight Connector 177"/>
            <p:cNvCxnSpPr>
              <a:stCxn id="102" idx="7"/>
            </p:cNvCxnSpPr>
            <p:nvPr/>
          </p:nvCxnSpPr>
          <p:spPr bwMode="auto">
            <a:xfrm flipV="1">
              <a:off x="3512946" y="3024681"/>
              <a:ext cx="377649" cy="37628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79" name="Straight Connector 178"/>
            <p:cNvCxnSpPr>
              <a:endCxn id="93" idx="6"/>
            </p:cNvCxnSpPr>
            <p:nvPr/>
          </p:nvCxnSpPr>
          <p:spPr bwMode="auto">
            <a:xfrm flipH="1" flipV="1">
              <a:off x="3498206" y="2266600"/>
              <a:ext cx="392389" cy="42329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80" name="Straight Connector 179"/>
            <p:cNvCxnSpPr>
              <a:endCxn id="104" idx="0"/>
            </p:cNvCxnSpPr>
            <p:nvPr/>
          </p:nvCxnSpPr>
          <p:spPr bwMode="auto">
            <a:xfrm>
              <a:off x="4283118" y="2886149"/>
              <a:ext cx="263146" cy="551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4" name="Arc 63"/>
            <p:cNvSpPr/>
            <p:nvPr/>
          </p:nvSpPr>
          <p:spPr bwMode="auto">
            <a:xfrm>
              <a:off x="473337" y="1766323"/>
              <a:ext cx="3128638" cy="2239651"/>
            </a:xfrm>
            <a:prstGeom prst="arc">
              <a:avLst>
                <a:gd name="adj1" fmla="val 11162867"/>
                <a:gd name="adj2" fmla="val 19382603"/>
              </a:avLst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2"/>
                </a:solidFill>
                <a:effectLst/>
                <a:latin typeface="Book Antiqua" pitchFamily="18" charset="0"/>
              </a:endParaRPr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335276" y="3218668"/>
              <a:ext cx="551815" cy="507365"/>
              <a:chOff x="1762433" y="3253294"/>
              <a:chExt cx="551815" cy="507365"/>
            </a:xfrm>
          </p:grpSpPr>
          <p:sp>
            <p:nvSpPr>
              <p:cNvPr id="83" name="Oval 10"/>
              <p:cNvSpPr>
                <a:spLocks noChangeArrowheads="1"/>
              </p:cNvSpPr>
              <p:nvPr/>
            </p:nvSpPr>
            <p:spPr bwMode="auto">
              <a:xfrm>
                <a:off x="1767672" y="3523169"/>
                <a:ext cx="546576" cy="145733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84" name="Line 11"/>
              <p:cNvSpPr>
                <a:spLocks noChangeShapeType="1"/>
              </p:cNvSpPr>
              <p:nvPr/>
            </p:nvSpPr>
            <p:spPr bwMode="auto">
              <a:xfrm>
                <a:off x="1767672" y="3510575"/>
                <a:ext cx="0" cy="899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85" name="Line 12"/>
              <p:cNvSpPr>
                <a:spLocks noChangeShapeType="1"/>
              </p:cNvSpPr>
              <p:nvPr/>
            </p:nvSpPr>
            <p:spPr bwMode="auto">
              <a:xfrm>
                <a:off x="2314248" y="3510575"/>
                <a:ext cx="0" cy="8995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86" name="Rectangle 13"/>
              <p:cNvSpPr>
                <a:spLocks noChangeArrowheads="1"/>
              </p:cNvSpPr>
              <p:nvPr/>
            </p:nvSpPr>
            <p:spPr bwMode="auto">
              <a:xfrm>
                <a:off x="1767672" y="3510575"/>
                <a:ext cx="541338" cy="88159"/>
              </a:xfrm>
              <a:prstGeom prst="rect">
                <a:avLst/>
              </a:prstGeom>
              <a:solidFill>
                <a:schemeClr val="hlink"/>
              </a:solidFill>
              <a:ln w="12700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pPr algn="ctr"/>
                <a:endParaRPr lang="en-US" sz="2700" dirty="0">
                  <a:latin typeface="+mn-lt"/>
                </a:endParaRPr>
              </a:p>
            </p:txBody>
          </p:sp>
          <p:sp>
            <p:nvSpPr>
              <p:cNvPr id="87" name="Oval 14"/>
              <p:cNvSpPr>
                <a:spLocks noChangeArrowheads="1"/>
              </p:cNvSpPr>
              <p:nvPr/>
            </p:nvSpPr>
            <p:spPr bwMode="auto">
              <a:xfrm>
                <a:off x="1762433" y="3404424"/>
                <a:ext cx="546576" cy="170921"/>
              </a:xfrm>
              <a:prstGeom prst="ellipse">
                <a:avLst/>
              </a:prstGeom>
              <a:solidFill>
                <a:schemeClr val="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grpSp>
            <p:nvGrpSpPr>
              <p:cNvPr id="119" name="Group 50"/>
              <p:cNvGrpSpPr>
                <a:grpSpLocks/>
              </p:cNvGrpSpPr>
              <p:nvPr/>
            </p:nvGrpSpPr>
            <p:grpSpPr bwMode="auto">
              <a:xfrm>
                <a:off x="1863715" y="3253294"/>
                <a:ext cx="389414" cy="507365"/>
                <a:chOff x="2946" y="2399"/>
                <a:chExt cx="224" cy="282"/>
              </a:xfrm>
            </p:grpSpPr>
            <p:sp>
              <p:nvSpPr>
                <p:cNvPr id="139" name="Rectangle 51"/>
                <p:cNvSpPr>
                  <a:spLocks noChangeArrowheads="1"/>
                </p:cNvSpPr>
                <p:nvPr/>
              </p:nvSpPr>
              <p:spPr bwMode="auto">
                <a:xfrm>
                  <a:off x="2982" y="2490"/>
                  <a:ext cx="144" cy="13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>
                  <a:prstTxWarp prst="textNoShape">
                    <a:avLst/>
                  </a:prstTxWarp>
                </a:bodyPr>
                <a:lstStyle/>
                <a:p>
                  <a:endParaRPr lang="en-US">
                    <a:latin typeface="+mn-lt"/>
                  </a:endParaRPr>
                </a:p>
              </p:txBody>
            </p:sp>
            <p:sp>
              <p:nvSpPr>
                <p:cNvPr id="140" name="Text Box 52"/>
                <p:cNvSpPr txBox="1">
                  <a:spLocks noChangeArrowheads="1"/>
                </p:cNvSpPr>
                <p:nvPr/>
              </p:nvSpPr>
              <p:spPr bwMode="auto">
                <a:xfrm>
                  <a:off x="2946" y="2399"/>
                  <a:ext cx="224" cy="2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prstTxWarp prst="textNoShape">
                    <a:avLst/>
                  </a:prstTxWarp>
                  <a:spAutoFit/>
                </a:bodyPr>
                <a:lstStyle/>
                <a:p>
                  <a:pPr algn="ctr"/>
                  <a:r>
                    <a:rPr lang="en-US" sz="2700" dirty="0" err="1">
                      <a:latin typeface="+mn-lt"/>
                    </a:rPr>
                    <a:t>x</a:t>
                  </a:r>
                  <a:endParaRPr lang="en-US" sz="2700" dirty="0">
                    <a:latin typeface="+mn-lt"/>
                  </a:endParaRPr>
                </a:p>
              </p:txBody>
            </p:sp>
          </p:grpSp>
        </p:grpSp>
        <p:sp>
          <p:nvSpPr>
            <p:cNvPr id="152" name="Freeform 3"/>
            <p:cNvSpPr>
              <a:spLocks/>
            </p:cNvSpPr>
            <p:nvPr/>
          </p:nvSpPr>
          <p:spPr bwMode="auto">
            <a:xfrm>
              <a:off x="3651889" y="2678302"/>
              <a:ext cx="705101" cy="454930"/>
            </a:xfrm>
            <a:custGeom>
              <a:avLst/>
              <a:gdLst/>
              <a:ahLst/>
              <a:cxnLst>
                <a:cxn ang="0">
                  <a:pos x="0" y="624"/>
                </a:cxn>
                <a:cxn ang="0">
                  <a:pos x="219" y="321"/>
                </a:cxn>
                <a:cxn ang="0">
                  <a:pos x="529" y="35"/>
                </a:cxn>
                <a:cxn ang="0">
                  <a:pos x="1551" y="111"/>
                </a:cxn>
                <a:cxn ang="0">
                  <a:pos x="1968" y="483"/>
                </a:cxn>
                <a:cxn ang="0">
                  <a:pos x="2199" y="906"/>
                </a:cxn>
                <a:cxn ang="0">
                  <a:pos x="1659" y="1314"/>
                </a:cxn>
                <a:cxn ang="0">
                  <a:pos x="993" y="1386"/>
                </a:cxn>
                <a:cxn ang="0">
                  <a:pos x="465" y="1356"/>
                </a:cxn>
                <a:cxn ang="0">
                  <a:pos x="102" y="1068"/>
                </a:cxn>
                <a:cxn ang="0">
                  <a:pos x="0" y="624"/>
                </a:cxn>
              </a:cxnLst>
              <a:rect l="0" t="0" r="r" b="b"/>
              <a:pathLst>
                <a:path w="2250" h="1409">
                  <a:moveTo>
                    <a:pt x="0" y="624"/>
                  </a:moveTo>
                  <a:cubicBezTo>
                    <a:pt x="5" y="506"/>
                    <a:pt x="131" y="419"/>
                    <a:pt x="219" y="321"/>
                  </a:cubicBezTo>
                  <a:cubicBezTo>
                    <a:pt x="307" y="223"/>
                    <a:pt x="307" y="70"/>
                    <a:pt x="529" y="35"/>
                  </a:cubicBezTo>
                  <a:cubicBezTo>
                    <a:pt x="751" y="0"/>
                    <a:pt x="1311" y="36"/>
                    <a:pt x="1551" y="111"/>
                  </a:cubicBezTo>
                  <a:cubicBezTo>
                    <a:pt x="1791" y="186"/>
                    <a:pt x="1860" y="351"/>
                    <a:pt x="1968" y="483"/>
                  </a:cubicBezTo>
                  <a:cubicBezTo>
                    <a:pt x="2076" y="615"/>
                    <a:pt x="2250" y="767"/>
                    <a:pt x="2199" y="906"/>
                  </a:cubicBezTo>
                  <a:cubicBezTo>
                    <a:pt x="2148" y="1045"/>
                    <a:pt x="1860" y="1234"/>
                    <a:pt x="1659" y="1314"/>
                  </a:cubicBezTo>
                  <a:cubicBezTo>
                    <a:pt x="1458" y="1394"/>
                    <a:pt x="1192" y="1379"/>
                    <a:pt x="993" y="1386"/>
                  </a:cubicBezTo>
                  <a:cubicBezTo>
                    <a:pt x="794" y="1393"/>
                    <a:pt x="613" y="1409"/>
                    <a:pt x="465" y="1356"/>
                  </a:cubicBezTo>
                  <a:cubicBezTo>
                    <a:pt x="317" y="1303"/>
                    <a:pt x="180" y="1190"/>
                    <a:pt x="102" y="1068"/>
                  </a:cubicBezTo>
                  <a:cubicBezTo>
                    <a:pt x="24" y="946"/>
                    <a:pt x="21" y="716"/>
                    <a:pt x="0" y="624"/>
                  </a:cubicBezTo>
                  <a:close/>
                </a:path>
              </a:pathLst>
            </a:custGeom>
            <a:solidFill>
              <a:srgbClr val="99CCFF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</p:grpSp>
      <p:sp>
        <p:nvSpPr>
          <p:cNvPr id="235" name="Freeform 43"/>
          <p:cNvSpPr>
            <a:spLocks/>
          </p:cNvSpPr>
          <p:nvPr/>
        </p:nvSpPr>
        <p:spPr bwMode="auto">
          <a:xfrm>
            <a:off x="6079292" y="2700969"/>
            <a:ext cx="1938338" cy="1160463"/>
          </a:xfrm>
          <a:custGeom>
            <a:avLst/>
            <a:gdLst/>
            <a:ahLst/>
            <a:cxnLst>
              <a:cxn ang="0">
                <a:pos x="1110" y="342"/>
              </a:cxn>
              <a:cxn ang="0">
                <a:pos x="0" y="645"/>
              </a:cxn>
            </a:cxnLst>
            <a:rect l="0" t="0" r="r" b="b"/>
            <a:pathLst>
              <a:path w="1110" h="645">
                <a:moveTo>
                  <a:pt x="1110" y="342"/>
                </a:moveTo>
                <a:cubicBezTo>
                  <a:pt x="1104" y="0"/>
                  <a:pt x="21" y="63"/>
                  <a:pt x="0" y="645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latin typeface="+mn-lt"/>
            </a:endParaRPr>
          </a:p>
        </p:txBody>
      </p:sp>
      <p:grpSp>
        <p:nvGrpSpPr>
          <p:cNvPr id="243" name="Group 242"/>
          <p:cNvGrpSpPr/>
          <p:nvPr/>
        </p:nvGrpSpPr>
        <p:grpSpPr>
          <a:xfrm>
            <a:off x="5781201" y="2802957"/>
            <a:ext cx="3569335" cy="2098263"/>
            <a:chOff x="5781201" y="2689943"/>
            <a:chExt cx="3569335" cy="2098263"/>
          </a:xfrm>
        </p:grpSpPr>
        <p:cxnSp>
          <p:nvCxnSpPr>
            <p:cNvPr id="226" name="Straight Connector 225"/>
            <p:cNvCxnSpPr>
              <a:endCxn id="223" idx="0"/>
            </p:cNvCxnSpPr>
            <p:nvPr/>
          </p:nvCxnSpPr>
          <p:spPr bwMode="auto">
            <a:xfrm flipH="1">
              <a:off x="6814457" y="3396343"/>
              <a:ext cx="97972" cy="34834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2" name="Straight Connector 231"/>
            <p:cNvCxnSpPr>
              <a:stCxn id="223" idx="4"/>
            </p:cNvCxnSpPr>
            <p:nvPr/>
          </p:nvCxnSpPr>
          <p:spPr bwMode="auto">
            <a:xfrm>
              <a:off x="6814457" y="4147457"/>
              <a:ext cx="87086" cy="3374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7" name="Straight Connector 236"/>
            <p:cNvCxnSpPr>
              <a:endCxn id="224" idx="0"/>
            </p:cNvCxnSpPr>
            <p:nvPr/>
          </p:nvCxnSpPr>
          <p:spPr bwMode="auto">
            <a:xfrm>
              <a:off x="8153400" y="3396343"/>
              <a:ext cx="239486" cy="3374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0" name="Straight Connector 239"/>
            <p:cNvCxnSpPr>
              <a:stCxn id="224" idx="4"/>
            </p:cNvCxnSpPr>
            <p:nvPr/>
          </p:nvCxnSpPr>
          <p:spPr bwMode="auto">
            <a:xfrm flipH="1">
              <a:off x="8175171" y="4136571"/>
              <a:ext cx="217715" cy="3156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147" name="Oval 5"/>
            <p:cNvSpPr>
              <a:spLocks noChangeArrowheads="1"/>
            </p:cNvSpPr>
            <p:nvPr/>
          </p:nvSpPr>
          <p:spPr bwMode="auto">
            <a:xfrm>
              <a:off x="5786440" y="3854438"/>
              <a:ext cx="546576" cy="14573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8" name="Line 6"/>
            <p:cNvSpPr>
              <a:spLocks noChangeShapeType="1"/>
            </p:cNvSpPr>
            <p:nvPr/>
          </p:nvSpPr>
          <p:spPr bwMode="auto">
            <a:xfrm>
              <a:off x="5786440" y="3841844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49" name="Line 7"/>
            <p:cNvSpPr>
              <a:spLocks noChangeShapeType="1"/>
            </p:cNvSpPr>
            <p:nvPr/>
          </p:nvSpPr>
          <p:spPr bwMode="auto">
            <a:xfrm>
              <a:off x="6333016" y="3841844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50" name="Rectangle 8"/>
            <p:cNvSpPr>
              <a:spLocks noChangeArrowheads="1"/>
            </p:cNvSpPr>
            <p:nvPr/>
          </p:nvSpPr>
          <p:spPr bwMode="auto">
            <a:xfrm>
              <a:off x="5786440" y="3841844"/>
              <a:ext cx="541338" cy="881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151" name="Oval 9"/>
            <p:cNvSpPr>
              <a:spLocks noChangeArrowheads="1"/>
            </p:cNvSpPr>
            <p:nvPr/>
          </p:nvSpPr>
          <p:spPr bwMode="auto">
            <a:xfrm>
              <a:off x="5781201" y="3735693"/>
              <a:ext cx="546576" cy="17092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53" name="Oval 10"/>
            <p:cNvSpPr>
              <a:spLocks noChangeArrowheads="1"/>
            </p:cNvSpPr>
            <p:nvPr/>
          </p:nvSpPr>
          <p:spPr bwMode="auto">
            <a:xfrm>
              <a:off x="6614162" y="4550716"/>
              <a:ext cx="546576" cy="14573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54" name="Line 11"/>
            <p:cNvSpPr>
              <a:spLocks noChangeShapeType="1"/>
            </p:cNvSpPr>
            <p:nvPr/>
          </p:nvSpPr>
          <p:spPr bwMode="auto">
            <a:xfrm>
              <a:off x="6614162" y="4538122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55" name="Line 12"/>
            <p:cNvSpPr>
              <a:spLocks noChangeShapeType="1"/>
            </p:cNvSpPr>
            <p:nvPr/>
          </p:nvSpPr>
          <p:spPr bwMode="auto">
            <a:xfrm>
              <a:off x="7160739" y="4538122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56" name="Rectangle 13"/>
            <p:cNvSpPr>
              <a:spLocks noChangeArrowheads="1"/>
            </p:cNvSpPr>
            <p:nvPr/>
          </p:nvSpPr>
          <p:spPr bwMode="auto">
            <a:xfrm>
              <a:off x="6614162" y="4538122"/>
              <a:ext cx="541338" cy="881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158" name="Oval 14"/>
            <p:cNvSpPr>
              <a:spLocks noChangeArrowheads="1"/>
            </p:cNvSpPr>
            <p:nvPr/>
          </p:nvSpPr>
          <p:spPr bwMode="auto">
            <a:xfrm>
              <a:off x="6608924" y="4431971"/>
              <a:ext cx="546576" cy="17092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63" name="Oval 15"/>
            <p:cNvSpPr>
              <a:spLocks noChangeArrowheads="1"/>
            </p:cNvSpPr>
            <p:nvPr/>
          </p:nvSpPr>
          <p:spPr bwMode="auto">
            <a:xfrm>
              <a:off x="6607177" y="3309291"/>
              <a:ext cx="546576" cy="14573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64" name="Line 16"/>
            <p:cNvSpPr>
              <a:spLocks noChangeShapeType="1"/>
            </p:cNvSpPr>
            <p:nvPr/>
          </p:nvSpPr>
          <p:spPr bwMode="auto">
            <a:xfrm>
              <a:off x="6607177" y="3296697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65" name="Line 17"/>
            <p:cNvSpPr>
              <a:spLocks noChangeShapeType="1"/>
            </p:cNvSpPr>
            <p:nvPr/>
          </p:nvSpPr>
          <p:spPr bwMode="auto">
            <a:xfrm>
              <a:off x="7153754" y="3296697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66" name="Rectangle 18"/>
            <p:cNvSpPr>
              <a:spLocks noChangeArrowheads="1"/>
            </p:cNvSpPr>
            <p:nvPr/>
          </p:nvSpPr>
          <p:spPr bwMode="auto">
            <a:xfrm>
              <a:off x="6607177" y="3296697"/>
              <a:ext cx="541338" cy="881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167" name="Oval 19"/>
            <p:cNvSpPr>
              <a:spLocks noChangeArrowheads="1"/>
            </p:cNvSpPr>
            <p:nvPr/>
          </p:nvSpPr>
          <p:spPr bwMode="auto">
            <a:xfrm>
              <a:off x="6601939" y="3190546"/>
              <a:ext cx="546576" cy="17092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68" name="Oval 20"/>
            <p:cNvSpPr>
              <a:spLocks noChangeArrowheads="1"/>
            </p:cNvSpPr>
            <p:nvPr/>
          </p:nvSpPr>
          <p:spPr bwMode="auto">
            <a:xfrm>
              <a:off x="7799866" y="3302094"/>
              <a:ext cx="544830" cy="14573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69" name="Line 21"/>
            <p:cNvSpPr>
              <a:spLocks noChangeShapeType="1"/>
            </p:cNvSpPr>
            <p:nvPr/>
          </p:nvSpPr>
          <p:spPr bwMode="auto">
            <a:xfrm>
              <a:off x="7799866" y="3289500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70" name="Line 22"/>
            <p:cNvSpPr>
              <a:spLocks noChangeShapeType="1"/>
            </p:cNvSpPr>
            <p:nvPr/>
          </p:nvSpPr>
          <p:spPr bwMode="auto">
            <a:xfrm>
              <a:off x="8344696" y="3289500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71" name="Rectangle 23"/>
            <p:cNvSpPr>
              <a:spLocks noChangeArrowheads="1"/>
            </p:cNvSpPr>
            <p:nvPr/>
          </p:nvSpPr>
          <p:spPr bwMode="auto">
            <a:xfrm>
              <a:off x="7799866" y="3289500"/>
              <a:ext cx="539591" cy="881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172" name="Oval 24"/>
            <p:cNvSpPr>
              <a:spLocks noChangeArrowheads="1"/>
            </p:cNvSpPr>
            <p:nvPr/>
          </p:nvSpPr>
          <p:spPr bwMode="auto">
            <a:xfrm>
              <a:off x="7805105" y="3188746"/>
              <a:ext cx="544830" cy="17092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73" name="Oval 25"/>
            <p:cNvSpPr>
              <a:spLocks noChangeArrowheads="1"/>
            </p:cNvSpPr>
            <p:nvPr/>
          </p:nvSpPr>
          <p:spPr bwMode="auto">
            <a:xfrm>
              <a:off x="7817329" y="4545318"/>
              <a:ext cx="546576" cy="14573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74" name="Line 26"/>
            <p:cNvSpPr>
              <a:spLocks noChangeShapeType="1"/>
            </p:cNvSpPr>
            <p:nvPr/>
          </p:nvSpPr>
          <p:spPr bwMode="auto">
            <a:xfrm>
              <a:off x="7817329" y="4532724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75" name="Line 27"/>
            <p:cNvSpPr>
              <a:spLocks noChangeShapeType="1"/>
            </p:cNvSpPr>
            <p:nvPr/>
          </p:nvSpPr>
          <p:spPr bwMode="auto">
            <a:xfrm>
              <a:off x="8363905" y="4532724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76" name="Rectangle 28"/>
            <p:cNvSpPr>
              <a:spLocks noChangeArrowheads="1"/>
            </p:cNvSpPr>
            <p:nvPr/>
          </p:nvSpPr>
          <p:spPr bwMode="auto">
            <a:xfrm>
              <a:off x="7817329" y="4532724"/>
              <a:ext cx="541338" cy="881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177" name="Oval 29"/>
            <p:cNvSpPr>
              <a:spLocks noChangeArrowheads="1"/>
            </p:cNvSpPr>
            <p:nvPr/>
          </p:nvSpPr>
          <p:spPr bwMode="auto">
            <a:xfrm>
              <a:off x="7812090" y="4426573"/>
              <a:ext cx="546576" cy="17092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81" name="Oval 30"/>
            <p:cNvSpPr>
              <a:spLocks noChangeArrowheads="1"/>
            </p:cNvSpPr>
            <p:nvPr/>
          </p:nvSpPr>
          <p:spPr bwMode="auto">
            <a:xfrm>
              <a:off x="8803960" y="3931802"/>
              <a:ext cx="546576" cy="145733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82" name="Line 31"/>
            <p:cNvSpPr>
              <a:spLocks noChangeShapeType="1"/>
            </p:cNvSpPr>
            <p:nvPr/>
          </p:nvSpPr>
          <p:spPr bwMode="auto">
            <a:xfrm>
              <a:off x="8803960" y="3919208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83" name="Line 32"/>
            <p:cNvSpPr>
              <a:spLocks noChangeShapeType="1"/>
            </p:cNvSpPr>
            <p:nvPr/>
          </p:nvSpPr>
          <p:spPr bwMode="auto">
            <a:xfrm>
              <a:off x="9350536" y="3919208"/>
              <a:ext cx="0" cy="8995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84" name="Rectangle 33"/>
            <p:cNvSpPr>
              <a:spLocks noChangeArrowheads="1"/>
            </p:cNvSpPr>
            <p:nvPr/>
          </p:nvSpPr>
          <p:spPr bwMode="auto">
            <a:xfrm>
              <a:off x="8803960" y="3919208"/>
              <a:ext cx="541338" cy="88159"/>
            </a:xfrm>
            <a:prstGeom prst="rect">
              <a:avLst/>
            </a:prstGeom>
            <a:solidFill>
              <a:schemeClr val="hlink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endParaRPr lang="en-US" sz="2700" dirty="0">
                <a:latin typeface="+mn-lt"/>
              </a:endParaRPr>
            </a:p>
          </p:txBody>
        </p:sp>
        <p:sp>
          <p:nvSpPr>
            <p:cNvPr id="185" name="Oval 34"/>
            <p:cNvSpPr>
              <a:spLocks noChangeArrowheads="1"/>
            </p:cNvSpPr>
            <p:nvPr/>
          </p:nvSpPr>
          <p:spPr bwMode="auto">
            <a:xfrm>
              <a:off x="8798721" y="3813057"/>
              <a:ext cx="546576" cy="170921"/>
            </a:xfrm>
            <a:prstGeom prst="ellipse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88" name="Freeform 37"/>
            <p:cNvSpPr>
              <a:spLocks/>
            </p:cNvSpPr>
            <p:nvPr/>
          </p:nvSpPr>
          <p:spPr bwMode="auto">
            <a:xfrm>
              <a:off x="7167724" y="3451425"/>
              <a:ext cx="880110" cy="1079500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378" y="0"/>
                </a:cxn>
              </a:cxnLst>
              <a:rect l="0" t="0" r="r" b="b"/>
              <a:pathLst>
                <a:path w="378" h="174">
                  <a:moveTo>
                    <a:pt x="0" y="174"/>
                  </a:moveTo>
                  <a:lnTo>
                    <a:pt x="378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90" name="Freeform 39"/>
            <p:cNvSpPr>
              <a:spLocks/>
            </p:cNvSpPr>
            <p:nvPr/>
          </p:nvSpPr>
          <p:spPr bwMode="auto">
            <a:xfrm>
              <a:off x="7178201" y="4584900"/>
              <a:ext cx="639128" cy="1799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sp>
          <p:nvSpPr>
            <p:cNvPr id="192" name="Freeform 41"/>
            <p:cNvSpPr>
              <a:spLocks/>
            </p:cNvSpPr>
            <p:nvPr/>
          </p:nvSpPr>
          <p:spPr bwMode="auto">
            <a:xfrm>
              <a:off x="7167724" y="3343475"/>
              <a:ext cx="639128" cy="1799"/>
            </a:xfrm>
            <a:custGeom>
              <a:avLst/>
              <a:gdLst/>
              <a:ahLst/>
              <a:cxnLst>
                <a:cxn ang="0">
                  <a:pos x="366" y="0"/>
                </a:cxn>
                <a:cxn ang="0">
                  <a:pos x="0" y="0"/>
                </a:cxn>
              </a:cxnLst>
              <a:rect l="0" t="0" r="r" b="b"/>
              <a:pathLst>
                <a:path w="366" h="1">
                  <a:moveTo>
                    <a:pt x="366" y="0"/>
                  </a:moveTo>
                  <a:lnTo>
                    <a:pt x="0" y="0"/>
                  </a:ln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+mn-lt"/>
              </a:endParaRPr>
            </a:p>
          </p:txBody>
        </p:sp>
        <p:grpSp>
          <p:nvGrpSpPr>
            <p:cNvPr id="195" name="Group 44"/>
            <p:cNvGrpSpPr>
              <a:grpSpLocks/>
            </p:cNvGrpSpPr>
            <p:nvPr/>
          </p:nvGrpSpPr>
          <p:grpSpPr bwMode="auto">
            <a:xfrm>
              <a:off x="5872006" y="3649333"/>
              <a:ext cx="363220" cy="430001"/>
              <a:chOff x="2952" y="2429"/>
              <a:chExt cx="211" cy="239"/>
            </a:xfrm>
          </p:grpSpPr>
          <p:sp>
            <p:nvSpPr>
              <p:cNvPr id="221" name="Rectangle 45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22" name="Text Box 46"/>
              <p:cNvSpPr txBox="1">
                <a:spLocks noChangeArrowheads="1"/>
              </p:cNvSpPr>
              <p:nvPr/>
            </p:nvSpPr>
            <p:spPr bwMode="auto">
              <a:xfrm>
                <a:off x="2952" y="2429"/>
                <a:ext cx="211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200" dirty="0" err="1">
                    <a:latin typeface="+mn-lt"/>
                  </a:rPr>
                  <a:t>u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196" name="Group 47"/>
            <p:cNvGrpSpPr>
              <a:grpSpLocks/>
            </p:cNvGrpSpPr>
            <p:nvPr/>
          </p:nvGrpSpPr>
          <p:grpSpPr bwMode="auto">
            <a:xfrm>
              <a:off x="7918611" y="4340213"/>
              <a:ext cx="350996" cy="430001"/>
              <a:chOff x="2956" y="2429"/>
              <a:chExt cx="204" cy="239"/>
            </a:xfrm>
          </p:grpSpPr>
          <p:sp>
            <p:nvSpPr>
              <p:cNvPr id="219" name="Rectangle 48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20" name="Text Box 49"/>
              <p:cNvSpPr txBox="1">
                <a:spLocks noChangeArrowheads="1"/>
              </p:cNvSpPr>
              <p:nvPr/>
            </p:nvSpPr>
            <p:spPr bwMode="auto">
              <a:xfrm>
                <a:off x="2956" y="2429"/>
                <a:ext cx="204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200" dirty="0" err="1">
                    <a:latin typeface="+mn-lt"/>
                  </a:rPr>
                  <a:t>y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197" name="Group 50"/>
            <p:cNvGrpSpPr>
              <a:grpSpLocks/>
            </p:cNvGrpSpPr>
            <p:nvPr/>
          </p:nvGrpSpPr>
          <p:grpSpPr bwMode="auto">
            <a:xfrm>
              <a:off x="6710206" y="4280841"/>
              <a:ext cx="389414" cy="507365"/>
              <a:chOff x="2946" y="2399"/>
              <a:chExt cx="224" cy="282"/>
            </a:xfrm>
          </p:grpSpPr>
          <p:sp>
            <p:nvSpPr>
              <p:cNvPr id="217" name="Rectangle 51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18" name="Text Box 52"/>
              <p:cNvSpPr txBox="1">
                <a:spLocks noChangeArrowheads="1"/>
              </p:cNvSpPr>
              <p:nvPr/>
            </p:nvSpPr>
            <p:spPr bwMode="auto">
              <a:xfrm>
                <a:off x="2946" y="2399"/>
                <a:ext cx="224" cy="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700" dirty="0" err="1">
                    <a:latin typeface="+mn-lt"/>
                  </a:rPr>
                  <a:t>x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198" name="Group 53"/>
            <p:cNvGrpSpPr>
              <a:grpSpLocks/>
            </p:cNvGrpSpPr>
            <p:nvPr/>
          </p:nvGrpSpPr>
          <p:grpSpPr bwMode="auto">
            <a:xfrm>
              <a:off x="7878447" y="3098788"/>
              <a:ext cx="420846" cy="430001"/>
              <a:chOff x="2936" y="2429"/>
              <a:chExt cx="244" cy="239"/>
            </a:xfrm>
          </p:grpSpPr>
          <p:sp>
            <p:nvSpPr>
              <p:cNvPr id="215" name="Rectangle 54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16" name="Text Box 55"/>
              <p:cNvSpPr txBox="1">
                <a:spLocks noChangeArrowheads="1"/>
              </p:cNvSpPr>
              <p:nvPr/>
            </p:nvSpPr>
            <p:spPr bwMode="auto">
              <a:xfrm>
                <a:off x="2936" y="2429"/>
                <a:ext cx="244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200" dirty="0" err="1">
                    <a:latin typeface="+mn-lt"/>
                  </a:rPr>
                  <a:t>w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199" name="Group 56"/>
            <p:cNvGrpSpPr>
              <a:grpSpLocks/>
            </p:cNvGrpSpPr>
            <p:nvPr/>
          </p:nvGrpSpPr>
          <p:grpSpPr bwMode="auto">
            <a:xfrm>
              <a:off x="6715445" y="3098788"/>
              <a:ext cx="350996" cy="430001"/>
              <a:chOff x="2955" y="2429"/>
              <a:chExt cx="204" cy="239"/>
            </a:xfrm>
          </p:grpSpPr>
          <p:sp>
            <p:nvSpPr>
              <p:cNvPr id="213" name="Rectangle 57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14" name="Text Box 58"/>
              <p:cNvSpPr txBox="1">
                <a:spLocks noChangeArrowheads="1"/>
              </p:cNvSpPr>
              <p:nvPr/>
            </p:nvSpPr>
            <p:spPr bwMode="auto">
              <a:xfrm>
                <a:off x="2955" y="2429"/>
                <a:ext cx="204" cy="23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200" dirty="0" err="1">
                    <a:latin typeface="+mn-lt"/>
                  </a:rPr>
                  <a:t>v</a:t>
                </a:r>
                <a:endParaRPr lang="en-US" sz="2700" dirty="0">
                  <a:latin typeface="+mn-lt"/>
                </a:endParaRPr>
              </a:p>
            </p:txBody>
          </p:sp>
        </p:grpSp>
        <p:grpSp>
          <p:nvGrpSpPr>
            <p:cNvPr id="200" name="Group 59"/>
            <p:cNvGrpSpPr>
              <a:grpSpLocks/>
            </p:cNvGrpSpPr>
            <p:nvPr/>
          </p:nvGrpSpPr>
          <p:grpSpPr bwMode="auto">
            <a:xfrm>
              <a:off x="8908735" y="3670923"/>
              <a:ext cx="366713" cy="507365"/>
              <a:chOff x="2951" y="2399"/>
              <a:chExt cx="212" cy="282"/>
            </a:xfrm>
          </p:grpSpPr>
          <p:sp>
            <p:nvSpPr>
              <p:cNvPr id="211" name="Rectangle 60"/>
              <p:cNvSpPr>
                <a:spLocks noChangeArrowheads="1"/>
              </p:cNvSpPr>
              <p:nvPr/>
            </p:nvSpPr>
            <p:spPr bwMode="auto">
              <a:xfrm>
                <a:off x="2982" y="2490"/>
                <a:ext cx="144" cy="132"/>
              </a:xfrm>
              <a:prstGeom prst="rect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>
                  <a:latin typeface="+mn-lt"/>
                </a:endParaRPr>
              </a:p>
            </p:txBody>
          </p:sp>
          <p:sp>
            <p:nvSpPr>
              <p:cNvPr id="212" name="Text Box 61"/>
              <p:cNvSpPr txBox="1">
                <a:spLocks noChangeArrowheads="1"/>
              </p:cNvSpPr>
              <p:nvPr/>
            </p:nvSpPr>
            <p:spPr bwMode="auto">
              <a:xfrm>
                <a:off x="2951" y="2399"/>
                <a:ext cx="212" cy="2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prstTxWarp prst="textNoShape">
                  <a:avLst/>
                </a:prstTxWarp>
                <a:spAutoFit/>
              </a:bodyPr>
              <a:lstStyle/>
              <a:p>
                <a:pPr algn="ctr"/>
                <a:r>
                  <a:rPr lang="en-US" sz="2700" dirty="0" err="1">
                    <a:latin typeface="+mn-lt"/>
                  </a:rPr>
                  <a:t>z</a:t>
                </a:r>
                <a:endParaRPr lang="en-US" sz="2700" dirty="0">
                  <a:latin typeface="+mn-lt"/>
                </a:endParaRPr>
              </a:p>
            </p:txBody>
          </p:sp>
        </p:grpSp>
        <p:sp>
          <p:nvSpPr>
            <p:cNvPr id="201" name="Text Box 62"/>
            <p:cNvSpPr txBox="1">
              <a:spLocks noChangeArrowheads="1"/>
            </p:cNvSpPr>
            <p:nvPr/>
          </p:nvSpPr>
          <p:spPr bwMode="auto">
            <a:xfrm>
              <a:off x="6574438" y="3320814"/>
              <a:ext cx="331788" cy="368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2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202" name="Text Box 63"/>
            <p:cNvSpPr txBox="1">
              <a:spLocks noChangeArrowheads="1"/>
            </p:cNvSpPr>
            <p:nvPr/>
          </p:nvSpPr>
          <p:spPr bwMode="auto">
            <a:xfrm>
              <a:off x="6801112" y="3975284"/>
              <a:ext cx="339904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2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203" name="Text Box 64"/>
            <p:cNvSpPr txBox="1">
              <a:spLocks noChangeArrowheads="1"/>
            </p:cNvSpPr>
            <p:nvPr/>
          </p:nvSpPr>
          <p:spPr bwMode="auto">
            <a:xfrm>
              <a:off x="6270454" y="3771474"/>
              <a:ext cx="332142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atin typeface="+mn-lt"/>
                </a:rPr>
                <a:t>2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204" name="Text Box 65"/>
            <p:cNvSpPr txBox="1">
              <a:spLocks noChangeArrowheads="1"/>
            </p:cNvSpPr>
            <p:nvPr/>
          </p:nvSpPr>
          <p:spPr bwMode="auto">
            <a:xfrm>
              <a:off x="7297507" y="3642571"/>
              <a:ext cx="331788" cy="368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3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205" name="Text Box 66"/>
            <p:cNvSpPr txBox="1">
              <a:spLocks noChangeArrowheads="1"/>
            </p:cNvSpPr>
            <p:nvPr/>
          </p:nvSpPr>
          <p:spPr bwMode="auto">
            <a:xfrm>
              <a:off x="7328379" y="4419377"/>
              <a:ext cx="331788" cy="368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1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206" name="Text Box 67"/>
            <p:cNvSpPr txBox="1">
              <a:spLocks noChangeArrowheads="1"/>
            </p:cNvSpPr>
            <p:nvPr/>
          </p:nvSpPr>
          <p:spPr bwMode="auto">
            <a:xfrm>
              <a:off x="8012092" y="3964117"/>
              <a:ext cx="331788" cy="368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1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207" name="Text Box 68"/>
            <p:cNvSpPr txBox="1">
              <a:spLocks noChangeArrowheads="1"/>
            </p:cNvSpPr>
            <p:nvPr/>
          </p:nvSpPr>
          <p:spPr bwMode="auto">
            <a:xfrm>
              <a:off x="8542478" y="3841186"/>
              <a:ext cx="332142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atin typeface="+mn-lt"/>
                </a:rPr>
                <a:t>1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208" name="Text Box 69"/>
            <p:cNvSpPr txBox="1">
              <a:spLocks noChangeArrowheads="1"/>
            </p:cNvSpPr>
            <p:nvPr/>
          </p:nvSpPr>
          <p:spPr bwMode="auto">
            <a:xfrm>
              <a:off x="8244655" y="3255680"/>
              <a:ext cx="332142" cy="5078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 smtClean="0">
                  <a:latin typeface="+mn-lt"/>
                </a:rPr>
                <a:t>1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209" name="Text Box 70"/>
            <p:cNvSpPr txBox="1">
              <a:spLocks noChangeArrowheads="1"/>
            </p:cNvSpPr>
            <p:nvPr/>
          </p:nvSpPr>
          <p:spPr bwMode="auto">
            <a:xfrm>
              <a:off x="7331871" y="2942261"/>
              <a:ext cx="331788" cy="368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3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210" name="Text Box 71"/>
            <p:cNvSpPr txBox="1">
              <a:spLocks noChangeArrowheads="1"/>
            </p:cNvSpPr>
            <p:nvPr/>
          </p:nvSpPr>
          <p:spPr bwMode="auto">
            <a:xfrm>
              <a:off x="6261685" y="2689943"/>
              <a:ext cx="331788" cy="3688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dirty="0">
                  <a:latin typeface="+mn-lt"/>
                </a:rPr>
                <a:t>5</a:t>
              </a:r>
              <a:endParaRPr lang="en-US" sz="2700" dirty="0">
                <a:latin typeface="+mn-lt"/>
              </a:endParaRPr>
            </a:p>
          </p:txBody>
        </p:sp>
        <p:sp>
          <p:nvSpPr>
            <p:cNvPr id="223" name="Oval 222"/>
            <p:cNvSpPr/>
            <p:nvPr/>
          </p:nvSpPr>
          <p:spPr bwMode="auto">
            <a:xfrm>
              <a:off x="6574971" y="3744686"/>
              <a:ext cx="478972" cy="402771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T1</a:t>
              </a:r>
            </a:p>
          </p:txBody>
        </p:sp>
        <p:sp>
          <p:nvSpPr>
            <p:cNvPr id="224" name="Oval 223"/>
            <p:cNvSpPr/>
            <p:nvPr/>
          </p:nvSpPr>
          <p:spPr bwMode="auto">
            <a:xfrm>
              <a:off x="8153400" y="3733800"/>
              <a:ext cx="478972" cy="402771"/>
            </a:xfrm>
            <a:prstGeom prst="ellips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r" defTabSz="1019175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2"/>
                  </a:solidFill>
                  <a:effectLst/>
                  <a:latin typeface="+mn-lt"/>
                </a:rPr>
                <a:t>T2</a:t>
              </a:r>
            </a:p>
          </p:txBody>
        </p:sp>
        <p:cxnSp>
          <p:nvCxnSpPr>
            <p:cNvPr id="230" name="Straight Connector 229"/>
            <p:cNvCxnSpPr>
              <a:stCxn id="223" idx="2"/>
              <a:endCxn id="150" idx="3"/>
            </p:cNvCxnSpPr>
            <p:nvPr/>
          </p:nvCxnSpPr>
          <p:spPr bwMode="auto">
            <a:xfrm flipH="1" flipV="1">
              <a:off x="6327778" y="3885924"/>
              <a:ext cx="247193" cy="60148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2" name="Straight Connector 241"/>
            <p:cNvCxnSpPr>
              <a:stCxn id="224" idx="6"/>
              <a:endCxn id="184" idx="1"/>
            </p:cNvCxnSpPr>
            <p:nvPr/>
          </p:nvCxnSpPr>
          <p:spPr bwMode="auto">
            <a:xfrm>
              <a:off x="8632372" y="3935186"/>
              <a:ext cx="171588" cy="28102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</p:spTree>
    <p:extLst>
      <p:ext uri="{BB962C8B-B14F-4D97-AF65-F5344CB8AC3E}">
        <p14:creationId xmlns="" xmlns:p14="http://schemas.microsoft.com/office/powerpoint/2010/main" val="32273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D718CFF9-2669-493D-AA8B-BF96CE762396}" type="slidenum">
              <a:rPr lang="en-US" smtClean="0"/>
              <a:pPr defTabSz="1019175"/>
              <a:t>8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302553" y="250111"/>
            <a:ext cx="9304338" cy="1295400"/>
          </a:xfrm>
        </p:spPr>
        <p:txBody>
          <a:bodyPr/>
          <a:lstStyle/>
          <a:p>
            <a:pPr defTabSz="914400"/>
            <a:r>
              <a:rPr lang="en-US" dirty="0" smtClean="0"/>
              <a:t>IGP Design Goals</a:t>
            </a:r>
          </a:p>
        </p:txBody>
      </p:sp>
      <p:sp>
        <p:nvSpPr>
          <p:cNvPr id="74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9925" y="1381125"/>
            <a:ext cx="9053513" cy="5873750"/>
          </a:xfrm>
        </p:spPr>
        <p:txBody>
          <a:bodyPr>
            <a:normAutofit fontScale="92500" lnSpcReduction="10000"/>
          </a:bodyPr>
          <a:lstStyle/>
          <a:p>
            <a:pPr marL="342900" indent="-342900" defTabSz="914400">
              <a:lnSpc>
                <a:spcPct val="110000"/>
              </a:lnSpc>
              <a:defRPr/>
            </a:pPr>
            <a:r>
              <a:rPr lang="en-US" dirty="0" smtClean="0"/>
              <a:t>Design parameters</a:t>
            </a:r>
          </a:p>
          <a:p>
            <a:pPr marL="901700" lvl="1" indent="-457200" defTabSz="914400">
              <a:lnSpc>
                <a:spcPct val="110000"/>
              </a:lnSpc>
              <a:buClrTx/>
              <a:buSzPct val="100000"/>
              <a:buFont typeface="+mj-lt"/>
              <a:buAutoNum type="arabicPeriod"/>
              <a:defRPr/>
            </a:pPr>
            <a:r>
              <a:rPr lang="en-US" dirty="0" smtClean="0"/>
              <a:t>Network resources (bandwidth)</a:t>
            </a:r>
          </a:p>
          <a:p>
            <a:pPr marL="901700" lvl="1" indent="-457200" defTabSz="914400">
              <a:lnSpc>
                <a:spcPct val="110000"/>
              </a:lnSpc>
              <a:buClrTx/>
              <a:buSzPct val="100000"/>
              <a:buFont typeface="+mj-lt"/>
              <a:buAutoNum type="arabicPeriod"/>
              <a:defRPr/>
            </a:pPr>
            <a:r>
              <a:rPr lang="en-US" dirty="0" smtClean="0"/>
              <a:t>Router resources</a:t>
            </a:r>
          </a:p>
          <a:p>
            <a:pPr marL="1233487" lvl="2" indent="-342900" defTabSz="914400">
              <a:lnSpc>
                <a:spcPct val="11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Memory (size of routing table and supporting data structures)</a:t>
            </a:r>
          </a:p>
          <a:p>
            <a:pPr marL="1233487" lvl="2" indent="-342900" defTabSz="914400">
              <a:lnSpc>
                <a:spcPct val="11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Communication (number and frequency of control messages)</a:t>
            </a:r>
          </a:p>
          <a:p>
            <a:pPr marL="1233487" lvl="2" indent="-342900" defTabSz="914400">
              <a:lnSpc>
                <a:spcPct val="11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Processing (handling messages &amp; computing forwarding decisions)</a:t>
            </a:r>
          </a:p>
          <a:p>
            <a:pPr marL="342900" indent="-342900" defTabSz="914400">
              <a:lnSpc>
                <a:spcPct val="110000"/>
              </a:lnSpc>
              <a:defRPr/>
            </a:pPr>
            <a:r>
              <a:rPr lang="en-US" dirty="0" smtClean="0"/>
              <a:t>Design goals</a:t>
            </a:r>
          </a:p>
          <a:p>
            <a:pPr marL="787400" lvl="1" indent="-342900" defTabSz="914400">
              <a:lnSpc>
                <a:spcPct val="110000"/>
              </a:lnSpc>
              <a:defRPr/>
            </a:pPr>
            <a:r>
              <a:rPr lang="en-US" dirty="0" smtClean="0"/>
              <a:t>Correctness</a:t>
            </a:r>
          </a:p>
          <a:p>
            <a:pPr marL="1233487" lvl="2" indent="-342900" defTabSz="914400">
              <a:lnSpc>
                <a:spcPct val="110000"/>
              </a:lnSpc>
              <a:defRPr/>
            </a:pPr>
            <a:r>
              <a:rPr lang="en-US" dirty="0" smtClean="0"/>
              <a:t>Avoid black holes (unable to reach reachable destination)</a:t>
            </a:r>
          </a:p>
          <a:p>
            <a:pPr marL="1233487" lvl="2" indent="-342900" defTabSz="914400">
              <a:lnSpc>
                <a:spcPct val="110000"/>
              </a:lnSpc>
              <a:defRPr/>
            </a:pPr>
            <a:r>
              <a:rPr lang="en-US" dirty="0" smtClean="0"/>
              <a:t>Prevent or recover from loops (inconsistencies across routers)</a:t>
            </a:r>
          </a:p>
          <a:p>
            <a:pPr marL="787400" lvl="1" indent="-342900" defTabSz="914400">
              <a:lnSpc>
                <a:spcPct val="110000"/>
              </a:lnSpc>
              <a:defRPr/>
            </a:pPr>
            <a:r>
              <a:rPr lang="en-US" dirty="0" smtClean="0"/>
              <a:t>Stability</a:t>
            </a:r>
          </a:p>
          <a:p>
            <a:pPr marL="1189037" lvl="2" indent="-285750" defTabSz="914400">
              <a:lnSpc>
                <a:spcPct val="11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Short reaction time to changes, but robustness to frequent changes</a:t>
            </a:r>
          </a:p>
          <a:p>
            <a:pPr marL="742950" lvl="1" indent="-285750" defTabSz="914400">
              <a:lnSpc>
                <a:spcPct val="11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Efficiency</a:t>
            </a:r>
          </a:p>
          <a:p>
            <a:pPr marL="1189037" lvl="2" indent="-285750" defTabSz="914400">
              <a:lnSpc>
                <a:spcPct val="110000"/>
              </a:lnSpc>
              <a:buFont typeface="Arial" pitchFamily="34" charset="0"/>
              <a:buChar char="–"/>
              <a:defRPr/>
            </a:pPr>
            <a:r>
              <a:rPr lang="en-US" dirty="0" smtClean="0"/>
              <a:t>Best possible paths (according to some metric)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pPr defTabSz="1019175"/>
            <a:fld id="{A120A9A4-2F10-49B1-B745-CF273BDCFEB0}" type="slidenum">
              <a:rPr lang="en-US" smtClean="0"/>
              <a:pPr defTabSz="1019175"/>
              <a:t>9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237679" y="490413"/>
            <a:ext cx="9625012" cy="949325"/>
          </a:xfrm>
        </p:spPr>
        <p:txBody>
          <a:bodyPr/>
          <a:lstStyle/>
          <a:p>
            <a:pPr defTabSz="914400"/>
            <a:r>
              <a:rPr lang="en-US" dirty="0" smtClean="0"/>
              <a:t>General Design Choices</a:t>
            </a:r>
          </a:p>
        </p:txBody>
      </p:sp>
      <p:sp>
        <p:nvSpPr>
          <p:cNvPr id="74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8977" y="1381125"/>
            <a:ext cx="9356271" cy="5999389"/>
          </a:xfrm>
        </p:spPr>
        <p:txBody>
          <a:bodyPr>
            <a:normAutofit fontScale="92500"/>
          </a:bodyPr>
          <a:lstStyle/>
          <a:p>
            <a:pPr marL="342900" indent="-342900" defTabSz="914400">
              <a:lnSpc>
                <a:spcPct val="120000"/>
              </a:lnSpc>
              <a:defRPr/>
            </a:pPr>
            <a:r>
              <a:rPr lang="en-US" sz="2000" dirty="0" smtClean="0"/>
              <a:t>How are routes learned and forwarding decisions computed?</a:t>
            </a:r>
          </a:p>
          <a:p>
            <a:pPr marL="742950" lvl="1" indent="-285750" defTabSz="914400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sz="1600" dirty="0" smtClean="0"/>
              <a:t>Centralized vs. distributed</a:t>
            </a:r>
          </a:p>
          <a:p>
            <a:pPr marL="1143000" lvl="2" indent="-228600" defTabSz="914400">
              <a:lnSpc>
                <a:spcPct val="120000"/>
              </a:lnSpc>
              <a:buFont typeface="Arial" pitchFamily="34" charset="0"/>
              <a:buChar char="-"/>
              <a:defRPr/>
            </a:pPr>
            <a:r>
              <a:rPr lang="en-US" sz="1600" dirty="0" smtClean="0"/>
              <a:t>Centralized is simpler but may not scale and more prone to failure </a:t>
            </a:r>
          </a:p>
          <a:p>
            <a:pPr marL="1652588" lvl="3" indent="-228600" defTabSz="914400">
              <a:lnSpc>
                <a:spcPct val="120000"/>
              </a:lnSpc>
              <a:buFont typeface="Arial" pitchFamily="34" charset="0"/>
              <a:buChar char="-"/>
              <a:defRPr/>
            </a:pPr>
            <a:r>
              <a:rPr lang="en-US" sz="1400" dirty="0" smtClean="0"/>
              <a:t>Not just server failure, but more importantly failure to learn about changes</a:t>
            </a:r>
          </a:p>
          <a:p>
            <a:pPr marL="1143000" lvl="2" indent="-228600" defTabSz="914400">
              <a:lnSpc>
                <a:spcPct val="120000"/>
              </a:lnSpc>
              <a:buFont typeface="Arial" pitchFamily="34" charset="0"/>
              <a:buChar char="-"/>
              <a:defRPr/>
            </a:pPr>
            <a:r>
              <a:rPr lang="en-US" sz="1600" dirty="0" smtClean="0"/>
              <a:t>Distributed requires collaboration between routers and has more complex transient behavior (not everyone decides or knows the same thing at the same time)</a:t>
            </a:r>
          </a:p>
          <a:p>
            <a:pPr marL="1652588" lvl="3" indent="-228600" defTabSz="914400">
              <a:lnSpc>
                <a:spcPct val="120000"/>
              </a:lnSpc>
              <a:buFont typeface="Arial" pitchFamily="34" charset="0"/>
              <a:buChar char="-"/>
              <a:defRPr/>
            </a:pPr>
            <a:r>
              <a:rPr lang="en-US" sz="1400" dirty="0" smtClean="0"/>
              <a:t>More complex ways for things to break, but more options to fix broken things…</a:t>
            </a:r>
          </a:p>
          <a:p>
            <a:pPr marL="342900" indent="-342900" defTabSz="914400">
              <a:lnSpc>
                <a:spcPct val="120000"/>
              </a:lnSpc>
              <a:defRPr/>
            </a:pPr>
            <a:r>
              <a:rPr lang="en-US" sz="2000" dirty="0" smtClean="0"/>
              <a:t>Assuming a distributed solution:  Who computes what and how?</a:t>
            </a:r>
          </a:p>
          <a:p>
            <a:pPr marL="696913" lvl="1" indent="-228600" defTabSz="914400">
              <a:lnSpc>
                <a:spcPct val="120000"/>
              </a:lnSpc>
              <a:buFont typeface="Arial" pitchFamily="34" charset="0"/>
              <a:buChar char="-"/>
              <a:defRPr/>
            </a:pPr>
            <a:r>
              <a:rPr lang="en-US" sz="1600" dirty="0" smtClean="0"/>
              <a:t>Distance vector protocols</a:t>
            </a:r>
          </a:p>
          <a:p>
            <a:pPr marL="1189037" lvl="2" indent="-285750" defTabSz="914400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sz="1600" dirty="0" smtClean="0"/>
              <a:t>Everyone computes partial results and exchange them to obtain a full answer</a:t>
            </a:r>
          </a:p>
          <a:p>
            <a:pPr marL="1189037" lvl="2" indent="-285750" defTabSz="914400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sz="1600" dirty="0" smtClean="0"/>
              <a:t>Efficiency and scalability benefits, but dependencies on other lengthens reactions</a:t>
            </a:r>
          </a:p>
          <a:p>
            <a:pPr marL="696913" lvl="1" indent="-228600" defTabSz="914400">
              <a:lnSpc>
                <a:spcPct val="120000"/>
              </a:lnSpc>
              <a:buFont typeface="Arial" pitchFamily="34" charset="0"/>
              <a:buChar char="-"/>
              <a:defRPr/>
            </a:pPr>
            <a:r>
              <a:rPr lang="en-US" sz="1600" dirty="0" smtClean="0"/>
              <a:t>Link state protocols</a:t>
            </a:r>
          </a:p>
          <a:p>
            <a:pPr marL="1143000" lvl="2" indent="-228600" defTabSz="914400">
              <a:lnSpc>
                <a:spcPct val="120000"/>
              </a:lnSpc>
              <a:buFont typeface="Arial" pitchFamily="34" charset="0"/>
              <a:buChar char="-"/>
              <a:defRPr/>
            </a:pPr>
            <a:r>
              <a:rPr lang="en-US" sz="1600" dirty="0" smtClean="0"/>
              <a:t>Everyone individually computes the full answer</a:t>
            </a:r>
          </a:p>
          <a:p>
            <a:pPr marL="1143000" lvl="2" indent="-228600" defTabSz="914400">
              <a:lnSpc>
                <a:spcPct val="120000"/>
              </a:lnSpc>
              <a:buFont typeface="Arial" pitchFamily="34" charset="0"/>
              <a:buChar char="-"/>
              <a:defRPr/>
            </a:pPr>
            <a:r>
              <a:rPr lang="en-US" sz="1600" dirty="0" smtClean="0"/>
              <a:t>Greater overhead, but inherent parallelism of computation yields faster reactions</a:t>
            </a:r>
          </a:p>
          <a:p>
            <a:pPr marL="342900" indent="-342900" defTabSz="914400">
              <a:lnSpc>
                <a:spcPct val="120000"/>
              </a:lnSpc>
              <a:defRPr/>
            </a:pPr>
            <a:r>
              <a:rPr lang="en-US" sz="2000" dirty="0" smtClean="0"/>
              <a:t>What is a good path?</a:t>
            </a:r>
          </a:p>
          <a:p>
            <a:pPr marL="742950" lvl="1" indent="-285750" defTabSz="914400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sz="1600" dirty="0" smtClean="0"/>
              <a:t>What metrics to optimize (hop count, bandwidth, delay, etc.)?</a:t>
            </a:r>
          </a:p>
          <a:p>
            <a:pPr marL="742950" lvl="1" indent="-285750" defTabSz="914400">
              <a:lnSpc>
                <a:spcPct val="120000"/>
              </a:lnSpc>
              <a:buFont typeface="Arial" pitchFamily="34" charset="0"/>
              <a:buChar char="–"/>
              <a:defRPr/>
            </a:pPr>
            <a:r>
              <a:rPr lang="en-US" sz="1600" dirty="0" smtClean="0"/>
              <a:t>Static vs. dynamic metrics?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1_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</a:objectDefaults>
  <a:extraClrSchemeLst>
    <a:extraClrScheme>
      <a:clrScheme name="1_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0" tIns="0" rIns="0" bIns="0" numCol="1" rtlCol="0" anchor="ctr" anchorCtr="0" compatLnSpc="1">
        <a:prstTxWarp prst="textNoShape">
          <a:avLst/>
        </a:prstTxWarp>
      </a:bodyPr>
      <a:lstStyle>
        <a:defPPr marL="0" marR="0" indent="0" algn="ct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smtClean="0">
            <a:ln>
              <a:noFill/>
            </a:ln>
            <a:solidFill>
              <a:schemeClr val="tx2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Book Antiqua" pitchFamily="18" charset="0"/>
          </a:defRPr>
        </a:defPPr>
      </a:lstStyle>
    </a:lnDef>
    <a:txDef>
      <a:spPr>
        <a:noFill/>
      </a:spPr>
      <a:bodyPr wrap="none" lIns="0" tIns="0" rIns="0" bIns="0" rtlCol="0" anchor="ctr">
        <a:spAutoFit/>
      </a:bodyPr>
      <a:lstStyle>
        <a:defPPr algn="ctr">
          <a:defRPr dirty="0" smtClean="0">
            <a:latin typeface="+mn-lt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c:\winapps\msoffice\powerpnt\template\clrovrhd\dbllinec.ppt</Template>
  <TotalTime>80148710</TotalTime>
  <Pages>9</Pages>
  <Words>5062</Words>
  <Application>Microsoft Office PowerPoint</Application>
  <PresentationFormat>Custom</PresentationFormat>
  <Paragraphs>1440</Paragraphs>
  <Slides>46</Slides>
  <Notes>46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46</vt:i4>
      </vt:variant>
    </vt:vector>
  </HeadingPairs>
  <TitlesOfParts>
    <vt:vector size="48" baseType="lpstr">
      <vt:lpstr>1_Blank Presentation</vt:lpstr>
      <vt:lpstr>Blank Presentation</vt:lpstr>
      <vt:lpstr>15. Routing &amp; Routing Algorithms</vt:lpstr>
      <vt:lpstr>Routing vs Forwarding</vt:lpstr>
      <vt:lpstr>Design Constraints</vt:lpstr>
      <vt:lpstr>The Internet Abstraction</vt:lpstr>
      <vt:lpstr>Routing Protocols</vt:lpstr>
      <vt:lpstr>Interior Gateway Protocols</vt:lpstr>
      <vt:lpstr>Graph Abstraction</vt:lpstr>
      <vt:lpstr>IGP Design Goals</vt:lpstr>
      <vt:lpstr>General Design Choices</vt:lpstr>
      <vt:lpstr>IGP Summary</vt:lpstr>
      <vt:lpstr>Distance Vector Protocols</vt:lpstr>
      <vt:lpstr>Distance Vector Algorithm </vt:lpstr>
      <vt:lpstr>Distributed Distance-Vector Algorithm </vt:lpstr>
      <vt:lpstr>Benefiting From Others Computations</vt:lpstr>
      <vt:lpstr>Shielded from Irrelevant Changes </vt:lpstr>
      <vt:lpstr>Responding to Link Cost Reductions</vt:lpstr>
      <vt:lpstr>Responding to Increase in Costs</vt:lpstr>
      <vt:lpstr>Distance Vector Computation (1)</vt:lpstr>
      <vt:lpstr>Distance Vector Computation (2)</vt:lpstr>
      <vt:lpstr>Distance Vector Computation (3)</vt:lpstr>
      <vt:lpstr>Reconciling Sources of Routing Information</vt:lpstr>
      <vt:lpstr>Link-State Routing</vt:lpstr>
      <vt:lpstr>Flooding Example</vt:lpstr>
      <vt:lpstr>Flooding Example</vt:lpstr>
      <vt:lpstr>Flooding Example</vt:lpstr>
      <vt:lpstr>Dijsktra’s Algorithm (Refresher)</vt:lpstr>
      <vt:lpstr>Some Subtleties</vt:lpstr>
      <vt:lpstr>Some More Subtleties</vt:lpstr>
      <vt:lpstr>A 2-Step Shortest Path Computation</vt:lpstr>
      <vt:lpstr>Combining Link-State and Distance Vector Computations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Exercises</vt:lpstr>
      <vt:lpstr>Exercise</vt:lpstr>
      <vt:lpstr>Exercise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Issues in ATM Network Control</dc:title>
  <dc:creator>Roch</dc:creator>
  <cp:lastModifiedBy>Roch Guerin</cp:lastModifiedBy>
  <cp:revision>919</cp:revision>
  <cp:lastPrinted>2015-10-21T14:18:49Z</cp:lastPrinted>
  <dcterms:created xsi:type="dcterms:W3CDTF">2012-08-26T15:26:48Z</dcterms:created>
  <dcterms:modified xsi:type="dcterms:W3CDTF">2017-10-30T12:44:10Z</dcterms:modified>
</cp:coreProperties>
</file>